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28"/>
  </p:notesMasterIdLst>
  <p:sldIdLst>
    <p:sldId id="256" r:id="rId4"/>
    <p:sldId id="293" r:id="rId5"/>
    <p:sldId id="313" r:id="rId6"/>
    <p:sldId id="295" r:id="rId7"/>
    <p:sldId id="308" r:id="rId8"/>
    <p:sldId id="296" r:id="rId9"/>
    <p:sldId id="298" r:id="rId10"/>
    <p:sldId id="316" r:id="rId11"/>
    <p:sldId id="309" r:id="rId12"/>
    <p:sldId id="300" r:id="rId13"/>
    <p:sldId id="261" r:id="rId14"/>
    <p:sldId id="260" r:id="rId15"/>
    <p:sldId id="259" r:id="rId16"/>
    <p:sldId id="303" r:id="rId17"/>
    <p:sldId id="314" r:id="rId18"/>
    <p:sldId id="264" r:id="rId19"/>
    <p:sldId id="318" r:id="rId20"/>
    <p:sldId id="271" r:id="rId21"/>
    <p:sldId id="311" r:id="rId22"/>
    <p:sldId id="306" r:id="rId23"/>
    <p:sldId id="305" r:id="rId24"/>
    <p:sldId id="288" r:id="rId25"/>
    <p:sldId id="289" r:id="rId26"/>
    <p:sldId id="317" r:id="rId27"/>
  </p:sldIdLst>
  <p:sldSz cx="9144000" cy="6858000" type="screen4x3"/>
  <p:notesSz cx="6858000" cy="9144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7EB9"/>
    <a:srgbClr val="FFFDAD"/>
    <a:srgbClr val="F8A25C"/>
    <a:srgbClr val="91B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59"/>
    <p:restoredTop sz="95673"/>
  </p:normalViewPr>
  <p:slideViewPr>
    <p:cSldViewPr>
      <p:cViewPr>
        <p:scale>
          <a:sx n="112" d="100"/>
          <a:sy n="112" d="100"/>
        </p:scale>
        <p:origin x="416" y="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fld id="{11360DCC-91D5-2443-8F3F-4373C469AC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195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BC8031-F5DA-4545-9D4A-21A3F06B0B3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Title Page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C259812C-BD00-2B41-9AD8-494AF30D9AD4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90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 dirty="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70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3288AA-3E69-C34F-AC33-2F4A01AB582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751E4EAA-29C3-E245-B3E2-55B7DEF82D1F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69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E61934-E83A-804E-A394-D374058B5C0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3DCCA5C4-2477-AA49-BD07-0405A859B8C5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21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669EA5-39A8-0440-B70A-143B62141BF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D7214FE1-4A22-2E40-91F3-09D09A5A36E3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0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7DDA-AF0C-834A-B273-30880AA8ABE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0AB4AE9-3701-D444-8354-7A10720FAF7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9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7DDA-AF0C-834A-B273-30880AA8ABE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0AB4AE9-3701-D444-8354-7A10720FAF7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3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7DDA-AF0C-834A-B273-30880AA8ABE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0AB4AE9-3701-D444-8354-7A10720FAF7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21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EB7DDA-AF0C-834A-B273-30880AA8ABE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0AB4AE9-3701-D444-8354-7A10720FAF7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7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F11F7F-E2C5-5F43-B922-6D70E3F8E00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6C69C19B-B95F-4A49-BD9D-82538AC18046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05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DB54DC-5723-0F44-A54F-D7A1D29E781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6C9C95D-FB3F-A34A-BC0C-9C86065EA5A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7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73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25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75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2D52CA-6EFC-7044-8B4E-E029AE8BF24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ADB2440E-F862-624F-ABAD-DF36CCE8830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82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282CC5-028B-0643-A89A-DE94D13AAC1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ADD467AD-603E-524D-B53F-4E7DBA9D723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46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DB54DC-5723-0F44-A54F-D7A1D29E781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6C9C95D-FB3F-A34A-BC0C-9C86065EA5A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DB54DC-5723-0F44-A54F-D7A1D29E781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6C9C95D-FB3F-A34A-BC0C-9C86065EA5A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8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3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DB54DC-5723-0F44-A54F-D7A1D29E781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78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78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6C9C95D-FB3F-A34A-BC0C-9C86065EA5A1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6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3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7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2903CF-A6A2-9F4B-A19F-D42B11FD0CB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marL="215900" indent="-212725" eaLnBrk="1">
              <a:spcBef>
                <a:spcPct val="0"/>
              </a:spcBef>
              <a:buClrTx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altLang="en-US" sz="2000">
                <a:latin typeface="Arial" charset="0"/>
                <a:ea typeface="Arial Unicode MS" charset="0"/>
                <a:cs typeface="Arial Unicode MS" charset="0"/>
              </a:rPr>
              <a:t>Interior Page Design 2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D8C7CD2-8EEF-6C45-843C-ABFC7FA8F64A}" type="slidenum">
              <a:rPr lang="en-US" altLang="en-US">
                <a:latin typeface="+mn-lt" charset="0"/>
                <a:ea typeface="+mn-ea" charset="0"/>
                <a:cs typeface="+mn-ea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n-US" altLang="en-US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7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9492F7F-3E80-7E44-A9E6-A1858BEC4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32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B6370F-FD7F-674C-9407-BCD2F8DFB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7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604963"/>
            <a:ext cx="2055812" cy="452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8213" cy="452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0BD8DAF-EEAF-A44D-9720-2BE7D67DB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298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69225" cy="146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0425" cy="3619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0425" cy="361950"/>
          </a:xfrm>
        </p:spPr>
        <p:txBody>
          <a:bodyPr/>
          <a:lstStyle>
            <a:lvl1pPr>
              <a:defRPr/>
            </a:lvl1pPr>
          </a:lstStyle>
          <a:p>
            <a:fld id="{7ED20FD1-8908-684C-BB31-CC3C3F206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405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3475D51-E3BD-9E4B-B1C0-FFDD903C7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2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371755-A5B2-DE47-9337-7B41237FF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6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6134F7-16C2-7C41-824A-30B45F0C5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9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5713F95-C4AA-A849-8DF1-44E0D0234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04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D44529-A83C-7A4F-B188-A68ACE97D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21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4EDEBC-4D8E-6044-8672-A7C4A5EC19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730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889BFD-575D-054B-A382-2F28DDA76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65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AFFED6-C35B-F14E-A828-7A9AB55D9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928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C78132A-7379-614A-877B-9C5AB1384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459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068CD98-4269-B74C-BB01-66F4A0727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64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E09233-1897-B446-A967-9CFA58D6C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06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1264B8-1081-AC41-B65B-0EFEFB6AF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1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144B005-AB61-D242-9C78-028F41841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5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8E1194C-3F8A-1F49-9BD9-2DB404635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007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DF2B56-5829-BD4F-9FEB-27812E072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15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EA2CCD-7185-284A-AEF0-98E4C53A44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207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B9DF6D8-D965-924E-8150-E362A0D4EC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955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989D836-547E-4E4E-A787-4A4755944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00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B84307D-E17D-A442-973A-58808018C3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699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3F5165D-7A7E-5A42-9E2D-2BB05AB74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883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2755B0-AF7C-914E-8E8F-89D4BE2E67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80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9DBF89-C385-F346-9714-FE06854CA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082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4FC269A-537C-0244-BC77-A6CD43BD9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860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886CC1-77F9-E142-BDE1-DA9AC9E909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893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CF92F6-7B11-6B4C-8B68-C19E011B8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48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68134FB-BF3B-444E-9C99-EC48D9428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10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E533D6-9B06-B943-BB3D-EBD3B915C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3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B6473E-766C-B640-BCAB-093EFF3EC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33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D3AD84-01FD-E24A-B41A-2552D12A17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5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018751-D0BE-B044-94FC-48D3B47C0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4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692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9DD27211-1F1E-934B-940F-6222A14C563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hf sldNum="0" hdr="0" ftr="0"/>
  <p:txStyles>
    <p:titleStyle>
      <a:lvl1pPr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2pPr>
      <a:lvl3pPr marL="1143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3pPr>
      <a:lvl4pPr marL="1600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57200" rtl="0" fontAlgn="base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en-US"/>
              <a:t>10/28/15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594725" y="6492875"/>
            <a:ext cx="5445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81D6E66-F376-5A41-A543-1D0E2380B8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2pPr>
      <a:lvl3pPr marL="1143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3pPr>
      <a:lvl4pPr marL="1600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5pPr>
      <a:lvl6pPr marL="25146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6pPr>
      <a:lvl7pPr marL="29718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7pPr>
      <a:lvl8pPr marL="34290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8pPr>
      <a:lvl9pPr marL="3886200" indent="-228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Arial Unicode MS" charset="0"/>
          <a:cs typeface="Arial Unicode MS" charset="0"/>
        </a:defRPr>
      </a:lvl9pPr>
    </p:titleStyle>
    <p:bodyStyle>
      <a:lvl1pPr marL="342900" indent="-342900" algn="l" defTabSz="457200" rtl="0" fontAlgn="base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formatTitle Text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0"/>
            <a:r>
              <a:rPr lang="en-GB" altLang="en-US"/>
              <a:t>Ninth Outline LevelBody Level One</a:t>
            </a:r>
          </a:p>
          <a:p>
            <a:pPr lvl="1"/>
            <a:r>
              <a:rPr lang="en-GB" altLang="en-US"/>
              <a:t>Body Level Two</a:t>
            </a:r>
          </a:p>
          <a:p>
            <a:pPr lvl="2"/>
            <a:r>
              <a:rPr lang="en-GB" altLang="en-US"/>
              <a:t>Body Level Three</a:t>
            </a:r>
          </a:p>
          <a:p>
            <a:pPr lvl="3"/>
            <a:r>
              <a:rPr lang="en-GB" altLang="en-US"/>
              <a:t>Body Level Four</a:t>
            </a:r>
          </a:p>
          <a:p>
            <a:pPr lvl="4"/>
            <a:r>
              <a:rPr lang="en-GB" altLang="en-US"/>
              <a:t>Body Level Five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8423275" y="6403975"/>
            <a:ext cx="261938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78DCBC-5C23-B64A-8162-2C09709EF9D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Calibri" charset="0"/>
          <a:ea typeface="Calibri" charset="0"/>
          <a:cs typeface="Calibri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Arial Unicode MS" charset="0"/>
          <a:cs typeface="Arial Unicode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2.tif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png"/><Relationship Id="rId6" Type="http://schemas.openxmlformats.org/officeDocument/2006/relationships/image" Target="../media/image2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tif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tif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tiff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0" Type="http://schemas.openxmlformats.org/officeDocument/2006/relationships/image" Target="../media/image50.tiff"/><Relationship Id="rId11" Type="http://schemas.openxmlformats.org/officeDocument/2006/relationships/image" Target="../media/image51.png"/><Relationship Id="rId9" Type="http://schemas.openxmlformats.org/officeDocument/2006/relationships/image" Target="NULL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5" Type="http://schemas.openxmlformats.org/officeDocument/2006/relationships/image" Target="../media/image500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30.png"/><Relationship Id="rId9" Type="http://schemas.openxmlformats.org/officeDocument/2006/relationships/image" Target="../media/image540.png"/><Relationship Id="rId10" Type="http://schemas.openxmlformats.org/officeDocument/2006/relationships/image" Target="../media/image55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tiff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png"/><Relationship Id="rId6" Type="http://schemas.openxmlformats.org/officeDocument/2006/relationships/image" Target="../media/image140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447800"/>
            <a:ext cx="7985125" cy="1600200"/>
          </a:xfrm>
          <a:ln/>
          <a:extLst>
            <a:ext uri="{91240B29-F687-4F45-9708-019B960494DF}">
              <a14:hiddenLine xmlns:a14="http://schemas.microsoft.com/office/drawing/2010/main" w="12600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800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Physics Driving the Design of </a:t>
            </a:r>
            <a:r>
              <a:rPr lang="en-US" sz="480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the </a:t>
            </a:r>
            <a:r>
              <a:rPr lang="en-US" sz="480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EIC Detectors</a:t>
            </a:r>
            <a:endParaRPr lang="en-US" altLang="en-US" sz="45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5181600"/>
            <a:ext cx="39116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dirty="0">
                <a:latin typeface="Comic Sans MS" charset="0"/>
              </a:rPr>
              <a:t>Yulia </a:t>
            </a:r>
            <a:r>
              <a:rPr lang="en-US" altLang="en-US" dirty="0" err="1" smtClean="0">
                <a:latin typeface="Comic Sans MS" charset="0"/>
              </a:rPr>
              <a:t>Furletova</a:t>
            </a:r>
            <a:endParaRPr lang="en-US" altLang="en-US" dirty="0">
              <a:latin typeface="Comic Sans M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6538572"/>
            <a:ext cx="3866764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smtClean="0">
                <a:solidFill>
                  <a:schemeClr val="tx1"/>
                </a:solidFill>
                <a:latin typeface="Comic Sans MS" charset="0"/>
              </a:rPr>
              <a:t>GHP meeting, Washington DC, Feb 1-3, 2017</a:t>
            </a:r>
            <a:endParaRPr lang="en-US" altLang="en-US" sz="1400" dirty="0">
              <a:solidFill>
                <a:schemeClr val="tx1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0501" y="381000"/>
            <a:ext cx="63626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Total acceptance detector</a:t>
            </a:r>
            <a:endParaRPr lang="en-US" altLang="en-US" sz="3200" dirty="0">
              <a:latin typeface="Comic Sans MS" charset="0"/>
            </a:endParaRP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5969194" y="5733246"/>
            <a:ext cx="1183778" cy="13739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30207" y="5543753"/>
            <a:ext cx="2836774" cy="779252"/>
          </a:xfrm>
          <a:prstGeom prst="rect">
            <a:avLst/>
          </a:prstGeom>
          <a:gradFill>
            <a:gsLst>
              <a:gs pos="0">
                <a:srgbClr val="F8A25C"/>
              </a:gs>
              <a:gs pos="100000">
                <a:srgbClr val="FFFFFF"/>
              </a:gs>
            </a:gsLst>
            <a:lin ang="16200000" scaled="1"/>
          </a:gra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Need a Total acceptance detector (and IR) also for variable beam energies.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12" y="1724381"/>
            <a:ext cx="6675523" cy="39188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33670" y="685800"/>
            <a:ext cx="2756997" cy="1799841"/>
            <a:chOff x="5229580" y="648969"/>
            <a:chExt cx="2756997" cy="1799841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5625634" y="926438"/>
              <a:ext cx="927566" cy="3912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6553200" y="914400"/>
              <a:ext cx="914400" cy="41529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6" name="Group 15"/>
            <p:cNvGrpSpPr/>
            <p:nvPr/>
          </p:nvGrpSpPr>
          <p:grpSpPr>
            <a:xfrm rot="2251799">
              <a:off x="6419601" y="1366665"/>
              <a:ext cx="267198" cy="312847"/>
              <a:chOff x="7086600" y="1377944"/>
              <a:chExt cx="1828800" cy="1824665"/>
            </a:xfrm>
          </p:grpSpPr>
          <p:cxnSp>
            <p:nvCxnSpPr>
              <p:cNvPr id="30" name="Curved Connector 29"/>
              <p:cNvCxnSpPr/>
              <p:nvPr/>
            </p:nvCxnSpPr>
            <p:spPr bwMode="auto">
              <a:xfrm>
                <a:off x="7086600" y="1377944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>
                <a:off x="8001000" y="2288209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" name="Straight Arrow Connector 16"/>
            <p:cNvCxnSpPr/>
            <p:nvPr/>
          </p:nvCxnSpPr>
          <p:spPr bwMode="auto">
            <a:xfrm>
              <a:off x="6547762" y="1720801"/>
              <a:ext cx="919838" cy="208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6081018" y="1708870"/>
              <a:ext cx="477619" cy="2848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Oval 18"/>
            <p:cNvSpPr/>
            <p:nvPr/>
          </p:nvSpPr>
          <p:spPr bwMode="auto">
            <a:xfrm>
              <a:off x="5832086" y="1804573"/>
              <a:ext cx="248932" cy="49337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6081018" y="2047965"/>
              <a:ext cx="578347" cy="329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067340" y="2146114"/>
              <a:ext cx="592025" cy="11656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625634" y="2047965"/>
              <a:ext cx="206452" cy="32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5229580" y="1741635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p/A</a:t>
              </a:r>
              <a:endPara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35186" y="677566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e</a:t>
                  </a:r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’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𝜈</m:t>
                      </m:r>
                    </m:oMath>
                  </a14:m>
                  <a:endParaRPr lang="en-US" sz="20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957" t="-8065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7205068" y="1729680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, </m:t>
                      </m:r>
                    </m:oMath>
                  </a14:m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Z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</a:t>
                  </a:r>
                  <a:r>
                    <a:rPr lang="en-US" dirty="0" smtClean="0">
                      <a:solidFill>
                        <a:srgbClr val="FF0000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W</a:t>
                  </a:r>
                  <a:endParaRPr lang="en-US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13115" b="-1377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6629663" y="2098842"/>
              <a:ext cx="135691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</a:t>
              </a:r>
              <a:r>
                <a:rPr lang="en-US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remnant</a:t>
              </a:r>
              <a:endParaRPr lang="en-US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764" y="899987"/>
            <a:ext cx="6118734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eam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elements limit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forward acceptance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Beam </a:t>
            </a:r>
            <a:r>
              <a:rPr lang="en-US" dirty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crossing angle </a:t>
            </a:r>
            <a:r>
              <a:rPr lang="en-US" dirty="0" smtClean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creates room 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for forward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dipoles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and gives a space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for detectors in the forward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regions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544" y="5240508"/>
            <a:ext cx="5177043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Char char=""/>
            </a:pPr>
            <a:r>
              <a:rPr lang="en-US" altLang="en-US" dirty="0">
                <a:solidFill>
                  <a:schemeClr val="tx1"/>
                </a:solidFill>
                <a:latin typeface="Comic Sans MS" charset="0"/>
              </a:rPr>
              <a:t> Central detector - limitation in size:</a:t>
            </a:r>
          </a:p>
          <a:p>
            <a:pPr>
              <a:buSzPct val="45000"/>
              <a:buFont typeface="Wingdings" charset="2"/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charset="0"/>
              </a:rPr>
              <a:t> -in R – size of solenoid magnet</a:t>
            </a:r>
          </a:p>
          <a:p>
            <a:pPr>
              <a:buSzPct val="45000"/>
            </a:pPr>
            <a:r>
              <a:rPr lang="en-US" altLang="en-US" dirty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 -in L - </a:t>
            </a:r>
            <a:r>
              <a:rPr lang="en-US" altLang="en-US" dirty="0">
                <a:solidFill>
                  <a:schemeClr val="tx1"/>
                </a:solidFill>
                <a:latin typeface="Comic Sans MS" charset="0"/>
                <a:ea typeface="Arial-ItalicMT" charset="0"/>
                <a:cs typeface="Arial-ItalicMT" charset="0"/>
              </a:rPr>
              <a:t>a distance </a:t>
            </a:r>
            <a:r>
              <a:rPr lang="en-US" altLang="en-US" dirty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between ion </a:t>
            </a:r>
            <a:r>
              <a:rPr lang="en-US" altLang="en-US" dirty="0" smtClean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quadrupoles which </a:t>
            </a:r>
            <a:r>
              <a:rPr lang="en-US" altLang="en-US" dirty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inverse proportional to luminosity</a:t>
            </a:r>
          </a:p>
        </p:txBody>
      </p:sp>
    </p:spTree>
    <p:extLst>
      <p:ext uri="{BB962C8B-B14F-4D97-AF65-F5344CB8AC3E}">
        <p14:creationId xmlns:p14="http://schemas.microsoft.com/office/powerpoint/2010/main" val="1159997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idx="11"/>
          </p:nvPr>
        </p:nvSpPr>
        <p:spPr>
          <a:xfrm>
            <a:off x="8763000" y="6597162"/>
            <a:ext cx="544513" cy="361950"/>
          </a:xfrm>
        </p:spPr>
        <p:txBody>
          <a:bodyPr/>
          <a:lstStyle/>
          <a:p>
            <a:fld id="{C96D26A6-35AF-2C43-AFDA-CBA9F209A205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499533" y="6597162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80181" y="421612"/>
            <a:ext cx="4696619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Integration with accelerator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103282" y="1618700"/>
            <a:ext cx="5002118" cy="9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 marL="215900" indent="-215900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>
                <a:latin typeface="Comic Sans MS" charset="0"/>
              </a:rPr>
              <a:t>IP </a:t>
            </a:r>
            <a:r>
              <a:rPr lang="en-US" altLang="en-US" sz="1600" dirty="0" smtClean="0">
                <a:latin typeface="Comic Sans MS" charset="0"/>
              </a:rPr>
              <a:t>placement</a:t>
            </a:r>
            <a:r>
              <a:rPr lang="en-US" altLang="en-US" sz="1600" dirty="0">
                <a:latin typeface="Comic Sans MS" charset="0"/>
              </a:rPr>
              <a:t> </a:t>
            </a:r>
            <a:r>
              <a:rPr lang="en-US" altLang="en-US" sz="1600" dirty="0" smtClean="0">
                <a:latin typeface="Comic Sans MS" charset="0"/>
              </a:rPr>
              <a:t>(to </a:t>
            </a:r>
            <a:r>
              <a:rPr lang="en-US" altLang="en-US" sz="1600" dirty="0">
                <a:latin typeface="Comic Sans MS" charset="0"/>
              </a:rPr>
              <a:t>reduce a </a:t>
            </a:r>
            <a:r>
              <a:rPr lang="en-US" altLang="en-US" sz="1600" dirty="0" smtClean="0">
                <a:latin typeface="Comic Sans MS" charset="0"/>
              </a:rPr>
              <a:t>background)</a:t>
            </a:r>
            <a:endParaRPr lang="en-US" altLang="en-US" sz="1600" dirty="0">
              <a:latin typeface="Comic Sans MS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en-US" altLang="en-US" sz="1600" dirty="0">
                <a:latin typeface="Comic Sans MS" charset="0"/>
              </a:rPr>
              <a:t> -Far from electron </a:t>
            </a:r>
            <a:r>
              <a:rPr lang="en-US" altLang="en-US" sz="1600" dirty="0" smtClean="0">
                <a:latin typeface="Comic Sans MS" charset="0"/>
              </a:rPr>
              <a:t>bending </a:t>
            </a:r>
            <a:r>
              <a:rPr lang="en-US" altLang="en-US" sz="1600" dirty="0" smtClean="0">
                <a:latin typeface="Comic Sans MS" charset="0"/>
              </a:rPr>
              <a:t>magnets  </a:t>
            </a:r>
            <a:r>
              <a:rPr lang="en-US" altLang="en-US" sz="1600" dirty="0" smtClean="0">
                <a:latin typeface="Comic Sans MS" charset="0"/>
              </a:rPr>
              <a:t>(synchrotron</a:t>
            </a:r>
            <a:r>
              <a:rPr lang="en-US" altLang="en-US" sz="1600" dirty="0">
                <a:latin typeface="Comic Sans MS" charset="0"/>
              </a:rPr>
              <a:t>)</a:t>
            </a:r>
          </a:p>
          <a:p>
            <a:pPr>
              <a:buSzPct val="45000"/>
              <a:buFont typeface="Wingdings" charset="2"/>
              <a:buNone/>
            </a:pPr>
            <a:r>
              <a:rPr lang="en-US" altLang="en-US" sz="1600" dirty="0">
                <a:latin typeface="Comic Sans MS" charset="0"/>
              </a:rPr>
              <a:t> -close to </a:t>
            </a:r>
            <a:r>
              <a:rPr lang="en-US" altLang="en-US" sz="1600" dirty="0" smtClean="0">
                <a:latin typeface="Comic Sans MS" charset="0"/>
              </a:rPr>
              <a:t>proton/ion </a:t>
            </a:r>
            <a:r>
              <a:rPr lang="en-US" altLang="en-US" sz="1600" dirty="0" smtClean="0">
                <a:latin typeface="Comic Sans MS" charset="0"/>
              </a:rPr>
              <a:t>bending   </a:t>
            </a:r>
            <a:r>
              <a:rPr lang="en-US" altLang="en-US" sz="1600" dirty="0">
                <a:latin typeface="Comic Sans MS" charset="0"/>
              </a:rPr>
              <a:t>(hadron background) </a:t>
            </a:r>
          </a:p>
          <a:p>
            <a:pPr>
              <a:buSzPct val="45000"/>
              <a:buFont typeface="Wingdings" charset="2"/>
              <a:buNone/>
            </a:pPr>
            <a:endParaRPr lang="en-US" altLang="en-US" sz="1600" dirty="0">
              <a:latin typeface="Comic Sans MS" charset="0"/>
              <a:ea typeface="ArialMT" charset="0"/>
              <a:cs typeface="ArialMT" charset="0"/>
            </a:endParaRPr>
          </a:p>
          <a:p>
            <a:pPr>
              <a:buSzPct val="45000"/>
              <a:buFont typeface="Wingdings" charset="2"/>
              <a:buNone/>
            </a:pPr>
            <a:endParaRPr lang="en-US" altLang="en-US" sz="2200" dirty="0">
              <a:latin typeface="Comic Sans MS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6539" y="2690448"/>
            <a:ext cx="8226425" cy="3175001"/>
            <a:chOff x="460375" y="3073399"/>
            <a:chExt cx="8226425" cy="3175001"/>
          </a:xfrm>
          <a:noFill/>
        </p:grpSpPr>
        <p:pic>
          <p:nvPicPr>
            <p:cNvPr id="19" name="Picture 10" descr="ir_layou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grpFill/>
            <a:extLst/>
          </p:spPr>
        </p:pic>
        <p:sp>
          <p:nvSpPr>
            <p:cNvPr id="20" name="Left Brace 19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grpFill/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grp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979444" y="617440"/>
            <a:ext cx="4220608" cy="1466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None/>
            </a:pPr>
            <a:r>
              <a:rPr lang="en-US" altLang="en-US" sz="1600" dirty="0" smtClean="0">
                <a:latin typeface="Comic Sans MS" charset="0"/>
              </a:rPr>
              <a:t> </a:t>
            </a:r>
            <a:endParaRPr lang="en-US" altLang="en-US" sz="1600" dirty="0" smtClean="0">
              <a:solidFill>
                <a:schemeClr val="tx1"/>
              </a:solidFill>
              <a:latin typeface="Comic Sans M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 smtClean="0">
                <a:solidFill>
                  <a:schemeClr val="tx1"/>
                </a:solidFill>
                <a:latin typeface="Comic Sans MS" charset="0"/>
              </a:rPr>
              <a:t>Total size ~80m</a:t>
            </a:r>
          </a:p>
          <a:p>
            <a:pPr>
              <a:buSzPct val="45000"/>
            </a:pPr>
            <a:r>
              <a:rPr lang="en-US" altLang="en-US" sz="1600" b="1" dirty="0">
                <a:solidFill>
                  <a:srgbClr val="C00000"/>
                </a:solidFill>
                <a:latin typeface="Comic Sans MS" charset="0"/>
              </a:rPr>
              <a:t>1.Central detector </a:t>
            </a:r>
            <a:r>
              <a:rPr lang="en-US" altLang="en-US" sz="1600" dirty="0">
                <a:solidFill>
                  <a:schemeClr val="tx1"/>
                </a:solidFill>
                <a:latin typeface="Comic Sans MS" charset="0"/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  <a:latin typeface="Comic Sans MS" charset="0"/>
              </a:rPr>
              <a:t>10m</a:t>
            </a:r>
            <a:endParaRPr lang="en-US" altLang="en-US" sz="1600" b="1" dirty="0" smtClean="0">
              <a:solidFill>
                <a:schemeClr val="accent2">
                  <a:lumMod val="75000"/>
                </a:schemeClr>
              </a:solidFill>
              <a:latin typeface="Comic Sans MS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en-US" altLang="en-US" sz="1600" b="1" dirty="0" smtClean="0">
                <a:solidFill>
                  <a:srgbClr val="00B050"/>
                </a:solidFill>
                <a:latin typeface="Comic Sans MS" charset="0"/>
              </a:rPr>
              <a:t>2.Far-forward </a:t>
            </a:r>
            <a:r>
              <a:rPr lang="en-US" altLang="en-US" sz="1600" b="1" dirty="0" smtClean="0">
                <a:solidFill>
                  <a:srgbClr val="00B050"/>
                </a:solidFill>
                <a:latin typeface="Comic Sans MS" charset="0"/>
              </a:rPr>
              <a:t>electron detection</a:t>
            </a:r>
            <a:r>
              <a:rPr lang="en-US" altLang="en-US" sz="1600" dirty="0" smtClean="0">
                <a:solidFill>
                  <a:schemeClr val="tx1"/>
                </a:solidFill>
                <a:latin typeface="Comic Sans MS" charset="0"/>
              </a:rPr>
              <a:t>  ~30m</a:t>
            </a:r>
          </a:p>
          <a:p>
            <a:pPr>
              <a:buSzPct val="45000"/>
            </a:pPr>
            <a:r>
              <a:rPr lang="en-US" altLang="en-US" sz="16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3.Forward </a:t>
            </a: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hadron spectrometer </a:t>
            </a:r>
            <a:r>
              <a:rPr lang="en-US" altLang="en-US" sz="1600" dirty="0">
                <a:solidFill>
                  <a:schemeClr val="tx1"/>
                </a:solidFill>
                <a:latin typeface="Comic Sans MS" charset="0"/>
              </a:rPr>
              <a:t>~</a:t>
            </a:r>
            <a:r>
              <a:rPr lang="en-US" altLang="en-US" sz="1600" dirty="0" smtClean="0">
                <a:solidFill>
                  <a:schemeClr val="tx1"/>
                </a:solidFill>
                <a:latin typeface="Comic Sans MS" charset="0"/>
              </a:rPr>
              <a:t>40m</a:t>
            </a:r>
          </a:p>
          <a:p>
            <a:pPr>
              <a:buSzPct val="45000"/>
            </a:pPr>
            <a:endParaRPr lang="en-US" altLang="en-US" sz="1600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4529751" y="3109942"/>
            <a:ext cx="2177495" cy="2677711"/>
          </a:xfrm>
          <a:prstGeom prst="roundRect">
            <a:avLst/>
          </a:prstGeom>
          <a:noFill/>
          <a:ln w="317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2138878" y="3109942"/>
            <a:ext cx="1701766" cy="2677711"/>
          </a:xfrm>
          <a:prstGeom prst="roundRect">
            <a:avLst/>
          </a:prstGeom>
          <a:noFill/>
          <a:ln w="317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536398" y="3383470"/>
            <a:ext cx="1145415" cy="2714171"/>
          </a:xfrm>
          <a:prstGeom prst="roundRect">
            <a:avLst/>
          </a:prstGeom>
          <a:noFill/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6421" y="5406063"/>
            <a:ext cx="42511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3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99964" y="5431185"/>
            <a:ext cx="42511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rgbClr val="00B050"/>
                </a:solidFill>
                <a:latin typeface="Comic Sans MS" charset="0"/>
              </a:rPr>
              <a:t>2.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50469" y="5763721"/>
            <a:ext cx="587314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C00000"/>
                </a:solidFill>
                <a:latin typeface="Comic Sans MS" charset="0"/>
              </a:rPr>
              <a:t>1</a:t>
            </a:r>
            <a:r>
              <a:rPr lang="en-US" altLang="en-US" b="1" dirty="0" smtClean="0">
                <a:solidFill>
                  <a:srgbClr val="C00000"/>
                </a:solidFill>
                <a:latin typeface="Comic Sans MS" charset="0"/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6528" y="2893235"/>
            <a:ext cx="186116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Example </a:t>
            </a:r>
            <a:r>
              <a:rPr lang="en-US" sz="14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from JLEIC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design 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CC8FC7C-BAE6-7C47-95DE-A8CE7B33EDE6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3" y="1337290"/>
            <a:ext cx="4015417" cy="249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09600" y="308700"/>
            <a:ext cx="7132637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EIC Central </a:t>
            </a:r>
            <a:r>
              <a:rPr lang="en-US" altLang="en-US" sz="3200" dirty="0">
                <a:latin typeface="Comic Sans MS" charset="0"/>
              </a:rPr>
              <a:t>detector overview</a:t>
            </a:r>
          </a:p>
          <a:p>
            <a:endParaRPr lang="en-US" altLang="en-US" sz="3200" dirty="0">
              <a:solidFill>
                <a:srgbClr val="8A8A8A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4833602" y="6267753"/>
            <a:ext cx="4114800" cy="274638"/>
          </a:xfrm>
          <a:prstGeom prst="roundRect">
            <a:avLst>
              <a:gd name="adj" fmla="val 579"/>
            </a:avLst>
          </a:prstGeom>
          <a:solidFill>
            <a:srgbClr val="FFFFCC"/>
          </a:solidFill>
          <a:ln w="9525" cap="flat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600">
                <a:latin typeface="Comic Sans MS" charset="0"/>
                <a:ea typeface="ArialMT" charset="0"/>
                <a:cs typeface="ArialMT" charset="0"/>
              </a:rPr>
              <a:t>Modular design of the central detector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020" y="1352220"/>
            <a:ext cx="4005382" cy="2324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756" y="905819"/>
            <a:ext cx="188912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Jefferson Lab</a:t>
            </a:r>
            <a:endParaRPr lang="en-US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6912" y="919887"/>
            <a:ext cx="188912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Brookhaven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2" y="4538463"/>
            <a:ext cx="292100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238838" y="4185102"/>
            <a:ext cx="2176487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/>
              <a:t>2</a:t>
            </a:r>
            <a:r>
              <a:rPr lang="en-US" altLang="en-US" baseline="33000"/>
              <a:t>nd</a:t>
            </a:r>
            <a:r>
              <a:rPr lang="en-US" altLang="en-US"/>
              <a:t> </a:t>
            </a:r>
            <a:r>
              <a:rPr lang="en-US" altLang="en-US" smtClean="0"/>
              <a:t>IP for jets </a:t>
            </a:r>
            <a:endParaRPr lang="en-US" altLang="en-US"/>
          </a:p>
        </p:txBody>
      </p:sp>
      <p:pic>
        <p:nvPicPr>
          <p:cNvPr id="16" name="Picture 15" descr="Screen Shot 2016-08-04 at 3.38.0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73" y="3870339"/>
            <a:ext cx="3212629" cy="2404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4400" y="3967189"/>
            <a:ext cx="1362963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BeAST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2719972-6E78-6141-9F71-651F345B975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0" y="1633240"/>
            <a:ext cx="4810918" cy="2786362"/>
            <a:chOff x="0" y="1031"/>
            <a:chExt cx="3608" cy="2247"/>
          </a:xfrm>
        </p:grpSpPr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253" y="1032"/>
              <a:ext cx="546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vertex</a:t>
              </a:r>
            </a:p>
          </p:txBody>
        </p:sp>
        <p:sp>
          <p:nvSpPr>
            <p:cNvPr id="8200" name="AutoShape 8"/>
            <p:cNvSpPr>
              <a:spLocks noChangeArrowheads="1"/>
            </p:cNvSpPr>
            <p:nvPr/>
          </p:nvSpPr>
          <p:spPr bwMode="auto">
            <a:xfrm>
              <a:off x="397" y="1205"/>
              <a:ext cx="287" cy="2073"/>
            </a:xfrm>
            <a:prstGeom prst="roundRect">
              <a:avLst>
                <a:gd name="adj" fmla="val 347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AutoShape 9"/>
            <p:cNvSpPr>
              <a:spLocks noChangeArrowheads="1"/>
            </p:cNvSpPr>
            <p:nvPr/>
          </p:nvSpPr>
          <p:spPr bwMode="auto">
            <a:xfrm>
              <a:off x="743" y="1205"/>
              <a:ext cx="690" cy="2073"/>
            </a:xfrm>
            <a:prstGeom prst="roundRect">
              <a:avLst>
                <a:gd name="adj" fmla="val 144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AutoShape 10"/>
            <p:cNvSpPr>
              <a:spLocks noChangeArrowheads="1"/>
            </p:cNvSpPr>
            <p:nvPr/>
          </p:nvSpPr>
          <p:spPr bwMode="auto">
            <a:xfrm>
              <a:off x="1549" y="1205"/>
              <a:ext cx="229" cy="2073"/>
            </a:xfrm>
            <a:prstGeom prst="roundRect">
              <a:avLst>
                <a:gd name="adj" fmla="val 431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AutoShape 11"/>
            <p:cNvSpPr>
              <a:spLocks noChangeArrowheads="1"/>
            </p:cNvSpPr>
            <p:nvPr/>
          </p:nvSpPr>
          <p:spPr bwMode="auto">
            <a:xfrm>
              <a:off x="1952" y="1205"/>
              <a:ext cx="402" cy="2073"/>
            </a:xfrm>
            <a:prstGeom prst="roundRect">
              <a:avLst>
                <a:gd name="adj" fmla="val 245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AutoShape 12"/>
            <p:cNvSpPr>
              <a:spLocks noChangeArrowheads="1"/>
            </p:cNvSpPr>
            <p:nvPr/>
          </p:nvSpPr>
          <p:spPr bwMode="auto">
            <a:xfrm>
              <a:off x="2413" y="1205"/>
              <a:ext cx="517" cy="2073"/>
            </a:xfrm>
            <a:prstGeom prst="roundRect">
              <a:avLst>
                <a:gd name="adj" fmla="val 190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AutoShape 13"/>
            <p:cNvSpPr>
              <a:spLocks noChangeArrowheads="1"/>
            </p:cNvSpPr>
            <p:nvPr/>
          </p:nvSpPr>
          <p:spPr bwMode="auto">
            <a:xfrm>
              <a:off x="3219" y="1196"/>
              <a:ext cx="229" cy="2073"/>
            </a:xfrm>
            <a:prstGeom prst="roundRect">
              <a:avLst>
                <a:gd name="adj" fmla="val 431"/>
              </a:avLst>
            </a:prstGeom>
            <a:solidFill>
              <a:srgbClr val="CFE7F5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858" y="1041"/>
              <a:ext cx="482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tracking</a:t>
              </a: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1491" y="1031"/>
              <a:ext cx="3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 dirty="0">
                  <a:latin typeface="Comic Sans MS" charset="0"/>
                </a:rPr>
                <a:t>PID</a:t>
              </a: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1905" y="1032"/>
              <a:ext cx="4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EMCAL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2471" y="1032"/>
              <a:ext cx="367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HCAL</a:t>
              </a:r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3162" y="1032"/>
              <a:ext cx="3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muon</a:t>
              </a:r>
            </a:p>
          </p:txBody>
        </p:sp>
        <p:sp>
          <p:nvSpPr>
            <p:cNvPr id="8211" name="Text Box 19"/>
            <p:cNvSpPr txBox="1">
              <a:spLocks noChangeArrowheads="1"/>
            </p:cNvSpPr>
            <p:nvPr/>
          </p:nvSpPr>
          <p:spPr bwMode="auto">
            <a:xfrm>
              <a:off x="109" y="1320"/>
              <a:ext cx="16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e</a:t>
              </a:r>
            </a:p>
          </p:txBody>
        </p:sp>
        <p:sp>
          <p:nvSpPr>
            <p:cNvPr id="8212" name="Text Box 20"/>
            <p:cNvSpPr txBox="1">
              <a:spLocks noChangeArrowheads="1"/>
            </p:cNvSpPr>
            <p:nvPr/>
          </p:nvSpPr>
          <p:spPr bwMode="auto">
            <a:xfrm>
              <a:off x="109" y="1666"/>
              <a:ext cx="161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  <a:ea typeface="Comic Sans MS" charset="0"/>
                  <a:cs typeface="Comic Sans MS" charset="0"/>
                </a:rPr>
                <a:t>γ</a:t>
              </a:r>
            </a:p>
          </p:txBody>
        </p:sp>
        <p:sp>
          <p:nvSpPr>
            <p:cNvPr id="8213" name="Text Box 21"/>
            <p:cNvSpPr txBox="1">
              <a:spLocks noChangeArrowheads="1"/>
            </p:cNvSpPr>
            <p:nvPr/>
          </p:nvSpPr>
          <p:spPr bwMode="auto">
            <a:xfrm>
              <a:off x="0" y="1848"/>
              <a:ext cx="576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  <a:ea typeface="Comic Sans MS" charset="0"/>
                  <a:cs typeface="Comic Sans MS" charset="0"/>
                </a:rPr>
                <a:t>K/π/p</a:t>
              </a:r>
            </a:p>
          </p:txBody>
        </p:sp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>
              <a:off x="109" y="2760"/>
              <a:ext cx="163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  <a:ea typeface="Comic Sans MS" charset="0"/>
                  <a:cs typeface="Comic Sans MS" charset="0"/>
                </a:rPr>
                <a:t>μ</a:t>
              </a:r>
            </a:p>
          </p:txBody>
        </p:sp>
        <p:sp>
          <p:nvSpPr>
            <p:cNvPr id="8215" name="Text Box 23"/>
            <p:cNvSpPr txBox="1">
              <a:spLocks noChangeArrowheads="1"/>
            </p:cNvSpPr>
            <p:nvPr/>
          </p:nvSpPr>
          <p:spPr bwMode="auto">
            <a:xfrm>
              <a:off x="115" y="2991"/>
              <a:ext cx="166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  <a:ea typeface="Comic Sans MS" charset="0"/>
                  <a:cs typeface="Comic Sans MS" charset="0"/>
                </a:rPr>
                <a:t>ν</a:t>
              </a: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auto">
            <a:xfrm>
              <a:off x="339" y="1435"/>
              <a:ext cx="1612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auto">
            <a:xfrm>
              <a:off x="397" y="1723"/>
              <a:ext cx="155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auto">
            <a:xfrm flipV="1">
              <a:off x="397" y="1895"/>
              <a:ext cx="1957" cy="5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Line 27"/>
            <p:cNvSpPr>
              <a:spLocks noChangeShapeType="1"/>
            </p:cNvSpPr>
            <p:nvPr/>
          </p:nvSpPr>
          <p:spPr bwMode="auto">
            <a:xfrm flipV="1">
              <a:off x="397" y="3103"/>
              <a:ext cx="3211" cy="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Text Box 28"/>
            <p:cNvSpPr txBox="1">
              <a:spLocks noChangeArrowheads="1"/>
            </p:cNvSpPr>
            <p:nvPr/>
          </p:nvSpPr>
          <p:spPr bwMode="auto">
            <a:xfrm>
              <a:off x="100" y="2357"/>
              <a:ext cx="29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jets</a:t>
              </a:r>
            </a:p>
          </p:txBody>
        </p:sp>
        <p:sp>
          <p:nvSpPr>
            <p:cNvPr id="8221" name="Line 29"/>
            <p:cNvSpPr>
              <a:spLocks noChangeShapeType="1"/>
            </p:cNvSpPr>
            <p:nvPr/>
          </p:nvSpPr>
          <p:spPr bwMode="auto">
            <a:xfrm flipV="1">
              <a:off x="397" y="2184"/>
              <a:ext cx="2533" cy="23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Line 30"/>
            <p:cNvSpPr>
              <a:spLocks noChangeShapeType="1"/>
            </p:cNvSpPr>
            <p:nvPr/>
          </p:nvSpPr>
          <p:spPr bwMode="auto">
            <a:xfrm flipV="1">
              <a:off x="397" y="2299"/>
              <a:ext cx="2533" cy="1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Line 31"/>
            <p:cNvSpPr>
              <a:spLocks noChangeShapeType="1"/>
            </p:cNvSpPr>
            <p:nvPr/>
          </p:nvSpPr>
          <p:spPr bwMode="auto">
            <a:xfrm flipH="1">
              <a:off x="396" y="2415"/>
              <a:ext cx="2535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Line 32"/>
            <p:cNvSpPr>
              <a:spLocks noChangeShapeType="1"/>
            </p:cNvSpPr>
            <p:nvPr/>
          </p:nvSpPr>
          <p:spPr bwMode="auto">
            <a:xfrm flipH="1" flipV="1">
              <a:off x="396" y="2414"/>
              <a:ext cx="2535" cy="11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auto">
            <a:xfrm>
              <a:off x="1952" y="1378"/>
              <a:ext cx="402" cy="114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1952" y="1666"/>
              <a:ext cx="402" cy="114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1952" y="1896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8" name="Oval 36"/>
            <p:cNvSpPr>
              <a:spLocks noChangeArrowheads="1"/>
            </p:cNvSpPr>
            <p:nvPr/>
          </p:nvSpPr>
          <p:spPr bwMode="auto">
            <a:xfrm>
              <a:off x="2413" y="1839"/>
              <a:ext cx="460" cy="114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Oval 37"/>
            <p:cNvSpPr>
              <a:spLocks noChangeArrowheads="1"/>
            </p:cNvSpPr>
            <p:nvPr/>
          </p:nvSpPr>
          <p:spPr bwMode="auto">
            <a:xfrm>
              <a:off x="2413" y="2184"/>
              <a:ext cx="517" cy="345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0" name="Oval 38"/>
            <p:cNvSpPr>
              <a:spLocks noChangeArrowheads="1"/>
            </p:cNvSpPr>
            <p:nvPr/>
          </p:nvSpPr>
          <p:spPr bwMode="auto">
            <a:xfrm>
              <a:off x="1952" y="2299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Oval 39"/>
            <p:cNvSpPr>
              <a:spLocks noChangeArrowheads="1"/>
            </p:cNvSpPr>
            <p:nvPr/>
          </p:nvSpPr>
          <p:spPr bwMode="auto">
            <a:xfrm>
              <a:off x="1952" y="2760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2" name="Oval 40"/>
            <p:cNvSpPr>
              <a:spLocks noChangeArrowheads="1"/>
            </p:cNvSpPr>
            <p:nvPr/>
          </p:nvSpPr>
          <p:spPr bwMode="auto">
            <a:xfrm>
              <a:off x="1952" y="1896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Oval 41"/>
            <p:cNvSpPr>
              <a:spLocks noChangeArrowheads="1"/>
            </p:cNvSpPr>
            <p:nvPr/>
          </p:nvSpPr>
          <p:spPr bwMode="auto">
            <a:xfrm>
              <a:off x="2413" y="2818"/>
              <a:ext cx="172" cy="57"/>
            </a:xfrm>
            <a:prstGeom prst="ellipse">
              <a:avLst/>
            </a:prstGeom>
            <a:solidFill>
              <a:srgbClr val="0000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4" name="Text Box 42"/>
            <p:cNvSpPr txBox="1">
              <a:spLocks noChangeArrowheads="1"/>
            </p:cNvSpPr>
            <p:nvPr/>
          </p:nvSpPr>
          <p:spPr bwMode="auto">
            <a:xfrm>
              <a:off x="2404" y="2937"/>
              <a:ext cx="567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>
                  <a:latin typeface="Comic Sans MS" charset="0"/>
                </a:rPr>
                <a:t>P</a:t>
              </a:r>
              <a:r>
                <a:rPr lang="en-US" altLang="en-US" sz="1200" baseline="-33000">
                  <a:latin typeface="Comic Sans MS" charset="0"/>
                </a:rPr>
                <a:t>T</a:t>
              </a:r>
              <a:r>
                <a:rPr lang="en-US" altLang="en-US" sz="1200">
                  <a:latin typeface="Comic Sans MS" charset="0"/>
                </a:rPr>
                <a:t>miss</a:t>
              </a:r>
              <a:endParaRPr lang="en-US" altLang="en-US" sz="1200" dirty="0">
                <a:latin typeface="Comic Sans MS" charset="0"/>
              </a:endParaRPr>
            </a:p>
          </p:txBody>
        </p:sp>
        <p:sp>
          <p:nvSpPr>
            <p:cNvPr id="8235" name="Oval 43"/>
            <p:cNvSpPr>
              <a:spLocks noChangeArrowheads="1"/>
            </p:cNvSpPr>
            <p:nvPr/>
          </p:nvSpPr>
          <p:spPr bwMode="auto">
            <a:xfrm>
              <a:off x="1952" y="2415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6" name="Oval 44"/>
            <p:cNvSpPr>
              <a:spLocks noChangeArrowheads="1"/>
            </p:cNvSpPr>
            <p:nvPr/>
          </p:nvSpPr>
          <p:spPr bwMode="auto">
            <a:xfrm>
              <a:off x="1952" y="2242"/>
              <a:ext cx="172" cy="57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AutoShape 45"/>
            <p:cNvSpPr>
              <a:spLocks noChangeArrowheads="1"/>
            </p:cNvSpPr>
            <p:nvPr/>
          </p:nvSpPr>
          <p:spPr bwMode="auto">
            <a:xfrm>
              <a:off x="2989" y="1196"/>
              <a:ext cx="172" cy="2073"/>
            </a:xfrm>
            <a:prstGeom prst="roundRect">
              <a:avLst>
                <a:gd name="adj" fmla="val 579"/>
              </a:avLst>
            </a:prstGeom>
            <a:solidFill>
              <a:srgbClr val="0084D1"/>
            </a:solidFill>
            <a:ln w="9525" cap="flat">
              <a:solidFill>
                <a:srgbClr val="FF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Text Box 46"/>
            <p:cNvSpPr txBox="1">
              <a:spLocks noChangeArrowheads="1"/>
            </p:cNvSpPr>
            <p:nvPr/>
          </p:nvSpPr>
          <p:spPr bwMode="auto">
            <a:xfrm rot="16200000">
              <a:off x="2825" y="2060"/>
              <a:ext cx="491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US" altLang="en-US" sz="1200"/>
                <a:t>absorber</a:t>
              </a:r>
            </a:p>
          </p:txBody>
        </p:sp>
        <p:sp>
          <p:nvSpPr>
            <p:cNvPr id="8239" name="Line 47"/>
            <p:cNvSpPr>
              <a:spLocks noChangeShapeType="1"/>
            </p:cNvSpPr>
            <p:nvPr/>
          </p:nvSpPr>
          <p:spPr bwMode="auto">
            <a:xfrm>
              <a:off x="397" y="2818"/>
              <a:ext cx="3052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42" name="Text Box 50"/>
          <p:cNvSpPr txBox="1">
            <a:spLocks noChangeArrowheads="1"/>
          </p:cNvSpPr>
          <p:nvPr/>
        </p:nvSpPr>
        <p:spPr bwMode="auto">
          <a:xfrm>
            <a:off x="182563" y="314325"/>
            <a:ext cx="6864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>
                <a:latin typeface="Comic Sans MS" charset="0"/>
              </a:rPr>
              <a:t>General structure of detectors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795427" y="2994868"/>
            <a:ext cx="4275961" cy="2171137"/>
            <a:chOff x="4711157" y="722571"/>
            <a:chExt cx="4275961" cy="2171137"/>
          </a:xfrm>
        </p:grpSpPr>
        <p:pic>
          <p:nvPicPr>
            <p:cNvPr id="55" name="Picture 5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1157" y="722571"/>
              <a:ext cx="4275961" cy="217113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7194721" y="2509730"/>
              <a:ext cx="894797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(10 GeV)</a:t>
              </a:r>
              <a:endParaRPr lang="en-US" sz="14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08358" y="2509729"/>
              <a:ext cx="1003801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(100 GeV)</a:t>
              </a:r>
              <a:endParaRPr lang="en-US" sz="1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3341" y="936901"/>
            <a:ext cx="6431751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dirty="0">
                <a:latin typeface="Comic Sans MS" charset="0"/>
              </a:rPr>
              <a:t>Stable particles ( </a:t>
            </a:r>
            <a:r>
              <a:rPr lang="en-US" altLang="en-US" dirty="0" err="1">
                <a:latin typeface="Comic Sans MS" charset="0"/>
              </a:rPr>
              <a:t>e,μ</a:t>
            </a:r>
            <a:r>
              <a:rPr lang="en-US" altLang="en-US" dirty="0">
                <a:latin typeface="Comic Sans MS" charset="0"/>
              </a:rPr>
              <a:t>,π,</a:t>
            </a:r>
            <a:r>
              <a:rPr lang="en-US" altLang="en-US" dirty="0" err="1">
                <a:latin typeface="Comic Sans MS" charset="0"/>
              </a:rPr>
              <a:t>K,p</a:t>
            </a:r>
            <a:r>
              <a:rPr lang="en-US" altLang="en-US" dirty="0">
                <a:latin typeface="Comic Sans MS" charset="0"/>
              </a:rPr>
              <a:t>, </a:t>
            </a:r>
            <a:r>
              <a:rPr lang="en-US" altLang="en-US" dirty="0">
                <a:latin typeface="Comic Sans MS" charset="0"/>
                <a:ea typeface="Comic Sans MS" charset="0"/>
                <a:cs typeface="Comic Sans MS" charset="0"/>
              </a:rPr>
              <a:t>jets(</a:t>
            </a:r>
            <a:r>
              <a:rPr lang="en-US" altLang="en-US" dirty="0" err="1">
                <a:latin typeface="Comic Sans MS" charset="0"/>
                <a:ea typeface="Comic Sans MS" charset="0"/>
                <a:cs typeface="Comic Sans MS" charset="0"/>
              </a:rPr>
              <a:t>q,g</a:t>
            </a:r>
            <a:r>
              <a:rPr lang="en-US" altLang="en-US" dirty="0">
                <a:latin typeface="Comic Sans MS" charset="0"/>
                <a:ea typeface="Comic Sans MS" charset="0"/>
                <a:cs typeface="Comic Sans MS" charset="0"/>
              </a:rPr>
              <a:t>), </a:t>
            </a:r>
            <a:r>
              <a:rPr lang="en-US" altLang="en-US" dirty="0">
                <a:latin typeface="Comic Sans MS" charset="0"/>
              </a:rPr>
              <a:t>gamma, </a:t>
            </a:r>
            <a:r>
              <a:rPr lang="en-US" altLang="en-US" dirty="0" err="1" smtClean="0">
                <a:latin typeface="Comic Sans MS" charset="0"/>
                <a:ea typeface="Comic Sans MS" charset="0"/>
                <a:cs typeface="Comic Sans MS" charset="0"/>
              </a:rPr>
              <a:t>ν</a:t>
            </a:r>
            <a:r>
              <a:rPr lang="en-US" altLang="en-US" dirty="0" smtClean="0">
                <a:latin typeface="Comic Sans MS" charset="0"/>
                <a:ea typeface="Comic Sans MS" charset="0"/>
                <a:cs typeface="Comic Sans MS" charset="0"/>
              </a:rPr>
              <a:t> - </a:t>
            </a:r>
            <a:r>
              <a:rPr lang="en-US" altLang="en-US" dirty="0" err="1" smtClean="0">
                <a:latin typeface="Comic Sans MS" charset="0"/>
                <a:ea typeface="Comic Sans MS" charset="0"/>
                <a:cs typeface="Comic Sans MS" charset="0"/>
              </a:rPr>
              <a:t>Pt</a:t>
            </a:r>
            <a:r>
              <a:rPr lang="en-US" altLang="en-US" baseline="30000" dirty="0" err="1" smtClean="0">
                <a:latin typeface="Comic Sans MS" charset="0"/>
                <a:ea typeface="Comic Sans MS" charset="0"/>
                <a:cs typeface="Comic Sans MS" charset="0"/>
              </a:rPr>
              <a:t>miss</a:t>
            </a:r>
            <a:r>
              <a:rPr lang="en-US" altLang="en-US" dirty="0" smtClean="0">
                <a:latin typeface="Comic Sans MS" charset="0"/>
                <a:ea typeface="Comic Sans MS" charset="0"/>
                <a:cs typeface="Comic Sans MS" charset="0"/>
              </a:rPr>
              <a:t>):</a:t>
            </a:r>
            <a:endParaRPr lang="en-US" alt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Momentum/Energy, Type(ID), Direction, vertex</a:t>
            </a:r>
          </a:p>
        </p:txBody>
      </p:sp>
      <p:sp>
        <p:nvSpPr>
          <p:cNvPr id="2" name="Rectangle 1"/>
          <p:cNvSpPr/>
          <p:nvPr/>
        </p:nvSpPr>
        <p:spPr>
          <a:xfrm>
            <a:off x="5492531" y="5302588"/>
            <a:ext cx="3534069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 order to reconstruct the kinematic x and Q</a:t>
            </a:r>
            <a:r>
              <a:rPr lang="en-US" baseline="30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 it is, in principle, sufficient to measure any two of these E’</a:t>
            </a:r>
            <a:r>
              <a:rPr lang="en-US" baseline="-25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e’,</a:t>
            </a:r>
            <a:r>
              <a:rPr lang="en-US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θ</a:t>
            </a:r>
            <a:r>
              <a:rPr lang="en-US" baseline="-250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en-US" baseline="-25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’ ,</a:t>
            </a:r>
            <a:r>
              <a:rPr lang="en-US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en-US" baseline="-250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aseline="-25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,</a:t>
            </a:r>
            <a:r>
              <a:rPr lang="el-GR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θ</a:t>
            </a:r>
            <a:r>
              <a:rPr lang="en-US" baseline="-25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 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957645" y="1154819"/>
            <a:ext cx="2756997" cy="1799841"/>
            <a:chOff x="5229580" y="648969"/>
            <a:chExt cx="2756997" cy="1799841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5625634" y="926438"/>
              <a:ext cx="927566" cy="3912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6553200" y="914400"/>
              <a:ext cx="914400" cy="41529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62" name="Group 61"/>
            <p:cNvGrpSpPr/>
            <p:nvPr/>
          </p:nvGrpSpPr>
          <p:grpSpPr>
            <a:xfrm rot="2251799">
              <a:off x="6419601" y="1366665"/>
              <a:ext cx="267198" cy="312847"/>
              <a:chOff x="7086600" y="1377944"/>
              <a:chExt cx="1828800" cy="1824665"/>
            </a:xfrm>
          </p:grpSpPr>
          <p:cxnSp>
            <p:nvCxnSpPr>
              <p:cNvPr id="75" name="Curved Connector 74"/>
              <p:cNvCxnSpPr/>
              <p:nvPr/>
            </p:nvCxnSpPr>
            <p:spPr bwMode="auto">
              <a:xfrm>
                <a:off x="7086600" y="1377944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Curved Connector 75"/>
              <p:cNvCxnSpPr/>
              <p:nvPr/>
            </p:nvCxnSpPr>
            <p:spPr bwMode="auto">
              <a:xfrm>
                <a:off x="8001000" y="2288209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3" name="Straight Arrow Connector 62"/>
            <p:cNvCxnSpPr/>
            <p:nvPr/>
          </p:nvCxnSpPr>
          <p:spPr bwMode="auto">
            <a:xfrm>
              <a:off x="6547762" y="1720801"/>
              <a:ext cx="919838" cy="208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6081018" y="1708870"/>
              <a:ext cx="477619" cy="2848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5" name="Oval 64"/>
            <p:cNvSpPr/>
            <p:nvPr/>
          </p:nvSpPr>
          <p:spPr bwMode="auto">
            <a:xfrm>
              <a:off x="5832086" y="1804573"/>
              <a:ext cx="248932" cy="49337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flipV="1">
              <a:off x="6081018" y="2047965"/>
              <a:ext cx="578347" cy="329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6067340" y="2146114"/>
              <a:ext cx="592025" cy="11656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5625634" y="2047965"/>
              <a:ext cx="206452" cy="32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9" name="TextBox 68"/>
            <p:cNvSpPr txBox="1"/>
            <p:nvPr/>
          </p:nvSpPr>
          <p:spPr>
            <a:xfrm>
              <a:off x="5229580" y="1741635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p/A</a:t>
              </a:r>
              <a:endPara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635186" y="677566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e</a:t>
                  </a:r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’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𝜈</m:t>
                      </m:r>
                    </m:oMath>
                  </a14:m>
                  <a:endParaRPr lang="en-US" sz="20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826" t="-6349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/>
            <p:cNvSpPr txBox="1"/>
            <p:nvPr/>
          </p:nvSpPr>
          <p:spPr>
            <a:xfrm>
              <a:off x="7205068" y="1729680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, </m:t>
                      </m:r>
                    </m:oMath>
                  </a14:m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Z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</a:t>
                  </a:r>
                  <a:r>
                    <a:rPr lang="en-US" dirty="0" smtClean="0">
                      <a:solidFill>
                        <a:srgbClr val="FF0000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W</a:t>
                  </a:r>
                  <a:endParaRPr lang="en-US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13115" b="-1377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/>
            <p:cNvSpPr txBox="1"/>
            <p:nvPr/>
          </p:nvSpPr>
          <p:spPr>
            <a:xfrm>
              <a:off x="6629663" y="2098842"/>
              <a:ext cx="135691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</a:t>
              </a:r>
              <a:r>
                <a:rPr lang="en-US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remnant</a:t>
              </a:r>
              <a:endParaRPr lang="en-US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36334" y="4805856"/>
            <a:ext cx="5227637" cy="170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400" dirty="0">
                <a:solidFill>
                  <a:srgbClr val="FF0000"/>
                </a:solidFill>
                <a:latin typeface="Comic Sans MS" charset="0"/>
              </a:rPr>
              <a:t>bunch crossing is every ~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2ns</a:t>
            </a:r>
          </a:p>
          <a:p>
            <a:endParaRPr lang="en-US" altLang="en-US" sz="1400" dirty="0" smtClean="0">
              <a:latin typeface="Comic Sans MS" charset="0"/>
            </a:endParaRPr>
          </a:p>
          <a:p>
            <a:r>
              <a:rPr lang="en-US" altLang="en-US" sz="1400" dirty="0" smtClean="0">
                <a:latin typeface="Comic Sans MS" charset="0"/>
              </a:rPr>
              <a:t>Pythia </a:t>
            </a:r>
            <a:r>
              <a:rPr lang="en-US" altLang="en-US" sz="1400" dirty="0" err="1">
                <a:latin typeface="Comic Sans MS" charset="0"/>
              </a:rPr>
              <a:t>Minbias</a:t>
            </a:r>
            <a:r>
              <a:rPr lang="en-US" altLang="en-US" sz="1400" dirty="0">
                <a:latin typeface="Comic Sans MS" charset="0"/>
              </a:rPr>
              <a:t> EIC (Q2&gt; 10</a:t>
            </a:r>
            <a:r>
              <a:rPr lang="en-US" altLang="en-US" sz="1400" baseline="33000" dirty="0">
                <a:latin typeface="Comic Sans MS" charset="0"/>
              </a:rPr>
              <a:t>-6</a:t>
            </a:r>
            <a:r>
              <a:rPr lang="en-US" altLang="en-US" sz="1400" dirty="0">
                <a:latin typeface="Comic Sans MS" charset="0"/>
              </a:rPr>
              <a:t> )  σ ~ 200 µb (HERA ~165 µb )</a:t>
            </a:r>
          </a:p>
          <a:p>
            <a:r>
              <a:rPr lang="en-US" altLang="en-US" sz="1400" dirty="0">
                <a:latin typeface="Comic Sans MS" charset="0"/>
              </a:rPr>
              <a:t>   N events = </a:t>
            </a:r>
            <a:r>
              <a:rPr lang="en-US" altLang="en-US" sz="1400" dirty="0" err="1">
                <a:latin typeface="Comic Sans MS" charset="0"/>
              </a:rPr>
              <a:t>σ•L</a:t>
            </a:r>
            <a:r>
              <a:rPr lang="en-US" altLang="en-US" sz="1400" dirty="0">
                <a:latin typeface="Comic Sans MS" charset="0"/>
              </a:rPr>
              <a:t> ~ 2· 10</a:t>
            </a:r>
            <a:r>
              <a:rPr lang="en-US" altLang="en-US" sz="1400" baseline="33000" dirty="0">
                <a:latin typeface="Comic Sans MS" charset="0"/>
              </a:rPr>
              <a:t>6</a:t>
            </a:r>
            <a:r>
              <a:rPr lang="en-US" altLang="en-US" sz="1400" dirty="0">
                <a:latin typeface="Comic Sans MS" charset="0"/>
              </a:rPr>
              <a:t> </a:t>
            </a:r>
            <a:r>
              <a:rPr lang="en-US" altLang="en-US" sz="1400" dirty="0" err="1">
                <a:latin typeface="Comic Sans MS" charset="0"/>
              </a:rPr>
              <a:t>ev</a:t>
            </a:r>
            <a:r>
              <a:rPr lang="en-US" altLang="en-US" sz="1400" dirty="0">
                <a:latin typeface="Comic Sans MS" charset="0"/>
              </a:rPr>
              <a:t>. per sec (2MHz)  </a:t>
            </a:r>
            <a:r>
              <a:rPr lang="en-US" altLang="en-US" sz="1400" dirty="0" smtClean="0">
                <a:latin typeface="Comic Sans MS" charset="0"/>
              </a:rPr>
              <a:t>~ </a:t>
            </a:r>
            <a:r>
              <a:rPr lang="en-US" altLang="en-US" sz="1400" dirty="0">
                <a:solidFill>
                  <a:srgbClr val="FF0000"/>
                </a:solidFill>
                <a:latin typeface="Comic Sans MS" charset="0"/>
              </a:rPr>
              <a:t>2 events / </a:t>
            </a:r>
            <a:r>
              <a:rPr lang="en-US" altLang="en-US" sz="1400" dirty="0" err="1" smtClean="0">
                <a:solidFill>
                  <a:srgbClr val="FF0000"/>
                </a:solidFill>
                <a:latin typeface="Comic Sans MS" charset="0"/>
              </a:rPr>
              <a:t>μs</a:t>
            </a:r>
            <a:endParaRPr lang="en-US" altLang="en-US" sz="1400" dirty="0" smtClean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endParaRPr lang="en-US" altLang="en-US" sz="1400" dirty="0">
              <a:latin typeface="Comic Sans MS" charset="0"/>
            </a:endParaRPr>
          </a:p>
          <a:p>
            <a:r>
              <a:rPr lang="en-US" altLang="en-US" sz="1400" dirty="0">
                <a:latin typeface="Comic Sans MS" charset="0"/>
              </a:rPr>
              <a:t>ZEUS/HERA(ep</a:t>
            </a:r>
            <a:r>
              <a:rPr lang="en-US" altLang="en-US" sz="1400" dirty="0" smtClean="0">
                <a:latin typeface="Comic Sans MS" charset="0"/>
              </a:rPr>
              <a:t>)  ~3kHz</a:t>
            </a:r>
            <a:endParaRPr lang="en-US" altLang="en-US" sz="1400" dirty="0">
              <a:latin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1134C8C-3978-4045-AB80-B03189DFBD7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451" y="444500"/>
            <a:ext cx="3920966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EM Calorimeter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2075" y="1044575"/>
            <a:ext cx="3395661" cy="196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600" dirty="0" smtClean="0">
                <a:latin typeface="Comic Sans MS" charset="0"/>
              </a:rPr>
              <a:t>Electromagnetic  Calorimeters </a:t>
            </a:r>
          </a:p>
          <a:p>
            <a:r>
              <a:rPr lang="en-US" altLang="en-US" sz="1600" dirty="0" smtClean="0">
                <a:latin typeface="Comic Sans MS" charset="0"/>
              </a:rPr>
              <a:t>measure EM showers and </a:t>
            </a:r>
          </a:p>
          <a:p>
            <a:r>
              <a:rPr lang="en-US" altLang="en-US" sz="1600" dirty="0" smtClean="0">
                <a:latin typeface="Comic Sans MS" charset="0"/>
              </a:rPr>
              <a:t>early hadron showers:         </a:t>
            </a:r>
            <a:r>
              <a:rPr lang="en-US" altLang="en-US" sz="1600" dirty="0" smtClean="0">
                <a:solidFill>
                  <a:srgbClr val="0000FF"/>
                </a:solidFill>
                <a:latin typeface="Comic Sans MS" charset="0"/>
              </a:rPr>
              <a:t> </a:t>
            </a:r>
          </a:p>
          <a:p>
            <a:r>
              <a:rPr lang="en-US" altLang="en-US" sz="1600" dirty="0" smtClean="0">
                <a:solidFill>
                  <a:srgbClr val="0000FF"/>
                </a:solidFill>
                <a:latin typeface="Comic Sans MS" charset="0"/>
              </a:rPr>
              <a:t>Energy, position, time </a:t>
            </a:r>
          </a:p>
          <a:p>
            <a:endParaRPr lang="en-US" altLang="en-US" sz="1600" dirty="0">
              <a:latin typeface="Comic Sans MS" charset="0"/>
            </a:endParaRPr>
          </a:p>
          <a:p>
            <a:endParaRPr lang="en-US" altLang="en-US" sz="1600" dirty="0">
              <a:latin typeface="Comic Sans MS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216539" y="4070093"/>
            <a:ext cx="3621853" cy="2350248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5215" y="2016139"/>
            <a:ext cx="3653802" cy="1946261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6065" y="4125891"/>
            <a:ext cx="298030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omic Sans MS" charset="0"/>
              </a:rPr>
              <a:t>Sampling EM Calorimeter</a:t>
            </a:r>
            <a:endParaRPr lang="en-US" altLang="en-US" b="1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4267200" y="5571891"/>
            <a:ext cx="4479925" cy="998745"/>
          </a:xfrm>
          <a:prstGeom prst="roundRect">
            <a:avLst>
              <a:gd name="adj" fmla="val 167"/>
            </a:avLst>
          </a:prstGeom>
          <a:solidFill>
            <a:srgbClr val="FFFFCC"/>
          </a:solidFill>
          <a:ln w="9525" cap="flat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PWO </a:t>
            </a: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 for  e-endcap - close </a:t>
            </a: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to the beam – more precise and more radiation hard. </a:t>
            </a:r>
            <a:endParaRPr lang="en-US" altLang="en-US" sz="1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altLang="en-US" sz="1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 err="1" smtClean="0">
                <a:latin typeface="Comic Sans MS" charset="0"/>
                <a:ea typeface="Comic Sans MS" charset="0"/>
                <a:cs typeface="Comic Sans MS" charset="0"/>
              </a:rPr>
              <a:t>Shashlyk</a:t>
            </a: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 for barrel– </a:t>
            </a: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less </a:t>
            </a:r>
            <a:r>
              <a:rPr lang="en-US" altLang="en-US" sz="1400" dirty="0" smtClean="0">
                <a:latin typeface="Comic Sans MS" charset="0"/>
                <a:ea typeface="Comic Sans MS" charset="0"/>
                <a:cs typeface="Comic Sans MS" charset="0"/>
              </a:rPr>
              <a:t>expensive</a:t>
            </a:r>
            <a:endParaRPr lang="en-US" altLang="en-US" sz="140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196" y="2344240"/>
            <a:ext cx="3413481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-Tungsten glass, similar to CMS or PANDA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 Time resolution: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&lt;2 ns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Energy resolution: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&lt;2%/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√E(GeV) + 1%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Cluster threshold: 10 MeV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Produced at two places (China, Russia)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rgbClr val="CC0000"/>
                </a:solidFill>
                <a:latin typeface="Comic Sans MS" charset="0"/>
              </a:rPr>
              <a:t> For CMS it took 10 years to grow all crystals !!!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45196" y="2061560"/>
            <a:ext cx="3672699" cy="2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b="1" dirty="0" smtClean="0">
                <a:latin typeface="Comic Sans MS" charset="0"/>
              </a:rPr>
              <a:t>PbWO</a:t>
            </a:r>
            <a:r>
              <a:rPr lang="en-US" altLang="en-US" b="1" baseline="-33000" dirty="0" smtClean="0">
                <a:latin typeface="Comic Sans MS" charset="0"/>
              </a:rPr>
              <a:t>4</a:t>
            </a:r>
            <a:r>
              <a:rPr lang="en-US" altLang="en-US" b="1" dirty="0" smtClean="0">
                <a:latin typeface="Comic Sans MS" charset="0"/>
              </a:rPr>
              <a:t> Crystal EM Calorimeter</a:t>
            </a:r>
            <a:endParaRPr lang="en-US" altLang="en-US" b="1" dirty="0">
              <a:latin typeface="Comic Sans M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35" y="4473380"/>
            <a:ext cx="3366041" cy="1895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Char char=""/>
            </a:pPr>
            <a:r>
              <a:rPr lang="en-US" altLang="en-US" sz="1400" b="1" dirty="0" smtClean="0">
                <a:solidFill>
                  <a:schemeClr val="tx1"/>
                </a:solidFill>
                <a:latin typeface="Comic Sans MS" charset="0"/>
              </a:rPr>
              <a:t>Shashlyk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 (scintillators +absorber)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-WLS fibers for readout </a:t>
            </a:r>
          </a:p>
          <a:p>
            <a:pPr>
              <a:buClrTx/>
              <a:buSzTx/>
            </a:pPr>
            <a:r>
              <a:rPr lang="en-US" sz="1400" dirty="0" smtClean="0">
                <a:solidFill>
                  <a:schemeClr val="tx1"/>
                </a:solidFill>
                <a:latin typeface="Comic Sans MS" charset="0"/>
              </a:rPr>
              <a:t>-</a:t>
            </a:r>
            <a:r>
              <a:rPr lang="en-US" altLang="en-US" sz="1400" b="1" dirty="0" smtClean="0">
                <a:solidFill>
                  <a:schemeClr val="tx1"/>
                </a:solidFill>
                <a:latin typeface="Comic Sans MS" charset="0"/>
              </a:rPr>
              <a:t>Sci-fiber EM(SPACAL):</a:t>
            </a:r>
          </a:p>
          <a:p>
            <a:pPr>
              <a:buClrTx/>
              <a:buSzTx/>
            </a:pPr>
            <a:endParaRPr lang="en-US" altLang="en-US" sz="1400" b="1" dirty="0">
              <a:solidFill>
                <a:schemeClr val="tx1"/>
              </a:solidFill>
              <a:latin typeface="Comic Sans M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Compact W-</a:t>
            </a:r>
            <a:r>
              <a:rPr lang="en-US" altLang="en-US" sz="1400" dirty="0" err="1" smtClean="0">
                <a:solidFill>
                  <a:schemeClr val="tx1"/>
                </a:solidFill>
                <a:latin typeface="Comic Sans MS" charset="0"/>
              </a:rPr>
              <a:t>scifi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 calorimeter, developed at UCLA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Spacing 1 mm center-to-center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Resolution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~12%/√E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On-going EIC R&amp;D 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919" y="478379"/>
            <a:ext cx="3588303" cy="169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0" y="527060"/>
            <a:ext cx="26511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7449" y="444500"/>
            <a:ext cx="77315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DIS</a:t>
            </a:r>
            <a:endParaRPr lang="en-US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08172" y="517272"/>
            <a:ext cx="92332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DVCS</a:t>
            </a:r>
            <a:endParaRPr lang="en-US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6" name="Picture 25" descr="Ee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62" y="2234702"/>
            <a:ext cx="3387260" cy="3280190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 bwMode="auto">
          <a:xfrm>
            <a:off x="7239000" y="2819400"/>
            <a:ext cx="230832" cy="1055397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Right Brace 27"/>
          <p:cNvSpPr/>
          <p:nvPr/>
        </p:nvSpPr>
        <p:spPr bwMode="auto">
          <a:xfrm>
            <a:off x="7239000" y="3931796"/>
            <a:ext cx="230832" cy="1055397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0027" y="3959205"/>
            <a:ext cx="96817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Electron end-cap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0027" y="3055689"/>
            <a:ext cx="1447800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Barrel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10222" y="4944047"/>
            <a:ext cx="144780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Far-forward electron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1" name="Right Brace 30"/>
          <p:cNvSpPr/>
          <p:nvPr/>
        </p:nvSpPr>
        <p:spPr bwMode="auto">
          <a:xfrm>
            <a:off x="7239000" y="5063094"/>
            <a:ext cx="225315" cy="187948"/>
          </a:xfrm>
          <a:prstGeom prst="righ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99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34" y="1697699"/>
            <a:ext cx="1722426" cy="1701736"/>
          </a:xfrm>
          <a:prstGeom prst="rect">
            <a:avLst/>
          </a:prstGeom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450" y="444500"/>
            <a:ext cx="83375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Jets at EIC and </a:t>
            </a:r>
            <a:r>
              <a:rPr lang="en-US" altLang="en-US" sz="3600" dirty="0" smtClean="0">
                <a:latin typeface="Comic Sans MS" charset="0"/>
              </a:rPr>
              <a:t>HCAL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86" name="Content Placeholder 2"/>
          <p:cNvSpPr txBox="1">
            <a:spLocks/>
          </p:cNvSpPr>
          <p:nvPr/>
        </p:nvSpPr>
        <p:spPr>
          <a:xfrm>
            <a:off x="118701" y="1092472"/>
            <a:ext cx="5403467" cy="5776766"/>
          </a:xfrm>
          <a:prstGeom prst="rect">
            <a:avLst/>
          </a:prstGeom>
        </p:spPr>
        <p:txBody>
          <a:bodyPr numCol="1">
            <a:noAutofit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</a:pP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Jets 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evolution and 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dynamics (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jet == struck quark )</a:t>
            </a:r>
            <a:endParaRPr lang="en-US" sz="14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hangingPunct="1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</a:pP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Jets  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as a probe of </a:t>
            </a:r>
            <a:r>
              <a:rPr lang="en-US" sz="1400" b="1" dirty="0" err="1" smtClean="0">
                <a:latin typeface="Comic Sans MS" charset="0"/>
                <a:ea typeface="Comic Sans MS" charset="0"/>
                <a:cs typeface="Comic Sans MS" charset="0"/>
              </a:rPr>
              <a:t>partonic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 initial state  </a:t>
            </a:r>
            <a:endParaRPr lang="en-US" sz="1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hangingPunct="1">
              <a:lnSpc>
                <a:spcPct val="100000"/>
              </a:lnSpc>
              <a:spcAft>
                <a:spcPts val="125"/>
              </a:spcAft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arabicParenR"/>
            </a:pP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Jets 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in medium </a:t>
            </a:r>
          </a:p>
          <a:p>
            <a:pPr marL="0" indent="0" hangingPunct="1">
              <a:lnSpc>
                <a:spcPct val="100000"/>
              </a:lnSpc>
              <a:spcAft>
                <a:spcPts val="125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400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b="1" dirty="0" smtClean="0">
                <a:latin typeface="Comic Sans MS" charset="0"/>
                <a:ea typeface="Comic Sans MS" charset="0"/>
                <a:cs typeface="Comic Sans MS" charset="0"/>
              </a:rPr>
              <a:t>(cold nuclear matter) </a:t>
            </a:r>
          </a:p>
          <a:p>
            <a:pPr marL="1085850" lvl="2" indent="-285750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ü"/>
            </a:pP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energy loss, quenching </a:t>
            </a:r>
          </a:p>
          <a:p>
            <a:pPr marL="1085850" lvl="2" indent="-285750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ü"/>
            </a:pP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broadening</a:t>
            </a:r>
          </a:p>
          <a:p>
            <a:pPr marL="1085850" lvl="2" indent="-285750" hangingPunct="1"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ü"/>
            </a:pP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multiple-scattering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1085850" lvl="2" indent="-285750" hangingPunct="1">
              <a:buClr>
                <a:schemeClr val="tx1">
                  <a:lumMod val="85000"/>
                  <a:lumOff val="15000"/>
                </a:schemeClr>
              </a:buClr>
              <a:buFont typeface="Wingdings" charset="2"/>
              <a:buChar char="ü"/>
            </a:pPr>
            <a:endParaRPr lang="en-US" sz="180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3754668" y="1623523"/>
            <a:ext cx="1775937" cy="631890"/>
            <a:chOff x="284595" y="2731878"/>
            <a:chExt cx="2389479" cy="1002394"/>
          </a:xfrm>
        </p:grpSpPr>
        <p:grpSp>
          <p:nvGrpSpPr>
            <p:cNvPr id="104" name="Group 103"/>
            <p:cNvGrpSpPr/>
            <p:nvPr/>
          </p:nvGrpSpPr>
          <p:grpSpPr>
            <a:xfrm>
              <a:off x="494194" y="2731878"/>
              <a:ext cx="2179880" cy="1002394"/>
              <a:chOff x="334851" y="1288427"/>
              <a:chExt cx="2179880" cy="1002394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334851" y="1667814"/>
                <a:ext cx="402398" cy="1255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656823" y="1571223"/>
                <a:ext cx="463640" cy="19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867177" y="1667814"/>
                <a:ext cx="459347" cy="3284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120463" y="1751527"/>
                <a:ext cx="540375" cy="1159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456452" y="1793383"/>
                <a:ext cx="408772" cy="17386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775072" y="1708059"/>
                <a:ext cx="697672" cy="35418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364163" y="2123018"/>
                <a:ext cx="1108581" cy="167803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1236372" y="1288427"/>
                <a:ext cx="1236372" cy="180304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1120463" y="1339404"/>
                <a:ext cx="115909" cy="328411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622807" y="1607178"/>
                <a:ext cx="115842" cy="301579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279776" y="1867437"/>
                <a:ext cx="98866" cy="299432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820151" y="1842098"/>
                <a:ext cx="115842" cy="301579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1939946" y="1997030"/>
                <a:ext cx="574785" cy="125988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1270750" y="1536344"/>
                <a:ext cx="1201994" cy="993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1919028" y="1865447"/>
                <a:ext cx="553716" cy="20816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/>
            <p:cNvGrpSpPr/>
            <p:nvPr/>
          </p:nvGrpSpPr>
          <p:grpSpPr>
            <a:xfrm>
              <a:off x="284595" y="2884275"/>
              <a:ext cx="198112" cy="453979"/>
              <a:chOff x="284595" y="2884275"/>
              <a:chExt cx="198112" cy="453979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284595" y="2884275"/>
                <a:ext cx="198112" cy="453979"/>
              </a:xfrm>
              <a:prstGeom prst="ellipse">
                <a:avLst/>
              </a:prstGeom>
              <a:gradFill>
                <a:gsLst>
                  <a:gs pos="13000">
                    <a:srgbClr val="FFBBFF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Straight Connector 106"/>
              <p:cNvCxnSpPr/>
              <p:nvPr/>
            </p:nvCxnSpPr>
            <p:spPr>
              <a:xfrm>
                <a:off x="284595" y="3111265"/>
                <a:ext cx="198112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313608" y="3271770"/>
                <a:ext cx="140086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313608" y="2950759"/>
                <a:ext cx="1400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/>
          <p:cNvGrpSpPr/>
          <p:nvPr/>
        </p:nvGrpSpPr>
        <p:grpSpPr>
          <a:xfrm>
            <a:off x="3179656" y="2115076"/>
            <a:ext cx="1455977" cy="1064453"/>
            <a:chOff x="540981" y="3990905"/>
            <a:chExt cx="2441479" cy="1995895"/>
          </a:xfrm>
        </p:grpSpPr>
        <p:sp>
          <p:nvSpPr>
            <p:cNvPr id="126" name="Oval 125"/>
            <p:cNvSpPr/>
            <p:nvPr/>
          </p:nvSpPr>
          <p:spPr>
            <a:xfrm>
              <a:off x="540981" y="3990905"/>
              <a:ext cx="1676130" cy="1995895"/>
            </a:xfrm>
            <a:prstGeom prst="ellipse">
              <a:avLst/>
            </a:prstGeom>
            <a:gradFill>
              <a:gsLst>
                <a:gs pos="13000">
                  <a:srgbClr val="FFBB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802580" y="4260127"/>
              <a:ext cx="2179880" cy="1002394"/>
              <a:chOff x="334851" y="1288427"/>
              <a:chExt cx="2179880" cy="1002394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>
                <a:off x="334851" y="1667814"/>
                <a:ext cx="402398" cy="12556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656823" y="1571223"/>
                <a:ext cx="463640" cy="19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867177" y="1667814"/>
                <a:ext cx="459347" cy="3284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120463" y="1751527"/>
                <a:ext cx="540375" cy="11591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456452" y="1793383"/>
                <a:ext cx="408772" cy="17386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1775072" y="1708059"/>
                <a:ext cx="697672" cy="35418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364163" y="2123018"/>
                <a:ext cx="1108581" cy="167803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236372" y="1288427"/>
                <a:ext cx="1236372" cy="180304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Oval 141"/>
              <p:cNvSpPr/>
              <p:nvPr/>
            </p:nvSpPr>
            <p:spPr>
              <a:xfrm>
                <a:off x="1120463" y="1339404"/>
                <a:ext cx="115909" cy="328411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622807" y="1607178"/>
                <a:ext cx="115842" cy="301579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1279776" y="1867437"/>
                <a:ext cx="98866" cy="299432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820151" y="1842098"/>
                <a:ext cx="115842" cy="301579"/>
              </a:xfrm>
              <a:prstGeom prst="ellipse">
                <a:avLst/>
              </a:prstGeom>
              <a:gradFill>
                <a:gsLst>
                  <a:gs pos="0">
                    <a:srgbClr val="FFFEC1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>
                <a:off x="1939946" y="1997030"/>
                <a:ext cx="574785" cy="125988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1270750" y="1536344"/>
                <a:ext cx="1201994" cy="993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1919028" y="1865447"/>
                <a:ext cx="553716" cy="20816"/>
              </a:xfrm>
              <a:prstGeom prst="line">
                <a:avLst/>
              </a:prstGeom>
              <a:ln>
                <a:solidFill>
                  <a:schemeClr val="accent6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8" name="Straight Connector 127"/>
            <p:cNvCxnSpPr/>
            <p:nvPr/>
          </p:nvCxnSpPr>
          <p:spPr>
            <a:xfrm flipH="1" flipV="1">
              <a:off x="669861" y="4639514"/>
              <a:ext cx="226732" cy="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9" name="Group 128"/>
            <p:cNvGrpSpPr/>
            <p:nvPr/>
          </p:nvGrpSpPr>
          <p:grpSpPr>
            <a:xfrm>
              <a:off x="683250" y="4426960"/>
              <a:ext cx="198112" cy="453979"/>
              <a:chOff x="284595" y="2884275"/>
              <a:chExt cx="198112" cy="453979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284595" y="2884275"/>
                <a:ext cx="198112" cy="453979"/>
              </a:xfrm>
              <a:prstGeom prst="ellipse">
                <a:avLst/>
              </a:prstGeom>
              <a:gradFill>
                <a:gsLst>
                  <a:gs pos="13000">
                    <a:srgbClr val="FFBBFF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>
                <a:off x="284595" y="3111265"/>
                <a:ext cx="198112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313608" y="3271770"/>
                <a:ext cx="140086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313608" y="2950759"/>
                <a:ext cx="1400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0" name="Text Box 1"/>
          <p:cNvSpPr txBox="1">
            <a:spLocks noChangeArrowheads="1"/>
          </p:cNvSpPr>
          <p:nvPr/>
        </p:nvSpPr>
        <p:spPr bwMode="auto">
          <a:xfrm>
            <a:off x="2388757" y="6568857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64498" y="2993947"/>
            <a:ext cx="2289805" cy="1126478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Content Placeholder 2"/>
          <p:cNvSpPr txBox="1">
            <a:spLocks/>
          </p:cNvSpPr>
          <p:nvPr/>
        </p:nvSpPr>
        <p:spPr>
          <a:xfrm>
            <a:off x="241212" y="3026150"/>
            <a:ext cx="2147546" cy="10942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1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At EIC for the first time 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will be able to study </a:t>
            </a:r>
            <a:r>
              <a:rPr 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in-medium propagation and hadronization of heavy quarks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 (charm and beauty)</a:t>
            </a:r>
            <a:endParaRPr lang="en-US" sz="1400" dirty="0">
              <a:solidFill>
                <a:srgbClr val="000229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7" name="Text Box 8"/>
          <p:cNvSpPr txBox="1">
            <a:spLocks noChangeArrowheads="1"/>
          </p:cNvSpPr>
          <p:nvPr/>
        </p:nvSpPr>
        <p:spPr bwMode="auto">
          <a:xfrm>
            <a:off x="101622" y="4380076"/>
            <a:ext cx="253894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600" b="1" smtClean="0">
                <a:latin typeface="Comic Sans MS" charset="0"/>
              </a:rPr>
              <a:t>Charged current DIS</a:t>
            </a:r>
            <a:endParaRPr lang="en-US" altLang="en-US" sz="1600" b="1" dirty="0">
              <a:latin typeface="Comic Sans M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90166" y="4761117"/>
                <a:ext cx="2249637" cy="1494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Neutrino in the final state =&gt; 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Could use only jets to reconstruct a kinematics(x,Q2)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Need 4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HCAL coverage for 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</a:t>
                </a:r>
                <a:r>
                  <a:rPr lang="en-US" sz="1400" baseline="-25000" dirty="0" err="1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miss</a:t>
                </a:r>
                <a:endParaRPr lang="en-US" sz="14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66" y="4761117"/>
                <a:ext cx="2249637" cy="1494961"/>
              </a:xfrm>
              <a:prstGeom prst="rect">
                <a:avLst/>
              </a:prstGeom>
              <a:blipFill rotWithShape="0">
                <a:blip r:embed="rId5"/>
                <a:stretch>
                  <a:fillRect l="-813" t="-2041" r="-2981" b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8" name="Picture 1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386" y="3203165"/>
            <a:ext cx="3327711" cy="3222524"/>
          </a:xfrm>
          <a:prstGeom prst="rect">
            <a:avLst/>
          </a:prstGeom>
        </p:spPr>
      </p:pic>
      <p:sp>
        <p:nvSpPr>
          <p:cNvPr id="154" name="Rounded Rectangle 153"/>
          <p:cNvSpPr/>
          <p:nvPr/>
        </p:nvSpPr>
        <p:spPr bwMode="auto">
          <a:xfrm>
            <a:off x="5737767" y="1043345"/>
            <a:ext cx="3318426" cy="5525512"/>
          </a:xfrm>
          <a:prstGeom prst="roundRect">
            <a:avLst>
              <a:gd name="adj" fmla="val 2689"/>
            </a:avLst>
          </a:pr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6" name="Slide Number Placeholder 2"/>
          <p:cNvSpPr>
            <a:spLocks noGrp="1"/>
          </p:cNvSpPr>
          <p:nvPr>
            <p:ph type="sldNum" idx="11"/>
          </p:nvPr>
        </p:nvSpPr>
        <p:spPr>
          <a:xfrm>
            <a:off x="8594725" y="6492875"/>
            <a:ext cx="544513" cy="361950"/>
          </a:xfrm>
        </p:spPr>
        <p:txBody>
          <a:bodyPr/>
          <a:lstStyle/>
          <a:p>
            <a:fld id="{88CBA138-C961-C74C-A9A7-9B235D938FC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" name="Rounded Rectangle 2"/>
          <p:cNvSpPr/>
          <p:nvPr/>
        </p:nvSpPr>
        <p:spPr bwMode="auto">
          <a:xfrm>
            <a:off x="81498" y="1041005"/>
            <a:ext cx="5587923" cy="5502234"/>
          </a:xfrm>
          <a:prstGeom prst="roundRect">
            <a:avLst>
              <a:gd name="adj" fmla="val 2689"/>
            </a:avLst>
          </a:pr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8" name="Striped Right Arrow 77"/>
          <p:cNvSpPr/>
          <p:nvPr/>
        </p:nvSpPr>
        <p:spPr>
          <a:xfrm flipH="1">
            <a:off x="7040918" y="1797450"/>
            <a:ext cx="1272886" cy="721400"/>
          </a:xfrm>
          <a:prstGeom prst="stripedRightArrow">
            <a:avLst>
              <a:gd name="adj1" fmla="val 50000"/>
              <a:gd name="adj2" fmla="val 216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400" dirty="0">
                <a:solidFill>
                  <a:srgbClr val="000229"/>
                </a:solidFill>
                <a:latin typeface="Century Gothic"/>
                <a:cs typeface="Century Gothic"/>
              </a:rPr>
              <a:t>Including JETs data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253427" y="1550131"/>
            <a:ext cx="150405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ZEUS/HERA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822230" y="1087314"/>
                <a:ext cx="3149500" cy="493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1">
                      <a:lumMod val="85000"/>
                      <a:lumOff val="15000"/>
                    </a:schemeClr>
                  </a:buClr>
                </a:pPr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Determination of 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𝜶</m:t>
                    </m:r>
                  </m:oMath>
                </a14:m>
                <a:r>
                  <a:rPr lang="en-US" sz="1400" b="1" baseline="-25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</a:t>
                </a:r>
                <a:r>
                  <a:rPr lang="en-US" sz="14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from the inclusive jet cross section in DIS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230" y="1087314"/>
                <a:ext cx="3149500" cy="493084"/>
              </a:xfrm>
              <a:prstGeom prst="rect">
                <a:avLst/>
              </a:prstGeom>
              <a:blipFill rotWithShape="0">
                <a:blip r:embed="rId7"/>
                <a:stretch>
                  <a:fillRect l="-580" t="-4938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ounded Rectangle 80"/>
          <p:cNvSpPr/>
          <p:nvPr/>
        </p:nvSpPr>
        <p:spPr>
          <a:xfrm>
            <a:off x="7391688" y="2423760"/>
            <a:ext cx="1651406" cy="1192727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429745" y="2482457"/>
                <a:ext cx="1684293" cy="1144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Could EIC data improve </a:t>
                </a:r>
                <a14:m>
                  <m:oMath xmlns:m="http://schemas.openxmlformats.org/officeDocument/2006/math">
                    <m:r>
                      <a:rPr lang="en-US" sz="1050" i="1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𝛼</m:t>
                    </m:r>
                  </m:oMath>
                </a14:m>
                <a:r>
                  <a:rPr lang="en-US" sz="1050" baseline="-25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 </a:t>
                </a:r>
                <a:r>
                  <a:rPr lang="en-US" sz="105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measurements? </a:t>
                </a:r>
                <a:endParaRPr lang="en-US" sz="105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05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Need a new </a:t>
                </a:r>
                <a:r>
                  <a:rPr lang="en-US" sz="105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method for jet energy measurements! </a:t>
                </a:r>
              </a:p>
              <a:p>
                <a:r>
                  <a:rPr lang="en-US" sz="105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=&gt; Particle Flow Calorimeter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745" y="2482457"/>
                <a:ext cx="1684293" cy="1144416"/>
              </a:xfrm>
              <a:prstGeom prst="rect">
                <a:avLst/>
              </a:prstGeom>
              <a:blipFill rotWithShape="0">
                <a:blip r:embed="rId8"/>
                <a:stretch>
                  <a:fillRect t="-532" b="-1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5851097" y="3293024"/>
                <a:ext cx="3191997" cy="3218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11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000" u="sng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In a typical jet </a:t>
                </a:r>
                <a:r>
                  <a:rPr lang="en-US" sz="1000" u="sng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:</a:t>
                </a:r>
              </a:p>
              <a:p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60 % of 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jet energy in charged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hadrons</a:t>
                </a:r>
              </a:p>
              <a:p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30 %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in photons 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(mainly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𝜋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0−&gt;</m:t>
                    </m:r>
                    <m:r>
                      <a:rPr lang="en-US" sz="1000" b="0" i="1" smtClean="0">
                        <a:solidFill>
                          <a:schemeClr val="tx1"/>
                        </a:solidFill>
                        <a:latin typeface="Cambria Math" charset="0"/>
                        <a:ea typeface="Comic Sans MS" charset="0"/>
                        <a:cs typeface="Comic Sans MS" charset="0"/>
                      </a:rPr>
                      <m:t>𝛾𝛾</m:t>
                    </m:r>
                  </m:oMath>
                </a14:m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) </a:t>
                </a:r>
                <a:endParaRPr lang="en-US" sz="1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10 %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in neutral </a:t>
                </a:r>
                <a:r>
                  <a:rPr lang="en-US" sz="10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hadrons (mainly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n, K</a:t>
                </a:r>
                <a:r>
                  <a:rPr lang="en-US" sz="1000" baseline="-25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L</a:t>
                </a:r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)</a:t>
                </a:r>
              </a:p>
              <a:p>
                <a:endParaRPr lang="en-US" sz="11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100" u="sng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Traditional calorimetric </a:t>
                </a:r>
                <a:r>
                  <a:rPr lang="en-US" sz="1100" u="sng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approach:</a:t>
                </a:r>
              </a:p>
              <a:p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sz="1100" baseline="-25000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JET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=EMCAL+HCAL</a:t>
                </a:r>
              </a:p>
              <a:p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-70% of energy measured in HCAL with  poor resolution :  </a:t>
                </a:r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1100" b="0" i="1" baseline="-2500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  <m:r>
                      <a:rPr lang="en-US" sz="1100" b="0" i="1" baseline="-25000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/</m:t>
                    </m:r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r>
                  <a:rPr lang="en-US" sz="1100" dirty="0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~60%/</a:t>
                </a:r>
                <a14:m>
                  <m:oMath xmlns:m="http://schemas.openxmlformats.org/officeDocument/2006/math">
                    <m:r>
                      <a:rPr lang="en-US" sz="11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√</m:t>
                    </m:r>
                    <m:r>
                      <a:rPr lang="en-US" sz="11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endParaRPr lang="en-US" sz="11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100" b="1" dirty="0" smtClean="0">
                    <a:solidFill>
                      <a:srgbClr val="3C7EB9"/>
                    </a:solidFill>
                  </a:rPr>
                  <a:t>Uranium Calorimeter at ZEUS: 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  <m:r>
                      <a:rPr lang="en-US" sz="1100" b="1" i="1" baseline="-25000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  <m:r>
                      <a:rPr lang="en-US" sz="1100" b="1" i="1" baseline="-25000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/</m:t>
                    </m:r>
                    <m:r>
                      <a:rPr lang="en-US" sz="1100" b="1" i="1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r>
                  <a:rPr lang="en-US" sz="1100" b="1" dirty="0" smtClean="0">
                    <a:solidFill>
                      <a:srgbClr val="3C7EB9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~35%/</a:t>
                </a:r>
                <a14:m>
                  <m:oMath xmlns:m="http://schemas.openxmlformats.org/officeDocument/2006/math">
                    <m:r>
                      <a:rPr lang="en-US" sz="1100" b="1" i="1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√</m:t>
                    </m:r>
                    <m:r>
                      <a:rPr lang="en-US" sz="1100" b="1" i="1">
                        <a:solidFill>
                          <a:srgbClr val="3C7EB9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endParaRPr lang="en-US" sz="1100" b="1" dirty="0">
                  <a:solidFill>
                    <a:srgbClr val="3C7EB9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endParaRPr lang="en-US" sz="1100" dirty="0">
                  <a:solidFill>
                    <a:schemeClr val="tx1"/>
                  </a:solidFill>
                </a:endParaRPr>
              </a:p>
              <a:p>
                <a:r>
                  <a:rPr lang="en-US" sz="1100" u="sng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Particle Flow </a:t>
                </a:r>
                <a:r>
                  <a:rPr lang="en-US" sz="1100" u="sng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Calorimetry:</a:t>
                </a:r>
              </a:p>
              <a:p>
                <a:r>
                  <a:rPr lang="en-US" sz="11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sz="1100" baseline="-250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JET</a:t>
                </a:r>
                <a:r>
                  <a:rPr lang="en-US" sz="11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=</a:t>
                </a:r>
                <a:r>
                  <a:rPr lang="en-US" sz="1100" dirty="0" err="1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sz="1100" baseline="-25000" dirty="0" err="1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track</a:t>
                </a:r>
                <a:r>
                  <a:rPr lang="en-US" sz="1100" dirty="0" err="1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+E</a:t>
                </a:r>
                <a14:m>
                  <m:oMath xmlns:m="http://schemas.openxmlformats.org/officeDocument/2006/math">
                    <m:r>
                      <a:rPr lang="en-US" sz="1100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sz="11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+</a:t>
                </a:r>
                <a:r>
                  <a:rPr lang="en-US" sz="1100" dirty="0" err="1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</a:t>
                </a:r>
                <a:r>
                  <a:rPr lang="en-US" sz="1100" baseline="-25000" dirty="0" err="1" smtClean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</a:t>
                </a:r>
                <a:endParaRPr lang="en-US" sz="1100" u="sng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charged </a:t>
                </a:r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particles measured in tracker (essentially 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perfectly)</a:t>
                </a:r>
              </a:p>
              <a:p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Photons </a:t>
                </a:r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in ECAL: :  </a:t>
                </a:r>
                <a14:m>
                  <m:oMath xmlns:m="http://schemas.openxmlformats.org/officeDocument/2006/math">
                    <m:r>
                      <a:rPr lang="en-US" sz="11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lang="en-US" sz="1100" i="1" baseline="-2500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  <m:r>
                      <a:rPr lang="en-US" sz="1100" i="1" baseline="-2500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/</m:t>
                    </m:r>
                    <m:r>
                      <a:rPr lang="en-US" sz="11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~2-10%/</a:t>
                </a:r>
                <a14:m>
                  <m:oMath xmlns:m="http://schemas.openxmlformats.org/officeDocument/2006/math">
                    <m:r>
                      <a:rPr lang="en-US" sz="11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√</m:t>
                    </m:r>
                    <m:r>
                      <a:rPr lang="en-US" sz="11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𝐸</m:t>
                    </m:r>
                  </m:oMath>
                </a14:m>
                <a:endParaRPr lang="en-US" sz="11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-Neutral </a:t>
                </a:r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hadrons (ONLY) in 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HCAL =&gt; </a:t>
                </a:r>
              </a:p>
              <a:p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  </a:t>
                </a:r>
                <a:r>
                  <a:rPr lang="en-US" sz="1100" b="1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Only </a:t>
                </a:r>
                <a:r>
                  <a:rPr lang="en-US" sz="1100" b="1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10 % of jet energy from HCAL </a:t>
                </a:r>
                <a:endParaRPr lang="en-US" sz="1100" baseline="-25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much </a:t>
                </a:r>
                <a:r>
                  <a:rPr lang="en-US" sz="11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improved </a:t>
                </a:r>
                <a:r>
                  <a:rPr lang="en-US" sz="11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jet resolution!!!</a:t>
                </a:r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097" y="3293024"/>
                <a:ext cx="3191997" cy="3218638"/>
              </a:xfrm>
              <a:prstGeom prst="rect">
                <a:avLst/>
              </a:prstGeom>
              <a:blipFill rotWithShape="0">
                <a:blip r:embed="rId9"/>
                <a:stretch>
                  <a:fillRect b="-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090" y="84985"/>
            <a:ext cx="2959004" cy="9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9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450" y="444500"/>
            <a:ext cx="5527695" cy="5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Tracking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1843" y="1097679"/>
            <a:ext cx="7669292" cy="114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600" b="1" dirty="0">
                <a:latin typeface="Comic Sans MS" charset="0"/>
              </a:rPr>
              <a:t>Main purpose of tracking</a:t>
            </a:r>
            <a:r>
              <a:rPr lang="en-US" altLang="en-US" sz="1600" b="1" dirty="0" smtClean="0">
                <a:latin typeface="Comic Sans MS" charset="0"/>
              </a:rPr>
              <a:t>:</a:t>
            </a:r>
            <a:endParaRPr lang="en-US" altLang="en-US" sz="1600" b="1" dirty="0">
              <a:latin typeface="Comic Sans MS" charset="0"/>
            </a:endParaRPr>
          </a:p>
          <a:p>
            <a:r>
              <a:rPr lang="en-US" altLang="en-US" sz="1600" dirty="0">
                <a:latin typeface="Comic Sans MS" charset="0"/>
              </a:rPr>
              <a:t>-reconstruct charged tracks  </a:t>
            </a:r>
            <a:r>
              <a:rPr lang="en-US" altLang="en-US" sz="1600" dirty="0" smtClean="0">
                <a:latin typeface="Comic Sans MS" charset="0"/>
              </a:rPr>
              <a:t>and </a:t>
            </a:r>
            <a:r>
              <a:rPr lang="en-US" altLang="en-US" sz="1600" dirty="0">
                <a:latin typeface="Comic Sans MS" charset="0"/>
              </a:rPr>
              <a:t>measure their momenta  </a:t>
            </a:r>
            <a:r>
              <a:rPr lang="en-US" altLang="en-US" sz="1600" dirty="0" smtClean="0">
                <a:latin typeface="Comic Sans MS" charset="0"/>
              </a:rPr>
              <a:t>precisely </a:t>
            </a:r>
            <a:r>
              <a:rPr lang="en-US" altLang="en-US" sz="1600" dirty="0">
                <a:latin typeface="Comic Sans MS" charset="0"/>
              </a:rPr>
              <a:t>(~few </a:t>
            </a:r>
            <a:r>
              <a:rPr lang="en-US" altLang="en-US" sz="1600" dirty="0" smtClean="0">
                <a:latin typeface="Comic Sans MS" charset="0"/>
              </a:rPr>
              <a:t>%)</a:t>
            </a:r>
            <a:endParaRPr lang="en-US" altLang="en-US" sz="1600" dirty="0">
              <a:latin typeface="Comic Sans MS" charset="0"/>
            </a:endParaRPr>
          </a:p>
          <a:p>
            <a:r>
              <a:rPr lang="en-US" altLang="en-US" sz="1600" dirty="0">
                <a:latin typeface="Comic Sans MS" charset="0"/>
              </a:rPr>
              <a:t>-</a:t>
            </a:r>
            <a:r>
              <a:rPr lang="en-US" altLang="en-US" sz="1600" dirty="0" err="1">
                <a:latin typeface="Comic Sans MS" charset="0"/>
              </a:rPr>
              <a:t>dE</a:t>
            </a:r>
            <a:r>
              <a:rPr lang="en-US" altLang="en-US" sz="1600" dirty="0">
                <a:latin typeface="Comic Sans MS" charset="0"/>
              </a:rPr>
              <a:t>/dx (PID) for low momentum  </a:t>
            </a:r>
            <a:r>
              <a:rPr lang="en-US" altLang="en-US" sz="1600" dirty="0" smtClean="0">
                <a:latin typeface="Comic Sans MS" charset="0"/>
              </a:rPr>
              <a:t>tracks.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38320" y="4388492"/>
            <a:ext cx="17541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b="1" dirty="0">
                <a:latin typeface="Comic Sans MS" charset="0"/>
              </a:rPr>
              <a:t>Endcaps: GEM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843" y="2429863"/>
            <a:ext cx="371287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  <a:latin typeface="Comic Sans MS" charset="0"/>
              </a:rPr>
              <a:t>Barrel: TPC or drift chambers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673" y="2788074"/>
            <a:ext cx="3406347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en-US" dirty="0">
                <a:solidFill>
                  <a:schemeClr val="tx1"/>
                </a:solidFill>
                <a:latin typeface="Comic Sans MS" charset="0"/>
              </a:rPr>
              <a:t>relatively fast detector,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solidFill>
                  <a:schemeClr val="tx1"/>
                </a:solidFill>
                <a:latin typeface="Comic Sans MS" charset="0"/>
              </a:rPr>
              <a:t>minimal </a:t>
            </a:r>
            <a:r>
              <a:rPr lang="en-US" altLang="en-US" dirty="0">
                <a:solidFill>
                  <a:schemeClr val="tx1"/>
                </a:solidFill>
                <a:latin typeface="Comic Sans MS" charset="0"/>
              </a:rPr>
              <a:t>multiple </a:t>
            </a:r>
            <a:r>
              <a:rPr lang="en-US" altLang="en-US" dirty="0" smtClean="0">
                <a:solidFill>
                  <a:schemeClr val="tx1"/>
                </a:solidFill>
                <a:latin typeface="Comic Sans MS" charset="0"/>
              </a:rPr>
              <a:t>scattering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solidFill>
                  <a:schemeClr val="tx1"/>
                </a:solidFill>
                <a:latin typeface="Comic Sans MS" charset="0"/>
              </a:rPr>
              <a:t>limited  </a:t>
            </a:r>
            <a:r>
              <a:rPr lang="en-US" altLang="en-US" dirty="0">
                <a:solidFill>
                  <a:schemeClr val="tx1"/>
                </a:solidFill>
                <a:latin typeface="Comic Sans MS" charset="0"/>
              </a:rPr>
              <a:t>PID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idx="11"/>
          </p:nvPr>
        </p:nvSpPr>
        <p:spPr>
          <a:xfrm>
            <a:off x="8594725" y="6492875"/>
            <a:ext cx="544513" cy="361950"/>
          </a:xfrm>
        </p:spPr>
        <p:txBody>
          <a:bodyPr/>
          <a:lstStyle/>
          <a:p>
            <a:fld id="{88CBA138-C961-C74C-A9A7-9B235D938FCB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22" y="1739117"/>
            <a:ext cx="5086856" cy="3663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4670817"/>
            <a:ext cx="1772510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A. </a:t>
            </a:r>
            <a:r>
              <a:rPr lang="en-US" sz="1400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Kiselev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eRHIC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detector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146825" y="2307673"/>
            <a:ext cx="4120376" cy="1482553"/>
          </a:xfrm>
          <a:prstGeom prst="roundRect">
            <a:avLst>
              <a:gd name="adj" fmla="val 0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46825" y="4920964"/>
            <a:ext cx="4186746" cy="163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latin typeface="Comic Sans MS" charset="0"/>
                <a:ea typeface="CenturyGothic" charset="0"/>
                <a:cs typeface="CenturyGothic" charset="0"/>
              </a:rPr>
              <a:t>High </a:t>
            </a:r>
            <a:r>
              <a:rPr lang="en-US" altLang="en-US" dirty="0">
                <a:latin typeface="Comic Sans MS" charset="0"/>
                <a:ea typeface="CenturyGothic" charset="0"/>
                <a:cs typeface="CenturyGothic" charset="0"/>
              </a:rPr>
              <a:t>multiplicity in forward region </a:t>
            </a:r>
            <a:r>
              <a:rPr lang="en-US" altLang="en-US" dirty="0" smtClean="0">
                <a:latin typeface="Comic Sans MS" charset="0"/>
                <a:ea typeface="CenturyGothic" charset="0"/>
                <a:cs typeface="CenturyGothic" charset="0"/>
              </a:rPr>
              <a:t>–  we need a high granularity tracker </a:t>
            </a:r>
            <a:endParaRPr lang="en-US" altLang="en-US" dirty="0" smtClean="0">
              <a:latin typeface="Comic Sans MS" charset="0"/>
              <a:ea typeface="CenturyGothic" charset="0"/>
              <a:cs typeface="CenturyGothic" charset="0"/>
            </a:endParaRPr>
          </a:p>
          <a:p>
            <a:pPr marL="527050" lvl="1" indent="0"/>
            <a:r>
              <a:rPr lang="en-US" altLang="en-US" sz="1400" dirty="0">
                <a:latin typeface="Comic Sans MS" charset="0"/>
                <a:ea typeface="CenturyGothic" charset="0"/>
                <a:cs typeface="CenturyGothic" charset="0"/>
              </a:rPr>
              <a:t>resolution </a:t>
            </a:r>
            <a:r>
              <a:rPr lang="en-US" altLang="en-US" sz="1400" dirty="0">
                <a:solidFill>
                  <a:srgbClr val="FB0007"/>
                </a:solidFill>
                <a:latin typeface="Comic Sans MS" charset="0"/>
                <a:ea typeface="CenturyGothic" charset="0"/>
                <a:cs typeface="CenturyGothic" charset="0"/>
              </a:rPr>
              <a:t>~50 </a:t>
            </a:r>
            <a:r>
              <a:rPr lang="en-US" altLang="en-US" sz="1400" dirty="0" err="1">
                <a:solidFill>
                  <a:srgbClr val="FB0007"/>
                </a:solidFill>
                <a:latin typeface="Comic Sans MS" charset="0"/>
                <a:ea typeface="ArialMT" charset="0"/>
                <a:cs typeface="ArialMT" charset="0"/>
              </a:rPr>
              <a:t>μ</a:t>
            </a:r>
            <a:r>
              <a:rPr lang="en-US" altLang="en-US" sz="1400" dirty="0" err="1">
                <a:solidFill>
                  <a:srgbClr val="FB0007"/>
                </a:solidFill>
                <a:latin typeface="Comic Sans MS" charset="0"/>
                <a:ea typeface="CenturyGothic" charset="0"/>
                <a:cs typeface="CenturyGothic" charset="0"/>
              </a:rPr>
              <a:t>m</a:t>
            </a:r>
            <a:r>
              <a:rPr lang="en-US" altLang="en-US" sz="1400" dirty="0" smtClean="0">
                <a:latin typeface="Comic Sans MS" charset="0"/>
                <a:ea typeface="CenturyGothic" charset="0"/>
                <a:cs typeface="CenturyGothic" charset="0"/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latin typeface="Comic Sans MS" charset="0"/>
                <a:ea typeface="CenturyGothic" charset="0"/>
                <a:cs typeface="CenturyGothic" charset="0"/>
              </a:rPr>
              <a:t>Radiation </a:t>
            </a:r>
            <a:r>
              <a:rPr lang="en-US" altLang="en-US" dirty="0" smtClean="0">
                <a:latin typeface="Comic Sans MS" charset="0"/>
                <a:ea typeface="CenturyGothic" charset="0"/>
                <a:cs typeface="CenturyGothic" charset="0"/>
              </a:rPr>
              <a:t>hardness</a:t>
            </a:r>
          </a:p>
          <a:p>
            <a:pPr marL="342900" indent="-341313">
              <a:spcAft>
                <a:spcPts val="500"/>
              </a:spcAft>
            </a:pPr>
            <a:endParaRPr lang="en-US" altLang="en-US" sz="1400" dirty="0" smtClean="0">
              <a:latin typeface="Comic Sans MS" charset="0"/>
              <a:ea typeface="CenturyGothic" charset="0"/>
              <a:cs typeface="CenturyGothic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46825" y="4124237"/>
            <a:ext cx="4201306" cy="2208160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idx="11"/>
          </p:nvPr>
        </p:nvSpPr>
        <p:spPr>
          <a:xfrm>
            <a:off x="8438537" y="2067138"/>
            <a:ext cx="544513" cy="361950"/>
          </a:xfrm>
        </p:spPr>
        <p:txBody>
          <a:bodyPr/>
          <a:lstStyle/>
          <a:p>
            <a:fld id="{61134C8C-3978-4045-AB80-B03189DFBD7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451" y="444500"/>
            <a:ext cx="2058988" cy="5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>
                <a:latin typeface="Comic Sans MS" charset="0"/>
              </a:rPr>
              <a:t>V</a:t>
            </a:r>
            <a:r>
              <a:rPr lang="en-US" altLang="en-US" sz="3600" dirty="0" smtClean="0">
                <a:latin typeface="Comic Sans MS" charset="0"/>
              </a:rPr>
              <a:t>ertex  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2075" y="1009319"/>
            <a:ext cx="4250621" cy="204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b="1" dirty="0">
                <a:latin typeface="Comic Sans MS" charset="0"/>
              </a:rPr>
              <a:t>Main purpose of </a:t>
            </a:r>
            <a:r>
              <a:rPr lang="en-US" altLang="en-US" b="1" dirty="0" smtClean="0">
                <a:latin typeface="Comic Sans MS" charset="0"/>
              </a:rPr>
              <a:t>vertex detector:</a:t>
            </a:r>
            <a:endParaRPr lang="en-US" altLang="en-US" dirty="0">
              <a:latin typeface="Comic Sans MS" charset="0"/>
            </a:endParaRPr>
          </a:p>
          <a:p>
            <a:r>
              <a:rPr lang="en-US" altLang="en-US" sz="1500" dirty="0">
                <a:latin typeface="Comic Sans MS" charset="0"/>
              </a:rPr>
              <a:t>-Reconstruction of a primary vertex</a:t>
            </a:r>
          </a:p>
          <a:p>
            <a:r>
              <a:rPr lang="en-US" altLang="en-US" sz="1500" dirty="0">
                <a:latin typeface="Comic Sans MS" charset="0"/>
              </a:rPr>
              <a:t>-Reconstruct secondary </a:t>
            </a:r>
            <a:r>
              <a:rPr lang="en-US" altLang="en-US" sz="1500" dirty="0" err="1" smtClean="0">
                <a:latin typeface="Comic Sans MS" charset="0"/>
              </a:rPr>
              <a:t>vtx</a:t>
            </a:r>
            <a:r>
              <a:rPr lang="en-US" altLang="en-US" sz="1500" dirty="0" smtClean="0">
                <a:latin typeface="Comic Sans MS" charset="0"/>
              </a:rPr>
              <a:t>: </a:t>
            </a:r>
            <a:endParaRPr lang="en-US" altLang="en-US" sz="1500" dirty="0" smtClean="0">
              <a:latin typeface="Comic Sans MS" charset="0"/>
            </a:endParaRPr>
          </a:p>
          <a:p>
            <a:r>
              <a:rPr lang="en-US" altLang="en-US" sz="1500" dirty="0" smtClean="0">
                <a:solidFill>
                  <a:srgbClr val="FF0000"/>
                </a:solidFill>
                <a:latin typeface="Comic Sans MS" charset="0"/>
              </a:rPr>
              <a:t>Tagging </a:t>
            </a:r>
            <a:r>
              <a:rPr lang="en-US" altLang="en-US" sz="1500" dirty="0">
                <a:solidFill>
                  <a:srgbClr val="FF0000"/>
                </a:solidFill>
                <a:latin typeface="Comic Sans MS" charset="0"/>
              </a:rPr>
              <a:t>of c and b </a:t>
            </a:r>
            <a:r>
              <a:rPr lang="en-US" altLang="en-US" sz="1500" dirty="0" smtClean="0">
                <a:solidFill>
                  <a:srgbClr val="FF0000"/>
                </a:solidFill>
                <a:latin typeface="Comic Sans MS" charset="0"/>
              </a:rPr>
              <a:t>quarks </a:t>
            </a:r>
            <a:r>
              <a:rPr lang="en-US" altLang="en-US" sz="1500" dirty="0">
                <a:solidFill>
                  <a:srgbClr val="FF0000"/>
                </a:solidFill>
                <a:latin typeface="Comic Sans MS" charset="0"/>
              </a:rPr>
              <a:t>(decay length ~100-500</a:t>
            </a:r>
            <a:r>
              <a:rPr lang="en-US" altLang="en-US" sz="15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µm)</a:t>
            </a:r>
          </a:p>
          <a:p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-improve momentum </a:t>
            </a:r>
            <a:r>
              <a:rPr lang="en-US" altLang="en-US" sz="15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resolution of outer tracker</a:t>
            </a:r>
          </a:p>
          <a:p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-provide stand-alone </a:t>
            </a:r>
            <a:r>
              <a:rPr lang="en-US" altLang="en-US" sz="1500" dirty="0" smtClean="0">
                <a:latin typeface="Comic Sans MS" charset="0"/>
                <a:ea typeface="Comic Sans MS" charset="0"/>
                <a:cs typeface="Comic Sans MS" charset="0"/>
              </a:rPr>
              <a:t>measurements of </a:t>
            </a:r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low-Pt particles</a:t>
            </a:r>
          </a:p>
          <a:p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-</a:t>
            </a:r>
            <a:r>
              <a:rPr lang="en-US" altLang="en-US" sz="1500" dirty="0" err="1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/dx measurements </a:t>
            </a:r>
            <a:r>
              <a:rPr lang="en-US" altLang="en-US" sz="1500" dirty="0" smtClean="0">
                <a:latin typeface="Comic Sans MS" charset="0"/>
                <a:ea typeface="Comic Sans MS" charset="0"/>
                <a:cs typeface="Comic Sans MS" charset="0"/>
              </a:rPr>
              <a:t>for </a:t>
            </a:r>
            <a:r>
              <a:rPr lang="en-US" altLang="en-US" sz="1500" dirty="0">
                <a:latin typeface="Comic Sans MS" charset="0"/>
                <a:ea typeface="Comic Sans MS" charset="0"/>
                <a:cs typeface="Comic Sans MS" charset="0"/>
              </a:rPr>
              <a:t>PID</a:t>
            </a:r>
          </a:p>
          <a:p>
            <a:endParaRPr lang="en-US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4563759" y="5299694"/>
            <a:ext cx="4393606" cy="1158822"/>
          </a:xfrm>
          <a:prstGeom prst="roundRect">
            <a:avLst>
              <a:gd name="adj" fmla="val 139"/>
            </a:avLst>
          </a:prstGeom>
          <a:solidFill>
            <a:srgbClr val="FFFFCC"/>
          </a:solidFill>
          <a:ln w="9525" cap="flat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dirty="0">
                <a:latin typeface="Comic Sans MS" charset="0"/>
              </a:rPr>
              <a:t>V</a:t>
            </a:r>
            <a:r>
              <a:rPr lang="en-US" altLang="en-US" sz="1600" dirty="0">
                <a:latin typeface="Comic Sans MS" charset="0"/>
              </a:rPr>
              <a:t>ertex detector is a closest to IP detector.</a:t>
            </a:r>
          </a:p>
          <a:p>
            <a:r>
              <a:rPr lang="en-US" altLang="en-US" sz="1600" dirty="0">
                <a:latin typeface="Comic Sans MS" charset="0"/>
              </a:rPr>
              <a:t>Background increase an occupancy. </a:t>
            </a:r>
          </a:p>
          <a:p>
            <a:r>
              <a:rPr lang="en-US" altLang="en-US" sz="1600" dirty="0">
                <a:latin typeface="Comic Sans MS" charset="0"/>
              </a:rPr>
              <a:t>High granularity detector is needed (pixels)</a:t>
            </a:r>
          </a:p>
          <a:p>
            <a:r>
              <a:rPr lang="en-US" altLang="en-US" sz="1600" dirty="0">
                <a:latin typeface="Comic Sans MS" charset="0"/>
              </a:rPr>
              <a:t>Beam related background could cause a radiation damage.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4" y="3202886"/>
            <a:ext cx="2544234" cy="1599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41" y="3601636"/>
            <a:ext cx="2242813" cy="15378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95242" y="2794659"/>
            <a:ext cx="2931183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Charm high-Q2 event </a:t>
            </a:r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 </a:t>
            </a:r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the vertex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detector 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03" y="921932"/>
            <a:ext cx="2210346" cy="168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918785" y="396540"/>
            <a:ext cx="22860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2000" b="1" dirty="0">
                <a:latin typeface="Comic Sans MS" charset="0"/>
              </a:rPr>
              <a:t>Heavy quarks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929" y="1145602"/>
            <a:ext cx="1871075" cy="160866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30012" y="862756"/>
            <a:ext cx="3116559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Boson (photon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)- </a:t>
            </a:r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Gluon Fusion (BGF)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" y="3522452"/>
            <a:ext cx="4403969" cy="30224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25023" y="3356770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Nuclear PDF parametrization EPS09 </a:t>
            </a:r>
            <a:r>
              <a:rPr lang="en-US" sz="12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Eskola</a:t>
            </a:r>
            <a:r>
              <a:rPr lang="en-US" sz="1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et al. 2009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45852" y="4626425"/>
            <a:ext cx="719673" cy="2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shadowing</a:t>
            </a:r>
            <a:endParaRPr lang="en-US" sz="800" b="1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8591" y="3824217"/>
            <a:ext cx="901491" cy="2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enhancement</a:t>
            </a:r>
            <a:endParaRPr lang="en-US" sz="800" b="1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4527" y="4522999"/>
            <a:ext cx="466821" cy="206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smtClean="0">
                <a:solidFill>
                  <a:schemeClr val="accent2"/>
                </a:solidFill>
                <a:latin typeface="Comic Sans MS" charset="0"/>
                <a:ea typeface="Comic Sans MS" charset="0"/>
                <a:cs typeface="Comic Sans MS" charset="0"/>
              </a:rPr>
              <a:t>EMC?</a:t>
            </a:r>
            <a:endParaRPr lang="en-US" sz="800" b="1" dirty="0">
              <a:solidFill>
                <a:schemeClr val="accent2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3" name="AutoShape 10"/>
          <p:cNvSpPr>
            <a:spLocks noChangeArrowheads="1"/>
          </p:cNvSpPr>
          <p:nvPr/>
        </p:nvSpPr>
        <p:spPr bwMode="auto">
          <a:xfrm>
            <a:off x="100781" y="1042602"/>
            <a:ext cx="4172277" cy="2314167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  <p:sp>
        <p:nvSpPr>
          <p:cNvPr id="36" name="Slide Number Placeholder 2"/>
          <p:cNvSpPr txBox="1">
            <a:spLocks/>
          </p:cNvSpPr>
          <p:nvPr/>
        </p:nvSpPr>
        <p:spPr bwMode="auto">
          <a:xfrm>
            <a:off x="8594725" y="6492875"/>
            <a:ext cx="5445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19228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  <p:sp>
        <p:nvSpPr>
          <p:cNvPr id="20529" name="Text Box 49"/>
          <p:cNvSpPr txBox="1">
            <a:spLocks noChangeArrowheads="1"/>
          </p:cNvSpPr>
          <p:nvPr/>
        </p:nvSpPr>
        <p:spPr bwMode="auto">
          <a:xfrm>
            <a:off x="52388" y="496888"/>
            <a:ext cx="7415212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Hadrons Identification 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53" name="AutoShape 10"/>
          <p:cNvSpPr>
            <a:spLocks noChangeArrowheads="1"/>
          </p:cNvSpPr>
          <p:nvPr/>
        </p:nvSpPr>
        <p:spPr bwMode="auto">
          <a:xfrm>
            <a:off x="4116793" y="1096963"/>
            <a:ext cx="4916322" cy="1133490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095170" y="1151099"/>
            <a:ext cx="260199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Time of Flight: MRPC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0732" y="1536993"/>
            <a:ext cx="4594726" cy="69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Multi-gap Resistive Plate Chamber (MRPC)  R&amp;D: achieved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~18 </a:t>
            </a:r>
            <a:r>
              <a:rPr lang="en-US" altLang="en-US" sz="1400" dirty="0" err="1" smtClean="0">
                <a:solidFill>
                  <a:srgbClr val="FF0000"/>
                </a:solidFill>
                <a:latin typeface="Comic Sans MS" charset="0"/>
              </a:rPr>
              <a:t>ps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resolution with 36-105 </a:t>
            </a:r>
            <a:r>
              <a:rPr lang="en-US" altLang="en-US" sz="1400" dirty="0" err="1" smtClean="0">
                <a:solidFill>
                  <a:schemeClr val="tx1"/>
                </a:solidFill>
                <a:latin typeface="Comic Sans MS" charset="0"/>
              </a:rPr>
              <a:t>μm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 gap glass MRPC</a:t>
            </a:r>
            <a:endParaRPr lang="en-US" altLang="en-US" sz="1400" dirty="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879597" y="1922382"/>
            <a:ext cx="1368814" cy="35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5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π/K &lt;3.5GeV</a:t>
            </a:r>
            <a:endParaRPr lang="en-US" altLang="en-US" sz="1500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8" name="Slide Number Placeholder 2"/>
          <p:cNvSpPr>
            <a:spLocks noGrp="1"/>
          </p:cNvSpPr>
          <p:nvPr>
            <p:ph type="sldNum" idx="11"/>
          </p:nvPr>
        </p:nvSpPr>
        <p:spPr>
          <a:xfrm>
            <a:off x="8599487" y="6556278"/>
            <a:ext cx="544513" cy="361950"/>
          </a:xfrm>
        </p:spPr>
        <p:txBody>
          <a:bodyPr/>
          <a:lstStyle/>
          <a:p>
            <a:fld id="{29C62D76-6216-304B-9C84-427A0AA6B37B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70" name="AutoShape 10"/>
          <p:cNvSpPr>
            <a:spLocks noChangeArrowheads="1"/>
          </p:cNvSpPr>
          <p:nvPr/>
        </p:nvSpPr>
        <p:spPr bwMode="auto">
          <a:xfrm>
            <a:off x="4105834" y="4457702"/>
            <a:ext cx="4916322" cy="1572874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10"/>
          <p:cNvSpPr>
            <a:spLocks noChangeArrowheads="1"/>
          </p:cNvSpPr>
          <p:nvPr/>
        </p:nvSpPr>
        <p:spPr bwMode="auto">
          <a:xfrm>
            <a:off x="4105834" y="3362749"/>
            <a:ext cx="4916322" cy="1094953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10"/>
          <p:cNvSpPr>
            <a:spLocks noChangeArrowheads="1"/>
          </p:cNvSpPr>
          <p:nvPr/>
        </p:nvSpPr>
        <p:spPr bwMode="auto">
          <a:xfrm>
            <a:off x="4116793" y="2306507"/>
            <a:ext cx="4894403" cy="1069872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185602" y="2435360"/>
            <a:ext cx="397416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Electron end-cap: Modular RICH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176888" y="4522049"/>
            <a:ext cx="433484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Hadron end-cap: dual-radiator RICH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142227" y="3427009"/>
            <a:ext cx="1654620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Barrel: DIRC</a:t>
            </a:r>
          </a:p>
        </p:txBody>
      </p:sp>
      <p:pic>
        <p:nvPicPr>
          <p:cNvPr id="77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286" y="3440727"/>
            <a:ext cx="1263412" cy="101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4185602" y="3686726"/>
            <a:ext cx="3576123" cy="731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38"/>
              </a:spcAft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radially compact (2 cm) </a:t>
            </a:r>
          </a:p>
          <a:p>
            <a:pPr>
              <a:spcAft>
                <a:spcPts val="338"/>
              </a:spcAft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Particle identification (3σ) p/K &lt; 10 GeV, π/K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&lt; 6 GeV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  e/π &lt; 1.8 GeV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234539" y="2753998"/>
            <a:ext cx="4219537" cy="53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38"/>
              </a:spcAft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Modular aerogel RICH  (eRD14 detector R&amp;D)</a:t>
            </a:r>
          </a:p>
          <a:p>
            <a:pPr>
              <a:spcAft>
                <a:spcPts val="338"/>
              </a:spcAft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π/K separation up to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ArialMT" charset="0"/>
                <a:cs typeface="ArialMT" charset="0"/>
              </a:rPr>
              <a:t>~10 GeV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277995" y="4936365"/>
            <a:ext cx="467070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 JLEIC design geometry constraint: ~160 cm length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</a:rPr>
              <a:t>Aerogel in front, followed by CF4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covers energy  for π/K  up to 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50GeV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Sensitive to magnetic field=&gt;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ArialMT" charset="0"/>
                <a:cs typeface="ArialMT" charset="0"/>
              </a:rPr>
              <a:t>New 3T solenoid minimized a field in RICH region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06267" y="4932195"/>
            <a:ext cx="3969349" cy="1589470"/>
            <a:chOff x="4414395" y="1104663"/>
            <a:chExt cx="4788589" cy="2252643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395" y="1104663"/>
              <a:ext cx="4724843" cy="22526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8015031" y="2303104"/>
                  <a:ext cx="160588" cy="2576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5031" y="2303104"/>
                  <a:ext cx="160588" cy="25763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0741" r="-44444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4" name="Group 83"/>
            <p:cNvGrpSpPr/>
            <p:nvPr/>
          </p:nvGrpSpPr>
          <p:grpSpPr>
            <a:xfrm>
              <a:off x="4797306" y="2583875"/>
              <a:ext cx="954362" cy="536513"/>
              <a:chOff x="1609531" y="1409108"/>
              <a:chExt cx="1209869" cy="606243"/>
            </a:xfrm>
          </p:grpSpPr>
          <p:cxnSp>
            <p:nvCxnSpPr>
              <p:cNvPr id="87" name="Straight Connector 86"/>
              <p:cNvCxnSpPr/>
              <p:nvPr/>
            </p:nvCxnSpPr>
            <p:spPr bwMode="auto">
              <a:xfrm>
                <a:off x="1609531" y="1656642"/>
                <a:ext cx="295469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1905000" y="1409108"/>
                <a:ext cx="914400" cy="606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Pythia BGF</a:t>
                </a:r>
                <a:endParaRPr lang="en-US" sz="1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5353355" y="1546829"/>
              <a:ext cx="1180489" cy="536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No PID </a:t>
              </a:r>
            </a:p>
            <a:p>
              <a:r>
                <a:rPr lang="en-US" sz="1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No vertex</a:t>
              </a:r>
              <a:endParaRPr lang="en-US" sz="1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978177" y="1700156"/>
              <a:ext cx="1224807" cy="536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With PID </a:t>
              </a:r>
            </a:p>
            <a:p>
              <a:r>
                <a:rPr lang="en-US" sz="10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No vertex</a:t>
              </a:r>
              <a:endParaRPr lang="en-US" sz="1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41378" y="4709872"/>
            <a:ext cx="3475984" cy="310323"/>
            <a:chOff x="5515616" y="606560"/>
            <a:chExt cx="3475984" cy="310323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4008" y="607437"/>
              <a:ext cx="3437592" cy="309446"/>
            </a:xfrm>
            <a:prstGeom prst="rect">
              <a:avLst/>
            </a:prstGeom>
          </p:spPr>
        </p:pic>
        <p:sp>
          <p:nvSpPr>
            <p:cNvPr id="91" name="Rounded Rectangle 90"/>
            <p:cNvSpPr/>
            <p:nvPr/>
          </p:nvSpPr>
          <p:spPr bwMode="auto">
            <a:xfrm>
              <a:off x="5515616" y="606560"/>
              <a:ext cx="1875784" cy="31032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278417" y="4698859"/>
            <a:ext cx="1776679" cy="38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b="1" dirty="0" smtClean="0">
                <a:latin typeface="Comic Sans MS" charset="0"/>
              </a:rPr>
              <a:t>D0 mass plots: </a:t>
            </a:r>
            <a:endParaRPr lang="en-US" altLang="en-US" b="1" dirty="0">
              <a:latin typeface="Comic Sans MS" charset="0"/>
            </a:endParaRPr>
          </a:p>
        </p:txBody>
      </p:sp>
      <p:pic>
        <p:nvPicPr>
          <p:cNvPr id="93" name="Picture 92" descr="Screen Shot 2016-07-03 at 6.17.25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40" y="2841443"/>
            <a:ext cx="1822578" cy="14995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/>
              <p:cNvSpPr txBox="1"/>
              <p:nvPr/>
            </p:nvSpPr>
            <p:spPr>
              <a:xfrm>
                <a:off x="2239799" y="2892353"/>
                <a:ext cx="715341" cy="34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799" y="2892353"/>
                <a:ext cx="715341" cy="344069"/>
              </a:xfrm>
              <a:prstGeom prst="rect">
                <a:avLst/>
              </a:prstGeom>
              <a:blipFill rotWithShape="0">
                <a:blip r:embed="rId1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/>
          <p:cNvSpPr txBox="1"/>
          <p:nvPr/>
        </p:nvSpPr>
        <p:spPr>
          <a:xfrm>
            <a:off x="1888821" y="2737159"/>
            <a:ext cx="291439" cy="34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endParaRPr lang="en-US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/>
              <p:cNvSpPr txBox="1"/>
              <p:nvPr/>
            </p:nvSpPr>
            <p:spPr>
              <a:xfrm>
                <a:off x="3469539" y="4095573"/>
                <a:ext cx="611814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539" y="4095573"/>
                <a:ext cx="611814" cy="349968"/>
              </a:xfrm>
              <a:prstGeom prst="rect">
                <a:avLst/>
              </a:prstGeom>
              <a:blipFill rotWithShape="0">
                <a:blip r:embed="rId13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TextBox 97"/>
          <p:cNvSpPr txBox="1"/>
          <p:nvPr/>
        </p:nvSpPr>
        <p:spPr>
          <a:xfrm>
            <a:off x="2417292" y="2588965"/>
            <a:ext cx="163930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Pythia MC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2417049" y="3589107"/>
            <a:ext cx="360839" cy="0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0" name="Straight Connector 99"/>
          <p:cNvCxnSpPr/>
          <p:nvPr/>
        </p:nvCxnSpPr>
        <p:spPr bwMode="auto">
          <a:xfrm>
            <a:off x="2799759" y="3656099"/>
            <a:ext cx="273521" cy="3271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/>
          <p:nvPr/>
        </p:nvCxnSpPr>
        <p:spPr bwMode="auto">
          <a:xfrm flipV="1">
            <a:off x="3068386" y="3077263"/>
            <a:ext cx="491287" cy="21867"/>
          </a:xfrm>
          <a:prstGeom prst="line">
            <a:avLst/>
          </a:prstGeom>
          <a:solidFill>
            <a:srgbClr val="00B8FF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2" name="Straight Connector 101"/>
          <p:cNvCxnSpPr/>
          <p:nvPr/>
        </p:nvCxnSpPr>
        <p:spPr bwMode="auto">
          <a:xfrm flipH="1" flipV="1">
            <a:off x="2787091" y="3331865"/>
            <a:ext cx="14378" cy="84407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3" name="Straight Connector 102"/>
          <p:cNvCxnSpPr/>
          <p:nvPr/>
        </p:nvCxnSpPr>
        <p:spPr bwMode="auto">
          <a:xfrm flipH="1" flipV="1">
            <a:off x="3072886" y="3003826"/>
            <a:ext cx="22531" cy="117480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026" name="Picture 2" descr="ile:Semi-di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" y="2669464"/>
            <a:ext cx="1777415" cy="15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07" y="1021129"/>
            <a:ext cx="3585078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Semi-inclusive DIS: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involves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measurements of 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one or more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final-state hadrons 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 addition to the detection of the scattered lepton.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05" y="4307696"/>
            <a:ext cx="245291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Exclusive processes: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CBA138-C961-C74C-A9A7-9B235D938FC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994035" y="6628322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 dirty="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33800" y="3226162"/>
                <a:ext cx="203582" cy="257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3226162"/>
                <a:ext cx="203582" cy="257635"/>
              </a:xfrm>
              <a:prstGeom prst="rect">
                <a:avLst/>
              </a:prstGeom>
              <a:blipFill rotWithShape="0">
                <a:blip r:embed="rId5"/>
                <a:stretch>
                  <a:fillRect l="-27273" r="-2424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52388" y="496888"/>
            <a:ext cx="62563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Electron Identification</a:t>
            </a:r>
            <a:endParaRPr lang="en-US" altLang="en-US" sz="3600" dirty="0">
              <a:latin typeface="Comic Sans MS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70859" y="1370800"/>
            <a:ext cx="4673218" cy="340985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7827572" y="1096963"/>
            <a:ext cx="1133221" cy="413076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omic Sans MS" pitchFamily="66"/>
              </a:defRPr>
            </a:pPr>
            <a:r>
              <a:rPr lang="en-US" sz="1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Zc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[3900]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omic Sans MS" pitchFamily="66"/>
              </a:defRPr>
            </a:pP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</a:t>
            </a:r>
            <a:r>
              <a:rPr lang="en-US" sz="1400" b="0" i="0" u="none" strike="noStrike" baseline="300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2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(</a:t>
            </a:r>
            <a:r>
              <a:rPr lang="en-US" sz="1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e+e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π+)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0078" y="1679913"/>
            <a:ext cx="659160" cy="320180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latin typeface="Comic Sans MS" pitchFamily="66"/>
              </a:defRPr>
            </a:pPr>
            <a:r>
              <a:rPr lang="en-US" sz="1000" b="0" i="0" u="none" strike="noStrike" baseline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ideal </a:t>
            </a:r>
            <a:r>
              <a:rPr lang="en-US" sz="1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73647" y="3483797"/>
            <a:ext cx="765553" cy="315394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latin typeface="Comic Sans MS" pitchFamily="66"/>
              </a:defRPr>
            </a:pPr>
            <a:r>
              <a:rPr lang="en-US" sz="1000" b="0" i="0" u="none" strike="noStrike" baseline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CAL </a:t>
            </a:r>
            <a:r>
              <a:rPr lang="en-US" sz="1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PID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00518" y="5079489"/>
            <a:ext cx="4338682" cy="854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 pitchFamily="66"/>
              </a:defRPr>
            </a:pPr>
            <a:endParaRPr lang="en-US" sz="1800" b="1" i="0" u="none" strike="noStrike" baseline="0" dirty="0">
              <a:ln>
                <a:noFill/>
              </a:ln>
              <a:solidFill>
                <a:srgbClr val="FF2600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222295" y="3009108"/>
            <a:ext cx="1698193" cy="177154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78732" y="409901"/>
            <a:ext cx="2196435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 pitchFamily="66"/>
              </a:defRPr>
            </a:pPr>
            <a:r>
              <a:rPr lang="en-US" sz="1400" dirty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σ(</a:t>
            </a:r>
            <a:r>
              <a:rPr lang="en-US" sz="1400" dirty="0" err="1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Zc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[3900])    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     ~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5 </a:t>
            </a:r>
            <a:r>
              <a:rPr lang="en-US" sz="1400" dirty="0" err="1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nb</a:t>
            </a:r>
            <a:endParaRPr lang="en-US" sz="1400" dirty="0" smtClean="0">
              <a:solidFill>
                <a:srgbClr val="000000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 pitchFamily="66"/>
              </a:defRPr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σ(</a:t>
            </a:r>
            <a:r>
              <a:rPr lang="en-US" sz="1400" dirty="0" err="1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PhP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, Q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&lt;1GeV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) ~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10</a:t>
            </a:r>
            <a:r>
              <a:rPr lang="en-US" sz="1400" baseline="300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nb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96" y="3159252"/>
            <a:ext cx="2016912" cy="17423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4923" y="1307803"/>
            <a:ext cx="3985955" cy="261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500"/>
              </a:spcBef>
              <a:buClr>
                <a:srgbClr val="262626"/>
              </a:buClr>
            </a:pPr>
            <a:r>
              <a:rPr lang="en-US" altLang="en-US" sz="1400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Physics: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altLang="en-US" sz="14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For </a:t>
            </a:r>
            <a:r>
              <a:rPr lang="en-US" sz="1400" dirty="0">
                <a:solidFill>
                  <a:srgbClr val="FF0000"/>
                </a:solidFill>
                <a:latin typeface="Comic Sans MS" pitchFamily="66"/>
              </a:rPr>
              <a:t>rare physics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, based on electron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</a:rPr>
              <a:t>identification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400" dirty="0" err="1" smtClean="0">
                <a:solidFill>
                  <a:srgbClr val="000000"/>
                </a:solidFill>
                <a:latin typeface="Comic Sans MS" pitchFamily="66"/>
              </a:rPr>
              <a:t>Charmonium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, light vector mesons  (</a:t>
            </a:r>
            <a:r>
              <a:rPr lang="en-US" sz="1400" dirty="0" err="1">
                <a:solidFill>
                  <a:srgbClr val="000000"/>
                </a:solidFill>
                <a:latin typeface="Comic Sans MS" pitchFamily="66"/>
                <a:cs typeface="Arial" pitchFamily="2"/>
              </a:rPr>
              <a:t>ρ,ω,φ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)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400" dirty="0" err="1">
                <a:solidFill>
                  <a:srgbClr val="FF0000"/>
                </a:solidFill>
                <a:latin typeface="Comic Sans MS" pitchFamily="66"/>
              </a:rPr>
              <a:t>Tetraquarks</a:t>
            </a:r>
            <a:r>
              <a:rPr lang="en-US" sz="1400" dirty="0">
                <a:solidFill>
                  <a:srgbClr val="FF0000"/>
                </a:solidFill>
                <a:latin typeface="Comic Sans MS" pitchFamily="66"/>
              </a:rPr>
              <a:t> and </a:t>
            </a:r>
            <a:r>
              <a:rPr lang="en-US" sz="1400" dirty="0" err="1">
                <a:solidFill>
                  <a:srgbClr val="FF0000"/>
                </a:solidFill>
                <a:latin typeface="Comic Sans MS" pitchFamily="66"/>
              </a:rPr>
              <a:t>Pentaquarks</a:t>
            </a:r>
            <a:r>
              <a:rPr lang="en-US" sz="1400" dirty="0">
                <a:solidFill>
                  <a:srgbClr val="FF0000"/>
                </a:solidFill>
                <a:latin typeface="Comic Sans MS" pitchFamily="66"/>
              </a:rPr>
              <a:t> ( and other XYZ states)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Open</a:t>
            </a:r>
            <a:r>
              <a:rPr lang="en-US" sz="1400" dirty="0">
                <a:solidFill>
                  <a:srgbClr val="FF0000"/>
                </a:solidFill>
                <a:latin typeface="Comic Sans MS" pitchFamily="66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/>
              </a:rPr>
              <a:t>Charm and Beauty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physics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/>
              </a:rPr>
              <a:t>Di-lepton production</a:t>
            </a:r>
          </a:p>
          <a:p>
            <a:pPr marL="285750" lvl="1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Wingdings" charset="2"/>
              <a:buChar char="ü"/>
              <a:tabLst>
                <a:tab pos="0" algn="l"/>
                <a:tab pos="114120" algn="l"/>
                <a:tab pos="571320" algn="l"/>
                <a:tab pos="1028519" algn="l"/>
                <a:tab pos="1485719" algn="l"/>
                <a:tab pos="1942919" algn="l"/>
                <a:tab pos="2400119" algn="l"/>
                <a:tab pos="2857320" algn="l"/>
                <a:tab pos="3314519" algn="l"/>
                <a:tab pos="3771720" algn="l"/>
                <a:tab pos="4228919" algn="l"/>
                <a:tab pos="4686120" algn="l"/>
                <a:tab pos="5143320" algn="l"/>
                <a:tab pos="5600520" algn="l"/>
                <a:tab pos="6057720" algn="l"/>
                <a:tab pos="6514920" algn="l"/>
                <a:tab pos="6972120" algn="l"/>
                <a:tab pos="7429320" algn="l"/>
                <a:tab pos="7886520" algn="l"/>
                <a:tab pos="8343720" algn="l"/>
                <a:tab pos="880092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Comic Sans MS" pitchFamily="66"/>
              </a:rPr>
              <a:t>Scattered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/>
              </a:rPr>
              <a:t>electron identification at Large-x</a:t>
            </a:r>
            <a:r>
              <a:rPr lang="en-US" sz="1400" dirty="0">
                <a:solidFill>
                  <a:srgbClr val="000000"/>
                </a:solidFill>
                <a:latin typeface="Comic Sans MS" pitchFamily="66"/>
              </a:rPr>
              <a:t>, large-Q2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 bwMode="auto">
          <a:xfrm>
            <a:off x="4222296" y="3079678"/>
            <a:ext cx="1712111" cy="22499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Comic Sans MS" charset="0"/>
                <a:cs typeface="Comic Sans MS" charset="0"/>
              </a:rPr>
              <a:t>Hadron end-cap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9936" name="Rounded Rectangle 39935"/>
          <p:cNvSpPr/>
          <p:nvPr/>
        </p:nvSpPr>
        <p:spPr bwMode="auto">
          <a:xfrm>
            <a:off x="4639816" y="5213556"/>
            <a:ext cx="3859009" cy="1102401"/>
          </a:xfrm>
          <a:prstGeom prst="roundRect">
            <a:avLst/>
          </a:prstGeom>
          <a:solidFill>
            <a:srgbClr val="FFFDAD"/>
          </a:solidFill>
          <a:ln w="9525" cap="flat" cmpd="sng" algn="ctr">
            <a:solidFill>
              <a:srgbClr val="FFFDA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45000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 pitchFamily="66"/>
              </a:defRPr>
            </a:pPr>
            <a:r>
              <a:rPr lang="en-US" dirty="0">
                <a:solidFill>
                  <a:schemeClr val="tx1"/>
                </a:solidFill>
                <a:latin typeface="Comic Sans MS" pitchFamily="66"/>
                <a:ea typeface="Comic Sans MS" pitchFamily="66"/>
                <a:cs typeface="Comic Sans MS" pitchFamily="66"/>
              </a:rPr>
              <a:t>Excellent e/π PID in </a:t>
            </a:r>
            <a:r>
              <a:rPr lang="en-US" dirty="0" smtClean="0">
                <a:solidFill>
                  <a:schemeClr val="tx1"/>
                </a:solidFill>
                <a:latin typeface="Comic Sans MS" pitchFamily="66"/>
                <a:ea typeface="Comic Sans MS" pitchFamily="66"/>
                <a:cs typeface="Comic Sans MS" pitchFamily="66"/>
              </a:rPr>
              <a:t> the hadron  endcap region </a:t>
            </a:r>
            <a:r>
              <a:rPr lang="en-US" dirty="0">
                <a:solidFill>
                  <a:schemeClr val="tx1"/>
                </a:solidFill>
                <a:latin typeface="Comic Sans MS" pitchFamily="66"/>
                <a:ea typeface="Comic Sans MS" pitchFamily="66"/>
                <a:cs typeface="Comic Sans MS" pitchFamily="66"/>
              </a:rPr>
              <a:t>is </a:t>
            </a:r>
            <a:r>
              <a:rPr lang="en-US" dirty="0" smtClean="0">
                <a:solidFill>
                  <a:schemeClr val="tx1"/>
                </a:solidFill>
                <a:latin typeface="Comic Sans MS" pitchFamily="66"/>
                <a:ea typeface="Comic Sans MS" pitchFamily="66"/>
                <a:cs typeface="Comic Sans MS" pitchFamily="66"/>
              </a:rPr>
              <a:t>needed for </a:t>
            </a:r>
            <a:r>
              <a:rPr lang="en-US" dirty="0" smtClean="0">
                <a:solidFill>
                  <a:schemeClr val="tx1"/>
                </a:solidFill>
                <a:latin typeface="Comic Sans MS" pitchFamily="66"/>
                <a:ea typeface="Comic Sans MS" pitchFamily="66"/>
                <a:cs typeface="Comic Sans MS" pitchFamily="66"/>
              </a:rPr>
              <a:t>electrons with energy  1-100GeV</a:t>
            </a:r>
            <a:endParaRPr lang="en-US" dirty="0">
              <a:solidFill>
                <a:schemeClr val="tx1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 bwMode="auto">
          <a:xfrm>
            <a:off x="4867275" y="7255369"/>
            <a:ext cx="5445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C62D76-6216-304B-9C84-427A0AA6B37B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38" name="AutoShape 10"/>
          <p:cNvSpPr>
            <a:spLocks noChangeArrowheads="1"/>
          </p:cNvSpPr>
          <p:nvPr/>
        </p:nvSpPr>
        <p:spPr bwMode="auto">
          <a:xfrm>
            <a:off x="201415" y="4129235"/>
            <a:ext cx="3756515" cy="2519245"/>
          </a:xfrm>
          <a:prstGeom prst="roundRect">
            <a:avLst>
              <a:gd name="adj" fmla="val 32"/>
            </a:avLst>
          </a:prstGeom>
          <a:noFill/>
          <a:ln w="36720" cap="flat">
            <a:solidFill>
              <a:srgbClr val="66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6640" y="4148444"/>
            <a:ext cx="3287188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Transition radiation (TRD)</a:t>
            </a:r>
          </a:p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f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</a:rPr>
              <a:t>or electron/hadron rejection: GEM/TRD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6126" y="5013681"/>
            <a:ext cx="3800372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combined high granularity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tracker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PID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over energy range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1-100GeV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rovide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additional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e/hadron 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rejection  factor  </a:t>
            </a:r>
            <a:r>
              <a:rPr lang="en-US" altLang="en-US" sz="140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10-100.</a:t>
            </a:r>
          </a:p>
          <a:p>
            <a:pPr marL="285750" indent="-285750">
              <a:buFont typeface="Arial" charset="0"/>
              <a:buChar char="•"/>
            </a:pPr>
            <a:endParaRPr lang="en-US" alt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39816" y="1636122"/>
                <a:ext cx="674533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𝒆</m:t>
                      </m:r>
                      <m:r>
                        <a:rPr lang="en-US" sz="1600" b="1" i="1" baseline="30000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</m:oMath>
                  </m:oMathPara>
                </a14:m>
                <a:endParaRPr lang="en-US" sz="1600" b="1" baseline="30000" dirty="0">
                  <a:solidFill>
                    <a:srgbClr val="3358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816" y="1636122"/>
                <a:ext cx="674533" cy="332912"/>
              </a:xfrm>
              <a:prstGeom prst="rect">
                <a:avLst/>
              </a:prstGeom>
              <a:blipFill rotWithShape="0">
                <a:blip r:embed="rId8"/>
                <a:stretch>
                  <a:fillRect t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275421" y="1527846"/>
                <a:ext cx="71763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𝝅</m:t>
                      </m:r>
                      <m:r>
                        <a:rPr lang="en-US" sz="1600" b="1" i="1" baseline="30000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</m:oMath>
                  </m:oMathPara>
                </a14:m>
                <a:endParaRPr lang="en-US" sz="1600" b="1" baseline="30000" dirty="0">
                  <a:solidFill>
                    <a:srgbClr val="3358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421" y="1527846"/>
                <a:ext cx="717630" cy="332912"/>
              </a:xfrm>
              <a:prstGeom prst="rect">
                <a:avLst/>
              </a:prstGeom>
              <a:blipFill rotWithShape="0">
                <a:blip r:embed="rId9"/>
                <a:stretch>
                  <a:fillRect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89136" y="3425696"/>
                <a:ext cx="717630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𝝅</m:t>
                      </m:r>
                      <m:r>
                        <a:rPr lang="en-US" sz="1600" b="1" i="1" baseline="30000" dirty="0" smtClean="0">
                          <a:solidFill>
                            <a:srgbClr val="3358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</m:oMath>
                  </m:oMathPara>
                </a14:m>
                <a:endParaRPr lang="en-US" sz="1600" b="1" baseline="30000" dirty="0">
                  <a:solidFill>
                    <a:srgbClr val="3358C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136" y="3425696"/>
                <a:ext cx="717630" cy="332912"/>
              </a:xfrm>
              <a:prstGeom prst="rect">
                <a:avLst/>
              </a:prstGeom>
              <a:blipFill rotWithShape="0">
                <a:blip r:embed="rId10"/>
                <a:stretch>
                  <a:fillRect t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6106807" y="3152840"/>
            <a:ext cx="1542833" cy="236989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latin typeface="Comic Sans MS" pitchFamily="66"/>
              </a:defRPr>
            </a:pPr>
            <a:r>
              <a:rPr lang="en-US" sz="14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PhP</a:t>
            </a:r>
            <a:r>
              <a:rPr lang="en-US" sz="1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background</a:t>
            </a:r>
            <a:endParaRPr lang="en-US" sz="1400" b="0" i="0" u="none" strike="noStrike" baseline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00518" y="1082658"/>
            <a:ext cx="2990361" cy="234664"/>
          </a:xfrm>
          <a:prstGeom prst="rect">
            <a:avLst/>
          </a:prstGeo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latin typeface="Comic Sans MS" pitchFamily="66"/>
              </a:defRPr>
            </a:pP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New </a:t>
            </a:r>
            <a:r>
              <a:rPr lang="en-US" sz="1800" b="0" i="0" u="none" strike="noStrike" baseline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XYZ stage  </a:t>
            </a:r>
            <a:r>
              <a:rPr lang="en-US" sz="18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Zc</a:t>
            </a:r>
            <a:r>
              <a:rPr lang="en-US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[3900]</a:t>
            </a:r>
            <a:endParaRPr lang="en-US" sz="1800" b="0" i="0" u="none" strike="noStrike" baseline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47684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>
          <a:xfrm>
            <a:off x="8594725" y="6532563"/>
            <a:ext cx="544513" cy="361950"/>
          </a:xfrm>
        </p:spPr>
        <p:txBody>
          <a:bodyPr/>
          <a:lstStyle/>
          <a:p>
            <a:fld id="{D2E89A58-F908-C44D-82BA-B3D7652ABF4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327026"/>
            <a:ext cx="4967287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smtClean="0">
                <a:latin typeface="Comic Sans MS" charset="0"/>
              </a:rPr>
              <a:t>Long Range Plan</a:t>
            </a:r>
            <a:endParaRPr lang="en-US" altLang="en-US" sz="3200" dirty="0"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4838" y="871538"/>
            <a:ext cx="4724400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The NSAC recommend “</a:t>
            </a:r>
            <a:r>
              <a:rPr lang="en-US" sz="1600" b="0" i="0" u="none" strike="noStrike" baseline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 high-energy</a:t>
            </a:r>
          </a:p>
          <a:p>
            <a:r>
              <a:rPr lang="en-US" sz="1600" b="0" i="0" u="none" strike="noStrike" baseline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high-luminosity polarized Electron</a:t>
            </a:r>
            <a:r>
              <a:rPr lang="en-US" sz="16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-Ion Collider (EIC)</a:t>
            </a:r>
            <a:r>
              <a:rPr lang="en-US" sz="1600" b="0" i="0" u="none" strike="noStrike" baseline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as the highest</a:t>
            </a:r>
            <a:r>
              <a:rPr lang="en-US" sz="1600" b="0" i="0" u="none" strike="noStrike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0" i="0" u="none" strike="noStrike" baseline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priority for new facility construction..</a:t>
            </a: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2825" y="3048000"/>
            <a:ext cx="4510238" cy="266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U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nderstanding of 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nucleon and nuclear   structure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and associated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dynamics (3D structure)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Probe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the nucleon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and nuclei in different   interaction regimes.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Extend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our understanding of QCD (saturation,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propagation of quarks/jets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 cold nuclear matter)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47951" y="2503488"/>
            <a:ext cx="415271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2400" dirty="0" smtClean="0">
                <a:latin typeface="Comic Sans MS" charset="0"/>
              </a:rPr>
              <a:t>The Next QCD Frontier</a:t>
            </a:r>
            <a:endParaRPr lang="en-US" altLang="en-US" sz="2400" dirty="0">
              <a:latin typeface="Comic Sans M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80669" y="4490452"/>
            <a:ext cx="1634169" cy="1634169"/>
            <a:chOff x="-69300" y="959374"/>
            <a:chExt cx="1634169" cy="163416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9300" y="959374"/>
              <a:ext cx="1634169" cy="1634169"/>
            </a:xfrm>
            <a:prstGeom prst="rect">
              <a:avLst/>
            </a:prstGeom>
          </p:spPr>
        </p:pic>
        <p:pic>
          <p:nvPicPr>
            <p:cNvPr id="16" name="Picture 15" descr="Screen Shot 2016-06-14 at 3.23.55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981" y="1634318"/>
              <a:ext cx="265119" cy="2224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15099" y="3276600"/>
            <a:ext cx="2375701" cy="3032125"/>
            <a:chOff x="457200" y="1310671"/>
            <a:chExt cx="4161049" cy="533898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5743" y="1310671"/>
              <a:ext cx="4122506" cy="533898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57200" y="1338705"/>
              <a:ext cx="1223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1212.1701.v3</a:t>
              </a:r>
            </a:p>
            <a:p>
              <a:r>
                <a:rPr lang="en-US" sz="1200" dirty="0"/>
                <a:t>A. </a:t>
              </a:r>
              <a:r>
                <a:rPr lang="en-US" sz="1200" dirty="0" err="1"/>
                <a:t>Accardi</a:t>
              </a:r>
              <a:r>
                <a:rPr lang="en-US" sz="1200" dirty="0"/>
                <a:t> et al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44" y="850318"/>
            <a:ext cx="2502306" cy="32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3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2" y="781442"/>
            <a:ext cx="5334000" cy="3404987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8052" y="354038"/>
            <a:ext cx="77724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smtClean="0">
                <a:latin typeface="Comic Sans MS" charset="0"/>
              </a:rPr>
              <a:t>Chicane for Electron Far-Forward Area</a:t>
            </a:r>
            <a:endParaRPr lang="en-US" altLang="en-US" sz="3200" dirty="0">
              <a:latin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382" y="4012169"/>
            <a:ext cx="398844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Low Q2 tagger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For low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aseline="300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electrons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Luminosity monitor: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Luminosity measurements via Bethe-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Heitler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process 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First dipole bends electrons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Photons from IP collinear to e-beam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11" y="834712"/>
            <a:ext cx="2235200" cy="208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4211" y="40693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Polarization measurements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First two Dipoles compensate each other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The same polarization as at IP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Minimum background and a lot of space.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Measurements of both Compton photons and electrons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9195" y="948837"/>
            <a:ext cx="186116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Example </a:t>
            </a:r>
            <a:r>
              <a:rPr lang="en-US" sz="14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from JLEIC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design 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74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3451" y="381000"/>
            <a:ext cx="6810749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Far-forward </a:t>
            </a:r>
            <a:r>
              <a:rPr lang="en-US" altLang="en-US" sz="3200" smtClean="0">
                <a:latin typeface="Comic Sans MS" charset="0"/>
              </a:rPr>
              <a:t>ion direction area</a:t>
            </a:r>
            <a:endParaRPr lang="en-US" altLang="en-US" sz="3200" dirty="0">
              <a:latin typeface="Comic Sans MS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01" y="1284769"/>
            <a:ext cx="2560320" cy="220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82" y="3743087"/>
            <a:ext cx="1853565" cy="177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0" y="3292066"/>
            <a:ext cx="152400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Diffraction</a:t>
            </a:r>
            <a:endParaRPr lang="en-US" sz="1600" b="1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8382" y="1040633"/>
            <a:ext cx="152400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Ion remnant</a:t>
            </a:r>
            <a:endParaRPr lang="en-US" sz="1600" b="1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47" y="925512"/>
            <a:ext cx="5791200" cy="2218893"/>
          </a:xfrm>
          <a:prstGeom prst="rect">
            <a:avLst/>
          </a:prstGeom>
        </p:spPr>
      </p:pic>
      <p:pic>
        <p:nvPicPr>
          <p:cNvPr id="47" name="Picture 46" descr="D:\Google Drive\eic\talk_mine\detector_meeting\20160406\proton_quad6T\acc_xlPt_al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5" y="2792626"/>
            <a:ext cx="2667000" cy="233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512018" y="2701065"/>
            <a:ext cx="1234228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omic Sans MS" charset="0"/>
                <a:ea typeface="Comic Sans MS" charset="0"/>
                <a:cs typeface="Comic Sans MS" charset="0"/>
              </a:rPr>
              <a:t>JLEIC</a:t>
            </a: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1711375" y="4213918"/>
            <a:ext cx="1274000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Region 2 (Hi. Res)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695443" y="3151966"/>
            <a:ext cx="1377755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Region 1</a:t>
            </a:r>
          </a:p>
        </p:txBody>
      </p:sp>
      <p:pic>
        <p:nvPicPr>
          <p:cNvPr id="51" name="Picture 3" descr="D:\Google Drive\eic\talk_mine\detector_meeting\20160629\fullcooling_cutfocus_acctwoplanes_gaus\acc_xlt_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306" y="5137083"/>
            <a:ext cx="1335787" cy="1169818"/>
          </a:xfrm>
          <a:prstGeom prst="rect">
            <a:avLst/>
          </a:prstGeom>
          <a:noFill/>
        </p:spPr>
      </p:pic>
      <p:cxnSp>
        <p:nvCxnSpPr>
          <p:cNvPr id="52" name="Straight Connector 51"/>
          <p:cNvCxnSpPr/>
          <p:nvPr/>
        </p:nvCxnSpPr>
        <p:spPr>
          <a:xfrm flipH="1">
            <a:off x="720818" y="4897963"/>
            <a:ext cx="1833267" cy="464024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/>
          <p:cNvCxnSpPr/>
          <p:nvPr/>
        </p:nvCxnSpPr>
        <p:spPr>
          <a:xfrm flipH="1">
            <a:off x="1660973" y="4935804"/>
            <a:ext cx="1068233" cy="569039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TextBox 54"/>
          <p:cNvSpPr txBox="1"/>
          <p:nvPr/>
        </p:nvSpPr>
        <p:spPr>
          <a:xfrm>
            <a:off x="3810573" y="5218336"/>
            <a:ext cx="32904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X</a:t>
            </a:r>
            <a:r>
              <a:rPr lang="en-US" baseline="-25000" dirty="0" smtClean="0"/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Time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24404" y="5220323"/>
            <a:ext cx="71984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  <a:sym typeface="Times"/>
              </a:rPr>
              <a:t>t</a:t>
            </a: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, GeV</a:t>
            </a:r>
            <a:r>
              <a:rPr kumimoji="0" lang="en-US" sz="1400" b="0" i="0" u="none" strike="noStrike" cap="none" spc="0" normalizeH="0" baseline="3000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2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Time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1132" y="2209393"/>
            <a:ext cx="16209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3199" y="6141573"/>
            <a:ext cx="50911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0.994</a:t>
            </a:r>
            <a:endParaRPr kumimoji="0" lang="en-US" sz="1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Time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99214" y="6174730"/>
            <a:ext cx="22432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1</a:t>
            </a:r>
            <a:endParaRPr kumimoji="0" 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Times"/>
            </a:endParaRPr>
          </a:p>
        </p:txBody>
      </p:sp>
      <p:pic>
        <p:nvPicPr>
          <p:cNvPr id="69" name="Picture 3" descr="Screen Shot 2016-04-07 at 12.28.2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488" y="3123986"/>
            <a:ext cx="2557435" cy="248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146"/>
          <p:cNvSpPr/>
          <p:nvPr/>
        </p:nvSpPr>
        <p:spPr>
          <a:xfrm>
            <a:off x="3593883" y="3323872"/>
            <a:ext cx="1853618" cy="693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ZEUS </a:t>
            </a:r>
          </a:p>
          <a:p>
            <a:r>
              <a:rPr lang="en-US" sz="1400" dirty="0">
                <a:solidFill>
                  <a:schemeClr val="tx1"/>
                </a:solidFill>
              </a:rPr>
              <a:t>Leading Proton Spectrometer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5392" y="2951328"/>
            <a:ext cx="2638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P</a:t>
            </a:r>
            <a:r>
              <a:rPr kumimoji="0" lang="en-US" sz="16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t</a:t>
            </a:r>
            <a:endParaRPr kumimoji="0" lang="en-US" sz="16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Time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-19217" y="3199558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mic Sans MS" charset="0"/>
                <a:ea typeface="Comic Sans MS" charset="0"/>
                <a:cs typeface="Comic Sans MS" charset="0"/>
                <a:sym typeface="Times"/>
              </a:rPr>
              <a:t>(GeV)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charset="0"/>
              <a:ea typeface="Comic Sans MS" charset="0"/>
              <a:cs typeface="Comic Sans MS" charset="0"/>
              <a:sym typeface="Times"/>
            </a:endParaRPr>
          </a:p>
        </p:txBody>
      </p:sp>
      <p:sp>
        <p:nvSpPr>
          <p:cNvPr id="75" name="AutoShape 14"/>
          <p:cNvSpPr>
            <a:spLocks noChangeArrowheads="1"/>
          </p:cNvSpPr>
          <p:nvPr/>
        </p:nvSpPr>
        <p:spPr bwMode="auto">
          <a:xfrm>
            <a:off x="3354123" y="5742983"/>
            <a:ext cx="4781599" cy="818231"/>
          </a:xfrm>
          <a:prstGeom prst="roundRect">
            <a:avLst>
              <a:gd name="adj" fmla="val 269"/>
            </a:avLst>
          </a:prstGeom>
          <a:solidFill>
            <a:srgbClr val="FFFFCC"/>
          </a:solidFill>
          <a:ln w="9525" cap="flat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dirty="0" smtClean="0">
                <a:latin typeface="Comic Sans MS" charset="0"/>
              </a:rPr>
              <a:t>Acceptance in diffractive peak (</a:t>
            </a:r>
            <a:r>
              <a:rPr lang="en-US" altLang="en-US" dirty="0" err="1" smtClean="0">
                <a:latin typeface="Comic Sans MS" charset="0"/>
              </a:rPr>
              <a:t>x</a:t>
            </a:r>
            <a:r>
              <a:rPr lang="en-US" altLang="en-US" baseline="-25000" dirty="0" err="1" smtClean="0">
                <a:latin typeface="Comic Sans MS" charset="0"/>
              </a:rPr>
              <a:t>L</a:t>
            </a:r>
            <a:r>
              <a:rPr lang="en-US" altLang="en-US" dirty="0" smtClean="0">
                <a:latin typeface="Comic Sans MS" charset="0"/>
              </a:rPr>
              <a:t>&gt;0.98):</a:t>
            </a:r>
          </a:p>
          <a:p>
            <a:r>
              <a:rPr lang="en-US" altLang="en-US" dirty="0" smtClean="0">
                <a:latin typeface="Comic Sans MS" charset="0"/>
              </a:rPr>
              <a:t>ZEUS   ~2%</a:t>
            </a:r>
          </a:p>
          <a:p>
            <a:r>
              <a:rPr lang="en-US" altLang="en-US" dirty="0" smtClean="0">
                <a:latin typeface="Comic Sans MS" charset="0"/>
              </a:rPr>
              <a:t>JLEIC </a:t>
            </a:r>
            <a:r>
              <a:rPr lang="en-US" altLang="en-US" dirty="0" smtClean="0">
                <a:latin typeface="Comic Sans MS" charset="0"/>
              </a:rPr>
              <a:t>~100%</a:t>
            </a:r>
            <a:endParaRPr lang="en-US" altLang="en-US" dirty="0">
              <a:latin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06410" y="4867987"/>
            <a:ext cx="42429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err="1">
                <a:solidFill>
                  <a:srgbClr val="000000"/>
                </a:solidFill>
                <a:latin typeface="+mn-lt"/>
                <a:sym typeface="Times"/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  <a:latin typeface="+mn-lt"/>
                <a:sym typeface="Times"/>
              </a:rPr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sym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45328" y="1110340"/>
            <a:ext cx="1861164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Example </a:t>
            </a:r>
            <a:r>
              <a:rPr lang="en-US" sz="14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from JLEIC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design 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51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5063B07-A85F-934D-B0A2-8D367A9B0EF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1564481" y="1706820"/>
            <a:ext cx="5240338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>
                <a:latin typeface="Comic Sans MS" charset="0"/>
              </a:rPr>
              <a:t>One detector or two?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097756" y="2538167"/>
            <a:ext cx="6477000" cy="183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>
                <a:latin typeface="Comic Sans MS" charset="0"/>
              </a:rPr>
              <a:t>Combine results for precision </a:t>
            </a:r>
            <a:r>
              <a:rPr lang="en-US" altLang="en-US" sz="1600" dirty="0" smtClean="0">
                <a:latin typeface="Comic Sans MS" charset="0"/>
              </a:rPr>
              <a:t>measurements</a:t>
            </a:r>
          </a:p>
          <a:p>
            <a:pPr>
              <a:buSzPct val="45000"/>
              <a:buFont typeface="Wingdings" charset="2"/>
              <a:buChar char=""/>
            </a:pPr>
            <a:endParaRPr lang="en-US" altLang="en-US" sz="1600" dirty="0">
              <a:latin typeface="Comic Sans M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>
                <a:solidFill>
                  <a:srgbClr val="232425"/>
                </a:solidFill>
                <a:latin typeface="Comic Sans MS" charset="0"/>
              </a:rPr>
              <a:t>Increase scientific </a:t>
            </a:r>
            <a:r>
              <a:rPr lang="en-US" altLang="en-US" sz="1600" dirty="0" smtClean="0">
                <a:solidFill>
                  <a:srgbClr val="232425"/>
                </a:solidFill>
                <a:latin typeface="Comic Sans MS" charset="0"/>
              </a:rPr>
              <a:t>productivity </a:t>
            </a:r>
          </a:p>
          <a:p>
            <a:pPr>
              <a:buSzPct val="45000"/>
              <a:buFont typeface="Wingdings" charset="2"/>
              <a:buChar char=""/>
            </a:pPr>
            <a:endParaRPr lang="en-US" altLang="en-US" sz="1600" dirty="0">
              <a:solidFill>
                <a:srgbClr val="232425"/>
              </a:solidFill>
              <a:latin typeface="Comic Sans M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>
                <a:solidFill>
                  <a:srgbClr val="232425"/>
                </a:solidFill>
                <a:latin typeface="Comic Sans MS" charset="0"/>
              </a:rPr>
              <a:t>Cross-checks on discoveries and important physics </a:t>
            </a:r>
            <a:r>
              <a:rPr lang="en-US" altLang="en-US" sz="1600" dirty="0" smtClean="0">
                <a:solidFill>
                  <a:srgbClr val="232425"/>
                </a:solidFill>
                <a:latin typeface="Comic Sans MS" charset="0"/>
              </a:rPr>
              <a:t>results</a:t>
            </a:r>
          </a:p>
          <a:p>
            <a:pPr>
              <a:buSzPct val="45000"/>
              <a:buFont typeface="Wingdings" charset="2"/>
              <a:buChar char=""/>
            </a:pPr>
            <a:endParaRPr lang="en-US" altLang="en-US" sz="1600" dirty="0">
              <a:solidFill>
                <a:srgbClr val="232425"/>
              </a:solidFill>
              <a:latin typeface="Comic Sans MS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600" dirty="0" smtClean="0">
                <a:solidFill>
                  <a:srgbClr val="232425"/>
                </a:solidFill>
                <a:latin typeface="Comic Sans MS" charset="0"/>
              </a:rPr>
              <a:t>Provide complementary measurements</a:t>
            </a:r>
            <a:endParaRPr lang="en-US" altLang="en-US" sz="1600" dirty="0">
              <a:solidFill>
                <a:srgbClr val="232425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7FF9C7F-8BBD-7249-974E-3086E06BE20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57200" y="461963"/>
            <a:ext cx="30797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>
                <a:latin typeface="Comic Sans MS" charset="0"/>
              </a:rPr>
              <a:t>Summary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25437" y="1062038"/>
            <a:ext cx="84375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285750" indent="-285750">
              <a:buFont typeface="Arial" charset="0"/>
              <a:buChar char="•"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Physics of nucleon and nuclear structure must drive the design. </a:t>
            </a:r>
          </a:p>
          <a:p>
            <a:pPr marL="0" indent="0"/>
            <a:r>
              <a:rPr lang="en-US" dirty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High luminosity and polarization </a:t>
            </a:r>
            <a:r>
              <a:rPr lang="en-US" dirty="0" smtClean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are essential for EIC physics program. </a:t>
            </a:r>
            <a:endParaRPr lang="en-US" dirty="0" smtClean="0">
              <a:solidFill>
                <a:srgbClr val="0000FF"/>
              </a:solidFill>
              <a:uFill>
                <a:solidFill>
                  <a:srgbClr val="413E40"/>
                </a:solidFill>
              </a:uFill>
              <a:latin typeface="Comic Sans MS" charset="0"/>
              <a:ea typeface="Comic Sans MS" charset="0"/>
              <a:cs typeface="Comic Sans MS" charset="0"/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EIC physics program demands a </a:t>
            </a:r>
            <a:r>
              <a:rPr lang="en-US" i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total 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acceptance detector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This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means excellent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forward/rear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coverage in addition to the central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coverage.</a:t>
            </a: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en-US" dirty="0" smtClean="0">
                <a:latin typeface="Comic Sans MS" charset="0"/>
              </a:rPr>
              <a:t>R&amp;D  for accelerator, interaction region and detectors are progressing in a good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collaboration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among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Accelerator Physicists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Experimentalists,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and Theoreticians.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Machine parameters,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interaction region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and detector design must go hand in hand, paying close attention to the emerging physics program of the EIC.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It’s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important that many labs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and universities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- not only from within the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Nuclear Physics community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- get involved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CBA138-C961-C74C-A9A7-9B235D938FC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308725"/>
            <a:ext cx="2011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49275" y="1096963"/>
            <a:ext cx="4056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 marL="215900" indent="-215900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2"/>
              <a:buChar char=""/>
            </a:pPr>
            <a:r>
              <a:rPr lang="en-US" altLang="en-US" sz="2200">
                <a:latin typeface="Comic Sans MS" charset="0"/>
              </a:rPr>
              <a:t>Backup</a:t>
            </a:r>
          </a:p>
          <a:p>
            <a:pPr>
              <a:buSzPct val="45000"/>
              <a:buFont typeface="Wingdings" charset="2"/>
              <a:buChar char=""/>
            </a:pPr>
            <a:endParaRPr lang="en-US" altLang="en-US" sz="220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71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CBA138-C961-C74C-A9A7-9B235D938FC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pic>
        <p:nvPicPr>
          <p:cNvPr id="6" name="Picture 5" descr="D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1" y="1491753"/>
            <a:ext cx="3875500" cy="274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5339" y="3495728"/>
            <a:ext cx="4160520" cy="2679554"/>
            <a:chOff x="4635960" y="833828"/>
            <a:chExt cx="4160520" cy="2679554"/>
          </a:xfrm>
        </p:grpSpPr>
        <p:pic>
          <p:nvPicPr>
            <p:cNvPr id="8" name="Picture 7" descr="Screen Shot 2016-06-16 at 9.54.56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0" t="11363" r="27303" b="7576"/>
            <a:stretch/>
          </p:blipFill>
          <p:spPr>
            <a:xfrm>
              <a:off x="4635960" y="1650722"/>
              <a:ext cx="4160520" cy="1862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35960" y="833828"/>
              <a:ext cx="4140313" cy="779252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Ability to change </a:t>
              </a:r>
              <a:r>
                <a:rPr lang="en-US" sz="1600" b="1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x</a:t>
              </a:r>
              <a:r>
                <a: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projects out </a:t>
              </a:r>
              <a:r>
                <a:rPr lang="en-US" sz="160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different configurations </a:t>
              </a:r>
              <a:r>
                <a: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where different dynamics dominate</a:t>
              </a:r>
              <a:endParaRPr lang="en-US" sz="1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pic>
        <p:nvPicPr>
          <p:cNvPr id="10" name="Picture 9" descr="Screen Shot 2016-06-16 at 9.54.56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3" t="15209" r="4330" b="15207"/>
          <a:stretch/>
        </p:blipFill>
        <p:spPr>
          <a:xfrm>
            <a:off x="4737498" y="1707327"/>
            <a:ext cx="1078992" cy="1682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8290" y="1011590"/>
            <a:ext cx="4127983" cy="55027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Ability to change </a:t>
            </a:r>
            <a:r>
              <a:rPr lang="en-US" sz="1600" b="1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sz="1600" b="1" baseline="30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changes the resolution scale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9423" y="2057400"/>
            <a:ext cx="17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Q</a:t>
            </a:r>
            <a:r>
              <a:rPr lang="en-US" baseline="30000" dirty="0" smtClean="0"/>
              <a:t>2 </a:t>
            </a:r>
            <a:r>
              <a:rPr lang="en-US" dirty="0" smtClean="0"/>
              <a:t>= 400 GeV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r"/>
            <a:r>
              <a:rPr lang="en-US" dirty="0" smtClean="0"/>
              <a:t>=&gt; 1/Q = 0.01 fm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9852" y="2600484"/>
            <a:ext cx="647934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en-US" sz="2000" b="1" dirty="0" smtClean="0">
                <a:solidFill>
                  <a:srgbClr val="CC0000"/>
                </a:solidFill>
              </a:rPr>
              <a:t>Q</a:t>
            </a:r>
            <a:r>
              <a:rPr lang="en-US" sz="2000" b="1" baseline="30000" dirty="0" smtClean="0">
                <a:solidFill>
                  <a:srgbClr val="CC0000"/>
                </a:solidFill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57870" y="371946"/>
            <a:ext cx="622521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Electron proton scattering</a:t>
            </a:r>
            <a:endParaRPr lang="en-US" altLang="en-US" sz="32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89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 bwMode="auto">
          <a:xfrm>
            <a:off x="106737" y="4246837"/>
            <a:ext cx="8851927" cy="2543668"/>
          </a:xfrm>
          <a:prstGeom prst="roundRect">
            <a:avLst/>
          </a:prstGeom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92075" y="862160"/>
            <a:ext cx="8866589" cy="3299666"/>
          </a:xfrm>
          <a:prstGeom prst="roundRect">
            <a:avLst/>
          </a:prstGeom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253271" y="6597650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 dirty="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7870" y="371946"/>
            <a:ext cx="622521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Electron-Ion Collider range (x)</a:t>
            </a:r>
            <a:endParaRPr lang="en-US" altLang="en-US" sz="3200" dirty="0">
              <a:latin typeface="Comic Sans MS" charset="0"/>
            </a:endParaRPr>
          </a:p>
        </p:txBody>
      </p:sp>
      <p:sp>
        <p:nvSpPr>
          <p:cNvPr id="36" name="Slide Number Placeholder 26"/>
          <p:cNvSpPr txBox="1">
            <a:spLocks/>
          </p:cNvSpPr>
          <p:nvPr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193676" y="862160"/>
            <a:ext cx="8647497" cy="3312111"/>
            <a:chOff x="92075" y="1370142"/>
            <a:chExt cx="8647497" cy="3312111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1752600" y="2941642"/>
              <a:ext cx="5575300" cy="0"/>
            </a:xfrm>
            <a:prstGeom prst="line">
              <a:avLst/>
            </a:prstGeom>
            <a:ln w="254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35200" y="2878142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530600" y="2878142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800600" y="2878142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96000" y="2878142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27900" y="2840042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177070" y="3252276"/>
              <a:ext cx="312906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58718" y="3243346"/>
              <a:ext cx="57740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10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-3</a:t>
              </a:r>
              <a:endParaRPr lang="en-US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63318" y="3244378"/>
              <a:ext cx="57740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10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-4</a:t>
              </a:r>
              <a:endParaRPr lang="en-US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8718" y="3260848"/>
              <a:ext cx="57740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10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-2</a:t>
              </a:r>
              <a:endParaRPr lang="en-US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55948" y="3267791"/>
              <a:ext cx="577402" cy="349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10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-1</a:t>
              </a:r>
              <a:endParaRPr lang="en-US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97569" y="1547421"/>
              <a:ext cx="1686680" cy="69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Few-body Regime: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v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alence quarks,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Some gluons</a:t>
              </a:r>
              <a:endPara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85069" y="1613856"/>
              <a:ext cx="1758194" cy="49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Radiative Regime: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m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ostly gluons</a:t>
              </a:r>
              <a:endPara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3267" y="1734419"/>
              <a:ext cx="1473480" cy="1036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Saturation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Regime:</a:t>
              </a:r>
            </a:p>
            <a:p>
              <a:endPara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Needs to be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Accessed via Ions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76085" y="2411943"/>
              <a:ext cx="1263487" cy="1237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Fraction of 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momentum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carried by the 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parton</a:t>
              </a:r>
            </a:p>
            <a:p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x  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(for proton)</a:t>
              </a:r>
              <a:endParaRPr lang="en-US" sz="14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02482" y="1370142"/>
              <a:ext cx="2293517" cy="15715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glow>
                <a:schemeClr val="tx2">
                  <a:lumMod val="40000"/>
                  <a:lumOff val="60000"/>
                </a:schemeClr>
              </a:glow>
              <a:outerShdw dir="5400000" sx="0" sy="0" algn="tl" rotWithShape="0">
                <a:srgbClr val="000000"/>
              </a:outerShdw>
              <a:softEdge rad="177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35270" y="1607767"/>
              <a:ext cx="2141699" cy="69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Many-body  Regime: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Valence and sea quarks,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gluons</a:t>
              </a:r>
            </a:p>
          </p:txBody>
        </p:sp>
        <p:sp>
          <p:nvSpPr>
            <p:cNvPr id="29" name="Left Arrow 28"/>
            <p:cNvSpPr/>
            <p:nvPr/>
          </p:nvSpPr>
          <p:spPr>
            <a:xfrm>
              <a:off x="92075" y="2515397"/>
              <a:ext cx="374152" cy="24130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/>
            <p:cNvSpPr/>
            <p:nvPr/>
          </p:nvSpPr>
          <p:spPr>
            <a:xfrm rot="16200000">
              <a:off x="5389795" y="2229799"/>
              <a:ext cx="361434" cy="3654498"/>
            </a:xfrm>
            <a:prstGeom prst="leftBrac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02482" y="4131974"/>
              <a:ext cx="4570261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Main interest for EIC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Nucleon/Nuclear Program: Spin, TMD, GPD</a:t>
              </a:r>
              <a:r>
                <a:rPr lang="is-I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…</a:t>
              </a:r>
              <a:endParaRPr lang="en-US" sz="1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16544" y="3396703"/>
              <a:ext cx="2648352" cy="79849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91B4CB"/>
              </a:solidFill>
            </a:ln>
            <a:effectLst>
              <a:glow>
                <a:schemeClr val="tx2">
                  <a:lumMod val="40000"/>
                  <a:lumOff val="60000"/>
                </a:schemeClr>
              </a:glow>
              <a:outerShdw dir="5400000" sx="0" sy="0" algn="tl" rotWithShape="0">
                <a:srgbClr val="000000"/>
              </a:outerShdw>
              <a:softEdge rad="177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07227" y="3581459"/>
              <a:ext cx="2357669" cy="49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QCD Radiation Dominated  (Studied at HERA)</a:t>
              </a:r>
              <a:endPara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02482" y="3406392"/>
              <a:ext cx="3403364" cy="58457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1B4CB"/>
              </a:solidFill>
            </a:ln>
            <a:effectLst>
              <a:glow>
                <a:schemeClr val="tx2">
                  <a:lumMod val="40000"/>
                  <a:lumOff val="60000"/>
                </a:schemeClr>
              </a:glow>
              <a:outerShdw dir="5400000" sx="0" sy="0" algn="tl" rotWithShape="0">
                <a:srgbClr val="000000"/>
              </a:outerShdw>
              <a:softEdge rad="1778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249369" y="3508450"/>
              <a:ext cx="3009148" cy="2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Hadron Structure Dominated</a:t>
              </a:r>
              <a:endPara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0" y="2351985"/>
              <a:ext cx="558800" cy="53953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490" y="2274657"/>
              <a:ext cx="814114" cy="54465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275" y="2250299"/>
              <a:ext cx="1363689" cy="585274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3203424" y="4246837"/>
            <a:ext cx="5446595" cy="2382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x &gt; 0.3 “EMC effect”</a:t>
            </a:r>
          </a:p>
          <a:p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Modified single-nucleon structure?</a:t>
            </a:r>
            <a:r>
              <a:rPr lang="en-US" sz="1600" b="0" i="0" u="none" strike="noStrike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Non-nucleonic degrees of freedom?</a:t>
            </a:r>
          </a:p>
          <a:p>
            <a:endParaRPr lang="en-US" sz="1600" b="0" i="0" u="none" strike="noStrike" baseline="0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x ∼ 0.1 “</a:t>
            </a:r>
            <a:r>
              <a:rPr lang="en-US" sz="1600" b="0" i="0" u="none" strike="noStrike" baseline="0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Antishadowing</a:t>
            </a: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”</a:t>
            </a:r>
          </a:p>
          <a:p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QCD structure of pairwise NN</a:t>
            </a:r>
            <a:r>
              <a:rPr lang="en-US" sz="1600" b="0" i="0" u="none" strike="noStrike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interaction, exchange mechanisms</a:t>
            </a:r>
          </a:p>
          <a:p>
            <a:endParaRPr lang="en-US" sz="1600" b="0" i="0" u="none" strike="noStrike" baseline="0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x &lt; 0.01 “Shadowing”</a:t>
            </a:r>
            <a:r>
              <a:rPr lang="en-US" sz="1600" b="0" i="0" u="none" strike="noStrike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QM interference,</a:t>
            </a:r>
            <a:r>
              <a:rPr lang="en-US" sz="1600" b="0" i="0" u="none" strike="noStrike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b="0" i="0" u="none" strike="noStrike" baseline="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collective gluon fields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3" y="4427324"/>
            <a:ext cx="2676524" cy="220540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89243" y="4261193"/>
            <a:ext cx="2542037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Nucleon interactions</a:t>
            </a:r>
            <a:endParaRPr lang="en-US" alt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3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CBA138-C961-C74C-A9A7-9B235D938FCB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304800"/>
            <a:ext cx="7292381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3D Structure of Nucleons and Nuclei</a:t>
            </a:r>
          </a:p>
        </p:txBody>
      </p:sp>
      <p:pic>
        <p:nvPicPr>
          <p:cNvPr id="8" name="Picture 7" descr="Screen Shot 2016-11-20 at 10.34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9" y="823249"/>
            <a:ext cx="2604744" cy="2979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569" y="1103162"/>
            <a:ext cx="5058187" cy="358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3D Structure of Nucleons and </a:t>
            </a:r>
            <a:r>
              <a:rPr lang="en-US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Nuclei: </a:t>
            </a:r>
            <a:endParaRPr lang="en-US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Need </a:t>
            </a:r>
            <a:r>
              <a:rPr lang="en-US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to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measure positions and momenta of the partons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transverse</a:t>
            </a:r>
            <a:r>
              <a:rPr lang="en-US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 to its direction of motion.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These quantities (</a:t>
            </a:r>
            <a:r>
              <a:rPr lang="en-US" dirty="0" err="1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baseline="-25000" dirty="0" err="1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) are of the order of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 few hundred </a:t>
            </a:r>
            <a:r>
              <a:rPr lang="en-US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MeV</a:t>
            </a:r>
            <a:r>
              <a:rPr lang="en-US" dirty="0" smtClean="0">
                <a:solidFill>
                  <a:prstClr val="black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Transverse Momentum Dependent Distributions (TMD):  </a:t>
            </a:r>
            <a:r>
              <a:rPr lang="en-US" sz="14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1400" baseline="-250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endParaRPr lang="en-US" sz="1400" baseline="-250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Generalized Parton Distributions (GPD): </a:t>
            </a:r>
            <a:r>
              <a:rPr lang="en-US" sz="14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sz="1400" baseline="-25000" dirty="0" err="1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endParaRPr lang="en-US" sz="1400" baseline="-250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5273756" y="1706520"/>
            <a:ext cx="1261451" cy="674164"/>
          </a:xfrm>
          <a:custGeom>
            <a:avLst/>
            <a:gdLst>
              <a:gd name="T0" fmla="*/ 0 w 1416"/>
              <a:gd name="T1" fmla="*/ 726 h 726"/>
              <a:gd name="T2" fmla="*/ 835 w 1416"/>
              <a:gd name="T3" fmla="*/ 726 h 726"/>
              <a:gd name="T4" fmla="*/ 1416 w 1416"/>
              <a:gd name="T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6" h="726">
                <a:moveTo>
                  <a:pt x="0" y="726"/>
                </a:moveTo>
                <a:lnTo>
                  <a:pt x="835" y="726"/>
                </a:lnTo>
                <a:lnTo>
                  <a:pt x="1416" y="0"/>
                </a:lnTo>
              </a:path>
            </a:pathLst>
          </a:cu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6019800" y="2286000"/>
            <a:ext cx="1653581" cy="161269"/>
          </a:xfrm>
          <a:custGeom>
            <a:avLst/>
            <a:gdLst>
              <a:gd name="T0" fmla="*/ 0 w 2794"/>
              <a:gd name="T1" fmla="*/ 338 h 635"/>
              <a:gd name="T2" fmla="*/ 182 w 2794"/>
              <a:gd name="T3" fmla="*/ 338 h 635"/>
              <a:gd name="T4" fmla="*/ 327 w 2794"/>
              <a:gd name="T5" fmla="*/ 48 h 635"/>
              <a:gd name="T6" fmla="*/ 544 w 2794"/>
              <a:gd name="T7" fmla="*/ 629 h 635"/>
              <a:gd name="T8" fmla="*/ 762 w 2794"/>
              <a:gd name="T9" fmla="*/ 12 h 635"/>
              <a:gd name="T10" fmla="*/ 980 w 2794"/>
              <a:gd name="T11" fmla="*/ 629 h 635"/>
              <a:gd name="T12" fmla="*/ 1198 w 2794"/>
              <a:gd name="T13" fmla="*/ 48 h 635"/>
              <a:gd name="T14" fmla="*/ 1379 w 2794"/>
              <a:gd name="T15" fmla="*/ 629 h 635"/>
              <a:gd name="T16" fmla="*/ 1561 w 2794"/>
              <a:gd name="T17" fmla="*/ 48 h 635"/>
              <a:gd name="T18" fmla="*/ 1778 w 2794"/>
              <a:gd name="T19" fmla="*/ 629 h 635"/>
              <a:gd name="T20" fmla="*/ 1996 w 2794"/>
              <a:gd name="T21" fmla="*/ 48 h 635"/>
              <a:gd name="T22" fmla="*/ 2214 w 2794"/>
              <a:gd name="T23" fmla="*/ 629 h 635"/>
              <a:gd name="T24" fmla="*/ 2431 w 2794"/>
              <a:gd name="T25" fmla="*/ 48 h 635"/>
              <a:gd name="T26" fmla="*/ 2577 w 2794"/>
              <a:gd name="T27" fmla="*/ 375 h 635"/>
              <a:gd name="T28" fmla="*/ 2794 w 2794"/>
              <a:gd name="T29" fmla="*/ 375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794" h="635">
                <a:moveTo>
                  <a:pt x="0" y="338"/>
                </a:moveTo>
                <a:cubicBezTo>
                  <a:pt x="64" y="362"/>
                  <a:pt x="128" y="386"/>
                  <a:pt x="182" y="338"/>
                </a:cubicBezTo>
                <a:cubicBezTo>
                  <a:pt x="236" y="290"/>
                  <a:pt x="267" y="0"/>
                  <a:pt x="327" y="48"/>
                </a:cubicBezTo>
                <a:cubicBezTo>
                  <a:pt x="387" y="96"/>
                  <a:pt x="472" y="635"/>
                  <a:pt x="544" y="629"/>
                </a:cubicBezTo>
                <a:cubicBezTo>
                  <a:pt x="616" y="623"/>
                  <a:pt x="689" y="12"/>
                  <a:pt x="762" y="12"/>
                </a:cubicBezTo>
                <a:cubicBezTo>
                  <a:pt x="835" y="12"/>
                  <a:pt x="907" y="623"/>
                  <a:pt x="980" y="629"/>
                </a:cubicBezTo>
                <a:cubicBezTo>
                  <a:pt x="1053" y="635"/>
                  <a:pt x="1132" y="48"/>
                  <a:pt x="1198" y="48"/>
                </a:cubicBezTo>
                <a:cubicBezTo>
                  <a:pt x="1264" y="48"/>
                  <a:pt x="1319" y="629"/>
                  <a:pt x="1379" y="629"/>
                </a:cubicBezTo>
                <a:cubicBezTo>
                  <a:pt x="1439" y="629"/>
                  <a:pt x="1495" y="48"/>
                  <a:pt x="1561" y="48"/>
                </a:cubicBezTo>
                <a:cubicBezTo>
                  <a:pt x="1627" y="48"/>
                  <a:pt x="1706" y="629"/>
                  <a:pt x="1778" y="629"/>
                </a:cubicBezTo>
                <a:cubicBezTo>
                  <a:pt x="1850" y="629"/>
                  <a:pt x="1923" y="48"/>
                  <a:pt x="1996" y="48"/>
                </a:cubicBezTo>
                <a:cubicBezTo>
                  <a:pt x="2069" y="48"/>
                  <a:pt x="2142" y="629"/>
                  <a:pt x="2214" y="629"/>
                </a:cubicBezTo>
                <a:cubicBezTo>
                  <a:pt x="2286" y="629"/>
                  <a:pt x="2371" y="90"/>
                  <a:pt x="2431" y="48"/>
                </a:cubicBezTo>
                <a:cubicBezTo>
                  <a:pt x="2491" y="6"/>
                  <a:pt x="2517" y="321"/>
                  <a:pt x="2577" y="375"/>
                </a:cubicBezTo>
                <a:cubicBezTo>
                  <a:pt x="2637" y="429"/>
                  <a:pt x="2715" y="402"/>
                  <a:pt x="2794" y="375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5208299" y="2084535"/>
            <a:ext cx="35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  <a:latin typeface="Calibri"/>
              </a:rPr>
              <a:t>e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6249827" y="1341939"/>
            <a:ext cx="357790" cy="34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’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705762" y="2218669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srgbClr val="0000FF"/>
                </a:solidFill>
                <a:latin typeface="Calibri"/>
              </a:rPr>
              <a:t>r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7717981" y="2286000"/>
            <a:ext cx="0" cy="26979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249827" y="2395297"/>
            <a:ext cx="1106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l-GR" dirty="0">
                <a:solidFill>
                  <a:prstClr val="black"/>
                </a:solidFill>
                <a:latin typeface="Calibri"/>
              </a:rPr>
              <a:t>γ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*(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Q</a:t>
            </a:r>
            <a:r>
              <a:rPr lang="en-US" baseline="30000" dirty="0">
                <a:solidFill>
                  <a:srgbClr val="0000FF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481" y="3946622"/>
            <a:ext cx="2367038" cy="23869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128" y="3958340"/>
            <a:ext cx="4823782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Polarizaton</a:t>
            </a:r>
            <a:endParaRPr lang="en-US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Understanding hadron structure cannot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be done without understanding spin: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• polarized </a:t>
            </a:r>
            <a:r>
              <a:rPr lang="en-US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electrons 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and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• polarized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protons/light ions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436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701692" y="2883323"/>
            <a:ext cx="4287595" cy="3619833"/>
          </a:xfrm>
          <a:prstGeom prst="roundRect">
            <a:avLst/>
          </a:prstGeom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>
          <a:xfrm>
            <a:off x="8812229" y="6574332"/>
            <a:ext cx="544513" cy="361950"/>
          </a:xfrm>
        </p:spPr>
        <p:txBody>
          <a:bodyPr/>
          <a:lstStyle/>
          <a:p>
            <a:fld id="{D2E89A58-F908-C44D-82BA-B3D7652ABF4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0" y="6580509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 dirty="0">
                <a:latin typeface="Comic Sans MS" charset="0"/>
              </a:rPr>
              <a:t>Yulia </a:t>
            </a:r>
            <a:r>
              <a:rPr lang="en-US" altLang="en-US" sz="1200" dirty="0" err="1">
                <a:latin typeface="Comic Sans MS" charset="0"/>
              </a:rPr>
              <a:t>Furletova</a:t>
            </a:r>
            <a:endParaRPr lang="en-US" altLang="en-US" sz="1200" dirty="0">
              <a:latin typeface="Comic Sans M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3126" y="385281"/>
            <a:ext cx="698113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Electron-Ion Collider range (Q2)</a:t>
            </a:r>
            <a:endParaRPr lang="en-US" altLang="en-US" sz="3200" dirty="0">
              <a:latin typeface="Comic Sans MS" charset="0"/>
            </a:endParaRPr>
          </a:p>
        </p:txBody>
      </p:sp>
      <p:sp>
        <p:nvSpPr>
          <p:cNvPr id="35" name="Rectangle 34"/>
          <p:cNvSpPr/>
          <p:nvPr/>
        </p:nvSpPr>
        <p:spPr>
          <a:xfrm rot="16200000">
            <a:off x="1690605" y="2627746"/>
            <a:ext cx="1610145" cy="3707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outerShdw dir="5400000" sx="0" sy="0" algn="tl" rotWithShape="0">
              <a:srgbClr val="000000"/>
            </a:outerShdw>
            <a:softEdge rad="177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Isosceles Triangle 19"/>
          <p:cNvSpPr/>
          <p:nvPr/>
        </p:nvSpPr>
        <p:spPr>
          <a:xfrm rot="10800000">
            <a:off x="1103194" y="1547988"/>
            <a:ext cx="895989" cy="3427149"/>
          </a:xfrm>
          <a:prstGeom prst="triangle">
            <a:avLst/>
          </a:prstGeom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6200000">
            <a:off x="-2166738" y="3620170"/>
            <a:ext cx="5188490" cy="732188"/>
            <a:chOff x="1130300" y="3306412"/>
            <a:chExt cx="6522653" cy="732188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1130300" y="3924221"/>
              <a:ext cx="6522653" cy="10244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2235200" y="3848100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0600" y="3848100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00600" y="3848100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096000" y="3848100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327900" y="3810000"/>
              <a:ext cx="0" cy="1905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5400000">
              <a:off x="3407550" y="3325987"/>
              <a:ext cx="347126" cy="439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</a:t>
              </a:r>
              <a:endParaRPr lang="en-US" b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5400000">
              <a:off x="1959413" y="3325987"/>
              <a:ext cx="459298" cy="43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tx1"/>
                  </a:solidFill>
                </a:rPr>
                <a:t>-1</a:t>
              </a:r>
              <a:endParaRPr lang="en-US" b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5400000">
              <a:off x="4515621" y="3352789"/>
              <a:ext cx="485388" cy="439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10</a:t>
              </a:r>
              <a:endParaRPr lang="en-US" b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5400000">
              <a:off x="5906642" y="3295681"/>
              <a:ext cx="418495" cy="43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10</a:t>
              </a:r>
              <a:r>
                <a:rPr lang="en-US" b="1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5400000">
              <a:off x="7044996" y="3295682"/>
              <a:ext cx="418495" cy="439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tx1"/>
                  </a:solidFill>
                </a:rPr>
                <a:t>3</a:t>
              </a:r>
              <a:endParaRPr lang="en-US" b="1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 rot="16200000">
            <a:off x="1013965" y="2006560"/>
            <a:ext cx="1242648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erturbative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Regime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7" name="Rectangle 56"/>
          <p:cNvSpPr/>
          <p:nvPr/>
        </p:nvSpPr>
        <p:spPr>
          <a:xfrm rot="16200000">
            <a:off x="1592777" y="4618777"/>
            <a:ext cx="3201757" cy="504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1284601" y="4431491"/>
            <a:ext cx="3787854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HERMES, COMPASS, JLAB 6 and 12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9" name="Rectangle 58"/>
          <p:cNvSpPr/>
          <p:nvPr/>
        </p:nvSpPr>
        <p:spPr>
          <a:xfrm rot="16200000">
            <a:off x="1738674" y="3469423"/>
            <a:ext cx="3960136" cy="504235"/>
          </a:xfrm>
          <a:prstGeom prst="rect">
            <a:avLst/>
          </a:prstGeom>
          <a:solidFill>
            <a:srgbClr val="FFFF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2641095" y="3339202"/>
            <a:ext cx="2205194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Electron-Ion Collider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-27389" y="1250615"/>
            <a:ext cx="84017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tx1"/>
                </a:solidFill>
              </a:rPr>
              <a:t>GeV</a:t>
            </a:r>
            <a:r>
              <a:rPr lang="en-US" b="1" baseline="30000" smtClean="0">
                <a:solidFill>
                  <a:schemeClr val="tx1"/>
                </a:solidFill>
              </a:rPr>
              <a:t>2</a:t>
            </a:r>
            <a:r>
              <a:rPr lang="en-US" b="1" dirty="0" smtClean="0"/>
              <a:t>]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82535" y="871531"/>
            <a:ext cx="596638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Q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2</a:t>
            </a:r>
            <a:endParaRPr lang="en-US" sz="2800" b="1" baseline="300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31930" y="1075631"/>
            <a:ext cx="1891865" cy="349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&gt; 10</a:t>
            </a:r>
            <a:r>
              <a:rPr lang="en-US" baseline="300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-3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10</a:t>
            </a:r>
            <a:r>
              <a:rPr lang="en-US" baseline="300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-2</a:t>
            </a:r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to 1</a:t>
            </a:r>
            <a:endParaRPr lang="en-US" baseline="300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6" name="Rectangle 65"/>
          <p:cNvSpPr/>
          <p:nvPr/>
        </p:nvSpPr>
        <p:spPr>
          <a:xfrm rot="5400000">
            <a:off x="3397139" y="1651985"/>
            <a:ext cx="1551005" cy="40604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3584318" y="1783569"/>
            <a:ext cx="1265090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HERA high-x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679224" y="6509334"/>
            <a:ext cx="4106514" cy="6499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Isosceles Triangle 18"/>
          <p:cNvSpPr/>
          <p:nvPr/>
        </p:nvSpPr>
        <p:spPr>
          <a:xfrm>
            <a:off x="782242" y="3582998"/>
            <a:ext cx="895993" cy="2907555"/>
          </a:xfrm>
          <a:prstGeom prst="triangle">
            <a:avLst/>
          </a:prstGeom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459115" y="5337502"/>
            <a:ext cx="165301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Non-perturbative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Regime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91063" y="4268038"/>
            <a:ext cx="188283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Transition </a:t>
            </a:r>
          </a:p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Region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5367144" y="2890098"/>
            <a:ext cx="30861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Saturation regime at EIC</a:t>
            </a:r>
            <a:endParaRPr lang="en-US" alt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822583" y="3245956"/>
            <a:ext cx="4103152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At very low x, cross-section will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saturate. </a:t>
            </a:r>
            <a:endParaRPr lang="en-US" sz="1400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ould be investigated in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ransition region</a:t>
            </a:r>
            <a:endParaRPr lang="en-US" sz="1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56103" y="1075497"/>
            <a:ext cx="4387897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Include non-perturbative, perturbative and transition regimes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Provide long evolution length and up to Q</a:t>
            </a:r>
            <a:r>
              <a:rPr lang="en-US" baseline="300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of ~1000 GeV</a:t>
            </a:r>
            <a:r>
              <a:rPr lang="en-US" baseline="300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2 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(~.005 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fm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en-US" baseline="30000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Overlap with existing measurements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4766397" y="1058852"/>
            <a:ext cx="4287595" cy="1729899"/>
          </a:xfrm>
          <a:prstGeom prst="roundRect">
            <a:avLst/>
          </a:prstGeom>
          <a:noFill/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323" y="3815460"/>
            <a:ext cx="1498305" cy="815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242" y="3721170"/>
            <a:ext cx="1602655" cy="917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8924" y="3932562"/>
            <a:ext cx="57548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?=?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026" y="4661595"/>
            <a:ext cx="2348659" cy="17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62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6-06-19 at 4.18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49" y="832335"/>
            <a:ext cx="4577114" cy="259221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77602" y="868952"/>
            <a:ext cx="4658239" cy="2481560"/>
          </a:xfrm>
          <a:prstGeom prst="roundRect">
            <a:avLst/>
          </a:prstGeom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92074" y="304800"/>
                <a:ext cx="9051926" cy="914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FF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US" altLang="en-US" sz="3200" dirty="0" smtClean="0">
                    <a:latin typeface="Comic Sans MS" charset="0"/>
                  </a:rPr>
                  <a:t>Electron-Ion Collider: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√</m:t>
                    </m:r>
                    <m:r>
                      <a:rPr lang="en-US" altLang="en-U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</m:oMath>
                </a14:m>
                <a:r>
                  <a:rPr lang="en-US" altLang="en-US" sz="3200" dirty="0" smtClean="0">
                    <a:latin typeface="Comic Sans MS" charset="0"/>
                  </a:rPr>
                  <a:t> range and luminosity </a:t>
                </a:r>
                <a:endParaRPr lang="en-US" altLang="en-US" sz="3200" dirty="0">
                  <a:latin typeface="Comic Sans MS" charset="0"/>
                </a:endParaRPr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74" y="304800"/>
                <a:ext cx="9051926" cy="914400"/>
              </a:xfrm>
              <a:prstGeom prst="rect">
                <a:avLst/>
              </a:prstGeom>
              <a:blipFill rotWithShape="0">
                <a:blip r:embed="rId6"/>
                <a:stretch>
                  <a:fillRect l="-1751" t="-8000" r="-10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FF33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Screen Shot 2016-06-21 at 4.15.3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9" y="942996"/>
            <a:ext cx="4493744" cy="228858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 bwMode="auto">
          <a:xfrm>
            <a:off x="4803616" y="881891"/>
            <a:ext cx="4240377" cy="2594940"/>
          </a:xfrm>
          <a:prstGeom prst="roundRect">
            <a:avLst/>
          </a:prstGeom>
          <a:solidFill>
            <a:schemeClr val="lt1">
              <a:alpha val="0"/>
            </a:schemeClr>
          </a:solidFill>
          <a:ln w="22225">
            <a:solidFill>
              <a:srgbClr val="3C7EB9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09600" y="1295275"/>
            <a:ext cx="1219200" cy="169347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142870" y="1332622"/>
            <a:ext cx="1073944" cy="1693478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560834"/>
            <a:ext cx="4122392" cy="262810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4788605" y="6166940"/>
            <a:ext cx="3976688" cy="542331"/>
          </a:xfrm>
          <a:prstGeom prst="roundRect">
            <a:avLst/>
          </a:prstGeom>
          <a:gradFill flip="none" rotWithShape="1">
            <a:gsLst>
              <a:gs pos="0">
                <a:srgbClr val="F8A25C"/>
              </a:gs>
              <a:gs pos="100000">
                <a:srgbClr val="FFFFFF"/>
              </a:gs>
            </a:gsLst>
            <a:lin ang="16200000" scaled="1"/>
            <a:tileRect/>
          </a:gradFill>
          <a:ln w="9525" cap="flat" cmpd="sng" algn="ctr">
            <a:solidFill>
              <a:srgbClr val="F8A2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>
          <a:xfrm>
            <a:off x="8794230" y="6583363"/>
            <a:ext cx="333133" cy="260350"/>
          </a:xfrm>
        </p:spPr>
        <p:txBody>
          <a:bodyPr/>
          <a:lstStyle/>
          <a:p>
            <a:fld id="{D2E89A58-F908-C44D-82BA-B3D7652ABF4D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23" name="Rectangle 22"/>
          <p:cNvSpPr/>
          <p:nvPr/>
        </p:nvSpPr>
        <p:spPr>
          <a:xfrm>
            <a:off x="4902127" y="6243027"/>
            <a:ext cx="3873357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 high luminosity  is </a:t>
            </a:r>
            <a:r>
              <a:rPr lang="en-US" sz="1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needed to carry out the EIC physic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662" y="3520262"/>
            <a:ext cx="4851473" cy="266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Beam energy:</a:t>
            </a:r>
          </a:p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Various center of mass energy (low, medium, high) </a:t>
            </a:r>
          </a:p>
          <a:p>
            <a:r>
              <a:rPr lang="en-US" dirty="0" smtClean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High luminosity 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high precision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physics</a:t>
            </a:r>
            <a:endParaRPr lang="en-US" dirty="0" smtClean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ear physics</a:t>
            </a:r>
            <a:endParaRPr lang="en-US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various measurements/configurations:  (different ions, different center of mass energies, different polarizations) </a:t>
            </a:r>
            <a:endParaRPr lang="en-US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89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77723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Deep inelastic scattering and </a:t>
            </a:r>
          </a:p>
          <a:p>
            <a:r>
              <a:rPr lang="en-US" altLang="en-US" sz="3200" dirty="0" smtClean="0">
                <a:latin typeface="Comic Sans MS" charset="0"/>
              </a:rPr>
              <a:t>General detector design considerations</a:t>
            </a:r>
            <a:endParaRPr lang="en-US" altLang="en-US" sz="32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56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2E89A58-F908-C44D-82BA-B3D7652ABF4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1052" y="341148"/>
            <a:ext cx="63626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333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200" dirty="0" smtClean="0">
                <a:latin typeface="Comic Sans MS" charset="0"/>
              </a:rPr>
              <a:t>Total acceptance detector</a:t>
            </a:r>
            <a:endParaRPr lang="en-US" altLang="en-US" sz="3200" dirty="0">
              <a:latin typeface="Comic Sans MS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08487" y="3210029"/>
            <a:ext cx="4967287" cy="2971800"/>
            <a:chOff x="92075" y="1605868"/>
            <a:chExt cx="4967287" cy="2971800"/>
          </a:xfrm>
        </p:grpSpPr>
        <p:pic>
          <p:nvPicPr>
            <p:cNvPr id="10" name="Picture 9" descr="Macintosh HD:Users:ryoshida:Documents:EIC:Figures:Joanna:Graphic2_EICscatteringF4-01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" y="1605868"/>
              <a:ext cx="4967287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90999" y="2214222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72845" y="1862576"/>
              <a:ext cx="42624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’</a:t>
              </a:r>
              <a:endPara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6089" y="2798637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p/A</a:t>
              </a:r>
              <a:endPara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9197" y="5512712"/>
            <a:ext cx="3611014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Scattered electron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Particle associated with initial 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Particle associated with struck quark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6223" y="3200225"/>
            <a:ext cx="4228358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EIC Physics demands ~100% acceptance for all final state particles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(including particles associated with initial ion)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63030" y="2690227"/>
            <a:ext cx="4041442" cy="356971"/>
            <a:chOff x="138999" y="4344212"/>
            <a:chExt cx="4041442" cy="356971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138999" y="4351215"/>
              <a:ext cx="4041442" cy="349968"/>
            </a:xfrm>
            <a:prstGeom prst="roundRect">
              <a:avLst/>
            </a:prstGeom>
            <a:gradFill>
              <a:gsLst>
                <a:gs pos="0">
                  <a:srgbClr val="F8A25C"/>
                </a:gs>
                <a:gs pos="100000">
                  <a:srgbClr val="FFFFFF"/>
                </a:gs>
              </a:gsLst>
              <a:lin ang="16200000" scaled="1"/>
            </a:gradFill>
            <a:ln w="9525" cap="flat" cmpd="sng" algn="ctr">
              <a:solidFill>
                <a:srgbClr val="F8A25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192" y="4344212"/>
              <a:ext cx="3955057" cy="349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“Statistics”=Luminosity × Acceptance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558371" y="4846550"/>
            <a:ext cx="4567012" cy="112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Ion remnant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is particularly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challenging </a:t>
            </a:r>
            <a:endParaRPr lang="en-US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not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usual concern at 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colliders</a:t>
            </a:r>
            <a:endParaRPr lang="en-US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Higher the Ion Beam energy, more difficult to achieve. 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76205" y="1117141"/>
            <a:ext cx="2756997" cy="1799841"/>
            <a:chOff x="5229580" y="648969"/>
            <a:chExt cx="2756997" cy="1799841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5625634" y="926438"/>
              <a:ext cx="927566" cy="3912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6553200" y="914400"/>
              <a:ext cx="914400" cy="41529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7" name="Group 26"/>
            <p:cNvGrpSpPr/>
            <p:nvPr/>
          </p:nvGrpSpPr>
          <p:grpSpPr>
            <a:xfrm rot="2251799">
              <a:off x="6419601" y="1366665"/>
              <a:ext cx="267198" cy="312847"/>
              <a:chOff x="7086600" y="1377944"/>
              <a:chExt cx="1828800" cy="1824665"/>
            </a:xfrm>
          </p:grpSpPr>
          <p:cxnSp>
            <p:nvCxnSpPr>
              <p:cNvPr id="26" name="Curved Connector 25"/>
              <p:cNvCxnSpPr/>
              <p:nvPr/>
            </p:nvCxnSpPr>
            <p:spPr bwMode="auto">
              <a:xfrm>
                <a:off x="7086600" y="1377944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urved Connector 28"/>
              <p:cNvCxnSpPr/>
              <p:nvPr/>
            </p:nvCxnSpPr>
            <p:spPr bwMode="auto">
              <a:xfrm>
                <a:off x="8001000" y="2288209"/>
                <a:ext cx="914400" cy="914400"/>
              </a:xfrm>
              <a:prstGeom prst="curvedConnector3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" name="Straight Arrow Connector 30"/>
            <p:cNvCxnSpPr/>
            <p:nvPr/>
          </p:nvCxnSpPr>
          <p:spPr bwMode="auto">
            <a:xfrm>
              <a:off x="6547762" y="1720801"/>
              <a:ext cx="919838" cy="208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6081018" y="1708870"/>
              <a:ext cx="477619" cy="28481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Oval 34"/>
            <p:cNvSpPr/>
            <p:nvPr/>
          </p:nvSpPr>
          <p:spPr bwMode="auto">
            <a:xfrm>
              <a:off x="5832086" y="1804573"/>
              <a:ext cx="248932" cy="493371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38" name="Straight Arrow Connector 37"/>
            <p:cNvCxnSpPr>
              <a:stCxn id="35" idx="6"/>
            </p:cNvCxnSpPr>
            <p:nvPr/>
          </p:nvCxnSpPr>
          <p:spPr bwMode="auto">
            <a:xfrm flipV="1">
              <a:off x="6081018" y="2047965"/>
              <a:ext cx="578347" cy="329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>
              <a:off x="6067340" y="2146114"/>
              <a:ext cx="592025" cy="11656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>
              <a:endCxn id="35" idx="2"/>
            </p:cNvCxnSpPr>
            <p:nvPr/>
          </p:nvCxnSpPr>
          <p:spPr bwMode="auto">
            <a:xfrm>
              <a:off x="5625634" y="2047965"/>
              <a:ext cx="206452" cy="329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7" name="TextBox 46"/>
            <p:cNvSpPr txBox="1"/>
            <p:nvPr/>
          </p:nvSpPr>
          <p:spPr>
            <a:xfrm>
              <a:off x="5229580" y="1741635"/>
              <a:ext cx="716756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p/A</a:t>
              </a:r>
              <a:endPara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35186" y="677566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e</a:t>
                  </a:r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’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𝜈</m:t>
                      </m:r>
                    </m:oMath>
                  </a14:m>
                  <a:endParaRPr lang="en-US" sz="2000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686" y="648969"/>
                  <a:ext cx="701079" cy="3785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826" t="-6452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7205068" y="1729680"/>
              <a:ext cx="31115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rgbClr val="3C7EB9"/>
                          </a:solidFill>
                          <a:latin typeface="Cambria Math" charset="0"/>
                          <a:ea typeface="Comic Sans MS" charset="0"/>
                          <a:cs typeface="Comic Sans MS" charset="0"/>
                        </a:rPr>
                        <m:t>, </m:t>
                      </m:r>
                    </m:oMath>
                  </a14:m>
                  <a:r>
                    <a:rPr lang="en-US" dirty="0" smtClean="0">
                      <a:solidFill>
                        <a:srgbClr val="3C7EB9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Z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,</a:t>
                  </a:r>
                  <a:r>
                    <a:rPr lang="en-US" dirty="0" smtClean="0">
                      <a:solidFill>
                        <a:srgbClr val="FF0000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W</a:t>
                  </a:r>
                  <a:endParaRPr lang="en-US" dirty="0">
                    <a:solidFill>
                      <a:srgbClr val="FF0000"/>
                    </a:solidFill>
                    <a:latin typeface="Comic Sans MS" charset="0"/>
                    <a:ea typeface="Comic Sans MS" charset="0"/>
                    <a:cs typeface="Comic Sans MS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1501" y="1266375"/>
                  <a:ext cx="1189235" cy="37196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13115" b="-1360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6629663" y="2098842"/>
              <a:ext cx="1356914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p</a:t>
              </a:r>
              <a:r>
                <a:rPr lang="en-US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remnant</a:t>
              </a:r>
              <a:endParaRPr lang="en-US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08951" y="1044294"/>
            <a:ext cx="4945489" cy="1380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Aim of EIC is nucleon and nuclear structure beyond the longitudinal </a:t>
            </a:r>
            <a:r>
              <a:rPr lang="en-US" dirty="0" smtClean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description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This makes the requirements for the machine and detector different from all</a:t>
            </a:r>
          </a:p>
          <a:p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previous colliders </a:t>
            </a:r>
            <a:r>
              <a:rPr lang="en-US" dirty="0">
                <a:solidFill>
                  <a:srgbClr val="CD0000"/>
                </a:solidFill>
                <a:latin typeface="Comic Sans MS" charset="0"/>
                <a:ea typeface="Comic Sans MS" charset="0"/>
                <a:cs typeface="Comic Sans MS" charset="0"/>
              </a:rPr>
              <a:t>including HERA</a:t>
            </a:r>
            <a:r>
              <a:rPr lang="en-US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92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Arial Unicode MS"/>
        <a:cs typeface="Arial Unicode MS"/>
      </a:majorFont>
      <a:minorFont>
        <a:latin typeface="Calibri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113518</TotalTime>
  <Words>2245</Words>
  <Application>Microsoft Macintosh PowerPoint</Application>
  <PresentationFormat>On-screen Show (4:3)</PresentationFormat>
  <Paragraphs>526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 Unicode MS</vt:lpstr>
      <vt:lpstr>Arial-ItalicMT</vt:lpstr>
      <vt:lpstr>ArialMT</vt:lpstr>
      <vt:lpstr>Calibri</vt:lpstr>
      <vt:lpstr>Calisto MT</vt:lpstr>
      <vt:lpstr>Cambria Math</vt:lpstr>
      <vt:lpstr>Century Gothic</vt:lpstr>
      <vt:lpstr>CenturyGothic</vt:lpstr>
      <vt:lpstr>Comic Sans MS</vt:lpstr>
      <vt:lpstr>ＭＳ Ｐゴシック</vt:lpstr>
      <vt:lpstr>StarSymbol</vt:lpstr>
      <vt:lpstr>Times</vt:lpstr>
      <vt:lpstr>Times New Roman</vt:lpstr>
      <vt:lpstr>Wingdings</vt:lpstr>
      <vt:lpstr>Arial</vt:lpstr>
      <vt:lpstr>Office Theme</vt:lpstr>
      <vt:lpstr>Office Theme</vt:lpstr>
      <vt:lpstr>Office Theme</vt:lpstr>
      <vt:lpstr>Physics Driving the Design of the EIC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Jefferson Lab Electron-Ion Collider (JLEIC) interaction region and detector design</dc:title>
  <dc:creator>Julia F.</dc:creator>
  <cp:lastModifiedBy>Julia F.</cp:lastModifiedBy>
  <cp:revision>411</cp:revision>
  <cp:lastPrinted>2017-02-02T22:09:49Z</cp:lastPrinted>
  <dcterms:created xsi:type="dcterms:W3CDTF">2015-10-28T14:36:33Z</dcterms:created>
  <dcterms:modified xsi:type="dcterms:W3CDTF">2017-02-03T16:35:09Z</dcterms:modified>
</cp:coreProperties>
</file>