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462" r:id="rId3"/>
    <p:sldId id="463" r:id="rId4"/>
    <p:sldId id="399" r:id="rId5"/>
    <p:sldId id="401" r:id="rId6"/>
    <p:sldId id="400" r:id="rId7"/>
    <p:sldId id="453" r:id="rId8"/>
    <p:sldId id="454" r:id="rId9"/>
    <p:sldId id="455" r:id="rId10"/>
    <p:sldId id="466" r:id="rId11"/>
    <p:sldId id="456" r:id="rId12"/>
    <p:sldId id="457" r:id="rId13"/>
    <p:sldId id="458" r:id="rId14"/>
    <p:sldId id="459" r:id="rId15"/>
    <p:sldId id="460" r:id="rId16"/>
    <p:sldId id="390" r:id="rId17"/>
    <p:sldId id="436" r:id="rId18"/>
    <p:sldId id="464" r:id="rId19"/>
    <p:sldId id="437" r:id="rId20"/>
    <p:sldId id="438" r:id="rId21"/>
    <p:sldId id="439" r:id="rId22"/>
    <p:sldId id="440" r:id="rId23"/>
    <p:sldId id="441" r:id="rId24"/>
    <p:sldId id="465" r:id="rId25"/>
    <p:sldId id="461" r:id="rId26"/>
    <p:sldId id="389" r:id="rId27"/>
    <p:sldId id="378" r:id="rId28"/>
    <p:sldId id="410" r:id="rId29"/>
    <p:sldId id="425" r:id="rId30"/>
    <p:sldId id="424" r:id="rId31"/>
  </p:sldIdLst>
  <p:sldSz cx="9144000" cy="6858000" type="screen4x3"/>
  <p:notesSz cx="6797675" cy="9926638"/>
  <p:custDataLst>
    <p:tags r:id="rId3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3" autoAdjust="0"/>
  </p:normalViewPr>
  <p:slideViewPr>
    <p:cSldViewPr>
      <p:cViewPr varScale="1">
        <p:scale>
          <a:sx n="62" d="100"/>
          <a:sy n="62" d="100"/>
        </p:scale>
        <p:origin x="14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F352-CB2B-4B6A-B98D-6A6CBF5E591E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2062F-0F2C-482C-9524-21BCF67A0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919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EDDFA-A57B-4594-B7D0-4728D24A10EA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BDAC-658E-4647-8D4A-93564092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1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76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2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50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10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01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3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81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51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94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23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4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371EE-196A-42FB-827B-0E0DC0B53B6D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7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106.xml"/><Relationship Id="rId7" Type="http://schemas.openxmlformats.org/officeDocument/2006/relationships/image" Target="../media/image103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102.emf"/><Relationship Id="rId5" Type="http://schemas.openxmlformats.org/officeDocument/2006/relationships/image" Target="../media/image101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109.xml"/><Relationship Id="rId7" Type="http://schemas.openxmlformats.org/officeDocument/2006/relationships/image" Target="../media/image106.emf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0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4.png"/><Relationship Id="rId4" Type="http://schemas.openxmlformats.org/officeDocument/2006/relationships/tags" Target="../tags/tag110.xml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2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111.png"/><Relationship Id="rId5" Type="http://schemas.openxmlformats.org/officeDocument/2006/relationships/tags" Target="../tags/tag115.xml"/><Relationship Id="rId10" Type="http://schemas.openxmlformats.org/officeDocument/2006/relationships/image" Target="../media/image110.png"/><Relationship Id="rId4" Type="http://schemas.openxmlformats.org/officeDocument/2006/relationships/tags" Target="../tags/tag114.xml"/><Relationship Id="rId9" Type="http://schemas.openxmlformats.org/officeDocument/2006/relationships/image" Target="../media/image109.emf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119.xml"/><Relationship Id="rId7" Type="http://schemas.openxmlformats.org/officeDocument/2006/relationships/image" Target="../media/image47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15.emf"/><Relationship Id="rId5" Type="http://schemas.openxmlformats.org/officeDocument/2006/relationships/image" Target="../media/image114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0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119.png"/><Relationship Id="rId5" Type="http://schemas.openxmlformats.org/officeDocument/2006/relationships/tags" Target="../tags/tag124.xml"/><Relationship Id="rId10" Type="http://schemas.openxmlformats.org/officeDocument/2006/relationships/image" Target="../media/image118.png"/><Relationship Id="rId4" Type="http://schemas.openxmlformats.org/officeDocument/2006/relationships/tags" Target="../tags/tag123.xml"/><Relationship Id="rId9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124.png"/><Relationship Id="rId18" Type="http://schemas.openxmlformats.org/officeDocument/2006/relationships/image" Target="../media/image51.png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123.png"/><Relationship Id="rId17" Type="http://schemas.openxmlformats.org/officeDocument/2006/relationships/image" Target="../media/image50.png"/><Relationship Id="rId2" Type="http://schemas.openxmlformats.org/officeDocument/2006/relationships/tags" Target="../tags/tag127.xml"/><Relationship Id="rId16" Type="http://schemas.openxmlformats.org/officeDocument/2006/relationships/image" Target="../media/image127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122.png"/><Relationship Id="rId5" Type="http://schemas.openxmlformats.org/officeDocument/2006/relationships/tags" Target="../tags/tag130.xml"/><Relationship Id="rId15" Type="http://schemas.openxmlformats.org/officeDocument/2006/relationships/image" Target="../media/image126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52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tags" Target="../tags/tag137.xml"/><Relationship Id="rId21" Type="http://schemas.openxmlformats.org/officeDocument/2006/relationships/image" Target="../media/image52.png"/><Relationship Id="rId7" Type="http://schemas.openxmlformats.org/officeDocument/2006/relationships/tags" Target="../tags/tag141.xml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tags" Target="../tags/tag136.xml"/><Relationship Id="rId16" Type="http://schemas.openxmlformats.org/officeDocument/2006/relationships/image" Target="../media/image132.png"/><Relationship Id="rId20" Type="http://schemas.openxmlformats.org/officeDocument/2006/relationships/image" Target="../media/image51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39.xml"/><Relationship Id="rId15" Type="http://schemas.openxmlformats.org/officeDocument/2006/relationships/image" Target="../media/image131.png"/><Relationship Id="rId10" Type="http://schemas.openxmlformats.org/officeDocument/2006/relationships/tags" Target="../tags/tag144.xml"/><Relationship Id="rId19" Type="http://schemas.openxmlformats.org/officeDocument/2006/relationships/image" Target="../media/image50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image" Target="../media/image139.png"/><Relationship Id="rId26" Type="http://schemas.openxmlformats.org/officeDocument/2006/relationships/image" Target="../media/image147.png"/><Relationship Id="rId3" Type="http://schemas.openxmlformats.org/officeDocument/2006/relationships/tags" Target="../tags/tag149.xml"/><Relationship Id="rId21" Type="http://schemas.openxmlformats.org/officeDocument/2006/relationships/image" Target="../media/image142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2" Type="http://schemas.openxmlformats.org/officeDocument/2006/relationships/tags" Target="../tags/tag148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29" Type="http://schemas.openxmlformats.org/officeDocument/2006/relationships/image" Target="../media/image150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145.png"/><Relationship Id="rId5" Type="http://schemas.openxmlformats.org/officeDocument/2006/relationships/tags" Target="../tags/tag151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44.png"/><Relationship Id="rId28" Type="http://schemas.openxmlformats.org/officeDocument/2006/relationships/image" Target="../media/image149.png"/><Relationship Id="rId10" Type="http://schemas.openxmlformats.org/officeDocument/2006/relationships/tags" Target="../tags/tag156.xml"/><Relationship Id="rId19" Type="http://schemas.openxmlformats.org/officeDocument/2006/relationships/image" Target="../media/image140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image" Target="../media/image152.emf"/><Relationship Id="rId17" Type="http://schemas.openxmlformats.org/officeDocument/2006/relationships/image" Target="../media/image157.png"/><Relationship Id="rId2" Type="http://schemas.openxmlformats.org/officeDocument/2006/relationships/tags" Target="../tags/tag162.xml"/><Relationship Id="rId16" Type="http://schemas.openxmlformats.org/officeDocument/2006/relationships/image" Target="../media/image156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image" Target="../media/image151.png"/><Relationship Id="rId5" Type="http://schemas.openxmlformats.org/officeDocument/2006/relationships/tags" Target="../tags/tag165.xml"/><Relationship Id="rId15" Type="http://schemas.openxmlformats.org/officeDocument/2006/relationships/image" Target="../media/image155.png"/><Relationship Id="rId10" Type="http://schemas.openxmlformats.org/officeDocument/2006/relationships/image" Target="../media/image62.png"/><Relationship Id="rId4" Type="http://schemas.openxmlformats.org/officeDocument/2006/relationships/tags" Target="../tags/tag16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10.xml"/><Relationship Id="rId16" Type="http://schemas.openxmlformats.org/officeDocument/2006/relationships/image" Target="../media/image15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0.png"/><Relationship Id="rId5" Type="http://schemas.openxmlformats.org/officeDocument/2006/relationships/tags" Target="../tags/tag13.xml"/><Relationship Id="rId15" Type="http://schemas.openxmlformats.org/officeDocument/2006/relationships/image" Target="../media/image14.emf"/><Relationship Id="rId10" Type="http://schemas.openxmlformats.org/officeDocument/2006/relationships/image" Target="../media/image9.png"/><Relationship Id="rId4" Type="http://schemas.openxmlformats.org/officeDocument/2006/relationships/tags" Target="../tags/tag12.xml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160.png"/><Relationship Id="rId5" Type="http://schemas.openxmlformats.org/officeDocument/2006/relationships/image" Target="../media/image159.emf"/><Relationship Id="rId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165.png"/><Relationship Id="rId3" Type="http://schemas.openxmlformats.org/officeDocument/2006/relationships/tags" Target="../tags/tag173.xml"/><Relationship Id="rId7" Type="http://schemas.openxmlformats.org/officeDocument/2006/relationships/image" Target="../media/image161.png"/><Relationship Id="rId12" Type="http://schemas.openxmlformats.org/officeDocument/2006/relationships/image" Target="../media/image118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64.png"/><Relationship Id="rId5" Type="http://schemas.openxmlformats.org/officeDocument/2006/relationships/tags" Target="../tags/tag175.xml"/><Relationship Id="rId10" Type="http://schemas.openxmlformats.org/officeDocument/2006/relationships/image" Target="../media/image163.emf"/><Relationship Id="rId4" Type="http://schemas.openxmlformats.org/officeDocument/2006/relationships/tags" Target="../tags/tag174.xml"/><Relationship Id="rId9" Type="http://schemas.openxmlformats.org/officeDocument/2006/relationships/image" Target="../media/image16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tags" Target="../tags/tag178.xml"/><Relationship Id="rId7" Type="http://schemas.openxmlformats.org/officeDocument/2006/relationships/image" Target="../media/image164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66.emf"/><Relationship Id="rId5" Type="http://schemas.openxmlformats.org/officeDocument/2006/relationships/image" Target="../media/image74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tags" Target="../tags/tag181.xml"/><Relationship Id="rId7" Type="http://schemas.openxmlformats.org/officeDocument/2006/relationships/image" Target="../media/image168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71.png"/><Relationship Id="rId5" Type="http://schemas.openxmlformats.org/officeDocument/2006/relationships/tags" Target="../tags/tag183.xml"/><Relationship Id="rId10" Type="http://schemas.openxmlformats.org/officeDocument/2006/relationships/image" Target="../media/image170.png"/><Relationship Id="rId4" Type="http://schemas.openxmlformats.org/officeDocument/2006/relationships/tags" Target="../tags/tag182.xml"/><Relationship Id="rId9" Type="http://schemas.openxmlformats.org/officeDocument/2006/relationships/image" Target="../media/image1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image" Target="../media/image173.png"/><Relationship Id="rId26" Type="http://schemas.openxmlformats.org/officeDocument/2006/relationships/image" Target="../media/image149.png"/><Relationship Id="rId3" Type="http://schemas.openxmlformats.org/officeDocument/2006/relationships/tags" Target="../tags/tag186.xml"/><Relationship Id="rId21" Type="http://schemas.openxmlformats.org/officeDocument/2006/relationships/image" Target="../media/image176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image" Target="../media/image172.png"/><Relationship Id="rId25" Type="http://schemas.openxmlformats.org/officeDocument/2006/relationships/image" Target="../media/image180.png"/><Relationship Id="rId2" Type="http://schemas.openxmlformats.org/officeDocument/2006/relationships/tags" Target="../tags/tag185.xml"/><Relationship Id="rId16" Type="http://schemas.openxmlformats.org/officeDocument/2006/relationships/image" Target="../media/image144.png"/><Relationship Id="rId20" Type="http://schemas.openxmlformats.org/officeDocument/2006/relationships/image" Target="../media/image175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179.png"/><Relationship Id="rId5" Type="http://schemas.openxmlformats.org/officeDocument/2006/relationships/tags" Target="../tags/tag188.xml"/><Relationship Id="rId15" Type="http://schemas.openxmlformats.org/officeDocument/2006/relationships/image" Target="../media/image143.png"/><Relationship Id="rId23" Type="http://schemas.openxmlformats.org/officeDocument/2006/relationships/image" Target="../media/image178.png"/><Relationship Id="rId10" Type="http://schemas.openxmlformats.org/officeDocument/2006/relationships/tags" Target="../tags/tag193.xml"/><Relationship Id="rId19" Type="http://schemas.openxmlformats.org/officeDocument/2006/relationships/image" Target="../media/image174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77.png"/><Relationship Id="rId27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183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185.png"/><Relationship Id="rId18" Type="http://schemas.openxmlformats.org/officeDocument/2006/relationships/image" Target="../media/image190.png"/><Relationship Id="rId3" Type="http://schemas.openxmlformats.org/officeDocument/2006/relationships/tags" Target="../tags/tag202.xml"/><Relationship Id="rId21" Type="http://schemas.openxmlformats.org/officeDocument/2006/relationships/image" Target="../media/image193.png"/><Relationship Id="rId7" Type="http://schemas.openxmlformats.org/officeDocument/2006/relationships/tags" Target="../tags/tag206.xml"/><Relationship Id="rId12" Type="http://schemas.openxmlformats.org/officeDocument/2006/relationships/image" Target="../media/image184.png"/><Relationship Id="rId17" Type="http://schemas.openxmlformats.org/officeDocument/2006/relationships/image" Target="../media/image189.png"/><Relationship Id="rId2" Type="http://schemas.openxmlformats.org/officeDocument/2006/relationships/tags" Target="../tags/tag201.xml"/><Relationship Id="rId16" Type="http://schemas.openxmlformats.org/officeDocument/2006/relationships/image" Target="../media/image188.png"/><Relationship Id="rId20" Type="http://schemas.openxmlformats.org/officeDocument/2006/relationships/image" Target="../media/image192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04.xml"/><Relationship Id="rId15" Type="http://schemas.openxmlformats.org/officeDocument/2006/relationships/image" Target="../media/image187.png"/><Relationship Id="rId10" Type="http://schemas.openxmlformats.org/officeDocument/2006/relationships/tags" Target="../tags/tag209.xml"/><Relationship Id="rId19" Type="http://schemas.openxmlformats.org/officeDocument/2006/relationships/image" Target="../media/image191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image" Target="../media/image1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tags" Target="../tags/tag213.xml"/><Relationship Id="rId7" Type="http://schemas.openxmlformats.org/officeDocument/2006/relationships/image" Target="../media/image196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19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4.xml"/><Relationship Id="rId9" Type="http://schemas.openxmlformats.org/officeDocument/2006/relationships/image" Target="../media/image1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image" Target="../media/image201.png"/><Relationship Id="rId26" Type="http://schemas.openxmlformats.org/officeDocument/2006/relationships/image" Target="../media/image209.png"/><Relationship Id="rId3" Type="http://schemas.openxmlformats.org/officeDocument/2006/relationships/tags" Target="../tags/tag217.xml"/><Relationship Id="rId21" Type="http://schemas.openxmlformats.org/officeDocument/2006/relationships/image" Target="../media/image204.png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image" Target="../media/image150.png"/><Relationship Id="rId25" Type="http://schemas.openxmlformats.org/officeDocument/2006/relationships/image" Target="../media/image208.png"/><Relationship Id="rId2" Type="http://schemas.openxmlformats.org/officeDocument/2006/relationships/tags" Target="../tags/tag216.xml"/><Relationship Id="rId16" Type="http://schemas.openxmlformats.org/officeDocument/2006/relationships/image" Target="../media/image200.png"/><Relationship Id="rId20" Type="http://schemas.openxmlformats.org/officeDocument/2006/relationships/image" Target="../media/image203.png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image" Target="../media/image207.png"/><Relationship Id="rId5" Type="http://schemas.openxmlformats.org/officeDocument/2006/relationships/tags" Target="../tags/tag219.xml"/><Relationship Id="rId15" Type="http://schemas.openxmlformats.org/officeDocument/2006/relationships/image" Target="../media/image199.png"/><Relationship Id="rId23" Type="http://schemas.openxmlformats.org/officeDocument/2006/relationships/image" Target="../media/image206.png"/><Relationship Id="rId10" Type="http://schemas.openxmlformats.org/officeDocument/2006/relationships/tags" Target="../tags/tag224.xml"/><Relationship Id="rId19" Type="http://schemas.openxmlformats.org/officeDocument/2006/relationships/image" Target="../media/image202.png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20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3" Type="http://schemas.openxmlformats.org/officeDocument/2006/relationships/tags" Target="../tags/tag18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28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image" Target="../media/image23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2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image" Target="../media/image11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image" Target="../media/image25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image" Target="../media/image18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image" Target="../media/image204.png"/><Relationship Id="rId39" Type="http://schemas.openxmlformats.org/officeDocument/2006/relationships/image" Target="../media/image221.png"/><Relationship Id="rId3" Type="http://schemas.openxmlformats.org/officeDocument/2006/relationships/tags" Target="../tags/tag230.xml"/><Relationship Id="rId21" Type="http://schemas.openxmlformats.org/officeDocument/2006/relationships/image" Target="../media/image199.png"/><Relationship Id="rId34" Type="http://schemas.openxmlformats.org/officeDocument/2006/relationships/image" Target="../media/image67.png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image" Target="../media/image202.png"/><Relationship Id="rId33" Type="http://schemas.openxmlformats.org/officeDocument/2006/relationships/image" Target="../media/image216.png"/><Relationship Id="rId38" Type="http://schemas.openxmlformats.org/officeDocument/2006/relationships/image" Target="../media/image220.png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212.pn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image" Target="../media/image201.png"/><Relationship Id="rId32" Type="http://schemas.openxmlformats.org/officeDocument/2006/relationships/image" Target="../media/image215.emf"/><Relationship Id="rId37" Type="http://schemas.openxmlformats.org/officeDocument/2006/relationships/image" Target="../media/image219.png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image" Target="../media/image150.png"/><Relationship Id="rId28" Type="http://schemas.openxmlformats.org/officeDocument/2006/relationships/image" Target="../media/image211.png"/><Relationship Id="rId36" Type="http://schemas.openxmlformats.org/officeDocument/2006/relationships/image" Target="../media/image218.png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image" Target="../media/image214.emf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image" Target="../media/image200.png"/><Relationship Id="rId27" Type="http://schemas.openxmlformats.org/officeDocument/2006/relationships/image" Target="../media/image210.png"/><Relationship Id="rId30" Type="http://schemas.openxmlformats.org/officeDocument/2006/relationships/image" Target="../media/image213.emf"/><Relationship Id="rId35" Type="http://schemas.openxmlformats.org/officeDocument/2006/relationships/image" Target="../media/image2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38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tags" Target="../tags/tag37.xml"/><Relationship Id="rId16" Type="http://schemas.openxmlformats.org/officeDocument/2006/relationships/image" Target="../media/image41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36.png"/><Relationship Id="rId5" Type="http://schemas.openxmlformats.org/officeDocument/2006/relationships/tags" Target="../tags/tag40.xm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tags" Target="../tags/tag46.xml"/><Relationship Id="rId21" Type="http://schemas.openxmlformats.org/officeDocument/2006/relationships/image" Target="../media/image49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tags" Target="../tags/tag45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52.png"/><Relationship Id="rId5" Type="http://schemas.openxmlformats.org/officeDocument/2006/relationships/tags" Target="../tags/tag48.xml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tags" Target="../tags/tag53.xml"/><Relationship Id="rId19" Type="http://schemas.openxmlformats.org/officeDocument/2006/relationships/image" Target="../media/image47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50.png"/><Relationship Id="rId27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9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58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57.png"/><Relationship Id="rId5" Type="http://schemas.openxmlformats.org/officeDocument/2006/relationships/tags" Target="../tags/tag61.xml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tags" Target="../tags/tag60.xml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tags" Target="../tags/tag66.xml"/><Relationship Id="rId21" Type="http://schemas.openxmlformats.org/officeDocument/2006/relationships/image" Target="../media/image70.png"/><Relationship Id="rId7" Type="http://schemas.openxmlformats.org/officeDocument/2006/relationships/tags" Target="../tags/tag70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66.png"/><Relationship Id="rId2" Type="http://schemas.openxmlformats.org/officeDocument/2006/relationships/tags" Target="../tags/tag65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73.png"/><Relationship Id="rId5" Type="http://schemas.openxmlformats.org/officeDocument/2006/relationships/tags" Target="../tags/tag68.xml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tags" Target="../tags/tag73.xml"/><Relationship Id="rId19" Type="http://schemas.openxmlformats.org/officeDocument/2006/relationships/image" Target="../media/image68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63.emf"/><Relationship Id="rId22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9" Type="http://schemas.openxmlformats.org/officeDocument/2006/relationships/image" Target="../media/image85.png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34" Type="http://schemas.openxmlformats.org/officeDocument/2006/relationships/image" Target="../media/image80.png"/><Relationship Id="rId42" Type="http://schemas.openxmlformats.org/officeDocument/2006/relationships/image" Target="../media/image88.png"/><Relationship Id="rId47" Type="http://schemas.openxmlformats.org/officeDocument/2006/relationships/image" Target="../media/image93.png"/><Relationship Id="rId50" Type="http://schemas.openxmlformats.org/officeDocument/2006/relationships/image" Target="../media/image96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92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image" Target="../media/image75.png"/><Relationship Id="rId41" Type="http://schemas.openxmlformats.org/officeDocument/2006/relationships/image" Target="../media/image87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86.png"/><Relationship Id="rId45" Type="http://schemas.openxmlformats.org/officeDocument/2006/relationships/image" Target="../media/image91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49" Type="http://schemas.openxmlformats.org/officeDocument/2006/relationships/image" Target="../media/image95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image" Target="../media/image77.png"/><Relationship Id="rId44" Type="http://schemas.openxmlformats.org/officeDocument/2006/relationships/image" Target="../media/image90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43" Type="http://schemas.openxmlformats.org/officeDocument/2006/relationships/image" Target="../media/image89.png"/><Relationship Id="rId48" Type="http://schemas.openxmlformats.org/officeDocument/2006/relationships/image" Target="../media/image94.png"/><Relationship Id="rId8" Type="http://schemas.openxmlformats.org/officeDocument/2006/relationships/tags" Target="../tags/tag82.xml"/><Relationship Id="rId51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tags" Target="../tags/tag103.xml"/><Relationship Id="rId7" Type="http://schemas.openxmlformats.org/officeDocument/2006/relationships/image" Target="../media/image47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99.emf"/><Relationship Id="rId5" Type="http://schemas.openxmlformats.org/officeDocument/2006/relationships/image" Target="../media/image98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86295"/>
            <a:ext cx="2202481" cy="22831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13080"/>
            <a:ext cx="3356635" cy="21608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7" y="1047444"/>
            <a:ext cx="7512619" cy="72178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03" y="2767705"/>
            <a:ext cx="862586" cy="27889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04" y="3814962"/>
            <a:ext cx="3377726" cy="157103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38" y="6454606"/>
            <a:ext cx="1269495" cy="2788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44" y="5967009"/>
            <a:ext cx="4367801" cy="2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978512" cy="39054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1052736"/>
            <a:ext cx="6299809" cy="44242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661248"/>
            <a:ext cx="6070105" cy="25298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18" y="6237312"/>
            <a:ext cx="6774067" cy="2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823234" cy="39054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908720"/>
            <a:ext cx="6949216" cy="246493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0" y="3861048"/>
            <a:ext cx="8304268" cy="16090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82" y="6093296"/>
            <a:ext cx="6703291" cy="25121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86" y="6529902"/>
            <a:ext cx="3683172" cy="2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018507" cy="3905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37" y="1340768"/>
            <a:ext cx="7429850" cy="22557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09" y="843761"/>
            <a:ext cx="6222505" cy="2529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301208"/>
            <a:ext cx="5334011" cy="3291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7" y="5877272"/>
            <a:ext cx="7492002" cy="63398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8" y="3846819"/>
            <a:ext cx="8539852" cy="100122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0516"/>
            <a:ext cx="3683172" cy="2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469701" cy="4705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162" y="980728"/>
            <a:ext cx="6992400" cy="401689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91" y="5282374"/>
            <a:ext cx="6059211" cy="22708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4" y="6021288"/>
            <a:ext cx="8220148" cy="5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2" y="971439"/>
            <a:ext cx="8220148" cy="5549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2" y="2420888"/>
            <a:ext cx="8723507" cy="328128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314290" y="3068960"/>
            <a:ext cx="2406999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192898" y="3786947"/>
            <a:ext cx="864096" cy="549166"/>
          </a:xfrm>
          <a:prstGeom prst="rect">
            <a:avLst/>
          </a:prstGeom>
          <a:solidFill>
            <a:srgbClr val="0000FF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616834" y="5075399"/>
            <a:ext cx="936104" cy="549166"/>
          </a:xfrm>
          <a:prstGeom prst="rect">
            <a:avLst/>
          </a:prstGeom>
          <a:solidFill>
            <a:srgbClr val="0000FF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7098282" y="964404"/>
            <a:ext cx="432048" cy="5549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596336" y="970154"/>
            <a:ext cx="432048" cy="549166"/>
          </a:xfrm>
          <a:prstGeom prst="rect">
            <a:avLst/>
          </a:prstGeom>
          <a:solidFill>
            <a:srgbClr val="0000FF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H="1">
            <a:off x="7098282" y="908720"/>
            <a:ext cx="432048" cy="7200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4162507" y="2998894"/>
            <a:ext cx="2646539" cy="7200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/>
          <p:cNvGrpSpPr/>
          <p:nvPr/>
        </p:nvGrpSpPr>
        <p:grpSpPr>
          <a:xfrm>
            <a:off x="3066392" y="5926074"/>
            <a:ext cx="5787504" cy="481584"/>
            <a:chOff x="3066392" y="5926074"/>
            <a:chExt cx="5787504" cy="481584"/>
          </a:xfrm>
        </p:grpSpPr>
        <p:pic>
          <p:nvPicPr>
            <p:cNvPr id="12" name="図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392" y="6037745"/>
              <a:ext cx="1981204" cy="252984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995" y="5926074"/>
              <a:ext cx="3707901" cy="481584"/>
            </a:xfrm>
            <a:prstGeom prst="rect">
              <a:avLst/>
            </a:prstGeom>
          </p:spPr>
        </p:pic>
      </p:grpSp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9" y="378666"/>
            <a:ext cx="2869698" cy="25298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9" y="1832332"/>
            <a:ext cx="2514607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279909" cy="63398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119132" cy="201622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24777"/>
            <a:ext cx="1726696" cy="2286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2899"/>
            <a:ext cx="1856155" cy="4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1119"/>
            <a:ext cx="5959377" cy="470538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9" y="4874103"/>
            <a:ext cx="7822709" cy="633986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6" y="5624341"/>
            <a:ext cx="7424954" cy="234769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6" y="6327671"/>
            <a:ext cx="5575437" cy="242929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6" y="5995057"/>
            <a:ext cx="5349050" cy="2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389918" cy="4705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11721"/>
            <a:ext cx="8101600" cy="253899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292080" y="1711721"/>
            <a:ext cx="2160240" cy="72008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043608" y="2431801"/>
            <a:ext cx="5669838" cy="72008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971600" y="3151881"/>
            <a:ext cx="2520280" cy="355566"/>
          </a:xfrm>
          <a:prstGeom prst="rect">
            <a:avLst/>
          </a:prstGeom>
          <a:solidFill>
            <a:srgbClr val="00FF00">
              <a:alpha val="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971600" y="3538506"/>
            <a:ext cx="7416824" cy="7122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9" y="4898741"/>
            <a:ext cx="6705613" cy="25298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20" y="1206479"/>
            <a:ext cx="1853189" cy="25298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77" y="4473380"/>
            <a:ext cx="355092" cy="202692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876256" y="2435738"/>
            <a:ext cx="1836904" cy="7122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08" y="3217241"/>
            <a:ext cx="2057404" cy="25298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972249"/>
            <a:ext cx="3707902" cy="48158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56102"/>
            <a:ext cx="7424954" cy="23476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9432"/>
            <a:ext cx="5575437" cy="242929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826818"/>
            <a:ext cx="5349050" cy="2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8641455" cy="41090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70" y="4221088"/>
            <a:ext cx="7441709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0" y="1016652"/>
            <a:ext cx="3688964" cy="30113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1" y="1950304"/>
            <a:ext cx="1445932" cy="2443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83" y="1872442"/>
            <a:ext cx="2256051" cy="32189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4" y="2398024"/>
            <a:ext cx="3718372" cy="29935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46" y="5698205"/>
            <a:ext cx="6118484" cy="55363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74" y="4708570"/>
            <a:ext cx="5127646" cy="47522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86" y="4291307"/>
            <a:ext cx="1752604" cy="20269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86" y="5426192"/>
            <a:ext cx="2971806" cy="202692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816056" y="3861048"/>
            <a:ext cx="7643338" cy="2548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5097725" y="1878602"/>
            <a:ext cx="3681008" cy="914999"/>
            <a:chOff x="5097725" y="1878602"/>
            <a:chExt cx="3681008" cy="914999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7483438" y="2390660"/>
              <a:ext cx="102782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図 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725" y="1878602"/>
              <a:ext cx="3395870" cy="510029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745" y="2590909"/>
              <a:ext cx="1776988" cy="202692"/>
            </a:xfrm>
            <a:prstGeom prst="rect">
              <a:avLst/>
            </a:prstGeom>
          </p:spPr>
        </p:pic>
      </p:grpSp>
      <p:pic>
        <p:nvPicPr>
          <p:cNvPr id="4" name="図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7" y="290533"/>
            <a:ext cx="6481673" cy="536561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1043608" y="2896731"/>
            <a:ext cx="4486684" cy="339422"/>
            <a:chOff x="1043608" y="2896731"/>
            <a:chExt cx="4486684" cy="339422"/>
          </a:xfrm>
        </p:grpSpPr>
        <p:pic>
          <p:nvPicPr>
            <p:cNvPr id="3" name="図 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896731"/>
              <a:ext cx="4486684" cy="261925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3995936" y="2896731"/>
              <a:ext cx="1534356" cy="3394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3" name="図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77" y="1400146"/>
            <a:ext cx="1893291" cy="21932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13" y="1400146"/>
            <a:ext cx="2078481" cy="2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860878" cy="39054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6" y="939543"/>
            <a:ext cx="8138621" cy="2318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604872"/>
            <a:ext cx="9151786" cy="229921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6" y="1310979"/>
            <a:ext cx="5992562" cy="26769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77072"/>
            <a:ext cx="5122668" cy="22682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49" y="4449123"/>
            <a:ext cx="5473434" cy="22682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33" y="4839495"/>
            <a:ext cx="5205713" cy="22682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91" y="6014007"/>
            <a:ext cx="3817557" cy="5733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3" y="5436088"/>
            <a:ext cx="3927352" cy="4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3974208"/>
            <a:ext cx="3253792" cy="28644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175927" cy="4705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415800" cy="2529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3439"/>
            <a:ext cx="1193294" cy="3291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74208"/>
            <a:ext cx="1219202" cy="3291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8835" y="1244039"/>
            <a:ext cx="3528392" cy="31634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1690352"/>
            <a:ext cx="4349343" cy="227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863414"/>
            <a:ext cx="2942151" cy="32102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82" y="5263062"/>
            <a:ext cx="1731245" cy="26054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740260"/>
            <a:ext cx="3168406" cy="5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469701" cy="47053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11" y="1210331"/>
            <a:ext cx="8464788" cy="261379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2" y="4268738"/>
            <a:ext cx="759268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34" y="2796524"/>
            <a:ext cx="7179363" cy="304109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780"/>
            <a:ext cx="7723894" cy="4705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83" y="885549"/>
            <a:ext cx="4427984" cy="15066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4192" y="964643"/>
            <a:ext cx="4217687" cy="143485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635896" y="2766648"/>
            <a:ext cx="1944216" cy="57930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3481136" y="2766648"/>
            <a:ext cx="2098976" cy="5873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3906418" y="3354007"/>
            <a:ext cx="79208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47864" y="3843821"/>
            <a:ext cx="79208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3" y="2805772"/>
            <a:ext cx="1346521" cy="241311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2915816" y="6036709"/>
            <a:ext cx="5956063" cy="481584"/>
            <a:chOff x="2915816" y="6036709"/>
            <a:chExt cx="5956063" cy="481584"/>
          </a:xfrm>
        </p:grpSpPr>
        <p:pic>
          <p:nvPicPr>
            <p:cNvPr id="20" name="図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6151009"/>
              <a:ext cx="1981204" cy="252984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485" y="6036709"/>
              <a:ext cx="3834394" cy="4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5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780"/>
            <a:ext cx="7723894" cy="47053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1319349"/>
            <a:ext cx="5983891" cy="315288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03" y="5157192"/>
            <a:ext cx="1607225" cy="28803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013176"/>
            <a:ext cx="566470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3" y="1054437"/>
            <a:ext cx="8084199" cy="228259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13645"/>
            <a:ext cx="3834394" cy="481584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3131840" y="1054437"/>
            <a:ext cx="648072" cy="43034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31365"/>
            <a:ext cx="3344004" cy="427987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2969054" y="3845959"/>
            <a:ext cx="648072" cy="43034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7" y="95026"/>
            <a:ext cx="5528833" cy="62581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56" y="4753682"/>
            <a:ext cx="5053594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14" y="4127344"/>
            <a:ext cx="1752604" cy="2026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14" y="5262229"/>
            <a:ext cx="2971806" cy="202692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796084" y="3697085"/>
            <a:ext cx="7643338" cy="2548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76" y="1602654"/>
            <a:ext cx="2256051" cy="345384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5119013" y="1571478"/>
            <a:ext cx="3762384" cy="1116847"/>
            <a:chOff x="5119013" y="1571478"/>
            <a:chExt cx="3762384" cy="1116847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7499148" y="2151251"/>
              <a:ext cx="1027827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図 1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013" y="1571478"/>
              <a:ext cx="3434742" cy="510029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791" y="2435341"/>
              <a:ext cx="3276606" cy="252984"/>
            </a:xfrm>
            <a:prstGeom prst="rect">
              <a:avLst/>
            </a:prstGeom>
          </p:spPr>
        </p:pic>
      </p:grpSp>
      <p:pic>
        <p:nvPicPr>
          <p:cNvPr id="22" name="図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43053"/>
            <a:ext cx="6315701" cy="47522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50" y="5556511"/>
            <a:ext cx="5899883" cy="55363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1" y="2153974"/>
            <a:ext cx="3694812" cy="29935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16" y="2683744"/>
            <a:ext cx="2447503" cy="29935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468"/>
            <a:ext cx="6749955" cy="57948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1" y="1685358"/>
            <a:ext cx="1556746" cy="24432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4" y="981868"/>
            <a:ext cx="1893291" cy="21932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80" y="981868"/>
            <a:ext cx="2078481" cy="2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5528833" cy="6258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596815" cy="48133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37312"/>
            <a:ext cx="264109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684529" cy="4705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3" y="908720"/>
            <a:ext cx="1269494" cy="3048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3" y="3645024"/>
            <a:ext cx="1295402" cy="3048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2" y="1418013"/>
            <a:ext cx="3733809" cy="25298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2" y="1955548"/>
            <a:ext cx="7162817" cy="63398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2" y="2927563"/>
            <a:ext cx="5968000" cy="25298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108865"/>
            <a:ext cx="3479300" cy="25298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19" y="5108865"/>
            <a:ext cx="1548388" cy="20269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54" y="5108865"/>
            <a:ext cx="1371602" cy="20269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5" y="4212772"/>
            <a:ext cx="6477014" cy="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80928"/>
            <a:ext cx="23858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646257" cy="47053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1" y="971404"/>
            <a:ext cx="8742398" cy="121244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3" y="2536932"/>
            <a:ext cx="8742397" cy="12124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0" y="4108309"/>
            <a:ext cx="6933936" cy="17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6304608" cy="5365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9" y="980728"/>
            <a:ext cx="6098695" cy="2193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45" y="980728"/>
            <a:ext cx="2078481" cy="2260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1" y="4365104"/>
            <a:ext cx="3326899" cy="2529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28530"/>
            <a:ext cx="3072391" cy="2026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66430"/>
            <a:ext cx="7988889" cy="54885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7666"/>
            <a:ext cx="3403101" cy="2026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9" y="3047459"/>
            <a:ext cx="8525708" cy="54054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3" y="3789409"/>
            <a:ext cx="3081372" cy="43111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8829"/>
            <a:ext cx="3395870" cy="510029"/>
          </a:xfrm>
          <a:prstGeom prst="rect">
            <a:avLst/>
          </a:prstGeom>
        </p:spPr>
      </p:pic>
      <p:cxnSp>
        <p:nvCxnSpPr>
          <p:cNvPr id="26" name="直線コネクタ 25"/>
          <p:cNvCxnSpPr/>
          <p:nvPr/>
        </p:nvCxnSpPr>
        <p:spPr>
          <a:xfrm>
            <a:off x="6940043" y="4088858"/>
            <a:ext cx="102782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図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43" y="4184301"/>
            <a:ext cx="1776988" cy="202692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11" y="4656278"/>
            <a:ext cx="6929551" cy="106010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0" y="5748848"/>
            <a:ext cx="6929551" cy="10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547760" cy="4705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1193294" cy="3291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4" y="4350266"/>
            <a:ext cx="1219202" cy="3291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" y="1412776"/>
            <a:ext cx="3657608" cy="3048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26" y="1864757"/>
            <a:ext cx="1696230" cy="21661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64757"/>
            <a:ext cx="3274092" cy="2166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12" y="1864756"/>
            <a:ext cx="1775539" cy="21661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26" y="2192784"/>
            <a:ext cx="3767499" cy="23371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17672"/>
            <a:ext cx="3555500" cy="25298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26" y="3028155"/>
            <a:ext cx="2199445" cy="23455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3" y="3434490"/>
            <a:ext cx="3834392" cy="25298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26" y="3878272"/>
            <a:ext cx="1940116" cy="22671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34" y="4003482"/>
            <a:ext cx="1604754" cy="30168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1" y="4925018"/>
            <a:ext cx="3555500" cy="25298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26" y="5299527"/>
            <a:ext cx="2107112" cy="224709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293007"/>
            <a:ext cx="2294606" cy="23122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02" y="5299527"/>
            <a:ext cx="2547314" cy="231229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9" y="5645761"/>
            <a:ext cx="3860300" cy="30480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97" y="6042396"/>
            <a:ext cx="4973079" cy="203834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28" y="6436052"/>
            <a:ext cx="4481682" cy="3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6304608" cy="5365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9" y="980728"/>
            <a:ext cx="6098695" cy="2193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45" y="980728"/>
            <a:ext cx="2078481" cy="2260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2" y="4162148"/>
            <a:ext cx="3326899" cy="2529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28530"/>
            <a:ext cx="3072391" cy="2026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30" y="1436830"/>
            <a:ext cx="3403101" cy="20269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29" y="1976025"/>
            <a:ext cx="4157923" cy="86200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0866"/>
            <a:ext cx="3474789" cy="84337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750055"/>
            <a:ext cx="3474788" cy="84337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16340" y="2577207"/>
            <a:ext cx="2396678" cy="146416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168947" y="4797152"/>
            <a:ext cx="2289965" cy="164548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588224" y="4849761"/>
            <a:ext cx="2260053" cy="172286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17141" y="2919169"/>
            <a:ext cx="2396678" cy="1464161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85" y="2725365"/>
            <a:ext cx="152400" cy="20269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0" y="3626876"/>
            <a:ext cx="278892" cy="35509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61" y="3049163"/>
            <a:ext cx="152400" cy="202692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47" y="3933548"/>
            <a:ext cx="888494" cy="355092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44" y="4869860"/>
            <a:ext cx="152400" cy="20269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47" y="4748415"/>
            <a:ext cx="152400" cy="202692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15" y="5981495"/>
            <a:ext cx="278892" cy="38100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20" y="5985652"/>
            <a:ext cx="278892" cy="381000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44" y="6331830"/>
            <a:ext cx="1271417" cy="4464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1" y="2005143"/>
            <a:ext cx="3859930" cy="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12" y="1908662"/>
            <a:ext cx="3326898" cy="3048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2" y="2485694"/>
            <a:ext cx="8001018" cy="63398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2" y="3262065"/>
            <a:ext cx="7517910" cy="63398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16032"/>
            <a:ext cx="6256734" cy="108435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87484"/>
            <a:ext cx="5891796" cy="27889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7" y="914820"/>
            <a:ext cx="7187200" cy="5836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9" y="4261727"/>
            <a:ext cx="2983104" cy="2910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705388" cy="4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326056" y="906800"/>
            <a:ext cx="8494416" cy="30262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26056" y="4884073"/>
            <a:ext cx="8494416" cy="193153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7253359" cy="4705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534319" cy="2415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3" y="5100097"/>
            <a:ext cx="6596298" cy="24155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58" y="5539684"/>
            <a:ext cx="5984367" cy="24704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58" y="5984755"/>
            <a:ext cx="6703291" cy="25121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06" y="1505801"/>
            <a:ext cx="6131758" cy="26303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98" y="1935373"/>
            <a:ext cx="6866534" cy="26178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86" y="2331310"/>
            <a:ext cx="7424954" cy="23476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52" y="3507099"/>
            <a:ext cx="5575437" cy="24292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52" y="3112642"/>
            <a:ext cx="5349050" cy="2520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86" y="2700230"/>
            <a:ext cx="5525368" cy="250717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187624" y="2315399"/>
            <a:ext cx="7526716" cy="3215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187624" y="3064975"/>
            <a:ext cx="5627130" cy="33023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187624" y="3466023"/>
            <a:ext cx="5846057" cy="34066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58" y="6424360"/>
            <a:ext cx="3683172" cy="25121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80" y="4182540"/>
            <a:ext cx="4274267" cy="39159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491880" y="4131085"/>
            <a:ext cx="1239685" cy="504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627784" y="4160767"/>
            <a:ext cx="591613" cy="504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2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5" grpId="0" animBg="1"/>
      <p:bldP spid="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999373" cy="4705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6070105" cy="25298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8322"/>
            <a:ext cx="3507083" cy="24218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5" y="3933056"/>
            <a:ext cx="7687676" cy="24155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32" y="4444543"/>
            <a:ext cx="6623714" cy="58941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5" y="2036462"/>
            <a:ext cx="7543817" cy="63398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2" y="2897256"/>
            <a:ext cx="6381523" cy="5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860878" cy="39054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74872" y="2028838"/>
            <a:ext cx="5693841" cy="24648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53290"/>
            <a:ext cx="6934213" cy="2529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72842"/>
            <a:ext cx="8492146" cy="241895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3184406" y="1647254"/>
            <a:ext cx="19636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26" y="2047674"/>
            <a:ext cx="126492" cy="17678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76" y="2501405"/>
            <a:ext cx="278892" cy="3550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26" y="3949354"/>
            <a:ext cx="405384" cy="17678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79" y="3947642"/>
            <a:ext cx="405384" cy="17678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43" y="4095936"/>
            <a:ext cx="1143002" cy="27889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9" y="4736113"/>
            <a:ext cx="7644402" cy="27889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51" y="5257396"/>
            <a:ext cx="5460504" cy="68580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79" y="6054314"/>
            <a:ext cx="4885860" cy="5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1" y="253979"/>
            <a:ext cx="7723898" cy="47053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80" y="1488867"/>
            <a:ext cx="6351470" cy="24301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5" y="1047260"/>
            <a:ext cx="5663196" cy="2529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56781"/>
            <a:ext cx="2615190" cy="2788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70" y="2795248"/>
            <a:ext cx="862586" cy="17678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6" y="3284227"/>
            <a:ext cx="2843792" cy="27889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70" y="3735361"/>
            <a:ext cx="736094" cy="25298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19" y="3698023"/>
            <a:ext cx="736094" cy="25298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41" y="3798607"/>
            <a:ext cx="228600" cy="12649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9" y="4217742"/>
            <a:ext cx="1905006" cy="2788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42" y="4695929"/>
            <a:ext cx="228600" cy="126492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70" y="4671291"/>
            <a:ext cx="914402" cy="17678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20" y="4656624"/>
            <a:ext cx="914402" cy="17678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12" y="1862659"/>
            <a:ext cx="4000138" cy="21771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31" y="2680478"/>
            <a:ext cx="964694" cy="2788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47" y="2636059"/>
            <a:ext cx="964694" cy="3291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38" y="3677977"/>
            <a:ext cx="938786" cy="27889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54" y="3633812"/>
            <a:ext cx="938786" cy="32918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13" y="4614898"/>
            <a:ext cx="1143002" cy="2788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54" y="4551167"/>
            <a:ext cx="1143002" cy="329184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 flipH="1" flipV="1">
            <a:off x="6218286" y="2635673"/>
            <a:ext cx="975555" cy="4332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3" y="5394514"/>
            <a:ext cx="2564899" cy="278892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15" y="5925493"/>
            <a:ext cx="228600" cy="126492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54" y="5875201"/>
            <a:ext cx="2462790" cy="176784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37" y="5875709"/>
            <a:ext cx="2488698" cy="17678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01" y="6380830"/>
            <a:ext cx="1752604" cy="27889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319153"/>
            <a:ext cx="1752604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0" y="322778"/>
            <a:ext cx="3058504" cy="390547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1691680" y="908720"/>
            <a:ext cx="5366346" cy="3637161"/>
            <a:chOff x="1691680" y="980728"/>
            <a:chExt cx="5366346" cy="3637161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91680" y="980728"/>
              <a:ext cx="5366346" cy="3637161"/>
            </a:xfrm>
            <a:prstGeom prst="rect">
              <a:avLst/>
            </a:prstGeom>
          </p:spPr>
        </p:pic>
        <p:sp>
          <p:nvSpPr>
            <p:cNvPr id="18" name="正方形/長方形 17"/>
            <p:cNvSpPr/>
            <p:nvPr/>
          </p:nvSpPr>
          <p:spPr>
            <a:xfrm>
              <a:off x="1864762" y="980728"/>
              <a:ext cx="33097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743140" y="2328460"/>
              <a:ext cx="33097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851920" y="2287186"/>
              <a:ext cx="33097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732927" y="1130156"/>
              <a:ext cx="164386" cy="328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2195736" y="2708920"/>
              <a:ext cx="72008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1" name="図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99" y="6402623"/>
            <a:ext cx="6703291" cy="251218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8" y="4631393"/>
            <a:ext cx="8873202" cy="10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jarticle}\pagestyle{empty}&#10;\usepackage{color}&#10;\begin{document}&#10;&#10;\end{document}&#10;"/>
  <p:tag name="TEX2PS" val="platex $(base).tex; dvips -D $(res) -E -o $(base).ps $(base).dvi"/>
  <p:tag name="TEX2PSBATCH" val="platex --interaction=nonstopmode $(base).tex; dvips -D $(res) -E -o $(base).ps $(base).dvi"/>
  <p:tag name="DEFAULTWIDTH" val="324"/>
  <p:tag name="DEFAULTHEIGHT" val="370"/>
  <p:tag name="DEFAULTMAGNIFICATION" val="2"/>
  <p:tag name="DEFAULT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arge SSAs in high energy scatterings were first observed in 1970s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1.9606"/>
  <p:tag name="PICTUREFILESIZE" val="10165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G}_F(x_B-x,x_B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9.00016"/>
  <p:tag name="PICTUREFILESIZE" val="3116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SGP contribu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8.00016"/>
  <p:tag name="PICTUREFILESIZE" val="272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, I. Vitev and H. Xing, Phys. Rev. D {\bf 87}, 034024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2.9806"/>
  <p:tag name="PICTUREFILESIZE" val="11205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^{\rm SGP}\over dx_BdQ^2dz_hd\phi}&#10;&amp;=&amp;-{\pi M_N\alpha^2_{em}\over 4x_B^2S^2_{ep}Q^2}{\alpha_s\over 2\pi}&#10;\Bigl({4\pi\mu^2\over Q^2}\Bigr)^{\epsilon}{1\over \Gamma(1-\epsilon)}&#10;\int dzD(z)\int {dx\over x}&#10;G_F(x,x)&#10;\nonumber\\&#10;&amp;&amp;\times{1\over 2N}&#10;\Bigl[&#10;-{2\over \epsilon^2}\delta(1-\hat{x})\delta(1-\hat{z})+{1\over \epsilon}{1+\hat{z}^2\over (1-\hat{z})_+}&#10;\delta(1-\hat{x})&#10;-{1\over \epsilon}{2\hat{x}^3-3\hat{x}^2-1\over (1-\hat{x})_+}&#10;\delta(1-\hat{z})&#10;\Bigr]+\cdots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51.981"/>
  <p:tag name="PICTUREFILESIZE" val="86476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SFP contribu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5.96016"/>
  <p:tag name="PICTUREFILESIZE" val="2662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Upper diagrams and lower diagrams cancel each other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8.9805"/>
  <p:tag name="PICTUREFILESIZE" val="8306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Y. Koike, W. Vogelsang and F. Yuan, Phys. Lett. B 659 (2008) 878-884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315.9606"/>
  <p:tag name="PICTUREFILESIZE" val="9651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HP contribu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2.00016"/>
  <p:tag name="PICTUREFILESIZE" val="2529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^{\rm HP}\over dx_BdQ^2dz_hd\phi}&#10;&amp;=&amp;-{\pi M_N\alpha^2_{em}\over 4x_B^2S^2_{ep}Q^2}{\alpha_s\over 2\pi}&#10;\Bigl({4\pi\mu^2\over Q^2}\Bigr)^{\epsilon}{1\over \Gamma(1-\epsilon)}&#10;\int dzD(z)\int {dx\over x}\Bigl(&#10;\hat{z}C_F+{1\over 2N}\Bigr)&#10;\nonumber\\&#10;&amp;&amp;\times&#10;\Bigl\{G_F(x,x_B)&#10;\Bigl[{2\over \epsilon^2}\delta(1-\hat{x})\delta(1-\hat{z})&#10;+{1\over \epsilon}\Bigl(2\delta(1-\hat{x})\delta(1-\hat{z})&#10;-{1+\hat{z}^2\over (1-\hat{z})_+}\delta(1-\hat{x})&#10;\nonumber\\&#10;&amp;&amp;-{1+\hat{x}\over (1-\hat{x})_+}\delta(1-\hat{z})&#10;\Bigr)\Bigr]+\tilde{G}_F(x,x_B){1\over \epsilon}\delta(1-\hat{z})&#10;\Bigr\}+\cdots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23.0009"/>
  <p:tag name="PICTUREFILESIZE" val="120760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, I. Vitev and H. Xing, Phys. Rev. D {\bf 87}, 034024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2.9806"/>
  <p:tag name="PICTUREFILESIZE" val="1120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^{\uparrow}p\to \pi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6.98008"/>
  <p:tag name="PICTUREFILESIZE" val="2166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Y, Phys. Rev. D {\bf 93}, 054048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0.9803"/>
  <p:tag name="PICTUREFILESIZE" val="6155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HP2 contribu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6.98016"/>
  <p:tag name="PICTUREFILESIZE" val="2728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his is new pole contribution to the $P_{h\perp}$-weighted SSA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4.9805"/>
  <p:tag name="PICTUREFILESIZE" val="8505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HP2 contribution brings a collinear sigularity ${1\over \epsilon}$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10.0004"/>
  <p:tag name="PICTUREFILESIZE" val="9510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We should not neglect this contribution to show the cancellation of &#10;&#10;the collinear singularities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4.9606"/>
  <p:tag name="PICTUREFILESIZE" val="25631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^{\rm HP2}\over dx_BdQ^2dz_hd\phi}&#10;&amp;=&amp;-{\pi M_N\alpha^2_{em}\over 4x_B^2S^2_{ep}Q^2}{\alpha_s\over 2\pi}&#10;\Bigl({4\pi\mu^2\over Q^2}\Bigr)^{\epsilon}{1\over \Gamma(1-\epsilon)}&#10;\int dzD(z)\int {dx\over x}&#10;\nonumber\\&#10;&amp;&amp;\times&#10;{1\over 2N}\Bigl\{-G_F(x_B,x_B-x){1\over \epsilon}(1-2\hat{x})\delta(1-\hat{z})&#10;-\tilde{G}_F(x_B,x_B-x){1\over \epsilon}\delta(1-\hat{z})&#10;\Bigr\}+\cdots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35.0009"/>
  <p:tag name="PICTUREFILESIZE" val="7718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Y, Phys. Rev. D {\bf 93}, 054048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0.9803"/>
  <p:tag name="PICTUREFILESIZE" val="6155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Virtual correction diagrams in N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16.0005"/>
  <p:tag name="PICTUREFILESIZE" val="90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, I. Vitev and H. Xing, Phys. Rev. D {\bf 87}, 034024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2.9806"/>
  <p:tag name="PICTUREFILESIZE" val="11205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^{\rm virtual}\over dx_BdQ^2dz_hd\phi}&#10;=-{z_h\pi M_N\alpha^2_{em}\over 4x_B^2S^2_{ep}Q^2}G(x_B,x_B)D(z_h)\Bigl[C_F{\alpha_s\over 2\pi}\Bigr({4\pi\mu^2\over Q^2}\Bigr)^{\epsilon}{1\over \Gamma(1-\epsilon)}&#10;\Bigl(-{2\over \epsilon^2}-{3\over \epsilon}-8\Bigr)&#10;\Bigr]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99.9608"/>
  <p:tag name="PICTUREFILESIZE" val="376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p\to \Lambda^{\uparrow}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8.00008"/>
  <p:tag name="PICTUREFILESIZE" val="2166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^{\rm virtual}\over dx_BdQ^2dz_hd\phi}&#10;=-{z_h\pi M_N\alpha^2_{em}\over 4x_B^2S^2_{ep}Q^2}G(x_B,x_B)D(z_h)\Bigl[C_F{\alpha_s\over 2\pi}\Bigr({4\pi\mu^2\over Q^2}\Bigr)^{\epsilon}{1\over \Gamma(1-\epsilon)}&#10;\Bigl(-{2\over \epsilon^2}-{3\over \epsilon}-8\Bigr)&#10;\Bigr]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99.9608"/>
  <p:tag name="PICTUREFILESIZE" val="3762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{d^4\langle P_{h\perp}\Delta\sigma\rangle^{\rm real}\over dx_BdQ^2dz_hd\phi}&#10;\nonumber\\&#10;&amp;=&amp;-{z_h\pi M_N\alpha^2_{em}\over 4x_B^2S^2_{ep}Q^2}{\alpha_s\over 2\pi}&#10;\Bigl({4\pi\mu^2\over Q^2}\Bigr)^{\epsilon}{1\over \Gamma(1-\epsilon)}&#10;\sum_qe_q^2\Biggl[C_F{2\over \epsilon^2}G^q_F(x_B,x_B)D^q(z_h)&#10;\nonumber\\&#10;&amp;&amp;+\Bigl(-{1\over \epsilon}\Bigr)\Biggl\{&#10;D^q(z_h)\Bigl\{\int^1_{x_B}{dx\over x}\Bigl[C_F{1+\hat{x}^2\over (1-\hat{x})_+}G^q_F(x,x)&#10;+{N\over 2}\Bigl({(1+\hat{x})G^q_F(x_B,x)-(1+\hat{x}^2)G^q_F(x,x)\over (1-\hat{x})_+}&#10;\nonumber\\&#10;&amp;&amp;+\tilde{G}^q_F(x_B,x)\Bigr)\Bigr]&#10;-NG^q_F(x_B,x_B)&#10;+{1\over 2N}\int^1_{x_B}{dx\over x}\Bigl((1-2\hat{x})G^q_F(x_B,x_B-x)+\tilde{G}^q_F(x_B,x_B-x)\Bigr)&#10;\Bigr\}&#10;\nonumber\\&#10;&amp;&amp;+G^q_F(x_B,x_B)C_F&#10;\int^1_{z_h}{dz\over z}{1+\hat{z}^2\over (1-\hat{z})_+}D^q(z)\Biggr\}&#10;\Biggr]+\cdots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20.0009"/>
  <p:tag name="PICTUREFILESIZE" val="230657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NLO virtual cross sec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2.9802"/>
  <p:tag name="PICTUREFILESIZE" val="3923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NLO real cross sec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9.00024"/>
  <p:tag name="PICTUREFILESIZE" val="3459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spilitting func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78.00016"/>
  <p:tag name="PICTUREFILESIZE" val="21687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$P_{qq}(x)=C_F\Bigl[{1+x^2\over (1-x)_+}+{3\over 2}\delta(1-x)\Bigr]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45.9803"/>
  <p:tag name="PICTUREFILESIZE" val="77085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We can subtract the collinear singularitiesby the following renormatiozation of $G_F(x,x)$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25.9806"/>
  <p:tag name="PICTUREFILESIZE" val="28294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G_F(x_B,x_B)&#10;\nonumber\\&#10;&amp;=&amp;G^{(0)}_F(x_B,x_B)+{\alpha_s\over 2\pi}&#10;\Bigr(-{1\over \hat{\epsilon}}\Bigr)\Bigl\{&#10;\int^1_{x_B}{dx\over x}\Bigl[P_{qq}(\hat{x})G_F(x,x)&#10;\nonumber\\&#10;&amp;&amp;+{N\over 2}\Bigl({(1+\hat{x})G_F(x_B,x)-(1+\hat{x}^2)G_F(x,x)\over (1-\hat{x})_+}&#10;+\tilde{G}_F(x_B,x)\Bigr)\Bigr]&#10;-NG_F(x_B,x_B)&#10;\nonumber\\&#10;&amp;&amp;+{1\over 2N}\int^1_{x_B}{dx\over x}\Bigl((1-2\hat{x})G_F(x_B,x_B-x)+\tilde{G}_F(x_B,x_B-x)\Bigr)&#10;\Bigr\}&#10;\nonumber&#10;\end{eqnarray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45.9607"/>
  <p:tag name="PICTUREFILESIZE" val="118235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with $\overline{{\rm MS}}$ sheme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7.98016"/>
  <p:tag name="PICTUREFILESIZE" val="2166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1\over \hat{\epsilon}}={1\over \epsilon}-\gamma_E+\ln4\pi.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7.00016"/>
  <p:tag name="PICTUREFILESIZE" val="644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SSA estimated by pQCD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9.9802"/>
  <p:tag name="PICTUREFILESIZE" val="4646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Subtraction of collinear singularity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1.9803"/>
  <p:tag name="PICTUREFILESIZE" val="6406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hese collinear singularities are the same as those in F-type correlator &#10;&#10;at 1-loop order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7.9806"/>
  <p:tag name="PICTUREFILESIZE" val="26796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V. M. Braun, A. N. Manashov and B. Pirnay,&#10;Phys. Rev. D80, 114002 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0006"/>
  <p:tag name="PICTUREFILESIZE" val="10962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 and J. W. Qiu, Phys. Lett. B713 , 273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2.0005"/>
  <p:tag name="PICTUREFILESIZE" val="9668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J. P. Ma and Q. Wang, Phys. Lett. B715, 157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2.9805"/>
  <p:tag name="PICTUREFILESIZE" val="893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Scale evolution equation for $G_F(x,x)$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2.9603"/>
  <p:tag name="PICTUREFILESIZE" val="6806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\to&amp;&#10;{\partial\over \partial\ln \mu^2}G_F(x_B,x_B,\mu^2)&#10;={\alpha_s\over 2\pi}\Bigl\{&#10;\int^1_{x_B}{dx\over x}\Bigl[P_{qq}(\hat{x})G_F(x,x,\mu^2)&#10;\nonumber\\&#10;&amp;&amp;+{N\over 2}\Bigl({(1+\hat{x})G_F(x_B,x,\mu^2)-(1+\hat{x}^2)G_F(x,x,\mu^2)\over (1-\hat{x})_+}&#10;+\tilde{G}_F(x_B,x,\mu^2)\Bigr)\Bigr]&#10;\nonumber\\&#10;&amp;&amp;-NG_F(x_B,x_B,\mu^2)&#10;\nonumber\\&#10;&amp;&amp;+{1\over 2N}\int^1_{x_B}{dx\over x}\Bigl((1-2\hat{x})G_F(x_B,x_B-x,\mu^2)&#10;+\tilde{G}_F(x_B,x_B-x,\mu^2)\Bigr)&#10;\Bigr\}&#10;\nonumber&#10;\end{eqnarray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8.9606"/>
  <p:tag name="PICTUREFILESIZE" val="111295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his completely agrees with the result in different approach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64.0005"/>
  <p:tag name="PICTUREFILESIZE" val="9169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Vogelsang, Yua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72.96016"/>
  <p:tag name="PICTUREFILESIZE" val="20293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S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3.98"/>
  <p:tag name="PICTUREFILESIZE" val="324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e {\it et al.} ('7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2.96016"/>
  <p:tag name="PICTUREFILESIZE" val="2787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green}{Kang, Vitev, X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81.00016"/>
  <p:tag name="PICTUREFILESIZE" val="22551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$P_{qq}(x)=C_F\Bigl[{1+x^2\over (1-x)_+}+{3\over 2}\delta(1-x)\Bigr]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45.9803"/>
  <p:tag name="PICTUREFILESIZE" val="77085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V. M. Braun, A. N. Manashov and B. Pirnay,&#10;Phys. Rev. D80, 114002 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0006"/>
  <p:tag name="PICTUREFILESIZE" val="10962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 and J. W. Qiu, Phys. Lett. B713 , 273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2.0005"/>
  <p:tag name="PICTUREFILESIZE" val="9668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J. P. Ma and Q. Wang, Phys. Lett. B715, 157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2.9805"/>
  <p:tag name="PICTUREFILESIZE" val="8936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Evolution equation for the twist-3 fragmentation function $H_{1}^{\perp(1)}(z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4.0006"/>
  <p:tag name="PICTUREFILESIZE" val="14359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. Gamberg, Z. B, Kang, M. Schlegel, H. Xing and SY, in progres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2.9806"/>
  <p:tag name="PICTUREFILESIZE" val="10165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p^{\uparrow}(p,S_{\perp})+p(p',\Lambda)\to \pi(P_h)+X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7.0003"/>
  <p:tag name="PICTUREFILESIZE" val="6166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Intrinsic: $H(z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4.98016"/>
  <p:tag name="PICTUREFILESIZE" val="2495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inematical: $H_1^{\perp(1)}(z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7.98024"/>
  <p:tag name="PICTUREFILESIZE" val="485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displaystyle A_N \sim \alpha_s{m_q \over P_T}\sim {\rm negligible !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1.0002"/>
  <p:tag name="PICTUREFILESIZE" val="8126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Dynamical: $\hat{H}_{FU}(z_1,z_2),\tilde{H}_{FU}(z_1,z_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0.9803"/>
  <p:tag name="PICTUREFILESIZE" val="7263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2\over z}\int{dz\over z_1^2}P\Bigl({1\over (1/z-1/z_1)^2}\Bigr){\rm Im}(\widehat{H}_{FU}(z,z_1))&#10;+{d\over d(1/z)}{\rm}{H_1^{\perp(1)}(z)\over z}&#10;=-{H(z)\over z}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9.0006"/>
  <p:tag name="PICTUREFILESIZE" val="30016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2\int{dz\over z_1^2}P\Bigl({1\over 1/z-1/z_1}\Bigr){\rm Im}(\widehat{H}_{FU}(z,z_1))&#10;-2H_1^{\perp(1)}(z)&#10;={H(z)\over z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8.9605"/>
  <p:tag name="PICTUREFILESIZE" val="21606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EOM rela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9.00016"/>
  <p:tag name="PICTUREFILESIZE" val="1921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Lorenz invarinat rela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7.0002"/>
  <p:tag name="PICTUREFILESIZE" val="3251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Twist-3 fragmentation effect of $\pi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4.9603"/>
  <p:tag name="PICTUREFILESIZE" val="6086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 Kanazawa et al.,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5.98016"/>
  <p:tag name="PICTUREFILESIZE" val="2994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hys. Rev. D93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0.9802"/>
  <p:tag name="PICTUREFILESIZE" val="3885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hat{H}_{FU}(z_1,z_2)=&#10;{\rm Re}(\hat{H}_{FU}(z_1,z_2))+i{\rm Im}(\hat{H}_{FU}(z_1,z_2)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22.0005"/>
  <p:tag name="PICTUREFILESIZE" val="10028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\textcolor{red}{H_{1}^{\perp (1)}(z)=z^2\int d^2p_{\perp}{\vec{p}_{\perp}^2\over 2M^2_{h}}H_{1}^{\perp}(z,z^2p^2_{\perp})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72.9803"/>
  <p:tag name="PICTUREFILESIZE" val="12498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Leading order calculations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5.9802"/>
  <p:tag name="PICTUREFILESIZE" val="4886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Collins func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69.96016"/>
  <p:tag name="PICTUREFILESIZE" val="15642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2.96016"/>
  <p:tag name="PICTUREFILESIZE" val="2529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The imaginary part of twist-3 fragmentation function provide a complex phase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9606"/>
  <p:tag name="PICTUREFILESIZE" val="9906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Pole contribution is not needed.\ (nonpole contribution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22.9605"/>
  <p:tag name="PICTUREFILESIZE" val="7775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A.~Metz and D.~Pitonyak, Phys.\ Lett.\ B {\bf 723}, 365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7.9805"/>
  <p:tag name="PICTUREFILESIZE" val="9522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~Kanazawa and Y.~Koike, Phys.\ Rev.\ D {\bf 88}, 074022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64.9605"/>
  <p:tag name="PICTUREFILESIZE" val="10107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~Kanazawa et al., Phys. Rev. D 93 (2016) no.5, 054024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2.0005"/>
  <p:tag name="PICTUREFILESIZE" val="9668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textcolor{red}&#10;{H_{1}^{\perp (1)}(z)\equiv z^2\int d^2p_{\perp}{\vec{p}_{\perp}^2\over 2M^2_{\Lambda}}H_{1}^{\perp}(z,z^2p^2_{\perp})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72.9803"/>
  <p:tag name="PICTUREFILESIZE" val="124985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d^4\langle q_{\perp}\Delta\sigma\rangle^{\rm LO}&#10;\propto h(x_B)H_{1}^{\perp(1)}(z_h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6.9803"/>
  <p:tag name="PICTUREFILESIZE" val="6716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Virtual correction diagrams in N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16.0005"/>
  <p:tag name="PICTUREFILESIZE" val="904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^{\uparrow}p\to \pi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6.98008"/>
  <p:tag name="PICTUREFILESIZE" val="2166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d^4\langle q_{\perp}\Delta\sigma\rangle^{\rm virtual}&#10;\propto f(x_B)H_{1}^{\perp(1)}(z_h)&#10;\Bigl[C_F{\alpha_s\over 2\pi}&#10;\Bigr({4\pi\mu^2\over Q^2}\Bigr)^{\epsilon}{1\over \Gamma(1-\epsilon)}&#10;\Bigl(-{2\over \epsilon^2}-{3\over \epsilon}-8\Bigr)&#10;\Bigr]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28.9807"/>
  <p:tag name="PICTUREFILESIZE" val="28627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{\alpha_s\over 2\pi}&#10;\Bigl({4\pi\mu^2\over Q^2}\Bigr)^{\epsilon}{1\over \Gamma(1-\epsilon)}&#10;\sum_a\Biggl[{2\over \epsilon^2}C_Fh_1^a(x_B)H_{1}^{\perp(1)a}(z_h)&#10;\nonumber\\&#10;&amp;&amp;+\Bigl(-{1\over \epsilon}\Bigr)C_FH_{1}^{\perp(1)a}(z_h)\int^{1}_{x_B}&#10;{dx\over x}{2\hat{x}\over (1-\hat{x})_+}h_1^a(x)&#10;\nonumber\\&#10;&amp;&amp;+\Bigl(-{1\over \epsilon}\Bigr)f(x_B)\Bigl(\int^1_{z_h}&#10;{dz\over z}{2\hat{z}\over (1-\hat{z})_+}H_{1}^{\perp(1)a}(z)&#10;\nonumber\\&#10;&amp;&amp;+\int^{1}_{z_h}{dz\over z}\int {dz_1\over z_1^2}&#10;P\Bigl({1\over \displaystyle{1\over z}-{1\over z_1}}\Bigr)&#10;{\rm Im}\widehat{H}^a_{FU}(z,z_1)\Bigl[-2\hat{z}C_F&#10;{2\over z}P\Bigl({1\over \displaystyle{1\over z}-{1\over z_1}}\Bigr)&#10;\Bigl({N_c\over 2}{(2-\hat{z})}\Bigr)&#10;\nonumber\\&#10;&amp;&amp;\hspace{20mm}&#10;+{1\over z}P\Bigl({1\over \displaystyle{1\over z_1}}\Bigr)\Bigl(-{1\over N_c}(1-\hat{z})\Bigr)&#10;+{1\over z^2}P\Bigl({1\over \displaystyle{1\over z}-{1\over z_1}}\Bigr)&#10;P\Bigl({1\over \displaystyle{1\over z_1}-{1\over z_h}}\Bigr)&#10;\Bigl(-N_c(1-\hat{z})\Bigr)&#10;\Bigr]\Bigr)\Biggr]+\cdots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05.9608"/>
  <p:tag name="PICTUREFILESIZE" val="243043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Real emission diagrams in N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6.9804"/>
  <p:tag name="PICTUREFILESIZE" val="8246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d^4\langle q_{\perp}\Delta\sigma\rangle^{\rm real}&#10;\propto \nonumber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6.96016"/>
  <p:tag name="PICTUREFILESIZE" val="2806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spilitting func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78.00016"/>
  <p:tag name="PICTUREFILESIZE" val="21687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$\delta P_{qq}(x)=C_F\Bigl[{2x\over (1-x)_+}+{3\over 2}\delta(1-x)\Bigr]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50.9603"/>
  <p:tag name="PICTUREFILESIZE" val="79613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Real emission diagrams in N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6.9804"/>
  <p:tag name="PICTUREFILESIZE" val="8246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d^4\langle q_{\perp}\Delta\sigma\rangle^{\rm real}&#10;\propto \nonumber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6.96016"/>
  <p:tag name="PICTUREFILESIZE" val="2806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{\alpha_s\over 2\pi}&#10;\Bigl({4\pi\mu^2\over Q^2}\Bigr)^{\epsilon}{1\over \Gamma(1-\epsilon)}&#10;\sum_a\Biggl[\int^{1}_{z_h}dz\int {dz_1\over z_1^2}&#10;{\rm Im}\widetilde{H}^a_{FU}((1/z+1/z_1)^{-1},z_1)&#10;\nonumber\\&#10;&amp;&amp;\times\Bigl\{&#10;{1\over z^2}P\Bigl({1\over \displaystyle{1\over z_1}}\Bigr)&#10;P\Bigl({1\over \displaystyle{1\over z_1}&#10;+{1\over z}-{1\over z_h}}\Bigr)\Bigl(&#10;{1\over N_c}{(1-\hat{z})^2\over \hat{z}}&#10;\Bigr)&#10;\Bigr\}\Bigr)\Biggr]&#10;+\cdots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6.9806"/>
  <p:tag name="PICTUREFILESIZE" val="7296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\partial\over \partial\ln\mu^2}H_{1}^{\perp(1)}(z_h,\mu^2)&#10;&amp;=&amp;{\alpha_s\over 2\pi}\Bigl\{&#10;\int^{1}_{z_h}{dz\over z}\delta P_{qq}(\hat{z})H_{1}^{\perp(1)a}(z,\mu^2)&#10;\nonumber\\&#10;&amp;&amp;+\int^{1}_{z_h}{dz\over z}\int {dz_1\over z_1^2}&#10;P\Bigl({1\over \displaystyle{1\over z}-{1\over z_1}}\Bigr)&#10;{\rm Im}\widehat{H}^a_{FU}(z,z_1,\mu^2)\Bigl[-2\hat{z}C_F&#10;+{2\over z}P\Bigl({1\over \displaystyle{1\over z}-{1\over z_1}}\Bigr)&#10;\Bigl({N_c\over 2}{(2-\hat{z})}\Bigr)&#10;\nonumber\\&#10;&amp;&amp;\hspace{20mm}&#10;+{1\over z}P\Bigl({1\over \displaystyle{1\over z_1}}\Bigr)\Bigl(-{1\over N_c}(1-\hat{z})\Bigr)&#10;+{1\over z^2}P\Bigl({1\over \displaystyle{1\over z}-{1\over z_1}}\Bigr)&#10;P\Bigl({1\over \displaystyle{1\over z_1}-{1\over z_h}}\Bigr)&#10;\Bigl(-N_c(1-\hat{z})\Bigr)&#10;\Bigr]&#10;\nonumber\\&#10;&amp;&amp;+\int^{1}_{z_h}dz\int {dz_1\over z_1^2}&#10;{\rm Im}\widetilde{H}^a_{FU}((1/z+1/z_1)^{-1},z_1\mu^2)\Bigl\{&#10;{1\over z^2}P\Bigl({1\over \displaystyle{1\over z_1}}\Bigr)&#10;P\Bigl({1\over \displaystyle{1\over z_1}&#10;+{1\over z}-{1\over z_h}}\Bigr)\Bigl(&#10;{1\over N_c}{(1-\hat{z})^2\over \hat{z}}&#10;\Bigr)&#10;\Bigr\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10.001"/>
  <p:tag name="PICTUREFILESIZE" val="25536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p\to \Lambda^{\uparrow}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8.00008"/>
  <p:tag name="PICTUREFILESIZE" val="216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$\delta P_{qq}(x)=C_F\Bigl[{2x\over (1-x)_+}+{3\over 2}\delta(1-x)\Bigr]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50.9603"/>
  <p:tag name="PICTUREFILESIZE" val="79613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\partial\over \partial\ln\mu^2}h(x_B,\mu^2)&#10;&amp;=&amp;{\alpha_s\over 2\pi}&#10;\int^{1}_{x_B}{dx\over x}\delta P_{qq}(\hat{x})h(x,\mu^2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10.9604"/>
  <p:tag name="PICTUREFILESIZE" val="19806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Evolution equation for $H_{1}^{\perp(1)}(z)$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1.0003"/>
  <p:tag name="PICTUREFILESIZE" val="7879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Chiral-odd functions don't have gluon mixing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8.9604"/>
  <p:tag name="PICTUREFILESIZE" val="6911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EOM rela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9.00016"/>
  <p:tag name="PICTUREFILESIZE" val="1921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Lorenz invarinat rela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7.0002"/>
  <p:tag name="PICTUREFILESIZE" val="3251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inematical: $D_{1T}^{\perp(1)}(z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7.98024"/>
  <p:tag name="PICTUREFILESIZE" val="5206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int {dz_1\over z_1^2}P{1\over 1/z-1/z_1}\Bigl({\rm Im}\widehat{D}_{FT}(z,z_1)-{\rm Im}\widehat{G}_{FT}(z,z_1)\Bigr)&#10;={D_T(z)\over z}+D_{1T}^{\perp (1)}(z)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8.9606"/>
  <p:tag name="PICTUREFILESIZE" val="26726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-{2\over z}\int {dz_1\over z_1^2}P{1\over (1/z_1-1/z)^2}{\rm Im}\widehat{D}_{FT}(z,z_1)&#10;={D_T(z)\over z}+{d\over d(1/z)}{D_{1T}^{\perp (1)}(z)\over z}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7.9606"/>
  <p:tag name="PICTUREFILESIZE" val="29084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Dynamical: $\hat{D}_{FT}(z_1,z_2),\hat{G}_{FT}(z_1,z_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9.9603"/>
  <p:tag name="PICTUREFILESIZE" val="726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Twist-3 distribution effect of $p^{\up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4.0003"/>
  <p:tag name="PICTUREFILESIZE" val="6006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D}_{FT}(z_1,z_2),\tilde{G}_{FT}(z_1,z_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5.9602"/>
  <p:tag name="PICTUREFILESIZE" val="4844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Twist-3 fragmentation effect of $\Lambda^{\uparrow}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0.9603"/>
  <p:tag name="PICTUREFILESIZE" val="6831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Intrinsic: $D_T(z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9.96016"/>
  <p:tag name="PICTUREFILESIZE" val="2714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 Kanazawa et al.,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5.98016"/>
  <p:tag name="PICTUREFILESIZE" val="2994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hys. Rev. D93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0.9802"/>
  <p:tag name="PICTUREFILESIZE" val="3885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D_{1T}^{\perp (1)}(z)=z^2\int d^2p_{\perp}{\vec{p}_{\perp}^2\over 2M^2_{h}}D_{1T}^{\perp}(z,z^2p^2_{\perp}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4.9604"/>
  <p:tag name="PICTUREFILESIZE" val="15940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ivers-fragmentation func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9.0002"/>
  <p:tag name="PICTUREFILESIZE" val="4521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Evolution equation for $D_{1T}^{\perp(1)}(z)$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1.0003"/>
  <p:tag name="PICTUREFILESIZE" val="7879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{\partial\over \partial\ln\mu^2}D_{1T}^{\perp(1)}(z_h,\mu^2)&#10;={\alpha_s\over 2\pi}\Bigl\{\int^{1}_{z_h}{dz\over z}&#10;P_{qq}(\hat{z})D_{1T}^{\perp(1)}(z)&#10;+C_FD_{1T}^{\perp(1)}(z_h)&#10;\nonumber\\&#10;&amp;&amp;+\int^{1}_{z_h}{dz\over z}&#10;\int{dz_1\over z_1^2}P{1\over (1/z_1-1/z)}{\rm Im}\widehat{D}_{FT}(z,z_1)\Bigl[&#10;-{2\over z}P{1\over 1/z_1-1/z}&#10;\Bigl(-{1\over 2N}{2-\hat{z}+\hat{z}^2\over 2\hat{z}}&#10;-C_F{1+3\hat{z}\over 2}\Bigr)\nonumber\\&#10;&amp;&amp;\hspace{30mm}+{1\over z}P{1\over 1/z_1}&#10;\Bigl(-{1\over 2N}{2-\hat{z}\over \hat{z}}\Bigr)&#10;+{1\over z^2}P{1\over (1/z_1-1/z)(1/z_1-1/z_h)}&#10;\Bigl(-{N\over 2}{1-\hat{z}^2\over \hat{z}}\Bigr)\Bigr]&#10;\nonumber\\&#10;&amp;&amp;+\int^{1}_{z_h}{dz\over z}&#10;\int{dz_1\over z_1^2}P{1\over (1/z_1-1/z)}{\rm Im}\widehat{G}_{FT}(z,z_1)\Bigl[&#10;{1\over z}P{1\over 1/z_1-1/z}\Bigl(-{N\over 2}(1-\hat{z})\Bigr)&#10;\nonumber\\&#10;&amp;&amp;\hspace{30mm}-{1\over 2N}{1\over z}P{1\over 1/z_1}&#10;+{1\over z^2}P{1\over (1/z_1-1/z)(1/z_1-1/z_h)}&#10;\Bigl({N\over 2}{(1-\hat{z})^2\over \hat{z}}\Bigr)\Bigr]&#10;\nonumber\\&#10;&amp;&amp;+\int^{1}_{z_h}{dz\over z}\int{dz_1\over z_1^2}&#10;{\rm Im}\widetilde{D}_{FT}(({1\over z}+{1\over z_1})^{-1},z_1)\Bigl[P{1\over 1/z_1}&#10;\Bigl(-{1\over 2N}{1-\hat{z}+(1-\hat{z})^2\over \hat{z}}\Bigr)&#10;\nonumber\\&#10;&amp;&amp;\hspace{30mm}+P{1\over 1/z_1(1/z_1-1/z_h+1/z)}&#10;\Bigl(-{1\over 2N}{1-\hat{z}+(1-\hat{z})^2\over \hat{z}}\Bigr)\Bigr]&#10;\nonumber\\&#10;&amp;&amp;+\int^{1}_{z_h}{dz\over z}\int{dz_1\over z_1^2}{\rm Im}\widetilde{G}_{FT}(({1\over z}+{1\over z_1})^{-1},z_1)&#10;\Bigl[\Bigl(P{1\over 1/z_1}\Bigr)\Bigl(-{1\over 2N}(1-\hat{z})&#10;\Bigr)&#10;\nonumber\\&#10;&amp;&amp;\hspace{30mm}+{1\over z}P{1\over 1/z_1(1/z_1-1/z_h+1/z)}&#10;\Bigl(-{1\over 2N}(1-\hat{z})\Bigr)\Bigr]&#10;\Bigr\}.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03.9808"/>
  <p:tag name="PICTUREFILESIZE" val="360056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D_{1T}^{\perp(1)}$ has gluon mixing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3.9802"/>
  <p:tag name="PICTUREFILESIZE" val="550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hinsuke Yoshid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6.98016"/>
  <p:tag name="PICTUREFILESIZE" val="2187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Qiu, Sterman(199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5.98016"/>
  <p:tag name="PICTUREFILESIZE" val="3300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Summary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2.96008"/>
  <p:tag name="PICTUREFILESIZE" val="1846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 p^{\uparrow}p\to \pi 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9.98008"/>
  <p:tag name="PICTUREFILESIZE" val="2166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 pp\to \Lambda^{\uparrow} 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1.00008"/>
  <p:tag name="PICTUREFILESIZE" val="2166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LO cross section was completed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7.0003"/>
  <p:tag name="PICTUREFILESIZE" val="5119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Evolution equations were derived both for the distribution part &#10;&#10;\ \ \ and the fragmentation part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2.0005"/>
  <p:tag name="PICTUREFILESIZE" val="24467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Numerical simulation including the evolution effects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4.9605"/>
  <p:tag name="PICTUREFILESIZE" val="8173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A complete set of the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6.9803"/>
  <p:tag name="PICTUREFILESIZE" val="4787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EOM rela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0.96016"/>
  <p:tag name="PICTUREFILESIZE" val="170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IR rela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4.00008"/>
  <p:tag name="PICTUREFILESIZE" val="1549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3-gluon fragmentation effect has to be included for flavor &#10;&#10;\ \ \ singlet evolution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5.0005"/>
  <p:tag name="PICTUREFILESIZE" val="2213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uvaris, Qiu, Vogelsang, Yuan(200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5.9603"/>
  <p:tag name="PICTUREFILESIZE" val="6374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Backup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3.00008"/>
  <p:tag name="PICTUREFILESIZE" val="1201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Definition of twist-3 fragmentation functions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5.0004"/>
  <p:tag name="PICTUREFILESIZE" val="8166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makeatletter&#10;\def\slash#1{{\mathpalette\c@ncel{#1}}}&#10;\makeatother&#10;\begin{document}&#10;\begin{eqnarray}&#10;&amp;&amp;{1\over N}\sum_{X}\int{d\lambda\over 2\pi}\int{d\mu\over 2\pi}&#10;e^{-i{\lambda\over z_1}}e^{-i\mu({1\over z_2}-{1\over z_1})}\langle 0|\psi_i(0)|h(P_h,S_{\perp})X\rangle&#10;\langle h(P_z,S_{\perp})X|\bar{\psi}_j(\lambda w)gF^{\alpha w}(\mu w)|0\rangle \nonumber\\&#10;&amp;=&amp;M_{\Lambda}\epsilon^{\alpha S_{\perp}wP_h}(\slash{P}_h)_{ij}{\widehat{D}^*_{FT}(z_2,z_1)\over z_2}&#10;-iM_{\Lambda}S^{\alpha}_{\perp}(\gamma_5\slash{P}_h){\widehat{G}^*_{FT}(z_2,z_1)\over z_2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11.0009"/>
  <p:tag name="PICTUREFILESIZE" val="81706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makeatletter&#10;\def\slash#1{{\mathpalette\c@ncel{#1}}}&#10;\makeatother&#10;\begin{document}&#10;\begin{eqnarray}&#10;&amp;&amp;{1\over N}\sum_{X}\int{d\lambda\over 2\pi}\int{d\mu\over 2\pi}&#10;e^{-i{\lambda\over z_1}}e^{-i\mu({1\over z_2}-{1\over z_1})}\langle 0|\psi_i(0)|h(P_h,S_{\perp})X\rangle&#10;\langle h(P_z,S_{\perp})X|\bar{\psi}_j(\lambda w)gF^{\alpha w}(\mu w)|0\rangle \nonumber\\&#10;&amp;=&amp;M_{\Lambda}\epsilon^{\alpha S_{\perp}wP_h}(\slash{P}_h)_{ij}{\widetilde{D}^*_{FT}(z_2,z_1)\over z_2}&#10;-iM_{\Lambda}S^{\alpha}_{\perp}(\gamma_5\slash{P}_h){\widetilde{G}^*_{FT}(z_2,z_1)\over z_2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11.0009"/>
  <p:tag name="PICTUREFILESIZE" val="81706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makeatletter&#10;\def\slash#1{{\mathpalette\c@ncel{#1}}}&#10;\makeatother&#10;\begin{document}&#10;\begin{eqnarray}&#10;&amp;&amp;{1\over N}\sum_{X}\int{d\lambda\over 2\pi}&#10;e^{-i{\lambda\over z}}&#10;\Bigl[\langle 0|\psi_i(0)|h(P_h,S_{\perp})X\rangle&#10;\langle h(P_z,S_{\perp})X|\bar{\psi}_j(\lambda w)\overleftarrow{D}^{\alpha}(\lambda w)|0\rangle \nonumber\\&#10;&amp;&amp;+\langle 0|\psi_i(0)|h(P_h,S_{\perp})X\rangle&#10;\langle h(P_z,S_{\perp})X|\bar{\psi}_j(\lambda w)ig&#10;\int d\mu^{\infty}_{\mu}F^{\alpha w}(\mu w)|0\rangle&#10;\Bigr]&#10;\nonumber\\&#10;&amp;=&amp;-M_{\Lambda}\epsilon^{\alpha S_{\perp}wP_h}(\slash{P}_h)_{ij}{D_{1T}^{\perp (1)}(z)\over z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25.9806"/>
  <p:tag name="PICTUREFILESIZE" val="92894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Twist-3 fragmentation functions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1.0003"/>
  <p:tag name="PICTUREFILESIZE" val="5926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 Kanazawa, Y. Koike, A. Metz, D. Pitonyak and M. schlegel,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6.9605"/>
  <p:tag name="PICTUREFILESIZE" val="9634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hys. Rev. D93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0.9802"/>
  <p:tag name="PICTUREFILESIZE" val="3885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Dynamical twist-3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0.9802"/>
  <p:tag name="PICTUREFILESIZE" val="4587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Intrinsic twist-3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9602"/>
  <p:tag name="PICTUREFILESIZE" val="335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ike, Tomita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0.00016"/>
  <p:tag name="PICTUREFILESIZE" val="3446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1\over N_c}\sum_{X}\int{d\lambda\over 2\pi}e^{-i{\lambda\over z}}\langle 0|\psi_i(0)|h(P_h)X\rangle&#10;\langle h(P_z)X|\bar{\psi}_j(\lambda w)|0\rangle&#10;={M_N\over 2z}(i\gamma_5\sigma_{\lambda\alpha})_{ij}&#10;\epsilon^{\lambda\alpha wP_h}H(z)+\cdots,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93.0008"/>
  <p:tag name="PICTUREFILESIZE" val="36906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Kinematical twist-3 func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3.9802"/>
  <p:tag name="PICTUREFILESIZE" val="3730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int d^2k_{T}\,k_{T}^{\rho}\Bigl[{1\over N}\sum_X&#10;\int {d\lambda\over 2\pi}\int{d^2\xi_T\over (2\pi)^2}&#10;e^{-i{\lambda\over z}-i\xi_T\cdot k_T}&#10;\langle 0|[\pm\infty w,0]\psi_i(0)|P_hX\rangle&#10;\langle P_hX|\bar{\psi}(\lambda w+\xi_T)&#10;\pm\infty w+\xi_T|0\rangle\Bigr]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41.0009"/>
  <p:tag name="PICTUREFILESIZE" val="42878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=-{M_N\over z}(i\gamma_5\slash{P}_h\gamma_\lambda)_{ij}&#10;\epsilon^{\lambda\alpha wP_h}H_1^{\perp(1)}(z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6.9603"/>
  <p:tag name="PICTUREFILESIZE" val="12011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H_{1}^{\perp (1)}(z)=z^2\int d^2p_{\perp}{\vec{p}_{\perp}^2\over 2M^2_{h}}H_{1}^{\perp}(z,z^2p^2_{\perp}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2.9803"/>
  <p:tag name="PICTUREFILESIZE" val="15767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Collins func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9.96016"/>
  <p:tag name="PICTUREFILESIZE" val="1974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&amp;&amp;{1\over N_c}\sum_{X}\int{d\lambda\over 2\pi}\int{d\mu\over 2\pi}&#10;e^{-i{\lambda\over z_1}}e^{-i\mu({1\over z_2}-{1\over z_1})}\langle 0|gF^{\alpha w}(\mu w)\psi_i(0)|P_hX\rangle&#10;\langle P_hX|\bar{\psi}_j(\lambda w)|0\rangle \nonumber\\&#10;&amp;=&amp;{M_N\over z_2}(\gamma_5\slash{P}_h\gamma_\lambda)_{ij}&#10;\epsilon^{\lambda\alpha wP_h}\widehat{H}_{FU}(z_1,z_2)+\cdots,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52.9807"/>
  <p:tag name="PICTUREFILESIZE" val="66246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&amp;&amp;{1\over N_c}\sum_{X}\int{d\lambda\over 2\pi}\int{d\mu\over 2\pi}&#10;e^{-i{\lambda\over z_1}}e^{-i\mu({1\over z_2}-{1\over z_1})}\langle 0|gF^{\alpha w}(\mu w)\psi_i(0)|P_hX\rangle&#10;\langle P_hX|\bar{\psi}_j(\lambda w)|0\rangle \nonumber\\&#10;&amp;=&amp;{M_N\over z_2}(\gamma_5\slash{P}_h\gamma_\lambda)_{ij}&#10;\epsilon^{\lambda\alpha wP_h}\widehat{H}_{FU}(z_1,z_2)+\cdots,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52.9807"/>
  <p:tag name="PICTUREFILESIZE" val="66246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Twist-3 fragmentation functions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1.0003"/>
  <p:tag name="PICTUREFILESIZE" val="5926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 Kanazawa, Y. Koike, A. Metz, D. Pitonyak and M. schlegel,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6.9605"/>
  <p:tag name="PICTUREFILESIZE" val="9634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Beppu, Kanazawa, Koike, Yoshida(2014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7.0004"/>
  <p:tag name="PICTUREFILESIZE" val="6813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hys. Rev. D93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0.9802"/>
  <p:tag name="PICTUREFILESIZE" val="3885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Dynamical twist-3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0.9802"/>
  <p:tag name="PICTUREFILESIZE" val="4587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Intrinsic twist-3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9602"/>
  <p:tag name="PICTUREFILESIZE" val="3357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Kinematical twist-3 func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3.9802"/>
  <p:tag name="PICTUREFILESIZE" val="3730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\int d^2k_{T}\,k_{T}^{\rho}\Bigl[{1\over N}\sum_X&#10;\int {d\lambda\over 2\pi}\int{d^2\xi_T\over (2\pi)^2}&#10;e^{-i{\lambda\over z}-i\xi_T\cdot k_T}&#10;\nonumber\\&#10;&amp;&amp;\langle 0|[\pm\infty w,0]\psi_i(0)|P_hX\rangle&#10;\langle P_hX|\bar{\psi}(\lambda w+\xi_T)&#10;\pm\infty w+\xi_T|0\rangle\Bigr]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6.0005"/>
  <p:tag name="PICTUREFILESIZE" val="43866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&amp;&amp;{1\over N_c}\sum_{X}\int{d\lambda\over 2\pi}\int{d\mu\over 2\pi}&#10;e^{-i{\lambda\over z_1}}e^{-i\mu({1\over z_2}-{1\over z_1})}&#10;\nonumber\\&#10;&amp;&amp;\langle 0|gF^{\alpha w}(\mu w)\psi_i(0)|P_hX\rangle&#10;\langle P_hX|\bar{\psi}_j(\lambda w)|0\rangle \nonumber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7.0004"/>
  <p:tag name="PICTUREFILESIZE" val="2664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&amp;&amp;{1\over N_c}\sum_{X}\int{d\lambda\over 2\pi}\int{d\mu\over 2\pi}&#10;e^{-i{\lambda\over z_1}}e^{-i\mu({1\over z_2}-{1\over z_1})}&#10;\nonumber\\&#10;&amp;&amp;\langle 0|\bar{\psi}_j(\lambda w)\psi_i(0)|P_hX\rangle&#10;\langle P_hX|gF^{\alpha w}(\mu w)|0\rangle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7.0004"/>
  <p:tag name="PICTUREFILESIZE" val="26641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"/>
  <p:tag name="PICTUREFILESIZE" val="219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{P_h\over z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.98"/>
  <p:tag name="PICTUREFILESIZE" val="565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"/>
  <p:tag name="PICTUREFILESIZE" val="219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Twist-3 distribution effect of 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9.9803"/>
  <p:tag name="PICTUREFILESIZE" val="4853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{P_h\over z}+k_{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4.98008"/>
  <p:tag name="PICTUREFILESIZE" val="1777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"/>
  <p:tag name="PICTUREFILESIZE" val="219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"/>
  <p:tag name="PICTUREFILESIZE" val="219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{P_h\over z_1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.98"/>
  <p:tag name="PICTUREFILESIZE" val="606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{P_h\over z_2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.98"/>
  <p:tag name="PICTUREFILESIZE" val="606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Bigl({1\over z_1}-{1\over z_2}\Bigr)P_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4.00008"/>
  <p:tag name="PICTUREFILESIZE" val="3671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1\over N_c}\sum_{X}\int{d\lambda\over 2\pi}e^{-i{\lambda\over z}}\langle 0|\psi_i(0)|P_hX\rangle&#10;\langle P_hX|\bar{\psi}_j(\lambda w)|0\rangle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08.9804"/>
  <p:tag name="PICTUREFILESIZE" val="1962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azawa, Koike(2000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9602"/>
  <p:tag name="PICTUREFILESIZE" val="395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Twist-3 fragmentation effect of $\p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0.9603"/>
  <p:tag name="PICTUREFILESIZE" val="525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Metz, Pitonyak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3.96016"/>
  <p:tag name="PICTUREFILESIZE" val="359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Completed !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52.98008"/>
  <p:tag name="PICTUREFILESIZE" val="1478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Twist-3 distribution effect of 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9.9803"/>
  <p:tag name="PICTUREFILESIZE" val="485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based on collaboration with: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3.9602"/>
  <p:tag name="PICTUREFILESIZE" val="3464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azawa, Koike(2001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9602"/>
  <p:tag name="PICTUREFILESIZE" val="395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hou, Yuan, Liang(200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8.9602"/>
  <p:tag name="PICTUREFILESIZE" val="417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ike, Yabe, Yoshida(2015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9602"/>
  <p:tag name="PICTUREFILESIZE" val="461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Twist-3 fragmentaion effect of $\Lambda^{\up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1.9803"/>
  <p:tag name="PICTUREFILESIZE" val="6406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ike, Metz, Pitonyak, Yabe, Yoshida, to be pubilished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3.0005"/>
  <p:tag name="PICTUREFILESIZE" val="8439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Last piece: 3-gluon fragmentation 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47.9603"/>
  <p:tag name="PICTUREFILESIZE" val="4107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d\sigma=f(x,\mu_F)\otimes d\hat{\sigma}(x,Q^2,\mu_F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0.9802"/>
  <p:tag name="PICTUREFILESIZE" val="552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dot$ Cancellation of the infrared divergence&#10;(collinear singularity) has to be &#10;&#10;\ \ proven order by order.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0006"/>
  <p:tag name="PICTUREFILESIZE" val="2746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dot$ Scale evolution equation for the factorization scale $\mu_F$&#10;is necessary &#10;&#10;\ \ for quantitative calculation.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5.9806"/>
  <p:tag name="PICTUREFILESIZE" val="25798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makeatletter&#10;\def\slash#1{{\mathpalette\c@ncel{#1}}}&#10;\makeatother&#10;\begin{document}&#10;\begin{eqnarray}&#10;&amp;&amp;\int{d\lambda\over 2\pi}\int{d\mu\over 2\pi}&#10;e^{i\lambda x_1}e^{i\mu(x_2-x_1)}\langle pS_{\perp}|\bar{\psi}_j(0)gF^{\alpha n}(\mu n)&#10;\psi_i(\lambda n)|pS_{\perp}\rangle \nonumber\\&#10;&amp;=&amp;{M_N\over 4}\epsilon^{\alpha pnS_{\perp}}(\slash{p})_{ij}&#10;G_F(x_1,x_2)+i{M_N\over 4}S^{\alpha}_{\perp}(\gamma_5\slash{p})_{ij}\tilde{G}_F(x_1,x_2)\cdots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6.9605"/>
  <p:tag name="PICTUREFILESIZE" val="4640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 Scale evolution equations for transverse momentum &#10;&#10;weighted TMD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07.9604"/>
  <p:tag name="PICTUREFILESIZE" val="1452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We discuss the scale evolution equation for $G_F(x,x)$.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1.9605"/>
  <p:tag name="PICTUREFILESIZE" val="8863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Cross section formula can be decompsed into the nonpertabative &#10;&#10;function and the hard cross section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2.9605"/>
  <p:tag name="PICTUREFILESIZE" val="2267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Dynamical twist-3 functions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3.0002"/>
  <p:tag name="PICTUREFILESIZE" val="5206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QCD factorization theorem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0002"/>
  <p:tag name="PICTUREFILESIZE" val="504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History of evolution equation for $G_F(x,x)$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4.9804"/>
  <p:tag name="PICTUREFILESIZE" val="7766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One loop calculation for F-type operat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6.9604"/>
  <p:tag name="PICTUREFILESIZE" val="6513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NLO transverse-momentum-weighted single spin asymmetry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1.9806"/>
  <p:tag name="PICTUREFILESIZE" val="943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W. Vogelsang and F. Yuan, Phys. Rev. D {\bf 79}, 094010 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65.9806"/>
  <p:tag name="PICTUREFILESIZE" val="1018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, I. Vitev and H. Xing, Phys. Rev. D {\bf 87}, 034024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2.9806"/>
  <p:tag name="PICTUREFILESIZE" val="11205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~B.~Kang and J.~W.~Qiu, Phys.\ Rev.\ D79, 016003 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5.9606"/>
  <p:tag name="PICTUREFILESIZE" val="981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(LANL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3.96008"/>
  <p:tag name="PICTUREFILESIZE" val="132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J.~Zhou, F.~Yuan and Z. T. Liang, Phys.\ Rev.\ D79, 114022 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8.0005"/>
  <p:tag name="PICTUREFILESIZE" val="10986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V. M. Braun, A. N. Manashov and B. Pirnay,&#10;Phys. Rev. D80, 114002 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0006"/>
  <p:tag name="PICTUREFILESIZE" val="1096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 and J. W. Qiu, Phys. Lett. B713 , 273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2.0005"/>
  <p:tag name="PICTUREFILESIZE" val="966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J. P. Ma and Q. Wang, Phys. Lett. B715, 157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2.9805"/>
  <p:tag name="PICTUREFILESIZE" val="8936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A. Schafer and J. Zhou, Phys.\ Rev.\ D85, 117501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1.9805"/>
  <p:tag name="PICTUREFILESIZE" val="930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Y, Phys. Rev. D {\bf 93}, 054048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0.9803"/>
  <p:tag name="PICTUREFILESIZE" val="6155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d\sigma=f(x,\mu_F)\otimes d\hat{\sigma}(x,Q^2,\mu_F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0.9802"/>
  <p:tag name="PICTUREFILESIZE" val="552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_h$-weighted cross section in SIDIS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3.0003"/>
  <p:tag name="PICTUREFILESIZE" val="6406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We discuss the semi-inclusive deep inelastic scattering,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8.9805"/>
  <p:tag name="PICTUREFILESIZE" val="830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e(\ell)+p(p,S_{\perp})\to e(\ell')+h(P_h)+X.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9.0003"/>
  <p:tag name="PICTUREFILESIZE" val="608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L. Gamberg (Penn State Berks)&#10;\vspace{2mm}&#10;&#10;Z. B. Kang (UCLA)&#10;\vspace{2mm}&#10;&#10;M. Schlegel (T$\ddot{{\rm u}}$bingen)&#10;\vspace{2mm}&#10;&#10;H. Xing (ANL/Northwestern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9.0002"/>
  <p:tag name="PICTUREFILESIZE" val="27206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NLO transverse-momentum-weighted single spin asymmetry&#10;is defined as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6.9806"/>
  <p:tag name="PICTUREFILESIZE" val="1102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\over dx_BdQ^2dz_hd\phi}&#10;\equiv\int d^2P_{h\perp}\epsilon^{\alpha\beta-+}S_{\perp\alpha}P_{h\perp\beta}&#10;\Bigl({d^6\Delta\sigma\over dx_BdQ^2dz_hdP_{h\perp}^2d\phi d\chi}\Bigr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1.9606"/>
  <p:tag name="PICTUREFILESIZE" val="26505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he cross section formula can be expressed by the Lorentz invariant &#10;&#10;variables,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7.0006"/>
  <p:tag name="PICTUREFILESIZE" val="2579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S_{ep}=(p+\ell)^2,\hspace{5mm}Q^2=-(\ell-\ell')^2=-q^2,\hspace{5mm}x_B={Q^2\over 2p\cdot q},\hspace{5mm}&#10;z_h={p\cdot P_h\over p\cdot q}.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8.0006"/>
  <p:tag name="PICTUREFILESIZE" val="27628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2.96016"/>
  <p:tag name="PICTUREFILESIZE" val="2529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he SSA, naively T-odd observable, requires a complex phase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3.0005"/>
  <p:tag name="PICTUREFILESIZE" val="950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This can be given by the pole contribution in collinear factorization approach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9606"/>
  <p:tag name="PICTUREFILESIZE" val="9906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.98"/>
  <p:tag name="PICTUREFILESIZE" val="145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{P_h\over z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.98"/>
  <p:tag name="PICTUREFILESIZE" val="565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1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.96"/>
  <p:tag name="PICTUREFILESIZE" val="42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02/03/2017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9.98008"/>
  <p:tag name="PICTUREFILESIZE" val="198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2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.96"/>
  <p:tag name="PICTUREFILESIZE" val="42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(x_2-x_1)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5.00008"/>
  <p:tag name="PICTUREFILESIZE" val="176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he \textcolor{red}{red barred} propagator gives the pole contrribution $i\pi\delta(x_1-x_2)$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300.9606"/>
  <p:tag name="PICTUREFILESIZE" val="91900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^{\rm LO}\over dx_BdQ^2dz_hd\phi}&#10;=-{z_h\pi M_N\alpha^2_{em}\over 4x_B^2S^2_{ep}Q^2}G_F(x_B,x_B)D(z_h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14.9805"/>
  <p:tag name="PICTUREFILESIZE" val="20166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textcolor{red}{&#10;G_F(x_B,x_B)={1\over \pi M_N^2}\int d^2k_{\perp}&#10;k_{\perp}^2f_{1T}^{\perp\ ({\rm SIDIS})}(x_B,k_{\perp})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16.9605"/>
  <p:tag name="PICTUREFILESIZE" val="150533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Real emission diagrams in N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6.9804"/>
  <p:tag name="PICTUREFILESIZE" val="8246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H. Eguchi Y. Koike and K. Tanaka, Nucl. Phys. B763 (2007) 198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6.9806"/>
  <p:tag name="PICTUREFILESIZE" val="10986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ole contributions can be classified into four types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22.9605"/>
  <p:tag name="PICTUREFILESIZE" val="7775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1. soft gluon pole(SGP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9602"/>
  <p:tag name="PICTUREFILESIZE" val="395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1=x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3.96008"/>
  <p:tag name="PICTUREFILESIZE" val="84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GHP meeting 2017@Washington, D. C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1.9603"/>
  <p:tag name="PICTUREFILESIZE" val="598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2. soft fermion pole(SFP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1.9602"/>
  <p:tag name="PICTUREFILESIZE" val="4325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1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.98008"/>
  <p:tag name="PICTUREFILESIZE" val="1068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2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.98008"/>
  <p:tag name="PICTUREFILESIZE" val="106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"/>
  <p:tag name="PICTUREFILESIZE" val="17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3. hard pole(HP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5.00016"/>
  <p:tag name="PICTUREFILESIZE" val="2934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"/>
  <p:tag name="PICTUREFILESIZE" val="17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1=x_B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6.00008"/>
  <p:tag name="PICTUREFILESIZE" val="887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2=x_B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6.00008"/>
  <p:tag name="PICTUREFILESIZE" val="887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Y.~Koike and K.~Tanaka, arXiv:0907.2797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3.0004"/>
  <p:tag name="PICTUREFILESIZE" val="6380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G_F(x,x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7.98008"/>
  <p:tag name="PICTUREFILESIZE" val="147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Large single spin asymmetries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2.0002"/>
  <p:tag name="PICTUREFILESIZE" val="5526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G}_F(x,x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7.98008"/>
  <p:tag name="PICTUREFILESIZE" val="1734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G_F(x,0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6.96008"/>
  <p:tag name="PICTUREFILESIZE" val="1470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G}_F(x,0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6.96008"/>
  <p:tag name="PICTUREFILESIZE" val="1734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G_F(x,x_B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5.00008"/>
  <p:tag name="PICTUREFILESIZE" val="176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G}_F(x,x_B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5.00008"/>
  <p:tag name="PICTUREFILESIZE" val="2079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4. new hard pole(HP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0.9802"/>
  <p:tag name="PICTUREFILESIZE" val="3885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"/>
  <p:tag name="PICTUREFILESIZE" val="17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1=x_B-x,\ x_2=x_B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6.96024"/>
  <p:tag name="PICTUREFILESIZE" val="237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1=x_B,\ x_2=x_B-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7.98024"/>
  <p:tag name="PICTUREFILESIZE" val="2419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G_F(x_B-x,x_B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9.00016"/>
  <p:tag name="PICTUREFILESIZE" val="26414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27096</TotalTime>
  <Words>0</Words>
  <Application>Microsoft Office PowerPoint</Application>
  <PresentationFormat>画面に合わせる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4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nuclear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shin</dc:creator>
  <cp:lastModifiedBy>吉田信介</cp:lastModifiedBy>
  <cp:revision>1239</cp:revision>
  <cp:lastPrinted>2012-03-21T09:25:18Z</cp:lastPrinted>
  <dcterms:created xsi:type="dcterms:W3CDTF">2010-09-01T03:00:20Z</dcterms:created>
  <dcterms:modified xsi:type="dcterms:W3CDTF">2017-02-03T11:42:30Z</dcterms:modified>
</cp:coreProperties>
</file>