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3.xml" ContentType="application/vnd.openxmlformats-officedocument.presentationml.notesSlide+xml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62" r:id="rId3"/>
    <p:sldId id="431" r:id="rId4"/>
    <p:sldId id="399" r:id="rId5"/>
    <p:sldId id="402" r:id="rId6"/>
    <p:sldId id="403" r:id="rId7"/>
    <p:sldId id="448" r:id="rId8"/>
    <p:sldId id="447" r:id="rId9"/>
    <p:sldId id="405" r:id="rId10"/>
    <p:sldId id="406" r:id="rId11"/>
    <p:sldId id="434" r:id="rId12"/>
    <p:sldId id="414" r:id="rId13"/>
    <p:sldId id="415" r:id="rId14"/>
    <p:sldId id="436" r:id="rId15"/>
    <p:sldId id="445" r:id="rId16"/>
    <p:sldId id="446" r:id="rId17"/>
    <p:sldId id="424" r:id="rId18"/>
    <p:sldId id="425" r:id="rId19"/>
    <p:sldId id="426" r:id="rId20"/>
    <p:sldId id="443" r:id="rId21"/>
    <p:sldId id="438" r:id="rId22"/>
    <p:sldId id="444" r:id="rId23"/>
    <p:sldId id="429" r:id="rId24"/>
    <p:sldId id="336" r:id="rId25"/>
    <p:sldId id="449" r:id="rId26"/>
    <p:sldId id="417" r:id="rId27"/>
    <p:sldId id="418" r:id="rId28"/>
    <p:sldId id="419" r:id="rId29"/>
    <p:sldId id="435" r:id="rId30"/>
    <p:sldId id="43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2" autoAdjust="0"/>
    <p:restoredTop sz="98985" autoAdjust="0"/>
  </p:normalViewPr>
  <p:slideViewPr>
    <p:cSldViewPr snapToGrid="0" snapToObjects="1">
      <p:cViewPr>
        <p:scale>
          <a:sx n="100" d="100"/>
          <a:sy n="100" d="100"/>
        </p:scale>
        <p:origin x="-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763FA-3F29-474A-9CD2-883E624A86C6}" type="datetime1">
              <a:rPr lang="en-US" smtClean="0"/>
              <a:pPr/>
              <a:t>2/1/17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82975-29AB-AD4F-97FA-ED7609E49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00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AFFFC-4CF0-C244-94A4-AE385A65368A}" type="datetime1">
              <a:rPr lang="en-US" smtClean="0"/>
              <a:pPr/>
              <a:t>2/1/17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02235-20BB-0043-9BA6-3CA39F541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05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02235-20BB-0043-9BA6-3CA39F5413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37C1CE-D917-6E4A-A250-3B1C291BA48F}" type="slidenum">
              <a:rPr lang="en-GB"/>
              <a:pPr/>
              <a:t>9</a:t>
            </a:fld>
            <a:endParaRPr lang="en-GB"/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999869" y="686475"/>
            <a:ext cx="4859795" cy="3428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0" name="Text Box 2"/>
          <p:cNvSpPr>
            <a:spLocks noGrp="1" noChangeArrowheads="1"/>
          </p:cNvSpPr>
          <p:nvPr>
            <p:ph type="body"/>
          </p:nvPr>
        </p:nvSpPr>
        <p:spPr>
          <a:xfrm>
            <a:off x="683960" y="4341522"/>
            <a:ext cx="5454810" cy="408480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02235-20BB-0043-9BA6-3CA39F5413C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0.emf"/><Relationship Id="rId9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4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oleObject" Target="../embeddings/oleObject8.bin"/><Relationship Id="rId7" Type="http://schemas.openxmlformats.org/officeDocument/2006/relationships/image" Target="../media/image5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6500" y="1563507"/>
            <a:ext cx="6819900" cy="175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Salvatore Fazio (Brookhaven National Lab)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</a:rPr>
              <a:t>           </a:t>
            </a:r>
            <a:r>
              <a:rPr lang="en-US" sz="2400" b="1" i="1" dirty="0" smtClean="0">
                <a:solidFill>
                  <a:srgbClr val="0000FF"/>
                </a:solidFill>
              </a:rPr>
              <a:t> STAR   Collaboration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APS </a:t>
            </a:r>
            <a:r>
              <a:rPr lang="en-US" sz="2400" b="1" dirty="0" smtClean="0">
                <a:solidFill>
                  <a:schemeClr val="tx1"/>
                </a:solidFill>
              </a:rPr>
              <a:t>topical group on Hadronic Physics 2017 Washington DC, Feb 01-03 2017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917" y="6245410"/>
            <a:ext cx="1924228" cy="48105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28135" y="104817"/>
            <a:ext cx="7653867" cy="136838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3600" b="1" dirty="0" smtClean="0">
                <a:solidFill>
                  <a:srgbClr val="0000FF"/>
                </a:solidFill>
              </a:rPr>
              <a:t>Sivers Program @ STAR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NL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31" y="6016810"/>
            <a:ext cx="2036314" cy="745941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3684619"/>
            <a:ext cx="2749550" cy="220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1236" y="1930401"/>
            <a:ext cx="888864" cy="59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23500" y="363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080479" y="3433590"/>
            <a:ext cx="2936523" cy="2307679"/>
            <a:chOff x="6080477" y="3433589"/>
            <a:chExt cx="2936523" cy="2307678"/>
          </a:xfrm>
        </p:grpSpPr>
        <p:pic>
          <p:nvPicPr>
            <p:cNvPr id="29" name="Picture 28" descr="even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4137" y="3766243"/>
              <a:ext cx="2822863" cy="197502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080477" y="3433589"/>
              <a:ext cx="27267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The STAR detector @ RHIC</a:t>
              </a:r>
              <a:endParaRPr lang="en-US" b="1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7884" y="240282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rategy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3538" y="825502"/>
            <a:ext cx="37625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/>
            <a:r>
              <a:rPr lang="en-US" sz="2000" b="1" dirty="0" smtClean="0"/>
              <a:t>Ingredients for the analysis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177800" indent="-1778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Isolated electron</a:t>
            </a:r>
            <a:endParaRPr lang="en-US" sz="2000" dirty="0" smtClean="0"/>
          </a:p>
          <a:p>
            <a:pPr marL="177800" indent="-177800">
              <a:buFont typeface="Arial"/>
              <a:buChar char="•"/>
            </a:pPr>
            <a:r>
              <a:rPr lang="en-US" sz="2000" dirty="0" smtClean="0"/>
              <a:t>neutrino (not measured directly)</a:t>
            </a:r>
          </a:p>
          <a:p>
            <a:pPr marL="177800" indent="-177800">
              <a:buFont typeface="Arial"/>
              <a:buChar char="•"/>
            </a:pPr>
            <a:r>
              <a:rPr lang="en-US" sz="2000" dirty="0" err="1" smtClean="0">
                <a:solidFill>
                  <a:srgbClr val="008000"/>
                </a:solidFill>
              </a:rPr>
              <a:t>Hadronic</a:t>
            </a:r>
            <a:r>
              <a:rPr lang="en-US" sz="2000" dirty="0" smtClean="0">
                <a:solidFill>
                  <a:srgbClr val="008000"/>
                </a:solidFill>
              </a:rPr>
              <a:t> recoil</a:t>
            </a:r>
            <a:endParaRPr lang="en-US" sz="2000" dirty="0" smtClean="0"/>
          </a:p>
        </p:txBody>
      </p:sp>
      <p:pic>
        <p:nvPicPr>
          <p:cNvPr id="8" name="Picture 7" descr="W_production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8" y="787400"/>
            <a:ext cx="3194050" cy="246838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378161" y="2196024"/>
            <a:ext cx="554908" cy="4578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67112" y="1051911"/>
            <a:ext cx="606833" cy="2912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67112" y="2457471"/>
            <a:ext cx="606833" cy="2912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3734" y="3166334"/>
            <a:ext cx="5780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>
              <a:buFont typeface="Wingdings" charset="2"/>
              <a:buChar char="q"/>
            </a:pPr>
            <a:r>
              <a:rPr lang="en-US" b="1" dirty="0" smtClean="0"/>
              <a:t>Select events with the W-signature (</a:t>
            </a:r>
            <a:r>
              <a:rPr lang="en-US" b="1" dirty="0" smtClean="0">
                <a:solidFill>
                  <a:srgbClr val="FF0000"/>
                </a:solidFill>
              </a:rPr>
              <a:t>STEP 1</a:t>
            </a:r>
            <a:r>
              <a:rPr lang="en-US" b="1" dirty="0" smtClean="0"/>
              <a:t>)</a:t>
            </a:r>
          </a:p>
          <a:p>
            <a:pPr marL="685800" lvl="1" indent="-228600">
              <a:buFont typeface="Wingdings" charset="2"/>
              <a:buChar char="Ø"/>
            </a:pPr>
            <a:r>
              <a:rPr lang="en-US" dirty="0" smtClean="0"/>
              <a:t>Isolated high P</a:t>
            </a:r>
            <a:r>
              <a:rPr lang="en-US" baseline="-25000" dirty="0" smtClean="0"/>
              <a:t>T</a:t>
            </a:r>
            <a:r>
              <a:rPr lang="en-US" dirty="0" smtClean="0"/>
              <a:t> electron </a:t>
            </a:r>
          </a:p>
          <a:p>
            <a:pPr marL="228600" indent="-228600">
              <a:buFont typeface="Wingdings" charset="2"/>
              <a:buChar char="q"/>
            </a:pPr>
            <a:r>
              <a:rPr lang="en-US" b="1" dirty="0" smtClean="0"/>
              <a:t>Neutrino transverse momentum is reconstructed from missing P</a:t>
            </a:r>
            <a:r>
              <a:rPr lang="en-US" b="1" baseline="-25000" dirty="0" smtClean="0"/>
              <a:t>T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Step 2</a:t>
            </a:r>
            <a:r>
              <a:rPr lang="en-US" b="1" dirty="0" smtClean="0"/>
              <a:t>)</a:t>
            </a:r>
          </a:p>
          <a:p>
            <a:pPr marL="228600" indent="-228600">
              <a:buFont typeface="Wingdings" charset="2"/>
              <a:buChar char="q"/>
            </a:pPr>
            <a:endParaRPr lang="en-US" baseline="-25000" dirty="0" smtClean="0"/>
          </a:p>
          <a:p>
            <a:pPr marL="228600" indent="-228600">
              <a:buFont typeface="Wingdings" charset="2"/>
              <a:buChar char="q"/>
            </a:pPr>
            <a:endParaRPr lang="en-US" baseline="-25000" dirty="0" smtClean="0"/>
          </a:p>
          <a:p>
            <a:endParaRPr lang="en-US" baseline="-25000" dirty="0" smtClean="0"/>
          </a:p>
          <a:p>
            <a:pPr marL="228600" indent="-228600">
              <a:buFont typeface="Wingdings" charset="2"/>
              <a:buChar char="q"/>
            </a:pPr>
            <a:r>
              <a:rPr lang="en-US" b="1" dirty="0" smtClean="0"/>
              <a:t>Neutrino’s longitudinal momentum is reconstructed from the decay kinematics (</a:t>
            </a:r>
            <a:r>
              <a:rPr lang="en-US" b="1" dirty="0" smtClean="0">
                <a:solidFill>
                  <a:srgbClr val="FF0000"/>
                </a:solidFill>
              </a:rPr>
              <a:t>Step 3</a:t>
            </a:r>
            <a:r>
              <a:rPr lang="en-US" b="1" dirty="0" smtClean="0"/>
              <a:t>)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640223"/>
              </p:ext>
            </p:extLst>
          </p:nvPr>
        </p:nvGraphicFramePr>
        <p:xfrm>
          <a:off x="2766170" y="4121751"/>
          <a:ext cx="1570649" cy="713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93" name="Equation" r:id="rId5" imgW="838200" imgH="381000" progId="Equation.3">
                  <p:embed/>
                </p:oleObj>
              </mc:Choice>
              <mc:Fallback>
                <p:oleObj name="Equation" r:id="rId5" imgW="8382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6170" y="4121751"/>
                        <a:ext cx="1570649" cy="7139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025581"/>
              </p:ext>
            </p:extLst>
          </p:nvPr>
        </p:nvGraphicFramePr>
        <p:xfrm>
          <a:off x="579301" y="5518152"/>
          <a:ext cx="31892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94" name="Equation" r:id="rId7" imgW="1803400" imgH="266700" progId="Equation.3">
                  <p:embed/>
                </p:oleObj>
              </mc:Choice>
              <mc:Fallback>
                <p:oleObj name="Equation" r:id="rId7" imgW="18034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301" y="5518152"/>
                        <a:ext cx="318928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29000" y="2547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33069" y="2186662"/>
            <a:ext cx="62109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W boson momentum reconstruction technique well tested at </a:t>
            </a:r>
            <a:r>
              <a:rPr lang="en-US" b="1" dirty="0" err="1" smtClean="0">
                <a:solidFill>
                  <a:srgbClr val="0000FF"/>
                </a:solidFill>
              </a:rPr>
              <a:t>FermiLab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and LHC </a:t>
            </a:r>
          </a:p>
          <a:p>
            <a:pPr algn="ctr"/>
            <a:r>
              <a:rPr lang="en-US" sz="1600" b="1" dirty="0" smtClean="0"/>
              <a:t>[CDF: PRD </a:t>
            </a:r>
            <a:r>
              <a:rPr lang="en-US" sz="1600" b="1" dirty="0"/>
              <a:t>70, 032004 (2004)</a:t>
            </a:r>
            <a:r>
              <a:rPr lang="en-US" sz="1600" b="1" dirty="0" smtClean="0"/>
              <a:t>; ATLAS</a:t>
            </a:r>
            <a:r>
              <a:rPr lang="en-US" sz="1600" b="1" dirty="0"/>
              <a:t>:  JHEP 1012 (2010) 060]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69377" y="3966989"/>
            <a:ext cx="2311400" cy="2424397"/>
            <a:chOff x="6169377" y="3966989"/>
            <a:chExt cx="2311400" cy="2424397"/>
          </a:xfrm>
        </p:grpSpPr>
        <p:sp>
          <p:nvSpPr>
            <p:cNvPr id="30" name="TextBox 29"/>
            <p:cNvSpPr txBox="1"/>
            <p:nvPr/>
          </p:nvSpPr>
          <p:spPr>
            <a:xfrm>
              <a:off x="6169377" y="6052832"/>
              <a:ext cx="231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3366FF"/>
                  </a:solidFill>
                </a:rPr>
                <a:t>Barrel EMCAL </a:t>
              </a:r>
              <a:r>
                <a:rPr lang="en-US" sz="1600" b="1" dirty="0" smtClean="0"/>
                <a:t>(|</a:t>
              </a:r>
              <a:r>
                <a:rPr lang="en-US" sz="1600" b="1" dirty="0" err="1" smtClean="0"/>
                <a:t>η</a:t>
              </a:r>
              <a:r>
                <a:rPr lang="en-US" sz="1600" b="1" dirty="0" smtClean="0"/>
                <a:t>| &lt; 1)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5803509" y="4595639"/>
              <a:ext cx="2159000" cy="9017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634578" y="4519621"/>
            <a:ext cx="1442622" cy="1636950"/>
            <a:chOff x="6634578" y="4519619"/>
            <a:chExt cx="1442622" cy="1636949"/>
          </a:xfrm>
        </p:grpSpPr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6509369" y="4785313"/>
              <a:ext cx="1361895" cy="83050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634578" y="5818014"/>
              <a:ext cx="1442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8000"/>
                  </a:solidFill>
                </a:rPr>
                <a:t>TPC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  <a:r>
                <a:rPr lang="en-US" sz="1600" b="1" dirty="0"/>
                <a:t>(|</a:t>
              </a:r>
              <a:r>
                <a:rPr lang="en-US" sz="1600" b="1" dirty="0" err="1"/>
                <a:t>η</a:t>
              </a:r>
              <a:r>
                <a:rPr lang="en-US" sz="1600" b="1" dirty="0"/>
                <a:t>| &lt; 1.4</a:t>
              </a:r>
              <a:r>
                <a:rPr lang="en-US" sz="1600" b="1" dirty="0" smtClean="0"/>
                <a:t>)</a:t>
              </a:r>
              <a:endParaRPr lang="en-US" sz="1600" b="1" dirty="0"/>
            </a:p>
          </p:txBody>
        </p:sp>
      </p:grpSp>
      <p:pic>
        <p:nvPicPr>
          <p:cNvPr id="25" name="Picture 24" descr="PRL_Graphic_031016_outlined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2" y="2916893"/>
            <a:ext cx="4690316" cy="348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8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97884" y="240282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</a:t>
            </a:r>
            <a:r>
              <a:rPr lang="en-US" sz="3200" baseline="3000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boson kinematics</a:t>
            </a:r>
            <a:r>
              <a:rPr lang="en-US" sz="320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– Data/MC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3" descr="hWBosonPz_GoodRecoFraction_OtherSo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999" y="1290533"/>
            <a:ext cx="4445000" cy="4178457"/>
          </a:xfrm>
          <a:prstGeom prst="rect">
            <a:avLst/>
          </a:prstGeom>
        </p:spPr>
      </p:pic>
      <p:pic>
        <p:nvPicPr>
          <p:cNvPr id="25" name="Picture 24" descr="plot_DataMc_WpPt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63" y="1290533"/>
            <a:ext cx="4188372" cy="393721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044700" y="5437486"/>
            <a:ext cx="48269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GOOD data/MC agreement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7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97884" y="240282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A</a:t>
            </a:r>
            <a:r>
              <a:rPr lang="en-US" sz="3200" baseline="-25000" dirty="0" smtClean="0">
                <a:solidFill>
                  <a:srgbClr val="0000FF"/>
                </a:solidFill>
              </a:rPr>
              <a:t>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W-rapidity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200" y="4330701"/>
            <a:ext cx="886653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Results versus rapidity are compared with: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KQ model </a:t>
            </a:r>
            <a:r>
              <a:rPr lang="en-US" dirty="0" smtClean="0"/>
              <a:t>[</a:t>
            </a:r>
            <a:r>
              <a:rPr lang="en-US" dirty="0"/>
              <a:t>Z.-B. Kang and J. -W. </a:t>
            </a:r>
            <a:r>
              <a:rPr lang="en-US" dirty="0" err="1"/>
              <a:t>Qiu</a:t>
            </a:r>
            <a:r>
              <a:rPr lang="en-US" dirty="0"/>
              <a:t>, Phys. Rev. </a:t>
            </a:r>
            <a:r>
              <a:rPr lang="en-US" dirty="0" err="1"/>
              <a:t>Lett</a:t>
            </a:r>
            <a:r>
              <a:rPr lang="en-US" dirty="0"/>
              <a:t>. 103, 172001 (2009)</a:t>
            </a:r>
            <a:r>
              <a:rPr lang="en-US" dirty="0" smtClean="0"/>
              <a:t>]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It does not include TMD evolution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ln>
                  <a:solidFill>
                    <a:schemeClr val="tx1">
                      <a:alpha val="6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Grey band </a:t>
            </a:r>
            <a:r>
              <a:rPr lang="en-US" dirty="0" smtClean="0"/>
              <a:t>is the theory uncertainty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EIKV model </a:t>
            </a:r>
            <a:r>
              <a:rPr lang="en-US" dirty="0" smtClean="0"/>
              <a:t>[</a:t>
            </a:r>
            <a:r>
              <a:rPr lang="de-DE" dirty="0" smtClean="0"/>
              <a:t>M</a:t>
            </a:r>
            <a:r>
              <a:rPr lang="de-DE" dirty="0"/>
              <a:t>. G. </a:t>
            </a:r>
            <a:r>
              <a:rPr lang="de-DE" dirty="0" err="1"/>
              <a:t>Echevarria</a:t>
            </a:r>
            <a:r>
              <a:rPr lang="de-DE" dirty="0"/>
              <a:t>, A. </a:t>
            </a:r>
            <a:r>
              <a:rPr lang="de-DE" dirty="0" err="1"/>
              <a:t>Idilbi</a:t>
            </a:r>
            <a:r>
              <a:rPr lang="de-DE" dirty="0"/>
              <a:t>, Z.-B. Kang, I. </a:t>
            </a:r>
            <a:r>
              <a:rPr lang="de-DE" dirty="0" err="1"/>
              <a:t>Vitev</a:t>
            </a:r>
            <a:r>
              <a:rPr lang="de-DE" dirty="0"/>
              <a:t>, Phys. </a:t>
            </a:r>
            <a:r>
              <a:rPr lang="de-DE" dirty="0" err="1"/>
              <a:t>Rev</a:t>
            </a:r>
            <a:r>
              <a:rPr lang="de-DE" dirty="0"/>
              <a:t>. D89, 074013 (2014)</a:t>
            </a:r>
            <a:r>
              <a:rPr lang="en-US" dirty="0" smtClean="0"/>
              <a:t>]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Includes the largest prediction for TMD evolution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n>
                  <a:solidFill>
                    <a:schemeClr val="tx1">
                      <a:alpha val="6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Grey hatched area </a:t>
            </a:r>
            <a:r>
              <a:rPr lang="en-US" dirty="0" smtClean="0"/>
              <a:t>represents the current theoretical uncertainty on TMD evolution</a:t>
            </a:r>
            <a:endParaRPr lang="en-US" b="1" dirty="0"/>
          </a:p>
        </p:txBody>
      </p:sp>
      <p:pic>
        <p:nvPicPr>
          <p:cNvPr id="9" name="Picture 8" descr="hd_PaperF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" t="53694" r="5089" b="1931"/>
          <a:stretch/>
        </p:blipFill>
        <p:spPr>
          <a:xfrm>
            <a:off x="3175002" y="1725726"/>
            <a:ext cx="5880099" cy="2744676"/>
          </a:xfrm>
          <a:prstGeom prst="rect">
            <a:avLst/>
          </a:prstGeom>
        </p:spPr>
      </p:pic>
      <p:pic>
        <p:nvPicPr>
          <p:cNvPr id="8" name="Picture 7" descr="hd_PaperFig_AsymAmpSqrt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4259" r="52577" b="51296"/>
          <a:stretch/>
        </p:blipFill>
        <p:spPr>
          <a:xfrm>
            <a:off x="95287" y="1727200"/>
            <a:ext cx="2903221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809" y="854553"/>
            <a:ext cx="430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 use the “left-right” formula to cancel dependencies on geometry and luminosity</a:t>
            </a:r>
            <a:endParaRPr lang="en-US" b="1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727601"/>
              </p:ext>
            </p:extLst>
          </p:nvPr>
        </p:nvGraphicFramePr>
        <p:xfrm>
          <a:off x="4279900" y="793751"/>
          <a:ext cx="2616200" cy="820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37" name="Equation" r:id="rId5" imgW="1866900" imgH="546100" progId="Equation.3">
                  <p:embed/>
                </p:oleObj>
              </mc:Choice>
              <mc:Fallback>
                <p:oleObj name="Equation" r:id="rId5" imgW="18669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793751"/>
                        <a:ext cx="2616200" cy="8200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959600" y="519563"/>
            <a:ext cx="2146300" cy="120032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Average RHIC </a:t>
            </a:r>
          </a:p>
          <a:p>
            <a:pPr algn="ctr"/>
            <a:r>
              <a:rPr lang="en-US" b="1" dirty="0" smtClean="0"/>
              <a:t>polarization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p+p</a:t>
            </a:r>
            <a:r>
              <a:rPr lang="en-US" dirty="0" smtClean="0"/>
              <a:t> run 2011 </a:t>
            </a:r>
            <a:r>
              <a:rPr lang="en-US" dirty="0" err="1" smtClean="0"/>
              <a:t>tran</a:t>
            </a:r>
            <a:r>
              <a:rPr lang="en-US" dirty="0" smtClean="0"/>
              <a:t>.)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sym typeface="Wingdings"/>
              </a:rPr>
              <a:t>&lt;P&gt; = 53%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8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97884" y="240282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sz="3200" dirty="0">
              <a:solidFill>
                <a:srgbClr val="0000FF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The </a:t>
            </a:r>
            <a:r>
              <a:rPr lang="en-US" sz="3200" dirty="0" err="1" smtClean="0">
                <a:solidFill>
                  <a:srgbClr val="0000FF"/>
                </a:solidFill>
              </a:rPr>
              <a:t>Sivers</a:t>
            </a:r>
            <a:r>
              <a:rPr lang="en-US" sz="3200" dirty="0" smtClean="0">
                <a:solidFill>
                  <a:srgbClr val="0000FF"/>
                </a:solidFill>
              </a:rPr>
              <a:t>’ sign change (no TMD </a:t>
            </a:r>
            <a:r>
              <a:rPr lang="en-US" sz="3200" dirty="0" err="1" smtClean="0">
                <a:solidFill>
                  <a:srgbClr val="0000FF"/>
                </a:solidFill>
              </a:rPr>
              <a:t>evol</a:t>
            </a:r>
            <a:r>
              <a:rPr lang="en-US" sz="3200" dirty="0" smtClean="0">
                <a:solidFill>
                  <a:srgbClr val="0000FF"/>
                </a:solidFill>
              </a:rPr>
              <a:t>.)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sz="3200" dirty="0" smtClean="0">
              <a:solidFill>
                <a:srgbClr val="0000FF"/>
              </a:solidFill>
            </a:endParaRPr>
          </a:p>
        </p:txBody>
      </p:sp>
      <p:pic>
        <p:nvPicPr>
          <p:cNvPr id="2" name="Picture 1" descr="hd_PaperFig_AsymAmpSqrt_chi2Fit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4" b="3709"/>
          <a:stretch/>
        </p:blipFill>
        <p:spPr>
          <a:xfrm>
            <a:off x="1041400" y="762000"/>
            <a:ext cx="7200900" cy="3746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200" y="4483102"/>
            <a:ext cx="86998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 global fit to the (</a:t>
            </a:r>
            <a:r>
              <a:rPr lang="en-US" sz="2400" b="1" dirty="0" err="1" smtClean="0">
                <a:solidFill>
                  <a:srgbClr val="0000FF"/>
                </a:solidFill>
              </a:rPr>
              <a:t>unevolved</a:t>
            </a:r>
            <a:r>
              <a:rPr lang="en-US" sz="2400" b="1" dirty="0" smtClean="0">
                <a:solidFill>
                  <a:srgbClr val="0000FF"/>
                </a:solidFill>
              </a:rPr>
              <a:t>) KQ prediction was performe</a:t>
            </a:r>
            <a:r>
              <a:rPr lang="en-US" sz="2400" b="1" dirty="0">
                <a:solidFill>
                  <a:srgbClr val="0000FF"/>
                </a:solidFill>
              </a:rPr>
              <a:t>d</a:t>
            </a:r>
            <a:r>
              <a:rPr lang="en-US" sz="2400" b="1" dirty="0" smtClean="0">
                <a:solidFill>
                  <a:srgbClr val="0000FF"/>
                </a:solidFill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solid line: </a:t>
            </a:r>
            <a:r>
              <a:rPr lang="en-US" dirty="0" smtClean="0"/>
              <a:t>assumption of a </a:t>
            </a:r>
            <a:r>
              <a:rPr lang="en-US" u="sng" dirty="0" smtClean="0"/>
              <a:t>sign change</a:t>
            </a:r>
            <a:r>
              <a:rPr lang="en-US" dirty="0" smtClean="0"/>
              <a:t> in the </a:t>
            </a:r>
            <a:r>
              <a:rPr lang="en-US" dirty="0" err="1" smtClean="0"/>
              <a:t>Sivers</a:t>
            </a:r>
            <a:r>
              <a:rPr lang="en-US" dirty="0" smtClean="0"/>
              <a:t> function       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Chi2/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d.o.f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. = 7.4/6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dashed line: </a:t>
            </a:r>
            <a:r>
              <a:rPr lang="en-US" dirty="0" smtClean="0"/>
              <a:t>assumption of </a:t>
            </a:r>
            <a:r>
              <a:rPr lang="en-US" u="sng" dirty="0" smtClean="0"/>
              <a:t>no sign change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err="1"/>
              <a:t>Sivers</a:t>
            </a:r>
            <a:r>
              <a:rPr lang="en-US" dirty="0"/>
              <a:t> </a:t>
            </a:r>
            <a:r>
              <a:rPr lang="en-US" dirty="0" smtClean="0"/>
              <a:t>function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Chi2/</a:t>
            </a:r>
            <a:r>
              <a:rPr lang="en-US" b="1" dirty="0" err="1">
                <a:solidFill>
                  <a:srgbClr val="FF0000"/>
                </a:solidFill>
                <a:sym typeface="Wingdings"/>
              </a:rPr>
              <a:t>d.o.f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. =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19.6/6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9101" y="5638800"/>
            <a:ext cx="6223001" cy="707886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If there are no evolution effects,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our data favor the hypothesis of </a:t>
            </a:r>
            <a:r>
              <a:rPr lang="en-US" sz="2000" b="1" dirty="0" err="1" smtClean="0">
                <a:solidFill>
                  <a:srgbClr val="FF0000"/>
                </a:solidFill>
              </a:rPr>
              <a:t>Sivers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</a:rPr>
              <a:t>ign </a:t>
            </a:r>
            <a:r>
              <a:rPr lang="en-US" sz="2000" b="1" dirty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hange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9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7884" y="240282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Asymmetry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332" y="883182"/>
            <a:ext cx="42164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Clean experimental momentum reconstruction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Negligible background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electrons rapidity peaks within tracker accept. (|</a:t>
            </a:r>
            <a:r>
              <a:rPr lang="en-US" sz="20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en-US" sz="2000" b="1" dirty="0">
                <a:solidFill>
                  <a:srgbClr val="0000FF"/>
                </a:solidFill>
                <a:cs typeface="Symbol" charset="2"/>
              </a:rPr>
              <a:t>|&lt; 1</a:t>
            </a:r>
            <a:r>
              <a:rPr lang="en-US" sz="2000" b="1" dirty="0" smtClean="0">
                <a:solidFill>
                  <a:srgbClr val="0000FF"/>
                </a:solidFill>
                <a:cs typeface="Symbol" charset="2"/>
              </a:rPr>
              <a:t>)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Statistics limited</a:t>
            </a:r>
          </a:p>
          <a:p>
            <a:endParaRPr lang="en-US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6629400" y="291618"/>
          <a:ext cx="2057400" cy="412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78" name="Equation" r:id="rId3" imgW="1016000" imgH="203200" progId="Equation.3">
                  <p:embed/>
                </p:oleObj>
              </mc:Choice>
              <mc:Fallback>
                <p:oleObj name="Equation" r:id="rId3" imgW="1016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91618"/>
                        <a:ext cx="2057400" cy="412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Z0_plot_2.png"/>
          <p:cNvPicPr>
            <a:picLocks noChangeAspect="1"/>
          </p:cNvPicPr>
          <p:nvPr/>
        </p:nvPicPr>
        <p:blipFill>
          <a:blip r:embed="rId5"/>
          <a:srcRect l="9625" t="50032" r="22391"/>
          <a:stretch>
            <a:fillRect/>
          </a:stretch>
        </p:blipFill>
        <p:spPr>
          <a:xfrm>
            <a:off x="45461" y="3259193"/>
            <a:ext cx="4352969" cy="31035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92126" y="1256306"/>
            <a:ext cx="428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</a:rPr>
              <a:t> measured in a single y, P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</a:rPr>
              <a:t> bin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7" t="4153" r="4108" b="50145"/>
          <a:stretch/>
        </p:blipFill>
        <p:spPr>
          <a:xfrm>
            <a:off x="4385735" y="1722739"/>
            <a:ext cx="4690531" cy="471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7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Screen Shot 2017-02-01 at 11.52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" y="1466367"/>
            <a:ext cx="3263281" cy="2222500"/>
          </a:xfrm>
          <a:prstGeom prst="rect">
            <a:avLst/>
          </a:prstGeom>
        </p:spPr>
      </p:pic>
      <p:pic>
        <p:nvPicPr>
          <p:cNvPr id="8" name="Picture 7" descr="Screen Shot 2017-02-01 at 11.52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14" y="1593774"/>
            <a:ext cx="2995171" cy="2095095"/>
          </a:xfrm>
          <a:prstGeom prst="rect">
            <a:avLst/>
          </a:prstGeom>
        </p:spPr>
      </p:pic>
      <p:pic>
        <p:nvPicPr>
          <p:cNvPr id="9" name="Picture 8" descr="Screen Shot 2017-02-01 at 11.52.5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" y="3765551"/>
            <a:ext cx="3165324" cy="2157805"/>
          </a:xfrm>
          <a:prstGeom prst="rect">
            <a:avLst/>
          </a:prstGeom>
        </p:spPr>
      </p:pic>
      <p:pic>
        <p:nvPicPr>
          <p:cNvPr id="10" name="Picture 9" descr="Screen Shot 2017-02-01 at 11.53.0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75" y="3765551"/>
            <a:ext cx="3041508" cy="2090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231" y="829626"/>
            <a:ext cx="600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en-US" dirty="0"/>
              <a:t>. Anselmino, M. Boglione, U. D'Alesio, F. Murgia, A. </a:t>
            </a:r>
            <a:r>
              <a:rPr lang="en-US" dirty="0" err="1" smtClean="0"/>
              <a:t>Prokudin</a:t>
            </a:r>
            <a:r>
              <a:rPr lang="en-US" dirty="0" smtClean="0"/>
              <a:t> </a:t>
            </a:r>
          </a:p>
          <a:p>
            <a:pPr algn="ctr"/>
            <a:r>
              <a:rPr lang="pt-BR" b="1" dirty="0" smtClean="0"/>
              <a:t>arXiv</a:t>
            </a:r>
            <a:r>
              <a:rPr lang="pt-BR" b="1" dirty="0"/>
              <a:t>:1612.06413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11185" y="1708151"/>
            <a:ext cx="29328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P</a:t>
            </a:r>
            <a:r>
              <a:rPr lang="en-US" b="1" dirty="0" smtClean="0"/>
              <a:t>arameters trained on SIDIS data from: </a:t>
            </a:r>
            <a:r>
              <a:rPr lang="en-US" dirty="0" smtClean="0"/>
              <a:t>COMPAS, HERMES, JLAB </a:t>
            </a:r>
          </a:p>
          <a:p>
            <a:r>
              <a:rPr lang="en-US" dirty="0" smtClean="0"/>
              <a:t>	-&gt; latest fit of Sivers</a:t>
            </a:r>
          </a:p>
          <a:p>
            <a:r>
              <a:rPr lang="en-US" dirty="0" smtClean="0"/>
              <a:t>	-&gt; different </a:t>
            </a:r>
            <a:r>
              <a:rPr lang="en-US" dirty="0" err="1" smtClean="0"/>
              <a:t>kine</a:t>
            </a:r>
            <a:r>
              <a:rPr lang="en-US" dirty="0" smtClean="0"/>
              <a:t>. region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No evolution effects </a:t>
            </a:r>
            <a:r>
              <a:rPr lang="en-US" dirty="0" smtClean="0"/>
              <a:t>included in the predictions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Global fit on our W</a:t>
            </a:r>
            <a:r>
              <a:rPr lang="en-US" b="1" baseline="30000" dirty="0" smtClean="0"/>
              <a:t>+</a:t>
            </a:r>
            <a:r>
              <a:rPr lang="en-US" b="1" dirty="0" smtClean="0"/>
              <a:t> and W</a:t>
            </a:r>
            <a:r>
              <a:rPr lang="en-US" b="1" baseline="30000" dirty="0" smtClean="0"/>
              <a:t>-</a:t>
            </a:r>
            <a:r>
              <a:rPr lang="en-US" b="1" dirty="0" smtClean="0"/>
              <a:t> data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7884" y="240282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</a:t>
            </a:r>
            <a:r>
              <a:rPr lang="en-US" sz="320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independent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test of sign-change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864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07202" y="1485900"/>
            <a:ext cx="207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d.o.f</a:t>
            </a:r>
            <a:r>
              <a:rPr lang="en-US" b="1" dirty="0" smtClean="0">
                <a:solidFill>
                  <a:srgbClr val="0000FF"/>
                </a:solidFill>
              </a:rPr>
              <a:t> = </a:t>
            </a:r>
            <a:r>
              <a:rPr lang="en-US" b="1" dirty="0">
                <a:solidFill>
                  <a:srgbClr val="0000FF"/>
                </a:solidFill>
              </a:rPr>
              <a:t>8 </a:t>
            </a:r>
            <a:r>
              <a:rPr lang="en-US" b="1" dirty="0" smtClean="0"/>
              <a:t>(</a:t>
            </a:r>
            <a:r>
              <a:rPr lang="en-US" b="1" dirty="0"/>
              <a:t># </a:t>
            </a:r>
            <a:r>
              <a:rPr lang="en-US" b="1" dirty="0" smtClean="0"/>
              <a:t>points)</a:t>
            </a:r>
            <a:endParaRPr lang="en-US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7884" y="240282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</a:t>
            </a:r>
            <a:r>
              <a:rPr lang="en-US" sz="320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independent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test of the sign-change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31" y="829626"/>
            <a:ext cx="600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en-US" dirty="0"/>
              <a:t>. Anselmino, M. Boglione, U. D'Alesio, F. Murgia, A. </a:t>
            </a:r>
            <a:r>
              <a:rPr lang="en-US" dirty="0" err="1" smtClean="0"/>
              <a:t>Prokudin</a:t>
            </a:r>
            <a:r>
              <a:rPr lang="en-US" dirty="0" smtClean="0"/>
              <a:t> </a:t>
            </a:r>
          </a:p>
          <a:p>
            <a:pPr algn="ctr"/>
            <a:r>
              <a:rPr lang="pt-BR" b="1" dirty="0" smtClean="0"/>
              <a:t>arXiv</a:t>
            </a:r>
            <a:r>
              <a:rPr lang="pt-BR" b="1" dirty="0"/>
              <a:t>:1612.06413</a:t>
            </a:r>
            <a:endParaRPr lang="en-US" b="1" dirty="0"/>
          </a:p>
        </p:txBody>
      </p:sp>
      <p:pic>
        <p:nvPicPr>
          <p:cNvPr id="11" name="Picture 10" descr="Screen Shot 2017-02-01 at 12.06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22" y="3708400"/>
            <a:ext cx="3926879" cy="2463800"/>
          </a:xfrm>
          <a:prstGeom prst="rect">
            <a:avLst/>
          </a:prstGeom>
        </p:spPr>
      </p:pic>
      <p:pic>
        <p:nvPicPr>
          <p:cNvPr id="12" name="Picture 11" descr="Screen Shot 2017-02-01 at 12.19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" y="1638478"/>
            <a:ext cx="3250043" cy="20826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4418" y="1899167"/>
            <a:ext cx="2759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parameters of the </a:t>
            </a:r>
            <a:r>
              <a:rPr lang="en-US" dirty="0"/>
              <a:t>m</a:t>
            </a:r>
            <a:r>
              <a:rPr lang="en-US" dirty="0" smtClean="0"/>
              <a:t>odel tested on A</a:t>
            </a:r>
            <a:r>
              <a:rPr lang="en-US" baseline="-25000" dirty="0" smtClean="0"/>
              <a:t>N</a:t>
            </a:r>
            <a:r>
              <a:rPr lang="en-US" dirty="0" smtClean="0"/>
              <a:t> of W+ and W-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2x10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sets of </a:t>
            </a:r>
            <a:r>
              <a:rPr lang="en-US" dirty="0" err="1" smtClean="0"/>
              <a:t>param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6" name="Picture 15" descr="Screen Shot 2017-02-01 at 12.20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768330"/>
            <a:ext cx="3145918" cy="19654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03402" y="1524000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probability density functions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8135" y="2058432"/>
            <a:ext cx="44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</a:t>
            </a:r>
            <a:r>
              <a:rPr lang="en-US" b="1" baseline="30000" dirty="0"/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89973" y="2058432"/>
            <a:ext cx="470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</a:t>
            </a:r>
            <a:r>
              <a:rPr lang="en-US" b="1" baseline="30000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71136" y="4026932"/>
            <a:ext cx="94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</a:t>
            </a:r>
            <a:r>
              <a:rPr lang="en-US" b="1" baseline="30000" dirty="0" smtClean="0"/>
              <a:t>+</a:t>
            </a:r>
            <a:r>
              <a:rPr lang="en-US" b="1" dirty="0" smtClean="0"/>
              <a:t> + W</a:t>
            </a:r>
            <a:r>
              <a:rPr lang="en-US" b="1" baseline="30000" dirty="0" smtClean="0"/>
              <a:t>-</a:t>
            </a:r>
            <a:endParaRPr lang="en-US" b="1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65264" y="4026932"/>
            <a:ext cx="4512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he model with sign change hypothesis agrees with W- </a:t>
            </a:r>
            <a:r>
              <a:rPr lang="en-US" dirty="0" err="1" smtClean="0">
                <a:solidFill>
                  <a:srgbClr val="0000FF"/>
                </a:solidFill>
              </a:rPr>
              <a:t>asym</a:t>
            </a:r>
            <a:r>
              <a:rPr lang="en-US" dirty="0" smtClean="0">
                <a:solidFill>
                  <a:srgbClr val="0000FF"/>
                </a:solidFill>
              </a:rPr>
              <a:t>. data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Globally data give a hint in favor of sign change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generally the agreement of the model is poor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</a:rPr>
              <a:t>Authors conclude for the need of more precise data 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5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905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... and the future?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" y="999065"/>
            <a:ext cx="873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</a:t>
            </a:r>
            <a:r>
              <a:rPr lang="en-US" sz="2000" b="1" dirty="0" smtClean="0"/>
              <a:t>resent results, obtained with a pilot sample of 25 pb</a:t>
            </a:r>
            <a:r>
              <a:rPr lang="en-US" sz="2000" b="1" baseline="30000" dirty="0" smtClean="0"/>
              <a:t>-1</a:t>
            </a:r>
            <a:r>
              <a:rPr lang="en-US" sz="2000" b="1" dirty="0"/>
              <a:t> </a:t>
            </a:r>
            <a:r>
              <a:rPr lang="en-US" sz="2000" b="1" dirty="0" smtClean="0"/>
              <a:t>show a </a:t>
            </a:r>
            <a:r>
              <a:rPr lang="en-US" sz="2000" b="1" dirty="0" smtClean="0">
                <a:solidFill>
                  <a:srgbClr val="FF0000"/>
                </a:solidFill>
              </a:rPr>
              <a:t>proof-of principle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8340" y="1485901"/>
            <a:ext cx="7036000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Full kinematic reconstruction of weak bosons is possible at STAR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732" y="2184624"/>
            <a:ext cx="4724398" cy="41547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Main physics goals: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 strong is the TMD evolution?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is the contribution to the </a:t>
            </a:r>
            <a:r>
              <a:rPr lang="en-US" dirty="0" err="1" smtClean="0"/>
              <a:t>Sivers</a:t>
            </a:r>
            <a:r>
              <a:rPr lang="en-US" dirty="0"/>
              <a:t> </a:t>
            </a:r>
            <a:r>
              <a:rPr lang="en-US" dirty="0" smtClean="0"/>
              <a:t>function from sea-quarks?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Conclusive test of the </a:t>
            </a:r>
            <a:r>
              <a:rPr lang="en-US" dirty="0" err="1" smtClean="0"/>
              <a:t>Sivers</a:t>
            </a:r>
            <a:r>
              <a:rPr lang="en-US" dirty="0" smtClean="0"/>
              <a:t>’ sign change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Precise measurements suitable  for 3D imaging of protons in momentum space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8277" y="2201557"/>
            <a:ext cx="3993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All we need is more data!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620726"/>
            <a:ext cx="3937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How?</a:t>
            </a:r>
          </a:p>
          <a:p>
            <a:pPr marL="228600" lvl="1" indent="-228600">
              <a:buFont typeface="Wingdings" charset="0"/>
              <a:buChar char="à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Measure 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for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direct-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W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±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Z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0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 smtClean="0">
                <a:solidFill>
                  <a:srgbClr val="800000"/>
                </a:solidFill>
                <a:sym typeface="Wingdings"/>
              </a:rPr>
              <a:t>DY</a:t>
            </a:r>
          </a:p>
          <a:p>
            <a:pPr marL="228600" lvl="1" indent="-228600">
              <a:buFont typeface="Wingdings" charset="0"/>
              <a:buChar char="à"/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 DY and W</a:t>
            </a:r>
            <a:r>
              <a:rPr lang="en-US" b="1" baseline="30000" dirty="0" smtClean="0">
                <a:solidFill>
                  <a:schemeClr val="bg1"/>
                </a:solidFill>
                <a:sym typeface="Wingdings"/>
              </a:rPr>
              <a:t>±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Z</a:t>
            </a:r>
            <a:r>
              <a:rPr lang="en-US" b="1" baseline="30000" dirty="0" smtClean="0">
                <a:solidFill>
                  <a:schemeClr val="bg1"/>
                </a:solidFill>
                <a:sym typeface="Wingdings"/>
              </a:rPr>
              <a:t>0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give Q</a:t>
            </a:r>
            <a:r>
              <a:rPr lang="en-US" b="1" baseline="30000" dirty="0" smtClean="0">
                <a:solidFill>
                  <a:schemeClr val="bg1"/>
                </a:solidFill>
                <a:sym typeface="Wingdings"/>
              </a:rPr>
              <a:t>2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evolution</a:t>
            </a:r>
          </a:p>
          <a:p>
            <a:pPr marL="228600" lvl="1" indent="-228600">
              <a:buFont typeface="Wingdings" charset="0"/>
              <a:buChar char="à"/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 W</a:t>
            </a:r>
            <a:r>
              <a:rPr lang="en-US" b="1" baseline="30000" dirty="0" smtClean="0">
                <a:solidFill>
                  <a:schemeClr val="bg1"/>
                </a:solidFill>
                <a:sym typeface="Wingdings"/>
              </a:rPr>
              <a:t>±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give sea-quark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Sivers</a:t>
            </a:r>
            <a:endParaRPr lang="en-US" b="1" dirty="0" smtClean="0">
              <a:solidFill>
                <a:schemeClr val="bg1"/>
              </a:solidFill>
              <a:sym typeface="Wingdings"/>
            </a:endParaRPr>
          </a:p>
          <a:p>
            <a:pPr marL="228600" lvl="1" indent="-228600">
              <a:buFont typeface="Wingdings" charset="0"/>
              <a:buChar char="à"/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 All four processes give sign change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7454" b="7454"/>
          <a:stretch>
            <a:fillRect/>
          </a:stretch>
        </p:blipFill>
        <p:spPr>
          <a:xfrm>
            <a:off x="6370856" y="43805"/>
            <a:ext cx="1757144" cy="966363"/>
          </a:xfrm>
        </p:spPr>
      </p:pic>
      <p:sp>
        <p:nvSpPr>
          <p:cNvPr id="14" name="TextBox 13"/>
          <p:cNvSpPr txBox="1"/>
          <p:nvPr/>
        </p:nvSpPr>
        <p:spPr>
          <a:xfrm>
            <a:off x="4842931" y="2815428"/>
            <a:ext cx="43010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Run 17 - Assumptions:</a:t>
            </a:r>
            <a:r>
              <a:rPr lang="en-US" sz="2000" b="1" dirty="0" smtClean="0"/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integrated delivered luminosity of 400 pb</a:t>
            </a:r>
            <a:r>
              <a:rPr lang="en-US" b="1" baseline="30000" dirty="0" smtClean="0">
                <a:solidFill>
                  <a:srgbClr val="FF0000"/>
                </a:solidFill>
              </a:rPr>
              <a:t>-1 </a:t>
            </a:r>
          </a:p>
          <a:p>
            <a:pPr marL="285750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12 weeks transversely polarized </a:t>
            </a:r>
            <a:r>
              <a:rPr lang="en-US" dirty="0" err="1" smtClean="0">
                <a:sym typeface="Wingdings"/>
              </a:rPr>
              <a:t>p+p</a:t>
            </a:r>
            <a:r>
              <a:rPr lang="en-US" dirty="0" smtClean="0">
                <a:sym typeface="Wingdings"/>
              </a:rPr>
              <a:t> at 510 </a:t>
            </a:r>
            <a:r>
              <a:rPr lang="en-US" dirty="0" err="1" smtClean="0">
                <a:sym typeface="Wingdings"/>
              </a:rPr>
              <a:t>GeV</a:t>
            </a:r>
            <a:endParaRPr lang="en-US" dirty="0" smtClean="0">
              <a:sym typeface="Wingdings"/>
            </a:endParaRPr>
          </a:p>
          <a:p>
            <a:pPr marL="285750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electron lenses are operational and dynamic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-squeeze is used throughout the fill </a:t>
            </a:r>
          </a:p>
          <a:p>
            <a:pPr marL="742950" lvl="1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smoothed </a:t>
            </a:r>
            <a:r>
              <a:rPr lang="en-US" dirty="0" err="1" smtClean="0">
                <a:sym typeface="Wingdings"/>
              </a:rPr>
              <a:t>lumi</a:t>
            </a:r>
            <a:r>
              <a:rPr lang="en-US" dirty="0" smtClean="0">
                <a:sym typeface="Wingdings"/>
              </a:rPr>
              <a:t>-decay during fills</a:t>
            </a:r>
          </a:p>
          <a:p>
            <a:pPr marL="742950" lvl="1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reduced pileup effects in TPC  high W reconstruction efficiency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3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_Z0Asym2016ProjRap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" r="6135" b="2397"/>
          <a:stretch/>
        </p:blipFill>
        <p:spPr>
          <a:xfrm>
            <a:off x="6019802" y="527022"/>
            <a:ext cx="3090329" cy="369774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75194" y="4762333"/>
            <a:ext cx="4284137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RHIC plans to deliver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~400 pb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-1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transverse </a:t>
            </a:r>
            <a:r>
              <a:rPr lang="en-US" sz="2400" b="1" dirty="0" err="1" smtClean="0">
                <a:solidFill>
                  <a:srgbClr val="0000FF"/>
                </a:solidFill>
              </a:rPr>
              <a:t>p+p</a:t>
            </a:r>
            <a:r>
              <a:rPr lang="en-US" sz="2400" b="1" dirty="0" smtClean="0">
                <a:solidFill>
                  <a:srgbClr val="0000FF"/>
                </a:solidFill>
              </a:rPr>
              <a:t> in 2017 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928" y="4135961"/>
            <a:ext cx="43900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Large statistics will allow us to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b="1" dirty="0" smtClean="0"/>
              <a:t>Precisely measure A</a:t>
            </a:r>
            <a:r>
              <a:rPr lang="en-US" sz="2000" b="1" baseline="-25000" dirty="0" smtClean="0"/>
              <a:t>N</a:t>
            </a:r>
            <a:r>
              <a:rPr lang="en-US" sz="2000" b="1" dirty="0" smtClean="0"/>
              <a:t> for Ws within a few % </a:t>
            </a:r>
            <a:r>
              <a:rPr lang="en-US" sz="2000" dirty="0" smtClean="0"/>
              <a:t>in several P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, y bins.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M</a:t>
            </a:r>
            <a:r>
              <a:rPr lang="en-US" sz="2000" dirty="0" smtClean="0"/>
              <a:t>easure the very clean </a:t>
            </a:r>
            <a:r>
              <a:rPr lang="en-US" sz="2000" b="1" dirty="0" smtClean="0"/>
              <a:t>Z</a:t>
            </a:r>
            <a:r>
              <a:rPr lang="en-US" sz="2000" b="1" baseline="30000" dirty="0" smtClean="0"/>
              <a:t>0</a:t>
            </a:r>
            <a:r>
              <a:rPr lang="en-US" sz="2000" b="1" dirty="0" smtClean="0"/>
              <a:t> channel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/>
              <a:t>Test </a:t>
            </a:r>
            <a:r>
              <a:rPr lang="en-US" sz="2000" dirty="0"/>
              <a:t>s</a:t>
            </a:r>
            <a:r>
              <a:rPr lang="en-US" sz="2000" dirty="0" smtClean="0"/>
              <a:t>ign change if evolution is less than factor ~5</a:t>
            </a:r>
            <a:endParaRPr lang="en-US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7884" y="240282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>
                <a:solidFill>
                  <a:srgbClr val="0000FF"/>
                </a:solidFill>
              </a:rPr>
              <a:t>Weak bosons – run 17</a:t>
            </a:r>
          </a:p>
        </p:txBody>
      </p:sp>
      <p:pic>
        <p:nvPicPr>
          <p:cNvPr id="2" name="Picture 1" descr="hd_WAsym2016ProjRap_zoo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8" r="3765" b="3612"/>
          <a:stretch/>
        </p:blipFill>
        <p:spPr>
          <a:xfrm>
            <a:off x="29597" y="850898"/>
            <a:ext cx="6045466" cy="32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6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254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00FF"/>
                </a:solidFill>
              </a:rPr>
              <a:t>The future: A</a:t>
            </a:r>
            <a:r>
              <a:rPr lang="en-US" sz="3200" baseline="-25000" dirty="0">
                <a:solidFill>
                  <a:srgbClr val="0000FF"/>
                </a:solidFill>
              </a:rPr>
              <a:t>N</a:t>
            </a:r>
            <a:r>
              <a:rPr lang="en-US" sz="3200" dirty="0">
                <a:solidFill>
                  <a:srgbClr val="0000FF"/>
                </a:solidFill>
              </a:rPr>
              <a:t> of </a:t>
            </a:r>
            <a:r>
              <a:rPr lang="en-US" sz="3200" dirty="0" err="1" smtClean="0">
                <a:solidFill>
                  <a:srgbClr val="0000FF"/>
                </a:solidFill>
              </a:rPr>
              <a:t>Drell</a:t>
            </a:r>
            <a:r>
              <a:rPr lang="en-US" sz="3200" dirty="0" smtClean="0">
                <a:solidFill>
                  <a:srgbClr val="0000FF"/>
                </a:solidFill>
              </a:rPr>
              <a:t>-Yan at </a:t>
            </a:r>
            <a:r>
              <a:rPr lang="en-US" sz="3200" dirty="0">
                <a:solidFill>
                  <a:srgbClr val="0000FF"/>
                </a:solidFill>
              </a:rPr>
              <a:t>STAR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531" t="9481" r="13881" b="7561"/>
          <a:stretch/>
        </p:blipFill>
        <p:spPr>
          <a:xfrm>
            <a:off x="228600" y="901701"/>
            <a:ext cx="2590800" cy="133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6400" y="838200"/>
            <a:ext cx="607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0000FF"/>
                </a:solidFill>
              </a:rPr>
              <a:t>Very Challenging:   (RHIC QCD WP </a:t>
            </a:r>
            <a:r>
              <a:rPr lang="en-US" b="1" dirty="0">
                <a:solidFill>
                  <a:srgbClr val="FF0000"/>
                </a:solidFill>
              </a:rPr>
              <a:t>arXiv:</a:t>
            </a:r>
            <a:r>
              <a:rPr lang="en-US" b="1" dirty="0" smtClean="0">
                <a:solidFill>
                  <a:srgbClr val="FF0000"/>
                </a:solidFill>
              </a:rPr>
              <a:t>1602.03922</a:t>
            </a:r>
            <a:r>
              <a:rPr lang="en-US" b="1" dirty="0">
                <a:solidFill>
                  <a:srgbClr val="0000FF"/>
                </a:solidFill>
              </a:rPr>
              <a:t>)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742950" lvl="1" indent="-285750">
              <a:buFont typeface="Lucida Grande"/>
              <a:buChar char="-"/>
            </a:pPr>
            <a:r>
              <a:rPr lang="en-US" dirty="0" smtClean="0"/>
              <a:t>QCD background ~10</a:t>
            </a:r>
            <a:r>
              <a:rPr lang="en-US" baseline="30000" dirty="0" smtClean="0"/>
              <a:t>5</a:t>
            </a:r>
            <a:r>
              <a:rPr lang="en-US" dirty="0" smtClean="0"/>
              <a:t>-10</a:t>
            </a:r>
            <a:r>
              <a:rPr lang="en-US" baseline="30000" dirty="0" smtClean="0"/>
              <a:t>6</a:t>
            </a:r>
            <a:r>
              <a:rPr lang="en-US" dirty="0" smtClean="0"/>
              <a:t> larger than DY cross-section</a:t>
            </a:r>
          </a:p>
          <a:p>
            <a:pPr marL="742950" lvl="1" indent="-285750">
              <a:spcAft>
                <a:spcPts val="600"/>
              </a:spcAft>
              <a:buFont typeface="Lucida Grande"/>
              <a:buChar char="-"/>
            </a:pPr>
            <a:r>
              <a:rPr lang="en-US" dirty="0" smtClean="0"/>
              <a:t>Probability of wrongly identifying a decay electron to be suppressed to ~0.01% while maintaining efficiency in identifying electrons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306711"/>
            <a:ext cx="2184400" cy="1559624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42900" y="4318124"/>
            <a:ext cx="762000" cy="540149"/>
            <a:chOff x="342900" y="2418951"/>
            <a:chExt cx="762000" cy="540149"/>
          </a:xfrm>
        </p:grpSpPr>
        <p:sp>
          <p:nvSpPr>
            <p:cNvPr id="17" name="TextBox 16"/>
            <p:cNvSpPr txBox="1"/>
            <p:nvPr/>
          </p:nvSpPr>
          <p:spPr>
            <a:xfrm>
              <a:off x="342900" y="2418951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50000"/>
                    </a:schemeClr>
                  </a:solidFill>
                </a:rPr>
                <a:t>FPS</a:t>
              </a:r>
              <a:endParaRPr lang="en-US" sz="16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7" idx="3"/>
            </p:cNvCxnSpPr>
            <p:nvPr/>
          </p:nvCxnSpPr>
          <p:spPr>
            <a:xfrm>
              <a:off x="835343" y="2588228"/>
              <a:ext cx="269557" cy="3708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803402" y="4306714"/>
            <a:ext cx="887881" cy="338555"/>
            <a:chOff x="1803401" y="2407537"/>
            <a:chExt cx="887881" cy="338554"/>
          </a:xfrm>
        </p:grpSpPr>
        <p:sp>
          <p:nvSpPr>
            <p:cNvPr id="18" name="TextBox 17"/>
            <p:cNvSpPr txBox="1"/>
            <p:nvPr/>
          </p:nvSpPr>
          <p:spPr>
            <a:xfrm>
              <a:off x="2134719" y="2407537"/>
              <a:ext cx="556563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FF"/>
                  </a:solidFill>
                </a:rPr>
                <a:t>FMS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18" idx="1"/>
            </p:cNvCxnSpPr>
            <p:nvPr/>
          </p:nvCxnSpPr>
          <p:spPr>
            <a:xfrm flipH="1">
              <a:off x="1803401" y="2576814"/>
              <a:ext cx="331318" cy="1692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499063" y="5556772"/>
            <a:ext cx="2005677" cy="979309"/>
            <a:chOff x="1587961" y="3327401"/>
            <a:chExt cx="2005677" cy="979309"/>
          </a:xfrm>
        </p:grpSpPr>
        <p:sp>
          <p:nvSpPr>
            <p:cNvPr id="25" name="TextBox 24"/>
            <p:cNvSpPr txBox="1"/>
            <p:nvPr/>
          </p:nvSpPr>
          <p:spPr>
            <a:xfrm>
              <a:off x="1587961" y="3968156"/>
              <a:ext cx="20056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FF"/>
                  </a:solidFill>
                </a:rPr>
                <a:t>post-shower upgrade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25" idx="0"/>
            </p:cNvCxnSpPr>
            <p:nvPr/>
          </p:nvCxnSpPr>
          <p:spPr>
            <a:xfrm flipH="1" flipV="1">
              <a:off x="2134720" y="3327401"/>
              <a:ext cx="456080" cy="64075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88901" y="2425702"/>
            <a:ext cx="89281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Ø"/>
            </a:pPr>
            <a:r>
              <a:rPr lang="en-US" b="1" dirty="0">
                <a:solidFill>
                  <a:srgbClr val="0000FF"/>
                </a:solidFill>
              </a:rPr>
              <a:t>COMPASS (CERN) and proposed E-906/</a:t>
            </a:r>
            <a:r>
              <a:rPr lang="en-US" b="1" dirty="0" err="1">
                <a:solidFill>
                  <a:srgbClr val="0000FF"/>
                </a:solidFill>
              </a:rPr>
              <a:t>SeaQuest</a:t>
            </a:r>
            <a:r>
              <a:rPr lang="en-US" b="1" dirty="0">
                <a:solidFill>
                  <a:srgbClr val="0000FF"/>
                </a:solidFill>
              </a:rPr>
              <a:t> (FNAL) </a:t>
            </a:r>
            <a:r>
              <a:rPr lang="en-US" dirty="0"/>
              <a:t>pursue the investigation of TMD through this process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>
                <a:solidFill>
                  <a:srgbClr val="0000FF"/>
                </a:solidFill>
              </a:rPr>
              <a:t>STAR can measure it...</a:t>
            </a:r>
            <a:r>
              <a:rPr lang="en-US" dirty="0"/>
              <a:t> after an upgrade</a:t>
            </a:r>
          </a:p>
          <a:p>
            <a:pPr marL="742950" lvl="1" indent="-285750">
              <a:buFont typeface="Lucida Grande"/>
              <a:buChar char="-"/>
            </a:pPr>
            <a:r>
              <a:rPr lang="en-US" dirty="0" smtClean="0"/>
              <a:t>We have just installed </a:t>
            </a:r>
            <a:r>
              <a:rPr lang="en-US" dirty="0"/>
              <a:t>forward Post-Shower </a:t>
            </a:r>
            <a:r>
              <a:rPr lang="en-US" dirty="0" smtClean="0"/>
              <a:t>detector behind </a:t>
            </a:r>
            <a:r>
              <a:rPr lang="en-US" dirty="0"/>
              <a:t>the the FMS detector and its Pre-Shower </a:t>
            </a:r>
          </a:p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99791" y="5019118"/>
            <a:ext cx="5717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Postshower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Detector (</a:t>
            </a:r>
            <a:r>
              <a:rPr lang="en-US" b="1" dirty="0" err="1" smtClean="0">
                <a:solidFill>
                  <a:srgbClr val="FF0000"/>
                </a:solidFill>
              </a:rPr>
              <a:t>FPost</a:t>
            </a:r>
            <a:r>
              <a:rPr lang="en-US" b="1" dirty="0" smtClean="0">
                <a:solidFill>
                  <a:srgbClr val="FF0000"/>
                </a:solidFill>
              </a:rPr>
              <a:t>): </a:t>
            </a:r>
            <a:r>
              <a:rPr lang="en-US" dirty="0" smtClean="0"/>
              <a:t>similar to the FPS but located behind the FMS,</a:t>
            </a:r>
            <a:endParaRPr lang="en-US" dirty="0"/>
          </a:p>
          <a:p>
            <a:pPr marL="285750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/>
              <a:t>distinguish </a:t>
            </a:r>
            <a:r>
              <a:rPr lang="en-US" dirty="0" smtClean="0"/>
              <a:t>electrons and hadrons </a:t>
            </a:r>
          </a:p>
          <a:p>
            <a:pPr marL="285750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Installed and ready to take data in upcoming RUN</a:t>
            </a:r>
            <a:r>
              <a:rPr lang="en-US" dirty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17</a:t>
            </a:r>
            <a:endParaRPr lang="en-US" dirty="0">
              <a:sym typeface="Wingding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9789" y="3930309"/>
            <a:ext cx="5717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Peshower</a:t>
            </a:r>
            <a:r>
              <a:rPr lang="en-US" b="1" dirty="0">
                <a:solidFill>
                  <a:srgbClr val="FF0000"/>
                </a:solidFill>
              </a:rPr>
              <a:t> Detector (FPS): </a:t>
            </a:r>
            <a:r>
              <a:rPr lang="en-US" dirty="0"/>
              <a:t>3 layers of scintillator stripes with </a:t>
            </a:r>
            <a:r>
              <a:rPr lang="en-US" dirty="0" err="1"/>
              <a:t>SiPMT</a:t>
            </a:r>
            <a:r>
              <a:rPr lang="en-US" dirty="0"/>
              <a:t>-based read-out in front of the FMS, </a:t>
            </a:r>
          </a:p>
          <a:p>
            <a:pPr marL="285750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/>
              <a:t>distinguish photons and electrons/positrons </a:t>
            </a:r>
          </a:p>
          <a:p>
            <a:pPr marL="285750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>
                <a:sym typeface="Wingdings"/>
              </a:rPr>
              <a:t>Installed for RUN-15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2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7884" y="240282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Plan of the talk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7957" y="1037169"/>
            <a:ext cx="91719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charset="2"/>
              <a:buChar char="²"/>
            </a:pPr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Physics motivations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²"/>
            </a:pPr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STAR </a:t>
            </a:r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results for A</a:t>
            </a:r>
            <a:r>
              <a:rPr lang="en-US" sz="3200" baseline="-25000" dirty="0" smtClean="0">
                <a:solidFill>
                  <a:srgbClr val="008000"/>
                </a:solidFill>
                <a:latin typeface="Arial"/>
                <a:cs typeface="Arial"/>
              </a:rPr>
              <a:t>N</a:t>
            </a:r>
            <a:r>
              <a:rPr lang="en-US" sz="3200" dirty="0">
                <a:solidFill>
                  <a:srgbClr val="008000"/>
                </a:solidFill>
                <a:latin typeface="Arial"/>
                <a:cs typeface="Arial"/>
              </a:rPr>
              <a:t>(W</a:t>
            </a:r>
            <a:r>
              <a:rPr lang="en-US" sz="3200" baseline="30000" dirty="0">
                <a:solidFill>
                  <a:srgbClr val="008000"/>
                </a:solidFill>
                <a:latin typeface="Arial"/>
                <a:cs typeface="Arial"/>
              </a:rPr>
              <a:t>±</a:t>
            </a:r>
            <a:r>
              <a:rPr lang="en-US" sz="3200" dirty="0">
                <a:solidFill>
                  <a:srgbClr val="008000"/>
                </a:solidFill>
                <a:latin typeface="Arial"/>
                <a:cs typeface="Arial"/>
              </a:rPr>
              <a:t>/</a:t>
            </a:r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Z</a:t>
            </a:r>
            <a:r>
              <a:rPr lang="en-US" sz="3200" baseline="30000" dirty="0" smtClean="0">
                <a:solidFill>
                  <a:srgbClr val="008000"/>
                </a:solidFill>
                <a:latin typeface="Arial"/>
                <a:cs typeface="Arial"/>
              </a:rPr>
              <a:t>0</a:t>
            </a:r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) </a:t>
            </a:r>
            <a:endParaRPr lang="en-US" sz="3200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457200" indent="-457200">
              <a:spcAft>
                <a:spcPts val="1200"/>
              </a:spcAft>
              <a:buFont typeface="Wingdings" charset="2"/>
              <a:buChar char="²"/>
            </a:pPr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Discussion of our recent results</a:t>
            </a:r>
            <a:endParaRPr lang="en-US" sz="3200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marL="457200" indent="-457200">
              <a:spcAft>
                <a:spcPts val="1200"/>
              </a:spcAft>
              <a:buFont typeface="Wingdings" charset="2"/>
              <a:buChar char="²"/>
            </a:pPr>
            <a:r>
              <a:rPr lang="en-US" sz="3200" dirty="0" smtClean="0">
                <a:solidFill>
                  <a:srgbClr val="FF0000"/>
                </a:solidFill>
                <a:latin typeface="Arial"/>
                <a:cs typeface="Arial"/>
              </a:rPr>
              <a:t>Future plans (Drell-Yan, weak bosons, </a:t>
            </a:r>
            <a:r>
              <a:rPr lang="en-US" sz="3200" dirty="0" smtClean="0">
                <a:solidFill>
                  <a:srgbClr val="FF0000"/>
                </a:solidFill>
                <a:latin typeface="Arial"/>
                <a:cs typeface="Arial"/>
              </a:rPr>
              <a:t>direct-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n-US" sz="3200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en-US" sz="32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>
              <a:spcAft>
                <a:spcPts val="1200"/>
              </a:spcAft>
              <a:buFont typeface="Wingdings" charset="2"/>
              <a:buChar char="²"/>
            </a:pPr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Conclusions</a:t>
            </a:r>
            <a:endParaRPr lang="en-US" sz="32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254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Drell-Yan at STAR </a:t>
            </a:r>
            <a:r>
              <a:rPr lang="mr-IN" sz="3200" dirty="0" smtClean="0">
                <a:solidFill>
                  <a:srgbClr val="0000FF"/>
                </a:solidFill>
              </a:rPr>
              <a:t>–</a:t>
            </a:r>
            <a:r>
              <a:rPr lang="en-US" sz="3200" dirty="0" smtClean="0">
                <a:solidFill>
                  <a:srgbClr val="0000FF"/>
                </a:solidFill>
              </a:rPr>
              <a:t> Background suppression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74" y="4454109"/>
            <a:ext cx="59983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he proposed forward-detector system (FPS + FMS + </a:t>
            </a:r>
            <a:r>
              <a:rPr lang="en-US" b="1" dirty="0" err="1" smtClean="0">
                <a:solidFill>
                  <a:srgbClr val="FF0000"/>
                </a:solidFill>
              </a:rPr>
              <a:t>FPost</a:t>
            </a:r>
            <a:r>
              <a:rPr lang="en-US" b="1" dirty="0" smtClean="0">
                <a:solidFill>
                  <a:srgbClr val="FF0000"/>
                </a:solidFill>
              </a:rPr>
              <a:t>) provides the needed rejection factor for measuring DY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STAR </a:t>
            </a: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can measure DY to ± 0.008 </a:t>
            </a:r>
            <a:r>
              <a:rPr lang="en-US" sz="2000" b="1" dirty="0" smtClean="0">
                <a:solidFill>
                  <a:srgbClr val="0000FF"/>
                </a:solidFill>
              </a:rPr>
              <a:t>in </a:t>
            </a:r>
            <a:r>
              <a:rPr lang="en-US" sz="2000" b="1" dirty="0">
                <a:solidFill>
                  <a:srgbClr val="0000FF"/>
                </a:solidFill>
              </a:rPr>
              <a:t>run-17 for ∫</a:t>
            </a:r>
            <a:r>
              <a:rPr lang="en-US" sz="2000" b="1" dirty="0" err="1">
                <a:solidFill>
                  <a:srgbClr val="0000FF"/>
                </a:solidFill>
              </a:rPr>
              <a:t>L</a:t>
            </a:r>
            <a:r>
              <a:rPr lang="en-US" sz="2000" b="1" baseline="-25000" dirty="0" err="1">
                <a:solidFill>
                  <a:srgbClr val="0000FF"/>
                </a:solidFill>
              </a:rPr>
              <a:t>del</a:t>
            </a:r>
            <a:r>
              <a:rPr lang="en-US" sz="2000" b="1" dirty="0">
                <a:solidFill>
                  <a:srgbClr val="0000FF"/>
                </a:solidFill>
              </a:rPr>
              <a:t>=400 pb</a:t>
            </a:r>
            <a:r>
              <a:rPr lang="en-US" sz="2000" b="1" baseline="30000" dirty="0">
                <a:solidFill>
                  <a:srgbClr val="0000FF"/>
                </a:solidFill>
              </a:rPr>
              <a:t>-1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7" name="Picture 36" descr="C:\Users\Samuel\Desktop\DY_PICS\b2s_compar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10457" r="1600" b="848"/>
          <a:stretch/>
        </p:blipFill>
        <p:spPr bwMode="auto">
          <a:xfrm>
            <a:off x="21475" y="866418"/>
            <a:ext cx="4315054" cy="29456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C:\Users\Samuel\Desktop\DY_PICS\b2s_compar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10457" r="1600" b="848"/>
          <a:stretch/>
        </p:blipFill>
        <p:spPr bwMode="auto">
          <a:xfrm>
            <a:off x="21475" y="866418"/>
            <a:ext cx="4315054" cy="29456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5651501" y="730250"/>
            <a:ext cx="3111499" cy="3081775"/>
            <a:chOff x="5651500" y="730249"/>
            <a:chExt cx="3111499" cy="3081774"/>
          </a:xfrm>
        </p:grpSpPr>
        <p:pic>
          <p:nvPicPr>
            <p:cNvPr id="39" name="Picture 3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4" r="8251"/>
            <a:stretch/>
          </p:blipFill>
          <p:spPr bwMode="auto">
            <a:xfrm>
              <a:off x="5651500" y="1044516"/>
              <a:ext cx="3111499" cy="276750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6371170" y="730249"/>
              <a:ext cx="20823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With TMD Evolution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28130" y="1827364"/>
            <a:ext cx="3959080" cy="584776"/>
            <a:chOff x="4219720" y="4147234"/>
            <a:chExt cx="3959080" cy="584776"/>
          </a:xfrm>
        </p:grpSpPr>
        <p:sp>
          <p:nvSpPr>
            <p:cNvPr id="2" name="TextBox 1"/>
            <p:cNvSpPr txBox="1"/>
            <p:nvPr/>
          </p:nvSpPr>
          <p:spPr>
            <a:xfrm>
              <a:off x="4219720" y="4147234"/>
              <a:ext cx="156815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STAR projected uncertainty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2" idx="3"/>
            </p:cNvCxnSpPr>
            <p:nvPr/>
          </p:nvCxnSpPr>
          <p:spPr>
            <a:xfrm flipV="1">
              <a:off x="5787879" y="4147236"/>
              <a:ext cx="2390921" cy="29238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121402" y="3570817"/>
            <a:ext cx="2839235" cy="2750235"/>
            <a:chOff x="6121401" y="3570817"/>
            <a:chExt cx="2839235" cy="2750234"/>
          </a:xfrm>
        </p:grpSpPr>
        <p:pic>
          <p:nvPicPr>
            <p:cNvPr id="40" name="Picture 39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88" r="7349"/>
            <a:stretch/>
          </p:blipFill>
          <p:spPr bwMode="auto">
            <a:xfrm>
              <a:off x="6121401" y="3913007"/>
              <a:ext cx="2797942" cy="24080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6448457" y="3570817"/>
              <a:ext cx="2512179" cy="2359133"/>
              <a:chOff x="6448457" y="3570817"/>
              <a:chExt cx="2512179" cy="2359133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6565899" y="3570817"/>
                <a:ext cx="18961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 TMD Evolution</a:t>
                </a:r>
                <a:endParaRPr lang="en-US" dirty="0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6448457" y="4061975"/>
                <a:ext cx="2512179" cy="1867975"/>
                <a:chOff x="6269579" y="4123108"/>
                <a:chExt cx="2512179" cy="1867975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7091823" y="4482698"/>
                  <a:ext cx="1321662" cy="398056"/>
                  <a:chOff x="6963844" y="4554670"/>
                  <a:chExt cx="1180850" cy="355145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7578682" y="4554670"/>
                    <a:ext cx="566012" cy="21967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 smtClean="0"/>
                      <a:t>500 </a:t>
                    </a:r>
                    <a:r>
                      <a:rPr lang="en-US" sz="1000" dirty="0" err="1" smtClean="0"/>
                      <a:t>GeV</a:t>
                    </a:r>
                    <a:endParaRPr lang="en-US" sz="1000" dirty="0"/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6963844" y="4690137"/>
                    <a:ext cx="566012" cy="21967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/>
                      <a:t>2</a:t>
                    </a:r>
                    <a:r>
                      <a:rPr lang="en-US" sz="1000" dirty="0" smtClean="0"/>
                      <a:t>00 </a:t>
                    </a:r>
                    <a:r>
                      <a:rPr lang="en-US" sz="1000" dirty="0" err="1" smtClean="0"/>
                      <a:t>GeV</a:t>
                    </a:r>
                    <a:endParaRPr lang="en-US" sz="1000" dirty="0"/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6269579" y="5683306"/>
                  <a:ext cx="251217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KQ: Phys.Rev.D81</a:t>
                  </a:r>
                  <a:r>
                    <a:rPr lang="en-US" sz="1400" dirty="0"/>
                    <a:t>:</a:t>
                  </a:r>
                  <a:r>
                    <a:rPr lang="en-US" sz="1400" dirty="0" smtClean="0"/>
                    <a:t>054020,2010</a:t>
                  </a:r>
                  <a:endParaRPr lang="en-US" sz="1400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307679" y="4123108"/>
                  <a:ext cx="10429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Drell</a:t>
                  </a:r>
                  <a:r>
                    <a:rPr lang="en-US" dirty="0" smtClean="0"/>
                    <a:t>-Yan</a:t>
                  </a:r>
                  <a:endParaRPr lang="en-US" dirty="0"/>
                </a:p>
              </p:txBody>
            </p:sp>
          </p:grpSp>
        </p:grpSp>
      </p:grpSp>
      <p:grpSp>
        <p:nvGrpSpPr>
          <p:cNvPr id="32" name="Group 31"/>
          <p:cNvGrpSpPr/>
          <p:nvPr/>
        </p:nvGrpSpPr>
        <p:grpSpPr>
          <a:xfrm>
            <a:off x="457202" y="3163699"/>
            <a:ext cx="3909329" cy="1236167"/>
            <a:chOff x="457200" y="3963798"/>
            <a:chExt cx="3909329" cy="1236167"/>
          </a:xfrm>
        </p:grpSpPr>
        <p:sp>
          <p:nvSpPr>
            <p:cNvPr id="13" name="TextBox 12"/>
            <p:cNvSpPr txBox="1"/>
            <p:nvPr/>
          </p:nvSpPr>
          <p:spPr>
            <a:xfrm>
              <a:off x="457200" y="4553634"/>
              <a:ext cx="39093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The </a:t>
              </a:r>
              <a:r>
                <a:rPr lang="en-US" b="1" dirty="0" smtClean="0">
                  <a:solidFill>
                    <a:srgbClr val="0000FF"/>
                  </a:solidFill>
                </a:rPr>
                <a:t>expected </a:t>
              </a:r>
              <a:r>
                <a:rPr lang="en-US" b="1" dirty="0">
                  <a:solidFill>
                    <a:srgbClr val="0000FF"/>
                  </a:solidFill>
                </a:rPr>
                <a:t>yields of DY </a:t>
              </a:r>
              <a:r>
                <a:rPr lang="en-US" b="1" dirty="0" smtClean="0">
                  <a:solidFill>
                    <a:srgbClr val="0000FF"/>
                  </a:solidFill>
                </a:rPr>
                <a:t>events </a:t>
              </a:r>
              <a:r>
                <a:rPr lang="en-US" b="1" dirty="0">
                  <a:solidFill>
                    <a:srgbClr val="0000FF"/>
                  </a:solidFill>
                </a:rPr>
                <a:t>and background </a:t>
              </a:r>
              <a:r>
                <a:rPr lang="en-US" b="1" u="sng" dirty="0" smtClean="0">
                  <a:solidFill>
                    <a:srgbClr val="FF0000"/>
                  </a:solidFill>
                </a:rPr>
                <a:t>after the upgrade</a:t>
              </a:r>
              <a:endParaRPr lang="en-US" b="1" u="sng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398029" y="3963798"/>
              <a:ext cx="0" cy="609600"/>
            </a:xfrm>
            <a:prstGeom prst="straightConnector1">
              <a:avLst/>
            </a:prstGeom>
            <a:ln w="635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816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rect_photon_500_t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" y="813221"/>
            <a:ext cx="3977640" cy="270891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Fazio - 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81977" y="812569"/>
            <a:ext cx="432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</a:rPr>
              <a:t> for direct photon production: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5215" y="1236134"/>
            <a:ext cx="50406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sensitive to sign change, but in TWIST-3 formalism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not sensitive to TMD evolution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no sensitivity to sea-quarks; mainly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v</a:t>
            </a:r>
            <a:r>
              <a:rPr lang="en-US" dirty="0" smtClean="0"/>
              <a:t> and d</a:t>
            </a:r>
            <a:r>
              <a:rPr lang="en-US" baseline="-25000" dirty="0" smtClean="0"/>
              <a:t>v</a:t>
            </a:r>
            <a:r>
              <a:rPr lang="en-US" dirty="0" smtClean="0"/>
              <a:t> at high x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collinear objects but more complicated evolutions than simple DGLAP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indirect constraints on </a:t>
            </a:r>
            <a:r>
              <a:rPr lang="en-US" dirty="0" err="1" smtClean="0"/>
              <a:t>Sivers</a:t>
            </a:r>
            <a:r>
              <a:rPr lang="en-US" dirty="0" smtClean="0"/>
              <a:t> </a:t>
            </a:r>
            <a:r>
              <a:rPr lang="en-US" dirty="0" err="1" smtClean="0"/>
              <a:t>fct</a:t>
            </a:r>
            <a:r>
              <a:rPr lang="en-US" dirty="0" smtClean="0"/>
              <a:t>. </a:t>
            </a:r>
          </a:p>
          <a:p>
            <a:pPr>
              <a:buClr>
                <a:srgbClr val="0000FF"/>
              </a:buClr>
            </a:pP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338068"/>
              </p:ext>
            </p:extLst>
          </p:nvPr>
        </p:nvGraphicFramePr>
        <p:xfrm>
          <a:off x="5054602" y="4023153"/>
          <a:ext cx="4014927" cy="764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21" name="Equation" r:id="rId4" imgW="3467100" imgH="660400" progId="Equation.3">
                  <p:embed/>
                </p:oleObj>
              </mc:Choice>
              <mc:Fallback>
                <p:oleObj name="Equation" r:id="rId4" imgW="34671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54602" y="4023153"/>
                        <a:ext cx="4014927" cy="764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166242" y="5689602"/>
            <a:ext cx="5266210" cy="64633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 a replacement for a A</a:t>
            </a:r>
            <a:r>
              <a:rPr lang="en-US" baseline="-25000" dirty="0" smtClean="0"/>
              <a:t>N</a:t>
            </a:r>
            <a:r>
              <a:rPr lang="en-US" dirty="0" smtClean="0"/>
              <a:t>(W</a:t>
            </a:r>
            <a:r>
              <a:rPr lang="en-US" baseline="30000" dirty="0" smtClean="0"/>
              <a:t>+/-</a:t>
            </a:r>
            <a:r>
              <a:rPr lang="en-US" dirty="0" smtClean="0"/>
              <a:t>, Z</a:t>
            </a:r>
            <a:r>
              <a:rPr lang="en-US" baseline="30000" dirty="0" smtClean="0"/>
              <a:t>0</a:t>
            </a:r>
            <a:r>
              <a:rPr lang="en-US" dirty="0" smtClean="0"/>
              <a:t>, DY) measurement</a:t>
            </a:r>
          </a:p>
          <a:p>
            <a:pPr algn="ctr"/>
            <a:r>
              <a:rPr lang="en-US" dirty="0" smtClean="0"/>
              <a:t>but an important complementary piece in the puzzle</a:t>
            </a:r>
            <a:endParaRPr lang="en-US" dirty="0"/>
          </a:p>
        </p:txBody>
      </p:sp>
      <p:sp>
        <p:nvSpPr>
          <p:cNvPr id="21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254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00FF"/>
                </a:solidFill>
              </a:rPr>
              <a:t>The future: A</a:t>
            </a:r>
            <a:r>
              <a:rPr lang="en-US" sz="3200" baseline="-25000" dirty="0">
                <a:solidFill>
                  <a:srgbClr val="0000FF"/>
                </a:solidFill>
              </a:rPr>
              <a:t>N</a:t>
            </a:r>
            <a:r>
              <a:rPr lang="en-US" sz="3200" dirty="0">
                <a:solidFill>
                  <a:srgbClr val="0000FF"/>
                </a:solidFill>
              </a:rPr>
              <a:t> of </a:t>
            </a:r>
            <a:r>
              <a:rPr lang="en-US" sz="3200" dirty="0" smtClean="0">
                <a:solidFill>
                  <a:srgbClr val="0000FF"/>
                </a:solidFill>
              </a:rPr>
              <a:t>direct-photons at </a:t>
            </a:r>
            <a:r>
              <a:rPr lang="en-US" sz="3200" dirty="0">
                <a:solidFill>
                  <a:srgbClr val="0000FF"/>
                </a:solidFill>
              </a:rPr>
              <a:t>STAR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554159"/>
            <a:ext cx="48895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How do we access the sign change?</a:t>
            </a:r>
          </a:p>
          <a:p>
            <a:r>
              <a:rPr lang="en-US" dirty="0" smtClean="0"/>
              <a:t>If the correlation due to different color interactions for initial and final state between the </a:t>
            </a:r>
            <a:r>
              <a:rPr lang="en-US" b="1" dirty="0" err="1" smtClean="0">
                <a:solidFill>
                  <a:srgbClr val="FF0000"/>
                </a:solidFill>
              </a:rPr>
              <a:t>Sivers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fcn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the </a:t>
            </a:r>
            <a:r>
              <a:rPr lang="en-US" b="1" dirty="0" smtClean="0">
                <a:solidFill>
                  <a:srgbClr val="FF0000"/>
                </a:solidFill>
              </a:rPr>
              <a:t>twist-3 correlation </a:t>
            </a:r>
            <a:r>
              <a:rPr lang="en-US" b="1" dirty="0" err="1" smtClean="0">
                <a:solidFill>
                  <a:srgbClr val="FF0000"/>
                </a:solidFill>
              </a:rPr>
              <a:t>fcn</a:t>
            </a:r>
            <a:r>
              <a:rPr lang="en-US" dirty="0" smtClean="0"/>
              <a:t> in the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integral would be violated, the asymmetry would be positive but the same magnitude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1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77802" y="104816"/>
            <a:ext cx="8674099" cy="72068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4000" b="1" dirty="0" smtClean="0">
                <a:solidFill>
                  <a:srgbClr val="0000FF"/>
                </a:solidFill>
              </a:rPr>
              <a:t>White Papers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8394" y="5535444"/>
            <a:ext cx="302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arXiv:1602.03922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494729" y="5535444"/>
            <a:ext cx="2859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800" b="1" dirty="0" err="1" smtClean="0">
                <a:solidFill>
                  <a:srgbClr val="000000"/>
                </a:solidFill>
              </a:rPr>
              <a:t>arXiv</a:t>
            </a:r>
            <a:r>
              <a:rPr lang="da-DK" sz="2800" b="1" dirty="0" smtClean="0">
                <a:solidFill>
                  <a:srgbClr val="000000"/>
                </a:solidFill>
              </a:rPr>
              <a:t>: 1501.01220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2" name="Picture 1" descr="Screen Shot 2016-06-03 at 11.32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133665"/>
            <a:ext cx="7015290" cy="43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3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Fazio - BNL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" y="240282"/>
            <a:ext cx="8935720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5967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First measurement of A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</a:rPr>
              <a:t> for W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±</a:t>
            </a:r>
            <a:r>
              <a:rPr lang="en-US" sz="2400" b="1" dirty="0" smtClean="0">
                <a:solidFill>
                  <a:srgbClr val="FF0000"/>
                </a:solidFill>
              </a:rPr>
              <a:t> and Z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</a:rPr>
              <a:t> production </a:t>
            </a:r>
            <a:r>
              <a:rPr lang="en-US" sz="2400" b="1" dirty="0" smtClean="0">
                <a:solidFill>
                  <a:srgbClr val="0000FF"/>
                </a:solidFill>
              </a:rPr>
              <a:t>at RHIC by reconstruction of the boson kinematics, using a sample of 25 pb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-1</a:t>
            </a:r>
            <a:r>
              <a:rPr lang="en-US" sz="2400" b="1" dirty="0" smtClean="0">
                <a:solidFill>
                  <a:srgbClr val="0000FF"/>
                </a:solidFill>
              </a:rPr>
              <a:t> transverse </a:t>
            </a:r>
            <a:r>
              <a:rPr lang="en-US" sz="2400" b="1" dirty="0" err="1" smtClean="0">
                <a:solidFill>
                  <a:srgbClr val="0000FF"/>
                </a:solidFill>
              </a:rPr>
              <a:t>p-p</a:t>
            </a:r>
            <a:r>
              <a:rPr lang="en-US" sz="2400" b="1" dirty="0" smtClean="0">
                <a:solidFill>
                  <a:srgbClr val="0000FF"/>
                </a:solidFill>
              </a:rPr>
              <a:t> data @ √500 </a:t>
            </a:r>
            <a:r>
              <a:rPr lang="en-US" sz="2400" b="1" dirty="0" err="1" smtClean="0">
                <a:solidFill>
                  <a:srgbClr val="0000FF"/>
                </a:solidFill>
              </a:rPr>
              <a:t>GeV</a:t>
            </a:r>
            <a:r>
              <a:rPr lang="en-US" sz="2400" b="1" dirty="0" smtClean="0">
                <a:solidFill>
                  <a:srgbClr val="0000FF"/>
                </a:solidFill>
              </a:rPr>
              <a:t> collected by STAR </a:t>
            </a:r>
          </a:p>
          <a:p>
            <a:pPr marL="800100" lvl="1" indent="-342900">
              <a:spcAft>
                <a:spcPts val="1200"/>
              </a:spcAft>
              <a:buFont typeface="Lucida Grande"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World’s first experimental test of the non-universality of the </a:t>
            </a:r>
            <a:r>
              <a:rPr lang="en-US" sz="2400" b="1" dirty="0" err="1" smtClean="0">
                <a:solidFill>
                  <a:srgbClr val="0000FF"/>
                </a:solidFill>
              </a:rPr>
              <a:t>Sivers</a:t>
            </a:r>
            <a:r>
              <a:rPr lang="en-US" sz="2400" b="1" dirty="0" smtClean="0">
                <a:solidFill>
                  <a:srgbClr val="0000FF"/>
                </a:solidFill>
              </a:rPr>
              <a:t> function</a:t>
            </a:r>
          </a:p>
          <a:p>
            <a:pPr marL="177800" indent="-17780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RHIC run 17</a:t>
            </a:r>
            <a:r>
              <a:rPr lang="en-US" sz="2400" b="1" dirty="0" smtClean="0">
                <a:solidFill>
                  <a:srgbClr val="0000FF"/>
                </a:solidFill>
              </a:rPr>
              <a:t> data (up to L~400 pb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-1</a:t>
            </a:r>
            <a:r>
              <a:rPr lang="en-US" sz="2400" b="1" dirty="0" smtClean="0">
                <a:solidFill>
                  <a:srgbClr val="0000FF"/>
                </a:solidFill>
              </a:rPr>
              <a:t>) can give statistical significance to 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b="1" dirty="0">
                <a:solidFill>
                  <a:srgbClr val="0000FF"/>
                </a:solidFill>
              </a:rPr>
              <a:t>P</a:t>
            </a:r>
            <a:r>
              <a:rPr lang="en-US" sz="2400" b="1" dirty="0" smtClean="0">
                <a:solidFill>
                  <a:srgbClr val="0000FF"/>
                </a:solidFill>
              </a:rPr>
              <a:t>in down TMD evolution 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Investigate the contribution from sea-quarks to the </a:t>
            </a:r>
            <a:r>
              <a:rPr lang="en-US" sz="2400" b="1" dirty="0" err="1" smtClean="0">
                <a:solidFill>
                  <a:srgbClr val="0000FF"/>
                </a:solidFill>
              </a:rPr>
              <a:t>Sivers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fcn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  <a:endParaRPr lang="en-US" sz="2400" b="1" dirty="0">
              <a:solidFill>
                <a:srgbClr val="0000FF"/>
              </a:solidFill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Ultimate test of the </a:t>
            </a:r>
            <a:r>
              <a:rPr lang="en-US" sz="2400" b="1" dirty="0">
                <a:solidFill>
                  <a:srgbClr val="0000FF"/>
                </a:solidFill>
              </a:rPr>
              <a:t>Sivers’ sign change </a:t>
            </a:r>
            <a:endParaRPr lang="en-US" sz="2400" b="1" dirty="0">
              <a:solidFill>
                <a:srgbClr val="0000FF"/>
              </a:solidFill>
            </a:endParaRPr>
          </a:p>
          <a:p>
            <a:pPr lvl="1"/>
            <a:endParaRPr lang="en-US" sz="2400" b="1" dirty="0" smtClean="0">
              <a:solidFill>
                <a:srgbClr val="0000FF"/>
              </a:solidFill>
            </a:endParaRPr>
          </a:p>
          <a:p>
            <a:pPr marL="177800" indent="-177800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STAR is the only experiment that can measure 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A</a:t>
            </a:r>
            <a:r>
              <a:rPr lang="en-US" sz="2400" b="1" baseline="-25000" dirty="0" smtClean="0">
                <a:solidFill>
                  <a:srgbClr val="0000FF"/>
                </a:solidFill>
                <a:sym typeface="Wingdings"/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 for </a:t>
            </a:r>
            <a:r>
              <a:rPr lang="en-US" sz="2400" b="1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, W</a:t>
            </a:r>
            <a:r>
              <a:rPr lang="en-US" sz="2400" b="1" baseline="30000" dirty="0" smtClean="0">
                <a:solidFill>
                  <a:srgbClr val="0000FF"/>
                </a:solidFill>
                <a:sym typeface="Wingdings"/>
              </a:rPr>
              <a:t>±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, Z</a:t>
            </a:r>
            <a:r>
              <a:rPr lang="en-US" sz="2400" b="1" baseline="30000" dirty="0" smtClean="0">
                <a:solidFill>
                  <a:srgbClr val="0000FF"/>
                </a:solidFill>
                <a:sym typeface="Wingdings"/>
              </a:rPr>
              <a:t>0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, DY, all in one venue, simultaneously!</a:t>
            </a:r>
            <a:endParaRPr lang="en-US" sz="2400" b="1" dirty="0" smtClean="0">
              <a:solidFill>
                <a:srgbClr val="0000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3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06701" y="2133601"/>
            <a:ext cx="33495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BACKUP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01,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(BNL)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7884" y="240280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W+/W- </a:t>
            </a:r>
            <a:r>
              <a:rPr lang="en-US" sz="3200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un</a:t>
            </a:r>
            <a:r>
              <a:rPr lang="en-US" sz="3200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polarized</a:t>
            </a:r>
            <a:r>
              <a:rPr lang="en-US" sz="32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x-sec ratios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82" y="1498600"/>
            <a:ext cx="4599417" cy="3295134"/>
            <a:chOff x="121634" y="962495"/>
            <a:chExt cx="6650501" cy="43597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8" r="7618"/>
            <a:stretch/>
          </p:blipFill>
          <p:spPr>
            <a:xfrm>
              <a:off x="121634" y="962495"/>
              <a:ext cx="6650501" cy="435970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-443702" y="3251200"/>
              <a:ext cx="15000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σ</a:t>
              </a:r>
              <a:r>
                <a:rPr lang="en-US" dirty="0" smtClean="0"/>
                <a:t>(W+) / </a:t>
              </a:r>
              <a:r>
                <a:rPr lang="en-US" dirty="0" err="1"/>
                <a:t>σ</a:t>
              </a:r>
              <a:r>
                <a:rPr lang="en-US" dirty="0"/>
                <a:t>(</a:t>
              </a:r>
              <a:r>
                <a:rPr lang="en-US" dirty="0" smtClean="0"/>
                <a:t>W-)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523004" y="1050363"/>
            <a:ext cx="5861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Collected </a:t>
            </a:r>
            <a:r>
              <a:rPr lang="en-US" sz="2400" b="1" dirty="0" smtClean="0">
                <a:solidFill>
                  <a:srgbClr val="0000FF"/>
                </a:solidFill>
              </a:rPr>
              <a:t>Luminosity (run 11 + 12) </a:t>
            </a:r>
            <a:r>
              <a:rPr lang="en-US" sz="2400" b="1" dirty="0" smtClean="0">
                <a:solidFill>
                  <a:srgbClr val="0000FF"/>
                </a:solidFill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</a:rPr>
              <a:t>102 pb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-1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83100" y="1523570"/>
            <a:ext cx="4660900" cy="3492930"/>
            <a:chOff x="700312" y="812799"/>
            <a:chExt cx="6866339" cy="528610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0"/>
            <a:stretch/>
          </p:blipFill>
          <p:spPr>
            <a:xfrm>
              <a:off x="700312" y="812799"/>
              <a:ext cx="6866339" cy="528610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rot="16200000">
              <a:off x="-162369" y="2026180"/>
              <a:ext cx="2259391" cy="4968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σ</a:t>
              </a:r>
              <a:r>
                <a:rPr lang="en-US" dirty="0" smtClean="0"/>
                <a:t>(W+) / </a:t>
              </a:r>
              <a:r>
                <a:rPr lang="en-US" dirty="0" err="1" smtClean="0"/>
                <a:t>σ</a:t>
              </a:r>
              <a:r>
                <a:rPr lang="en-US" dirty="0" smtClean="0"/>
                <a:t>(W-)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26309" y="4532868"/>
            <a:ext cx="321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Decay Electron - </a:t>
            </a:r>
            <a:r>
              <a:rPr lang="en-US" dirty="0" err="1" smtClean="0"/>
              <a:t>PseudoRapidity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44297" y="448206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Boson - Rapidity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744127"/>
            <a:ext cx="1538291" cy="10330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7004" y="5244148"/>
            <a:ext cx="5973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 smtClean="0"/>
              <a:t> </a:t>
            </a:r>
            <a:r>
              <a:rPr lang="en-US" sz="2400" b="1" dirty="0"/>
              <a:t>Run 13 </a:t>
            </a:r>
            <a:r>
              <a:rPr lang="en-US" sz="2400" dirty="0"/>
              <a:t>will add </a:t>
            </a:r>
            <a:r>
              <a:rPr lang="en-US" sz="2400" b="1" dirty="0"/>
              <a:t>~ 250 pb</a:t>
            </a:r>
            <a:r>
              <a:rPr lang="en-US" sz="2400" b="1" baseline="30000" dirty="0"/>
              <a:t>-1</a:t>
            </a:r>
          </a:p>
          <a:p>
            <a:pPr marL="285750" indent="-285750">
              <a:buFont typeface="Courier New"/>
              <a:buChar char="o"/>
            </a:pPr>
            <a:r>
              <a:rPr lang="en-US" sz="2400" dirty="0" smtClean="0"/>
              <a:t>STAR </a:t>
            </a:r>
            <a:r>
              <a:rPr lang="en-US" sz="2400" b="1" dirty="0"/>
              <a:t>Run 17 </a:t>
            </a:r>
            <a:r>
              <a:rPr lang="en-US" sz="2400" dirty="0"/>
              <a:t>is expected to add </a:t>
            </a:r>
            <a:r>
              <a:rPr lang="en-US" sz="2400" b="1" dirty="0"/>
              <a:t>~ 400 pb</a:t>
            </a:r>
            <a:r>
              <a:rPr lang="en-US" sz="2400" b="1" baseline="30000" dirty="0"/>
              <a:t>-</a:t>
            </a:r>
            <a:r>
              <a:rPr lang="en-US" sz="2400" b="1" baseline="30000" dirty="0" smtClean="0"/>
              <a:t>1</a:t>
            </a:r>
            <a:endParaRPr lang="en-US" sz="2400" b="1" baseline="30000" dirty="0"/>
          </a:p>
        </p:txBody>
      </p:sp>
    </p:spTree>
    <p:extLst>
      <p:ext uri="{BB962C8B-B14F-4D97-AF65-F5344CB8AC3E}">
        <p14:creationId xmlns:p14="http://schemas.microsoft.com/office/powerpoint/2010/main" val="246874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plot_WPT_2.png"/>
          <p:cNvPicPr>
            <a:picLocks noChangeAspect="1"/>
          </p:cNvPicPr>
          <p:nvPr/>
        </p:nvPicPr>
        <p:blipFill>
          <a:blip r:embed="rId2"/>
          <a:srcRect r="22189" b="3719"/>
          <a:stretch>
            <a:fillRect/>
          </a:stretch>
        </p:blipFill>
        <p:spPr>
          <a:xfrm>
            <a:off x="4318002" y="766240"/>
            <a:ext cx="4775201" cy="566984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552" y="1071215"/>
            <a:ext cx="4296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/>
            <a:r>
              <a:rPr lang="en-US" sz="2000" b="1" dirty="0" smtClean="0">
                <a:solidFill>
                  <a:srgbClr val="0000FF"/>
                </a:solidFill>
              </a:rPr>
              <a:t>Monte Carlo</a:t>
            </a:r>
            <a:endParaRPr lang="en-US" sz="2000" b="1" dirty="0" smtClean="0">
              <a:solidFill>
                <a:srgbClr val="FF0000"/>
              </a:solidFill>
              <a:sym typeface="Wingdings"/>
            </a:endParaRPr>
          </a:p>
          <a:p>
            <a:pPr marL="292100" indent="-292100">
              <a:buFont typeface="Wingdings" pitchFamily="12" charset="2"/>
              <a:buChar char="à"/>
            </a:pP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PYTHIA </a:t>
            </a:r>
            <a:r>
              <a:rPr lang="en-US" sz="2000" dirty="0" smtClean="0">
                <a:sym typeface="Wingdings"/>
              </a:rPr>
              <a:t>reconstructed trough GEANT simulated STAR detector</a:t>
            </a:r>
          </a:p>
          <a:p>
            <a:pPr marL="292100" indent="-292100">
              <a:buFont typeface="Wingdings" pitchFamily="12" charset="2"/>
              <a:buChar char="à"/>
            </a:pP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Perugia tune 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with hard P</a:t>
            </a:r>
            <a:r>
              <a:rPr lang="en-US" sz="2000" baseline="-25000" dirty="0" smtClean="0">
                <a:solidFill>
                  <a:srgbClr val="000000"/>
                </a:solidFill>
                <a:sym typeface="Wingdings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&gt; 10 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GeV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</a:t>
            </a:r>
          </a:p>
          <a:p>
            <a:pPr marL="292100" indent="-292100">
              <a:buFont typeface="Wingdings" pitchFamily="-106" charset="2"/>
              <a:buChar char="à"/>
            </a:pPr>
            <a:r>
              <a:rPr lang="en-US" sz="2000" dirty="0" smtClean="0">
                <a:sym typeface="Wingdings"/>
              </a:rPr>
              <a:t>PYTHIA 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embedded</a:t>
            </a:r>
            <a:r>
              <a:rPr lang="en-US" sz="2000" dirty="0" smtClean="0">
                <a:sym typeface="Wingdings"/>
              </a:rPr>
              <a:t> into real zero-bias pp events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2552" y="3385815"/>
            <a:ext cx="396775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Data sample</a:t>
            </a:r>
          </a:p>
          <a:p>
            <a:pPr marL="169863" indent="-169863">
              <a:buClr>
                <a:srgbClr val="FF0000"/>
              </a:buClr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pp – transverse </a:t>
            </a:r>
            <a:r>
              <a:rPr lang="en-US" sz="2000" dirty="0" smtClean="0"/>
              <a:t>(collected in 2011) </a:t>
            </a:r>
          </a:p>
          <a:p>
            <a:pPr marL="169863" indent="-169863">
              <a:buClr>
                <a:srgbClr val="FF0000"/>
              </a:buClr>
            </a:pPr>
            <a:r>
              <a:rPr lang="en-US" sz="2000" dirty="0" smtClean="0"/>
              <a:t>  @ √500 </a:t>
            </a:r>
            <a:r>
              <a:rPr lang="en-US" sz="2000" dirty="0" err="1" smtClean="0"/>
              <a:t>GeV</a:t>
            </a:r>
            <a:r>
              <a:rPr lang="en-US" sz="2000" dirty="0" smtClean="0"/>
              <a:t> </a:t>
            </a:r>
          </a:p>
          <a:p>
            <a:pPr marL="169863" indent="-169863">
              <a:buClr>
                <a:srgbClr val="FF0000"/>
              </a:buClr>
              <a:buFont typeface="Arial"/>
              <a:buChar char="•"/>
            </a:pPr>
            <a:r>
              <a:rPr lang="en-US" sz="2000" dirty="0" smtClean="0"/>
              <a:t>Integrated luminosity: </a:t>
            </a:r>
            <a:r>
              <a:rPr lang="en-US" sz="2000" b="1" dirty="0" smtClean="0">
                <a:solidFill>
                  <a:srgbClr val="FF0000"/>
                </a:solidFill>
              </a:rPr>
              <a:t>~ 25 pb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-1</a:t>
            </a:r>
          </a:p>
          <a:p>
            <a:pPr marL="169863" indent="-169863">
              <a:buClr>
                <a:srgbClr val="FF0000"/>
              </a:buClr>
              <a:buFont typeface="Arial"/>
              <a:buChar char="•"/>
            </a:pPr>
            <a:r>
              <a:rPr lang="en-US" sz="2000" dirty="0" smtClean="0"/>
              <a:t>Events triggered in Barrel EMCAL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97884" y="240282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</a:t>
            </a:r>
            <a:r>
              <a:rPr lang="en-US" sz="32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&amp; MC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90800" y="5043902"/>
            <a:ext cx="19424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Background</a:t>
            </a:r>
          </a:p>
          <a:p>
            <a:r>
              <a:rPr lang="en-US" sz="2000" i="1" dirty="0" smtClean="0"/>
              <a:t>W </a:t>
            </a:r>
            <a:r>
              <a:rPr lang="en-US" sz="2000" i="1" dirty="0" err="1" smtClean="0">
                <a:sym typeface="Wingdings"/>
              </a:rPr>
              <a:t></a:t>
            </a:r>
            <a:r>
              <a:rPr lang="en-US" sz="2000" i="1" dirty="0" smtClean="0">
                <a:sym typeface="Wingdings"/>
              </a:rPr>
              <a:t> </a:t>
            </a:r>
            <a:r>
              <a:rPr lang="en-US" sz="2000" i="1" dirty="0" err="1" smtClean="0">
                <a:sym typeface="Wingdings"/>
              </a:rPr>
              <a:t>tv</a:t>
            </a:r>
            <a:r>
              <a:rPr lang="en-US" sz="2000" i="1" baseline="-25000" dirty="0" err="1" smtClean="0">
                <a:sym typeface="Wingdings"/>
              </a:rPr>
              <a:t>t</a:t>
            </a:r>
            <a:r>
              <a:rPr lang="en-US" sz="2000" i="1" dirty="0" smtClean="0">
                <a:sym typeface="Wingdings"/>
              </a:rPr>
              <a:t> </a:t>
            </a:r>
            <a:r>
              <a:rPr lang="en-US" sz="2000" i="1" dirty="0" err="1" smtClean="0">
                <a:sym typeface="Wingdings"/>
              </a:rPr>
              <a:t></a:t>
            </a:r>
            <a:r>
              <a:rPr lang="en-US" sz="2000" i="1" dirty="0" smtClean="0">
                <a:sym typeface="Wingdings"/>
              </a:rPr>
              <a:t> </a:t>
            </a:r>
            <a:r>
              <a:rPr lang="en-US" sz="2000" i="1" dirty="0" err="1" smtClean="0">
                <a:sym typeface="Wingdings"/>
              </a:rPr>
              <a:t>ev</a:t>
            </a:r>
            <a:r>
              <a:rPr lang="en-US" sz="2000" i="1" baseline="-25000" dirty="0" err="1" smtClean="0">
                <a:sym typeface="Wingdings"/>
              </a:rPr>
              <a:t>e</a:t>
            </a:r>
            <a:r>
              <a:rPr lang="en-US" sz="2000" i="1" dirty="0" err="1" smtClean="0">
                <a:sym typeface="Wingdings"/>
              </a:rPr>
              <a:t>v</a:t>
            </a:r>
            <a:r>
              <a:rPr lang="en-US" sz="2000" i="1" baseline="-25000" dirty="0" err="1" smtClean="0">
                <a:sym typeface="Wingdings"/>
              </a:rPr>
              <a:t>t</a:t>
            </a:r>
            <a:endParaRPr lang="en-US" sz="2000" i="1" baseline="-25000" dirty="0" smtClean="0">
              <a:sym typeface="Wingdings"/>
            </a:endParaRPr>
          </a:p>
          <a:p>
            <a:r>
              <a:rPr lang="en-US" sz="2000" i="1" dirty="0" smtClean="0">
                <a:sym typeface="Wingdings"/>
              </a:rPr>
              <a:t>Z </a:t>
            </a:r>
            <a:r>
              <a:rPr lang="en-US" sz="2000" i="1" dirty="0" err="1" smtClean="0">
                <a:sym typeface="Wingdings"/>
              </a:rPr>
              <a:t></a:t>
            </a:r>
            <a:r>
              <a:rPr lang="en-US" sz="2000" i="1" dirty="0" smtClean="0">
                <a:sym typeface="Wingdings"/>
              </a:rPr>
              <a:t> </a:t>
            </a:r>
            <a:r>
              <a:rPr lang="en-US" sz="2000" i="1" dirty="0" err="1" smtClean="0">
                <a:sym typeface="Wingdings"/>
              </a:rPr>
              <a:t>ee</a:t>
            </a:r>
            <a:endParaRPr lang="en-US" sz="2000" i="1" dirty="0" smtClean="0">
              <a:sym typeface="Wingdings"/>
            </a:endParaRPr>
          </a:p>
          <a:p>
            <a:r>
              <a:rPr lang="en-US" sz="2000" i="1" dirty="0" smtClean="0">
                <a:sym typeface="Wingdings"/>
              </a:rPr>
              <a:t>QCD events</a:t>
            </a:r>
            <a:endParaRPr lang="en-US" sz="20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2" y="5043902"/>
            <a:ext cx="114612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Signal</a:t>
            </a:r>
          </a:p>
          <a:p>
            <a:r>
              <a:rPr lang="en-US" sz="2000" i="1" dirty="0" smtClean="0"/>
              <a:t>W </a:t>
            </a:r>
            <a:r>
              <a:rPr lang="en-US" sz="2000" i="1" dirty="0" err="1" smtClean="0">
                <a:sym typeface="Wingdings"/>
              </a:rPr>
              <a:t></a:t>
            </a:r>
            <a:r>
              <a:rPr lang="en-US" sz="2000" i="1" dirty="0" smtClean="0">
                <a:sym typeface="Wingdings"/>
              </a:rPr>
              <a:t> ev</a:t>
            </a:r>
            <a:r>
              <a:rPr lang="en-US" sz="2000" i="1" baseline="-25000" dirty="0" smtClean="0">
                <a:sym typeface="Wingdings"/>
              </a:rPr>
              <a:t>e</a:t>
            </a:r>
          </a:p>
          <a:p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318000" y="2209802"/>
            <a:ext cx="1320800" cy="800407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86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676900" y="948175"/>
            <a:ext cx="3403600" cy="2427971"/>
            <a:chOff x="5676900" y="1227574"/>
            <a:chExt cx="3403600" cy="2427971"/>
          </a:xfrm>
        </p:grpSpPr>
        <p:pic>
          <p:nvPicPr>
            <p:cNvPr id="13" name="Picture 12" descr="c_hTrackCluster2x2EVsLeptonPt.png"/>
            <p:cNvPicPr>
              <a:picLocks noChangeAspect="1"/>
            </p:cNvPicPr>
            <p:nvPr/>
          </p:nvPicPr>
          <p:blipFill>
            <a:blip r:embed="rId3"/>
            <a:srcRect r="19492"/>
            <a:stretch>
              <a:fillRect/>
            </a:stretch>
          </p:blipFill>
          <p:spPr>
            <a:xfrm>
              <a:off x="5676900" y="1227574"/>
              <a:ext cx="3403600" cy="242797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298901" y="1586467"/>
              <a:ext cx="508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7884" y="240282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E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lectron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identification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20" y="755167"/>
            <a:ext cx="8861682" cy="355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Isolation:</a:t>
            </a:r>
            <a:r>
              <a:rPr lang="en-US" dirty="0" smtClean="0"/>
              <a:t> (</a:t>
            </a:r>
            <a:r>
              <a:rPr lang="en-US" dirty="0" err="1" smtClean="0"/>
              <a:t>P</a:t>
            </a:r>
            <a:r>
              <a:rPr lang="en-US" baseline="30000" dirty="0" err="1" smtClean="0"/>
              <a:t>track</a:t>
            </a:r>
            <a:r>
              <a:rPr lang="en-US" dirty="0" err="1" smtClean="0"/>
              <a:t>+E</a:t>
            </a:r>
            <a:r>
              <a:rPr lang="en-US" baseline="30000" dirty="0" err="1" smtClean="0"/>
              <a:t>cluster</a:t>
            </a:r>
            <a:r>
              <a:rPr lang="en-US" dirty="0" smtClean="0"/>
              <a:t>) / </a:t>
            </a:r>
            <a:r>
              <a:rPr lang="en-US" dirty="0" err="1" smtClean="0"/>
              <a:t>Σ[P</a:t>
            </a:r>
            <a:r>
              <a:rPr lang="en-US" baseline="30000" dirty="0" err="1" smtClean="0"/>
              <a:t>tracks</a:t>
            </a:r>
            <a:r>
              <a:rPr lang="en-US" baseline="30000" dirty="0" smtClean="0"/>
              <a:t> </a:t>
            </a:r>
            <a:r>
              <a:rPr lang="en-US" dirty="0" smtClean="0"/>
              <a:t>in R=0.7 cone] &gt; 0.8 </a:t>
            </a:r>
          </a:p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Imbalance:</a:t>
            </a:r>
            <a:r>
              <a:rPr lang="en-US" dirty="0" smtClean="0"/>
              <a:t> no energy in opposite cone (E&lt;20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E</a:t>
            </a:r>
            <a:r>
              <a:rPr lang="en-US" b="1" baseline="-25000" dirty="0" smtClean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 &gt; 25 </a:t>
            </a:r>
            <a:r>
              <a:rPr lang="en-US" b="1" dirty="0" err="1" smtClean="0">
                <a:solidFill>
                  <a:srgbClr val="0000FF"/>
                </a:solidFill>
              </a:rPr>
              <a:t>GeV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dirty="0" smtClean="0"/>
          </a:p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Track |</a:t>
            </a:r>
            <a:r>
              <a:rPr lang="en-US" dirty="0" err="1" smtClean="0"/>
              <a:t>η</a:t>
            </a:r>
            <a:r>
              <a:rPr lang="en-US" dirty="0" smtClean="0"/>
              <a:t>| &lt; 1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|Z-vertex|&lt;100 cm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Charge separation </a:t>
            </a:r>
            <a:r>
              <a:rPr lang="en-US" dirty="0" smtClean="0"/>
              <a:t>(avoids charge misidentification):</a:t>
            </a:r>
          </a:p>
          <a:p>
            <a:pPr marL="177800" indent="-177800">
              <a:spcAft>
                <a:spcPts val="600"/>
              </a:spcAft>
            </a:pPr>
            <a:r>
              <a:rPr lang="en-US" dirty="0" smtClean="0"/>
              <a:t>   0.4 &lt; |Charge (TPC) </a:t>
            </a:r>
            <a:r>
              <a:rPr lang="en-US" dirty="0" err="1" smtClean="0"/>
              <a:t>x</a:t>
            </a:r>
            <a:r>
              <a:rPr lang="en-US" dirty="0" smtClean="0"/>
              <a:t> E</a:t>
            </a:r>
            <a:r>
              <a:rPr lang="en-US" baseline="-25000" dirty="0" smtClean="0"/>
              <a:t>T</a:t>
            </a:r>
            <a:r>
              <a:rPr lang="en-US" dirty="0" smtClean="0"/>
              <a:t> (EMC) / P</a:t>
            </a:r>
            <a:r>
              <a:rPr lang="en-US" baseline="-25000" dirty="0" smtClean="0"/>
              <a:t>T</a:t>
            </a:r>
            <a:r>
              <a:rPr lang="en-US" dirty="0" smtClean="0"/>
              <a:t> (TPC)| &lt; 1.8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Signed P</a:t>
            </a:r>
            <a:r>
              <a:rPr lang="en-US" baseline="-25000" dirty="0" smtClean="0"/>
              <a:t>T</a:t>
            </a:r>
            <a:r>
              <a:rPr lang="en-US" dirty="0" smtClean="0"/>
              <a:t> balance &gt; 18 </a:t>
            </a:r>
            <a:r>
              <a:rPr lang="en-US" dirty="0" err="1" smtClean="0"/>
              <a:t>GeV</a:t>
            </a:r>
            <a:r>
              <a:rPr lang="en-US" dirty="0" smtClean="0"/>
              <a:t>/c (</a:t>
            </a:r>
            <a:r>
              <a:rPr lang="en-US" b="1" dirty="0" smtClean="0">
                <a:solidFill>
                  <a:srgbClr val="0000FF"/>
                </a:solidFill>
              </a:rPr>
              <a:t>rejects QCD Background</a:t>
            </a:r>
            <a:r>
              <a:rPr lang="en-US" dirty="0" smtClean="0"/>
              <a:t>)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dirty="0"/>
              <a:t>0.5 </a:t>
            </a:r>
            <a:r>
              <a:rPr lang="en-US" dirty="0" err="1"/>
              <a:t>GeV</a:t>
            </a:r>
            <a:r>
              <a:rPr lang="en-US" dirty="0"/>
              <a:t>/c &lt; P</a:t>
            </a:r>
            <a:r>
              <a:rPr lang="en-US" baseline="-25000" dirty="0"/>
              <a:t>T</a:t>
            </a:r>
            <a:r>
              <a:rPr lang="en-US" baseline="30000" dirty="0"/>
              <a:t>W</a:t>
            </a:r>
            <a:r>
              <a:rPr lang="en-US" dirty="0"/>
              <a:t> &lt; 10 </a:t>
            </a:r>
            <a:r>
              <a:rPr lang="en-US" dirty="0" err="1"/>
              <a:t>GeV</a:t>
            </a:r>
            <a:r>
              <a:rPr lang="en-US" dirty="0"/>
              <a:t> /</a:t>
            </a:r>
            <a:r>
              <a:rPr lang="en-US" dirty="0" smtClean="0"/>
              <a:t>c </a:t>
            </a:r>
            <a:endParaRPr lang="en-US" dirty="0"/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endParaRPr lang="en-US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780457" y="842398"/>
            <a:ext cx="3324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We calculate energy from the cluster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52601" y="4078483"/>
            <a:ext cx="2725294" cy="2335447"/>
            <a:chOff x="4657630" y="3825454"/>
            <a:chExt cx="2961412" cy="266911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7630" y="3825454"/>
              <a:ext cx="2961412" cy="266911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5172833" y="4075785"/>
              <a:ext cx="1716917" cy="41275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61341" y="5630333"/>
              <a:ext cx="1716917" cy="550334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72833" y="5016496"/>
              <a:ext cx="1716917" cy="254031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37"/>
          <p:cNvGrpSpPr/>
          <p:nvPr/>
        </p:nvGrpSpPr>
        <p:grpSpPr>
          <a:xfrm>
            <a:off x="3793466" y="3928466"/>
            <a:ext cx="2505437" cy="2426303"/>
            <a:chOff x="4419599" y="1517375"/>
            <a:chExt cx="4267201" cy="452120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9599" y="1517375"/>
              <a:ext cx="4267201" cy="452120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610287" y="1709905"/>
              <a:ext cx="1708797" cy="63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SIGNAL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74533" y="4717848"/>
              <a:ext cx="1678315" cy="63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QCD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238594" name="Object 2"/>
          <p:cNvGraphicFramePr>
            <a:graphicFrameLocks noChangeAspect="1"/>
          </p:cNvGraphicFramePr>
          <p:nvPr/>
        </p:nvGraphicFramePr>
        <p:xfrm>
          <a:off x="6656388" y="4838700"/>
          <a:ext cx="22479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6" imgW="1244600" imgH="266700" progId="Equation.3">
                  <p:embed/>
                </p:oleObj>
              </mc:Choice>
              <mc:Fallback>
                <p:oleObj name="Equation" r:id="rId6" imgW="1244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388" y="4838700"/>
                        <a:ext cx="22479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82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perPlot_DataM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52700"/>
            <a:ext cx="5291338" cy="396617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7884" y="240282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Background estimation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9716" y="2766021"/>
            <a:ext cx="35958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SzPct val="125000"/>
              <a:buFont typeface="Arial"/>
              <a:buChar char="•"/>
            </a:pPr>
            <a:r>
              <a:rPr lang="en-US" dirty="0" smtClean="0"/>
              <a:t>Positive-charge signal </a:t>
            </a:r>
            <a:r>
              <a:rPr lang="en-US" b="1" dirty="0" smtClean="0">
                <a:solidFill>
                  <a:srgbClr val="FF0000"/>
                </a:solidFill>
              </a:rPr>
              <a:t>1016 events</a:t>
            </a:r>
          </a:p>
          <a:p>
            <a:pPr marL="169863" indent="-169863">
              <a:buClr>
                <a:srgbClr val="008000"/>
              </a:buClr>
              <a:buSzPct val="125000"/>
              <a:buFont typeface="Wingdings" charset="2"/>
              <a:buChar char="§"/>
            </a:pPr>
            <a:r>
              <a:rPr lang="en-US" i="1" dirty="0" smtClean="0"/>
              <a:t>Z</a:t>
            </a:r>
            <a:r>
              <a:rPr lang="en-US" i="1" baseline="30000" dirty="0" smtClean="0"/>
              <a:t>0</a:t>
            </a:r>
            <a:r>
              <a:rPr lang="en-US" i="1" dirty="0" smtClean="0"/>
              <a:t>  </a:t>
            </a:r>
            <a:r>
              <a:rPr lang="en-US" i="1" dirty="0" smtClean="0">
                <a:sym typeface="Wingdings"/>
              </a:rPr>
              <a:t> </a:t>
            </a:r>
            <a:r>
              <a:rPr lang="en-US" i="1" dirty="0" err="1" smtClean="0">
                <a:sym typeface="Wingdings"/>
              </a:rPr>
              <a:t>ee</a:t>
            </a:r>
            <a:r>
              <a:rPr lang="en-US" i="1" dirty="0" smtClean="0">
                <a:sym typeface="Wingdings"/>
              </a:rPr>
              <a:t>  </a:t>
            </a:r>
            <a:r>
              <a:rPr lang="en-US" b="1" dirty="0" smtClean="0"/>
              <a:t>[</a:t>
            </a:r>
            <a:r>
              <a:rPr lang="en-US" b="1" dirty="0"/>
              <a:t>B/S = </a:t>
            </a:r>
            <a:r>
              <a:rPr lang="en-US" b="1" dirty="0" smtClean="0"/>
              <a:t>0.79% ± 0.03%]</a:t>
            </a:r>
            <a:endParaRPr lang="en-US" i="1" dirty="0" smtClean="0">
              <a:sym typeface="Wingdings"/>
            </a:endParaRPr>
          </a:p>
          <a:p>
            <a:pPr marL="169863" indent="-169863">
              <a:buClr>
                <a:srgbClr val="FF0000"/>
              </a:buClr>
              <a:buSzPct val="125000"/>
              <a:buFont typeface="Wingdings" charset="2"/>
              <a:buChar char="§"/>
            </a:pPr>
            <a:r>
              <a:rPr lang="en-US" i="1" dirty="0" smtClean="0">
                <a:sym typeface="Wingdings"/>
              </a:rPr>
              <a:t>W</a:t>
            </a:r>
            <a:r>
              <a:rPr lang="en-US" i="1" baseline="30000" dirty="0" smtClean="0">
                <a:sym typeface="Wingdings"/>
              </a:rPr>
              <a:t>+ </a:t>
            </a:r>
            <a:r>
              <a:rPr lang="en-US" i="1" dirty="0" smtClean="0">
                <a:sym typeface="Wingdings"/>
              </a:rPr>
              <a:t> </a:t>
            </a:r>
            <a:r>
              <a:rPr lang="en-US" i="1" dirty="0" err="1" smtClean="0">
                <a:sym typeface="Wingdings"/>
              </a:rPr>
              <a:t>tv</a:t>
            </a:r>
            <a:r>
              <a:rPr lang="en-US" i="1" baseline="-25000" dirty="0" err="1" smtClean="0">
                <a:sym typeface="Wingdings"/>
              </a:rPr>
              <a:t>t</a:t>
            </a:r>
            <a:r>
              <a:rPr lang="en-US" i="1" baseline="-25000" dirty="0" smtClean="0">
                <a:sym typeface="Wingdings"/>
              </a:rPr>
              <a:t>  </a:t>
            </a:r>
            <a:r>
              <a:rPr lang="en-US" b="1" dirty="0" smtClean="0"/>
              <a:t>[</a:t>
            </a:r>
            <a:r>
              <a:rPr lang="en-US" b="1" dirty="0"/>
              <a:t>B/S = </a:t>
            </a:r>
            <a:r>
              <a:rPr lang="en-US" b="1" dirty="0" smtClean="0"/>
              <a:t>1.89</a:t>
            </a:r>
            <a:r>
              <a:rPr lang="en-US" b="1" dirty="0"/>
              <a:t>% ± </a:t>
            </a:r>
            <a:r>
              <a:rPr lang="en-US" b="1" dirty="0" smtClean="0"/>
              <a:t>0.04%]</a:t>
            </a:r>
          </a:p>
          <a:p>
            <a:pPr marL="169863" indent="-169863">
              <a:buClr>
                <a:srgbClr val="0000FF"/>
              </a:buClr>
              <a:buSzPct val="125000"/>
              <a:buFont typeface="Wingdings" charset="2"/>
              <a:buChar char="§"/>
            </a:pPr>
            <a:r>
              <a:rPr lang="en-US" b="1" i="1" dirty="0" smtClean="0"/>
              <a:t>QCD        </a:t>
            </a:r>
            <a:r>
              <a:rPr lang="en-US" b="1" dirty="0" smtClean="0"/>
              <a:t> [</a:t>
            </a:r>
            <a:r>
              <a:rPr lang="en-US" b="1" dirty="0"/>
              <a:t>B/S = </a:t>
            </a:r>
            <a:r>
              <a:rPr lang="en-US" b="1" dirty="0" smtClean="0"/>
              <a:t>1.6% </a:t>
            </a:r>
            <a:r>
              <a:rPr lang="en-US" b="1" dirty="0"/>
              <a:t>± </a:t>
            </a:r>
            <a:r>
              <a:rPr lang="en-US" b="1" dirty="0" smtClean="0"/>
              <a:t>0.09%]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2" y="729733"/>
            <a:ext cx="7186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Background from W and Z boson decays estimated via Monte Carlo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PYTHIA 6.4 with Perugia 0 tune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normalized to recorded data luminosity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01176" y="4645621"/>
            <a:ext cx="3583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SzPct val="125000"/>
              <a:buFont typeface="Arial"/>
              <a:buChar char="•"/>
            </a:pPr>
            <a:r>
              <a:rPr lang="en-US" dirty="0" smtClean="0"/>
              <a:t>Negative-charge signal </a:t>
            </a:r>
            <a:r>
              <a:rPr lang="en-US" b="1" dirty="0" smtClean="0">
                <a:solidFill>
                  <a:srgbClr val="FF0000"/>
                </a:solidFill>
              </a:rPr>
              <a:t>275 events</a:t>
            </a:r>
          </a:p>
          <a:p>
            <a:pPr marL="169863" indent="-169863">
              <a:buClr>
                <a:srgbClr val="008000"/>
              </a:buClr>
              <a:buSzPct val="125000"/>
              <a:buFont typeface="Wingdings" charset="2"/>
              <a:buChar char="§"/>
            </a:pPr>
            <a:r>
              <a:rPr lang="en-US" i="1" dirty="0" smtClean="0"/>
              <a:t>Z</a:t>
            </a:r>
            <a:r>
              <a:rPr lang="en-US" i="1" baseline="30000" dirty="0" smtClean="0"/>
              <a:t>0</a:t>
            </a:r>
            <a:r>
              <a:rPr lang="en-US" i="1" dirty="0" smtClean="0"/>
              <a:t> </a:t>
            </a:r>
            <a:r>
              <a:rPr lang="en-US" i="1" dirty="0" smtClean="0">
                <a:sym typeface="Wingdings"/>
              </a:rPr>
              <a:t> </a:t>
            </a:r>
            <a:r>
              <a:rPr lang="en-US" i="1" dirty="0" err="1" smtClean="0">
                <a:sym typeface="Wingdings"/>
              </a:rPr>
              <a:t>ee</a:t>
            </a:r>
            <a:r>
              <a:rPr lang="en-US" i="1" dirty="0" smtClean="0">
                <a:sym typeface="Wingdings"/>
              </a:rPr>
              <a:t>   </a:t>
            </a:r>
            <a:r>
              <a:rPr lang="en-US" b="1" dirty="0"/>
              <a:t>[B/S = </a:t>
            </a:r>
            <a:r>
              <a:rPr lang="en-US" b="1" dirty="0" smtClean="0"/>
              <a:t>2.67% </a:t>
            </a:r>
            <a:r>
              <a:rPr lang="en-US" b="1" dirty="0"/>
              <a:t>± </a:t>
            </a:r>
            <a:r>
              <a:rPr lang="en-US" b="1" dirty="0" smtClean="0"/>
              <a:t>0.1%]</a:t>
            </a:r>
            <a:endParaRPr lang="en-US" i="1" dirty="0" smtClean="0">
              <a:sym typeface="Wingdings"/>
            </a:endParaRPr>
          </a:p>
          <a:p>
            <a:pPr marL="169863" indent="-169863">
              <a:buClr>
                <a:srgbClr val="FF0000"/>
              </a:buClr>
              <a:buSzPct val="125000"/>
              <a:buFont typeface="Wingdings" charset="2"/>
              <a:buChar char="§"/>
            </a:pPr>
            <a:r>
              <a:rPr lang="en-US" i="1" dirty="0" smtClean="0">
                <a:sym typeface="Wingdings"/>
              </a:rPr>
              <a:t>W</a:t>
            </a:r>
            <a:r>
              <a:rPr lang="en-US" i="1" baseline="30000" dirty="0" smtClean="0">
                <a:sym typeface="Wingdings"/>
              </a:rPr>
              <a:t>- </a:t>
            </a:r>
            <a:r>
              <a:rPr lang="en-US" i="1" dirty="0" smtClean="0">
                <a:sym typeface="Wingdings"/>
              </a:rPr>
              <a:t> </a:t>
            </a:r>
            <a:r>
              <a:rPr lang="en-US" i="1" dirty="0" err="1" smtClean="0">
                <a:sym typeface="Wingdings"/>
              </a:rPr>
              <a:t>tv</a:t>
            </a:r>
            <a:r>
              <a:rPr lang="en-US" i="1" baseline="-25000" dirty="0" err="1" smtClean="0">
                <a:sym typeface="Wingdings"/>
              </a:rPr>
              <a:t>t</a:t>
            </a:r>
            <a:r>
              <a:rPr lang="en-US" i="1" baseline="-25000" dirty="0" smtClean="0">
                <a:sym typeface="Wingdings"/>
              </a:rPr>
              <a:t>   </a:t>
            </a:r>
            <a:r>
              <a:rPr lang="en-US" b="1" dirty="0" smtClean="0"/>
              <a:t>[</a:t>
            </a:r>
            <a:r>
              <a:rPr lang="en-US" b="1" dirty="0"/>
              <a:t>B/S = 1</a:t>
            </a:r>
            <a:r>
              <a:rPr lang="en-US" b="1" dirty="0" smtClean="0"/>
              <a:t>.77</a:t>
            </a:r>
            <a:r>
              <a:rPr lang="en-US" b="1" dirty="0"/>
              <a:t>% ± 0.1%</a:t>
            </a:r>
            <a:r>
              <a:rPr lang="en-US" b="1" dirty="0" smtClean="0"/>
              <a:t>]</a:t>
            </a:r>
            <a:endParaRPr lang="en-US" b="1" dirty="0"/>
          </a:p>
          <a:p>
            <a:pPr marL="169863" indent="-169863">
              <a:buClr>
                <a:srgbClr val="0000FF"/>
              </a:buClr>
              <a:buSzPct val="125000"/>
              <a:buFont typeface="Wingdings" charset="2"/>
              <a:buChar char="§"/>
            </a:pPr>
            <a:r>
              <a:rPr lang="en-US" b="1" i="1" dirty="0"/>
              <a:t>QCD       </a:t>
            </a:r>
            <a:r>
              <a:rPr lang="en-US" b="1" dirty="0" smtClean="0"/>
              <a:t>  [</a:t>
            </a:r>
            <a:r>
              <a:rPr lang="en-US" b="1" dirty="0"/>
              <a:t>B/S = </a:t>
            </a:r>
            <a:r>
              <a:rPr lang="en-US" b="1" dirty="0" smtClean="0"/>
              <a:t>3.39% </a:t>
            </a:r>
            <a:r>
              <a:rPr lang="en-US" b="1" dirty="0"/>
              <a:t>± </a:t>
            </a:r>
            <a:r>
              <a:rPr lang="en-US" b="1" dirty="0" smtClean="0"/>
              <a:t>0.23%]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2" y="1594524"/>
            <a:ext cx="6546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Data-driven QCD background estimation</a:t>
            </a:r>
          </a:p>
          <a:p>
            <a:pPr marL="169863" indent="-169863">
              <a:buFont typeface="Arial"/>
              <a:buChar char="•"/>
            </a:pPr>
            <a:r>
              <a:rPr lang="en-US" sz="1600" b="1" u="sng" dirty="0" smtClean="0">
                <a:solidFill>
                  <a:srgbClr val="0000FF"/>
                </a:solidFill>
              </a:rPr>
              <a:t>Reverse</a:t>
            </a:r>
            <a:r>
              <a:rPr lang="en-US" sz="1600" b="1" dirty="0" smtClean="0">
                <a:solidFill>
                  <a:srgbClr val="0000FF"/>
                </a:solidFill>
              </a:rPr>
              <a:t> of P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T</a:t>
            </a:r>
            <a:r>
              <a:rPr lang="en-US" sz="1600" b="1" dirty="0" smtClean="0">
                <a:solidFill>
                  <a:srgbClr val="0000FF"/>
                </a:solidFill>
              </a:rPr>
              <a:t>-balance cut [</a:t>
            </a:r>
            <a:r>
              <a:rPr lang="en-US" sz="1600" b="1" dirty="0" smtClean="0">
                <a:solidFill>
                  <a:srgbClr val="FF0000"/>
                </a:solidFill>
              </a:rPr>
              <a:t>PT-balance &lt; 15 </a:t>
            </a:r>
            <a:r>
              <a:rPr lang="en-US" sz="1600" b="1" dirty="0" err="1" smtClean="0">
                <a:solidFill>
                  <a:srgbClr val="FF0000"/>
                </a:solidFill>
              </a:rPr>
              <a:t>GeV</a:t>
            </a:r>
            <a:r>
              <a:rPr lang="en-US" sz="1600" b="1" dirty="0" smtClean="0">
                <a:solidFill>
                  <a:srgbClr val="0000FF"/>
                </a:solidFill>
              </a:rPr>
              <a:t>] </a:t>
            </a:r>
            <a:r>
              <a:rPr lang="en-US" sz="1600" b="1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1600" b="1" dirty="0" smtClean="0">
                <a:solidFill>
                  <a:srgbClr val="0000FF"/>
                </a:solidFill>
                <a:sym typeface="Wingdings"/>
              </a:rPr>
              <a:t> Selects </a:t>
            </a:r>
            <a:r>
              <a:rPr lang="en-US" sz="1600" b="1" dirty="0" smtClean="0">
                <a:solidFill>
                  <a:srgbClr val="0000FF"/>
                </a:solidFill>
              </a:rPr>
              <a:t>QCD events </a:t>
            </a:r>
          </a:p>
          <a:p>
            <a:pPr marL="169863" indent="-169863">
              <a:buFont typeface="Arial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Plot lepton-P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T</a:t>
            </a:r>
            <a:r>
              <a:rPr lang="en-US" sz="1600" b="1" dirty="0" smtClean="0">
                <a:solidFill>
                  <a:srgbClr val="0000FF"/>
                </a:solidFill>
              </a:rPr>
              <a:t> &gt; 15 </a:t>
            </a:r>
            <a:r>
              <a:rPr lang="en-US" sz="1600" b="1" dirty="0" err="1" smtClean="0">
                <a:solidFill>
                  <a:srgbClr val="0000FF"/>
                </a:solidFill>
              </a:rPr>
              <a:t>GeV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pPr marL="169863" indent="-169863">
              <a:buFont typeface="Arial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QCD sample </a:t>
            </a:r>
            <a:r>
              <a:rPr lang="en-US" sz="1600" b="1" u="sng" dirty="0" smtClean="0">
                <a:solidFill>
                  <a:srgbClr val="0000FF"/>
                </a:solidFill>
              </a:rPr>
              <a:t>normalized to the first P</a:t>
            </a:r>
            <a:r>
              <a:rPr lang="en-US" sz="1600" b="1" u="sng" baseline="-25000" dirty="0" smtClean="0">
                <a:solidFill>
                  <a:srgbClr val="0000FF"/>
                </a:solidFill>
              </a:rPr>
              <a:t>T</a:t>
            </a:r>
            <a:r>
              <a:rPr lang="en-US" sz="1600" b="1" u="sng" dirty="0" smtClean="0">
                <a:solidFill>
                  <a:srgbClr val="0000FF"/>
                </a:solidFill>
              </a:rPr>
              <a:t>-bin </a:t>
            </a:r>
            <a:r>
              <a:rPr lang="en-US" sz="1600" b="1" dirty="0" smtClean="0">
                <a:solidFill>
                  <a:srgbClr val="0000FF"/>
                </a:solidFill>
              </a:rPr>
              <a:t>[15-19 </a:t>
            </a:r>
            <a:r>
              <a:rPr lang="en-US" sz="1600" b="1" dirty="0" err="1" smtClean="0">
                <a:solidFill>
                  <a:srgbClr val="0000FF"/>
                </a:solidFill>
              </a:rPr>
              <a:t>GeV</a:t>
            </a:r>
            <a:r>
              <a:rPr lang="en-US" sz="1600" b="1" dirty="0" smtClean="0">
                <a:solidFill>
                  <a:srgbClr val="0000FF"/>
                </a:solidFill>
              </a:rPr>
              <a:t>]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7100" y="5963329"/>
            <a:ext cx="28575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Backgrounds under control!</a:t>
            </a:r>
          </a:p>
        </p:txBody>
      </p:sp>
    </p:spTree>
    <p:extLst>
      <p:ext uri="{BB962C8B-B14F-4D97-AF65-F5344CB8AC3E}">
        <p14:creationId xmlns:p14="http://schemas.microsoft.com/office/powerpoint/2010/main" val="2267817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ewP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729767"/>
            <a:ext cx="6760464" cy="37490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97884" y="240282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The </a:t>
            </a:r>
            <a:r>
              <a:rPr lang="en-US" sz="3200" dirty="0" err="1" smtClean="0">
                <a:solidFill>
                  <a:srgbClr val="0000FF"/>
                </a:solidFill>
              </a:rPr>
              <a:t>Sivers</a:t>
            </a:r>
            <a:r>
              <a:rPr lang="en-US" sz="3200" dirty="0" smtClean="0">
                <a:solidFill>
                  <a:srgbClr val="0000FF"/>
                </a:solidFill>
              </a:rPr>
              <a:t>’ sign change (strong TMD </a:t>
            </a:r>
            <a:r>
              <a:rPr lang="en-US" sz="3200" dirty="0" err="1" smtClean="0">
                <a:solidFill>
                  <a:srgbClr val="0000FF"/>
                </a:solidFill>
              </a:rPr>
              <a:t>evol</a:t>
            </a:r>
            <a:r>
              <a:rPr lang="en-US" sz="3200" dirty="0" smtClean="0">
                <a:solidFill>
                  <a:srgbClr val="0000FF"/>
                </a:solidFill>
              </a:rPr>
              <a:t>.)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" y="4356101"/>
            <a:ext cx="903279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Size of the TMD evolution still uncertain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-&gt;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terms calculable from QCD + non-</a:t>
            </a:r>
            <a:r>
              <a:rPr lang="en-US" b="1" dirty="0" err="1" smtClean="0">
                <a:solidFill>
                  <a:srgbClr val="0000FF"/>
                </a:solidFill>
              </a:rPr>
              <a:t>perturbative</a:t>
            </a:r>
            <a:r>
              <a:rPr lang="en-US" b="1" dirty="0" smtClean="0">
                <a:solidFill>
                  <a:srgbClr val="0000FF"/>
                </a:solidFill>
              </a:rPr>
              <a:t> terms (need data)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A global fit to the </a:t>
            </a:r>
            <a:r>
              <a:rPr lang="en-US" sz="2400" b="1" dirty="0" smtClean="0">
                <a:solidFill>
                  <a:srgbClr val="008000"/>
                </a:solidFill>
              </a:rPr>
              <a:t>EIKV prediction </a:t>
            </a:r>
            <a:r>
              <a:rPr lang="en-US" sz="2400" b="1" dirty="0" smtClean="0">
                <a:solidFill>
                  <a:srgbClr val="0000FF"/>
                </a:solidFill>
              </a:rPr>
              <a:t>(largest predicted evolution effect):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solid line: </a:t>
            </a:r>
            <a:r>
              <a:rPr lang="en-US" dirty="0" smtClean="0"/>
              <a:t>assumption of a </a:t>
            </a:r>
            <a:r>
              <a:rPr lang="en-US" u="sng" dirty="0" smtClean="0"/>
              <a:t>sign change</a:t>
            </a:r>
            <a:r>
              <a:rPr lang="en-US" dirty="0" smtClean="0"/>
              <a:t> in the </a:t>
            </a:r>
            <a:r>
              <a:rPr lang="en-US" dirty="0" err="1" smtClean="0"/>
              <a:t>Sivers</a:t>
            </a:r>
            <a:r>
              <a:rPr lang="en-US" dirty="0" smtClean="0"/>
              <a:t> function       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Chi2/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d.o.f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. = 10.26/6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dashed line: </a:t>
            </a:r>
            <a:r>
              <a:rPr lang="en-US" dirty="0" smtClean="0"/>
              <a:t>assumption of </a:t>
            </a:r>
            <a:r>
              <a:rPr lang="en-US" u="sng" dirty="0" smtClean="0"/>
              <a:t>no sign change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err="1"/>
              <a:t>Sivers</a:t>
            </a:r>
            <a:r>
              <a:rPr lang="en-US" dirty="0"/>
              <a:t> </a:t>
            </a:r>
            <a:r>
              <a:rPr lang="en-US" dirty="0" smtClean="0"/>
              <a:t>function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Chi2/</a:t>
            </a:r>
            <a:r>
              <a:rPr lang="en-US" b="1" dirty="0" err="1">
                <a:solidFill>
                  <a:srgbClr val="FF0000"/>
                </a:solidFill>
                <a:sym typeface="Wingdings"/>
              </a:rPr>
              <a:t>d.o.f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. =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11.93/6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0300" y="6057900"/>
            <a:ext cx="6904454" cy="40011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Our uncertainties are still too high to compare with predictions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0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1188" y="3896375"/>
            <a:ext cx="791785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Clr>
                <a:srgbClr val="008040"/>
              </a:buClr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Tools to measure Sivers:</a:t>
            </a:r>
          </a:p>
          <a:p>
            <a:pPr>
              <a:spcAft>
                <a:spcPts val="1200"/>
              </a:spcAft>
              <a:buClr>
                <a:srgbClr val="008040"/>
              </a:buClr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transverse single-spin asymmetry amplitude</a:t>
            </a:r>
          </a:p>
          <a:p>
            <a:pPr>
              <a:spcAft>
                <a:spcPts val="1200"/>
              </a:spcAft>
              <a:buClr>
                <a:srgbClr val="008040"/>
              </a:buClr>
            </a:pPr>
            <a:endParaRPr lang="en-US" sz="2400" b="1" dirty="0" smtClean="0">
              <a:solidFill>
                <a:srgbClr val="FF0000"/>
              </a:solidFill>
              <a:latin typeface="Comic Sans MS"/>
              <a:cs typeface="Comic Sans MS"/>
              <a:sym typeface="Wingdings"/>
            </a:endParaRPr>
          </a:p>
          <a:p>
            <a:pPr>
              <a:buClr>
                <a:srgbClr val="00FF00"/>
              </a:buClr>
            </a:pPr>
            <a:endParaRPr lang="en-US" dirty="0" smtClean="0">
              <a:latin typeface="Comic Sans MS"/>
              <a:cs typeface="Comic Sans MS"/>
              <a:sym typeface="Wingdings"/>
            </a:endParaRPr>
          </a:p>
          <a:p>
            <a:pPr>
              <a:buClr>
                <a:srgbClr val="00FF00"/>
              </a:buClr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Measure A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N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 for weak boson (W</a:t>
            </a:r>
            <a:r>
              <a:rPr lang="en-US" b="1" baseline="30000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+/-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,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Z</a:t>
            </a:r>
            <a:r>
              <a:rPr lang="en-US" b="1" baseline="300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0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)</a:t>
            </a:r>
            <a:r>
              <a:rPr lang="en-US" b="1" baseline="300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and </a:t>
            </a: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Drell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-Yan (DY) processes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Fazio - BNL</a:t>
            </a:r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36444" y="1009007"/>
            <a:ext cx="73707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8 TMDs are allowed by </a:t>
            </a:r>
            <a:r>
              <a:rPr lang="en-US" sz="2400" b="1" dirty="0" smtClean="0">
                <a:solidFill>
                  <a:srgbClr val="0000FF"/>
                </a:solidFill>
              </a:rPr>
              <a:t>gauge invariance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dirty="0" smtClean="0"/>
              <a:t>The TMD knows as </a:t>
            </a:r>
            <a:r>
              <a:rPr lang="en-US" sz="2400" b="1" dirty="0" err="1" smtClean="0">
                <a:solidFill>
                  <a:srgbClr val="FF0000"/>
                </a:solidFill>
              </a:rPr>
              <a:t>Sivers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function </a:t>
            </a:r>
            <a:r>
              <a:rPr lang="en-US" sz="2400" dirty="0" smtClean="0"/>
              <a:t>is</a:t>
            </a:r>
            <a:r>
              <a:rPr lang="en-US" sz="2400" dirty="0"/>
              <a:t> </a:t>
            </a: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sensitive </a:t>
            </a:r>
            <a:r>
              <a:rPr lang="en-US" sz="2400" dirty="0"/>
              <a:t>to </a:t>
            </a:r>
            <a:r>
              <a:rPr lang="en-US" sz="2400" b="1" dirty="0" smtClean="0"/>
              <a:t>proton </a:t>
            </a:r>
            <a:r>
              <a:rPr lang="en-US" sz="2400" b="1" dirty="0"/>
              <a:t>spin</a:t>
            </a:r>
            <a:r>
              <a:rPr lang="en-US" sz="2400" dirty="0"/>
              <a:t> – </a:t>
            </a:r>
            <a:r>
              <a:rPr lang="en-US" sz="2400" dirty="0" err="1" smtClean="0"/>
              <a:t>parton</a:t>
            </a:r>
            <a:r>
              <a:rPr lang="en-US" sz="2400" dirty="0" smtClean="0"/>
              <a:t> </a:t>
            </a:r>
            <a:r>
              <a:rPr lang="en-US" sz="2400" b="1" dirty="0"/>
              <a:t>transverse </a:t>
            </a:r>
            <a:r>
              <a:rPr lang="en-US" sz="2400" b="1" dirty="0" smtClean="0"/>
              <a:t>motion </a:t>
            </a:r>
            <a:r>
              <a:rPr lang="en-US" sz="2400" dirty="0" smtClean="0"/>
              <a:t>correlations</a:t>
            </a:r>
            <a:endParaRPr lang="en-US" sz="2400" dirty="0"/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predicted not to be universal between SIDIS &amp; </a:t>
            </a:r>
            <a:r>
              <a:rPr lang="en-US" sz="2400" dirty="0" err="1" smtClean="0"/>
              <a:t>pp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598280" y="3380518"/>
            <a:ext cx="3460530" cy="2510703"/>
            <a:chOff x="273580" y="3364769"/>
            <a:chExt cx="4046537" cy="2890838"/>
          </a:xfrm>
        </p:grpSpPr>
        <p:sp>
          <p:nvSpPr>
            <p:cNvPr id="77" name="Text Box 25"/>
            <p:cNvSpPr txBox="1">
              <a:spLocks noChangeArrowheads="1"/>
            </p:cNvSpPr>
            <p:nvPr/>
          </p:nvSpPr>
          <p:spPr bwMode="auto">
            <a:xfrm>
              <a:off x="349780" y="3364769"/>
              <a:ext cx="609600" cy="460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</a:rPr>
                <a:t>S</a:t>
              </a:r>
              <a:r>
                <a:rPr lang="en-US" sz="2000" b="1" baseline="-25000">
                  <a:solidFill>
                    <a:srgbClr val="FF0000"/>
                  </a:solidFill>
                </a:rPr>
                <a:t>P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73580" y="3593369"/>
              <a:ext cx="4046537" cy="2662238"/>
              <a:chOff x="273580" y="3308889"/>
              <a:chExt cx="4046537" cy="2662238"/>
            </a:xfrm>
          </p:grpSpPr>
          <p:sp>
            <p:nvSpPr>
              <p:cNvPr id="75" name="Line 23"/>
              <p:cNvSpPr>
                <a:spLocks noChangeShapeType="1"/>
              </p:cNvSpPr>
              <p:nvPr/>
            </p:nvSpPr>
            <p:spPr bwMode="auto">
              <a:xfrm>
                <a:off x="273580" y="3613689"/>
                <a:ext cx="1371600" cy="609600"/>
              </a:xfrm>
              <a:prstGeom prst="line">
                <a:avLst/>
              </a:prstGeom>
              <a:noFill/>
              <a:ln w="1016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4"/>
              <p:cNvSpPr>
                <a:spLocks noChangeShapeType="1"/>
              </p:cNvSpPr>
              <p:nvPr/>
            </p:nvSpPr>
            <p:spPr bwMode="auto">
              <a:xfrm flipV="1">
                <a:off x="578380" y="3461289"/>
                <a:ext cx="0" cy="533400"/>
              </a:xfrm>
              <a:prstGeom prst="line">
                <a:avLst/>
              </a:prstGeom>
              <a:noFill/>
              <a:ln w="50800" cmpd="dbl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6"/>
              <p:cNvSpPr>
                <a:spLocks noChangeShapeType="1"/>
              </p:cNvSpPr>
              <p:nvPr/>
            </p:nvSpPr>
            <p:spPr bwMode="auto">
              <a:xfrm flipV="1">
                <a:off x="276755" y="3597814"/>
                <a:ext cx="685800" cy="30480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Text Box 27"/>
              <p:cNvSpPr txBox="1">
                <a:spLocks noChangeArrowheads="1"/>
              </p:cNvSpPr>
              <p:nvPr/>
            </p:nvSpPr>
            <p:spPr bwMode="auto">
              <a:xfrm>
                <a:off x="883180" y="3308889"/>
                <a:ext cx="609600" cy="4606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solidFill>
                      <a:srgbClr val="006600"/>
                    </a:solidFill>
                  </a:rPr>
                  <a:t>k</a:t>
                </a:r>
                <a:r>
                  <a:rPr lang="en-US" sz="2000" b="1" baseline="-25000">
                    <a:solidFill>
                      <a:srgbClr val="006600"/>
                    </a:solidFill>
                  </a:rPr>
                  <a:t>T,q</a:t>
                </a:r>
                <a:endParaRPr lang="en-US" sz="2000" b="1">
                  <a:solidFill>
                    <a:srgbClr val="006600"/>
                  </a:solidFill>
                </a:endParaRPr>
              </a:p>
            </p:txBody>
          </p:sp>
          <p:sp>
            <p:nvSpPr>
              <p:cNvPr id="80" name="Line 28"/>
              <p:cNvSpPr>
                <a:spLocks noChangeShapeType="1"/>
              </p:cNvSpPr>
              <p:nvPr/>
            </p:nvSpPr>
            <p:spPr bwMode="auto">
              <a:xfrm>
                <a:off x="3016780" y="4299489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9"/>
              <p:cNvSpPr>
                <a:spLocks noChangeShapeType="1"/>
              </p:cNvSpPr>
              <p:nvPr/>
            </p:nvSpPr>
            <p:spPr bwMode="auto">
              <a:xfrm>
                <a:off x="1645180" y="4223289"/>
                <a:ext cx="1600200" cy="304800"/>
              </a:xfrm>
              <a:prstGeom prst="line">
                <a:avLst/>
              </a:prstGeom>
              <a:noFill/>
              <a:ln w="76200">
                <a:solidFill>
                  <a:srgbClr val="33CC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30"/>
              <p:cNvSpPr>
                <a:spLocks noChangeShapeType="1"/>
              </p:cNvSpPr>
              <p:nvPr/>
            </p:nvSpPr>
            <p:spPr bwMode="auto">
              <a:xfrm>
                <a:off x="3245380" y="4528089"/>
                <a:ext cx="1074737" cy="8413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31"/>
              <p:cNvSpPr>
                <a:spLocks noChangeShapeType="1"/>
              </p:cNvSpPr>
              <p:nvPr/>
            </p:nvSpPr>
            <p:spPr bwMode="auto">
              <a:xfrm rot="2215248" flipV="1">
                <a:off x="3253317" y="4496339"/>
                <a:ext cx="984250" cy="3746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32"/>
              <p:cNvSpPr>
                <a:spLocks noChangeShapeType="1"/>
              </p:cNvSpPr>
              <p:nvPr/>
            </p:nvSpPr>
            <p:spPr bwMode="auto">
              <a:xfrm rot="1381992">
                <a:off x="1518180" y="4534439"/>
                <a:ext cx="1600200" cy="304800"/>
              </a:xfrm>
              <a:prstGeom prst="line">
                <a:avLst/>
              </a:prstGeom>
              <a:noFill/>
              <a:ln w="38100">
                <a:solidFill>
                  <a:srgbClr val="33CC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33"/>
              <p:cNvSpPr>
                <a:spLocks noChangeShapeType="1"/>
              </p:cNvSpPr>
              <p:nvPr/>
            </p:nvSpPr>
            <p:spPr bwMode="auto">
              <a:xfrm rot="1381992">
                <a:off x="2934230" y="5348827"/>
                <a:ext cx="1074737" cy="8413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34"/>
              <p:cNvSpPr>
                <a:spLocks noChangeShapeType="1"/>
              </p:cNvSpPr>
              <p:nvPr/>
            </p:nvSpPr>
            <p:spPr bwMode="auto">
              <a:xfrm rot="3597241" flipV="1">
                <a:off x="2902480" y="5291677"/>
                <a:ext cx="984250" cy="37465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35"/>
              <p:cNvSpPr>
                <a:spLocks noChangeShapeType="1"/>
              </p:cNvSpPr>
              <p:nvPr/>
            </p:nvSpPr>
            <p:spPr bwMode="auto">
              <a:xfrm rot="10800000">
                <a:off x="1645180" y="4223289"/>
                <a:ext cx="1295400" cy="533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Text Box 36"/>
              <p:cNvSpPr txBox="1">
                <a:spLocks noChangeArrowheads="1"/>
              </p:cNvSpPr>
              <p:nvPr/>
            </p:nvSpPr>
            <p:spPr bwMode="auto">
              <a:xfrm>
                <a:off x="654580" y="3861340"/>
                <a:ext cx="376877" cy="4606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0000CC"/>
                    </a:solidFill>
                  </a:rPr>
                  <a:t>p</a:t>
                </a:r>
              </a:p>
            </p:txBody>
          </p:sp>
          <p:sp>
            <p:nvSpPr>
              <p:cNvPr id="89" name="Text Box 37"/>
              <p:cNvSpPr txBox="1">
                <a:spLocks noChangeArrowheads="1"/>
              </p:cNvSpPr>
              <p:nvPr/>
            </p:nvSpPr>
            <p:spPr bwMode="auto">
              <a:xfrm>
                <a:off x="2864380" y="4528088"/>
                <a:ext cx="228600" cy="425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p</a:t>
                </a:r>
              </a:p>
            </p:txBody>
          </p:sp>
        </p:grpSp>
      </p:grpSp>
      <p:grpSp>
        <p:nvGrpSpPr>
          <p:cNvPr id="54" name="Group 6"/>
          <p:cNvGrpSpPr/>
          <p:nvPr/>
        </p:nvGrpSpPr>
        <p:grpSpPr>
          <a:xfrm>
            <a:off x="7508805" y="909638"/>
            <a:ext cx="1391628" cy="1795463"/>
            <a:chOff x="377643" y="1494233"/>
            <a:chExt cx="1153728" cy="1572597"/>
          </a:xfrm>
        </p:grpSpPr>
        <p:pic>
          <p:nvPicPr>
            <p:cNvPr id="55" name="Bild 2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7643" y="1494233"/>
              <a:ext cx="1153728" cy="1572597"/>
            </a:xfrm>
            <a:prstGeom prst="rect">
              <a:avLst/>
            </a:prstGeom>
            <a:solidFill>
              <a:srgbClr val="FFF6D2"/>
            </a:solidFill>
          </p:spPr>
        </p:pic>
        <p:sp>
          <p:nvSpPr>
            <p:cNvPr id="56" name="TextBox 55"/>
            <p:cNvSpPr txBox="1"/>
            <p:nvPr/>
          </p:nvSpPr>
          <p:spPr>
            <a:xfrm>
              <a:off x="754183" y="2794449"/>
              <a:ext cx="721542" cy="215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>
                  <a:latin typeface="Comic Sans MS"/>
                  <a:cs typeface="Comic Sans MS"/>
                </a:rPr>
                <a:t>Sivers</a:t>
              </a:r>
              <a:r>
                <a:rPr lang="en-US" sz="1000" b="1" dirty="0" smtClean="0">
                  <a:latin typeface="Comic Sans MS"/>
                  <a:cs typeface="Comic Sans MS"/>
                </a:rPr>
                <a:t> </a:t>
              </a:r>
              <a:r>
                <a:rPr lang="en-US" sz="1000" b="1" dirty="0" err="1" smtClean="0">
                  <a:latin typeface="Comic Sans MS"/>
                  <a:cs typeface="Comic Sans MS"/>
                </a:rPr>
                <a:t>fct</a:t>
              </a:r>
              <a:r>
                <a:rPr lang="en-US" sz="1000" b="1" dirty="0" smtClean="0">
                  <a:latin typeface="Comic Sans MS"/>
                  <a:cs typeface="Comic Sans MS"/>
                </a:rPr>
                <a:t>.</a:t>
              </a:r>
              <a:endParaRPr lang="en-US" sz="1000" b="1" dirty="0">
                <a:latin typeface="Comic Sans MS"/>
                <a:cs typeface="Comic Sans MS"/>
              </a:endParaRPr>
            </a:p>
          </p:txBody>
        </p:sp>
      </p:grpSp>
      <p:sp>
        <p:nvSpPr>
          <p:cNvPr id="57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762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dirty="0" smtClean="0">
                <a:solidFill>
                  <a:srgbClr val="0000FF"/>
                </a:solidFill>
              </a:rPr>
              <a:t>The </a:t>
            </a:r>
            <a:r>
              <a:rPr lang="en-US" sz="3200" dirty="0" err="1" smtClean="0">
                <a:solidFill>
                  <a:srgbClr val="0000FF"/>
                </a:solidFill>
              </a:rPr>
              <a:t>Sivers</a:t>
            </a:r>
            <a:r>
              <a:rPr lang="en-US" sz="3200" dirty="0" smtClean="0">
                <a:solidFill>
                  <a:srgbClr val="0000FF"/>
                </a:solidFill>
              </a:rPr>
              <a:t> function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780216"/>
              </p:ext>
            </p:extLst>
          </p:nvPr>
        </p:nvGraphicFramePr>
        <p:xfrm>
          <a:off x="914400" y="4737831"/>
          <a:ext cx="1748760" cy="893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45" name="Equation" r:id="rId4" imgW="850900" imgH="406400" progId="Equation.3">
                  <p:embed/>
                </p:oleObj>
              </mc:Choice>
              <mc:Fallback>
                <p:oleObj name="Equation" r:id="rId4" imgW="8509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37831"/>
                        <a:ext cx="1748760" cy="89385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35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Fazio - 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411399"/>
              </p:ext>
            </p:extLst>
          </p:nvPr>
        </p:nvGraphicFramePr>
        <p:xfrm>
          <a:off x="177800" y="884767"/>
          <a:ext cx="8839200" cy="5088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448733"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lang="en-US" sz="1900" baseline="-25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(W</a:t>
                      </a:r>
                      <a:r>
                        <a:rPr lang="en-US" sz="1900" baseline="30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+/-</a:t>
                      </a:r>
                      <a:r>
                        <a:rPr lang="en-US" sz="1900" baseline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,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Z</a:t>
                      </a:r>
                      <a:r>
                        <a:rPr lang="en-US" sz="1900" baseline="30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)</a:t>
                      </a:r>
                      <a:endParaRPr lang="en-US" sz="190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lang="en-US" sz="1900" baseline="-25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(DY)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lang="en-US" sz="1900" baseline="-25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(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9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sensitive to sign </a:t>
                      </a:r>
                      <a:r>
                        <a:rPr lang="en-US" sz="1600" smtClean="0">
                          <a:latin typeface="Comic Sans MS"/>
                          <a:cs typeface="Comic Sans MS"/>
                        </a:rPr>
                        <a:t>change through </a:t>
                      </a:r>
                      <a:r>
                        <a:rPr lang="en-US" sz="1600" baseline="0" smtClean="0">
                          <a:latin typeface="Comic Sans MS"/>
                          <a:cs typeface="Comic Sans MS"/>
                        </a:rPr>
                        <a:t>TMDs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sz="1900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sz="1900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sz="19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sensitive to sign change through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Twist-3 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q,F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(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x,x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)</a:t>
                      </a:r>
                      <a:endParaRPr lang="en-US" sz="1600" baseline="-25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sz="19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sz="19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sz="1900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sensitive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to TMD</a:t>
                      </a:r>
                    </a:p>
                    <a:p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evolution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sz="1900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sz="1900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sz="19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8918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sensitive to sea-quark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Sivers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fct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sz="1900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sz="1900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sz="19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77046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need detector upgrades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sz="19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/>
                          <a:cs typeface="Comic Sans MS"/>
                        </a:rPr>
                        <a:t>at minimum: FMS </a:t>
                      </a:r>
                      <a:r>
                        <a:rPr lang="en-US" sz="1200" dirty="0" err="1" smtClean="0">
                          <a:latin typeface="Comic Sans MS"/>
                          <a:cs typeface="Comic Sans MS"/>
                        </a:rPr>
                        <a:t>postshower</a:t>
                      </a:r>
                      <a:endParaRPr lang="en-US" sz="12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/>
                          <a:cs typeface="Comic Sans MS"/>
                        </a:rPr>
                        <a:t>pre-showers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/>
                          <a:cs typeface="Comic Sans MS"/>
                        </a:rPr>
                        <a:t>installed</a:t>
                      </a:r>
                      <a:r>
                        <a:rPr lang="en-US" sz="1200" baseline="0" dirty="0" smtClean="0">
                          <a:latin typeface="Comic Sans MS"/>
                          <a:cs typeface="Comic Sans MS"/>
                        </a:rPr>
                        <a:t> for run-15</a:t>
                      </a:r>
                      <a:endParaRPr lang="en-US" sz="12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biggest experimental challenge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integrated luminosity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background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suppression &amp; integrated luminosity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need to still proof analysis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on data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AutoShape 49"/>
          <p:cNvSpPr>
            <a:spLocks noChangeArrowheads="1"/>
          </p:cNvSpPr>
          <p:nvPr/>
        </p:nvSpPr>
        <p:spPr bwMode="auto">
          <a:xfrm>
            <a:off x="1674451" y="5562601"/>
            <a:ext cx="1056051" cy="564884"/>
          </a:xfrm>
          <a:prstGeom prst="curvedRightArrow">
            <a:avLst>
              <a:gd name="adj1" fmla="val 24848"/>
              <a:gd name="adj2" fmla="val 50000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0501" y="5892798"/>
            <a:ext cx="628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(W</a:t>
            </a:r>
            <a:r>
              <a:rPr lang="en-US" baseline="30000" dirty="0">
                <a:solidFill>
                  <a:srgbClr val="0000FF"/>
                </a:solidFill>
                <a:latin typeface="Comic Sans MS"/>
                <a:cs typeface="Comic Sans MS"/>
              </a:rPr>
              <a:t>+/-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,Z</a:t>
            </a:r>
            <a:r>
              <a:rPr lang="en-US" baseline="30000" dirty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) clean probe sensitive to all questions without the need for upgrades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254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Summary table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8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0F47-C6DD-A04E-B29D-1DE275AF352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79400" y="240282"/>
            <a:ext cx="8599234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sz="3200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Motivations – Transverse Single Spin Asymmetry (A</a:t>
            </a:r>
            <a:r>
              <a:rPr lang="en-US" sz="2800" baseline="-25000" dirty="0" smtClean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279400" y="767290"/>
            <a:ext cx="1000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CD1416"/>
                </a:solidFill>
                <a:latin typeface="Comic Sans MS"/>
                <a:cs typeface="Comic Sans MS"/>
              </a:rPr>
              <a:t>Q</a:t>
            </a:r>
            <a:r>
              <a:rPr lang="en-US" sz="2400" b="1" dirty="0" smtClean="0">
                <a:solidFill>
                  <a:srgbClr val="0B9E08"/>
                </a:solidFill>
                <a:latin typeface="Comic Sans MS"/>
                <a:cs typeface="Comic Sans MS"/>
              </a:rPr>
              <a:t>C</a:t>
            </a:r>
            <a:r>
              <a:rPr lang="en-US" sz="2400" b="1" dirty="0" smtClean="0">
                <a:solidFill>
                  <a:srgbClr val="2130C9"/>
                </a:solidFill>
                <a:latin typeface="Comic Sans MS"/>
                <a:cs typeface="Comic Sans MS"/>
              </a:rPr>
              <a:t>D</a:t>
            </a:r>
            <a:r>
              <a:rPr lang="en-US" sz="2400" b="1" dirty="0">
                <a:solidFill>
                  <a:srgbClr val="CD1416"/>
                </a:solidFill>
                <a:latin typeface="Comic Sans MS"/>
                <a:cs typeface="Comic Sans MS"/>
              </a:rPr>
              <a:t>:</a:t>
            </a:r>
            <a:endParaRPr lang="en-US" sz="2400" b="1" dirty="0">
              <a:solidFill>
                <a:srgbClr val="E63F29"/>
              </a:solidFill>
              <a:latin typeface="Comic Sans MS"/>
              <a:cs typeface="Comic Sans MS"/>
            </a:endParaRPr>
          </a:p>
        </p:txBody>
      </p:sp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306" y="1456587"/>
            <a:ext cx="772114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279794" y="3302001"/>
            <a:ext cx="6556106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5400">
              <a:srgbClr val="0000FF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omic Sans MS"/>
                <a:cs typeface="Comic Sans MS"/>
              </a:rPr>
              <a:t>Sivers</a:t>
            </a:r>
            <a:r>
              <a:rPr lang="en-US" sz="2400" b="1" baseline="-25000" dirty="0" err="1" smtClean="0">
                <a:latin typeface="Comic Sans MS"/>
                <a:cs typeface="Comic Sans MS"/>
              </a:rPr>
              <a:t>DIS</a:t>
            </a:r>
            <a:r>
              <a:rPr lang="en-US" sz="2400" b="1" dirty="0" smtClean="0">
                <a:latin typeface="Comic Sans MS"/>
                <a:cs typeface="Comic Sans MS"/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latin typeface="Comic Sans MS"/>
                <a:cs typeface="Comic Sans MS"/>
              </a:rPr>
              <a:t>Sivers</a:t>
            </a:r>
            <a:r>
              <a:rPr lang="en-US" sz="2400" b="1" dirty="0" smtClean="0">
                <a:latin typeface="Comic Sans MS"/>
                <a:cs typeface="Comic Sans MS"/>
              </a:rPr>
              <a:t> (DY or W or Z)</a:t>
            </a:r>
            <a:endParaRPr lang="en-US" sz="2400" b="1" baseline="-25000" dirty="0">
              <a:latin typeface="Comic Sans MS"/>
              <a:cs typeface="Comic Sans MS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686194" y="966576"/>
            <a:ext cx="2101520" cy="584776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>
            <a:glow rad="25400">
              <a:srgbClr val="0000FF">
                <a:alpha val="98000"/>
              </a:srgbClr>
            </a:glo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FF0000"/>
                </a:solidFill>
                <a:latin typeface="Comic Sans MS"/>
                <a:cs typeface="Comic Sans MS"/>
              </a:rPr>
              <a:t>DIS: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q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scattering</a:t>
            </a:r>
            <a:endParaRPr lang="en-US" sz="16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 eaLnBrk="0" hangingPunct="0"/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attractive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FSI</a:t>
            </a:r>
            <a:endParaRPr lang="en-US" sz="16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41"/>
          <p:cNvGrpSpPr/>
          <p:nvPr/>
        </p:nvGrpSpPr>
        <p:grpSpPr>
          <a:xfrm>
            <a:off x="5564532" y="966578"/>
            <a:ext cx="2172189" cy="584776"/>
            <a:chOff x="4160936" y="3754928"/>
            <a:chExt cx="2172189" cy="584776"/>
          </a:xfrm>
        </p:grpSpPr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4160936" y="3754928"/>
              <a:ext cx="2172189" cy="584776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>
              <a:glow rad="25400">
                <a:srgbClr val="0000FF">
                  <a:alpha val="98000"/>
                </a:srgbClr>
              </a:glo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pp:</a:t>
              </a:r>
              <a:r>
                <a:rPr lang="en-US" sz="16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     </a:t>
              </a:r>
              <a:r>
                <a:rPr lang="en-US" sz="16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annihilation</a:t>
              </a:r>
              <a:endPara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  <a:p>
              <a:pPr algn="ctr" eaLnBrk="0" hangingPunct="0"/>
              <a:r>
                <a:rPr lang="en-US" sz="16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repulsive</a:t>
              </a:r>
              <a:r>
                <a:rPr lang="en-US" sz="1600" dirty="0">
                  <a:solidFill>
                    <a:srgbClr val="0000FF"/>
                  </a:solidFill>
                  <a:latin typeface="Comic Sans MS"/>
                  <a:cs typeface="Comic Sans MS"/>
                </a:rPr>
                <a:t> </a:t>
              </a:r>
              <a:r>
                <a:rPr lang="en-US" sz="16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ISI</a:t>
              </a:r>
              <a:endParaRPr lang="en-US" sz="16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>
            <a:off x="4647369" y="3775924"/>
            <a:ext cx="484187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194" name="Equation" r:id="rId4" imgW="266700" imgH="177800" progId="Equation.3">
                    <p:embed/>
                  </p:oleObj>
                </mc:Choice>
                <mc:Fallback>
                  <p:oleObj name="Equation" r:id="rId4" imgW="2667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7369" y="3775924"/>
                          <a:ext cx="484187" cy="322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TextBox 40"/>
          <p:cNvSpPr txBox="1"/>
          <p:nvPr/>
        </p:nvSpPr>
        <p:spPr>
          <a:xfrm>
            <a:off x="71957" y="4455030"/>
            <a:ext cx="894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Experimental test is critical test for our understanding of TMD’s and TMD factorization</a:t>
            </a: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-334453" y="3673475"/>
            <a:ext cx="9144000" cy="60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sign change of the </a:t>
            </a:r>
            <a:r>
              <a:rPr lang="en-US" sz="2400" dirty="0" err="1" smtClean="0"/>
              <a:t>Sivers</a:t>
            </a:r>
            <a:r>
              <a:rPr lang="en-US" sz="2400" dirty="0" smtClean="0"/>
              <a:t> function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4546599" y="5126732"/>
            <a:ext cx="4457701" cy="1077218"/>
          </a:xfrm>
          <a:prstGeom prst="rect">
            <a:avLst/>
          </a:prstGeom>
          <a:ln w="41275" cmpd="dbl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00FF"/>
                </a:solidFill>
              </a:rPr>
              <a:t>Polar. </a:t>
            </a:r>
            <a:r>
              <a:rPr lang="en-US" b="1" dirty="0">
                <a:solidFill>
                  <a:srgbClr val="0000FF"/>
                </a:solidFill>
              </a:rPr>
              <a:t>w</a:t>
            </a:r>
            <a:r>
              <a:rPr lang="en-US" b="1" dirty="0" smtClean="0">
                <a:solidFill>
                  <a:srgbClr val="0000FF"/>
                </a:solidFill>
              </a:rPr>
              <a:t>eak boson production (only at RHIC)</a:t>
            </a:r>
          </a:p>
          <a:p>
            <a:pPr marL="228600" indent="-228600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Very low background</a:t>
            </a:r>
          </a:p>
          <a:p>
            <a:pPr marL="228600" indent="-228600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Very high Q</a:t>
            </a:r>
            <a:r>
              <a:rPr lang="en-US" baseline="30000" dirty="0" smtClean="0"/>
              <a:t>2</a:t>
            </a:r>
            <a:r>
              <a:rPr lang="en-US" dirty="0" smtClean="0"/>
              <a:t>-scale (~ W/Z boson mass)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314" y="4104243"/>
            <a:ext cx="892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a fundamental prediction from the gauge invariance of QCD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312" y="5135364"/>
            <a:ext cx="4292598" cy="1292662"/>
          </a:xfrm>
          <a:prstGeom prst="rect">
            <a:avLst/>
          </a:prstGeom>
          <a:ln w="41275" cmpd="dbl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00FF"/>
                </a:solidFill>
              </a:rPr>
              <a:t>Test through </a:t>
            </a:r>
            <a:r>
              <a:rPr lang="en-US" b="1" dirty="0" err="1" smtClean="0">
                <a:solidFill>
                  <a:srgbClr val="0000FF"/>
                </a:solidFill>
              </a:rPr>
              <a:t>Drell</a:t>
            </a:r>
            <a:r>
              <a:rPr lang="en-US" b="1" dirty="0" smtClean="0">
                <a:solidFill>
                  <a:srgbClr val="0000FF"/>
                </a:solidFill>
              </a:rPr>
              <a:t>-Yan process: COMPASS (CERN), proposed </a:t>
            </a:r>
            <a:r>
              <a:rPr lang="en-US" b="1" dirty="0" err="1" smtClean="0">
                <a:solidFill>
                  <a:srgbClr val="0000FF"/>
                </a:solidFill>
              </a:rPr>
              <a:t>SeaQuest</a:t>
            </a:r>
            <a:r>
              <a:rPr lang="en-US" b="1" dirty="0" smtClean="0">
                <a:solidFill>
                  <a:srgbClr val="0000FF"/>
                </a:solidFill>
              </a:rPr>
              <a:t> (</a:t>
            </a:r>
            <a:r>
              <a:rPr lang="en-US" b="1" dirty="0" err="1" smtClean="0">
                <a:solidFill>
                  <a:srgbClr val="0000FF"/>
                </a:solidFill>
              </a:rPr>
              <a:t>FermiLab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pPr marL="228600" indent="-228600">
              <a:spcAft>
                <a:spcPts val="600"/>
              </a:spcAft>
              <a:buFont typeface="Wingdings" charset="2"/>
              <a:buChar char="Ø"/>
            </a:pPr>
            <a:r>
              <a:rPr lang="en-US" sz="1600" dirty="0" smtClean="0"/>
              <a:t>Strong background suppression, high </a:t>
            </a:r>
            <a:r>
              <a:rPr lang="en-US" sz="1600" dirty="0" err="1" smtClean="0"/>
              <a:t>lumi</a:t>
            </a:r>
            <a:r>
              <a:rPr lang="en-US" sz="1600" dirty="0" smtClean="0"/>
              <a:t> </a:t>
            </a:r>
          </a:p>
          <a:p>
            <a:pPr marL="228600" indent="-228600">
              <a:spcAft>
                <a:spcPts val="600"/>
              </a:spcAft>
              <a:buFont typeface="Wingdings" charset="2"/>
              <a:buChar char="Ø"/>
            </a:pPr>
            <a:r>
              <a:rPr lang="en-US" sz="1600" dirty="0" smtClean="0"/>
              <a:t>@ STAR in run 2017(</a:t>
            </a:r>
            <a:r>
              <a:rPr lang="en-US" sz="1600" dirty="0" err="1" smtClean="0"/>
              <a:t>PostShower</a:t>
            </a:r>
            <a:r>
              <a:rPr lang="en-US" sz="1600" dirty="0" smtClean="0"/>
              <a:t> upgrade)</a:t>
            </a:r>
          </a:p>
        </p:txBody>
      </p:sp>
      <p:sp>
        <p:nvSpPr>
          <p:cNvPr id="19" name="TextBox 18"/>
          <p:cNvSpPr txBox="1"/>
          <p:nvPr/>
        </p:nvSpPr>
        <p:spPr>
          <a:xfrm rot="19773875">
            <a:off x="81248" y="2567390"/>
            <a:ext cx="1531715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NSAC performance milestone (HP13)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0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/>
      <p:bldP spid="43" grpId="0"/>
      <p:bldP spid="46" grpId="0" animBg="1"/>
      <p:bldP spid="2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2278" y="4935497"/>
            <a:ext cx="8650100" cy="1077218"/>
          </a:xfrm>
          <a:prstGeom prst="rect">
            <a:avLst/>
          </a:prstGeom>
          <a:ln w="41275" cmpd="dbl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Asymmetry from lepton-decay is small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u="sng" dirty="0" smtClean="0">
                <a:solidFill>
                  <a:srgbClr val="FF0000"/>
                </a:solidFill>
                <a:sym typeface="Wingdings"/>
              </a:rPr>
              <a:t>Full kin. reconstruction of the boson needed</a:t>
            </a:r>
            <a:endParaRPr lang="en-US" dirty="0" smtClean="0">
              <a:solidFill>
                <a:srgbClr val="FF0000"/>
              </a:solidFill>
            </a:endParaRPr>
          </a:p>
          <a:p>
            <a:pPr marL="685800" lvl="1" indent="-228600">
              <a:spcAft>
                <a:spcPts val="600"/>
              </a:spcAft>
              <a:buFont typeface="Lucida Grande"/>
              <a:buChar char="&gt;"/>
            </a:pP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easy to reconstruct (but small cross-section)</a:t>
            </a:r>
          </a:p>
          <a:p>
            <a:pPr marL="685800" lvl="1" indent="-228600">
              <a:spcAft>
                <a:spcPts val="600"/>
              </a:spcAft>
              <a:buFont typeface="Lucida Grande"/>
              <a:buChar char="&gt;"/>
            </a:pPr>
            <a:r>
              <a:rPr lang="en-US" dirty="0" smtClean="0">
                <a:solidFill>
                  <a:srgbClr val="FF0000"/>
                </a:solidFill>
              </a:rPr>
              <a:t>W kin. can be reconstructed from the </a:t>
            </a:r>
            <a:r>
              <a:rPr lang="en-US" dirty="0" err="1" smtClean="0">
                <a:solidFill>
                  <a:srgbClr val="FF0000"/>
                </a:solidFill>
              </a:rPr>
              <a:t>hadronic</a:t>
            </a:r>
            <a:r>
              <a:rPr lang="en-US" dirty="0" smtClean="0">
                <a:solidFill>
                  <a:srgbClr val="FF0000"/>
                </a:solidFill>
              </a:rPr>
              <a:t> recoil (first time at STAR)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79400" y="240282"/>
            <a:ext cx="8599234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sz="3200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A</a:t>
            </a:r>
            <a:r>
              <a:rPr lang="en-US" sz="2800" baseline="-25000" dirty="0" smtClean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 for weak bosons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9281"/>
          <a:stretch/>
        </p:blipFill>
        <p:spPr>
          <a:xfrm>
            <a:off x="11463" y="1092200"/>
            <a:ext cx="3735039" cy="3568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0924"/>
          <a:stretch/>
        </p:blipFill>
        <p:spPr>
          <a:xfrm>
            <a:off x="5321300" y="1092201"/>
            <a:ext cx="3568700" cy="3568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4566" y="977900"/>
            <a:ext cx="324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Lepton’s transverse momentum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5052" y="977900"/>
            <a:ext cx="3173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Boson’s transverse momentum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3702650" y="2471099"/>
            <a:ext cx="1834550" cy="533400"/>
          </a:xfrm>
          <a:prstGeom prst="stripedRightArrow">
            <a:avLst>
              <a:gd name="adj1" fmla="val 64285"/>
              <a:gd name="adj2" fmla="val 114287"/>
            </a:avLst>
          </a:prstGeom>
          <a:gradFill flip="none" rotWithShape="1">
            <a:gsLst>
              <a:gs pos="0">
                <a:schemeClr val="accent6">
                  <a:lumMod val="75000"/>
                  <a:alpha val="60000"/>
                </a:schemeClr>
              </a:gs>
              <a:gs pos="100000">
                <a:srgbClr val="FFFFFF">
                  <a:alpha val="60000"/>
                </a:srgbClr>
              </a:gs>
              <a:gs pos="74000">
                <a:schemeClr val="tx2">
                  <a:lumMod val="60000"/>
                  <a:lumOff val="40000"/>
                  <a:alpha val="60000"/>
                </a:schemeClr>
              </a:gs>
            </a:gsLst>
            <a:lin ang="105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8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3399845"/>
            <a:ext cx="3414750" cy="3276235"/>
          </a:xfrm>
          <a:prstGeom prst="rect">
            <a:avLst/>
          </a:prstGeom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279400" y="240282"/>
            <a:ext cx="8599234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800" dirty="0" smtClean="0">
                <a:solidFill>
                  <a:srgbClr val="0000FF"/>
                </a:solidFill>
              </a:rPr>
              <a:t>The TMD evolution &amp; sea-quarks </a:t>
            </a:r>
            <a:r>
              <a:rPr lang="en-US" sz="2800" dirty="0" err="1" smtClean="0">
                <a:solidFill>
                  <a:srgbClr val="0000FF"/>
                </a:solidFill>
              </a:rPr>
              <a:t>Sivers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4027" y="983767"/>
            <a:ext cx="32672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/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/>
              <a:t>S</a:t>
            </a:r>
            <a:r>
              <a:rPr lang="en-US" b="1" dirty="0" smtClean="0"/>
              <a:t>ize of the TMD evolution effect still under discussion in theory community</a:t>
            </a:r>
          </a:p>
          <a:p>
            <a:pPr algn="ctr"/>
            <a:endParaRPr lang="en-US" sz="800" dirty="0" smtClean="0"/>
          </a:p>
          <a:p>
            <a:pPr algn="ctr"/>
            <a:endParaRPr lang="en-US" sz="800" dirty="0"/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For details see</a:t>
            </a:r>
          </a:p>
          <a:p>
            <a:pPr algn="ctr"/>
            <a:r>
              <a:rPr lang="en-US" b="1" dirty="0" smtClean="0"/>
              <a:t>J. Collins, T. Rogers, </a:t>
            </a:r>
          </a:p>
          <a:p>
            <a:pPr algn="ctr"/>
            <a:r>
              <a:rPr lang="en-US" b="1" dirty="0" err="1" smtClean="0"/>
              <a:t>Phys.Rev</a:t>
            </a:r>
            <a:r>
              <a:rPr lang="en-US" b="1" dirty="0"/>
              <a:t>. D91 (2015) 7, </a:t>
            </a:r>
            <a:r>
              <a:rPr lang="en-US" b="1" dirty="0" smtClean="0"/>
              <a:t>074020</a:t>
            </a:r>
            <a:endParaRPr lang="en-US" sz="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44" r="52466" b="4738"/>
          <a:stretch/>
        </p:blipFill>
        <p:spPr>
          <a:xfrm>
            <a:off x="2" y="857251"/>
            <a:ext cx="2804583" cy="280219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4100" y="833971"/>
            <a:ext cx="2952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Z.-B. Kang &amp; J.-W. Qui arXiv</a:t>
            </a:r>
            <a:r>
              <a:rPr lang="en-US" sz="1000" dirty="0"/>
              <a:t>:</a:t>
            </a:r>
            <a:r>
              <a:rPr lang="en-US" sz="1000" dirty="0" smtClean="0"/>
              <a:t>0903.3629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529170" y="1098554"/>
            <a:ext cx="1226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before evolution</a:t>
            </a:r>
            <a:endParaRPr 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547" y="1016348"/>
            <a:ext cx="2951480" cy="25704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60912" y="1469317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500 </a:t>
            </a:r>
            <a:r>
              <a:rPr lang="en-US" sz="1000" dirty="0" err="1" smtClean="0"/>
              <a:t>GeV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3966646" y="1604783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</a:t>
            </a:r>
            <a:r>
              <a:rPr lang="en-US" sz="1000" dirty="0" smtClean="0"/>
              <a:t>00 </a:t>
            </a:r>
            <a:r>
              <a:rPr lang="en-US" sz="1000" dirty="0" err="1" smtClean="0"/>
              <a:t>GeV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3081881" y="842782"/>
            <a:ext cx="2823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Z</a:t>
            </a:r>
            <a:r>
              <a:rPr lang="en-US" sz="1000" dirty="0"/>
              <a:t>.-B. Kang &amp; J.-W. Qui </a:t>
            </a:r>
            <a:r>
              <a:rPr lang="en-US" sz="1000" dirty="0" smtClean="0"/>
              <a:t>Phys.Rev.D81</a:t>
            </a:r>
            <a:r>
              <a:rPr lang="en-US" sz="1000" dirty="0"/>
              <a:t>:</a:t>
            </a:r>
            <a:r>
              <a:rPr lang="en-US" sz="1000" dirty="0" smtClean="0"/>
              <a:t>054020,2010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471350" y="1094670"/>
            <a:ext cx="1226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before evolution</a:t>
            </a:r>
            <a:endParaRPr lang="en-US" sz="1200" dirty="0"/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999" y="6483347"/>
            <a:ext cx="4470389" cy="368300"/>
          </a:xfrm>
        </p:spPr>
        <p:txBody>
          <a:bodyPr/>
          <a:lstStyle/>
          <a:p>
            <a:r>
              <a:rPr lang="it-IT" smtClean="0"/>
              <a:t>S. Fazio - BNL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649550" y="3825715"/>
            <a:ext cx="531665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/>
              <a:t>What is the sea-quark </a:t>
            </a:r>
            <a:r>
              <a:rPr lang="en-US" b="1" dirty="0" err="1" smtClean="0"/>
              <a:t>Sivers</a:t>
            </a:r>
            <a:r>
              <a:rPr lang="en-US" b="1" dirty="0" smtClean="0"/>
              <a:t> </a:t>
            </a:r>
            <a:r>
              <a:rPr lang="en-US" b="1" dirty="0" err="1" smtClean="0"/>
              <a:t>fct</a:t>
            </a:r>
            <a:r>
              <a:rPr lang="en-US" b="1" dirty="0" smtClean="0"/>
              <a:t>.?</a:t>
            </a:r>
            <a:endParaRPr lang="en-US" dirty="0">
              <a:sym typeface="Wingdings"/>
            </a:endParaRPr>
          </a:p>
          <a:p>
            <a:pPr marL="742950" lvl="1" indent="-285750">
              <a:buClr>
                <a:srgbClr val="0000FF"/>
              </a:buClr>
              <a:buFont typeface="Wingdings" charset="0"/>
              <a:buChar char="à"/>
            </a:pPr>
            <a:r>
              <a:rPr lang="en-US" b="1" i="1" dirty="0">
                <a:solidFill>
                  <a:srgbClr val="0000FF"/>
                </a:solidFill>
              </a:rPr>
              <a:t>Sea quarks are mostly </a:t>
            </a:r>
            <a:r>
              <a:rPr lang="en-US" b="1" i="1" dirty="0" smtClean="0">
                <a:solidFill>
                  <a:srgbClr val="0000FF"/>
                </a:solidFill>
              </a:rPr>
              <a:t>unconstrained from existing SIDIS data.</a:t>
            </a:r>
            <a:r>
              <a:rPr lang="en-US" b="1" i="1" dirty="0">
                <a:solidFill>
                  <a:srgbClr val="0000FF"/>
                </a:solidFill>
              </a:rPr>
              <a:t>.. </a:t>
            </a:r>
            <a:r>
              <a:rPr lang="en-US" b="1" i="1" dirty="0">
                <a:solidFill>
                  <a:srgbClr val="FF0000"/>
                </a:solidFill>
              </a:rPr>
              <a:t>but</a:t>
            </a:r>
            <a:r>
              <a:rPr lang="en-US" b="1" dirty="0">
                <a:solidFill>
                  <a:srgbClr val="0000FF"/>
                </a:solidFill>
              </a:rPr>
              <a:t> they can give a relevant contribution</a:t>
            </a:r>
            <a:r>
              <a:rPr lang="en-US" b="1" dirty="0" smtClean="0">
                <a:solidFill>
                  <a:srgbClr val="0000FF"/>
                </a:solidFill>
              </a:rPr>
              <a:t>!</a:t>
            </a:r>
            <a:endParaRPr lang="en-US" dirty="0" smtClean="0">
              <a:sym typeface="Wingdings"/>
            </a:endParaRPr>
          </a:p>
          <a:p>
            <a:pPr marL="742950" lvl="1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W’s ideal  rapidity dependence of A</a:t>
            </a:r>
            <a:r>
              <a:rPr lang="en-US" baseline="-25000" dirty="0" smtClean="0">
                <a:sym typeface="Wingdings"/>
              </a:rPr>
              <a:t>N </a:t>
            </a:r>
            <a:r>
              <a:rPr lang="en-US" dirty="0" smtClean="0">
                <a:sym typeface="Wingdings"/>
              </a:rPr>
              <a:t>separates quarks from antiquarks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2552" y="2795507"/>
            <a:ext cx="104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Drell</a:t>
            </a:r>
            <a:r>
              <a:rPr lang="en-US" dirty="0" smtClean="0"/>
              <a:t>-Yan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42271" y="5657406"/>
            <a:ext cx="5223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± </a:t>
            </a:r>
            <a:r>
              <a:rPr lang="en-US" sz="2400" b="1" dirty="0" smtClean="0">
                <a:solidFill>
                  <a:srgbClr val="FF0000"/>
                </a:solidFill>
              </a:rPr>
              <a:t>data can constrain the sea-quark </a:t>
            </a:r>
            <a:r>
              <a:rPr lang="en-US" sz="2400" b="1" dirty="0" err="1" smtClean="0">
                <a:solidFill>
                  <a:srgbClr val="FF0000"/>
                </a:solidFill>
              </a:rPr>
              <a:t>Sivers</a:t>
            </a:r>
            <a:r>
              <a:rPr lang="en-US" sz="2400" b="1" dirty="0" smtClean="0">
                <a:solidFill>
                  <a:srgbClr val="FF0000"/>
                </a:solidFill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11009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7-01-27 at 6.18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1" y="2544473"/>
            <a:ext cx="5313731" cy="36107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Screen Shot 2017-01-27 at 6.18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2971801"/>
            <a:ext cx="3849672" cy="290829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23839"/>
            <a:ext cx="8229600" cy="6524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The Relativistic Heavy-Ion Collider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27102"/>
            <a:ext cx="461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RHIC</a:t>
            </a:r>
            <a:r>
              <a:rPr lang="en-US" sz="2400" b="1" dirty="0" smtClean="0"/>
              <a:t> is the </a:t>
            </a:r>
            <a:r>
              <a:rPr lang="en-US" sz="2400" b="1" dirty="0"/>
              <a:t>world’s </a:t>
            </a:r>
            <a:r>
              <a:rPr lang="en-US" sz="2400" b="1" dirty="0" smtClean="0"/>
              <a:t>first and only </a:t>
            </a:r>
            <a:r>
              <a:rPr lang="en-US" sz="2400" b="1" dirty="0"/>
              <a:t>polarized hadron </a:t>
            </a:r>
            <a:r>
              <a:rPr lang="en-US" sz="2400" b="1" dirty="0" smtClean="0"/>
              <a:t>collider</a:t>
            </a:r>
            <a:endParaRPr lang="en-US" sz="2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5118100" y="3276599"/>
            <a:ext cx="3835400" cy="2692400"/>
            <a:chOff x="5118100" y="3187699"/>
            <a:chExt cx="4025900" cy="2692400"/>
          </a:xfrm>
        </p:grpSpPr>
        <p:pic>
          <p:nvPicPr>
            <p:cNvPr id="10" name="Picture 9" descr="Screen Shot 2017-01-27 at 6.23.46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278" y="3187699"/>
              <a:ext cx="4024722" cy="26924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118100" y="5067300"/>
              <a:ext cx="711200" cy="520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882" y="2799657"/>
            <a:ext cx="1065619" cy="77608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413000" y="4025900"/>
            <a:ext cx="3378200" cy="9398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64126" y="914220"/>
            <a:ext cx="448935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2π </a:t>
            </a:r>
            <a:r>
              <a:rPr lang="en-US" b="1" dirty="0" smtClean="0">
                <a:solidFill>
                  <a:srgbClr val="FF0000"/>
                </a:solidFill>
              </a:rPr>
              <a:t>coverage Electromagnetic Calorimeter</a:t>
            </a:r>
            <a:endParaRPr lang="en-US" b="1" dirty="0">
              <a:solidFill>
                <a:srgbClr val="FF0000"/>
              </a:solidFill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en-US" b="1" dirty="0" smtClean="0"/>
              <a:t>Barrel: -1 </a:t>
            </a:r>
            <a:r>
              <a:rPr lang="en-US" b="1" dirty="0"/>
              <a:t>&lt; </a:t>
            </a:r>
            <a:r>
              <a:rPr lang="en-US" b="1" dirty="0" err="1" smtClean="0"/>
              <a:t>η</a:t>
            </a:r>
            <a:r>
              <a:rPr lang="en-US" b="1" dirty="0" smtClean="0"/>
              <a:t>&lt; 1</a:t>
            </a:r>
            <a:endParaRPr lang="en-US" b="1" dirty="0"/>
          </a:p>
          <a:p>
            <a:pPr marL="742950" lvl="1" indent="-285750">
              <a:buFont typeface="Wingdings" charset="2"/>
              <a:buChar char="§"/>
            </a:pPr>
            <a:r>
              <a:rPr lang="en-US" b="1" dirty="0" smtClean="0"/>
              <a:t>End-cap: 1.1 &lt; </a:t>
            </a:r>
            <a:r>
              <a:rPr lang="en-US" b="1" dirty="0" err="1"/>
              <a:t>η</a:t>
            </a:r>
            <a:r>
              <a:rPr lang="en-US" b="1" dirty="0" smtClean="0"/>
              <a:t> &lt; 2</a:t>
            </a:r>
            <a:endParaRPr lang="en-US" b="1" dirty="0"/>
          </a:p>
          <a:p>
            <a:pPr marL="285750" indent="-285750">
              <a:buFont typeface="Wingdings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Main tracker </a:t>
            </a:r>
            <a:r>
              <a:rPr lang="mr-IN" b="1" dirty="0" smtClean="0">
                <a:solidFill>
                  <a:srgbClr val="FF0000"/>
                </a:solidFill>
              </a:rPr>
              <a:t>–</a:t>
            </a:r>
            <a:r>
              <a:rPr lang="en-US" b="1" dirty="0" smtClean="0">
                <a:solidFill>
                  <a:srgbClr val="FF0000"/>
                </a:solidFill>
              </a:rPr>
              <a:t> Time </a:t>
            </a:r>
            <a:r>
              <a:rPr lang="en-US" b="1" dirty="0">
                <a:solidFill>
                  <a:srgbClr val="FF0000"/>
                </a:solidFill>
              </a:rPr>
              <a:t>projection chamber </a:t>
            </a:r>
            <a:r>
              <a:rPr lang="en-US" b="1" dirty="0" smtClean="0">
                <a:solidFill>
                  <a:srgbClr val="FF0000"/>
                </a:solidFill>
              </a:rPr>
              <a:t>(TPC):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/>
              <a:t>|</a:t>
            </a:r>
            <a:r>
              <a:rPr lang="en-US" b="1" dirty="0" err="1" smtClean="0"/>
              <a:t>η</a:t>
            </a:r>
            <a:r>
              <a:rPr lang="en-US" b="1" dirty="0" smtClean="0"/>
              <a:t>| &lt; 1.3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756" y="2052031"/>
            <a:ext cx="4878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Its top energy is enough to produce weak </a:t>
            </a:r>
            <a:r>
              <a:rPr lang="en-US" b="1" dirty="0" smtClean="0"/>
              <a:t>bosons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320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Fazio - 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x-q2-tm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56" y="770934"/>
            <a:ext cx="6631517" cy="4732399"/>
          </a:xfrm>
          <a:prstGeom prst="rect">
            <a:avLst/>
          </a:prstGeom>
        </p:spPr>
      </p:pic>
      <p:sp>
        <p:nvSpPr>
          <p:cNvPr id="9" name="AutoShape 49"/>
          <p:cNvSpPr>
            <a:spLocks noChangeArrowheads="1"/>
          </p:cNvSpPr>
          <p:nvPr/>
        </p:nvSpPr>
        <p:spPr bwMode="auto">
          <a:xfrm>
            <a:off x="115995" y="5172130"/>
            <a:ext cx="949325" cy="528495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4834" y="5386909"/>
            <a:ext cx="634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Till today TMDs come only from fixed target low scale, high x </a:t>
            </a:r>
          </a:p>
          <a:p>
            <a:r>
              <a:rPr lang="en-US" dirty="0" smtClean="0"/>
              <a:t>measurements</a:t>
            </a:r>
            <a:r>
              <a:rPr lang="en-US" dirty="0"/>
              <a:t> </a:t>
            </a:r>
            <a:r>
              <a:rPr lang="en-US" dirty="0" smtClean="0"/>
              <a:t>should establish concept at high √s and different x</a:t>
            </a:r>
          </a:p>
          <a:p>
            <a:pPr algn="ctr"/>
            <a:r>
              <a:rPr lang="en-US" dirty="0" smtClean="0">
                <a:sym typeface="Wingdings"/>
              </a:rPr>
              <a:t>                    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polarised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pp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/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pA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at RHIC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2" y="731520"/>
            <a:ext cx="7613226" cy="57099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79400" y="240282"/>
            <a:ext cx="8599234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sz="3200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00FF"/>
                </a:solidFill>
                <a:latin typeface="+mj-lt"/>
              </a:rPr>
              <a:t>RHIC – a unique opportunity!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432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749783"/>
            <a:ext cx="4535102" cy="5370296"/>
          </a:xfrm>
          <a:prstGeom prst="rect">
            <a:avLst/>
          </a:prstGeom>
        </p:spPr>
      </p:pic>
      <p:sp>
        <p:nvSpPr>
          <p:cNvPr id="64516" name="Rectangle 1"/>
          <p:cNvSpPr>
            <a:spLocks noChangeArrowheads="1"/>
          </p:cNvSpPr>
          <p:nvPr/>
        </p:nvSpPr>
        <p:spPr bwMode="auto">
          <a:xfrm>
            <a:off x="213358" y="82587"/>
            <a:ext cx="8750889" cy="607839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3789" tIns="71854" rIns="93789" bIns="46894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800" b="1" dirty="0" smtClean="0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Measurement of TSSA for weak bosons @ STAR</a:t>
            </a:r>
            <a:endParaRPr lang="en-GB" sz="2800" b="1" dirty="0">
              <a:solidFill>
                <a:srgbClr val="CC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03, 2017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78801" y="1066802"/>
            <a:ext cx="4050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FF0000"/>
                </a:solidFill>
              </a:rPr>
              <a:t>Phys. Rev. Lett. 116, 132301 (2016</a:t>
            </a:r>
            <a:r>
              <a:rPr lang="hu-HU" sz="20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Editor’s suggestion</a:t>
            </a:r>
          </a:p>
          <a:p>
            <a:pPr algn="ctr"/>
            <a:r>
              <a:rPr lang="hu-HU" sz="1600" b="1" dirty="0" smtClean="0">
                <a:solidFill>
                  <a:srgbClr val="FF0000"/>
                </a:solidFill>
              </a:rPr>
              <a:t>[arXiv</a:t>
            </a:r>
            <a:r>
              <a:rPr lang="hu-HU" sz="1600" b="1" dirty="0">
                <a:solidFill>
                  <a:srgbClr val="FF0000"/>
                </a:solidFill>
              </a:rPr>
              <a:t>:</a:t>
            </a:r>
            <a:r>
              <a:rPr lang="hu-HU" sz="1600" b="1" dirty="0" smtClean="0">
                <a:solidFill>
                  <a:srgbClr val="FF0000"/>
                </a:solidFill>
              </a:rPr>
              <a:t>1511.06003]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64518" name="Line 3"/>
          <p:cNvSpPr>
            <a:spLocks noChangeShapeType="1"/>
          </p:cNvSpPr>
          <p:nvPr/>
        </p:nvSpPr>
        <p:spPr bwMode="auto">
          <a:xfrm>
            <a:off x="304075" y="6170879"/>
            <a:ext cx="8535855" cy="165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6058" tIns="48029" rIns="96058" bIns="48029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86705" y="690426"/>
            <a:ext cx="445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New paper from STAR</a:t>
            </a:r>
            <a:endParaRPr lang="en-US" sz="24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4003" y="1893043"/>
            <a:ext cx="4395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World’s first direct experimental test of the sign change in the </a:t>
            </a:r>
            <a:r>
              <a:rPr lang="en-US" sz="2000" b="1" dirty="0" err="1" smtClean="0">
                <a:solidFill>
                  <a:srgbClr val="0000FF"/>
                </a:solidFill>
              </a:rPr>
              <a:t>Sivers</a:t>
            </a:r>
            <a:r>
              <a:rPr lang="en-US" sz="2000" b="1" dirty="0" smtClean="0">
                <a:solidFill>
                  <a:srgbClr val="0000FF"/>
                </a:solidFill>
              </a:rPr>
              <a:t> function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4003" y="2569625"/>
            <a:ext cx="421444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RHIC is the only polarized </a:t>
            </a:r>
            <a:r>
              <a:rPr lang="en-US" b="1" dirty="0" err="1" smtClean="0"/>
              <a:t>p+p</a:t>
            </a:r>
            <a:r>
              <a:rPr lang="en-US" b="1" dirty="0" smtClean="0"/>
              <a:t> collider. </a:t>
            </a:r>
            <a:r>
              <a:rPr lang="en-US" dirty="0" smtClean="0"/>
              <a:t>Its top energy is enough to produce weak bosons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Selection of weak bosons well established at STAR 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Long. spin asymmetries: </a:t>
            </a:r>
          </a:p>
          <a:p>
            <a:pPr lvl="1" indent="292100"/>
            <a:r>
              <a:rPr lang="en-US" sz="1400" dirty="0" smtClean="0"/>
              <a:t>Phys</a:t>
            </a:r>
            <a:r>
              <a:rPr lang="en-US" sz="1400" dirty="0"/>
              <a:t>. </a:t>
            </a:r>
            <a:r>
              <a:rPr lang="en-US" sz="1400" dirty="0" smtClean="0"/>
              <a:t>Rev. </a:t>
            </a:r>
            <a:r>
              <a:rPr lang="hu-HU" sz="1400" dirty="0" smtClean="0"/>
              <a:t>Lett</a:t>
            </a:r>
            <a:r>
              <a:rPr lang="hu-HU" sz="1400" dirty="0"/>
              <a:t>. 113, 072301 (2014</a:t>
            </a:r>
            <a:r>
              <a:rPr lang="hu-HU" sz="1400" dirty="0" smtClean="0"/>
              <a:t>)</a:t>
            </a:r>
          </a:p>
          <a:p>
            <a:pPr lvl="1" indent="292100"/>
            <a:r>
              <a:rPr lang="hu-HU" sz="1400" dirty="0" smtClean="0"/>
              <a:t>Phys. Rev</a:t>
            </a:r>
            <a:r>
              <a:rPr lang="hu-HU" sz="1400" dirty="0"/>
              <a:t>. Lett. 106, 062002 (2011)</a:t>
            </a:r>
            <a:endParaRPr lang="en-US" sz="1400" dirty="0" smtClean="0"/>
          </a:p>
          <a:p>
            <a:pPr marL="742950" lvl="1" indent="-285750">
              <a:buFont typeface="Arial"/>
              <a:buChar char="•"/>
            </a:pPr>
            <a:r>
              <a:rPr lang="en-US" b="1" dirty="0" err="1" smtClean="0"/>
              <a:t>unpolarized</a:t>
            </a:r>
            <a:r>
              <a:rPr lang="en-US" b="1" dirty="0" smtClean="0"/>
              <a:t> </a:t>
            </a:r>
            <a:r>
              <a:rPr lang="en-US" b="1" dirty="0" err="1" smtClean="0"/>
              <a:t>xsec</a:t>
            </a:r>
            <a:r>
              <a:rPr lang="en-US" b="1" dirty="0" smtClean="0"/>
              <a:t>: </a:t>
            </a:r>
          </a:p>
          <a:p>
            <a:pPr lvl="1" indent="292100"/>
            <a:r>
              <a:rPr lang="en-US" sz="1400" dirty="0" smtClean="0"/>
              <a:t>Phys</a:t>
            </a:r>
            <a:r>
              <a:rPr lang="en-US" sz="1400" dirty="0"/>
              <a:t>. </a:t>
            </a:r>
            <a:r>
              <a:rPr lang="en-US" sz="1400" dirty="0" smtClean="0"/>
              <a:t>Rev. D </a:t>
            </a:r>
            <a:r>
              <a:rPr lang="en-US" sz="1400" dirty="0"/>
              <a:t>85, 092010 (2012)</a:t>
            </a:r>
            <a:endParaRPr lang="en-US" sz="1400" dirty="0" smtClean="0"/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This measurement is STAR’s first attempt to reconstruct the produced boson’s kinematics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53321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31622</TotalTime>
  <Words>2812</Words>
  <Application>Microsoft Macintosh PowerPoint</Application>
  <PresentationFormat>On-screen Show (4:3)</PresentationFormat>
  <Paragraphs>427</Paragraphs>
  <Slides>30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PowerPoint Presentation</vt:lpstr>
      <vt:lpstr>PowerPoint Presentation</vt:lpstr>
      <vt:lpstr>  The Sivers function  </vt:lpstr>
      <vt:lpstr>The sign change of the Sivers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... and the future?     </vt:lpstr>
      <vt:lpstr>PowerPoint Presentation</vt:lpstr>
      <vt:lpstr>The future: AN of Drell-Yan at STAR</vt:lpstr>
      <vt:lpstr>Drell-Yan at STAR – Background suppression</vt:lpstr>
      <vt:lpstr>The future: AN of direct-photons at STAR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table</vt:lpstr>
    </vt:vector>
  </TitlesOfParts>
  <Manager/>
  <Company>Brookhaven National Laboratory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Theta_gamma vs Pt</dc:title>
  <dc:subject/>
  <dc:creator>Salvatore Fazio</dc:creator>
  <cp:keywords/>
  <dc:description/>
  <cp:lastModifiedBy>Salvatore Fazio</cp:lastModifiedBy>
  <cp:revision>873</cp:revision>
  <dcterms:created xsi:type="dcterms:W3CDTF">2014-08-19T15:11:18Z</dcterms:created>
  <dcterms:modified xsi:type="dcterms:W3CDTF">2017-02-02T17:25:16Z</dcterms:modified>
  <cp:category/>
</cp:coreProperties>
</file>