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</p:sldMasterIdLst>
  <p:notesMasterIdLst>
    <p:notesMasterId r:id="rId19"/>
  </p:notesMasterIdLst>
  <p:sldIdLst>
    <p:sldId id="476" r:id="rId2"/>
    <p:sldId id="712" r:id="rId3"/>
    <p:sldId id="771" r:id="rId4"/>
    <p:sldId id="775" r:id="rId5"/>
    <p:sldId id="739" r:id="rId6"/>
    <p:sldId id="765" r:id="rId7"/>
    <p:sldId id="713" r:id="rId8"/>
    <p:sldId id="781" r:id="rId9"/>
    <p:sldId id="793" r:id="rId10"/>
    <p:sldId id="743" r:id="rId11"/>
    <p:sldId id="745" r:id="rId12"/>
    <p:sldId id="724" r:id="rId13"/>
    <p:sldId id="780" r:id="rId14"/>
    <p:sldId id="784" r:id="rId15"/>
    <p:sldId id="782" r:id="rId16"/>
    <p:sldId id="794" r:id="rId17"/>
    <p:sldId id="795" r:id="rId1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84" charset="0"/>
        <a:ea typeface="ＭＳ Ｐゴシック" pitchFamily="84" charset="-128"/>
        <a:cs typeface="ＭＳ Ｐゴシック" pitchFamily="84" charset="-128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84" charset="0"/>
        <a:ea typeface="ＭＳ Ｐゴシック" pitchFamily="84" charset="-128"/>
        <a:cs typeface="ＭＳ Ｐゴシック" pitchFamily="84" charset="-128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84" charset="0"/>
        <a:ea typeface="ＭＳ Ｐゴシック" pitchFamily="84" charset="-128"/>
        <a:cs typeface="ＭＳ Ｐゴシック" pitchFamily="84" charset="-128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84" charset="0"/>
        <a:ea typeface="ＭＳ Ｐゴシック" pitchFamily="84" charset="-128"/>
        <a:cs typeface="ＭＳ Ｐゴシック" pitchFamily="84" charset="-128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84" charset="0"/>
        <a:ea typeface="ＭＳ Ｐゴシック" pitchFamily="84" charset="-128"/>
        <a:cs typeface="ＭＳ Ｐゴシック" pitchFamily="84" charset="-128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pitchFamily="84" charset="0"/>
        <a:ea typeface="ＭＳ Ｐゴシック" pitchFamily="84" charset="-128"/>
        <a:cs typeface="ＭＳ Ｐゴシック" pitchFamily="84" charset="-128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pitchFamily="84" charset="0"/>
        <a:ea typeface="ＭＳ Ｐゴシック" pitchFamily="84" charset="-128"/>
        <a:cs typeface="ＭＳ Ｐゴシック" pitchFamily="84" charset="-128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pitchFamily="84" charset="0"/>
        <a:ea typeface="ＭＳ Ｐゴシック" pitchFamily="84" charset="-128"/>
        <a:cs typeface="ＭＳ Ｐゴシック" pitchFamily="84" charset="-128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pitchFamily="84" charset="0"/>
        <a:ea typeface="ＭＳ Ｐゴシック" pitchFamily="84" charset="-128"/>
        <a:cs typeface="ＭＳ Ｐゴシック" pitchFamily="84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CC0066"/>
    <a:srgbClr val="9900CC"/>
    <a:srgbClr val="FFFFFF"/>
    <a:srgbClr val="F4C672"/>
    <a:srgbClr val="FDDD9D"/>
    <a:srgbClr val="000000"/>
    <a:srgbClr val="A232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782" autoAdjust="0"/>
    <p:restoredTop sz="93955" autoAdjust="0"/>
  </p:normalViewPr>
  <p:slideViewPr>
    <p:cSldViewPr>
      <p:cViewPr varScale="1">
        <p:scale>
          <a:sx n="100" d="100"/>
          <a:sy n="100" d="100"/>
        </p:scale>
        <p:origin x="-1632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84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77" d="100"/>
          <a:sy n="77" d="100"/>
        </p:scale>
        <p:origin x="-3120" y="-12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interSettings" Target="printerSettings/printerSettings1.bin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DAF380B-B435-44C0-9BD7-099ECA1C5D5A}" type="datetimeFigureOut">
              <a:rPr lang="en-US"/>
              <a:pPr>
                <a:defRPr/>
              </a:pPr>
              <a:t>7/24/16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6CD6902B-54FE-4BAC-9D4B-9AF8B73A22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42744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84" charset="-128"/>
        <a:cs typeface="ＭＳ Ｐゴシック" pitchFamily="84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8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8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8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8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6387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EB2C157-DC3C-4636-A0DD-D8BC8EF4104C}" type="slidenum">
              <a:rPr lang="en-US">
                <a:solidFill>
                  <a:srgbClr val="000000"/>
                </a:solidFill>
                <a:ea typeface="ＭＳ Ｐゴシック" pitchFamily="84" charset="-128"/>
                <a:cs typeface="ＭＳ Ｐゴシック" pitchFamily="8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en-US">
              <a:solidFill>
                <a:srgbClr val="000000"/>
              </a:solidFill>
              <a:ea typeface="ＭＳ Ｐゴシック" pitchFamily="84" charset="-128"/>
              <a:cs typeface="ＭＳ Ｐゴシック" pitchFamily="8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598488" y="0"/>
            <a:ext cx="4792663" cy="35956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F2 and C12 scans good for acceptance studies</a:t>
            </a:r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7107" name="Placeholder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3704"/>
            <a:ext cx="5030391" cy="411389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0563" tIns="45282" rIns="90563" bIns="45282"/>
          <a:lstStyle/>
          <a:p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2250" y="0"/>
            <a:ext cx="1962150" cy="6248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0"/>
            <a:ext cx="5734050" cy="6248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762000" y="914400"/>
            <a:ext cx="3810000" cy="53340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4400" y="914400"/>
            <a:ext cx="3810000" cy="5334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62000" y="914400"/>
            <a:ext cx="3810000" cy="5334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914400"/>
            <a:ext cx="3810000" cy="5334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0"/>
            <a:ext cx="7848600" cy="6248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0"/>
            <a:ext cx="7772400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762000" y="914400"/>
            <a:ext cx="3810000" cy="2590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724400" y="914400"/>
            <a:ext cx="3810000" cy="2590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762000" y="3657600"/>
            <a:ext cx="3810000" cy="2590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24400" y="3657600"/>
            <a:ext cx="3810000" cy="2590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457200" indent="-457200">
              <a:defRPr>
                <a:latin typeface="Arial" pitchFamily="34" charset="0"/>
                <a:cs typeface="Arial" pitchFamily="34" charset="0"/>
              </a:defRPr>
            </a:lvl1pPr>
            <a:lvl2pPr marL="914400" indent="-457200">
              <a:defRPr>
                <a:latin typeface="Arial" pitchFamily="34" charset="0"/>
                <a:cs typeface="Arial" pitchFamily="34" charset="0"/>
              </a:defRPr>
            </a:lvl2pPr>
            <a:lvl3pPr marL="1257300" indent="-342900">
              <a:tabLst/>
              <a:defRPr>
                <a:latin typeface="Arial" pitchFamily="34" charset="0"/>
                <a:cs typeface="Arial" pitchFamily="34" charset="0"/>
              </a:defRPr>
            </a:lvl3pPr>
            <a:lvl4pPr marL="1714500" indent="-342900"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914400"/>
            <a:ext cx="3810000" cy="533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914400"/>
            <a:ext cx="3810000" cy="533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7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0"/>
            <a:ext cx="7772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914400"/>
            <a:ext cx="77724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3" r:id="rId2"/>
    <p:sldLayoutId id="2147483702" r:id="rId3"/>
    <p:sldLayoutId id="2147483701" r:id="rId4"/>
    <p:sldLayoutId id="2147483700" r:id="rId5"/>
    <p:sldLayoutId id="2147483699" r:id="rId6"/>
    <p:sldLayoutId id="2147483698" r:id="rId7"/>
    <p:sldLayoutId id="2147483697" r:id="rId8"/>
    <p:sldLayoutId id="2147483696" r:id="rId9"/>
    <p:sldLayoutId id="2147483695" r:id="rId10"/>
    <p:sldLayoutId id="2147483694" r:id="rId11"/>
    <p:sldLayoutId id="2147483693" r:id="rId12"/>
    <p:sldLayoutId id="2147483692" r:id="rId13"/>
    <p:sldLayoutId id="2147483691" r:id="rId14"/>
    <p:sldLayoutId id="2147483690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34" charset="0"/>
          <a:ea typeface="ＭＳ Ｐゴシック" pitchFamily="84" charset="-128"/>
          <a:cs typeface="ＭＳ Ｐゴシック" pitchFamily="84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84" charset="0"/>
          <a:ea typeface="ＭＳ Ｐゴシック" pitchFamily="84" charset="-128"/>
          <a:cs typeface="ＭＳ Ｐゴシック" pitchFamily="8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84" charset="0"/>
          <a:ea typeface="ＭＳ Ｐゴシック" pitchFamily="84" charset="-128"/>
          <a:cs typeface="ＭＳ Ｐゴシック" pitchFamily="8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84" charset="0"/>
          <a:ea typeface="ＭＳ Ｐゴシック" pitchFamily="84" charset="-128"/>
          <a:cs typeface="ＭＳ Ｐゴシック" pitchFamily="8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84" charset="0"/>
          <a:ea typeface="ＭＳ Ｐゴシック" pitchFamily="84" charset="-128"/>
          <a:cs typeface="ＭＳ Ｐゴシック" pitchFamily="84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pitchFamily="34" charset="0"/>
          <a:ea typeface="ＭＳ Ｐゴシック" pitchFamily="84" charset="-128"/>
          <a:cs typeface="ＭＳ Ｐゴシック" pitchFamily="84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Arial" pitchFamily="34" charset="0"/>
          <a:ea typeface="ＭＳ Ｐゴシック" pitchFamily="84" charset="-128"/>
          <a:cs typeface="ＭＳ Ｐゴシック" pitchFamily="8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pitchFamily="34" charset="0"/>
          <a:ea typeface="ＭＳ Ｐゴシック" pitchFamily="84" charset="-128"/>
          <a:cs typeface="ＭＳ Ｐゴシック" pitchFamily="8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Arial" pitchFamily="34" charset="0"/>
          <a:ea typeface="ＭＳ Ｐゴシック" pitchFamily="84" charset="-128"/>
          <a:cs typeface="ＭＳ Ｐゴシック" pitchFamily="8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Arial" pitchFamily="34" charset="0"/>
          <a:ea typeface="ＭＳ Ｐゴシック" pitchFamily="84" charset="-128"/>
          <a:cs typeface="ＭＳ Ｐゴシック" pitchFamily="84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Relationship Id="rId3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wmf"/><Relationship Id="rId3" Type="http://schemas.openxmlformats.org/officeDocument/2006/relationships/image" Target="../media/image12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4" Type="http://schemas.openxmlformats.org/officeDocument/2006/relationships/image" Target="../media/image14.JPG"/><Relationship Id="rId5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7" descr="pn12posterpicture"/>
          <p:cNvPicPr>
            <a:picLocks noChangeAspect="1" noChangeArrowheads="1"/>
          </p:cNvPicPr>
          <p:nvPr/>
        </p:nvPicPr>
        <p:blipFill>
          <a:blip r:embed="rId4">
            <a:lum bright="80000" contrast="-80000"/>
          </a:blip>
          <a:srcRect l="3783" t="24808" b="13892"/>
          <a:stretch>
            <a:fillRect/>
          </a:stretch>
        </p:blipFill>
        <p:spPr bwMode="auto">
          <a:xfrm>
            <a:off x="0" y="650875"/>
            <a:ext cx="9144000" cy="544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Text Box 5"/>
          <p:cNvSpPr txBox="1">
            <a:spLocks noChangeArrowheads="1"/>
          </p:cNvSpPr>
          <p:nvPr/>
        </p:nvSpPr>
        <p:spPr bwMode="auto">
          <a:xfrm>
            <a:off x="251520" y="1412776"/>
            <a:ext cx="4896544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ts val="0"/>
              </a:spcBef>
            </a:pPr>
            <a:r>
              <a:rPr lang="en-US" sz="2800" dirty="0"/>
              <a:t>Hall A Update </a:t>
            </a:r>
            <a:endParaRPr lang="en-US" sz="2800" dirty="0" smtClean="0"/>
          </a:p>
          <a:p>
            <a:pPr>
              <a:spcBef>
                <a:spcPts val="0"/>
              </a:spcBef>
            </a:pPr>
            <a:r>
              <a:rPr lang="en-US" i="1" dirty="0" err="1" smtClean="0">
                <a:latin typeface="Verdana" pitchFamily="84" charset="0"/>
              </a:rPr>
              <a:t>Thia</a:t>
            </a:r>
            <a:r>
              <a:rPr lang="en-US" i="1" dirty="0" smtClean="0">
                <a:latin typeface="Verdana" pitchFamily="84" charset="0"/>
              </a:rPr>
              <a:t> </a:t>
            </a:r>
            <a:r>
              <a:rPr lang="en-US" i="1" dirty="0" smtClean="0">
                <a:latin typeface="Verdana" pitchFamily="84" charset="0"/>
              </a:rPr>
              <a:t>Keppel</a:t>
            </a:r>
            <a:endParaRPr lang="en-US" i="1" dirty="0">
              <a:latin typeface="Verdana" pitchFamily="8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941053" y="6443579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23528" y="6093296"/>
            <a:ext cx="47525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000" dirty="0" smtClean="0">
                <a:solidFill>
                  <a:schemeClr val="accent3"/>
                </a:solidFill>
                <a:ea typeface="Arial" pitchFamily="84" charset="0"/>
                <a:cs typeface="Arial" pitchFamily="84" charset="0"/>
              </a:rPr>
              <a:t>Program Advisory Committee  44</a:t>
            </a:r>
          </a:p>
          <a:p>
            <a:pPr defTabSz="457200"/>
            <a:r>
              <a:rPr lang="en-US" sz="2000" i="1" dirty="0" smtClean="0">
                <a:solidFill>
                  <a:schemeClr val="accent3"/>
                </a:solidFill>
                <a:ea typeface="Arial" pitchFamily="84" charset="0"/>
                <a:cs typeface="Arial" pitchFamily="84" charset="0"/>
              </a:rPr>
              <a:t>July </a:t>
            </a:r>
            <a:r>
              <a:rPr lang="en-US" sz="2000" i="1" dirty="0" smtClean="0">
                <a:solidFill>
                  <a:schemeClr val="accent3"/>
                </a:solidFill>
                <a:ea typeface="Arial" pitchFamily="84" charset="0"/>
                <a:cs typeface="Arial" pitchFamily="84" charset="0"/>
              </a:rPr>
              <a:t>2016</a:t>
            </a:r>
            <a:endParaRPr lang="en-US" sz="2000" b="1" i="1" dirty="0">
              <a:solidFill>
                <a:schemeClr val="accent3"/>
              </a:solidFill>
              <a:ea typeface="Arial" pitchFamily="84" charset="0"/>
              <a:cs typeface="Arial" pitchFamily="84" charset="0"/>
            </a:endParaRPr>
          </a:p>
        </p:txBody>
      </p:sp>
      <p:pic>
        <p:nvPicPr>
          <p:cNvPr id="15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51" y="2996952"/>
            <a:ext cx="4540157" cy="302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47864" y="692696"/>
            <a:ext cx="3312368" cy="2270958"/>
          </a:xfrm>
          <a:prstGeom prst="rect">
            <a:avLst/>
          </a:prstGeom>
        </p:spPr>
      </p:pic>
      <p:pic>
        <p:nvPicPr>
          <p:cNvPr id="4" name="Picture 3" descr="SoLID_00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496" y="2708920"/>
            <a:ext cx="4716016" cy="30120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116632"/>
            <a:ext cx="9217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Moving to more future installations – MOLLER and </a:t>
            </a:r>
            <a:r>
              <a:rPr lang="en-US" dirty="0" err="1" smtClean="0"/>
              <a:t>SoLID</a:t>
            </a:r>
            <a:endParaRPr lang="en-US" dirty="0"/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7162800" y="3657600"/>
            <a:ext cx="7620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22954"/>
            <a:ext cx="8534201" cy="5142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47455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 idx="4294967295"/>
          </p:nvPr>
        </p:nvSpPr>
        <p:spPr>
          <a:xfrm>
            <a:off x="2034951" y="-99392"/>
            <a:ext cx="4985321" cy="1080120"/>
          </a:xfrm>
        </p:spPr>
        <p:txBody>
          <a:bodyPr/>
          <a:lstStyle/>
          <a:p>
            <a:pPr algn="ctr" eaLnBrk="1" hangingPunct="1"/>
            <a:r>
              <a:rPr lang="en-US" sz="2800" b="0" dirty="0" smtClean="0"/>
              <a:t>MOLLER</a:t>
            </a:r>
          </a:p>
        </p:txBody>
      </p:sp>
      <p:sp>
        <p:nvSpPr>
          <p:cNvPr id="25606" name="Text Box 1030"/>
          <p:cNvSpPr txBox="1">
            <a:spLocks noChangeArrowheads="1"/>
          </p:cNvSpPr>
          <p:nvPr/>
        </p:nvSpPr>
        <p:spPr bwMode="auto">
          <a:xfrm>
            <a:off x="6178550" y="4005064"/>
            <a:ext cx="252571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54" r="7217"/>
          <a:stretch>
            <a:fillRect/>
          </a:stretch>
        </p:blipFill>
        <p:spPr bwMode="auto">
          <a:xfrm>
            <a:off x="5652120" y="2996952"/>
            <a:ext cx="3456384" cy="3469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212976"/>
            <a:ext cx="4588870" cy="324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C:\Users\Admin\Desktop\Tyler Kutz\MOLLER Collaboration Meeting (June 2013)\Charged particle col 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67" r="25179"/>
          <a:stretch>
            <a:fillRect/>
          </a:stretch>
        </p:blipFill>
        <p:spPr bwMode="auto">
          <a:xfrm>
            <a:off x="3995936" y="3573016"/>
            <a:ext cx="1728192" cy="203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1" name="Content Placeholder 2"/>
          <p:cNvSpPr>
            <a:spLocks noGrp="1"/>
          </p:cNvSpPr>
          <p:nvPr>
            <p:ph idx="4294967295"/>
          </p:nvPr>
        </p:nvSpPr>
        <p:spPr>
          <a:xfrm>
            <a:off x="-684584" y="836712"/>
            <a:ext cx="9505056" cy="6070600"/>
          </a:xfrm>
        </p:spPr>
        <p:txBody>
          <a:bodyPr/>
          <a:lstStyle/>
          <a:p>
            <a:pPr lvl="2" eaLnBrk="1" hangingPunct="1">
              <a:buFont typeface="Arial"/>
              <a:buChar char="•"/>
            </a:pPr>
            <a:r>
              <a:rPr lang="en-US" sz="1800" dirty="0" smtClean="0">
                <a:latin typeface="Arial"/>
                <a:cs typeface="Arial"/>
              </a:rPr>
              <a:t>Successful Science Review September 2014</a:t>
            </a:r>
          </a:p>
          <a:p>
            <a:pPr lvl="2" eaLnBrk="1" hangingPunct="1">
              <a:buFont typeface="Arial"/>
              <a:buChar char="•"/>
            </a:pPr>
            <a:r>
              <a:rPr lang="en-US" sz="1800" dirty="0" smtClean="0">
                <a:latin typeface="Arial"/>
                <a:cs typeface="Arial"/>
              </a:rPr>
              <a:t>Supporting ongoing magnet and collimator development work at MIT</a:t>
            </a:r>
          </a:p>
          <a:p>
            <a:pPr lvl="3" eaLnBrk="1" hangingPunct="1">
              <a:buFont typeface="Lucida Grande"/>
              <a:buChar char="-"/>
            </a:pPr>
            <a:r>
              <a:rPr lang="en-US" sz="1800" dirty="0" smtClean="0">
                <a:latin typeface="Arial"/>
                <a:cs typeface="Arial"/>
              </a:rPr>
              <a:t>July 2016 informal on site (at </a:t>
            </a:r>
            <a:r>
              <a:rPr lang="en-US" sz="1800" dirty="0" err="1" smtClean="0">
                <a:latin typeface="Arial"/>
                <a:cs typeface="Arial"/>
              </a:rPr>
              <a:t>JLab</a:t>
            </a:r>
            <a:r>
              <a:rPr lang="en-US" sz="1800" dirty="0" smtClean="0">
                <a:latin typeface="Arial"/>
                <a:cs typeface="Arial"/>
              </a:rPr>
              <a:t>) report</a:t>
            </a:r>
          </a:p>
          <a:p>
            <a:pPr lvl="2" eaLnBrk="1" hangingPunct="1">
              <a:buFont typeface="Arial"/>
              <a:buChar char="•"/>
            </a:pPr>
            <a:r>
              <a:rPr lang="en-US" sz="1800" dirty="0" smtClean="0">
                <a:latin typeface="Arial"/>
                <a:cs typeface="Arial"/>
              </a:rPr>
              <a:t>New Moller </a:t>
            </a:r>
            <a:r>
              <a:rPr lang="en-US" sz="1800" dirty="0" err="1" smtClean="0">
                <a:latin typeface="Arial"/>
                <a:cs typeface="Arial"/>
              </a:rPr>
              <a:t>polarimeter</a:t>
            </a:r>
            <a:r>
              <a:rPr lang="en-US" sz="1800" dirty="0" smtClean="0">
                <a:latin typeface="Arial"/>
                <a:cs typeface="Arial"/>
              </a:rPr>
              <a:t> and parity </a:t>
            </a:r>
            <a:r>
              <a:rPr lang="en-US" sz="1800" dirty="0" err="1" smtClean="0">
                <a:latin typeface="Arial"/>
                <a:cs typeface="Arial"/>
              </a:rPr>
              <a:t>beamline</a:t>
            </a:r>
            <a:r>
              <a:rPr lang="en-US" sz="1800" dirty="0" smtClean="0">
                <a:latin typeface="Arial"/>
                <a:cs typeface="Arial"/>
              </a:rPr>
              <a:t> instrumentation in place, initial use in DVCS</a:t>
            </a:r>
          </a:p>
          <a:p>
            <a:pPr lvl="2" eaLnBrk="1" hangingPunct="1">
              <a:buFont typeface="Arial"/>
              <a:buChar char="•"/>
            </a:pPr>
            <a:r>
              <a:rPr lang="en-US" sz="1800" dirty="0" smtClean="0">
                <a:latin typeface="Arial"/>
                <a:cs typeface="Arial"/>
              </a:rPr>
              <a:t>Anticipate Director’s cost, schedule, technical review late in 2016</a:t>
            </a:r>
          </a:p>
          <a:p>
            <a:pPr lvl="3" eaLnBrk="1" hangingPunct="1">
              <a:buFont typeface="Lucida Grande"/>
              <a:buChar char="-"/>
            </a:pPr>
            <a:r>
              <a:rPr lang="en-US" sz="1800" dirty="0" smtClean="0">
                <a:latin typeface="Arial"/>
                <a:cs typeface="Arial"/>
              </a:rPr>
              <a:t>Working on updating documentation</a:t>
            </a:r>
          </a:p>
          <a:p>
            <a:pPr lvl="2" eaLnBrk="1" hangingPunct="1">
              <a:buFont typeface="Arial"/>
              <a:buChar char="•"/>
            </a:pPr>
            <a:r>
              <a:rPr lang="en-US" sz="1800" dirty="0" smtClean="0">
                <a:latin typeface="Arial"/>
                <a:cs typeface="Arial"/>
              </a:rPr>
              <a:t>Looking towards CD0 2018</a:t>
            </a:r>
          </a:p>
          <a:p>
            <a:pPr marL="914400" lvl="2" indent="0" eaLnBrk="1" hangingPunct="1">
              <a:buNone/>
            </a:pPr>
            <a:endParaRPr lang="en-US" sz="1600" dirty="0" smtClean="0">
              <a:solidFill>
                <a:schemeClr val="tx2"/>
              </a:solidFill>
            </a:endParaRPr>
          </a:p>
          <a:p>
            <a:pPr marL="914400" lvl="2" indent="0" eaLnBrk="1" hangingPunct="1">
              <a:buNone/>
            </a:pPr>
            <a:endParaRPr lang="en-US" sz="1600" dirty="0" smtClean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20468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 idx="4294967295"/>
          </p:nvPr>
        </p:nvSpPr>
        <p:spPr>
          <a:xfrm>
            <a:off x="1979712" y="-99392"/>
            <a:ext cx="4985321" cy="1080120"/>
          </a:xfrm>
        </p:spPr>
        <p:txBody>
          <a:bodyPr/>
          <a:lstStyle/>
          <a:p>
            <a:pPr algn="ctr" eaLnBrk="1" hangingPunct="1"/>
            <a:r>
              <a:rPr lang="en-US" sz="2800" b="0" dirty="0" err="1" smtClean="0"/>
              <a:t>SoLID</a:t>
            </a:r>
            <a:endParaRPr lang="en-US" sz="2800" b="0" dirty="0" smtClean="0"/>
          </a:p>
        </p:txBody>
      </p:sp>
      <p:sp>
        <p:nvSpPr>
          <p:cNvPr id="25606" name="Text Box 1030"/>
          <p:cNvSpPr txBox="1">
            <a:spLocks noChangeArrowheads="1"/>
          </p:cNvSpPr>
          <p:nvPr/>
        </p:nvSpPr>
        <p:spPr bwMode="auto">
          <a:xfrm>
            <a:off x="6178550" y="4005064"/>
            <a:ext cx="252571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 dirty="0"/>
          </a:p>
        </p:txBody>
      </p:sp>
      <p:pic>
        <p:nvPicPr>
          <p:cNvPr id="6" name="Picture 5" descr="CLEO_assembly_photo"/>
          <p:cNvPicPr>
            <a:picLocks noChangeAspect="1" noChangeArrowheads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471" y="3717032"/>
            <a:ext cx="3448433" cy="2516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1" name="Content Placeholder 2"/>
          <p:cNvSpPr>
            <a:spLocks noGrp="1"/>
          </p:cNvSpPr>
          <p:nvPr>
            <p:ph idx="4294967295"/>
          </p:nvPr>
        </p:nvSpPr>
        <p:spPr>
          <a:xfrm>
            <a:off x="-684584" y="764704"/>
            <a:ext cx="5832648" cy="6070600"/>
          </a:xfrm>
        </p:spPr>
        <p:txBody>
          <a:bodyPr/>
          <a:lstStyle/>
          <a:p>
            <a:pPr lvl="2" eaLnBrk="1" hangingPunct="1">
              <a:buFont typeface="Arial"/>
              <a:buChar char="•"/>
            </a:pPr>
            <a:r>
              <a:rPr lang="en-US" sz="2000" dirty="0" smtClean="0">
                <a:solidFill>
                  <a:schemeClr val="tx2"/>
                </a:solidFill>
              </a:rPr>
              <a:t>Director’s Review February 2015</a:t>
            </a:r>
          </a:p>
          <a:p>
            <a:pPr lvl="2" eaLnBrk="1" hangingPunct="1">
              <a:buFont typeface="Arial"/>
              <a:buChar char="•"/>
            </a:pPr>
            <a:r>
              <a:rPr lang="en-US" sz="2000" dirty="0" smtClean="0">
                <a:solidFill>
                  <a:schemeClr val="tx2"/>
                </a:solidFill>
              </a:rPr>
              <a:t>DOE-NP Update November 2015</a:t>
            </a:r>
          </a:p>
          <a:p>
            <a:pPr lvl="2" eaLnBrk="1" hangingPunct="1">
              <a:buFont typeface="Arial"/>
              <a:buChar char="•"/>
            </a:pPr>
            <a:r>
              <a:rPr lang="en-US" sz="2000" dirty="0">
                <a:solidFill>
                  <a:schemeClr val="accent4"/>
                </a:solidFill>
                <a:latin typeface="Arial" charset="0"/>
                <a:cs typeface="Arial" charset="0"/>
              </a:rPr>
              <a:t>Looking towards Science Review in 2017, CD0 in </a:t>
            </a:r>
            <a:r>
              <a:rPr lang="en-US" sz="2000" dirty="0" smtClean="0">
                <a:solidFill>
                  <a:schemeClr val="accent4"/>
                </a:solidFill>
                <a:latin typeface="Arial" charset="0"/>
                <a:cs typeface="Arial" charset="0"/>
              </a:rPr>
              <a:t>2019</a:t>
            </a:r>
            <a:endParaRPr lang="en-US" sz="2000" dirty="0" smtClean="0">
              <a:solidFill>
                <a:schemeClr val="tx2"/>
              </a:solidFill>
            </a:endParaRPr>
          </a:p>
          <a:p>
            <a:pPr lvl="2" eaLnBrk="1" hangingPunct="1">
              <a:buFont typeface="Arial"/>
              <a:buChar char="•"/>
            </a:pPr>
            <a:r>
              <a:rPr lang="en-US" sz="2000" dirty="0" smtClean="0">
                <a:solidFill>
                  <a:schemeClr val="tx2"/>
                </a:solidFill>
              </a:rPr>
              <a:t>Continued detector optimization</a:t>
            </a:r>
          </a:p>
          <a:p>
            <a:pPr lvl="3" eaLnBrk="1" hangingPunct="1">
              <a:buFont typeface="Lucida Grande"/>
              <a:buChar char="-"/>
            </a:pPr>
            <a:r>
              <a:rPr lang="en-US" sz="2000" dirty="0" smtClean="0">
                <a:solidFill>
                  <a:schemeClr val="tx2"/>
                </a:solidFill>
              </a:rPr>
              <a:t>Background studies</a:t>
            </a:r>
          </a:p>
          <a:p>
            <a:pPr lvl="3" eaLnBrk="1" hangingPunct="1">
              <a:buFont typeface="Lucida Grande"/>
              <a:buChar char="-"/>
            </a:pPr>
            <a:r>
              <a:rPr lang="en-US" sz="2000" dirty="0" smtClean="0">
                <a:solidFill>
                  <a:schemeClr val="tx2"/>
                </a:solidFill>
              </a:rPr>
              <a:t>Magnetic fields </a:t>
            </a:r>
          </a:p>
          <a:p>
            <a:pPr lvl="2" eaLnBrk="1" hangingPunct="1">
              <a:buFont typeface="Arial"/>
              <a:buChar char="•"/>
            </a:pPr>
            <a:r>
              <a:rPr lang="en-US" sz="2000" dirty="0" smtClean="0">
                <a:solidFill>
                  <a:schemeClr val="tx2"/>
                </a:solidFill>
              </a:rPr>
              <a:t>Cost and manpower </a:t>
            </a:r>
          </a:p>
          <a:p>
            <a:pPr marL="914400" lvl="2" indent="0" eaLnBrk="1" hangingPunct="1">
              <a:buNone/>
            </a:pPr>
            <a:endParaRPr lang="en-US" sz="1600" dirty="0" smtClean="0">
              <a:solidFill>
                <a:schemeClr val="tx2"/>
              </a:solidFill>
            </a:endParaRPr>
          </a:p>
          <a:p>
            <a:pPr marL="914400" lvl="2" indent="0" eaLnBrk="1" hangingPunct="1">
              <a:buNone/>
            </a:pPr>
            <a:endParaRPr lang="en-US" sz="1600" dirty="0" smtClean="0">
              <a:solidFill>
                <a:schemeClr val="tx2"/>
              </a:solidFill>
            </a:endParaRPr>
          </a:p>
        </p:txBody>
      </p:sp>
      <p:pic>
        <p:nvPicPr>
          <p:cNvPr id="2" name="Picture 1" descr="SoLID_00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8771" y="2852936"/>
            <a:ext cx="5279733" cy="3372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909491"/>
            <a:ext cx="3203848" cy="2159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38864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>
          <a:xfrm>
            <a:off x="457200" y="-243408"/>
            <a:ext cx="8229600" cy="1143000"/>
          </a:xfrm>
        </p:spPr>
        <p:txBody>
          <a:bodyPr/>
          <a:lstStyle/>
          <a:p>
            <a:pPr eaLnBrk="1" hangingPunct="1"/>
            <a:r>
              <a:rPr lang="en-US" b="0" dirty="0">
                <a:latin typeface="Calibri" charset="0"/>
              </a:rPr>
              <a:t>Transport and Storage of CLEO II</a:t>
            </a:r>
          </a:p>
        </p:txBody>
      </p:sp>
      <p:sp>
        <p:nvSpPr>
          <p:cNvPr id="10243" name="TextBox 2"/>
          <p:cNvSpPr txBox="1">
            <a:spLocks noChangeArrowheads="1"/>
          </p:cNvSpPr>
          <p:nvPr/>
        </p:nvSpPr>
        <p:spPr bwMode="auto">
          <a:xfrm>
            <a:off x="251520" y="908720"/>
            <a:ext cx="8568952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defTabSz="912813"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defTabSz="912813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defTabSz="9128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defTabSz="912813"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defTabSz="912813"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defTabSz="912813"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defTabSz="912813"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defTabSz="912813"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defTabSz="912813"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buFont typeface="Arial" charset="0"/>
              <a:buChar char="•"/>
            </a:pPr>
            <a:r>
              <a:rPr lang="en-US" sz="1800" dirty="0">
                <a:latin typeface="Arial" charset="0"/>
              </a:rPr>
              <a:t>Disassembled and loaded on trucks for shipping by the Cornell personnel with oversight by Jefferson </a:t>
            </a:r>
            <a:r>
              <a:rPr lang="en-US" sz="1800" dirty="0" smtClean="0">
                <a:latin typeface="Arial" charset="0"/>
              </a:rPr>
              <a:t>Lab </a:t>
            </a:r>
            <a:r>
              <a:rPr lang="en-US" sz="1800" i="1" dirty="0" smtClean="0">
                <a:latin typeface="Arial" charset="0"/>
              </a:rPr>
              <a:t>this Summer/Fall CY 2016. </a:t>
            </a:r>
            <a:endParaRPr lang="en-US" sz="1800" i="1" dirty="0">
              <a:latin typeface="Arial" charset="0"/>
            </a:endParaRPr>
          </a:p>
          <a:p>
            <a:pPr>
              <a:buFont typeface="Arial" charset="0"/>
              <a:buChar char="•"/>
            </a:pPr>
            <a:r>
              <a:rPr lang="en-US" sz="1800" dirty="0" smtClean="0">
                <a:latin typeface="Arial" charset="0"/>
              </a:rPr>
              <a:t>Will </a:t>
            </a:r>
            <a:r>
              <a:rPr lang="en-US" sz="1800" dirty="0">
                <a:latin typeface="Arial" charset="0"/>
              </a:rPr>
              <a:t>require 52 trucks to transport the magnet and related equipment.</a:t>
            </a:r>
          </a:p>
          <a:p>
            <a:pPr>
              <a:buFont typeface="Arial" charset="0"/>
              <a:buChar char="•"/>
            </a:pPr>
            <a:r>
              <a:rPr lang="en-US" sz="1800" dirty="0">
                <a:latin typeface="Arial" charset="0"/>
              </a:rPr>
              <a:t>A</a:t>
            </a:r>
            <a:r>
              <a:rPr lang="en-US" sz="1800" dirty="0" smtClean="0">
                <a:latin typeface="Arial" charset="0"/>
              </a:rPr>
              <a:t>nticipating </a:t>
            </a:r>
            <a:r>
              <a:rPr lang="en-US" sz="1800" dirty="0">
                <a:latin typeface="Arial" charset="0"/>
              </a:rPr>
              <a:t>a need for storage of these parts at Jefferson Lab starting </a:t>
            </a:r>
            <a:r>
              <a:rPr lang="en-US" sz="1800" dirty="0" smtClean="0">
                <a:latin typeface="Arial" charset="0"/>
              </a:rPr>
              <a:t>FY </a:t>
            </a:r>
            <a:r>
              <a:rPr lang="en-US" sz="1800" dirty="0">
                <a:latin typeface="Arial" charset="0"/>
              </a:rPr>
              <a:t>2016, </a:t>
            </a:r>
            <a:r>
              <a:rPr lang="en-US" sz="1800" dirty="0" smtClean="0">
                <a:latin typeface="Arial" charset="0"/>
              </a:rPr>
              <a:t>total </a:t>
            </a:r>
            <a:r>
              <a:rPr lang="en-US" sz="1800" dirty="0">
                <a:latin typeface="Arial" charset="0"/>
              </a:rPr>
              <a:t>weight of 1,053k lbs.</a:t>
            </a:r>
          </a:p>
          <a:p>
            <a:pPr>
              <a:buFont typeface="Arial" charset="0"/>
              <a:buChar char="•"/>
            </a:pPr>
            <a:r>
              <a:rPr lang="en-US" sz="1800" dirty="0">
                <a:latin typeface="Arial" charset="0"/>
              </a:rPr>
              <a:t>The cryostat (44k </a:t>
            </a:r>
            <a:r>
              <a:rPr lang="en-US" sz="1800" dirty="0" err="1">
                <a:latin typeface="Arial" charset="0"/>
              </a:rPr>
              <a:t>lbs</a:t>
            </a:r>
            <a:r>
              <a:rPr lang="en-US" sz="1800" dirty="0" smtClean="0">
                <a:latin typeface="Arial" charset="0"/>
              </a:rPr>
              <a:t>) needs </a:t>
            </a:r>
            <a:r>
              <a:rPr lang="en-US" sz="1800" dirty="0">
                <a:latin typeface="Arial" charset="0"/>
              </a:rPr>
              <a:t>to be stored in an environment-controlled area of </a:t>
            </a:r>
            <a:r>
              <a:rPr lang="en-US" sz="1800" dirty="0" smtClean="0">
                <a:latin typeface="Arial" charset="0"/>
              </a:rPr>
              <a:t>~400 </a:t>
            </a:r>
            <a:r>
              <a:rPr lang="en-US" sz="1800" dirty="0">
                <a:latin typeface="Arial" charset="0"/>
              </a:rPr>
              <a:t>square </a:t>
            </a:r>
            <a:r>
              <a:rPr lang="en-US" sz="1800" dirty="0" smtClean="0">
                <a:latin typeface="Arial" charset="0"/>
              </a:rPr>
              <a:t>feet - space </a:t>
            </a:r>
            <a:r>
              <a:rPr lang="en-US" sz="1800" dirty="0">
                <a:latin typeface="Arial" charset="0"/>
              </a:rPr>
              <a:t>in the Test Lab and utility needs </a:t>
            </a:r>
            <a:r>
              <a:rPr lang="en-US" sz="1800" dirty="0" smtClean="0">
                <a:latin typeface="Arial" charset="0"/>
              </a:rPr>
              <a:t>have been identified.</a:t>
            </a:r>
            <a:endParaRPr lang="en-US" sz="1800" dirty="0">
              <a:latin typeface="Arial" charset="0"/>
            </a:endParaRPr>
          </a:p>
        </p:txBody>
      </p:sp>
      <p:pic>
        <p:nvPicPr>
          <p:cNvPr id="6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2900942"/>
            <a:ext cx="2664296" cy="3552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8488" y="3356993"/>
            <a:ext cx="3823712" cy="2998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620108"/>
            <a:ext cx="3312368" cy="2484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10378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118FAC6-82C8-3F45-8265-A94CB6B8E84B}" type="slidenum">
              <a:rPr lang="en-US" sz="1400">
                <a:solidFill>
                  <a:srgbClr val="000000"/>
                </a:solidFill>
              </a:rPr>
              <a:pPr/>
              <a:t>14</a:t>
            </a:fld>
            <a:endParaRPr lang="en-US" sz="1400">
              <a:solidFill>
                <a:srgbClr val="000000"/>
              </a:solidFill>
            </a:endParaRPr>
          </a:p>
        </p:txBody>
      </p:sp>
      <p:pic>
        <p:nvPicPr>
          <p:cNvPr id="4" name="Picture 3" descr="ad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948" y="0"/>
            <a:ext cx="5822404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444208" y="2636912"/>
            <a:ext cx="223224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660066"/>
                </a:solidFill>
              </a:rPr>
              <a:t>New Staff Scientist I position!! Please encourage applications!!</a:t>
            </a:r>
            <a:endParaRPr lang="en-US" i="1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89341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 smtClean="0">
                <a:latin typeface="Arial" charset="0"/>
                <a:ea typeface="ＭＳ Ｐゴシック" charset="0"/>
                <a:cs typeface="ＭＳ Ｐゴシック" charset="0"/>
              </a:rPr>
              <a:t>Thanks!</a:t>
            </a:r>
          </a:p>
          <a:p>
            <a:r>
              <a:rPr lang="en-US" i="1" dirty="0" smtClean="0">
                <a:latin typeface="Arial" charset="0"/>
                <a:ea typeface="ＭＳ Ｐゴシック" charset="0"/>
                <a:cs typeface="ＭＳ Ｐゴシック" charset="0"/>
              </a:rPr>
              <a:t>Questions?</a:t>
            </a:r>
          </a:p>
          <a:p>
            <a:endParaRPr lang="en-US" i="1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indent="0">
              <a:buNone/>
            </a:pPr>
            <a:endParaRPr lang="en-US" i="1" dirty="0" smtClean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3010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118FAC6-82C8-3F45-8265-A94CB6B8E84B}" type="slidenum">
              <a:rPr lang="en-US" sz="1400">
                <a:solidFill>
                  <a:srgbClr val="000000"/>
                </a:solidFill>
              </a:rPr>
              <a:pPr/>
              <a:t>15</a:t>
            </a:fld>
            <a:endParaRPr 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61624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 idx="4294967295"/>
          </p:nvPr>
        </p:nvSpPr>
        <p:spPr>
          <a:xfrm>
            <a:off x="-242144" y="-90263"/>
            <a:ext cx="9648056" cy="1143000"/>
          </a:xfrm>
        </p:spPr>
        <p:txBody>
          <a:bodyPr/>
          <a:lstStyle/>
          <a:p>
            <a:pPr eaLnBrk="1" hangingPunct="1">
              <a:lnSpc>
                <a:spcPct val="50000"/>
              </a:lnSpc>
            </a:pPr>
            <a:r>
              <a:rPr lang="en-US" sz="2400" b="0" dirty="0"/>
              <a:t>Hall A Projected Experiment Schedule, updated 7</a:t>
            </a:r>
            <a:r>
              <a:rPr lang="en-US" sz="2400" b="0" dirty="0" smtClean="0"/>
              <a:t>/</a:t>
            </a:r>
            <a:r>
              <a:rPr lang="en-US" sz="2400" b="0" dirty="0" smtClean="0"/>
              <a:t>2016</a:t>
            </a:r>
            <a:r>
              <a:rPr lang="en-US" sz="2400" b="0" dirty="0"/>
              <a:t/>
            </a:r>
            <a:br>
              <a:rPr lang="en-US" sz="2400" b="0" dirty="0"/>
            </a:br>
            <a:r>
              <a:rPr lang="en-US" sz="2400" b="0" dirty="0" smtClean="0"/>
              <a:t/>
            </a:r>
            <a:br>
              <a:rPr lang="en-US" sz="2400" b="0" dirty="0" smtClean="0"/>
            </a:br>
            <a:r>
              <a:rPr lang="en-US" sz="1800" b="0" dirty="0" smtClean="0">
                <a:solidFill>
                  <a:srgbClr val="FF0000"/>
                </a:solidFill>
                <a:latin typeface="Arial"/>
                <a:cs typeface="Arial"/>
              </a:rPr>
              <a:t>Experiments </a:t>
            </a:r>
            <a:r>
              <a:rPr lang="en-US" sz="1800" b="0" dirty="0">
                <a:solidFill>
                  <a:srgbClr val="FF0000"/>
                </a:solidFill>
                <a:latin typeface="Arial"/>
                <a:cs typeface="Arial"/>
              </a:rPr>
              <a:t>in red represent PAC42 </a:t>
            </a:r>
            <a:r>
              <a:rPr lang="en-US" sz="1800" b="0" dirty="0" smtClean="0">
                <a:solidFill>
                  <a:srgbClr val="FF0000"/>
                </a:solidFill>
                <a:latin typeface="Arial"/>
                <a:cs typeface="Arial"/>
              </a:rPr>
              <a:t>high impact </a:t>
            </a:r>
            <a:r>
              <a:rPr lang="en-US" sz="1800" b="0" dirty="0" smtClean="0">
                <a:solidFill>
                  <a:srgbClr val="FF0000"/>
                </a:solidFill>
                <a:latin typeface="Arial"/>
                <a:cs typeface="Arial"/>
              </a:rPr>
              <a:t>experiments</a:t>
            </a:r>
            <a:r>
              <a:rPr lang="en-US" sz="1800" b="0" dirty="0">
                <a:solidFill>
                  <a:srgbClr val="FF0000"/>
                </a:solidFill>
                <a:latin typeface="Arial"/>
                <a:cs typeface="Arial"/>
              </a:rPr>
              <a:t/>
            </a:r>
            <a:br>
              <a:rPr lang="en-US" sz="1800" b="0" dirty="0">
                <a:solidFill>
                  <a:srgbClr val="FF0000"/>
                </a:solidFill>
                <a:latin typeface="Arial"/>
                <a:cs typeface="Arial"/>
              </a:rPr>
            </a:br>
            <a:endParaRPr lang="en-US" sz="1800" b="0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66732" y="1557348"/>
            <a:ext cx="8172450" cy="4775199"/>
          </a:xfrm>
        </p:spPr>
        <p:txBody>
          <a:bodyPr>
            <a:normAutofit/>
          </a:bodyPr>
          <a:lstStyle/>
          <a:p>
            <a:pPr marL="347280" indent="-347280" eaLnBrk="1" fontAlgn="auto" hangingPunct="1">
              <a:spcAft>
                <a:spcPts val="0"/>
              </a:spcAft>
              <a:buClr>
                <a:schemeClr val="accent3"/>
              </a:buClr>
              <a:buNone/>
              <a:defRPr/>
            </a:pPr>
            <a:endParaRPr lang="en-US" sz="3700" dirty="0">
              <a:ea typeface="+mn-ea"/>
              <a:cs typeface="+mn-cs"/>
            </a:endParaRPr>
          </a:p>
          <a:p>
            <a:pPr lvl="2" indent="-312559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en-US" dirty="0">
              <a:ea typeface="+mn-ea"/>
            </a:endParaRPr>
          </a:p>
          <a:p>
            <a:pPr marL="830441" lvl="2" indent="0" eaLnBrk="1" fontAlgn="auto" hangingPunct="1">
              <a:spcAft>
                <a:spcPts val="0"/>
              </a:spcAft>
              <a:buNone/>
              <a:defRPr/>
            </a:pPr>
            <a:endParaRPr lang="en-US" dirty="0">
              <a:ea typeface="+mn-ea"/>
            </a:endParaRPr>
          </a:p>
        </p:txBody>
      </p:sp>
      <p:graphicFrame>
        <p:nvGraphicFramePr>
          <p:cNvPr id="38056" name="Group 16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7884160"/>
              </p:ext>
            </p:extLst>
          </p:nvPr>
        </p:nvGraphicFramePr>
        <p:xfrm>
          <a:off x="683568" y="1012959"/>
          <a:ext cx="8434514" cy="4936321"/>
        </p:xfrm>
        <a:graphic>
          <a:graphicData uri="http://schemas.openxmlformats.org/drawingml/2006/table">
            <a:tbl>
              <a:tblPr>
                <a:effectLst>
                  <a:outerShdw blurRad="758825" dist="1409700" dir="5400000" sx="63000" sy="63000" algn="tl" rotWithShape="0">
                    <a:schemeClr val="accent1">
                      <a:alpha val="21000"/>
                    </a:schemeClr>
                  </a:outerShdw>
                </a:effectLst>
              </a:tblPr>
              <a:tblGrid>
                <a:gridCol w="1054314"/>
                <a:gridCol w="1041136"/>
                <a:gridCol w="1027956"/>
                <a:gridCol w="1027140"/>
                <a:gridCol w="936104"/>
                <a:gridCol w="1152128"/>
                <a:gridCol w="1008112"/>
                <a:gridCol w="1187624"/>
              </a:tblGrid>
              <a:tr h="56004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Spring</a:t>
                      </a: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Fall</a:t>
                      </a: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Spring</a:t>
                      </a: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Fall</a:t>
                      </a: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Spring</a:t>
                      </a: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Fall</a:t>
                      </a: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Spring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Fall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90000"/>
                      </a:srgbClr>
                    </a:solidFill>
                  </a:tcPr>
                </a:tc>
              </a:tr>
              <a:tr h="72525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DVCS –I/</a:t>
                      </a:r>
                      <a:r>
                        <a:rPr kumimoji="0" lang="en-US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 </a:t>
                      </a:r>
                      <a:r>
                        <a:rPr kumimoji="0" lang="en-US" sz="1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GMp</a:t>
                      </a:r>
                      <a:endParaRPr kumimoji="0" lang="en-US" sz="1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DVCS –I/</a:t>
                      </a:r>
                      <a:r>
                        <a:rPr kumimoji="0" lang="en-US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 </a:t>
                      </a:r>
                      <a:r>
                        <a:rPr kumimoji="0" lang="en-US" sz="1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GMp</a:t>
                      </a:r>
                      <a:endParaRPr kumimoji="0" lang="en-US" sz="1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30000"/>
                      </a:srgbClr>
                    </a:solidFill>
                  </a:tcPr>
                </a:tc>
              </a:tr>
              <a:tr h="79503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DVCS –I/</a:t>
                      </a:r>
                      <a:r>
                        <a:rPr kumimoji="0" lang="en-US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 </a:t>
                      </a:r>
                      <a:r>
                        <a:rPr kumimoji="0" lang="en-US" sz="1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GMp</a:t>
                      </a:r>
                      <a:endParaRPr kumimoji="0" lang="en-US" sz="1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DVCS –I/</a:t>
                      </a:r>
                      <a:r>
                        <a:rPr kumimoji="0" lang="en-US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 </a:t>
                      </a:r>
                      <a:r>
                        <a:rPr kumimoji="0" lang="en-US" sz="1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GMp</a:t>
                      </a:r>
                      <a:endParaRPr kumimoji="0" lang="en-US" sz="1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30000"/>
                      </a:srgbClr>
                    </a:solidFill>
                  </a:tcPr>
                </a:tc>
              </a:tr>
              <a:tr h="100811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9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Constantia"/>
                        <a:ea typeface="ＭＳ Ｐゴシック" pitchFamily="84" charset="-128"/>
                        <a:cs typeface="Constantia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9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3</a:t>
                      </a:r>
                      <a:r>
                        <a:rPr kumimoji="0" lang="en-US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H/</a:t>
                      </a:r>
                      <a:r>
                        <a:rPr kumimoji="0" lang="en-US" sz="19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nstantia"/>
                          <a:ea typeface="ＭＳ Ｐゴシック" pitchFamily="84" charset="-128"/>
                          <a:cs typeface="Constantia"/>
                        </a:rPr>
                        <a:t>3</a:t>
                      </a:r>
                      <a:r>
                        <a:rPr kumimoji="0" lang="en-US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nstantia"/>
                          <a:ea typeface="ＭＳ Ｐゴシック" pitchFamily="84" charset="-128"/>
                          <a:cs typeface="Constantia"/>
                        </a:rPr>
                        <a:t>He </a:t>
                      </a:r>
                      <a:r>
                        <a:rPr kumimoji="0" lang="en-US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/>
                          <a:ea typeface="ＭＳ Ｐゴシック" pitchFamily="84" charset="-128"/>
                          <a:cs typeface="Constantia"/>
                        </a:rPr>
                        <a:t>group</a:t>
                      </a:r>
                      <a:r>
                        <a:rPr kumimoji="0" lang="en-US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nstantia"/>
                          <a:ea typeface="ＭＳ Ｐゴシック" pitchFamily="84" charset="-128"/>
                          <a:cs typeface="Constantia"/>
                        </a:rPr>
                        <a:t> </a:t>
                      </a:r>
                      <a:endParaRPr kumimoji="0" lang="en-US" sz="19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Constantia"/>
                        <a:ea typeface="ＭＳ Ｐゴシック" pitchFamily="84" charset="-128"/>
                        <a:cs typeface="Constantia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9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3</a:t>
                      </a:r>
                      <a:r>
                        <a:rPr kumimoji="0" lang="en-US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H/</a:t>
                      </a:r>
                      <a:r>
                        <a:rPr kumimoji="0" lang="en-US" sz="19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nstantia"/>
                          <a:ea typeface="ＭＳ Ｐゴシック" pitchFamily="84" charset="-128"/>
                          <a:cs typeface="Constantia"/>
                        </a:rPr>
                        <a:t>3</a:t>
                      </a:r>
                      <a:r>
                        <a:rPr kumimoji="0" lang="en-US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nstantia"/>
                          <a:ea typeface="ＭＳ Ｐゴシック" pitchFamily="84" charset="-128"/>
                          <a:cs typeface="Constantia"/>
                        </a:rPr>
                        <a:t>He </a:t>
                      </a:r>
                      <a:r>
                        <a:rPr kumimoji="0" lang="en-US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/>
                          <a:ea typeface="ＭＳ Ｐゴシック" pitchFamily="84" charset="-128"/>
                          <a:cs typeface="Constantia"/>
                        </a:rPr>
                        <a:t>group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900" i="1" kern="1200" dirty="0" smtClean="0">
                          <a:solidFill>
                            <a:srgbClr val="660066"/>
                          </a:solidFill>
                          <a:latin typeface="Constantia"/>
                          <a:ea typeface="+mn-ea"/>
                          <a:cs typeface="Constantia"/>
                        </a:rPr>
                        <a:t>Ar(</a:t>
                      </a:r>
                      <a:r>
                        <a:rPr lang="tr-TR" sz="1800" i="1" kern="1200" dirty="0" err="1" smtClean="0">
                          <a:solidFill>
                            <a:srgbClr val="660066"/>
                          </a:solidFill>
                          <a:latin typeface="Constantia"/>
                          <a:ea typeface="+mn-ea"/>
                          <a:cs typeface="Constantia"/>
                        </a:rPr>
                        <a:t>e,e’p</a:t>
                      </a:r>
                      <a:r>
                        <a:rPr lang="tr-TR" sz="1800" i="1" kern="1200" dirty="0" smtClean="0">
                          <a:solidFill>
                            <a:srgbClr val="660066"/>
                          </a:solidFill>
                          <a:latin typeface="Constantia"/>
                          <a:ea typeface="+mn-ea"/>
                          <a:cs typeface="Constantia"/>
                        </a:rPr>
                        <a:t>)</a:t>
                      </a:r>
                      <a:r>
                        <a:rPr lang="tr-TR" sz="1800" i="1" kern="1200" dirty="0" smtClean="0">
                          <a:solidFill>
                            <a:srgbClr val="660066"/>
                          </a:solidFill>
                          <a:latin typeface="Constantia"/>
                          <a:ea typeface="+mn-ea"/>
                          <a:cs typeface="Constantia"/>
                        </a:rPr>
                        <a:t>*</a:t>
                      </a:r>
                      <a:endParaRPr kumimoji="0" lang="en-US" sz="18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Constantia"/>
                        <a:ea typeface="ＭＳ Ｐゴシック" pitchFamily="84" charset="-128"/>
                        <a:cs typeface="Constantia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30000"/>
                      </a:srgbClr>
                    </a:solidFill>
                  </a:tcPr>
                </a:tc>
              </a:tr>
              <a:tr h="1800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9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Constantia"/>
                        <a:ea typeface="ＭＳ Ｐゴシック" pitchFamily="84" charset="-128"/>
                        <a:cs typeface="Constantia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1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TBD: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APEX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PREX12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CREX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9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A</a:t>
                      </a:r>
                      <a:r>
                        <a:rPr kumimoji="0" lang="en-US" sz="1900" b="0" i="1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1</a:t>
                      </a:r>
                      <a:r>
                        <a:rPr kumimoji="0" lang="en-US" sz="1900" b="0" i="1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n</a:t>
                      </a:r>
                      <a:endParaRPr kumimoji="0" lang="en-US" sz="19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DVCSII</a:t>
                      </a: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9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SBS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9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MOLLER </a:t>
                      </a:r>
                      <a:r>
                        <a:rPr kumimoji="0" lang="en-US" sz="19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SoLID</a:t>
                      </a:r>
                      <a:r>
                        <a:rPr kumimoji="0" lang="en-US" sz="19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 </a:t>
                      </a:r>
                      <a:r>
                        <a:rPr lang="en-US" sz="1800" b="1" i="0" dirty="0" smtClean="0">
                          <a:solidFill>
                            <a:srgbClr val="008000"/>
                          </a:solidFill>
                          <a:latin typeface="Constantia"/>
                          <a:cs typeface="Constantia"/>
                          <a:sym typeface="Wingdings"/>
                        </a:rPr>
                        <a:t></a:t>
                      </a:r>
                      <a:endParaRPr lang="en-US" sz="1800" b="1" i="0" dirty="0" smtClean="0">
                        <a:solidFill>
                          <a:srgbClr val="008000"/>
                        </a:solidFill>
                        <a:latin typeface="Constantia"/>
                        <a:cs typeface="Constantia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i="0" dirty="0" smtClean="0">
                        <a:solidFill>
                          <a:srgbClr val="008000"/>
                        </a:solidFill>
                        <a:latin typeface="Constantia"/>
                        <a:cs typeface="Constantia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3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-36512" y="1557128"/>
            <a:ext cx="1008112" cy="747834"/>
          </a:xfrm>
          <a:prstGeom prst="rect">
            <a:avLst/>
          </a:prstGeom>
          <a:noFill/>
        </p:spPr>
        <p:txBody>
          <a:bodyPr wrap="square" lIns="115756" tIns="57881" rIns="115756" bIns="57881">
            <a:spAutoFit/>
          </a:bodyPr>
          <a:lstStyle/>
          <a:p>
            <a:pPr defTabSz="1157624">
              <a:defRPr/>
            </a:pPr>
            <a:r>
              <a:rPr lang="en-US" sz="2000" dirty="0" smtClean="0">
                <a:solidFill>
                  <a:srgbClr val="000000">
                    <a:lumMod val="75000"/>
                  </a:srgbClr>
                </a:solidFill>
                <a:latin typeface="Constantia"/>
                <a:ea typeface="ＭＳ Ｐゴシック" pitchFamily="84" charset="-128"/>
                <a:cs typeface="ＭＳ Ｐゴシック" pitchFamily="84" charset="-128"/>
              </a:rPr>
              <a:t> CY</a:t>
            </a:r>
          </a:p>
          <a:p>
            <a:pPr defTabSz="1157624">
              <a:defRPr/>
            </a:pPr>
            <a:r>
              <a:rPr lang="en-US" sz="2000" dirty="0" smtClean="0">
                <a:solidFill>
                  <a:srgbClr val="000000">
                    <a:lumMod val="75000"/>
                  </a:srgbClr>
                </a:solidFill>
                <a:latin typeface="Constantia"/>
                <a:ea typeface="ＭＳ Ｐゴシック" pitchFamily="84" charset="-128"/>
                <a:cs typeface="ＭＳ Ｐゴシック" pitchFamily="84" charset="-128"/>
              </a:rPr>
              <a:t>2015</a:t>
            </a:r>
            <a:endParaRPr lang="en-US" sz="2000" dirty="0">
              <a:solidFill>
                <a:srgbClr val="000000">
                  <a:lumMod val="75000"/>
                </a:srgbClr>
              </a:solidFill>
              <a:latin typeface="Constantia"/>
              <a:ea typeface="ＭＳ Ｐゴシック" pitchFamily="84" charset="-128"/>
              <a:cs typeface="ＭＳ Ｐゴシック" pitchFamily="84" charset="-128"/>
            </a:endParaRPr>
          </a:p>
        </p:txBody>
      </p:sp>
      <p:sp>
        <p:nvSpPr>
          <p:cNvPr id="37932" name="TextBox 18"/>
          <p:cNvSpPr txBox="1">
            <a:spLocks noChangeArrowheads="1"/>
          </p:cNvSpPr>
          <p:nvPr/>
        </p:nvSpPr>
        <p:spPr bwMode="auto">
          <a:xfrm>
            <a:off x="35496" y="3284984"/>
            <a:ext cx="1080120" cy="732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15756" tIns="57881" rIns="115756" bIns="57881">
            <a:prstTxWarp prst="textNoShape">
              <a:avLst/>
            </a:prstTxWarp>
            <a:spAutoFit/>
          </a:bodyPr>
          <a:lstStyle/>
          <a:p>
            <a:pPr defTabSz="1157624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000000"/>
                </a:solidFill>
                <a:latin typeface="Constantia" pitchFamily="84" charset="0"/>
                <a:ea typeface="ＭＳ Ｐゴシック" pitchFamily="84" charset="-128"/>
                <a:cs typeface="ＭＳ Ｐゴシック" pitchFamily="84" charset="-128"/>
              </a:rPr>
              <a:t>CY </a:t>
            </a:r>
          </a:p>
          <a:p>
            <a:pPr defTabSz="1157624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000000"/>
                </a:solidFill>
                <a:latin typeface="Constantia" pitchFamily="84" charset="0"/>
                <a:ea typeface="ＭＳ Ｐゴシック" pitchFamily="84" charset="-128"/>
                <a:cs typeface="ＭＳ Ｐゴシック" pitchFamily="84" charset="-128"/>
              </a:rPr>
              <a:t>2017</a:t>
            </a:r>
            <a:endParaRPr lang="en-US" sz="2000" dirty="0">
              <a:solidFill>
                <a:srgbClr val="000000"/>
              </a:solidFill>
              <a:latin typeface="Constantia" pitchFamily="84" charset="0"/>
              <a:ea typeface="ＭＳ Ｐゴシック" pitchFamily="84" charset="-128"/>
              <a:cs typeface="ＭＳ Ｐゴシック" pitchFamily="84" charset="-128"/>
            </a:endParaRPr>
          </a:p>
        </p:txBody>
      </p:sp>
      <p:sp>
        <p:nvSpPr>
          <p:cNvPr id="37933" name="TextBox 19"/>
          <p:cNvSpPr txBox="1">
            <a:spLocks noChangeArrowheads="1"/>
          </p:cNvSpPr>
          <p:nvPr/>
        </p:nvSpPr>
        <p:spPr bwMode="auto">
          <a:xfrm>
            <a:off x="35496" y="2348880"/>
            <a:ext cx="1080120" cy="757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15756" tIns="57881" rIns="115756" bIns="57881">
            <a:prstTxWarp prst="textNoShape">
              <a:avLst/>
            </a:prstTxWarp>
            <a:spAutoFit/>
          </a:bodyPr>
          <a:lstStyle/>
          <a:p>
            <a:pPr defTabSz="1157624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000000"/>
                </a:solidFill>
                <a:latin typeface="Constantia" pitchFamily="84" charset="0"/>
                <a:ea typeface="ＭＳ Ｐゴシック" pitchFamily="84" charset="-128"/>
                <a:cs typeface="ＭＳ Ｐゴシック" pitchFamily="84" charset="-128"/>
              </a:rPr>
              <a:t>CY 2016</a:t>
            </a:r>
            <a:endParaRPr lang="en-US" sz="2000" dirty="0">
              <a:solidFill>
                <a:srgbClr val="000000"/>
              </a:solidFill>
              <a:latin typeface="Constantia" pitchFamily="84" charset="0"/>
              <a:ea typeface="ＭＳ Ｐゴシック" pitchFamily="84" charset="-128"/>
              <a:cs typeface="ＭＳ Ｐゴシック" pitchFamily="84" charset="-128"/>
            </a:endParaRPr>
          </a:p>
        </p:txBody>
      </p:sp>
      <p:sp>
        <p:nvSpPr>
          <p:cNvPr id="11" name="TextBox 18"/>
          <p:cNvSpPr txBox="1">
            <a:spLocks noChangeArrowheads="1"/>
          </p:cNvSpPr>
          <p:nvPr/>
        </p:nvSpPr>
        <p:spPr bwMode="auto">
          <a:xfrm>
            <a:off x="35496" y="4653136"/>
            <a:ext cx="2088232" cy="732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15756" tIns="57881" rIns="115756" bIns="57881">
            <a:prstTxWarp prst="textNoShape">
              <a:avLst/>
            </a:prstTxWarp>
            <a:spAutoFit/>
          </a:bodyPr>
          <a:lstStyle/>
          <a:p>
            <a:pPr defTabSz="1157624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000000"/>
                </a:solidFill>
                <a:latin typeface="Constantia" pitchFamily="84" charset="0"/>
                <a:ea typeface="ＭＳ Ｐゴシック" pitchFamily="84" charset="-128"/>
                <a:cs typeface="ＭＳ Ｐゴシック" pitchFamily="84" charset="-128"/>
              </a:rPr>
              <a:t>CY </a:t>
            </a:r>
          </a:p>
          <a:p>
            <a:pPr defTabSz="1157624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000000"/>
                </a:solidFill>
                <a:latin typeface="Constantia" pitchFamily="84" charset="0"/>
                <a:ea typeface="ＭＳ Ｐゴシック" pitchFamily="84" charset="-128"/>
                <a:cs typeface="ＭＳ Ｐゴシック" pitchFamily="84" charset="-128"/>
              </a:rPr>
              <a:t>2018 </a:t>
            </a:r>
            <a:endParaRPr lang="en-US" sz="2000" dirty="0">
              <a:solidFill>
                <a:srgbClr val="FF0000"/>
              </a:solidFill>
              <a:latin typeface="Constantia" pitchFamily="84" charset="0"/>
              <a:ea typeface="ＭＳ Ｐゴシック" pitchFamily="84" charset="-128"/>
              <a:cs typeface="ＭＳ Ｐゴシック" pitchFamily="84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70100" y="1517849"/>
            <a:ext cx="990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FF0000"/>
                </a:solidFill>
              </a:rPr>
              <a:t>X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059832" y="6053226"/>
            <a:ext cx="26642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solidFill>
                  <a:srgbClr val="660066"/>
                </a:solidFill>
              </a:rPr>
              <a:t>*possible best effort</a:t>
            </a:r>
            <a:endParaRPr lang="en-US" sz="2000" i="1" dirty="0">
              <a:solidFill>
                <a:srgbClr val="660066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9912" y="1700808"/>
            <a:ext cx="504056" cy="708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2748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3" descr="Snapshot 2013-12-07 14-52-49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315416"/>
            <a:ext cx="9067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Slide Number Placeholder 22"/>
          <p:cNvSpPr>
            <a:spLocks noGrp="1"/>
          </p:cNvSpPr>
          <p:nvPr>
            <p:ph type="sldNum" sz="quarter" idx="4294967295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3979D6F-22AB-5F40-8FE4-703C6CB74932}" type="slidenum">
              <a:rPr lang="en-US" sz="1400"/>
              <a:pPr/>
              <a:t>17</a:t>
            </a:fld>
            <a:endParaRPr lang="en-US" sz="1400"/>
          </a:p>
        </p:txBody>
      </p:sp>
      <p:sp>
        <p:nvSpPr>
          <p:cNvPr id="20484" name="TextBox 14"/>
          <p:cNvSpPr txBox="1">
            <a:spLocks noChangeArrowheads="1"/>
          </p:cNvSpPr>
          <p:nvPr/>
        </p:nvSpPr>
        <p:spPr bwMode="auto">
          <a:xfrm>
            <a:off x="4067944" y="1279788"/>
            <a:ext cx="2880320" cy="4708981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 dirty="0" smtClean="0"/>
              <a:t>A lot of Hall A ERRs this year!!</a:t>
            </a:r>
          </a:p>
          <a:p>
            <a:pPr marL="342900" indent="-342900">
              <a:buFont typeface="Wingdings" charset="2"/>
              <a:buChar char="ü"/>
            </a:pPr>
            <a:r>
              <a:rPr lang="en-US" sz="2000" dirty="0" smtClean="0">
                <a:solidFill>
                  <a:srgbClr val="FF0000"/>
                </a:solidFill>
              </a:rPr>
              <a:t>Base equipment</a:t>
            </a:r>
          </a:p>
          <a:p>
            <a:pPr marL="342900" indent="-342900">
              <a:buFont typeface="Wingdings" charset="2"/>
              <a:buChar char="ü"/>
            </a:pPr>
            <a:r>
              <a:rPr lang="en-US" sz="2000" dirty="0" smtClean="0">
                <a:solidFill>
                  <a:srgbClr val="FF0000"/>
                </a:solidFill>
              </a:rPr>
              <a:t>DVCS/</a:t>
            </a:r>
            <a:r>
              <a:rPr lang="en-US" sz="2000" dirty="0" err="1" smtClean="0">
                <a:solidFill>
                  <a:srgbClr val="FF0000"/>
                </a:solidFill>
              </a:rPr>
              <a:t>GMp</a:t>
            </a:r>
            <a:endParaRPr lang="en-US" sz="2000" dirty="0" smtClean="0">
              <a:solidFill>
                <a:srgbClr val="FF0000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000" baseline="30000" dirty="0" smtClean="0">
                <a:solidFill>
                  <a:srgbClr val="FF0000"/>
                </a:solidFill>
              </a:rPr>
              <a:t>3</a:t>
            </a:r>
            <a:r>
              <a:rPr lang="en-US" sz="2000" dirty="0" smtClean="0">
                <a:solidFill>
                  <a:srgbClr val="FF0000"/>
                </a:solidFill>
              </a:rPr>
              <a:t>H – OK to schedule, ~one more review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solidFill>
                  <a:srgbClr val="FF0000"/>
                </a:solidFill>
              </a:rPr>
              <a:t>APEX </a:t>
            </a:r>
            <a:r>
              <a:rPr lang="en-US" sz="2000" dirty="0">
                <a:solidFill>
                  <a:srgbClr val="FF0000"/>
                </a:solidFill>
              </a:rPr>
              <a:t>– OK to schedule, </a:t>
            </a:r>
            <a:r>
              <a:rPr lang="en-US" sz="2000" dirty="0" smtClean="0">
                <a:solidFill>
                  <a:srgbClr val="FF0000"/>
                </a:solidFill>
              </a:rPr>
              <a:t>~one </a:t>
            </a:r>
            <a:r>
              <a:rPr lang="en-US" sz="2000" dirty="0">
                <a:solidFill>
                  <a:srgbClr val="FF0000"/>
                </a:solidFill>
              </a:rPr>
              <a:t>more </a:t>
            </a:r>
            <a:r>
              <a:rPr lang="en-US" sz="2000" dirty="0" smtClean="0">
                <a:solidFill>
                  <a:srgbClr val="FF0000"/>
                </a:solidFill>
              </a:rPr>
              <a:t>review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solidFill>
                  <a:srgbClr val="FF0000"/>
                </a:solidFill>
              </a:rPr>
              <a:t>PREX2/CREX – not yet OK to schedule, requires at least one more review</a:t>
            </a:r>
          </a:p>
          <a:p>
            <a:pPr marL="342900" indent="-342900">
              <a:buFont typeface="Wingdings" charset="2"/>
              <a:buChar char="ü"/>
            </a:pPr>
            <a:r>
              <a:rPr lang="en-US" sz="2000" dirty="0" err="1">
                <a:solidFill>
                  <a:srgbClr val="FF0000"/>
                </a:solidFill>
              </a:rPr>
              <a:t>Ar</a:t>
            </a:r>
            <a:r>
              <a:rPr lang="en-US" sz="2000" dirty="0">
                <a:solidFill>
                  <a:srgbClr val="FF0000"/>
                </a:solidFill>
              </a:rPr>
              <a:t>(</a:t>
            </a:r>
            <a:r>
              <a:rPr lang="en-US" sz="2000" dirty="0" err="1">
                <a:solidFill>
                  <a:srgbClr val="FF0000"/>
                </a:solidFill>
              </a:rPr>
              <a:t>e,e’p</a:t>
            </a:r>
            <a:r>
              <a:rPr lang="en-US" sz="2000" dirty="0">
                <a:solidFill>
                  <a:srgbClr val="FF0000"/>
                </a:solidFill>
              </a:rPr>
              <a:t>) - July </a:t>
            </a:r>
            <a:r>
              <a:rPr lang="en-US" sz="2000" dirty="0" smtClean="0">
                <a:solidFill>
                  <a:srgbClr val="FF0000"/>
                </a:solidFill>
              </a:rPr>
              <a:t>21!!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20485" name="TextBox 15"/>
          <p:cNvSpPr txBox="1">
            <a:spLocks noChangeArrowheads="1"/>
          </p:cNvSpPr>
          <p:nvPr/>
        </p:nvSpPr>
        <p:spPr bwMode="auto">
          <a:xfrm>
            <a:off x="755576" y="6165304"/>
            <a:ext cx="8839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dirty="0"/>
              <a:t>http://</a:t>
            </a:r>
            <a:r>
              <a:rPr lang="en-US" sz="1800" dirty="0" err="1"/>
              <a:t>www.jlab.org</a:t>
            </a:r>
            <a:r>
              <a:rPr lang="en-US" sz="1800" dirty="0"/>
              <a:t>/</a:t>
            </a:r>
            <a:r>
              <a:rPr lang="en-US" sz="1800" dirty="0" err="1"/>
              <a:t>div_dept</a:t>
            </a:r>
            <a:r>
              <a:rPr lang="en-US" sz="1800" dirty="0"/>
              <a:t>/</a:t>
            </a:r>
            <a:r>
              <a:rPr lang="en-US" sz="1800" dirty="0" err="1"/>
              <a:t>physics_division</a:t>
            </a:r>
            <a:r>
              <a:rPr lang="en-US" sz="1800" dirty="0"/>
              <a:t>/experiments/</a:t>
            </a:r>
            <a:r>
              <a:rPr lang="en-US" sz="1800" dirty="0" err="1"/>
              <a:t>scheduling.html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7324653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536" y="138336"/>
            <a:ext cx="9144000" cy="914400"/>
          </a:xfrm>
        </p:spPr>
        <p:txBody>
          <a:bodyPr/>
          <a:lstStyle/>
          <a:p>
            <a:r>
              <a:rPr lang="en-US" sz="2800" b="0" dirty="0"/>
              <a:t>DVCS / </a:t>
            </a:r>
            <a:r>
              <a:rPr lang="en-US" sz="2800" b="0" dirty="0" err="1"/>
              <a:t>G</a:t>
            </a:r>
            <a:r>
              <a:rPr lang="en-US" sz="2800" b="0" baseline="-25000" dirty="0" err="1"/>
              <a:t>M</a:t>
            </a:r>
            <a:r>
              <a:rPr lang="en-US" sz="2800" b="0" baseline="30000" dirty="0" err="1"/>
              <a:t>p</a:t>
            </a:r>
            <a:r>
              <a:rPr lang="en-US" sz="2800" b="0" baseline="30000" dirty="0"/>
              <a:t> </a:t>
            </a:r>
            <a:r>
              <a:rPr lang="en-US" sz="2800" b="0" dirty="0" smtClean="0"/>
              <a:t>Experiments in the Hall now</a:t>
            </a:r>
            <a:r>
              <a:rPr lang="en-US" sz="2800" b="0" baseline="30000" dirty="0"/>
              <a:t/>
            </a:r>
            <a:br>
              <a:rPr lang="en-US" sz="2800" b="0" baseline="30000" dirty="0"/>
            </a:br>
            <a:endParaRPr lang="en-US" sz="2800" b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130895"/>
            <a:ext cx="5112568" cy="5178425"/>
          </a:xfrm>
        </p:spPr>
        <p:txBody>
          <a:bodyPr/>
          <a:lstStyle/>
          <a:p>
            <a:pPr>
              <a:buFont typeface="Lucida Grande"/>
              <a:buChar char="-"/>
            </a:pPr>
            <a:r>
              <a:rPr lang="en-US" sz="1800" dirty="0" smtClean="0">
                <a:latin typeface="Arial"/>
                <a:cs typeface="Arial"/>
              </a:rPr>
              <a:t>Started </a:t>
            </a:r>
            <a:r>
              <a:rPr lang="en-US" sz="1800" dirty="0" smtClean="0">
                <a:latin typeface="Arial"/>
                <a:cs typeface="Arial"/>
              </a:rPr>
              <a:t>experiments </a:t>
            </a:r>
            <a:r>
              <a:rPr lang="en-US" sz="1800" dirty="0" smtClean="0">
                <a:latin typeface="Arial"/>
                <a:cs typeface="Arial"/>
              </a:rPr>
              <a:t> </a:t>
            </a:r>
            <a:r>
              <a:rPr lang="en-US" sz="1800" dirty="0" smtClean="0">
                <a:latin typeface="Arial"/>
                <a:cs typeface="Arial"/>
              </a:rPr>
              <a:t>Fall 2014</a:t>
            </a:r>
          </a:p>
          <a:p>
            <a:pPr>
              <a:buFont typeface="Lucida Grande"/>
              <a:buChar char="-"/>
            </a:pPr>
            <a:r>
              <a:rPr lang="en-US" sz="1800" dirty="0" smtClean="0">
                <a:latin typeface="Arial"/>
                <a:cs typeface="Arial"/>
              </a:rPr>
              <a:t>Spring 2016 run with </a:t>
            </a:r>
            <a:r>
              <a:rPr lang="en-US" sz="1800" dirty="0" smtClean="0">
                <a:latin typeface="Arial"/>
                <a:cs typeface="Arial"/>
              </a:rPr>
              <a:t>20 </a:t>
            </a:r>
            <a:r>
              <a:rPr lang="en-US" sz="1800" dirty="0" err="1" smtClean="0">
                <a:latin typeface="Arial"/>
                <a:cs typeface="Arial"/>
              </a:rPr>
              <a:t>uAmp</a:t>
            </a:r>
            <a:r>
              <a:rPr lang="en-US" sz="1800" dirty="0" smtClean="0">
                <a:latin typeface="Arial"/>
                <a:cs typeface="Arial"/>
              </a:rPr>
              <a:t>, 11 </a:t>
            </a:r>
            <a:r>
              <a:rPr lang="en-US" sz="1800" dirty="0" err="1" smtClean="0">
                <a:latin typeface="Arial"/>
                <a:cs typeface="Arial"/>
              </a:rPr>
              <a:t>GeV</a:t>
            </a:r>
            <a:r>
              <a:rPr lang="en-US" sz="1800" dirty="0" smtClean="0">
                <a:latin typeface="Arial"/>
                <a:cs typeface="Arial"/>
              </a:rPr>
              <a:t> beam, resistive “SOS” quad on right arm</a:t>
            </a:r>
          </a:p>
          <a:p>
            <a:pPr>
              <a:buFont typeface="Lucida Grande"/>
              <a:buChar char="-"/>
            </a:pPr>
            <a:r>
              <a:rPr lang="en-US" sz="1800" dirty="0" smtClean="0">
                <a:latin typeface="Arial"/>
                <a:cs typeface="Arial"/>
              </a:rPr>
              <a:t>Multiple optics studies, r</a:t>
            </a:r>
            <a:r>
              <a:rPr lang="en-US" sz="1800" dirty="0" smtClean="0">
                <a:latin typeface="Arial"/>
                <a:cs typeface="Arial"/>
              </a:rPr>
              <a:t>esistive </a:t>
            </a:r>
            <a:r>
              <a:rPr lang="en-US" sz="1800" dirty="0" smtClean="0">
                <a:latin typeface="Arial"/>
                <a:cs typeface="Arial"/>
              </a:rPr>
              <a:t>quad acceptable</a:t>
            </a:r>
          </a:p>
          <a:p>
            <a:pPr>
              <a:buFont typeface="Lucida Grande"/>
              <a:buChar char="-"/>
            </a:pPr>
            <a:r>
              <a:rPr lang="en-US" sz="1800" dirty="0" smtClean="0">
                <a:latin typeface="Arial"/>
                <a:cs typeface="Arial"/>
              </a:rPr>
              <a:t>Higher current (~60 </a:t>
            </a:r>
            <a:r>
              <a:rPr lang="en-US" sz="1800" dirty="0" err="1" smtClean="0">
                <a:latin typeface="Arial"/>
                <a:cs typeface="Arial"/>
              </a:rPr>
              <a:t>uAmps</a:t>
            </a:r>
            <a:r>
              <a:rPr lang="en-US" sz="1800" dirty="0" smtClean="0">
                <a:latin typeface="Arial"/>
                <a:cs typeface="Arial"/>
              </a:rPr>
              <a:t>) achieved</a:t>
            </a:r>
          </a:p>
          <a:p>
            <a:pPr>
              <a:buFont typeface="Lucida Grande"/>
              <a:buChar char="-"/>
            </a:pPr>
            <a:r>
              <a:rPr lang="en-US" sz="1800" dirty="0" smtClean="0">
                <a:latin typeface="Arial"/>
                <a:cs typeface="Arial"/>
              </a:rPr>
              <a:t>First </a:t>
            </a:r>
            <a:r>
              <a:rPr lang="en-US" sz="1800" dirty="0">
                <a:latin typeface="Arial"/>
                <a:cs typeface="Arial"/>
              </a:rPr>
              <a:t>Compton </a:t>
            </a:r>
            <a:r>
              <a:rPr lang="en-US" sz="1800" dirty="0" err="1">
                <a:latin typeface="Arial"/>
                <a:cs typeface="Arial"/>
              </a:rPr>
              <a:t>polarimetry</a:t>
            </a:r>
            <a:r>
              <a:rPr lang="en-US" sz="1800" dirty="0">
                <a:latin typeface="Arial"/>
                <a:cs typeface="Arial"/>
              </a:rPr>
              <a:t> accomplished in Spring 2016 </a:t>
            </a:r>
            <a:r>
              <a:rPr lang="en-US" sz="1800" dirty="0" smtClean="0">
                <a:latin typeface="Arial"/>
                <a:cs typeface="Arial"/>
              </a:rPr>
              <a:t>Run</a:t>
            </a:r>
          </a:p>
          <a:p>
            <a:pPr>
              <a:buFont typeface="Lucida Grande"/>
              <a:buChar char="-"/>
            </a:pPr>
            <a:r>
              <a:rPr lang="en-US" sz="1800" dirty="0" smtClean="0">
                <a:latin typeface="Arial"/>
                <a:cs typeface="Arial"/>
              </a:rPr>
              <a:t>New </a:t>
            </a:r>
            <a:r>
              <a:rPr lang="en-US" sz="1800" dirty="0">
                <a:latin typeface="Arial"/>
                <a:cs typeface="Arial"/>
              </a:rPr>
              <a:t>high field Moller commissioning in Spring 2016 </a:t>
            </a:r>
            <a:r>
              <a:rPr lang="en-US" sz="1800" dirty="0" smtClean="0">
                <a:latin typeface="Arial"/>
                <a:cs typeface="Arial"/>
              </a:rPr>
              <a:t>run</a:t>
            </a:r>
          </a:p>
          <a:p>
            <a:pPr>
              <a:buFont typeface="Lucida Grande"/>
              <a:buChar char="-"/>
            </a:pPr>
            <a:r>
              <a:rPr lang="en-US" sz="1800" dirty="0" smtClean="0">
                <a:latin typeface="Arial"/>
                <a:cs typeface="Arial"/>
              </a:rPr>
              <a:t>Arc beam energy measurement </a:t>
            </a:r>
            <a:r>
              <a:rPr lang="en-US" sz="1800" i="1" dirty="0" smtClean="0">
                <a:latin typeface="Arial"/>
                <a:cs typeface="Arial"/>
              </a:rPr>
              <a:t>– and spin dance</a:t>
            </a:r>
          </a:p>
          <a:p>
            <a:pPr>
              <a:buFont typeface="Lucida Grande"/>
              <a:buChar char="-"/>
            </a:pPr>
            <a:r>
              <a:rPr lang="en-US" sz="1800" dirty="0" smtClean="0">
                <a:latin typeface="Arial"/>
                <a:cs typeface="Arial"/>
              </a:rPr>
              <a:t>Additional parity </a:t>
            </a:r>
            <a:r>
              <a:rPr lang="en-US" sz="1800" dirty="0" err="1" smtClean="0">
                <a:latin typeface="Arial"/>
                <a:cs typeface="Arial"/>
              </a:rPr>
              <a:t>beamline</a:t>
            </a:r>
            <a:r>
              <a:rPr lang="en-US" sz="1800" dirty="0" smtClean="0">
                <a:latin typeface="Arial"/>
                <a:cs typeface="Arial"/>
              </a:rPr>
              <a:t> instrumentation tested with parallel, dedicated DAQ</a:t>
            </a:r>
          </a:p>
        </p:txBody>
      </p:sp>
      <p:pic>
        <p:nvPicPr>
          <p:cNvPr id="9" name="Picture 8" descr="C:\Users\folts\Desktop\IMG_1945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284984"/>
            <a:ext cx="3312368" cy="308931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4128" y="836712"/>
            <a:ext cx="3168352" cy="3052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5620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Content Placeholder 2"/>
          <p:cNvSpPr>
            <a:spLocks noGrp="1"/>
          </p:cNvSpPr>
          <p:nvPr>
            <p:ph idx="4294967295"/>
          </p:nvPr>
        </p:nvSpPr>
        <p:spPr>
          <a:xfrm>
            <a:off x="-612576" y="814784"/>
            <a:ext cx="9505056" cy="6070600"/>
          </a:xfrm>
        </p:spPr>
        <p:txBody>
          <a:bodyPr/>
          <a:lstStyle/>
          <a:p>
            <a:pPr lvl="2" eaLnBrk="1" hangingPunct="1">
              <a:buFont typeface="Arial"/>
              <a:buChar char="•"/>
            </a:pPr>
            <a:r>
              <a:rPr lang="en-US" sz="1800" dirty="0" smtClean="0"/>
              <a:t>SOS quad functioned well on HRS-R</a:t>
            </a:r>
          </a:p>
          <a:p>
            <a:pPr lvl="2" eaLnBrk="1" hangingPunct="1">
              <a:buFont typeface="Arial"/>
              <a:buChar char="•"/>
            </a:pPr>
            <a:r>
              <a:rPr lang="en-US" sz="1800" dirty="0" smtClean="0">
                <a:latin typeface="Arial"/>
                <a:cs typeface="Arial"/>
              </a:rPr>
              <a:t>Problems </a:t>
            </a:r>
            <a:r>
              <a:rPr lang="en-US" sz="1800" dirty="0">
                <a:latin typeface="Arial"/>
                <a:cs typeface="Arial"/>
              </a:rPr>
              <a:t>with HRS </a:t>
            </a:r>
            <a:r>
              <a:rPr lang="en-US" sz="1800" dirty="0" smtClean="0">
                <a:latin typeface="Arial"/>
                <a:cs typeface="Arial"/>
              </a:rPr>
              <a:t>old superconducting Q1</a:t>
            </a:r>
            <a:r>
              <a:rPr lang="en-US" sz="1800" dirty="0">
                <a:latin typeface="Arial"/>
                <a:cs typeface="Arial"/>
              </a:rPr>
              <a:t>-L limited </a:t>
            </a:r>
            <a:r>
              <a:rPr lang="en-US" sz="1800" dirty="0" smtClean="0">
                <a:latin typeface="Arial"/>
                <a:cs typeface="Arial"/>
              </a:rPr>
              <a:t>momentum</a:t>
            </a:r>
            <a:endParaRPr lang="en-US" sz="1800" dirty="0" smtClean="0"/>
          </a:p>
          <a:p>
            <a:pPr lvl="2" eaLnBrk="1" hangingPunct="1">
              <a:buFont typeface="Arial"/>
              <a:buChar char="•"/>
            </a:pPr>
            <a:r>
              <a:rPr lang="en-US" sz="1800" dirty="0" smtClean="0"/>
              <a:t>HRS-L new SOS twin </a:t>
            </a:r>
            <a:r>
              <a:rPr lang="en-US" sz="1800" dirty="0" smtClean="0"/>
              <a:t>arrived last week</a:t>
            </a:r>
            <a:endParaRPr lang="en-US" sz="1800" dirty="0" smtClean="0"/>
          </a:p>
          <a:p>
            <a:pPr lvl="3" eaLnBrk="1" hangingPunct="1">
              <a:buFont typeface="Lucida Grande"/>
              <a:buChar char="-"/>
            </a:pPr>
            <a:r>
              <a:rPr lang="en-US" sz="1800" dirty="0" smtClean="0"/>
              <a:t>Will permanently replace superconducting quads</a:t>
            </a:r>
          </a:p>
          <a:p>
            <a:pPr lvl="2" eaLnBrk="1" hangingPunct="1">
              <a:buFont typeface="Arial"/>
              <a:buChar char="•"/>
            </a:pPr>
            <a:r>
              <a:rPr lang="en-US" sz="1800" dirty="0" smtClean="0"/>
              <a:t>Mounts to allow forward/backward movement</a:t>
            </a:r>
          </a:p>
          <a:p>
            <a:pPr lvl="2" eaLnBrk="1" hangingPunct="1">
              <a:buFont typeface="Arial"/>
              <a:buChar char="•"/>
            </a:pPr>
            <a:r>
              <a:rPr lang="en-US" sz="1800" dirty="0" smtClean="0"/>
              <a:t>Power, water upgrades to Hall underway this Summer 2016</a:t>
            </a:r>
          </a:p>
          <a:p>
            <a:pPr marL="914400" lvl="2" indent="0" eaLnBrk="1" hangingPunct="1">
              <a:buNone/>
            </a:pPr>
            <a:r>
              <a:rPr lang="en-US" sz="1800" dirty="0" smtClean="0"/>
              <a:t>	- </a:t>
            </a:r>
            <a:r>
              <a:rPr lang="en-US" sz="1800" dirty="0" smtClean="0"/>
              <a:t>help</a:t>
            </a:r>
            <a:r>
              <a:rPr lang="en-US" sz="1800" dirty="0" smtClean="0"/>
              <a:t>ful </a:t>
            </a:r>
            <a:r>
              <a:rPr lang="en-US" sz="1800" dirty="0" smtClean="0"/>
              <a:t>also for septum experiments, SBS, MOLLER</a:t>
            </a:r>
          </a:p>
          <a:p>
            <a:pPr lvl="3" eaLnBrk="1" hangingPunct="1">
              <a:buFont typeface="Lucida Grande"/>
              <a:buChar char="-"/>
            </a:pPr>
            <a:endParaRPr lang="en-US" sz="2000" dirty="0" smtClean="0"/>
          </a:p>
          <a:p>
            <a:pPr lvl="2" eaLnBrk="1" hangingPunct="1">
              <a:buFont typeface="Lucida Grande"/>
              <a:buChar char="-"/>
            </a:pPr>
            <a:endParaRPr lang="en-US" sz="2000" dirty="0" smtClean="0"/>
          </a:p>
          <a:p>
            <a:pPr lvl="2" eaLnBrk="1" hangingPunct="1">
              <a:buFont typeface="Arial"/>
              <a:buChar char="•"/>
            </a:pPr>
            <a:endParaRPr lang="en-US" sz="2000" dirty="0" smtClean="0"/>
          </a:p>
          <a:p>
            <a:pPr marL="914400" lvl="2" indent="0" eaLnBrk="1" hangingPunct="1">
              <a:buNone/>
            </a:pPr>
            <a:endParaRPr lang="en-US" sz="1400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lvl="2" eaLnBrk="1" hangingPunct="1">
              <a:buFont typeface="Lucida Grande"/>
              <a:buChar char="-"/>
            </a:pPr>
            <a:endParaRPr lang="en-US" sz="1400" dirty="0" smtClean="0">
              <a:solidFill>
                <a:schemeClr val="tx2"/>
              </a:solidFill>
            </a:endParaRPr>
          </a:p>
          <a:p>
            <a:pPr lvl="2" eaLnBrk="1" hangingPunct="1">
              <a:buFont typeface="Arial"/>
              <a:buChar char="•"/>
            </a:pPr>
            <a:endParaRPr lang="en-US" sz="1400" dirty="0" smtClean="0">
              <a:solidFill>
                <a:schemeClr val="tx2"/>
              </a:solidFill>
            </a:endParaRPr>
          </a:p>
          <a:p>
            <a:pPr marL="914400" lvl="2" indent="0" eaLnBrk="1" hangingPunct="1">
              <a:buNone/>
            </a:pPr>
            <a:endParaRPr lang="en-US" sz="1600" dirty="0" smtClean="0">
              <a:solidFill>
                <a:schemeClr val="tx2"/>
              </a:solidFill>
            </a:endParaRPr>
          </a:p>
        </p:txBody>
      </p:sp>
      <p:sp>
        <p:nvSpPr>
          <p:cNvPr id="25602" name="Title 1"/>
          <p:cNvSpPr>
            <a:spLocks noGrp="1"/>
          </p:cNvSpPr>
          <p:nvPr>
            <p:ph type="title" idx="4294967295"/>
          </p:nvPr>
        </p:nvSpPr>
        <p:spPr>
          <a:xfrm>
            <a:off x="1818927" y="-99392"/>
            <a:ext cx="4985321" cy="1080120"/>
          </a:xfrm>
        </p:spPr>
        <p:txBody>
          <a:bodyPr/>
          <a:lstStyle/>
          <a:p>
            <a:pPr algn="ctr" eaLnBrk="1" hangingPunct="1"/>
            <a:r>
              <a:rPr lang="en-US" sz="2800" b="0" dirty="0" smtClean="0"/>
              <a:t>“New” Resistive Q1 Magnets</a:t>
            </a:r>
          </a:p>
        </p:txBody>
      </p:sp>
      <p:sp>
        <p:nvSpPr>
          <p:cNvPr id="25606" name="Text Box 1030"/>
          <p:cNvSpPr txBox="1">
            <a:spLocks noChangeArrowheads="1"/>
          </p:cNvSpPr>
          <p:nvPr/>
        </p:nvSpPr>
        <p:spPr bwMode="auto">
          <a:xfrm>
            <a:off x="6178550" y="4005064"/>
            <a:ext cx="252571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524" y="3212976"/>
            <a:ext cx="4224468" cy="3168352"/>
          </a:xfrm>
          <a:prstGeom prst="rect">
            <a:avLst/>
          </a:prstGeom>
        </p:spPr>
      </p:pic>
      <p:pic>
        <p:nvPicPr>
          <p:cNvPr id="8" name="Picture 7" descr="IMG_044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212976"/>
            <a:ext cx="4187957" cy="3140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8477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" name="Group 65"/>
          <p:cNvGrpSpPr/>
          <p:nvPr/>
        </p:nvGrpSpPr>
        <p:grpSpPr>
          <a:xfrm>
            <a:off x="-36513" y="827420"/>
            <a:ext cx="5363203" cy="4270548"/>
            <a:chOff x="-31631" y="975267"/>
            <a:chExt cx="6241952" cy="4986797"/>
          </a:xfrm>
        </p:grpSpPr>
        <p:grpSp>
          <p:nvGrpSpPr>
            <p:cNvPr id="67" name="Group 66"/>
            <p:cNvGrpSpPr/>
            <p:nvPr/>
          </p:nvGrpSpPr>
          <p:grpSpPr>
            <a:xfrm>
              <a:off x="-31631" y="975267"/>
              <a:ext cx="6241952" cy="4986797"/>
              <a:chOff x="-31631" y="975267"/>
              <a:chExt cx="6241952" cy="4986797"/>
            </a:xfrm>
          </p:grpSpPr>
          <p:pic>
            <p:nvPicPr>
              <p:cNvPr id="69" name="Picture 2" descr="C:\Users\munoz\Desktop\c1.eps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31630" y="986117"/>
                <a:ext cx="6241951" cy="497594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70" name="Group 69"/>
              <p:cNvGrpSpPr/>
              <p:nvPr/>
            </p:nvGrpSpPr>
            <p:grpSpPr>
              <a:xfrm>
                <a:off x="-31631" y="975267"/>
                <a:ext cx="6234707" cy="4307307"/>
                <a:chOff x="-31631" y="975267"/>
                <a:chExt cx="6234707" cy="4307307"/>
              </a:xfrm>
            </p:grpSpPr>
            <p:sp>
              <p:nvSpPr>
                <p:cNvPr id="74" name="TextBox 73"/>
                <p:cNvSpPr txBox="1"/>
                <p:nvPr/>
              </p:nvSpPr>
              <p:spPr>
                <a:xfrm>
                  <a:off x="1691680" y="3002343"/>
                  <a:ext cx="360040" cy="215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800" dirty="0" smtClean="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6.6</a:t>
                  </a:r>
                  <a:endParaRPr lang="en-US" sz="8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75" name="TextBox 74"/>
                <p:cNvSpPr txBox="1"/>
                <p:nvPr/>
              </p:nvSpPr>
              <p:spPr>
                <a:xfrm>
                  <a:off x="2051720" y="3002343"/>
                  <a:ext cx="360040" cy="215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800" dirty="0" smtClean="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8.8</a:t>
                  </a:r>
                  <a:endParaRPr lang="en-US" sz="8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76" name="TextBox 75"/>
                <p:cNvSpPr txBox="1"/>
                <p:nvPr/>
              </p:nvSpPr>
              <p:spPr>
                <a:xfrm>
                  <a:off x="2267744" y="2999821"/>
                  <a:ext cx="567680" cy="215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800" dirty="0" smtClean="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11 GeV</a:t>
                  </a:r>
                  <a:endParaRPr lang="en-US" sz="8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77" name="TextBox 76"/>
                <p:cNvSpPr txBox="1"/>
                <p:nvPr/>
              </p:nvSpPr>
              <p:spPr>
                <a:xfrm>
                  <a:off x="1763688" y="4325489"/>
                  <a:ext cx="360040" cy="215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800" dirty="0" smtClean="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6.6</a:t>
                  </a:r>
                  <a:endParaRPr lang="en-US" sz="8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78" name="TextBox 77"/>
                <p:cNvSpPr txBox="1"/>
                <p:nvPr/>
              </p:nvSpPr>
              <p:spPr>
                <a:xfrm>
                  <a:off x="2771800" y="4803123"/>
                  <a:ext cx="360040" cy="215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800" dirty="0" smtClean="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8.8</a:t>
                  </a:r>
                  <a:endParaRPr lang="en-US" sz="8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79" name="TextBox 78"/>
                <p:cNvSpPr txBox="1"/>
                <p:nvPr/>
              </p:nvSpPr>
              <p:spPr>
                <a:xfrm>
                  <a:off x="3212232" y="4325489"/>
                  <a:ext cx="567680" cy="215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800" dirty="0" smtClean="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11 GeV</a:t>
                  </a:r>
                  <a:endParaRPr lang="en-US" sz="8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80" name="TextBox 79"/>
                <p:cNvSpPr txBox="1"/>
                <p:nvPr/>
              </p:nvSpPr>
              <p:spPr>
                <a:xfrm>
                  <a:off x="3932312" y="4803123"/>
                  <a:ext cx="567680" cy="215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800" dirty="0" smtClean="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11 GeV</a:t>
                  </a:r>
                  <a:endParaRPr lang="en-US" sz="8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81" name="TextBox 80"/>
                <p:cNvSpPr txBox="1"/>
                <p:nvPr/>
              </p:nvSpPr>
              <p:spPr>
                <a:xfrm>
                  <a:off x="2487402" y="4337564"/>
                  <a:ext cx="360040" cy="215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800" dirty="0" smtClean="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8.8</a:t>
                  </a:r>
                  <a:endParaRPr lang="en-US" sz="8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82" name="TextBox 81"/>
                <p:cNvSpPr txBox="1"/>
                <p:nvPr/>
              </p:nvSpPr>
              <p:spPr>
                <a:xfrm>
                  <a:off x="1691680" y="3432764"/>
                  <a:ext cx="360040" cy="215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800" dirty="0" smtClean="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3</a:t>
                  </a:r>
                </a:p>
              </p:txBody>
            </p:sp>
            <p:sp>
              <p:nvSpPr>
                <p:cNvPr id="83" name="TextBox 82"/>
                <p:cNvSpPr txBox="1"/>
                <p:nvPr/>
              </p:nvSpPr>
              <p:spPr>
                <a:xfrm>
                  <a:off x="2123356" y="3424689"/>
                  <a:ext cx="360040" cy="215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800" dirty="0" smtClean="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2</a:t>
                  </a:r>
                </a:p>
              </p:txBody>
            </p:sp>
            <p:sp>
              <p:nvSpPr>
                <p:cNvPr id="84" name="TextBox 83"/>
                <p:cNvSpPr txBox="1"/>
                <p:nvPr/>
              </p:nvSpPr>
              <p:spPr>
                <a:xfrm>
                  <a:off x="2267744" y="3424689"/>
                  <a:ext cx="576064" cy="215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800" dirty="0" smtClean="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1 days</a:t>
                  </a:r>
                </a:p>
              </p:txBody>
            </p:sp>
            <p:sp>
              <p:nvSpPr>
                <p:cNvPr id="85" name="TextBox 84"/>
                <p:cNvSpPr txBox="1"/>
                <p:nvPr/>
              </p:nvSpPr>
              <p:spPr>
                <a:xfrm>
                  <a:off x="1770186" y="4601649"/>
                  <a:ext cx="673385" cy="215444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800" dirty="0" smtClean="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5 days</a:t>
                  </a:r>
                </a:p>
              </p:txBody>
            </p:sp>
            <p:sp>
              <p:nvSpPr>
                <p:cNvPr id="86" name="TextBox 85"/>
                <p:cNvSpPr txBox="1"/>
                <p:nvPr/>
              </p:nvSpPr>
              <p:spPr>
                <a:xfrm>
                  <a:off x="2467397" y="4601649"/>
                  <a:ext cx="360040" cy="215444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800" dirty="0" smtClean="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4</a:t>
                  </a:r>
                </a:p>
              </p:txBody>
            </p:sp>
            <p:sp>
              <p:nvSpPr>
                <p:cNvPr id="87" name="TextBox 86"/>
                <p:cNvSpPr txBox="1"/>
                <p:nvPr/>
              </p:nvSpPr>
              <p:spPr>
                <a:xfrm>
                  <a:off x="3059832" y="4601649"/>
                  <a:ext cx="360040" cy="215444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800" dirty="0" smtClean="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4</a:t>
                  </a:r>
                </a:p>
              </p:txBody>
            </p:sp>
            <p:sp>
              <p:nvSpPr>
                <p:cNvPr id="88" name="TextBox 87"/>
                <p:cNvSpPr txBox="1"/>
                <p:nvPr/>
              </p:nvSpPr>
              <p:spPr>
                <a:xfrm>
                  <a:off x="3419872" y="4601649"/>
                  <a:ext cx="360040" cy="215444"/>
                </a:xfrm>
                <a:prstGeom prst="rect">
                  <a:avLst/>
                </a:prstGeom>
                <a:noFill/>
              </p:spPr>
              <p:txBody>
                <a:bodyPr wrap="square" rtlCol="0" anchor="t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800" dirty="0" smtClean="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4</a:t>
                  </a:r>
                </a:p>
              </p:txBody>
            </p:sp>
            <p:sp>
              <p:nvSpPr>
                <p:cNvPr id="89" name="TextBox 88"/>
                <p:cNvSpPr txBox="1"/>
                <p:nvPr/>
              </p:nvSpPr>
              <p:spPr>
                <a:xfrm>
                  <a:off x="2555776" y="5067130"/>
                  <a:ext cx="360040" cy="215444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800" dirty="0" smtClean="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13</a:t>
                  </a:r>
                </a:p>
              </p:txBody>
            </p:sp>
            <p:sp>
              <p:nvSpPr>
                <p:cNvPr id="90" name="TextBox 89"/>
                <p:cNvSpPr txBox="1"/>
                <p:nvPr/>
              </p:nvSpPr>
              <p:spPr>
                <a:xfrm>
                  <a:off x="2963626" y="5067130"/>
                  <a:ext cx="636265" cy="215444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800" dirty="0" smtClean="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16 days</a:t>
                  </a:r>
                </a:p>
              </p:txBody>
            </p:sp>
            <p:sp>
              <p:nvSpPr>
                <p:cNvPr id="91" name="TextBox 90"/>
                <p:cNvSpPr txBox="1"/>
                <p:nvPr/>
              </p:nvSpPr>
              <p:spPr>
                <a:xfrm>
                  <a:off x="3688457" y="5067130"/>
                  <a:ext cx="360040" cy="215444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800" dirty="0" smtClean="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13</a:t>
                  </a:r>
                </a:p>
              </p:txBody>
            </p:sp>
            <p:sp>
              <p:nvSpPr>
                <p:cNvPr id="92" name="TextBox 91"/>
                <p:cNvSpPr txBox="1"/>
                <p:nvPr/>
              </p:nvSpPr>
              <p:spPr>
                <a:xfrm>
                  <a:off x="4210116" y="5067130"/>
                  <a:ext cx="360040" cy="215444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800" dirty="0" smtClean="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20</a:t>
                  </a:r>
                </a:p>
              </p:txBody>
            </p:sp>
            <p:grpSp>
              <p:nvGrpSpPr>
                <p:cNvPr id="93" name="Group 92"/>
                <p:cNvGrpSpPr/>
                <p:nvPr/>
              </p:nvGrpSpPr>
              <p:grpSpPr>
                <a:xfrm>
                  <a:off x="-31631" y="975267"/>
                  <a:ext cx="6234707" cy="3841826"/>
                  <a:chOff x="-31631" y="975267"/>
                  <a:chExt cx="6234707" cy="3841826"/>
                </a:xfrm>
              </p:grpSpPr>
              <p:sp>
                <p:nvSpPr>
                  <p:cNvPr id="108" name="Rounded Rectangle 107"/>
                  <p:cNvSpPr/>
                  <p:nvPr/>
                </p:nvSpPr>
                <p:spPr>
                  <a:xfrm>
                    <a:off x="1691680" y="4325489"/>
                    <a:ext cx="2088232" cy="491604"/>
                  </a:xfrm>
                  <a:prstGeom prst="roundRect">
                    <a:avLst/>
                  </a:prstGeom>
                  <a:noFill/>
                  <a:ln>
                    <a:solidFill>
                      <a:srgbClr val="FF6600"/>
                    </a:solidFill>
                    <a:prstDash val="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 sz="1800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109" name="Rounded Rectangle 108"/>
                  <p:cNvSpPr/>
                  <p:nvPr/>
                </p:nvSpPr>
                <p:spPr>
                  <a:xfrm>
                    <a:off x="2106878" y="2930335"/>
                    <a:ext cx="592914" cy="864096"/>
                  </a:xfrm>
                  <a:prstGeom prst="roundRect">
                    <a:avLst/>
                  </a:prstGeom>
                  <a:noFill/>
                  <a:ln>
                    <a:solidFill>
                      <a:srgbClr val="FF6600"/>
                    </a:solidFill>
                    <a:prstDash val="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 sz="1800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110" name="TextBox 109"/>
                  <p:cNvSpPr txBox="1"/>
                  <p:nvPr/>
                </p:nvSpPr>
                <p:spPr>
                  <a:xfrm>
                    <a:off x="-31631" y="975267"/>
                    <a:ext cx="6234707" cy="431276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r>
                      <a:rPr lang="en-US" sz="1800" b="1" dirty="0" smtClean="0">
                        <a:solidFill>
                          <a:srgbClr val="F79646">
                            <a:lumMod val="75000"/>
                          </a:srgbClr>
                        </a:solidFill>
                        <a:latin typeface="Calibri"/>
                        <a:ea typeface="+mn-ea"/>
                        <a:cs typeface="+mn-cs"/>
                      </a:rPr>
                      <a:t>Original projections for 10 calendar weeks in Spring’16</a:t>
                    </a:r>
                    <a:endParaRPr lang="en-US" sz="1800" b="1" dirty="0">
                      <a:solidFill>
                        <a:srgbClr val="F79646">
                          <a:lumMod val="75000"/>
                        </a:srgbClr>
                      </a:solidFill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94" name="Group 93"/>
                <p:cNvGrpSpPr/>
                <p:nvPr/>
              </p:nvGrpSpPr>
              <p:grpSpPr>
                <a:xfrm>
                  <a:off x="899592" y="2930335"/>
                  <a:ext cx="1152128" cy="864096"/>
                  <a:chOff x="899592" y="2930335"/>
                  <a:chExt cx="1152128" cy="864096"/>
                </a:xfrm>
              </p:grpSpPr>
              <p:sp>
                <p:nvSpPr>
                  <p:cNvPr id="106" name="Oval 105"/>
                  <p:cNvSpPr/>
                  <p:nvPr/>
                </p:nvSpPr>
                <p:spPr>
                  <a:xfrm>
                    <a:off x="1691680" y="2930335"/>
                    <a:ext cx="360040" cy="864096"/>
                  </a:xfrm>
                  <a:prstGeom prst="ellipse">
                    <a:avLst/>
                  </a:prstGeom>
                  <a:noFill/>
                  <a:ln>
                    <a:solidFill>
                      <a:srgbClr val="1AA907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 sz="1800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107" name="TextBox 106"/>
                  <p:cNvSpPr txBox="1"/>
                  <p:nvPr/>
                </p:nvSpPr>
                <p:spPr>
                  <a:xfrm>
                    <a:off x="899592" y="3107543"/>
                    <a:ext cx="836006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r>
                      <a:rPr lang="en-US" sz="1800" b="1" dirty="0" smtClean="0">
                        <a:solidFill>
                          <a:srgbClr val="199E12"/>
                        </a:solidFill>
                        <a:latin typeface="Calibri"/>
                        <a:ea typeface="+mn-ea"/>
                        <a:cs typeface="+mn-cs"/>
                      </a:rPr>
                      <a:t>Fall’14</a:t>
                    </a:r>
                    <a:endParaRPr lang="en-US" sz="1800" b="1" dirty="0">
                      <a:solidFill>
                        <a:srgbClr val="199E12"/>
                      </a:solidFill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95" name="TextBox 94"/>
                <p:cNvSpPr txBox="1"/>
                <p:nvPr/>
              </p:nvSpPr>
              <p:spPr>
                <a:xfrm>
                  <a:off x="1644496" y="3004158"/>
                  <a:ext cx="308944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fr-FR" sz="2000" dirty="0" smtClean="0">
                      <a:solidFill>
                        <a:srgbClr val="FF0000"/>
                      </a:solidFill>
                      <a:latin typeface="Calibri"/>
                      <a:ea typeface="+mn-ea"/>
                      <a:cs typeface="+mn-cs"/>
                    </a:rPr>
                    <a:t>x</a:t>
                  </a:r>
                  <a:endParaRPr lang="fr-FR" sz="2000" dirty="0">
                    <a:solidFill>
                      <a:srgbClr val="FF0000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96" name="TextBox 95"/>
                <p:cNvSpPr txBox="1"/>
                <p:nvPr/>
              </p:nvSpPr>
              <p:spPr>
                <a:xfrm>
                  <a:off x="1728303" y="4265434"/>
                  <a:ext cx="308944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fr-FR" sz="2000" dirty="0" smtClean="0">
                      <a:solidFill>
                        <a:srgbClr val="2010F6"/>
                      </a:solidFill>
                      <a:latin typeface="Calibri"/>
                      <a:ea typeface="+mn-ea"/>
                      <a:cs typeface="+mn-cs"/>
                    </a:rPr>
                    <a:t>x</a:t>
                  </a:r>
                  <a:endParaRPr lang="fr-FR" sz="2000" dirty="0">
                    <a:solidFill>
                      <a:srgbClr val="2010F6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97" name="TextBox 96"/>
                <p:cNvSpPr txBox="1"/>
                <p:nvPr/>
              </p:nvSpPr>
              <p:spPr>
                <a:xfrm>
                  <a:off x="2398753" y="4265434"/>
                  <a:ext cx="308944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fr-FR" sz="2000" dirty="0" smtClean="0">
                      <a:solidFill>
                        <a:srgbClr val="2010F6"/>
                      </a:solidFill>
                      <a:latin typeface="Calibri"/>
                      <a:ea typeface="+mn-ea"/>
                      <a:cs typeface="+mn-cs"/>
                    </a:rPr>
                    <a:t>x</a:t>
                  </a:r>
                  <a:endParaRPr lang="fr-FR" sz="2000" dirty="0">
                    <a:solidFill>
                      <a:srgbClr val="2010F6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98" name="TextBox 97"/>
                <p:cNvSpPr txBox="1"/>
                <p:nvPr/>
              </p:nvSpPr>
              <p:spPr>
                <a:xfrm>
                  <a:off x="3069204" y="4265434"/>
                  <a:ext cx="308944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fr-FR" sz="2000" dirty="0" smtClean="0">
                      <a:solidFill>
                        <a:srgbClr val="2010F6"/>
                      </a:solidFill>
                      <a:latin typeface="Calibri"/>
                      <a:ea typeface="+mn-ea"/>
                      <a:cs typeface="+mn-cs"/>
                    </a:rPr>
                    <a:t>x</a:t>
                  </a:r>
                  <a:endParaRPr lang="fr-FR" sz="2000" dirty="0">
                    <a:solidFill>
                      <a:srgbClr val="2010F6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99" name="TextBox 98"/>
                <p:cNvSpPr txBox="1"/>
                <p:nvPr/>
              </p:nvSpPr>
              <p:spPr>
                <a:xfrm>
                  <a:off x="3404429" y="4265434"/>
                  <a:ext cx="308944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fr-FR" sz="2000" dirty="0" smtClean="0">
                      <a:solidFill>
                        <a:srgbClr val="2010F6"/>
                      </a:solidFill>
                      <a:latin typeface="Calibri"/>
                      <a:ea typeface="+mn-ea"/>
                      <a:cs typeface="+mn-cs"/>
                    </a:rPr>
                    <a:t>x</a:t>
                  </a:r>
                  <a:endParaRPr lang="fr-FR" sz="2000" dirty="0">
                    <a:solidFill>
                      <a:srgbClr val="2010F6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00" name="TextBox 99"/>
                <p:cNvSpPr txBox="1"/>
                <p:nvPr/>
              </p:nvSpPr>
              <p:spPr>
                <a:xfrm>
                  <a:off x="2566366" y="4769945"/>
                  <a:ext cx="232114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fr-FR" sz="2000" dirty="0" smtClean="0">
                      <a:solidFill>
                        <a:srgbClr val="199E12"/>
                      </a:solidFill>
                      <a:latin typeface="Calibri"/>
                      <a:ea typeface="+mn-ea"/>
                      <a:cs typeface="+mn-cs"/>
                    </a:rPr>
                    <a:t>x</a:t>
                  </a:r>
                  <a:endParaRPr lang="fr-FR" sz="2000" dirty="0">
                    <a:solidFill>
                      <a:srgbClr val="199E12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01" name="TextBox 100"/>
                <p:cNvSpPr txBox="1"/>
                <p:nvPr/>
              </p:nvSpPr>
              <p:spPr>
                <a:xfrm>
                  <a:off x="2901591" y="4769945"/>
                  <a:ext cx="232114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fr-FR" sz="2000" dirty="0" smtClean="0">
                      <a:solidFill>
                        <a:srgbClr val="199E12"/>
                      </a:solidFill>
                      <a:latin typeface="Calibri"/>
                      <a:ea typeface="+mn-ea"/>
                      <a:cs typeface="+mn-cs"/>
                    </a:rPr>
                    <a:t>x</a:t>
                  </a:r>
                  <a:endParaRPr lang="fr-FR" sz="2000" dirty="0">
                    <a:solidFill>
                      <a:srgbClr val="199E12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02" name="TextBox 101"/>
                <p:cNvSpPr txBox="1"/>
                <p:nvPr/>
              </p:nvSpPr>
              <p:spPr>
                <a:xfrm>
                  <a:off x="3655848" y="4769945"/>
                  <a:ext cx="255325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fr-FR" sz="2000" dirty="0" smtClean="0">
                      <a:solidFill>
                        <a:srgbClr val="199E12"/>
                      </a:solidFill>
                      <a:latin typeface="Calibri"/>
                      <a:ea typeface="+mn-ea"/>
                      <a:cs typeface="+mn-cs"/>
                    </a:rPr>
                    <a:t>x</a:t>
                  </a:r>
                  <a:endParaRPr lang="fr-FR" sz="2000" dirty="0">
                    <a:solidFill>
                      <a:srgbClr val="199E12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03" name="TextBox 102"/>
                <p:cNvSpPr txBox="1"/>
                <p:nvPr/>
              </p:nvSpPr>
              <p:spPr>
                <a:xfrm>
                  <a:off x="4158686" y="4769945"/>
                  <a:ext cx="255325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fr-FR" sz="2000" dirty="0" smtClean="0">
                      <a:solidFill>
                        <a:srgbClr val="199E12"/>
                      </a:solidFill>
                      <a:latin typeface="Calibri"/>
                      <a:ea typeface="+mn-ea"/>
                      <a:cs typeface="+mn-cs"/>
                    </a:rPr>
                    <a:t>x</a:t>
                  </a:r>
                  <a:endParaRPr lang="fr-FR" sz="2000" dirty="0">
                    <a:solidFill>
                      <a:srgbClr val="199E12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04" name="TextBox 103"/>
                <p:cNvSpPr txBox="1"/>
                <p:nvPr/>
              </p:nvSpPr>
              <p:spPr>
                <a:xfrm>
                  <a:off x="2089809" y="3004158"/>
                  <a:ext cx="308944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fr-FR" sz="2000" dirty="0" smtClean="0">
                      <a:solidFill>
                        <a:srgbClr val="FF0000"/>
                      </a:solidFill>
                      <a:latin typeface="Calibri"/>
                      <a:ea typeface="+mn-ea"/>
                      <a:cs typeface="+mn-cs"/>
                    </a:rPr>
                    <a:t>x</a:t>
                  </a:r>
                  <a:endParaRPr lang="fr-FR" sz="2000" dirty="0">
                    <a:solidFill>
                      <a:srgbClr val="FF0000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05" name="TextBox 104"/>
                <p:cNvSpPr txBox="1"/>
                <p:nvPr/>
              </p:nvSpPr>
              <p:spPr>
                <a:xfrm>
                  <a:off x="2314947" y="3004158"/>
                  <a:ext cx="308944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fr-FR" sz="2000" dirty="0" smtClean="0">
                      <a:solidFill>
                        <a:srgbClr val="FF0000"/>
                      </a:solidFill>
                      <a:latin typeface="Calibri"/>
                      <a:ea typeface="+mn-ea"/>
                      <a:cs typeface="+mn-cs"/>
                    </a:rPr>
                    <a:t>x</a:t>
                  </a:r>
                  <a:endParaRPr lang="fr-FR" sz="2000" dirty="0">
                    <a:solidFill>
                      <a:srgbClr val="FF0000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68" name="Rounded Rectangle 67"/>
            <p:cNvSpPr/>
            <p:nvPr/>
          </p:nvSpPr>
          <p:spPr>
            <a:xfrm>
              <a:off x="3640637" y="4865259"/>
              <a:ext cx="355299" cy="417315"/>
            </a:xfrm>
            <a:prstGeom prst="roundRect">
              <a:avLst/>
            </a:prstGeom>
            <a:noFill/>
            <a:ln>
              <a:solidFill>
                <a:srgbClr val="FF66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27" name="Picture 26" descr="gmp_qsq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2743200"/>
            <a:ext cx="4648200" cy="364564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28600" y="152400"/>
            <a:ext cx="8686800" cy="461665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dirty="0" smtClean="0"/>
              <a:t>DVCS-I and </a:t>
            </a:r>
            <a:r>
              <a:rPr lang="en-US" dirty="0" err="1" smtClean="0"/>
              <a:t>G</a:t>
            </a:r>
            <a:r>
              <a:rPr lang="en-US" baseline="-25000" dirty="0" err="1" smtClean="0"/>
              <a:t>M</a:t>
            </a:r>
            <a:r>
              <a:rPr lang="en-US" baseline="30000" dirty="0" err="1" smtClean="0"/>
              <a:t>p</a:t>
            </a:r>
            <a:r>
              <a:rPr lang="en-US" dirty="0" smtClean="0"/>
              <a:t>: Concurrent Experiments in </a:t>
            </a:r>
            <a:r>
              <a:rPr lang="en-US" dirty="0"/>
              <a:t>Hall A at 11 </a:t>
            </a:r>
            <a:r>
              <a:rPr lang="en-US" dirty="0" err="1"/>
              <a:t>GeV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364088" y="894199"/>
            <a:ext cx="3627512" cy="2246769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lvl="0"/>
            <a:r>
              <a:rPr lang="en-US" sz="1400" b="1" i="1" dirty="0"/>
              <a:t>High impact experiment for 3D nucleon imaging </a:t>
            </a:r>
          </a:p>
          <a:p>
            <a:pPr lvl="1"/>
            <a:r>
              <a:rPr lang="en-US" sz="1400" dirty="0"/>
              <a:t>Deeply Virtual Compton Scattering (DVCS) provides access to Generalized Parton Distributions (GPDs)</a:t>
            </a:r>
          </a:p>
          <a:p>
            <a:pPr lvl="0"/>
            <a:r>
              <a:rPr lang="en-US" sz="1400" b="1" i="1" dirty="0"/>
              <a:t>Will provide highest available Q</a:t>
            </a:r>
            <a:r>
              <a:rPr lang="en-US" sz="1400" b="1" i="1" baseline="30000" dirty="0"/>
              <a:t>2 </a:t>
            </a:r>
            <a:r>
              <a:rPr lang="en-US" sz="1400" b="1" i="1" dirty="0"/>
              <a:t>measurement of the DVCS cross section</a:t>
            </a:r>
          </a:p>
          <a:p>
            <a:pPr lvl="1"/>
            <a:r>
              <a:rPr lang="en-US" sz="1400" dirty="0"/>
              <a:t>Demonstration of scaling </a:t>
            </a:r>
            <a:r>
              <a:rPr lang="en-US" sz="1400" dirty="0" smtClean="0"/>
              <a:t>critical to full </a:t>
            </a:r>
            <a:r>
              <a:rPr lang="en-US" sz="1400" dirty="0" err="1" smtClean="0"/>
              <a:t>JLab</a:t>
            </a:r>
            <a:r>
              <a:rPr lang="en-US" sz="1400" dirty="0" smtClean="0"/>
              <a:t> </a:t>
            </a:r>
            <a:r>
              <a:rPr lang="en-US" sz="1400" dirty="0"/>
              <a:t>12 </a:t>
            </a:r>
            <a:r>
              <a:rPr lang="en-US" sz="1400" dirty="0" err="1"/>
              <a:t>GeV</a:t>
            </a:r>
            <a:r>
              <a:rPr lang="en-US" sz="1400" dirty="0"/>
              <a:t> GPD </a:t>
            </a:r>
            <a:r>
              <a:rPr lang="en-US" sz="1400" dirty="0" smtClean="0"/>
              <a:t>program</a:t>
            </a:r>
            <a:endParaRPr lang="en-US" sz="1400" dirty="0"/>
          </a:p>
        </p:txBody>
      </p:sp>
      <p:sp>
        <p:nvSpPr>
          <p:cNvPr id="28" name="Oval 27"/>
          <p:cNvSpPr/>
          <p:nvPr/>
        </p:nvSpPr>
        <p:spPr bwMode="auto">
          <a:xfrm>
            <a:off x="6705600" y="4038600"/>
            <a:ext cx="242664" cy="685800"/>
          </a:xfrm>
          <a:prstGeom prst="ellipse">
            <a:avLst/>
          </a:prstGeom>
          <a:solidFill>
            <a:srgbClr val="FFFF00">
              <a:alpha val="17000"/>
            </a:srgbClr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29" name="Oval 28"/>
          <p:cNvSpPr/>
          <p:nvPr/>
        </p:nvSpPr>
        <p:spPr bwMode="auto">
          <a:xfrm>
            <a:off x="6248400" y="4038600"/>
            <a:ext cx="152400" cy="685800"/>
          </a:xfrm>
          <a:prstGeom prst="ellipse">
            <a:avLst/>
          </a:prstGeom>
          <a:solidFill>
            <a:srgbClr val="FFFF00">
              <a:alpha val="17000"/>
            </a:srgbClr>
          </a:solidFill>
          <a:ln w="9525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30" name="Oval 29"/>
          <p:cNvSpPr/>
          <p:nvPr/>
        </p:nvSpPr>
        <p:spPr bwMode="auto">
          <a:xfrm>
            <a:off x="6400800" y="4038600"/>
            <a:ext cx="152400" cy="685800"/>
          </a:xfrm>
          <a:prstGeom prst="ellipse">
            <a:avLst/>
          </a:prstGeom>
          <a:solidFill>
            <a:srgbClr val="FFFF00">
              <a:alpha val="17000"/>
            </a:srgbClr>
          </a:solidFill>
          <a:ln w="9525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31" name="Oval 30"/>
          <p:cNvSpPr/>
          <p:nvPr/>
        </p:nvSpPr>
        <p:spPr bwMode="auto">
          <a:xfrm>
            <a:off x="7086600" y="4038600"/>
            <a:ext cx="293712" cy="685800"/>
          </a:xfrm>
          <a:prstGeom prst="ellipse">
            <a:avLst/>
          </a:prstGeom>
          <a:solidFill>
            <a:srgbClr val="FFFF00">
              <a:alpha val="17000"/>
            </a:srgbClr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33800" y="1383159"/>
            <a:ext cx="167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3300"/>
                </a:solidFill>
              </a:rPr>
              <a:t>DVCS</a:t>
            </a:r>
            <a:endParaRPr lang="en-US" dirty="0">
              <a:solidFill>
                <a:srgbClr val="FF33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8153400" y="3276600"/>
            <a:ext cx="167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F3300"/>
                </a:solidFill>
              </a:rPr>
              <a:t>G</a:t>
            </a:r>
            <a:r>
              <a:rPr lang="en-US" baseline="-25000" dirty="0" err="1" smtClean="0">
                <a:solidFill>
                  <a:srgbClr val="FF3300"/>
                </a:solidFill>
              </a:rPr>
              <a:t>M</a:t>
            </a:r>
            <a:r>
              <a:rPr lang="en-US" baseline="30000" dirty="0" err="1" smtClean="0">
                <a:solidFill>
                  <a:srgbClr val="FF3300"/>
                </a:solidFill>
              </a:rPr>
              <a:t>p</a:t>
            </a:r>
            <a:endParaRPr lang="en-US" baseline="30000" dirty="0">
              <a:solidFill>
                <a:srgbClr val="FF33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403648" y="5139769"/>
            <a:ext cx="3672408" cy="1169551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lvl="0"/>
            <a:r>
              <a:rPr lang="en-US" sz="1400" b="1" i="1" dirty="0"/>
              <a:t>High </a:t>
            </a:r>
            <a:r>
              <a:rPr lang="en-US" sz="1400" b="1" i="1" dirty="0" smtClean="0"/>
              <a:t>Q</a:t>
            </a:r>
            <a:r>
              <a:rPr lang="en-US" sz="1400" b="1" i="1" baseline="30000" dirty="0" smtClean="0"/>
              <a:t>2 </a:t>
            </a:r>
            <a:r>
              <a:rPr lang="en-US" sz="1400" b="1" i="1" dirty="0" smtClean="0"/>
              <a:t>Form Factors</a:t>
            </a:r>
            <a:endParaRPr lang="en-US" sz="1400" b="1" i="1" baseline="30000" dirty="0"/>
          </a:p>
          <a:p>
            <a:pPr lvl="1"/>
            <a:r>
              <a:rPr lang="en-US" sz="1400" b="1" dirty="0" smtClean="0"/>
              <a:t>Reducing </a:t>
            </a:r>
            <a:r>
              <a:rPr lang="en-US" sz="1400" b="1" dirty="0" err="1"/>
              <a:t>G</a:t>
            </a:r>
            <a:r>
              <a:rPr lang="en-US" sz="1400" b="1" baseline="-25000" dirty="0" err="1"/>
              <a:t>M</a:t>
            </a:r>
            <a:r>
              <a:rPr lang="en-US" sz="1400" b="1" baseline="30000" dirty="0" err="1"/>
              <a:t>p</a:t>
            </a:r>
            <a:r>
              <a:rPr lang="en-US" sz="1400" b="1" dirty="0"/>
              <a:t> </a:t>
            </a:r>
            <a:r>
              <a:rPr lang="en-US" sz="1400" b="1" dirty="0" smtClean="0"/>
              <a:t>uncertainties will enable Super </a:t>
            </a:r>
            <a:r>
              <a:rPr lang="en-US" sz="1400" b="1" dirty="0" err="1" smtClean="0"/>
              <a:t>BigBite</a:t>
            </a:r>
            <a:r>
              <a:rPr lang="en-US" sz="1400" b="1" dirty="0" smtClean="0"/>
              <a:t> high impact program of Form Factor Measurements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34060119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Text Box 6"/>
          <p:cNvSpPr txBox="1">
            <a:spLocks noChangeArrowheads="1"/>
          </p:cNvSpPr>
          <p:nvPr/>
        </p:nvSpPr>
        <p:spPr bwMode="auto">
          <a:xfrm>
            <a:off x="1475656" y="116632"/>
            <a:ext cx="531986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2800" dirty="0" smtClean="0">
                <a:latin typeface="Arial"/>
                <a:cs typeface="Arial"/>
              </a:rPr>
              <a:t>Tritium Experiment Preparations</a:t>
            </a:r>
            <a:endParaRPr lang="en-US" sz="2000" b="1" dirty="0">
              <a:latin typeface="Arial"/>
              <a:cs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7504" y="836712"/>
            <a:ext cx="4320480" cy="6986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dirty="0" smtClean="0"/>
              <a:t>Four experiments </a:t>
            </a:r>
            <a:r>
              <a:rPr lang="en-US" sz="2000" dirty="0" smtClean="0"/>
              <a:t>approved, </a:t>
            </a:r>
            <a:r>
              <a:rPr lang="en-US" sz="2000" dirty="0" smtClean="0"/>
              <a:t>2 PAC 40 </a:t>
            </a:r>
            <a:r>
              <a:rPr lang="en-US" sz="2000" dirty="0" smtClean="0"/>
              <a:t>high impact </a:t>
            </a:r>
            <a:endParaRPr lang="en-US" sz="2000" dirty="0" smtClean="0"/>
          </a:p>
          <a:p>
            <a:pPr lvl="1"/>
            <a:endParaRPr lang="en-US" sz="2000" dirty="0"/>
          </a:p>
          <a:p>
            <a:pPr marL="342900" indent="-342900">
              <a:buFont typeface="Arial"/>
              <a:buChar char="•"/>
            </a:pPr>
            <a:r>
              <a:rPr lang="en-US" sz="2000" dirty="0"/>
              <a:t>Successful target safety/design review September </a:t>
            </a:r>
            <a:r>
              <a:rPr lang="en-US" sz="2000" dirty="0" smtClean="0"/>
              <a:t>2015</a:t>
            </a:r>
          </a:p>
          <a:p>
            <a:pPr marL="342900" indent="-342900">
              <a:buFont typeface="Arial"/>
              <a:buChar char="•"/>
            </a:pPr>
            <a:endParaRPr lang="en-US" sz="2000" dirty="0" smtClean="0"/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Successful ERR March 2016</a:t>
            </a:r>
          </a:p>
          <a:p>
            <a:pPr marL="342900" indent="-342900">
              <a:buFont typeface="Arial"/>
              <a:buChar char="•"/>
            </a:pPr>
            <a:endParaRPr lang="en-US" sz="2000" dirty="0"/>
          </a:p>
          <a:p>
            <a:pPr marL="342900" indent="-342900">
              <a:buFont typeface="Arial"/>
              <a:buChar char="•"/>
            </a:pPr>
            <a:r>
              <a:rPr lang="en-US" sz="2000" dirty="0" err="1"/>
              <a:t>BigBite</a:t>
            </a:r>
            <a:r>
              <a:rPr lang="en-US" sz="2000" dirty="0"/>
              <a:t> no longer planned for </a:t>
            </a:r>
            <a:r>
              <a:rPr lang="en-US" sz="2000" dirty="0" smtClean="0"/>
              <a:t>use</a:t>
            </a:r>
          </a:p>
          <a:p>
            <a:pPr marL="800100" lvl="1" indent="-342900">
              <a:buFont typeface="Lucida Grande"/>
              <a:buChar char="-"/>
            </a:pPr>
            <a:r>
              <a:rPr lang="en-US" sz="2000" i="1" dirty="0" smtClean="0"/>
              <a:t>Can instrument for SBS</a:t>
            </a:r>
            <a:endParaRPr lang="en-US" sz="2000" i="1" dirty="0"/>
          </a:p>
          <a:p>
            <a:pPr marL="342900" indent="-342900">
              <a:buFont typeface="Arial"/>
              <a:buChar char="•"/>
            </a:pPr>
            <a:endParaRPr lang="en-US" sz="2000" dirty="0" smtClean="0"/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Installation currently underway</a:t>
            </a:r>
          </a:p>
          <a:p>
            <a:pPr marL="800100" lvl="1" indent="-342900">
              <a:buFont typeface="Lucida Grande"/>
              <a:buChar char="-"/>
            </a:pPr>
            <a:r>
              <a:rPr lang="en-US" sz="2000" dirty="0" smtClean="0"/>
              <a:t>Hall vent system</a:t>
            </a:r>
          </a:p>
          <a:p>
            <a:pPr marL="800100" lvl="1" indent="-342900">
              <a:buFont typeface="Lucida Grande"/>
              <a:buChar char="-"/>
            </a:pPr>
            <a:r>
              <a:rPr lang="en-US" sz="2000" dirty="0" smtClean="0"/>
              <a:t>Power, water upgrades</a:t>
            </a:r>
          </a:p>
          <a:p>
            <a:pPr marL="800100" lvl="1" indent="-342900">
              <a:buFont typeface="Lucida Grande"/>
              <a:buChar char="-"/>
            </a:pPr>
            <a:r>
              <a:rPr lang="en-US" sz="2000" dirty="0" smtClean="0"/>
              <a:t>Target engineering</a:t>
            </a:r>
          </a:p>
          <a:p>
            <a:pPr marL="800100" lvl="1" indent="-342900">
              <a:buFont typeface="Lucida Grande"/>
              <a:buChar char="-"/>
            </a:pPr>
            <a:r>
              <a:rPr lang="en-US" sz="2000" dirty="0" smtClean="0"/>
              <a:t>Target installation platform</a:t>
            </a:r>
          </a:p>
          <a:p>
            <a:pPr marL="800100" lvl="1" indent="-342900">
              <a:buFont typeface="Lucida Grande"/>
              <a:buChar char="-"/>
            </a:pPr>
            <a:endParaRPr lang="en-US" sz="2000" dirty="0"/>
          </a:p>
          <a:p>
            <a:pPr marL="800100" lvl="1" indent="-342900">
              <a:buFont typeface="Lucida Grande"/>
              <a:buChar char="-"/>
            </a:pPr>
            <a:endParaRPr lang="en-US" sz="2000" dirty="0"/>
          </a:p>
          <a:p>
            <a:pPr lvl="1"/>
            <a:endParaRPr lang="en-US" sz="2000" dirty="0"/>
          </a:p>
          <a:p>
            <a:pPr marL="342900" indent="-342900">
              <a:buFont typeface="Arial"/>
              <a:buChar char="•"/>
            </a:pPr>
            <a:endParaRPr lang="en-US" sz="2000" dirty="0"/>
          </a:p>
          <a:p>
            <a:pPr lvl="1"/>
            <a:endParaRPr lang="en-US" dirty="0"/>
          </a:p>
          <a:p>
            <a:pPr marL="342900" indent="-342900">
              <a:buFont typeface="Arial"/>
              <a:buChar char="•"/>
            </a:pPr>
            <a:endParaRPr lang="en-US" dirty="0" smtClean="0"/>
          </a:p>
        </p:txBody>
      </p:sp>
      <p:pic>
        <p:nvPicPr>
          <p:cNvPr id="4" name="Picture 3" descr="IMG_039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8641" y="2060848"/>
            <a:ext cx="3611893" cy="2708920"/>
          </a:xfrm>
          <a:prstGeom prst="rect">
            <a:avLst/>
          </a:prstGeom>
        </p:spPr>
      </p:pic>
      <p:pic>
        <p:nvPicPr>
          <p:cNvPr id="3" name="Picture 2" descr="IMG_0395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4005064"/>
            <a:ext cx="3299859" cy="2474894"/>
          </a:xfrm>
          <a:prstGeom prst="rect">
            <a:avLst/>
          </a:prstGeom>
        </p:spPr>
      </p:pic>
      <p:pic>
        <p:nvPicPr>
          <p:cNvPr id="18439" name="Picture 11" descr="C:\Documents and Settings\b22803\Desktop\target cell_phot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764704"/>
            <a:ext cx="3240360" cy="1894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97599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 idx="4294967295"/>
          </p:nvPr>
        </p:nvSpPr>
        <p:spPr>
          <a:xfrm>
            <a:off x="251520" y="-171400"/>
            <a:ext cx="8784976" cy="1080120"/>
          </a:xfrm>
        </p:spPr>
        <p:txBody>
          <a:bodyPr/>
          <a:lstStyle/>
          <a:p>
            <a:pPr algn="ctr" eaLnBrk="1" hangingPunct="1"/>
            <a:r>
              <a:rPr lang="en-US" sz="2800" b="0" dirty="0" smtClean="0"/>
              <a:t>Beyond </a:t>
            </a:r>
            <a:r>
              <a:rPr lang="en-US" sz="2800" b="0" baseline="30000" dirty="0" smtClean="0"/>
              <a:t>3</a:t>
            </a:r>
            <a:r>
              <a:rPr lang="en-US" sz="2800" b="0" dirty="0" smtClean="0"/>
              <a:t>H Hall </a:t>
            </a:r>
            <a:r>
              <a:rPr lang="en-US" sz="2800" b="0" dirty="0" smtClean="0"/>
              <a:t>Activities/Experiment Preparation</a:t>
            </a:r>
            <a:endParaRPr lang="en-US" sz="2800" b="0" dirty="0" smtClean="0"/>
          </a:p>
        </p:txBody>
      </p:sp>
      <p:sp>
        <p:nvSpPr>
          <p:cNvPr id="25606" name="Text Box 1030"/>
          <p:cNvSpPr txBox="1">
            <a:spLocks noChangeArrowheads="1"/>
          </p:cNvSpPr>
          <p:nvPr/>
        </p:nvSpPr>
        <p:spPr bwMode="auto">
          <a:xfrm>
            <a:off x="6178550" y="4005064"/>
            <a:ext cx="252571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alphaModFix amt="43000"/>
          </a:blip>
          <a:stretch>
            <a:fillRect/>
          </a:stretch>
        </p:blipFill>
        <p:spPr>
          <a:xfrm>
            <a:off x="4500907" y="1916832"/>
            <a:ext cx="4668011" cy="3501008"/>
          </a:xfrm>
          <a:prstGeom prst="rect">
            <a:avLst/>
          </a:prstGeom>
        </p:spPr>
      </p:pic>
      <p:sp>
        <p:nvSpPr>
          <p:cNvPr id="25601" name="Content Placeholder 2"/>
          <p:cNvSpPr>
            <a:spLocks noGrp="1"/>
          </p:cNvSpPr>
          <p:nvPr>
            <p:ph idx="4294967295"/>
          </p:nvPr>
        </p:nvSpPr>
        <p:spPr>
          <a:xfrm>
            <a:off x="-756592" y="814784"/>
            <a:ext cx="10513168" cy="6070600"/>
          </a:xfrm>
        </p:spPr>
        <p:txBody>
          <a:bodyPr/>
          <a:lstStyle/>
          <a:p>
            <a:pPr lvl="2" eaLnBrk="1" hangingPunct="1">
              <a:buFont typeface="Arial"/>
              <a:buChar char="•"/>
            </a:pPr>
            <a:r>
              <a:rPr lang="en-US" sz="1600" dirty="0">
                <a:latin typeface="Constantia"/>
                <a:cs typeface="Constantia"/>
              </a:rPr>
              <a:t>Polarized </a:t>
            </a:r>
            <a:r>
              <a:rPr lang="en-US" sz="1600" baseline="30000" dirty="0">
                <a:latin typeface="Constantia"/>
                <a:cs typeface="Constantia"/>
              </a:rPr>
              <a:t>3</a:t>
            </a:r>
            <a:r>
              <a:rPr lang="en-US" sz="1600" dirty="0">
                <a:latin typeface="Constantia"/>
                <a:cs typeface="Constantia"/>
              </a:rPr>
              <a:t>He target improvements and continued development</a:t>
            </a:r>
          </a:p>
          <a:p>
            <a:pPr lvl="4" eaLnBrk="1" hangingPunct="1">
              <a:buFont typeface="Lucida Grande"/>
              <a:buChar char="-"/>
            </a:pPr>
            <a:r>
              <a:rPr lang="en-US" sz="1600" dirty="0">
                <a:latin typeface="Constantia"/>
                <a:cs typeface="Constantia"/>
              </a:rPr>
              <a:t>Convection, new lasers, metal windows, </a:t>
            </a:r>
            <a:r>
              <a:rPr lang="en-US" sz="1600" dirty="0" smtClean="0">
                <a:latin typeface="Constantia"/>
                <a:cs typeface="Constantia"/>
              </a:rPr>
              <a:t>…</a:t>
            </a:r>
          </a:p>
          <a:p>
            <a:pPr lvl="4" eaLnBrk="1" hangingPunct="1">
              <a:buFont typeface="Lucida Grande"/>
              <a:buChar char="-"/>
            </a:pPr>
            <a:r>
              <a:rPr lang="en-US" sz="1600" dirty="0" smtClean="0">
                <a:latin typeface="Constantia"/>
                <a:cs typeface="Constantia"/>
              </a:rPr>
              <a:t>Phase I upgrade of existing target – implementable in either Hall A or C</a:t>
            </a:r>
          </a:p>
          <a:p>
            <a:pPr lvl="4" eaLnBrk="1" hangingPunct="1">
              <a:buFont typeface="Lucida Grande"/>
              <a:buChar char="-"/>
            </a:pPr>
            <a:r>
              <a:rPr lang="en-US" sz="1600" dirty="0" smtClean="0">
                <a:latin typeface="Constantia"/>
                <a:cs typeface="Constantia"/>
              </a:rPr>
              <a:t>Phase II (high polarization SBS </a:t>
            </a:r>
            <a:r>
              <a:rPr lang="en-US" sz="1600" dirty="0" err="1" smtClean="0">
                <a:latin typeface="Constantia"/>
                <a:cs typeface="Constantia"/>
              </a:rPr>
              <a:t>GEn</a:t>
            </a:r>
            <a:r>
              <a:rPr lang="en-US" sz="1600" dirty="0" smtClean="0">
                <a:latin typeface="Constantia"/>
                <a:cs typeface="Constantia"/>
              </a:rPr>
              <a:t> type</a:t>
            </a:r>
            <a:r>
              <a:rPr lang="en-US" sz="1600" dirty="0" smtClean="0">
                <a:latin typeface="Constantia"/>
                <a:cs typeface="Constantia"/>
              </a:rPr>
              <a:t>)</a:t>
            </a:r>
            <a:endParaRPr lang="en-US" sz="1600" dirty="0" smtClean="0">
              <a:latin typeface="Constantia"/>
              <a:cs typeface="Constantia"/>
            </a:endParaRPr>
          </a:p>
          <a:p>
            <a:pPr lvl="4" eaLnBrk="1" hangingPunct="1">
              <a:buFont typeface="Lucida Grande"/>
              <a:buChar char="-"/>
            </a:pPr>
            <a:r>
              <a:rPr lang="en-US" sz="1600" dirty="0" smtClean="0">
                <a:latin typeface="Constantia"/>
                <a:cs typeface="Constantia"/>
              </a:rPr>
              <a:t>Design now</a:t>
            </a:r>
            <a:r>
              <a:rPr lang="en-US" sz="1600" dirty="0">
                <a:latin typeface="Constantia"/>
                <a:cs typeface="Constantia"/>
              </a:rPr>
              <a:t> frozen, design report to be completed this month</a:t>
            </a:r>
            <a:endParaRPr lang="en-US" sz="1600" dirty="0" smtClean="0">
              <a:latin typeface="Constantia"/>
              <a:cs typeface="Constantia"/>
            </a:endParaRPr>
          </a:p>
          <a:p>
            <a:pPr lvl="2" eaLnBrk="1" hangingPunct="1">
              <a:buFont typeface="Arial"/>
              <a:buChar char="•"/>
            </a:pPr>
            <a:r>
              <a:rPr lang="en-US" sz="1600" dirty="0" smtClean="0">
                <a:latin typeface="Constantia"/>
                <a:cs typeface="Constantia"/>
              </a:rPr>
              <a:t>PREX/CREX</a:t>
            </a:r>
          </a:p>
          <a:p>
            <a:pPr lvl="4" eaLnBrk="1" hangingPunct="1">
              <a:buFont typeface="Lucida Grande"/>
              <a:buChar char="-"/>
            </a:pPr>
            <a:r>
              <a:rPr lang="en-US" sz="1600" dirty="0" err="1" smtClean="0">
                <a:latin typeface="Constantia"/>
                <a:cs typeface="Constantia"/>
              </a:rPr>
              <a:t>Pb</a:t>
            </a:r>
            <a:r>
              <a:rPr lang="en-US" sz="1600" dirty="0" smtClean="0">
                <a:latin typeface="Constantia"/>
                <a:cs typeface="Constantia"/>
              </a:rPr>
              <a:t> and diamond targets, new coils purchased </a:t>
            </a:r>
          </a:p>
          <a:p>
            <a:pPr lvl="4" eaLnBrk="1" hangingPunct="1">
              <a:buFont typeface="Lucida Grande"/>
              <a:buChar char="-"/>
            </a:pPr>
            <a:r>
              <a:rPr lang="en-US" sz="1600" i="1" dirty="0" smtClean="0">
                <a:solidFill>
                  <a:srgbClr val="660066"/>
                </a:solidFill>
                <a:latin typeface="Constantia"/>
                <a:cs typeface="Constantia"/>
              </a:rPr>
              <a:t>Combined </a:t>
            </a:r>
            <a:r>
              <a:rPr lang="en-US" sz="1600" dirty="0" smtClean="0">
                <a:latin typeface="Constantia"/>
                <a:cs typeface="Constantia"/>
              </a:rPr>
              <a:t>target chamber, shielding designs underway</a:t>
            </a:r>
          </a:p>
          <a:p>
            <a:pPr lvl="4" eaLnBrk="1" hangingPunct="1">
              <a:buFont typeface="Lucida Grande"/>
              <a:buChar char="-"/>
            </a:pPr>
            <a:r>
              <a:rPr lang="en-US" sz="1600" dirty="0" smtClean="0">
                <a:latin typeface="Constantia"/>
                <a:cs typeface="Constantia"/>
              </a:rPr>
              <a:t>Computation fluid dynamics for target design</a:t>
            </a:r>
          </a:p>
          <a:p>
            <a:pPr lvl="4" eaLnBrk="1" hangingPunct="1">
              <a:buFont typeface="Lucida Grande"/>
              <a:buChar char="-"/>
            </a:pPr>
            <a:r>
              <a:rPr lang="en-US" sz="1600" dirty="0" err="1" smtClean="0">
                <a:latin typeface="Constantia"/>
                <a:cs typeface="Constantia"/>
              </a:rPr>
              <a:t>Beamline</a:t>
            </a:r>
            <a:r>
              <a:rPr lang="en-US" sz="1600" dirty="0" smtClean="0">
                <a:latin typeface="Constantia"/>
                <a:cs typeface="Constantia"/>
              </a:rPr>
              <a:t> upgrades </a:t>
            </a:r>
          </a:p>
          <a:p>
            <a:pPr lvl="5">
              <a:buFont typeface="Arial"/>
              <a:buChar char="•"/>
            </a:pPr>
            <a:r>
              <a:rPr lang="en-US" sz="1600" dirty="0" smtClean="0">
                <a:latin typeface="Constantia"/>
                <a:cs typeface="Constantia"/>
              </a:rPr>
              <a:t>Second </a:t>
            </a:r>
            <a:r>
              <a:rPr lang="en-US" sz="1600" dirty="0" err="1" smtClean="0">
                <a:latin typeface="Constantia"/>
                <a:cs typeface="Constantia"/>
              </a:rPr>
              <a:t>x,y,Q</a:t>
            </a:r>
            <a:r>
              <a:rPr lang="en-US" sz="1600" dirty="0" smtClean="0">
                <a:latin typeface="Constantia"/>
                <a:cs typeface="Constantia"/>
              </a:rPr>
              <a:t> girder (from Hall C), new “</a:t>
            </a:r>
            <a:r>
              <a:rPr lang="en-US" sz="1600" dirty="0" err="1" smtClean="0">
                <a:latin typeface="Constantia"/>
                <a:cs typeface="Constantia"/>
              </a:rPr>
              <a:t>Musson</a:t>
            </a:r>
            <a:r>
              <a:rPr lang="en-US" sz="1600" dirty="0" smtClean="0">
                <a:latin typeface="Constantia"/>
                <a:cs typeface="Constantia"/>
              </a:rPr>
              <a:t>” cavity electronics, Hall C halo </a:t>
            </a:r>
          </a:p>
          <a:p>
            <a:pPr marL="2286000" lvl="5" indent="0">
              <a:buNone/>
            </a:pPr>
            <a:r>
              <a:rPr lang="en-US" sz="1600" dirty="0" smtClean="0">
                <a:latin typeface="Constantia"/>
                <a:cs typeface="Constantia"/>
              </a:rPr>
              <a:t>monitor installed in A, </a:t>
            </a:r>
            <a:r>
              <a:rPr lang="en-US" sz="1600" dirty="0" err="1" smtClean="0">
                <a:latin typeface="Constantia"/>
                <a:cs typeface="Constantia"/>
              </a:rPr>
              <a:t>lumi</a:t>
            </a:r>
            <a:r>
              <a:rPr lang="en-US" sz="1600" dirty="0" smtClean="0">
                <a:latin typeface="Constantia"/>
                <a:cs typeface="Constantia"/>
              </a:rPr>
              <a:t> monitors installed and first pass tests started</a:t>
            </a:r>
          </a:p>
          <a:p>
            <a:pPr lvl="4" eaLnBrk="1" hangingPunct="1">
              <a:buFont typeface="Lucida Grande"/>
              <a:buChar char="-"/>
            </a:pPr>
            <a:r>
              <a:rPr lang="en-US" sz="1600" dirty="0" err="1" smtClean="0">
                <a:latin typeface="Constantia"/>
                <a:cs typeface="Constantia"/>
              </a:rPr>
              <a:t>Polarimetry</a:t>
            </a:r>
            <a:r>
              <a:rPr lang="en-US" sz="1600" dirty="0" smtClean="0">
                <a:latin typeface="Constantia"/>
                <a:cs typeface="Constantia"/>
              </a:rPr>
              <a:t> upgrades </a:t>
            </a:r>
            <a:r>
              <a:rPr lang="en-US" sz="1600" dirty="0" smtClean="0">
                <a:latin typeface="Constantia"/>
                <a:cs typeface="Constantia"/>
              </a:rPr>
              <a:t>underway</a:t>
            </a:r>
          </a:p>
          <a:p>
            <a:pPr lvl="5">
              <a:buFont typeface="Arial"/>
              <a:buChar char="•"/>
            </a:pPr>
            <a:r>
              <a:rPr lang="en-US" sz="1600" dirty="0" smtClean="0">
                <a:latin typeface="Constantia"/>
                <a:cs typeface="Constantia"/>
              </a:rPr>
              <a:t>Superconducting Moller, Compton electron</a:t>
            </a:r>
            <a:endParaRPr lang="en-US" sz="1600" dirty="0" smtClean="0">
              <a:latin typeface="Constantia"/>
              <a:cs typeface="Constantia"/>
            </a:endParaRPr>
          </a:p>
          <a:p>
            <a:pPr lvl="2" eaLnBrk="1" hangingPunct="1">
              <a:buFont typeface="Arial"/>
              <a:buChar char="•"/>
            </a:pPr>
            <a:r>
              <a:rPr lang="en-US" sz="1600" dirty="0" smtClean="0">
                <a:latin typeface="Constantia"/>
                <a:cs typeface="Constantia"/>
              </a:rPr>
              <a:t>APEX</a:t>
            </a:r>
          </a:p>
          <a:p>
            <a:pPr lvl="4" eaLnBrk="1" hangingPunct="1">
              <a:buFont typeface="Lucida Grande"/>
              <a:buChar char="-"/>
            </a:pPr>
            <a:r>
              <a:rPr lang="en-US" sz="1600" dirty="0" smtClean="0">
                <a:latin typeface="Constantia"/>
                <a:cs typeface="Constantia"/>
              </a:rPr>
              <a:t>New </a:t>
            </a:r>
            <a:r>
              <a:rPr lang="en-US" sz="1600" dirty="0">
                <a:latin typeface="Constantia"/>
                <a:cs typeface="Constantia"/>
              </a:rPr>
              <a:t>septum magnet </a:t>
            </a:r>
            <a:r>
              <a:rPr lang="en-US" sz="1600" dirty="0" smtClean="0">
                <a:latin typeface="Constantia"/>
                <a:cs typeface="Constantia"/>
              </a:rPr>
              <a:t>purchased by collaboration now in test lab, added fittings and </a:t>
            </a:r>
          </a:p>
          <a:p>
            <a:pPr marL="1828800" lvl="4" indent="0" eaLnBrk="1" hangingPunct="1">
              <a:buNone/>
            </a:pPr>
            <a:r>
              <a:rPr lang="en-US" sz="1600" dirty="0">
                <a:latin typeface="Constantia"/>
                <a:cs typeface="Constantia"/>
              </a:rPr>
              <a:t> </a:t>
            </a:r>
            <a:r>
              <a:rPr lang="en-US" sz="1600" dirty="0" smtClean="0">
                <a:latin typeface="Constantia"/>
                <a:cs typeface="Constantia"/>
              </a:rPr>
              <a:t>    manifold</a:t>
            </a:r>
          </a:p>
          <a:p>
            <a:pPr lvl="4" eaLnBrk="1" hangingPunct="1">
              <a:buFont typeface="Lucida Grande"/>
              <a:buChar char="-"/>
            </a:pPr>
            <a:r>
              <a:rPr lang="en-US" sz="1600" dirty="0" smtClean="0">
                <a:latin typeface="Constantia"/>
                <a:cs typeface="Constantia"/>
              </a:rPr>
              <a:t>Computation </a:t>
            </a:r>
            <a:r>
              <a:rPr lang="en-US" sz="1600" dirty="0">
                <a:latin typeface="Constantia"/>
                <a:cs typeface="Constantia"/>
              </a:rPr>
              <a:t>fluid dynamics for target </a:t>
            </a:r>
            <a:r>
              <a:rPr lang="en-US" sz="1600" dirty="0" smtClean="0">
                <a:latin typeface="Constantia"/>
                <a:cs typeface="Constantia"/>
              </a:rPr>
              <a:t>design</a:t>
            </a:r>
          </a:p>
          <a:p>
            <a:pPr lvl="4" eaLnBrk="1" hangingPunct="1">
              <a:buFont typeface="Lucida Grande"/>
              <a:buChar char="-"/>
            </a:pPr>
            <a:r>
              <a:rPr lang="en-US" sz="1600" dirty="0" smtClean="0">
                <a:latin typeface="Constantia"/>
                <a:cs typeface="Constantia"/>
              </a:rPr>
              <a:t>Shielding design</a:t>
            </a:r>
            <a:endParaRPr lang="en-US" sz="1600" dirty="0">
              <a:latin typeface="Constantia"/>
              <a:cs typeface="Constantia"/>
            </a:endParaRPr>
          </a:p>
          <a:p>
            <a:pPr marL="1828800" lvl="4" indent="0" eaLnBrk="1" hangingPunct="1">
              <a:buNone/>
            </a:pPr>
            <a:endParaRPr lang="en-US" sz="1800" dirty="0" smtClean="0"/>
          </a:p>
          <a:p>
            <a:pPr marL="1828800" lvl="4" indent="0" eaLnBrk="1" hangingPunct="1">
              <a:buNone/>
            </a:pPr>
            <a:endParaRPr lang="en-US" sz="1800" dirty="0" smtClean="0"/>
          </a:p>
          <a:p>
            <a:pPr lvl="2" eaLnBrk="1" hangingPunct="1">
              <a:buFont typeface="Lucida Grande"/>
              <a:buChar char="-"/>
            </a:pPr>
            <a:endParaRPr lang="en-US" sz="2000" dirty="0" smtClean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lvl="2" eaLnBrk="1" hangingPunct="1">
              <a:buFont typeface="Arial"/>
              <a:buChar char="•"/>
            </a:pPr>
            <a:endParaRPr lang="en-US" sz="1600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lvl="2" eaLnBrk="1" hangingPunct="1">
              <a:buFont typeface="Lucida Grande"/>
              <a:buChar char="-"/>
            </a:pPr>
            <a:endParaRPr lang="en-US" sz="1600" dirty="0" smtClean="0">
              <a:solidFill>
                <a:schemeClr val="tx2"/>
              </a:solidFill>
            </a:endParaRPr>
          </a:p>
          <a:p>
            <a:pPr lvl="2" eaLnBrk="1" hangingPunct="1">
              <a:buFont typeface="Arial"/>
              <a:buChar char="•"/>
            </a:pPr>
            <a:endParaRPr lang="en-US" sz="1600" dirty="0" smtClean="0">
              <a:solidFill>
                <a:schemeClr val="tx2"/>
              </a:solidFill>
            </a:endParaRPr>
          </a:p>
          <a:p>
            <a:pPr marL="914400" lvl="2" indent="0" eaLnBrk="1" hangingPunct="1">
              <a:buNone/>
            </a:pPr>
            <a:endParaRPr lang="en-US" sz="1600" dirty="0" smtClean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80042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/>
          <p:cNvSpPr>
            <a:spLocks noGrp="1"/>
          </p:cNvSpPr>
          <p:nvPr>
            <p:ph type="title" idx="4294967295"/>
          </p:nvPr>
        </p:nvSpPr>
        <p:spPr>
          <a:xfrm>
            <a:off x="179512" y="-243408"/>
            <a:ext cx="4516438" cy="1143000"/>
          </a:xfrm>
        </p:spPr>
        <p:txBody>
          <a:bodyPr/>
          <a:lstStyle/>
          <a:p>
            <a:pPr algn="ctr" eaLnBrk="1" hangingPunct="1"/>
            <a:r>
              <a:rPr lang="en-US" sz="2800" b="0" dirty="0" smtClean="0">
                <a:latin typeface="Constantia" pitchFamily="84" charset="0"/>
              </a:rPr>
              <a:t>SBS Construction</a:t>
            </a:r>
            <a:endParaRPr lang="en-US" sz="2800" b="0" dirty="0" smtClean="0"/>
          </a:p>
        </p:txBody>
      </p:sp>
      <p:sp>
        <p:nvSpPr>
          <p:cNvPr id="29700" name="Content Placeholder 2"/>
          <p:cNvSpPr>
            <a:spLocks noGrp="1"/>
          </p:cNvSpPr>
          <p:nvPr>
            <p:ph idx="4294967295"/>
          </p:nvPr>
        </p:nvSpPr>
        <p:spPr>
          <a:xfrm>
            <a:off x="52388" y="908720"/>
            <a:ext cx="4591620" cy="5656262"/>
          </a:xfrm>
        </p:spPr>
        <p:txBody>
          <a:bodyPr/>
          <a:lstStyle/>
          <a:p>
            <a:pPr eaLnBrk="1" hangingPunct="1"/>
            <a:r>
              <a:rPr lang="en-US" sz="1800" dirty="0" smtClean="0"/>
              <a:t>Project started FY2013</a:t>
            </a:r>
          </a:p>
          <a:p>
            <a:pPr lvl="1" eaLnBrk="1" hangingPunct="1"/>
            <a:r>
              <a:rPr lang="en-US" sz="1800" dirty="0" smtClean="0"/>
              <a:t>Successfully passed third annual review November 2015</a:t>
            </a:r>
          </a:p>
          <a:p>
            <a:pPr lvl="1" eaLnBrk="1" hangingPunct="1"/>
            <a:r>
              <a:rPr lang="en-US" sz="1800" dirty="0" smtClean="0"/>
              <a:t>Final Review planned </a:t>
            </a:r>
            <a:r>
              <a:rPr lang="en-US" sz="1800" dirty="0" smtClean="0"/>
              <a:t>for </a:t>
            </a:r>
            <a:r>
              <a:rPr lang="en-US" sz="1800" dirty="0" smtClean="0"/>
              <a:t>November 7,8 </a:t>
            </a:r>
            <a:r>
              <a:rPr lang="en-US" sz="1800" dirty="0" smtClean="0"/>
              <a:t>2016</a:t>
            </a:r>
            <a:endParaRPr lang="en-US" sz="1800" dirty="0" smtClean="0"/>
          </a:p>
          <a:p>
            <a:pPr lvl="1" eaLnBrk="1" hangingPunct="1"/>
            <a:r>
              <a:rPr lang="en-US" sz="1800" dirty="0" smtClean="0"/>
              <a:t>Last time some concerns about thermal annealing/design </a:t>
            </a:r>
            <a:r>
              <a:rPr lang="en-US" sz="1800" dirty="0"/>
              <a:t>of </a:t>
            </a:r>
            <a:r>
              <a:rPr lang="en-US" sz="1800" dirty="0" smtClean="0"/>
              <a:t>ECAL and 3He target timeline</a:t>
            </a:r>
          </a:p>
          <a:p>
            <a:pPr marL="914400" lvl="2" indent="0" eaLnBrk="1" hangingPunct="1">
              <a:buNone/>
            </a:pPr>
            <a:endParaRPr lang="en-US" sz="2000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0032" y="116632"/>
            <a:ext cx="4122725" cy="282653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3981" y="2852936"/>
            <a:ext cx="4776531" cy="3582398"/>
          </a:xfrm>
          <a:prstGeom prst="rect">
            <a:avLst/>
          </a:prstGeom>
        </p:spPr>
      </p:pic>
      <p:pic>
        <p:nvPicPr>
          <p:cNvPr id="3" name="Picture 2" descr="IMG_0398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522" y="3429000"/>
            <a:ext cx="3936438" cy="295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1738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nfn-front-tracker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838200"/>
            <a:ext cx="4343400" cy="21594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7554"/>
            <a:ext cx="8229600" cy="365040"/>
          </a:xfrm>
        </p:spPr>
        <p:txBody>
          <a:bodyPr>
            <a:noAutofit/>
          </a:bodyPr>
          <a:lstStyle/>
          <a:p>
            <a:r>
              <a:rPr lang="en-US" sz="2800" b="0" dirty="0" smtClean="0">
                <a:latin typeface="Minion Pro"/>
              </a:rPr>
              <a:t>Super </a:t>
            </a:r>
            <a:r>
              <a:rPr lang="en-US" sz="2800" b="0" dirty="0" err="1" smtClean="0">
                <a:latin typeface="Minion Pro"/>
              </a:rPr>
              <a:t>Bigbite</a:t>
            </a:r>
            <a:r>
              <a:rPr lang="en-US" sz="2800" b="0" dirty="0" smtClean="0">
                <a:latin typeface="Minion Pro"/>
              </a:rPr>
              <a:t> Spectrometer (SBS) Detectors</a:t>
            </a:r>
            <a:endParaRPr lang="en-US" sz="2800" b="0" dirty="0">
              <a:latin typeface="Minion Pro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3734544" y="6381328"/>
            <a:ext cx="2133600" cy="190125"/>
          </a:xfrm>
          <a:prstGeom prst="rect">
            <a:avLst/>
          </a:prstGeom>
        </p:spPr>
        <p:txBody>
          <a:bodyPr/>
          <a:lstStyle/>
          <a:p>
            <a:fld id="{B58F48A6-A3E1-4848-9AC3-B43F560BE4FE}" type="slidenum">
              <a:rPr lang="en-US" smtClean="0">
                <a:solidFill>
                  <a:prstClr val="white"/>
                </a:solidFill>
              </a:rPr>
              <a:pPr/>
              <a:t>8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924185" y="838200"/>
            <a:ext cx="3328335" cy="58477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CDET module 1 ready for cosmic testing with full </a:t>
            </a:r>
            <a:r>
              <a:rPr lang="en-US" sz="1600" dirty="0" smtClean="0"/>
              <a:t>data acquisition</a:t>
            </a:r>
            <a:endParaRPr lang="en-US" sz="1600" dirty="0">
              <a:solidFill>
                <a:prstClr val="black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385115" y="3581400"/>
            <a:ext cx="2758885" cy="58477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err="1"/>
              <a:t>UVa</a:t>
            </a:r>
            <a:r>
              <a:rPr lang="en-US" sz="1600" dirty="0"/>
              <a:t> High rate </a:t>
            </a:r>
            <a:r>
              <a:rPr lang="en-US" sz="1600" dirty="0" smtClean="0"/>
              <a:t>X-ray </a:t>
            </a:r>
            <a:r>
              <a:rPr lang="en-US" sz="1600" dirty="0"/>
              <a:t>testing setup for </a:t>
            </a:r>
            <a:r>
              <a:rPr lang="en-US" sz="1600" dirty="0" smtClean="0"/>
              <a:t>GEMs</a:t>
            </a:r>
            <a:endParaRPr lang="en-US" sz="1600" dirty="0">
              <a:solidFill>
                <a:prstClr val="black"/>
              </a:solidFill>
            </a:endParaRPr>
          </a:p>
        </p:txBody>
      </p:sp>
      <p:pic>
        <p:nvPicPr>
          <p:cNvPr id="6" name="Picture 5" descr="cdet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172200" y="1371600"/>
            <a:ext cx="2971800" cy="222885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267200" y="1114961"/>
            <a:ext cx="1905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INFN Front Tracker </a:t>
            </a:r>
            <a:r>
              <a:rPr lang="en-US" sz="1600" dirty="0" smtClean="0"/>
              <a:t>GEM chamber with </a:t>
            </a:r>
            <a:r>
              <a:rPr lang="en-US" sz="1600" dirty="0"/>
              <a:t>carbon fiber </a:t>
            </a:r>
            <a:r>
              <a:rPr lang="en-US" sz="1600" dirty="0" smtClean="0"/>
              <a:t>frame at </a:t>
            </a:r>
            <a:r>
              <a:rPr lang="en-US" sz="1600" smtClean="0"/>
              <a:t>JLab</a:t>
            </a:r>
            <a:endParaRPr lang="en-US" sz="1600" dirty="0"/>
          </a:p>
        </p:txBody>
      </p:sp>
      <p:pic>
        <p:nvPicPr>
          <p:cNvPr id="12" name="Picture 11" descr="uva-rear-tracker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2716509"/>
            <a:ext cx="2590801" cy="3684291"/>
          </a:xfrm>
          <a:prstGeom prst="rect">
            <a:avLst/>
          </a:prstGeom>
        </p:spPr>
      </p:pic>
      <p:pic>
        <p:nvPicPr>
          <p:cNvPr id="13" name="Picture 12" descr="uva-xray-testing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114800"/>
            <a:ext cx="3048000" cy="2306210"/>
          </a:xfrm>
          <a:prstGeom prst="rect">
            <a:avLst/>
          </a:prstGeom>
        </p:spPr>
      </p:pic>
      <p:pic>
        <p:nvPicPr>
          <p:cNvPr id="15" name="Picture 14" descr="IMG_2679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73050" y="3397250"/>
            <a:ext cx="3403600" cy="25527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57802" y="5724544"/>
            <a:ext cx="2806086" cy="58477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prstClr val="black"/>
                </a:solidFill>
              </a:rPr>
              <a:t>168 out of 288 </a:t>
            </a:r>
            <a:r>
              <a:rPr lang="en-US" sz="1600" dirty="0" smtClean="0">
                <a:solidFill>
                  <a:prstClr val="black"/>
                </a:solidFill>
              </a:rPr>
              <a:t>CMU Hadron </a:t>
            </a:r>
            <a:r>
              <a:rPr lang="en-US" sz="1600" dirty="0">
                <a:solidFill>
                  <a:prstClr val="black"/>
                </a:solidFill>
              </a:rPr>
              <a:t>C</a:t>
            </a:r>
            <a:r>
              <a:rPr lang="en-US" sz="1600" dirty="0" smtClean="0">
                <a:solidFill>
                  <a:prstClr val="black"/>
                </a:solidFill>
              </a:rPr>
              <a:t>alorimeter modules at </a:t>
            </a:r>
            <a:r>
              <a:rPr lang="en-US" sz="1600" dirty="0" err="1" smtClean="0">
                <a:solidFill>
                  <a:prstClr val="black"/>
                </a:solidFill>
              </a:rPr>
              <a:t>JLab</a:t>
            </a:r>
            <a:endParaRPr lang="en-US" sz="1600" dirty="0">
              <a:solidFill>
                <a:prstClr val="black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95600" y="2971800"/>
            <a:ext cx="2286000" cy="838200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61913" indent="0" defTabSz="750888">
              <a:buNone/>
            </a:pPr>
            <a:r>
              <a:rPr lang="en-US" sz="1600" dirty="0" smtClean="0">
                <a:latin typeface="+mn-lt"/>
              </a:rPr>
              <a:t>Rear GEM tracker modules </a:t>
            </a:r>
            <a:r>
              <a:rPr lang="en-US" sz="1600" dirty="0">
                <a:latin typeface="+mn-lt"/>
              </a:rPr>
              <a:t>at </a:t>
            </a:r>
            <a:r>
              <a:rPr lang="en-US" sz="1600" dirty="0" smtClean="0">
                <a:latin typeface="+mn-lt"/>
              </a:rPr>
              <a:t>UVA, 32 constructed + 28 </a:t>
            </a:r>
            <a:r>
              <a:rPr lang="en-US" sz="1600" dirty="0">
                <a:latin typeface="+mn-lt"/>
              </a:rPr>
              <a:t>tested</a:t>
            </a:r>
            <a:endParaRPr lang="en-US" sz="1600" dirty="0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804123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BS_Electronics_Hut_01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7" r="3467"/>
          <a:stretch>
            <a:fillRect/>
          </a:stretch>
        </p:blipFill>
        <p:spPr>
          <a:xfrm>
            <a:off x="2195736" y="1124744"/>
            <a:ext cx="6698704" cy="4597150"/>
          </a:xfrm>
        </p:spPr>
      </p:pic>
      <p:sp>
        <p:nvSpPr>
          <p:cNvPr id="2" name="TextBox 1"/>
          <p:cNvSpPr txBox="1"/>
          <p:nvPr/>
        </p:nvSpPr>
        <p:spPr>
          <a:xfrm>
            <a:off x="539552" y="159023"/>
            <a:ext cx="8568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Installation – Hall Infrastructure Planning and Development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23528" y="2132856"/>
            <a:ext cx="230425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SBS </a:t>
            </a:r>
          </a:p>
          <a:p>
            <a:endParaRPr lang="en-US" dirty="0" smtClean="0"/>
          </a:p>
          <a:p>
            <a:r>
              <a:rPr lang="en-US" dirty="0" smtClean="0"/>
              <a:t>Electronics “Hut”</a:t>
            </a:r>
          </a:p>
          <a:p>
            <a:endParaRPr lang="en-US" dirty="0" smtClean="0"/>
          </a:p>
          <a:p>
            <a:r>
              <a:rPr lang="en-US" dirty="0" smtClean="0"/>
              <a:t>GEM electronics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83568" y="5661248"/>
            <a:ext cx="82089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Layout for maximal use of Hall, defines cable lengths, service requirement planning, installation concerns…..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 bwMode="auto">
          <a:xfrm>
            <a:off x="1331640" y="2420888"/>
            <a:ext cx="3600400" cy="194421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8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1" name="Straight Arrow Connector 10"/>
          <p:cNvCxnSpPr/>
          <p:nvPr/>
        </p:nvCxnSpPr>
        <p:spPr bwMode="auto">
          <a:xfrm>
            <a:off x="1619672" y="4293096"/>
            <a:ext cx="4176464" cy="93610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2" name="Straight Arrow Connector 11"/>
          <p:cNvCxnSpPr/>
          <p:nvPr/>
        </p:nvCxnSpPr>
        <p:spPr bwMode="auto">
          <a:xfrm flipV="1">
            <a:off x="1619672" y="2492896"/>
            <a:ext cx="1440160" cy="86409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9900CC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3378467155"/>
      </p:ext>
    </p:extLst>
  </p:cSld>
  <p:clrMapOvr>
    <a:masterClrMapping/>
  </p:clrMapOvr>
</p:sld>
</file>

<file path=ppt/theme/theme1.xml><?xml version="1.0" encoding="utf-8"?>
<a:theme xmlns:a="http://schemas.openxmlformats.org/drawingml/2006/main" name="3_JLab_PowerPoint1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Theme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89188</TotalTime>
  <Words>983</Words>
  <Application>Microsoft Macintosh PowerPoint</Application>
  <PresentationFormat>On-screen Show (4:3)</PresentationFormat>
  <Paragraphs>202</Paragraphs>
  <Slides>17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3_JLab_PowerPoint1</vt:lpstr>
      <vt:lpstr>PowerPoint Presentation</vt:lpstr>
      <vt:lpstr>DVCS / GMp Experiments in the Hall now </vt:lpstr>
      <vt:lpstr>“New” Resistive Q1 Magnets</vt:lpstr>
      <vt:lpstr>PowerPoint Presentation</vt:lpstr>
      <vt:lpstr>PowerPoint Presentation</vt:lpstr>
      <vt:lpstr>Beyond 3H Hall Activities/Experiment Preparation</vt:lpstr>
      <vt:lpstr>SBS Construction</vt:lpstr>
      <vt:lpstr>Super Bigbite Spectrometer (SBS) Detectors</vt:lpstr>
      <vt:lpstr>PowerPoint Presentation</vt:lpstr>
      <vt:lpstr>PowerPoint Presentation</vt:lpstr>
      <vt:lpstr>MOLLER</vt:lpstr>
      <vt:lpstr>SoLID</vt:lpstr>
      <vt:lpstr>Transport and Storage of CLEO II</vt:lpstr>
      <vt:lpstr>PowerPoint Presentation</vt:lpstr>
      <vt:lpstr>PowerPoint Presentation</vt:lpstr>
      <vt:lpstr>Hall A Projected Experiment Schedule, updated 7/2016  Experiments in red represent PAC42 high impact experiments </vt:lpstr>
      <vt:lpstr>PowerPoint Presentation</vt:lpstr>
    </vt:vector>
  </TitlesOfParts>
  <Company>Sony Electronics, Inc.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bmck</dc:creator>
  <cp:lastModifiedBy>Governmental Relations</cp:lastModifiedBy>
  <cp:revision>626</cp:revision>
  <cp:lastPrinted>2016-01-09T13:48:20Z</cp:lastPrinted>
  <dcterms:created xsi:type="dcterms:W3CDTF">2010-06-22T16:39:58Z</dcterms:created>
  <dcterms:modified xsi:type="dcterms:W3CDTF">2016-07-25T00:56:52Z</dcterms:modified>
</cp:coreProperties>
</file>