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Masters/slideMaster6.xml" ContentType="application/vnd.openxmlformats-officedocument.presentationml.slideMaster+xml"/>
  <Override PartName="/ppt/theme/theme6.xml" ContentType="application/vnd.openxmlformats-officedocument.them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theme/theme10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Default Extension="gif" ContentType="image/gif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8.xml" ContentType="application/vnd.openxmlformats-officedocument.theme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theme/theme9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Masters/slideMaster5.xml" ContentType="application/vnd.openxmlformats-officedocument.presentationml.slideMaster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  <p:sldMasterId id="2147483660" r:id="rId2"/>
    <p:sldMasterId id="2147483661" r:id="rId3"/>
    <p:sldMasterId id="2147483670" r:id="rId4"/>
    <p:sldMasterId id="2147483671" r:id="rId5"/>
    <p:sldMasterId id="2147483674" r:id="rId6"/>
    <p:sldMasterId id="2147483676" r:id="rId7"/>
    <p:sldMasterId id="2147483678" r:id="rId8"/>
  </p:sldMasterIdLst>
  <p:notesMasterIdLst>
    <p:notesMasterId r:id="rId23"/>
  </p:notesMasterIdLst>
  <p:handoutMasterIdLst>
    <p:handoutMasterId r:id="rId24"/>
  </p:handoutMasterIdLst>
  <p:sldIdLst>
    <p:sldId id="343" r:id="rId9"/>
    <p:sldId id="396" r:id="rId10"/>
    <p:sldId id="373" r:id="rId11"/>
    <p:sldId id="375" r:id="rId12"/>
    <p:sldId id="376" r:id="rId13"/>
    <p:sldId id="378" r:id="rId14"/>
    <p:sldId id="379" r:id="rId15"/>
    <p:sldId id="380" r:id="rId16"/>
    <p:sldId id="382" r:id="rId17"/>
    <p:sldId id="397" r:id="rId18"/>
    <p:sldId id="398" r:id="rId19"/>
    <p:sldId id="389" r:id="rId20"/>
    <p:sldId id="391" r:id="rId21"/>
    <p:sldId id="39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C1D2"/>
    <a:srgbClr val="FF9697"/>
    <a:srgbClr val="FF8B6F"/>
    <a:srgbClr val="F5E617"/>
    <a:srgbClr val="00C600"/>
    <a:srgbClr val="CDC009"/>
    <a:srgbClr val="D6C80C"/>
    <a:srgbClr val="E4D510"/>
    <a:srgbClr val="E4B7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18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144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474EE-5E40-6542-BD8F-9C044BFD234F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9A3B4-F62E-EE4E-A913-174E772C4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CBB7C-2880-9F41-8354-6226AB00A8C1}" type="datetimeFigureOut">
              <a:rPr lang="en-US" smtClean="0"/>
              <a:pPr/>
              <a:t>7/24/16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87DBD-AF5F-9E41-A71C-1C6BB2485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latin typeface="Tahoma" pitchFamily="-110" charset="0"/>
              </a:rPr>
              <a:pPr/>
              <a:t>1</a:t>
            </a:fld>
            <a:endParaRPr lang="en-US"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7DBD-AF5F-9E41-A71C-1C6BB248558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756" y="8685553"/>
            <a:ext cx="2971697" cy="45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842" tIns="44922" rIns="89842" bIns="44922"/>
          <a:lstStyle/>
          <a:p>
            <a:pPr algn="ctr" eaLnBrk="0" hangingPunct="0"/>
            <a:fld id="{6BB2F47E-F193-4D70-B546-24E07DA967B7}" type="slidenum">
              <a:rPr lang="en-US"/>
              <a:pPr algn="ctr" eaLnBrk="0" hangingPunct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50DA8-73F1-4D94-881B-378DD82AAA3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096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C5492-4513-4C1E-BBCA-518643BD361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70B1-EA89-BE4D-9D8C-0CFAC3CBCB88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579C2-2FB0-1241-9171-F714EF3DF04D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DF06-2EAF-254F-9532-96E6AC4214AA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48B2-D422-E240-91A5-3ACC4588F853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1A41-6B93-AA40-BC98-BFF7F306C2C7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5F0E-8F59-FA46-8EC7-5F59CA026567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619D-B7B8-A245-B46C-D77FAE1FC1B6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BECA-9E12-FC4B-BEA2-55158CF29E99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F14D-A58D-9147-BE92-8EE6486C49B6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1043-8447-7149-BAF3-12AD1E7287D2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1349D-9FE0-3648-9D51-41A4003F6DFD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87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93EF2-5C20-D145-A47F-655A0085ED40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82634"/>
            <a:ext cx="91440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" y="835022"/>
            <a:ext cx="90678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071AD0E-EAEC-3643-903E-822B5BFFC410}" type="datetime1">
              <a:rPr lang="en-US" smtClean="0">
                <a:solidFill>
                  <a:prstClr val="black"/>
                </a:solidFill>
              </a:rPr>
              <a:pPr/>
              <a:t>7/24/16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V. Burkert, PAC44 Meeting, July 25, 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24E1AD1-D5B0-B549-9F16-3DC6908783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7/24/16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V. Burkert, PAC44 Meeting, July 25,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9CECD18-81AB-1249-814A-BAF40DEECE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7/24/16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V. Burkert, PAC44 Meeting, July 25,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6D4AED1-A4C6-BC48-886A-F742DBB29A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7/24/16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V. Burkert, PAC44 Meeting, July 25,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82CF595-0F4B-A349-814E-ABA4482B95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7/24/16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V. Burkert, PAC44 Meeting, July 25,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1121104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E5F6A584-0FFE-D44B-A729-88DFD27E5BFF}" type="datetime1">
              <a:rPr lang="en-US" smtClean="0">
                <a:solidFill>
                  <a:prstClr val="black"/>
                </a:solidFill>
              </a:rPr>
              <a:pPr/>
              <a:t>7/24/16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416489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V. Burkert, PAC44 Meeting, July 25, 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767F65C-BF24-B840-B25D-3C2DACD398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7/24/16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V. Burkert, PAC44 Meeting, July 25,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743543" y="2209800"/>
            <a:ext cx="4514257" cy="83820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900" b="1" i="1" dirty="0" smtClean="0">
                <a:solidFill>
                  <a:srgbClr val="000090"/>
                </a:solidFill>
              </a:rPr>
              <a:t>Status of Hall B</a:t>
            </a:r>
            <a:endParaRPr lang="en-US" sz="4900" b="1" i="1" dirty="0">
              <a:solidFill>
                <a:srgbClr val="000090"/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929329" y="3200400"/>
            <a:ext cx="2109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rgbClr val="000090"/>
                </a:solidFill>
                <a:latin typeface="Tahoma"/>
                <a:cs typeface="Tahoma"/>
              </a:rPr>
              <a:t>Volker D. </a:t>
            </a:r>
            <a:r>
              <a:rPr lang="en-US" sz="2000" b="0" dirty="0" smtClean="0">
                <a:solidFill>
                  <a:srgbClr val="000090"/>
                </a:solidFill>
                <a:latin typeface="Tahoma"/>
                <a:cs typeface="Tahoma"/>
              </a:rPr>
              <a:t>Burkert</a:t>
            </a:r>
            <a:endParaRPr lang="en-US" sz="2000" b="0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val="0"/>
              </a:ext>
            </a:extLst>
          </a:blip>
          <a:srcRect l="-1077"/>
          <a:stretch>
            <a:fillRect/>
          </a:stretch>
        </p:blipFill>
        <p:spPr>
          <a:xfrm>
            <a:off x="6096000" y="380374"/>
            <a:ext cx="2897518" cy="3336521"/>
          </a:xfrm>
          <a:prstGeom prst="rect">
            <a:avLst/>
          </a:prstGeom>
        </p:spPr>
      </p:pic>
      <p:pic>
        <p:nvPicPr>
          <p:cNvPr id="15" name="Picture 14" descr="HPS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b="8919"/>
          <a:stretch>
            <a:fillRect/>
          </a:stretch>
        </p:blipFill>
        <p:spPr>
          <a:xfrm>
            <a:off x="76200" y="376222"/>
            <a:ext cx="2831229" cy="1452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520" t="31945" r="21591" b="32719"/>
          <a:stretch>
            <a:fillRect/>
          </a:stretch>
        </p:blipFill>
        <p:spPr>
          <a:xfrm>
            <a:off x="3048000" y="435287"/>
            <a:ext cx="2811620" cy="1150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53788" y="3231178"/>
            <a:ext cx="939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CLAS12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100" y="5562600"/>
            <a:ext cx="800100" cy="800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670" y="5703326"/>
            <a:ext cx="2825750" cy="539750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068682" y="3830076"/>
            <a:ext cx="29375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 Pubs since PAC43</a:t>
            </a:r>
            <a:endParaRPr lang="en-US" sz="2400" b="0" dirty="0" smtClean="0">
              <a:solidFill>
                <a:srgbClr val="000090"/>
              </a:solidFill>
              <a:latin typeface="+mn-lt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HPS </a:t>
            </a:r>
            <a:r>
              <a:rPr lang="en-US" sz="2400" dirty="0" smtClean="0">
                <a:solidFill>
                  <a:srgbClr val="000090"/>
                </a:solidFill>
              </a:rPr>
              <a:t>update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PRAD status</a:t>
            </a:r>
            <a:endParaRPr lang="en-US" sz="2400" dirty="0" smtClean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 CLAS12 </a:t>
            </a:r>
            <a:r>
              <a:rPr lang="en-US" sz="2400" dirty="0" smtClean="0">
                <a:solidFill>
                  <a:srgbClr val="000090"/>
                </a:solidFill>
              </a:rPr>
              <a:t>&amp; Upgrades</a:t>
            </a:r>
          </a:p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 Schedule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 Conclusions</a:t>
            </a:r>
            <a:endParaRPr lang="en-US" sz="2400" b="0" dirty="0" smtClean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066800" y="4267200"/>
            <a:ext cx="3808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PAC44 Meeting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July</a:t>
            </a: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 25, 2016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6574910" y="278518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13AA3-51DC-3846-93C6-B80AE99C85F2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225" y="365483"/>
            <a:ext cx="711200" cy="302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730" y="245550"/>
            <a:ext cx="731520" cy="447675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802"/>
            <a:ext cx="8229600" cy="87241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Detector Upgrades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B2E2-D120-4449-9096-479DE1D19CCE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2" descr="C:\Users\$niccolai.PORT-PHASE5\Downloads\15886845204_49a578ecc2_o.jpg"/>
          <p:cNvPicPr>
            <a:picLocks noChangeAspect="1" noChangeArrowheads="1"/>
          </p:cNvPicPr>
          <p:nvPr/>
        </p:nvPicPr>
        <p:blipFill>
          <a:blip r:embed="rId2"/>
          <a:srcRect l="13696" r="29881"/>
          <a:stretch>
            <a:fillRect/>
          </a:stretch>
        </p:blipFill>
        <p:spPr bwMode="auto">
          <a:xfrm>
            <a:off x="5258998" y="853315"/>
            <a:ext cx="3340659" cy="333070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0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679648" y="3870329"/>
            <a:ext cx="3822303" cy="24885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ZoneTexte 15"/>
          <p:cNvSpPr txBox="1"/>
          <p:nvPr/>
        </p:nvSpPr>
        <p:spPr>
          <a:xfrm>
            <a:off x="1594445" y="3891917"/>
            <a:ext cx="1974652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0090"/>
                </a:solidFill>
                <a:latin typeface="+mj-lt"/>
              </a:rPr>
              <a:t>MVT+SVT </a:t>
            </a:r>
            <a:r>
              <a:rPr lang="fr-FR" sz="1400" b="1" dirty="0" err="1" smtClean="0">
                <a:solidFill>
                  <a:srgbClr val="000090"/>
                </a:solidFill>
                <a:latin typeface="+mj-lt"/>
              </a:rPr>
              <a:t>at</a:t>
            </a:r>
            <a:r>
              <a:rPr lang="fr-FR" sz="1400" b="1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90"/>
                </a:solidFill>
                <a:latin typeface="+mj-lt"/>
              </a:rPr>
              <a:t>Jlab</a:t>
            </a:r>
            <a:r>
              <a:rPr lang="fr-FR" sz="1400" b="1" dirty="0" smtClean="0">
                <a:solidFill>
                  <a:srgbClr val="000090"/>
                </a:solidFill>
                <a:latin typeface="+mj-lt"/>
              </a:rPr>
              <a:t> 12/15</a:t>
            </a:r>
            <a:endParaRPr lang="fr-FR" sz="1400" b="1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7" name="Picture 6" descr="full-ft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682" y="967222"/>
            <a:ext cx="2431415" cy="280479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134808" y="967222"/>
            <a:ext cx="2355533" cy="338554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Central Neutron Detector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451" y="1136499"/>
            <a:ext cx="1519366" cy="338554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Forward Tagger</a:t>
            </a:r>
            <a:endParaRPr lang="en-US" sz="1600" b="1" dirty="0">
              <a:solidFill>
                <a:srgbClr val="000090"/>
              </a:solidFill>
            </a:endParaRPr>
          </a:p>
        </p:txBody>
      </p:sp>
      <p:pic>
        <p:nvPicPr>
          <p:cNvPr id="15" name="Picture 2" descr="G:\SEDI\Direction\Projets\Clas12\Photos\mvtsv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851797" y="4006217"/>
            <a:ext cx="3851273" cy="203517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7"/>
          <p:cNvSpPr txBox="1"/>
          <p:nvPr/>
        </p:nvSpPr>
        <p:spPr>
          <a:xfrm>
            <a:off x="5258998" y="5939792"/>
            <a:ext cx="2895203" cy="30777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000090"/>
                </a:solidFill>
                <a:latin typeface="+mj-lt"/>
              </a:rPr>
              <a:t>1</a:t>
            </a:r>
            <a:r>
              <a:rPr lang="fr-FR" sz="1400" b="1" baseline="30000" dirty="0" smtClean="0">
                <a:solidFill>
                  <a:srgbClr val="000090"/>
                </a:solidFill>
                <a:latin typeface="+mj-lt"/>
              </a:rPr>
              <a:t>st</a:t>
            </a:r>
            <a:r>
              <a:rPr lang="fr-FR" sz="1400" b="1" dirty="0" smtClean="0">
                <a:solidFill>
                  <a:srgbClr val="000090"/>
                </a:solidFill>
                <a:latin typeface="+mj-lt"/>
              </a:rPr>
              <a:t> cosmic ray events in SVT+MVT</a:t>
            </a:r>
            <a:endParaRPr lang="fr-FR" sz="14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5200" y="648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2286000" y="883912"/>
          <a:ext cx="5791198" cy="5482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624"/>
                <a:gridCol w="902429"/>
                <a:gridCol w="902429"/>
                <a:gridCol w="902429"/>
                <a:gridCol w="902429"/>
                <a:gridCol w="902429"/>
                <a:gridCol w="902429"/>
              </a:tblGrid>
              <a:tr h="351301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2016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2017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1936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J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J</a:t>
                      </a:r>
                      <a:r>
                        <a:rPr lang="en-US" sz="1400" b="1" baseline="0" dirty="0" smtClean="0">
                          <a:solidFill>
                            <a:srgbClr val="660066"/>
                          </a:solidFill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  A    S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O    N    D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J    F    M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A    M    J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J    A    S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O    N    D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10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Hall B Project Schedule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1527548"/>
            <a:ext cx="2133600" cy="4885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Torus Leak Checking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Torus Pumpdown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Torus Cooldown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Torus Magnet Ramp Up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Install DC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Install FT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Solenoid Install &amp; Test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Central Detector Install</a:t>
            </a:r>
          </a:p>
          <a:p>
            <a:pPr algn="r">
              <a:spcBef>
                <a:spcPts val="700"/>
              </a:spcBef>
            </a:pPr>
            <a:r>
              <a:rPr lang="en-US" sz="1400" b="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Install HTCC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Cosmic  Testing</a:t>
            </a:r>
          </a:p>
          <a:p>
            <a:pPr algn="r">
              <a:spcBef>
                <a:spcPts val="700"/>
              </a:spcBef>
            </a:pPr>
            <a:r>
              <a:rPr lang="en-US" sz="1400" b="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Beamline Commissioning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KPP Commissioning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CVT Configure &amp; Install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RICH Install</a:t>
            </a:r>
          </a:p>
          <a:p>
            <a:pPr algn="r">
              <a:spcBef>
                <a:spcPts val="700"/>
              </a:spcBef>
            </a:pPr>
            <a:r>
              <a:rPr lang="en-US" sz="1400" b="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Engineering Run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Physics Run Group A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383792" y="4020812"/>
            <a:ext cx="128008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414016" y="4307324"/>
            <a:ext cx="3026640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532120" y="4627364"/>
            <a:ext cx="82288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605272" y="4919972"/>
            <a:ext cx="157277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931663" y="5505188"/>
            <a:ext cx="91437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238997" y="5803892"/>
            <a:ext cx="401416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635242" y="6078212"/>
            <a:ext cx="365758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172200" y="5221724"/>
            <a:ext cx="265170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00" y="28714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433E9-298B-854B-8985-3163FC63C178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2438401" y="1609844"/>
            <a:ext cx="210769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628900" y="1887212"/>
            <a:ext cx="284834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933193" y="2195060"/>
            <a:ext cx="292607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201415" y="2496812"/>
            <a:ext cx="310892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983993" y="2807708"/>
            <a:ext cx="813307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038600" y="3106412"/>
            <a:ext cx="118836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428228" y="3389876"/>
            <a:ext cx="914357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105400" y="3716020"/>
            <a:ext cx="274311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332740" y="3796507"/>
            <a:ext cx="5105400" cy="1588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54"/>
          <p:cNvGrpSpPr/>
          <p:nvPr/>
        </p:nvGrpSpPr>
        <p:grpSpPr>
          <a:xfrm>
            <a:off x="5214611" y="1219201"/>
            <a:ext cx="881390" cy="5105400"/>
            <a:chOff x="4058911" y="1295401"/>
            <a:chExt cx="881390" cy="5105400"/>
          </a:xfrm>
        </p:grpSpPr>
        <p:cxnSp>
          <p:nvCxnSpPr>
            <p:cNvPr id="46" name="Straight Connector 45"/>
            <p:cNvCxnSpPr/>
            <p:nvPr/>
          </p:nvCxnSpPr>
          <p:spPr>
            <a:xfrm rot="5400000">
              <a:off x="1965960" y="3847307"/>
              <a:ext cx="51054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058911" y="5573236"/>
              <a:ext cx="881390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8000"/>
                  </a:solidFill>
                  <a:latin typeface="Chalkboard SE Regular"/>
                  <a:cs typeface="Chalkboard SE Regular"/>
                </a:rPr>
                <a:t>CLAS12 Commission</a:t>
              </a:r>
              <a:endParaRPr lang="en-US" sz="1000" b="0" dirty="0">
                <a:solidFill>
                  <a:srgbClr val="008000"/>
                </a:solidFill>
                <a:latin typeface="Chalkboard SE Regular"/>
                <a:cs typeface="Chalkboard SE Regular"/>
              </a:endParaRPr>
            </a:p>
          </p:txBody>
        </p:sp>
      </p:grpSp>
      <p:grpSp>
        <p:nvGrpSpPr>
          <p:cNvPr id="51" name="Group 54"/>
          <p:cNvGrpSpPr/>
          <p:nvPr/>
        </p:nvGrpSpPr>
        <p:grpSpPr>
          <a:xfrm>
            <a:off x="7366001" y="1219201"/>
            <a:ext cx="609600" cy="5105400"/>
            <a:chOff x="4229101" y="1295401"/>
            <a:chExt cx="609600" cy="5105400"/>
          </a:xfrm>
        </p:grpSpPr>
        <p:cxnSp>
          <p:nvCxnSpPr>
            <p:cNvPr id="52" name="Straight Connector 51"/>
            <p:cNvCxnSpPr/>
            <p:nvPr/>
          </p:nvCxnSpPr>
          <p:spPr>
            <a:xfrm rot="5400000">
              <a:off x="1965960" y="3847307"/>
              <a:ext cx="5105400" cy="1588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229101" y="5281136"/>
              <a:ext cx="609600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8000"/>
                  </a:solidFill>
                  <a:latin typeface="Chalkboard SE Regular"/>
                  <a:cs typeface="Chalkboard SE Regular"/>
                </a:rPr>
                <a:t>Physics</a:t>
              </a:r>
            </a:p>
            <a:p>
              <a:pPr algn="ctr"/>
              <a:r>
                <a:rPr lang="en-US" sz="1000" dirty="0" smtClean="0">
                  <a:solidFill>
                    <a:srgbClr val="008000"/>
                  </a:solidFill>
                  <a:latin typeface="Chalkboard SE Regular"/>
                  <a:cs typeface="Chalkboard SE Regular"/>
                </a:rPr>
                <a:t>RG A</a:t>
              </a:r>
              <a:endParaRPr lang="en-US" sz="1000" b="0" dirty="0">
                <a:solidFill>
                  <a:srgbClr val="008000"/>
                </a:solidFill>
                <a:latin typeface="Chalkboard SE Regular"/>
                <a:cs typeface="Chalkboard SE Regular"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413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Hall B Proposals for PAC44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7879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RG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b="1" dirty="0" smtClean="0">
                <a:solidFill>
                  <a:srgbClr val="008000"/>
                </a:solidFill>
              </a:rPr>
              <a:t>A</a:t>
            </a:r>
            <a:r>
              <a:rPr lang="en-US" sz="1800" dirty="0" smtClean="0">
                <a:solidFill>
                  <a:srgbClr val="000090"/>
                </a:solidFill>
              </a:rPr>
              <a:t>  	E12-06-108B 	Transition FF of the </a:t>
            </a:r>
            <a:r>
              <a:rPr lang="en-US" sz="1800" dirty="0" err="1" smtClean="0">
                <a:solidFill>
                  <a:srgbClr val="000090"/>
                </a:solidFill>
              </a:rPr>
              <a:t>η</a:t>
            </a:r>
            <a:r>
              <a:rPr lang="en-US" sz="1800" dirty="0" smtClean="0">
                <a:solidFill>
                  <a:srgbClr val="000090"/>
                </a:solidFill>
              </a:rPr>
              <a:t>’ Meson wit CLAS12 (M. Kunkel)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RG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b="1" dirty="0" smtClean="0">
                <a:solidFill>
                  <a:srgbClr val="008000"/>
                </a:solidFill>
              </a:rPr>
              <a:t>C</a:t>
            </a:r>
            <a:r>
              <a:rPr lang="en-US" sz="1800" dirty="0" smtClean="0">
                <a:solidFill>
                  <a:srgbClr val="000090"/>
                </a:solidFill>
              </a:rPr>
              <a:t>  	E12-06-109A 	Deeply virtual Compton scattering </a:t>
            </a:r>
            <a:r>
              <a:rPr lang="en-US" sz="1800" dirty="0" err="1" smtClean="0">
                <a:solidFill>
                  <a:srgbClr val="000090"/>
                </a:solidFill>
              </a:rPr>
              <a:t>w</a:t>
            </a:r>
            <a:r>
              <a:rPr lang="en-US" sz="1800" dirty="0" smtClean="0">
                <a:solidFill>
                  <a:srgbClr val="000090"/>
                </a:solidFill>
              </a:rPr>
              <a:t>/ long. pol. deuterium (S. </a:t>
            </a:r>
            <a:r>
              <a:rPr lang="en-US" sz="1800" dirty="0" err="1" smtClean="0">
                <a:solidFill>
                  <a:srgbClr val="000090"/>
                </a:solidFill>
              </a:rPr>
              <a:t>Niccolai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Clr>
                <a:srgbClr val="000090"/>
              </a:buClr>
            </a:pPr>
            <a:r>
              <a:rPr lang="en-US" sz="1800" dirty="0" smtClean="0">
                <a:solidFill>
                  <a:srgbClr val="008000"/>
                </a:solidFill>
              </a:rPr>
              <a:t>New RG</a:t>
            </a:r>
            <a:r>
              <a:rPr lang="en-US" sz="1800" b="1" dirty="0" smtClean="0">
                <a:solidFill>
                  <a:srgbClr val="008000"/>
                </a:solidFill>
              </a:rPr>
              <a:t> K </a:t>
            </a:r>
            <a:r>
              <a:rPr lang="en-US" sz="1800" dirty="0" smtClean="0">
                <a:solidFill>
                  <a:srgbClr val="000090"/>
                </a:solidFill>
              </a:rPr>
              <a:t>(</a:t>
            </a:r>
            <a:r>
              <a:rPr lang="en-US" sz="1800" dirty="0" smtClean="0">
                <a:solidFill>
                  <a:srgbClr val="008000"/>
                </a:solidFill>
              </a:rPr>
              <a:t>Confinement &amp; Strong QCD</a:t>
            </a:r>
            <a:r>
              <a:rPr lang="en-US" sz="1800" dirty="0" smtClean="0">
                <a:solidFill>
                  <a:srgbClr val="000090"/>
                </a:solidFill>
              </a:rPr>
              <a:t>) </a:t>
            </a:r>
            <a:r>
              <a:rPr lang="en-US" sz="1800" b="1" dirty="0" smtClean="0">
                <a:solidFill>
                  <a:srgbClr val="008000"/>
                </a:solidFill>
              </a:rPr>
              <a:t>	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PR12-16-010 	A search for Hybrid Baryons in Hall with CLAS12 (A. </a:t>
            </a:r>
            <a:r>
              <a:rPr lang="en-US" sz="1800" dirty="0" err="1" smtClean="0">
                <a:solidFill>
                  <a:srgbClr val="000090"/>
                </a:solidFill>
              </a:rPr>
              <a:t>D’Angelo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	- </a:t>
            </a:r>
            <a:r>
              <a:rPr lang="en-US" sz="1800" dirty="0" smtClean="0">
                <a:solidFill>
                  <a:srgbClr val="000090"/>
                </a:solidFill>
              </a:rPr>
              <a:t>PR12-16-010A  	Nucleon resonance structure via KY </a:t>
            </a:r>
            <a:r>
              <a:rPr lang="en-US" sz="1800" dirty="0" err="1" smtClean="0">
                <a:solidFill>
                  <a:srgbClr val="000090"/>
                </a:solidFill>
              </a:rPr>
              <a:t>electroproduction</a:t>
            </a:r>
            <a:r>
              <a:rPr lang="en-US" sz="1800" dirty="0" smtClean="0">
                <a:solidFill>
                  <a:srgbClr val="000090"/>
                </a:solidFill>
              </a:rPr>
              <a:t> (D. Carman)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PR12-16-010B  	DVCS </a:t>
            </a:r>
            <a:r>
              <a:rPr lang="en-US" sz="1800" dirty="0" err="1" smtClean="0">
                <a:solidFill>
                  <a:srgbClr val="000090"/>
                </a:solidFill>
              </a:rPr>
              <a:t>w</a:t>
            </a:r>
            <a:r>
              <a:rPr lang="en-US" sz="1800" dirty="0" smtClean="0">
                <a:solidFill>
                  <a:srgbClr val="000090"/>
                </a:solidFill>
              </a:rPr>
              <a:t>/ CLAS12 at 6.6 and 8.8 GeV (L. </a:t>
            </a:r>
            <a:r>
              <a:rPr lang="en-US" sz="1800" dirty="0" err="1" smtClean="0">
                <a:solidFill>
                  <a:srgbClr val="000090"/>
                </a:solidFill>
              </a:rPr>
              <a:t>Elouadrhiri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Clr>
                <a:srgbClr val="000090"/>
              </a:buClr>
            </a:pPr>
            <a:r>
              <a:rPr lang="en-US" sz="1800" dirty="0" smtClean="0">
                <a:solidFill>
                  <a:srgbClr val="008000"/>
                </a:solidFill>
              </a:rPr>
              <a:t>New RG </a:t>
            </a:r>
            <a:r>
              <a:rPr lang="en-US" sz="1800" b="1" dirty="0" smtClean="0">
                <a:solidFill>
                  <a:srgbClr val="008000"/>
                </a:solidFill>
              </a:rPr>
              <a:t>L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sym typeface="Wingdings"/>
              </a:rPr>
              <a:t>(</a:t>
            </a:r>
            <a:r>
              <a:rPr lang="en-US" sz="1800" dirty="0" smtClean="0">
                <a:solidFill>
                  <a:srgbClr val="008000"/>
                </a:solidFill>
              </a:rPr>
              <a:t>ALERT – Light Nuclei Tagging</a:t>
            </a:r>
            <a:r>
              <a:rPr lang="en-US" sz="1800" dirty="0" smtClean="0">
                <a:solidFill>
                  <a:srgbClr val="000090"/>
                </a:solidFill>
              </a:rPr>
              <a:t>)				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PR12-16-011   	Tagged EMC measurements on Light Nuclei (R. </a:t>
            </a:r>
            <a:r>
              <a:rPr lang="en-US" sz="1800" dirty="0" err="1" smtClean="0">
                <a:solidFill>
                  <a:srgbClr val="000090"/>
                </a:solidFill>
              </a:rPr>
              <a:t>Dupre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PR12-16-011A 	Partonic Structure of Light Nuclei (Z.-E. </a:t>
            </a:r>
            <a:r>
              <a:rPr lang="en-US" sz="1800" dirty="0" err="1" smtClean="0">
                <a:solidFill>
                  <a:srgbClr val="000090"/>
                </a:solidFill>
              </a:rPr>
              <a:t>Meziani</a:t>
            </a:r>
            <a:r>
              <a:rPr lang="en-US" sz="1800" dirty="0" smtClean="0">
                <a:solidFill>
                  <a:srgbClr val="000090"/>
                </a:solidFill>
              </a:rPr>
              <a:t>) 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PR12-16-011B  Tagged DVCS on Light Nuclei (W. Armstrong) 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PR12-16-011C  	Other Physics Opportunities with the ALERT Run Group</a:t>
            </a:r>
          </a:p>
          <a:p>
            <a:pPr>
              <a:buClr>
                <a:srgbClr val="000090"/>
              </a:buClr>
            </a:pPr>
            <a:r>
              <a:rPr lang="en-US" sz="1800" dirty="0" smtClean="0">
                <a:solidFill>
                  <a:srgbClr val="008000"/>
                </a:solidFill>
              </a:rPr>
              <a:t>New RG </a:t>
            </a:r>
            <a:r>
              <a:rPr lang="en-US" sz="1800" b="1" dirty="0" smtClean="0">
                <a:solidFill>
                  <a:srgbClr val="008000"/>
                </a:solidFill>
              </a:rPr>
              <a:t>M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(</a:t>
            </a:r>
            <a:r>
              <a:rPr lang="en-US" sz="1800" dirty="0" smtClean="0">
                <a:solidFill>
                  <a:srgbClr val="008000"/>
                </a:solidFill>
              </a:rPr>
              <a:t>Polarized Neutron </a:t>
            </a:r>
            <a:r>
              <a:rPr lang="en-US" sz="1800" dirty="0" smtClean="0">
                <a:solidFill>
                  <a:srgbClr val="008000"/>
                </a:solidFill>
              </a:rPr>
              <a:t>DVCS)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C12-15-004   	DVCS on the neutron with long. polarized deuteron target (S. </a:t>
            </a:r>
            <a:r>
              <a:rPr lang="en-US" sz="1800" dirty="0" err="1" smtClean="0">
                <a:solidFill>
                  <a:srgbClr val="000090"/>
                </a:solidFill>
              </a:rPr>
              <a:t>Niccolai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C12-15-004A 	DIS on longitudinally polarized deuterium (S. Kuhn)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C12-15-004B  	SIDIS on long. polarized deuterium (S. Pisano)</a:t>
            </a:r>
          </a:p>
          <a:p>
            <a:pPr>
              <a:buClr>
                <a:srgbClr val="000090"/>
              </a:buClr>
            </a:pPr>
            <a:r>
              <a:rPr lang="en-US" sz="1800" dirty="0" smtClean="0">
                <a:solidFill>
                  <a:srgbClr val="008000"/>
                </a:solidFill>
              </a:rPr>
              <a:t>LOI-16-004 		</a:t>
            </a:r>
            <a:r>
              <a:rPr lang="en-US" sz="1800" dirty="0" err="1" smtClean="0">
                <a:solidFill>
                  <a:srgbClr val="000090"/>
                </a:solidFill>
              </a:rPr>
              <a:t>Electroproduction</a:t>
            </a:r>
            <a:r>
              <a:rPr lang="en-US" sz="1800" dirty="0" smtClean="0">
                <a:solidFill>
                  <a:srgbClr val="000090"/>
                </a:solidFill>
              </a:rPr>
              <a:t> of </a:t>
            </a:r>
            <a:r>
              <a:rPr lang="en-US" sz="1800" dirty="0" err="1" smtClean="0">
                <a:solidFill>
                  <a:srgbClr val="000090"/>
                </a:solidFill>
              </a:rPr>
              <a:t>muon</a:t>
            </a:r>
            <a:r>
              <a:rPr lang="en-US" sz="1800" dirty="0" smtClean="0">
                <a:solidFill>
                  <a:srgbClr val="000090"/>
                </a:solidFill>
              </a:rPr>
              <a:t> pairs: Double DVCS &amp; J/ψ  (S. </a:t>
            </a:r>
            <a:r>
              <a:rPr lang="en-US" sz="1800" dirty="0" err="1" smtClean="0">
                <a:solidFill>
                  <a:srgbClr val="000090"/>
                </a:solidFill>
              </a:rPr>
              <a:t>Stepanyan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F9DE-EBCA-4D4E-B3D0-064725FD341A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6468" y="74621"/>
            <a:ext cx="1055581" cy="649279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25400"/>
            <a:ext cx="8154194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Run Group Schedule – Tentative</a:t>
            </a:r>
            <a:endParaRPr lang="en-US" sz="4000" b="1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990600"/>
          <a:ext cx="8839200" cy="5338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911"/>
                <a:gridCol w="589658"/>
                <a:gridCol w="852905"/>
                <a:gridCol w="930442"/>
                <a:gridCol w="939470"/>
                <a:gridCol w="857547"/>
                <a:gridCol w="839236"/>
                <a:gridCol w="775369"/>
                <a:gridCol w="697831"/>
                <a:gridCol w="697831"/>
              </a:tblGrid>
              <a:tr h="43185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Run Group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Days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2016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2020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2021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Remain</a:t>
                      </a:r>
                      <a:endParaRPr lang="en-US" sz="1400" b="1" dirty="0"/>
                    </a:p>
                  </a:txBody>
                  <a:tcPr/>
                </a:tc>
              </a:tr>
              <a:tr h="370899"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All Run Groups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936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             CND</a:t>
                      </a:r>
                      <a:endParaRPr lang="en-US" sz="1200" baseline="0" dirty="0" smtClean="0"/>
                    </a:p>
                    <a:p>
                      <a:pPr algn="r"/>
                      <a:r>
                        <a:rPr lang="en-US" sz="1200" baseline="0" dirty="0" smtClean="0"/>
                        <a:t> 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FT         RICH</a:t>
                      </a:r>
                    </a:p>
                    <a:p>
                      <a:pPr algn="l"/>
                      <a:r>
                        <a:rPr lang="en-US" sz="1200" dirty="0" smtClean="0"/>
                        <a:t>MM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Trans.</a:t>
                      </a:r>
                      <a:r>
                        <a:rPr lang="en-US" sz="1200" b="0" baseline="0" dirty="0" smtClean="0"/>
                        <a:t> PT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481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455</a:t>
                      </a:r>
                      <a:endParaRPr lang="en-US" sz="1200" b="1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HPS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180   </a:t>
                      </a:r>
                      <a:endParaRPr lang="en-US" sz="1400" b="1" dirty="0">
                        <a:solidFill>
                          <a:srgbClr val="F5E61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solidFill>
                            <a:srgbClr val="008000"/>
                          </a:solidFill>
                        </a:rPr>
                        <a:t>       </a:t>
                      </a:r>
                      <a:endParaRPr lang="en-US" sz="1400" b="1" baseline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rgbClr val="008000"/>
                          </a:solidFill>
                        </a:rPr>
                        <a:t> 15 </a:t>
                      </a:r>
                      <a:r>
                        <a:rPr lang="en-US" sz="1400" b="1" baseline="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95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PRad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400" b="1" dirty="0">
                        <a:solidFill>
                          <a:srgbClr val="F5E61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         </a:t>
                      </a:r>
                      <a:r>
                        <a:rPr lang="en-US" sz="14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      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15 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---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CLAS12</a:t>
                      </a:r>
                      <a:r>
                        <a:rPr lang="en-US" sz="1400" b="1" baseline="0" dirty="0" smtClean="0"/>
                        <a:t> KPP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            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RG-A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(proton)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r>
                        <a:rPr lang="en-US" sz="1400" b="1" dirty="0" smtClean="0">
                          <a:solidFill>
                            <a:srgbClr val="F5E617"/>
                          </a:solidFill>
                        </a:rPr>
                        <a:t>*</a:t>
                      </a:r>
                      <a:endParaRPr lang="en-US" sz="1400" b="1" dirty="0">
                        <a:solidFill>
                          <a:srgbClr val="F5E61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30/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16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20       35 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69*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RG-F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BoNuS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r>
                        <a:rPr lang="en-US" sz="1400" b="1" dirty="0" smtClean="0">
                          <a:solidFill>
                            <a:srgbClr val="F5E617"/>
                          </a:solidFill>
                        </a:rPr>
                        <a:t>*</a:t>
                      </a:r>
                      <a:endParaRPr lang="en-US" sz="1400" b="1" dirty="0">
                        <a:solidFill>
                          <a:srgbClr val="F5E61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RG-B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deut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en-US" sz="1400" b="1" dirty="0" smtClean="0">
                          <a:solidFill>
                            <a:srgbClr val="F5E617"/>
                          </a:solidFill>
                        </a:rPr>
                        <a:t>*</a:t>
                      </a:r>
                      <a:endParaRPr lang="en-US" sz="1400" b="1" dirty="0">
                        <a:solidFill>
                          <a:srgbClr val="F5E61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45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45*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 (NH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50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RG-C-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(ND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RG-E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Hadr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0000FF"/>
                          </a:solidFill>
                        </a:rPr>
                        <a:t>RG-H 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(TT)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r>
                        <a:rPr lang="en-US" sz="1400" b="1" dirty="0" smtClean="0">
                          <a:solidFill>
                            <a:srgbClr val="F5E617"/>
                          </a:solidFill>
                        </a:rPr>
                        <a:t>*</a:t>
                      </a:r>
                      <a:endParaRPr lang="en-US" sz="1400" b="1" dirty="0">
                        <a:solidFill>
                          <a:srgbClr val="F5E61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45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65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RG-D (CT)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RG-G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LiD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RG </a:t>
                      </a:r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has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High Impact </a:t>
                      </a:r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component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5" name="Straight Connector 64"/>
          <p:cNvCxnSpPr/>
          <p:nvPr/>
        </p:nvCxnSpPr>
        <p:spPr>
          <a:xfrm rot="5400000">
            <a:off x="5562600" y="3657600"/>
            <a:ext cx="533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3276600" y="4800600"/>
            <a:ext cx="1298325" cy="798588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6" name="Straight Connector 15"/>
          <p:cNvCxnSpPr/>
          <p:nvPr/>
        </p:nvCxnSpPr>
        <p:spPr>
          <a:xfrm>
            <a:off x="152400" y="2667000"/>
            <a:ext cx="8077200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8600" y="1979612"/>
            <a:ext cx="8001000" cy="158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" y="6324600"/>
            <a:ext cx="8001000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996694"/>
            <a:ext cx="597252" cy="365506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0" y="2377440"/>
            <a:ext cx="635000" cy="269875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65100" y="3122612"/>
            <a:ext cx="80772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518275"/>
            <a:ext cx="2133600" cy="365125"/>
          </a:xfrm>
        </p:spPr>
        <p:txBody>
          <a:bodyPr/>
          <a:lstStyle/>
          <a:p>
            <a:fld id="{A93E1055-129B-D84D-AC0A-27C6934F8B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2697480"/>
            <a:ext cx="609600" cy="418084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24" name="5-Point Star 23"/>
          <p:cNvSpPr>
            <a:spLocks noChangeAspect="1"/>
          </p:cNvSpPr>
          <p:nvPr/>
        </p:nvSpPr>
        <p:spPr>
          <a:xfrm>
            <a:off x="2120900" y="2032000"/>
            <a:ext cx="118872" cy="118872"/>
          </a:xfrm>
          <a:prstGeom prst="star5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>
            <a:spLocks noChangeAspect="1"/>
          </p:cNvSpPr>
          <p:nvPr/>
        </p:nvSpPr>
        <p:spPr>
          <a:xfrm>
            <a:off x="2146300" y="2374900"/>
            <a:ext cx="118872" cy="118872"/>
          </a:xfrm>
          <a:prstGeom prst="star5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>
            <a:spLocks noChangeAspect="1"/>
          </p:cNvSpPr>
          <p:nvPr/>
        </p:nvSpPr>
        <p:spPr>
          <a:xfrm>
            <a:off x="2146300" y="3136900"/>
            <a:ext cx="118872" cy="118872"/>
          </a:xfrm>
          <a:prstGeom prst="star5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>
            <a:spLocks noChangeAspect="1"/>
          </p:cNvSpPr>
          <p:nvPr/>
        </p:nvSpPr>
        <p:spPr>
          <a:xfrm>
            <a:off x="2159000" y="3505200"/>
            <a:ext cx="118872" cy="118872"/>
          </a:xfrm>
          <a:prstGeom prst="star5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>
            <a:spLocks noChangeAspect="1"/>
          </p:cNvSpPr>
          <p:nvPr/>
        </p:nvSpPr>
        <p:spPr>
          <a:xfrm>
            <a:off x="2171700" y="3873500"/>
            <a:ext cx="118872" cy="118872"/>
          </a:xfrm>
          <a:prstGeom prst="star5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>
            <a:spLocks noChangeAspect="1"/>
          </p:cNvSpPr>
          <p:nvPr/>
        </p:nvSpPr>
        <p:spPr>
          <a:xfrm>
            <a:off x="2146300" y="5321300"/>
            <a:ext cx="118872" cy="118872"/>
          </a:xfrm>
          <a:prstGeom prst="star5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>
            <a:spLocks noChangeAspect="1"/>
          </p:cNvSpPr>
          <p:nvPr/>
        </p:nvSpPr>
        <p:spPr>
          <a:xfrm>
            <a:off x="3327400" y="6070600"/>
            <a:ext cx="118872" cy="118872"/>
          </a:xfrm>
          <a:prstGeom prst="star5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102"/>
            <a:ext cx="8229600" cy="87241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Summary 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00"/>
            <a:ext cx="8229600" cy="48434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Data collected with CLAS continue to generate important physics results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HPS and PRAD experiments producing </a:t>
            </a:r>
            <a:r>
              <a:rPr lang="en-US" b="1" dirty="0" smtClean="0">
                <a:solidFill>
                  <a:srgbClr val="008000"/>
                </a:solidFill>
              </a:rPr>
              <a:t>High Impact (PC41) </a:t>
            </a:r>
            <a:r>
              <a:rPr lang="en-US" dirty="0" smtClean="0">
                <a:solidFill>
                  <a:srgbClr val="000090"/>
                </a:solidFill>
              </a:rPr>
              <a:t>physics results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CLAS12 on track for KPP verification in Spring 2017 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Full complement of ancillary detectors on track for installation before the engineering run in  Fall 2017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Run g</a:t>
            </a:r>
            <a:r>
              <a:rPr lang="en-US" dirty="0" smtClean="0">
                <a:solidFill>
                  <a:srgbClr val="000090"/>
                </a:solidFill>
              </a:rPr>
              <a:t>roup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A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expected to </a:t>
            </a:r>
            <a:r>
              <a:rPr lang="en-US" dirty="0" smtClean="0">
                <a:solidFill>
                  <a:srgbClr val="000090"/>
                </a:solidFill>
              </a:rPr>
              <a:t>take first physics data late 2017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5A3A-7A5D-1E4E-8E48-0F3B7FB5D7CC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20100" cy="7493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Publications since PAC43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077C-D151-A047-9459-8995DE36A0E5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0555" y="844808"/>
            <a:ext cx="8940567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1600" u="sng" dirty="0" smtClean="0">
                <a:solidFill>
                  <a:srgbClr val="FF0000"/>
                </a:solidFill>
                <a:latin typeface="Chalkboard"/>
                <a:cs typeface="Chalkboard"/>
              </a:rPr>
              <a:t>Hadron </a:t>
            </a:r>
            <a:r>
              <a:rPr lang="en-US" sz="1600" u="sng" dirty="0" err="1" smtClean="0">
                <a:solidFill>
                  <a:srgbClr val="FF0000"/>
                </a:solidFill>
                <a:latin typeface="Chalkboard"/>
                <a:cs typeface="Chalkboard"/>
              </a:rPr>
              <a:t>Spectrocopy</a:t>
            </a:r>
            <a:r>
              <a:rPr lang="en-US" sz="1600" u="sng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</a:p>
          <a:p>
            <a:pPr marL="400050" indent="-400050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C.A. Paterson et al., Photoproduction of Λ/Σ0 using linearly polarized photons	, PRC93  065201, 2016 </a:t>
            </a:r>
          </a:p>
          <a:p>
            <a:pPr marL="400050" indent="-400050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I.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Senderovich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et al., First measurement of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hel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.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asym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. E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inη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photoproduction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on proton, PLB755 (2016) 64</a:t>
            </a:r>
          </a:p>
          <a:p>
            <a:pPr marL="400050" indent="-400050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R. Dixon et al., Photoproduction of the f1(1285) Meson, Phys. Rev. C 93.065202, 2016</a:t>
            </a:r>
          </a:p>
          <a:p>
            <a:pPr marL="400050" indent="-400050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S.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Strauch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et al.	First Measurement of E asymmetry in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p(g,π+)n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up to 2.25GeV, PLB 750, 53, 2015  </a:t>
            </a:r>
          </a:p>
          <a:p>
            <a:pPr marL="400050" indent="-400050"/>
            <a:endParaRPr lang="en-US" sz="800" dirty="0" smtClean="0">
              <a:solidFill>
                <a:srgbClr val="00800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600" u="sng" dirty="0" smtClean="0">
                <a:solidFill>
                  <a:srgbClr val="008000"/>
                </a:solidFill>
                <a:latin typeface="Chalkboard"/>
                <a:cs typeface="Chalkboard"/>
              </a:rPr>
              <a:t>Nucleon </a:t>
            </a:r>
            <a:r>
              <a:rPr lang="en-US" sz="1600" u="sng" dirty="0" smtClean="0">
                <a:solidFill>
                  <a:srgbClr val="008000"/>
                </a:solidFill>
                <a:latin typeface="Chalkboard"/>
                <a:cs typeface="Chalkboard"/>
              </a:rPr>
              <a:t>Structure</a:t>
            </a:r>
          </a:p>
          <a:p>
            <a:pPr marL="400050" indent="-400050"/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V.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Mokeev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 et al., New results from N* studies from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ep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-&gt;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eppi+pi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-, PRC93, 025206, 2016 </a:t>
            </a:r>
          </a:p>
          <a:p>
            <a:pPr marL="400050" indent="-400050"/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P.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Bosted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 et al., Spin Asymmetries in Excl.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π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+ and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π−Electroproduction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 at 1.6 to 5.7 GeV, 1604.04350 (2016) </a:t>
            </a:r>
          </a:p>
          <a:p>
            <a:pPr marL="400050" indent="-400050"/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K. Park et al., Measurement of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p(e,e’π+)n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 at 1.6&lt;W&lt;2.0GeV &amp; N*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coupl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.,  PRC 91 045203, 2015 </a:t>
            </a:r>
          </a:p>
          <a:p>
            <a:pPr marL="400050" indent="-400050"/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K.P.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Adhikari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 et al., Towards resolving the proton FF problem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w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/ new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e+e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- data, PRL 114 6, 062003, 2015</a:t>
            </a:r>
          </a:p>
          <a:p>
            <a:pPr marL="400050" indent="-400050"/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I.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Aznauryan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,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V.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Burkert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, Extracting 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meson-baryon contributions to N(1675)5/2</a:t>
            </a:r>
            <a:r>
              <a:rPr lang="en-US" sz="1400" baseline="30000" dirty="0" smtClean="0">
                <a:solidFill>
                  <a:srgbClr val="008000"/>
                </a:solidFill>
                <a:latin typeface="Chalkboard"/>
                <a:cs typeface="Chalkboard"/>
              </a:rPr>
              <a:t>-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excitation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, PRC92: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015203, 2015 </a:t>
            </a:r>
            <a:endParaRPr lang="en-US" sz="1400" dirty="0" smtClean="0">
              <a:solidFill>
                <a:srgbClr val="00800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I.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Aznauryan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,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V.Burkert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, </a:t>
            </a:r>
            <a:r>
              <a:rPr lang="en-US" sz="1400" dirty="0" err="1" smtClean="0">
                <a:solidFill>
                  <a:srgbClr val="008000"/>
                </a:solidFill>
                <a:latin typeface="Chalkboard"/>
                <a:cs typeface="Chalkboard"/>
              </a:rPr>
              <a:t>Electroexcitation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 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ofΔ</a:t>
            </a:r>
            <a:r>
              <a:rPr lang="en-US" sz="1400" dirty="0" smtClean="0">
                <a:solidFill>
                  <a:srgbClr val="008000"/>
                </a:solidFill>
                <a:latin typeface="Chalkboard"/>
                <a:cs typeface="Chalkboard"/>
              </a:rPr>
              <a:t>(1232) and Δ(1600) in LC RQM, PR C92 (2015) 3, 035211</a:t>
            </a:r>
          </a:p>
          <a:p>
            <a:pPr marL="400050" indent="-400050"/>
            <a:endParaRPr lang="en-US" sz="800" dirty="0" smtClean="0">
              <a:solidFill>
                <a:srgbClr val="00800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600" u="sng" dirty="0" smtClean="0">
                <a:solidFill>
                  <a:srgbClr val="000090"/>
                </a:solidFill>
                <a:latin typeface="Chalkboard"/>
                <a:cs typeface="Chalkboard"/>
              </a:rPr>
              <a:t>GPDs &amp; </a:t>
            </a:r>
            <a:r>
              <a:rPr lang="en-US" sz="1600" u="sng" dirty="0" err="1" smtClean="0">
                <a:solidFill>
                  <a:srgbClr val="000090"/>
                </a:solidFill>
                <a:latin typeface="Chalkboard"/>
                <a:cs typeface="Chalkboard"/>
              </a:rPr>
              <a:t>TMDs</a:t>
            </a:r>
            <a:endParaRPr lang="en-US" sz="1600" u="sng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H. </a:t>
            </a:r>
            <a:r>
              <a:rPr lang="en-US" sz="1400" dirty="0" err="1" smtClean="0">
                <a:solidFill>
                  <a:srgbClr val="000090"/>
                </a:solidFill>
                <a:latin typeface="Chalkboard"/>
                <a:cs typeface="Chalkboard"/>
              </a:rPr>
              <a:t>Matevosyan</a:t>
            </a:r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 et al., </a:t>
            </a:r>
            <a:r>
              <a:rPr lang="en-US" sz="1400" dirty="0" err="1" smtClean="0">
                <a:solidFill>
                  <a:srgbClr val="000090"/>
                </a:solidFill>
                <a:latin typeface="Chalkboard"/>
                <a:cs typeface="Chalkboard"/>
              </a:rPr>
              <a:t>Sivers</a:t>
            </a:r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 SSA in hadron </a:t>
            </a:r>
            <a:r>
              <a:rPr lang="en-US" sz="1400" dirty="0" err="1" smtClean="0">
                <a:solidFill>
                  <a:srgbClr val="000090"/>
                </a:solidFill>
                <a:latin typeface="Chalkboard"/>
                <a:cs typeface="Chalkboard"/>
              </a:rPr>
              <a:t>e</a:t>
            </a:r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-production for CLAS12 and EIC, PRD 92 (2015) 5, 054028  </a:t>
            </a:r>
            <a:endParaRPr lang="en-US" sz="1400" dirty="0" smtClean="0">
              <a:solidFill>
                <a:srgbClr val="00800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H.S. Jo et al.,	Exclusive Photon </a:t>
            </a:r>
            <a:r>
              <a:rPr lang="en-US" sz="1400" dirty="0" err="1" smtClean="0">
                <a:solidFill>
                  <a:srgbClr val="000090"/>
                </a:solidFill>
                <a:latin typeface="Chalkboard"/>
                <a:cs typeface="Chalkboard"/>
              </a:rPr>
              <a:t>Electroproduction</a:t>
            </a:r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 and GPDs, PRL 115, 212003, 2015 </a:t>
            </a:r>
          </a:p>
          <a:p>
            <a:pPr marL="400050" indent="-400050"/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A. Kim et al., Target and Double Spin Asymmetries for DVπ0P on pol. target, arXiv:1511.03338, 2015  </a:t>
            </a:r>
          </a:p>
          <a:p>
            <a:pPr marL="400050" indent="-400050"/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I. </a:t>
            </a:r>
            <a:r>
              <a:rPr lang="en-US" sz="1400" dirty="0" err="1" smtClean="0">
                <a:solidFill>
                  <a:srgbClr val="000090"/>
                </a:solidFill>
                <a:latin typeface="Chalkboard"/>
                <a:cs typeface="Chalkboard"/>
              </a:rPr>
              <a:t>Niculescu</a:t>
            </a:r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 et al., Direct observation of </a:t>
            </a:r>
            <a:r>
              <a:rPr lang="en-US" sz="1400" dirty="0" err="1" smtClean="0">
                <a:solidFill>
                  <a:srgbClr val="000090"/>
                </a:solidFill>
                <a:latin typeface="Chalkboard"/>
                <a:cs typeface="Chalkboard"/>
              </a:rPr>
              <a:t>q-h</a:t>
            </a:r>
            <a:r>
              <a:rPr lang="en-US" sz="1400" dirty="0" smtClean="0">
                <a:solidFill>
                  <a:srgbClr val="000090"/>
                </a:solidFill>
                <a:latin typeface="Chalkboard"/>
                <a:cs typeface="Chalkboard"/>
              </a:rPr>
              <a:t> duality in the F2n structure function, PRC 91, 055206, 2015</a:t>
            </a:r>
          </a:p>
          <a:p>
            <a:pPr marL="400050" indent="-400050"/>
            <a:endParaRPr lang="en-US" sz="800" u="sng" dirty="0" smtClean="0">
              <a:latin typeface="Chalkboard"/>
              <a:cs typeface="Chalkboard"/>
            </a:endParaRPr>
          </a:p>
          <a:p>
            <a:pPr marL="400050" indent="-400050"/>
            <a:r>
              <a:rPr lang="en-US" sz="1600" u="sng" dirty="0" smtClean="0">
                <a:latin typeface="Chalkboard"/>
                <a:cs typeface="Chalkboard"/>
              </a:rPr>
              <a:t>Nuclear Correlations</a:t>
            </a:r>
          </a:p>
          <a:p>
            <a:pPr marL="400050" indent="-400050"/>
            <a:r>
              <a:rPr lang="en-US" sz="1400" dirty="0" smtClean="0">
                <a:latin typeface="Chalkboard"/>
                <a:cs typeface="Chalkboard"/>
              </a:rPr>
              <a:t>O. Hen, et al., Symmetry energy of nucleonic matter with tensor correlations, PRC 91, 025803, 2015 </a:t>
            </a:r>
          </a:p>
          <a:p>
            <a:pPr marL="400050" indent="-400050"/>
            <a:r>
              <a:rPr lang="en-US" sz="1400" dirty="0" smtClean="0">
                <a:latin typeface="Chalkboard"/>
                <a:cs typeface="Chalkboard"/>
              </a:rPr>
              <a:t>C. </a:t>
            </a:r>
            <a:r>
              <a:rPr lang="en-US" sz="1400" dirty="0" err="1" smtClean="0">
                <a:latin typeface="Chalkboard"/>
                <a:cs typeface="Chalkboard"/>
              </a:rPr>
              <a:t>Colle</a:t>
            </a:r>
            <a:r>
              <a:rPr lang="en-US" sz="1400" dirty="0" smtClean="0">
                <a:latin typeface="Chalkboard"/>
                <a:cs typeface="Chalkboard"/>
              </a:rPr>
              <a:t> et al., Mass dep. and Q.N. of SRC pairs from </a:t>
            </a:r>
            <a:r>
              <a:rPr lang="en-US" sz="1400" dirty="0" err="1" smtClean="0">
                <a:latin typeface="Chalkboard"/>
                <a:cs typeface="Chalkboard"/>
              </a:rPr>
              <a:t>A(e,e’p</a:t>
            </a:r>
            <a:r>
              <a:rPr lang="en-US" sz="1400" dirty="0" smtClean="0">
                <a:latin typeface="Chalkboard"/>
                <a:cs typeface="Chalkboard"/>
              </a:rPr>
              <a:t>) and </a:t>
            </a:r>
            <a:r>
              <a:rPr lang="en-US" sz="1400" dirty="0" err="1" smtClean="0">
                <a:latin typeface="Chalkboard"/>
                <a:cs typeface="Chalkboard"/>
              </a:rPr>
              <a:t>A(e,e’pp</a:t>
            </a:r>
            <a:r>
              <a:rPr lang="en-US" sz="1400" dirty="0" smtClean="0">
                <a:latin typeface="Chalkboard"/>
                <a:cs typeface="Chalkboard"/>
              </a:rPr>
              <a:t>), PRC92, 024604, 2015  </a:t>
            </a:r>
          </a:p>
          <a:p>
            <a:pPr marL="400050" indent="-400050"/>
            <a:endParaRPr lang="en-US" sz="800" dirty="0" smtClean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600" u="sng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Other</a:t>
            </a:r>
          </a:p>
          <a:p>
            <a:pPr marL="400050" indent="-400050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M. McCracken et al., Search for baryon- and lepton-number violating decays of </a:t>
            </a:r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Λ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, PRD92, 072002, 2015 </a:t>
            </a:r>
          </a:p>
          <a:p>
            <a:pPr marL="400050" indent="-400050"/>
            <a:endParaRPr lang="en-US" sz="1400" dirty="0" smtClean="0">
              <a:latin typeface="Chalkboard"/>
              <a:cs typeface="Chalkboard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1019" y="1"/>
            <a:ext cx="9045971" cy="79248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HPS Update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7" name="Picture 6" descr="heavy_photon_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1" y="2"/>
            <a:ext cx="1219200" cy="746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676" y="1066800"/>
            <a:ext cx="897532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+mn-lt"/>
              </a:rPr>
              <a:t>HPS searches for an electro-produced  hidden sector photon (A’) decaying to </a:t>
            </a:r>
            <a:r>
              <a:rPr lang="en-US" dirty="0" err="1" smtClean="0">
                <a:solidFill>
                  <a:srgbClr val="000090"/>
                </a:solidFill>
                <a:latin typeface="+mn-lt"/>
              </a:rPr>
              <a:t>e</a:t>
            </a:r>
            <a:r>
              <a:rPr lang="en-US" baseline="30000" dirty="0" err="1" smtClean="0">
                <a:solidFill>
                  <a:srgbClr val="000090"/>
                </a:solidFill>
                <a:latin typeface="+mn-lt"/>
              </a:rPr>
              <a:t>+</a:t>
            </a:r>
            <a:r>
              <a:rPr lang="en-US" dirty="0" err="1" smtClean="0">
                <a:solidFill>
                  <a:srgbClr val="000090"/>
                </a:solidFill>
                <a:latin typeface="+mn-lt"/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  <a:latin typeface="+mn-lt"/>
              </a:rPr>
              <a:t>-</a:t>
            </a:r>
            <a:r>
              <a:rPr lang="en-US" dirty="0" smtClean="0">
                <a:solidFill>
                  <a:srgbClr val="000090"/>
                </a:solidFill>
                <a:latin typeface="+mn-lt"/>
              </a:rPr>
              <a:t>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+mn-lt"/>
              </a:rPr>
              <a:t>A’s could mediate dark matter annihilations and interactions with </a:t>
            </a:r>
            <a:r>
              <a:rPr lang="en-US" i="1" dirty="0" smtClean="0">
                <a:solidFill>
                  <a:srgbClr val="000090"/>
                </a:solidFill>
                <a:latin typeface="+mn-lt"/>
              </a:rPr>
              <a:t>our</a:t>
            </a:r>
            <a:r>
              <a:rPr lang="en-US" dirty="0" smtClean="0">
                <a:solidFill>
                  <a:srgbClr val="000090"/>
                </a:solidFill>
                <a:latin typeface="+mn-lt"/>
              </a:rPr>
              <a:t>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+mn-lt"/>
              </a:rPr>
              <a:t>HPS identifies A’s with invariant mass and separated vertices</a:t>
            </a:r>
            <a:endParaRPr lang="en-US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85" y="2057400"/>
            <a:ext cx="872546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2015 Engineering Run at 1.05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Successfully ran with SVT just 500 </a:t>
            </a:r>
            <a:r>
              <a:rPr lang="en-US" sz="2000" dirty="0" err="1" smtClean="0">
                <a:solidFill>
                  <a:srgbClr val="000090"/>
                </a:solidFill>
                <a:latin typeface="+mn-lt"/>
              </a:rPr>
              <a:t>μm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from electron beam!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Physics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Readiness Documented: HPS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works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as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designed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JLab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has granted 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approval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for full HPS run request (180 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days – 15 used so far)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Bump Hunt Results from the 2015 run coming soon!</a:t>
            </a:r>
            <a:endParaRPr lang="en-US" sz="20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8676" y="4026932"/>
            <a:ext cx="2847901" cy="246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10846" y="4114208"/>
            <a:ext cx="2857862" cy="237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68707" y="4114208"/>
            <a:ext cx="3095394" cy="245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9814" y="3745468"/>
            <a:ext cx="897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Mass Resolution ~ Design              Vertex Tails as Simulated             Measured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baseline="30000" dirty="0" err="1">
                <a:solidFill>
                  <a:srgbClr val="FF0000"/>
                </a:solidFill>
                <a:latin typeface="+mn-lt"/>
              </a:rPr>
              <a:t>+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baseline="300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Masses</a:t>
            </a:r>
            <a:endParaRPr lang="en-US" dirty="0">
              <a:latin typeface="+mn-lt"/>
            </a:endParaRPr>
          </a:p>
        </p:txBody>
      </p:sp>
      <p:sp>
        <p:nvSpPr>
          <p:cNvPr id="15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5100D64D-23FC-AF4C-8BA2-38A915DE7848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1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09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A’ Search Underway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70" y="1279092"/>
            <a:ext cx="4336330" cy="5045508"/>
          </a:xfrm>
        </p:spPr>
        <p:txBody>
          <a:bodyPr>
            <a:normAutofit lnSpcReduction="10000"/>
          </a:bodyPr>
          <a:lstStyle/>
          <a:p>
            <a:r>
              <a:rPr lang="en-US" sz="1800" b="1" dirty="0" smtClean="0"/>
              <a:t>First results at 1.05 GeV (~1.6 PAC days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r>
              <a:rPr lang="en-US" sz="1800" dirty="0" smtClean="0"/>
              <a:t>*  </a:t>
            </a:r>
            <a:r>
              <a:rPr lang="en-US" sz="1800" dirty="0" smtClean="0">
                <a:solidFill>
                  <a:srgbClr val="008000"/>
                </a:solidFill>
              </a:rPr>
              <a:t>Bump hunt </a:t>
            </a:r>
            <a:r>
              <a:rPr lang="en-US" sz="1800" dirty="0" smtClean="0"/>
              <a:t>due late summer will</a:t>
            </a:r>
            <a:br>
              <a:rPr lang="en-US" sz="1800" dirty="0" smtClean="0"/>
            </a:br>
            <a:r>
              <a:rPr lang="en-US" sz="1800" dirty="0" smtClean="0"/>
              <a:t>    cross-check well trod region.     </a:t>
            </a:r>
            <a:br>
              <a:rPr lang="en-US" sz="1800" dirty="0" smtClean="0"/>
            </a:br>
            <a:r>
              <a:rPr lang="en-US" sz="1800" dirty="0" smtClean="0"/>
              <a:t>*  </a:t>
            </a:r>
            <a:r>
              <a:rPr lang="en-US" sz="1800" dirty="0" smtClean="0">
                <a:solidFill>
                  <a:srgbClr val="FF0000"/>
                </a:solidFill>
              </a:rPr>
              <a:t>Vertex search </a:t>
            </a:r>
            <a:r>
              <a:rPr lang="en-US" sz="1800" dirty="0" smtClean="0"/>
              <a:t>end of 2016 will cover </a:t>
            </a:r>
            <a:br>
              <a:rPr lang="en-US" sz="1800" dirty="0" smtClean="0"/>
            </a:br>
            <a:r>
              <a:rPr lang="en-US" sz="1800" dirty="0" smtClean="0"/>
              <a:t>     virgin territory. New physics?</a:t>
            </a:r>
          </a:p>
          <a:p>
            <a:endParaRPr lang="en-US" sz="1800" dirty="0" smtClean="0"/>
          </a:p>
          <a:p>
            <a:r>
              <a:rPr lang="en-US" sz="1800" b="1" dirty="0" smtClean="0"/>
              <a:t>Results at 2.3 GeV (~ 5 PAC days)</a:t>
            </a:r>
            <a:br>
              <a:rPr lang="en-US" sz="1800" b="1" dirty="0" smtClean="0"/>
            </a:br>
            <a:r>
              <a:rPr lang="en-US" sz="1800" dirty="0" smtClean="0"/>
              <a:t>*  Both </a:t>
            </a:r>
            <a:r>
              <a:rPr lang="en-US" sz="1800" dirty="0" smtClean="0">
                <a:solidFill>
                  <a:srgbClr val="008000"/>
                </a:solidFill>
              </a:rPr>
              <a:t>bump hunt </a:t>
            </a:r>
            <a:r>
              <a:rPr lang="en-US" sz="1800" dirty="0" smtClean="0"/>
              <a:t>and </a:t>
            </a:r>
            <a:r>
              <a:rPr lang="en-US" sz="1800" dirty="0" smtClean="0">
                <a:solidFill>
                  <a:srgbClr val="FF0000"/>
                </a:solidFill>
              </a:rPr>
              <a:t>vertex search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   analyses cover a higher mass window</a:t>
            </a:r>
            <a:br>
              <a:rPr lang="en-US" sz="1800" dirty="0" smtClean="0"/>
            </a:br>
            <a:r>
              <a:rPr lang="en-US" sz="1800" dirty="0" smtClean="0"/>
              <a:t>*  More new territory!</a:t>
            </a:r>
            <a:br>
              <a:rPr lang="en-US" sz="1800" dirty="0" smtClean="0"/>
            </a:br>
            <a:r>
              <a:rPr lang="en-US" sz="1800" dirty="0" smtClean="0"/>
              <a:t>*  Hope for results in 2017</a:t>
            </a:r>
          </a:p>
          <a:p>
            <a:endParaRPr lang="en-US" sz="1800" dirty="0" smtClean="0"/>
          </a:p>
          <a:p>
            <a:r>
              <a:rPr lang="en-US" sz="1800" b="1" dirty="0" smtClean="0"/>
              <a:t>HPS Future</a:t>
            </a:r>
            <a:br>
              <a:rPr lang="en-US" sz="1800" b="1" dirty="0" smtClean="0"/>
            </a:br>
            <a:r>
              <a:rPr lang="en-US" sz="1800" dirty="0"/>
              <a:t>*  Hope to install </a:t>
            </a:r>
            <a:r>
              <a:rPr lang="en-US" sz="1800" b="1" dirty="0"/>
              <a:t>upgrade </a:t>
            </a:r>
            <a:r>
              <a:rPr lang="en-US" sz="1800" dirty="0"/>
              <a:t>before 2018</a:t>
            </a:r>
            <a:br>
              <a:rPr lang="en-US" sz="1800" dirty="0"/>
            </a:br>
            <a:r>
              <a:rPr lang="en-US" sz="1800" dirty="0"/>
              <a:t>    which will boost reach </a:t>
            </a:r>
            <a:r>
              <a:rPr lang="en-US" sz="1800" dirty="0" smtClean="0"/>
              <a:t>considerably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dirty="0" smtClean="0"/>
              <a:t>*  Extended run at 4.4 GeV (2018?)</a:t>
            </a:r>
            <a:br>
              <a:rPr lang="en-US" sz="1800" dirty="0" smtClean="0"/>
            </a:br>
            <a:r>
              <a:rPr lang="en-US" sz="1800" dirty="0" smtClean="0"/>
              <a:t>*  More runs at 1.1 and 2.3 GeV</a:t>
            </a:r>
            <a:br>
              <a:rPr lang="en-US" sz="1800" dirty="0" smtClean="0"/>
            </a:br>
            <a:endParaRPr lang="en-US" sz="18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724400" y="1571214"/>
            <a:ext cx="4371628" cy="4829586"/>
            <a:chOff x="5075529" y="771488"/>
            <a:chExt cx="3809959" cy="3749003"/>
          </a:xfrm>
        </p:grpSpPr>
        <p:pic>
          <p:nvPicPr>
            <p:cNvPr id="5" name="Picture 4" descr="A-visible-HPS-4-2015-Run1pt1GeV.v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075529" y="771488"/>
              <a:ext cx="3809959" cy="37490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4166636">
              <a:off x="7407307" y="2712575"/>
              <a:ext cx="638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4.4 </a:t>
              </a:r>
              <a:r>
                <a:rPr lang="en-US" sz="1000" dirty="0" err="1" smtClean="0"/>
                <a:t>GeV</a:t>
              </a:r>
              <a:endParaRPr lang="en-US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 rot="4356692">
              <a:off x="7112722" y="2689567"/>
              <a:ext cx="638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2.2 </a:t>
              </a:r>
              <a:r>
                <a:rPr lang="en-US" sz="1000" dirty="0" err="1" smtClean="0"/>
                <a:t>GeV</a:t>
              </a:r>
              <a:endParaRPr lang="en-US" sz="1000" dirty="0"/>
            </a:p>
          </p:txBody>
        </p:sp>
        <p:sp>
          <p:nvSpPr>
            <p:cNvPr id="8" name="Rectangle 7"/>
            <p:cNvSpPr/>
            <p:nvPr/>
          </p:nvSpPr>
          <p:spPr>
            <a:xfrm rot="4077788">
              <a:off x="6798261" y="2686507"/>
              <a:ext cx="79826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100" dirty="0" smtClean="0"/>
                <a:t>1 </a:t>
              </a:r>
              <a:r>
                <a:rPr lang="en-US" sz="1100" dirty="0" err="1" smtClean="0"/>
                <a:t>GeV</a:t>
              </a:r>
              <a:endParaRPr lang="en-US" sz="11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337315" y="1977005"/>
              <a:ext cx="1193007" cy="191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000" b="1" dirty="0">
                  <a:solidFill>
                    <a:srgbClr val="800000"/>
                  </a:solidFill>
                </a:rPr>
                <a:t>2</a:t>
              </a:r>
              <a:r>
                <a:rPr lang="en-US" sz="1000" b="1" dirty="0" smtClean="0">
                  <a:solidFill>
                    <a:srgbClr val="800000"/>
                  </a:solidFill>
                </a:rPr>
                <a:t> </a:t>
              </a:r>
              <a:r>
                <a:rPr lang="en-US" sz="1000" b="1" dirty="0">
                  <a:solidFill>
                    <a:srgbClr val="800000"/>
                  </a:solidFill>
                </a:rPr>
                <a:t>PAC </a:t>
              </a:r>
              <a:r>
                <a:rPr lang="en-US" sz="1000" b="1" dirty="0" smtClean="0">
                  <a:solidFill>
                    <a:srgbClr val="800000"/>
                  </a:solidFill>
                </a:rPr>
                <a:t>days at 1 </a:t>
              </a:r>
              <a:r>
                <a:rPr lang="en-US" sz="1000" b="1" dirty="0" err="1" smtClean="0">
                  <a:solidFill>
                    <a:srgbClr val="800000"/>
                  </a:solidFill>
                </a:rPr>
                <a:t>GeV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042976" y="3219352"/>
            <a:ext cx="7377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7700" y="3863881"/>
            <a:ext cx="7859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Vertex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0379" y="4635473"/>
            <a:ext cx="1159548" cy="646331"/>
          </a:xfrm>
          <a:prstGeom prst="rect">
            <a:avLst/>
          </a:prstGeom>
          <a:noFill/>
          <a:ln>
            <a:solidFill>
              <a:srgbClr val="CCCC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week 1.1 GeV</a:t>
            </a:r>
            <a:br>
              <a:rPr lang="en-US" sz="1200" dirty="0" smtClean="0"/>
            </a:br>
            <a:r>
              <a:rPr lang="en-US" sz="1200" dirty="0" smtClean="0"/>
              <a:t>1 week 2.2 GeV</a:t>
            </a:r>
            <a:br>
              <a:rPr lang="en-US" sz="1200" dirty="0" smtClean="0"/>
            </a:br>
            <a:r>
              <a:rPr lang="en-US" sz="1200" dirty="0" smtClean="0"/>
              <a:t>2 week 4.4 GeV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766288" y="3294825"/>
            <a:ext cx="276688" cy="10919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766288" y="4048547"/>
            <a:ext cx="276688" cy="6641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heavy_photon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1" y="2"/>
            <a:ext cx="1219200" cy="746125"/>
          </a:xfrm>
          <a:prstGeom prst="rect">
            <a:avLst/>
          </a:prstGeom>
        </p:spPr>
      </p:pic>
      <p:sp>
        <p:nvSpPr>
          <p:cNvPr id="18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4879EDE7-6C65-E245-B0DE-970842375595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45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Proton Radius Experiment</a:t>
            </a:r>
            <a:endParaRPr lang="en-US" sz="3600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" y="24764"/>
            <a:ext cx="1651000" cy="70167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76E25-6D8F-3741-8601-10E0BB8B1CF6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1" y="3385062"/>
            <a:ext cx="304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Components: 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Open cell gas target, vacuum drift space, GEM tracker, </a:t>
            </a:r>
            <a:r>
              <a:rPr lang="en-US" sz="2000" dirty="0" err="1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HyCal</a:t>
            </a:r>
            <a:endParaRPr lang="en-US" sz="2000" dirty="0" smtClean="0">
              <a:solidFill>
                <a:srgbClr val="000090"/>
              </a:solidFill>
              <a:latin typeface="Chalkboard SE Regular"/>
              <a:cs typeface="Chalkboard SE Regular"/>
            </a:endParaRPr>
          </a:p>
          <a:p>
            <a:endParaRPr lang="en-US" sz="2000" dirty="0" smtClean="0">
              <a:solidFill>
                <a:srgbClr val="000090"/>
              </a:solidFill>
              <a:latin typeface="Chalkboard SE Regular"/>
              <a:cs typeface="Chalkboard SE Regular"/>
            </a:endParaRPr>
          </a:p>
          <a:p>
            <a:r>
              <a:rPr lang="en-US" sz="2000" u="sng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1.1 &amp; 2.2 GeV Runs: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Over 1,300M events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r="7670"/>
          <a:stretch>
            <a:fillRect/>
          </a:stretch>
        </p:blipFill>
        <p:spPr>
          <a:xfrm>
            <a:off x="152400" y="1384339"/>
            <a:ext cx="5867400" cy="4456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34101" y="1282700"/>
            <a:ext cx="276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8000"/>
                </a:solidFill>
                <a:latin typeface="Chalkboard"/>
                <a:cs typeface="Chalkboard"/>
              </a:rPr>
              <a:t>Goal:</a:t>
            </a:r>
            <a:r>
              <a:rPr lang="en-US" sz="2000" u="sng" dirty="0" smtClean="0">
                <a:solidFill>
                  <a:srgbClr val="008000"/>
                </a:solidFill>
                <a:latin typeface="Chalkboard"/>
                <a:cs typeface="Chalkboard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halkboard"/>
                <a:cs typeface="Chalkboard"/>
              </a:rPr>
              <a:t>Understand</a:t>
            </a:r>
            <a:r>
              <a:rPr lang="en-US" sz="2000" dirty="0" smtClean="0">
                <a:solidFill>
                  <a:srgbClr val="008000"/>
                </a:solidFill>
                <a:latin typeface="Chalkboard"/>
                <a:cs typeface="Chalkboard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halkboard"/>
                <a:cs typeface="Chalkboard"/>
              </a:rPr>
              <a:t>the 7 </a:t>
            </a:r>
            <a:r>
              <a:rPr lang="en-US" sz="2000" dirty="0" err="1" smtClean="0">
                <a:solidFill>
                  <a:srgbClr val="008000"/>
                </a:solidFill>
                <a:latin typeface="Chalkboard"/>
                <a:cs typeface="Chalkboard"/>
              </a:rPr>
              <a:t>s.d</a:t>
            </a:r>
            <a:r>
              <a:rPr lang="en-US" sz="2000" dirty="0" smtClean="0">
                <a:solidFill>
                  <a:srgbClr val="008000"/>
                </a:solidFill>
                <a:latin typeface="Chalkboard"/>
                <a:cs typeface="Chalkboard"/>
              </a:rPr>
              <a:t>.  discrepancy of electric proton radius measurements using a non-magnetic setup.</a:t>
            </a:r>
            <a:endParaRPr lang="en-US" sz="2000" dirty="0">
              <a:solidFill>
                <a:srgbClr val="008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03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 </a:t>
            </a:r>
            <a:r>
              <a:rPr lang="en-US" sz="4000" b="1" dirty="0" err="1" smtClean="0">
                <a:solidFill>
                  <a:srgbClr val="000090"/>
                </a:solidFill>
              </a:rPr>
              <a:t>Moller</a:t>
            </a:r>
            <a:r>
              <a:rPr lang="en-US" sz="4000" b="1" dirty="0" smtClean="0">
                <a:solidFill>
                  <a:srgbClr val="000090"/>
                </a:solidFill>
              </a:rPr>
              <a:t> </a:t>
            </a:r>
            <a:r>
              <a:rPr lang="en-US" sz="4000" b="1" dirty="0" err="1" smtClean="0">
                <a:solidFill>
                  <a:srgbClr val="000090"/>
                </a:solidFill>
              </a:rPr>
              <a:t>e</a:t>
            </a:r>
            <a:r>
              <a:rPr lang="en-US" sz="4000" b="1" baseline="30000" dirty="0" err="1" smtClean="0">
                <a:solidFill>
                  <a:srgbClr val="000090"/>
                </a:solidFill>
              </a:rPr>
              <a:t>-</a:t>
            </a:r>
            <a:r>
              <a:rPr lang="en-US" sz="4000" b="1" dirty="0" err="1" smtClean="0">
                <a:solidFill>
                  <a:srgbClr val="000090"/>
                </a:solidFill>
              </a:rPr>
              <a:t>e</a:t>
            </a:r>
            <a:r>
              <a:rPr lang="en-US" sz="4000" b="1" baseline="30000" dirty="0" smtClean="0">
                <a:solidFill>
                  <a:srgbClr val="000090"/>
                </a:solidFill>
              </a:rPr>
              <a:t>- </a:t>
            </a:r>
            <a:r>
              <a:rPr lang="en-US" sz="4000" b="1" dirty="0" smtClean="0">
                <a:solidFill>
                  <a:srgbClr val="000090"/>
                </a:solidFill>
              </a:rPr>
              <a:t>&amp; Elastic </a:t>
            </a:r>
            <a:r>
              <a:rPr lang="en-US" sz="4000" b="1" dirty="0" err="1" smtClean="0">
                <a:solidFill>
                  <a:srgbClr val="000090"/>
                </a:solidFill>
              </a:rPr>
              <a:t>ep</a:t>
            </a:r>
            <a:r>
              <a:rPr lang="en-US" sz="4000" b="1" dirty="0" smtClean="0">
                <a:solidFill>
                  <a:srgbClr val="000090"/>
                </a:solidFill>
              </a:rPr>
              <a:t> 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0A7B-8230-A342-A1B7-0F9220FD59F0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8" y="24764"/>
            <a:ext cx="1651000" cy="701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704" r="2011"/>
          <a:stretch>
            <a:fillRect/>
          </a:stretch>
        </p:blipFill>
        <p:spPr>
          <a:xfrm>
            <a:off x="5867404" y="988002"/>
            <a:ext cx="2920996" cy="23866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29400" y="4343400"/>
            <a:ext cx="17526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5184648" y="4914900"/>
            <a:ext cx="2362200" cy="1588"/>
          </a:xfrm>
          <a:prstGeom prst="line">
            <a:avLst/>
          </a:prstGeom>
          <a:ln w="127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3539167"/>
            <a:ext cx="4379468" cy="28053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1" y="3547107"/>
            <a:ext cx="3963162" cy="274701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93954" y="958370"/>
            <a:ext cx="5515471" cy="2580797"/>
            <a:chOff x="279654" y="958370"/>
            <a:chExt cx="5515471" cy="25807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rcRect b="19463"/>
            <a:stretch>
              <a:fillRect/>
            </a:stretch>
          </p:blipFill>
          <p:spPr>
            <a:xfrm>
              <a:off x="279654" y="958371"/>
              <a:ext cx="5168646" cy="2560323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197807" y="988002"/>
              <a:ext cx="1852786" cy="523220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Chalkboard SE Regular"/>
                  <a:cs typeface="Chalkboard SE Regular"/>
                </a:rPr>
                <a:t>Moller</a:t>
              </a:r>
              <a:r>
                <a:rPr lang="en-US" sz="1400" dirty="0" smtClean="0">
                  <a:latin typeface="Chalkboard SE Regular"/>
                  <a:cs typeface="Chalkboard SE Regular"/>
                </a:rPr>
                <a:t> opening angle &amp; co-planarity </a:t>
              </a:r>
              <a:endParaRPr lang="en-US" sz="1400" dirty="0">
                <a:latin typeface="Chalkboard SE Regular"/>
                <a:cs typeface="Chalkboard SE Regular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2392" y="958370"/>
              <a:ext cx="372733" cy="2580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5435600" cy="850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Equipment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864695"/>
            <a:ext cx="2425820" cy="561230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Detector (FD)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400" dirty="0" smtClean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</a:t>
            </a:r>
            <a:r>
              <a:rPr lang="en-US" sz="1200" dirty="0" smtClean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TORUS magnet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HT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Drift chamber system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LT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Forward </a:t>
            </a:r>
            <a:r>
              <a:rPr lang="en-US" sz="1200" dirty="0" err="1" smtClean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ToF</a:t>
            </a:r>
            <a:r>
              <a:rPr lang="en-US" sz="1200" dirty="0" smtClean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System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Pre-shower calorimeter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E.M. calorimeter  </a:t>
            </a:r>
            <a:endParaRPr lang="en-US" sz="1600" dirty="0" smtClean="0">
              <a:solidFill>
                <a:srgbClr val="FF9697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Detector (CD)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SOLENOID magnet</a:t>
            </a:r>
            <a:r>
              <a:rPr lang="en-US" sz="12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Silicon Vertex Tracker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9697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Central Time-of-Flight </a:t>
            </a:r>
            <a:endParaRPr lang="en-US" sz="1400" dirty="0" smtClean="0">
              <a:solidFill>
                <a:srgbClr val="FF9697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600" u="sng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u="sng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8B6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8B6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Cryo</a:t>
            </a:r>
            <a:r>
              <a:rPr lang="en-US" sz="1200" dirty="0" smtClean="0">
                <a:solidFill>
                  <a:srgbClr val="FF8B6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Target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Moller</a:t>
            </a:r>
            <a:r>
              <a:rPr lang="en-US" sz="1200" dirty="0" smtClean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polarimeter</a:t>
            </a:r>
            <a:r>
              <a:rPr lang="en-US" sz="1200" dirty="0" smtClean="0">
                <a:solidFill>
                  <a:srgbClr val="FF8B6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200" dirty="0" smtClean="0">
                <a:solidFill>
                  <a:srgbClr val="FFC1D2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Shielding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8B6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Photon Tagger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chemeClr val="bg1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9938" y="4909673"/>
            <a:ext cx="2504662" cy="1643527"/>
          </a:xfrm>
          <a:prstGeom prst="rect">
            <a:avLst/>
          </a:prstGeom>
          <a:solidFill>
            <a:schemeClr val="tx1"/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dirty="0" smtClean="0">
                <a:solidFill>
                  <a:srgbClr val="FFFF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Upgrade to the baseline</a:t>
            </a:r>
          </a:p>
          <a:p>
            <a:pPr eaLnBrk="0" hangingPunct="0">
              <a:spcBef>
                <a:spcPct val="15000"/>
              </a:spcBef>
            </a:pPr>
            <a:r>
              <a:rPr lang="en-US" sz="1200" dirty="0" smtClean="0">
                <a:solidFill>
                  <a:srgbClr val="00C6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         - Central Neutron Detector    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CCFFCC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MicroMegas</a:t>
            </a:r>
            <a:endParaRPr lang="en-US" sz="1200" dirty="0" smtClean="0">
              <a:solidFill>
                <a:srgbClr val="CCFFCC"/>
              </a:solidFill>
              <a:latin typeface="+mn-lt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Forward Tagger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RICH detector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Polarized target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FFFFFF"/>
              </a:solidFill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518275"/>
            <a:ext cx="2133600" cy="365125"/>
          </a:xfrm>
        </p:spPr>
        <p:txBody>
          <a:bodyPr/>
          <a:lstStyle/>
          <a:p>
            <a:fld id="{6524C951-0CCF-254A-90AA-EA33A310D0E7}" type="datetime1">
              <a:rPr lang="en-US" smtClean="0"/>
              <a:pPr/>
              <a:t>7/24/16</a:t>
            </a:fld>
            <a:endParaRPr lang="en-US" dirty="0"/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425820" y="945331"/>
            <a:ext cx="6741160" cy="5607869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425821" y="6007100"/>
            <a:ext cx="1499124" cy="438970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02100" y="3352800"/>
            <a:ext cx="4470400" cy="2501900"/>
            <a:chOff x="3048000" y="3048000"/>
            <a:chExt cx="4470400" cy="2501900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517900" y="3429000"/>
              <a:ext cx="914400" cy="3048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505200" y="2895600"/>
              <a:ext cx="457200" cy="7620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048000" y="35052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MM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17900" y="4038600"/>
              <a:ext cx="609600" cy="381000"/>
            </a:xfrm>
            <a:prstGeom prst="rect">
              <a:avLst/>
            </a:prstGeom>
            <a:solidFill>
              <a:srgbClr val="47FF7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CND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1400" y="4267200"/>
              <a:ext cx="6096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FT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19650" y="3689350"/>
              <a:ext cx="914400" cy="2413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832600" y="5245100"/>
              <a:ext cx="6858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RICH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5753100"/>
            <a:ext cx="800100" cy="8001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14858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92300" y="54114"/>
            <a:ext cx="5943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+mn-lt"/>
              </a:rPr>
              <a:t>Hall B in  July 201</a:t>
            </a:r>
            <a:r>
              <a:rPr lang="en-US" sz="4000" b="1" dirty="0" smtClean="0">
                <a:solidFill>
                  <a:srgbClr val="47FF7C"/>
                </a:solidFill>
                <a:latin typeface="+mn-lt"/>
              </a:rPr>
              <a:t>6</a:t>
            </a:r>
            <a:endParaRPr lang="en-US" sz="4000" b="1" dirty="0">
              <a:solidFill>
                <a:srgbClr val="47FF7C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2300" y="12700"/>
            <a:ext cx="5943600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+mn-lt"/>
              </a:rPr>
              <a:t>Hall B in  February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88768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16685" r="6105" b="7908"/>
          <a:stretch>
            <a:fillRect/>
          </a:stretch>
        </p:blipFill>
        <p:spPr>
          <a:xfrm>
            <a:off x="1033271" y="1003300"/>
            <a:ext cx="7391400" cy="49823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1" y="977900"/>
            <a:ext cx="7780528" cy="53660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71" y="952500"/>
            <a:ext cx="7721600" cy="54030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1" y="3987800"/>
            <a:ext cx="1892300" cy="19851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  <a:latin typeface="+mj-lt"/>
              </a:rPr>
              <a:t>July/August 2016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Torus Magnet</a:t>
            </a:r>
          </a:p>
          <a:p>
            <a:r>
              <a:rPr lang="en-US" dirty="0" smtClean="0">
                <a:latin typeface="+mj-lt"/>
              </a:rPr>
              <a:t>   Cool-down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  <a:latin typeface="+mj-lt"/>
              </a:rPr>
              <a:t>August 2016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Power tests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Mapping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Solenoid Magnet Status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573142" cy="267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4038600"/>
            <a:ext cx="7543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  <a:latin typeface="+mn-lt"/>
              </a:rPr>
              <a:t>6</a:t>
            </a:r>
            <a:r>
              <a:rPr lang="en-US" u="sng" dirty="0" smtClean="0">
                <a:solidFill>
                  <a:srgbClr val="008000"/>
                </a:solidFill>
                <a:latin typeface="+mn-lt"/>
              </a:rPr>
              <a:t>-10/</a:t>
            </a:r>
            <a:r>
              <a:rPr lang="en-US" u="sng" dirty="0" smtClean="0">
                <a:solidFill>
                  <a:srgbClr val="008000"/>
                </a:solidFill>
                <a:latin typeface="+mn-lt"/>
              </a:rPr>
              <a:t>2016:</a:t>
            </a:r>
            <a:r>
              <a:rPr lang="en-US" dirty="0" smtClean="0">
                <a:latin typeface="+mn-lt"/>
              </a:rPr>
              <a:t> Cold mass assembly,  5 coils, thermal shield, MLI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  <a:latin typeface="+mn-lt"/>
              </a:rPr>
              <a:t>11/</a:t>
            </a:r>
            <a:r>
              <a:rPr lang="en-US" u="sng" dirty="0" smtClean="0">
                <a:solidFill>
                  <a:srgbClr val="008000"/>
                </a:solidFill>
                <a:latin typeface="+mn-lt"/>
              </a:rPr>
              <a:t>2016: </a:t>
            </a:r>
            <a:r>
              <a:rPr lang="en-US" dirty="0" smtClean="0">
                <a:latin typeface="+mn-lt"/>
              </a:rPr>
              <a:t>Final assembly, Installation of coils into cryostat; welding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  <a:latin typeface="+mn-lt"/>
              </a:rPr>
              <a:t>12/2016:</a:t>
            </a:r>
            <a:r>
              <a:rPr lang="en-US" dirty="0" smtClean="0">
                <a:latin typeface="+mn-lt"/>
              </a:rPr>
              <a:t> Tests at vendor; Ship to JLab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</a:rPr>
              <a:t>01</a:t>
            </a:r>
            <a:r>
              <a:rPr lang="en-US" u="sng" dirty="0" smtClean="0">
                <a:solidFill>
                  <a:srgbClr val="008000"/>
                </a:solidFill>
                <a:latin typeface="+mn-lt"/>
              </a:rPr>
              <a:t>/2017 – 3/2017:</a:t>
            </a:r>
            <a:r>
              <a:rPr lang="en-US" dirty="0" smtClean="0">
                <a:latin typeface="+mn-lt"/>
              </a:rPr>
              <a:t> Add </a:t>
            </a:r>
            <a:r>
              <a:rPr lang="en-US" dirty="0" err="1" smtClean="0">
                <a:latin typeface="+mn-lt"/>
              </a:rPr>
              <a:t>cryotower</a:t>
            </a:r>
            <a:r>
              <a:rPr lang="en-US" dirty="0" smtClean="0">
                <a:latin typeface="+mn-lt"/>
              </a:rPr>
              <a:t>, Instrumentation and controls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</a:rPr>
              <a:t>3</a:t>
            </a:r>
            <a:r>
              <a:rPr lang="en-US" u="sng" dirty="0" smtClean="0">
                <a:solidFill>
                  <a:srgbClr val="008000"/>
                </a:solidFill>
                <a:latin typeface="+mn-lt"/>
              </a:rPr>
              <a:t>–</a:t>
            </a:r>
            <a:r>
              <a:rPr lang="en-US" u="sng" dirty="0" smtClean="0">
                <a:solidFill>
                  <a:srgbClr val="008000"/>
                </a:solidFill>
              </a:rPr>
              <a:t>4</a:t>
            </a:r>
            <a:r>
              <a:rPr lang="en-US" u="sng" dirty="0" smtClean="0">
                <a:solidFill>
                  <a:srgbClr val="008000"/>
                </a:solidFill>
                <a:latin typeface="+mn-lt"/>
              </a:rPr>
              <a:t>/2017:</a:t>
            </a:r>
            <a:r>
              <a:rPr lang="en-US" dirty="0" smtClean="0">
                <a:latin typeface="+mn-lt"/>
              </a:rPr>
              <a:t> Cool-down, power </a:t>
            </a:r>
            <a:r>
              <a:rPr lang="en-US" dirty="0" smtClean="0">
                <a:latin typeface="+mn-lt"/>
              </a:rPr>
              <a:t>tests</a:t>
            </a:r>
            <a:endParaRPr lang="en-US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914400"/>
            <a:ext cx="1600200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Inner coil 1-4 assembly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34000" y="914400"/>
            <a:ext cx="36576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1002268"/>
            <a:ext cx="160020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Shield coil 5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6750904" y="4083904"/>
            <a:ext cx="2562398" cy="1918994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1376-8FA1-BC46-AC42-0CFDD09C2BAB}" type="datetime1">
              <a:rPr lang="en-US" smtClean="0"/>
              <a:pPr/>
              <a:t>7/24/16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Burkert, PAC44 Meeting, July 25,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95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16712</TotalTime>
  <Words>1851</Words>
  <Application>Microsoft Macintosh PowerPoint</Application>
  <PresentationFormat>On-screen Show (4:3)</PresentationFormat>
  <Paragraphs>321</Paragraphs>
  <Slides>14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Office Theme</vt:lpstr>
      <vt:lpstr>2_Custom Design</vt:lpstr>
      <vt:lpstr>1_Office Theme</vt:lpstr>
      <vt:lpstr>3_Office Theme</vt:lpstr>
      <vt:lpstr>4_Office Theme</vt:lpstr>
      <vt:lpstr>5_Office Theme</vt:lpstr>
      <vt:lpstr>6_Custom Design</vt:lpstr>
      <vt:lpstr>6_Office Theme</vt:lpstr>
      <vt:lpstr>Status of Hall B</vt:lpstr>
      <vt:lpstr>Publications since PAC43</vt:lpstr>
      <vt:lpstr>HPS Update</vt:lpstr>
      <vt:lpstr>A’ Search Underway</vt:lpstr>
      <vt:lpstr>Proton Radius Experiment</vt:lpstr>
      <vt:lpstr> Moller e-e- &amp; Elastic ep </vt:lpstr>
      <vt:lpstr>Equipment</vt:lpstr>
      <vt:lpstr>Slide 8</vt:lpstr>
      <vt:lpstr>Solenoid Magnet Status</vt:lpstr>
      <vt:lpstr>Detector Upgrades</vt:lpstr>
      <vt:lpstr>Hall B Project Schedule</vt:lpstr>
      <vt:lpstr>Hall B Proposals for PAC44 </vt:lpstr>
      <vt:lpstr>Run Group Schedule – Tentative</vt:lpstr>
      <vt:lpstr>Summary 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HALL B</dc:title>
  <dc:creator>Volker Burkert</dc:creator>
  <cp:lastModifiedBy>Volker Burkert</cp:lastModifiedBy>
  <cp:revision>175</cp:revision>
  <dcterms:created xsi:type="dcterms:W3CDTF">2016-07-24T19:25:25Z</dcterms:created>
  <dcterms:modified xsi:type="dcterms:W3CDTF">2016-07-25T00:24:56Z</dcterms:modified>
</cp:coreProperties>
</file>