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45"/>
  </p:notesMasterIdLst>
  <p:sldIdLst>
    <p:sldId id="256" r:id="rId2"/>
    <p:sldId id="748" r:id="rId3"/>
    <p:sldId id="721" r:id="rId4"/>
    <p:sldId id="763" r:id="rId5"/>
    <p:sldId id="750" r:id="rId6"/>
    <p:sldId id="758" r:id="rId7"/>
    <p:sldId id="759" r:id="rId8"/>
    <p:sldId id="760" r:id="rId9"/>
    <p:sldId id="589" r:id="rId10"/>
    <p:sldId id="744" r:id="rId11"/>
    <p:sldId id="762" r:id="rId12"/>
    <p:sldId id="518" r:id="rId13"/>
    <p:sldId id="722" r:id="rId14"/>
    <p:sldId id="752" r:id="rId15"/>
    <p:sldId id="751" r:id="rId16"/>
    <p:sldId id="735" r:id="rId17"/>
    <p:sldId id="523" r:id="rId18"/>
    <p:sldId id="742" r:id="rId19"/>
    <p:sldId id="726" r:id="rId20"/>
    <p:sldId id="743" r:id="rId21"/>
    <p:sldId id="753" r:id="rId22"/>
    <p:sldId id="754" r:id="rId23"/>
    <p:sldId id="574" r:id="rId24"/>
    <p:sldId id="720" r:id="rId25"/>
    <p:sldId id="757" r:id="rId26"/>
    <p:sldId id="620" r:id="rId27"/>
    <p:sldId id="756" r:id="rId28"/>
    <p:sldId id="584" r:id="rId29"/>
    <p:sldId id="400" r:id="rId30"/>
    <p:sldId id="725" r:id="rId31"/>
    <p:sldId id="761" r:id="rId32"/>
    <p:sldId id="732" r:id="rId33"/>
    <p:sldId id="727" r:id="rId34"/>
    <p:sldId id="747" r:id="rId35"/>
    <p:sldId id="746" r:id="rId36"/>
    <p:sldId id="615" r:id="rId37"/>
    <p:sldId id="638" r:id="rId38"/>
    <p:sldId id="737" r:id="rId39"/>
    <p:sldId id="730" r:id="rId40"/>
    <p:sldId id="591" r:id="rId41"/>
    <p:sldId id="567" r:id="rId42"/>
    <p:sldId id="603" r:id="rId43"/>
    <p:sldId id="733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433FF"/>
    <a:srgbClr val="FFFFFF"/>
    <a:srgbClr val="0070C0"/>
    <a:srgbClr val="00508C"/>
    <a:srgbClr val="FFFFB7"/>
    <a:srgbClr val="FF4141"/>
    <a:srgbClr val="4141FF"/>
    <a:srgbClr val="CC1D25"/>
    <a:srgbClr val="000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1" autoAdjust="0"/>
    <p:restoredTop sz="94664" autoAdjust="0"/>
  </p:normalViewPr>
  <p:slideViewPr>
    <p:cSldViewPr snapToGrid="0">
      <p:cViewPr>
        <p:scale>
          <a:sx n="150" d="100"/>
          <a:sy n="150" d="100"/>
        </p:scale>
        <p:origin x="-1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7/26/2016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36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38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8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03/11/2014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Tensor Spin Observables Workshop 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102133180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03/11/2014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Tensor Spin Observables Workshop 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58287582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Tensor Spin Observables Workshop 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6106439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03/11/2014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Tensor Spin Observables Workshop 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65651348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03/11/2014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Tensor Spin Observables Workshop 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112831113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Tensor Spin Observables Workshop 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226471604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03/11/2014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Tensor Spin Observables Workshop 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339116870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03/11/2014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Tensor Spin Observables Workshop 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25850384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Tensor Spin Observables Workshop 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288679709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03/11/2014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Tensor Spin Observables Workshop 	Elena Long &lt;ellie@jlab.org&gt;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4968" y="6459785"/>
            <a:ext cx="93751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029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03/11/2014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Tensor Spin Observables Workshop 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12495737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06/06/2014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Joint Hall A/C Collaboration Meeting	Elena Long &lt;ellie@jlab.org&gt;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6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6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8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0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7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11" Type="http://schemas.openxmlformats.org/officeDocument/2006/relationships/image" Target="../media/image94.png"/><Relationship Id="rId15" Type="http://schemas.openxmlformats.org/officeDocument/2006/relationships/image" Target="../media/image99.png"/><Relationship Id="rId10" Type="http://schemas.openxmlformats.org/officeDocument/2006/relationships/image" Target="../media/image93.png"/><Relationship Id="rId9" Type="http://schemas.openxmlformats.org/officeDocument/2006/relationships/image" Target="../media/image92.png"/><Relationship Id="rId1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05.png"/><Relationship Id="rId7" Type="http://schemas.openxmlformats.org/officeDocument/2006/relationships/image" Target="../media/image87.png"/><Relationship Id="rId12" Type="http://schemas.openxmlformats.org/officeDocument/2006/relationships/image" Target="../media/image103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0.png"/><Relationship Id="rId11" Type="http://schemas.openxmlformats.org/officeDocument/2006/relationships/image" Target="../media/image102.png"/><Relationship Id="rId5" Type="http://schemas.openxmlformats.org/officeDocument/2006/relationships/image" Target="../media/image191.png"/><Relationship Id="rId15" Type="http://schemas.openxmlformats.org/officeDocument/2006/relationships/image" Target="../media/image99.png"/><Relationship Id="rId10" Type="http://schemas.openxmlformats.org/officeDocument/2006/relationships/image" Target="../media/image101.png"/><Relationship Id="rId9" Type="http://schemas.openxmlformats.org/officeDocument/2006/relationships/image" Target="../media/image89.png"/><Relationship Id="rId1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3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image" Target="../media/image1110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7.png"/><Relationship Id="rId7" Type="http://schemas.openxmlformats.org/officeDocument/2006/relationships/image" Target="../media/image10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440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270.png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1.png"/><Relationship Id="rId3" Type="http://schemas.openxmlformats.org/officeDocument/2006/relationships/image" Target="../media/image120.png"/><Relationship Id="rId7" Type="http://schemas.openxmlformats.org/officeDocument/2006/relationships/image" Target="../media/image6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1.png"/><Relationship Id="rId11" Type="http://schemas.openxmlformats.org/officeDocument/2006/relationships/image" Target="../media/image118.png"/><Relationship Id="rId10" Type="http://schemas.openxmlformats.org/officeDocument/2006/relationships/image" Target="../media/image270.png"/><Relationship Id="rId9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7" Type="http://schemas.openxmlformats.org/officeDocument/2006/relationships/image" Target="../media/image72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3.png"/><Relationship Id="rId7" Type="http://schemas.openxmlformats.org/officeDocument/2006/relationships/image" Target="../media/image711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25.png"/><Relationship Id="rId5" Type="http://schemas.openxmlformats.org/officeDocument/2006/relationships/image" Target="../media/image510.png"/><Relationship Id="rId10" Type="http://schemas.openxmlformats.org/officeDocument/2006/relationships/image" Target="../media/image104.png"/><Relationship Id="rId4" Type="http://schemas.openxmlformats.org/officeDocument/2006/relationships/image" Target="../media/image24.png"/><Relationship Id="rId9" Type="http://schemas.openxmlformats.org/officeDocument/2006/relationships/image" Target="../media/image9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192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0" y="4455621"/>
            <a:ext cx="10055630" cy="1848864"/>
          </a:xfrm>
        </p:spPr>
        <p:txBody>
          <a:bodyPr>
            <a:normAutofit fontScale="92500" lnSpcReduction="20000"/>
          </a:bodyPr>
          <a:lstStyle/>
          <a:p>
            <a:r>
              <a:rPr lang="en-US" cap="none" dirty="0"/>
              <a:t>Elena Long</a:t>
            </a:r>
          </a:p>
          <a:p>
            <a:r>
              <a:rPr lang="en-US" cap="none" dirty="0"/>
              <a:t>On behalf of Donal Day, Douglas Higinbotham, Dustin Keller, Karl Slifer, Patricia Solvignon</a:t>
            </a:r>
          </a:p>
          <a:p>
            <a:r>
              <a:rPr lang="en-US" cap="none" dirty="0"/>
              <a:t>Jefferson Lab PAC44</a:t>
            </a:r>
          </a:p>
          <a:p>
            <a:r>
              <a:rPr lang="en-US" cap="none" dirty="0"/>
              <a:t>July 27</a:t>
            </a:r>
            <a:r>
              <a:rPr lang="en-US" cap="none" baseline="30000" dirty="0"/>
              <a:t>th</a:t>
            </a:r>
            <a:r>
              <a:rPr lang="en-US" cap="none" dirty="0"/>
              <a:t>, 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sp>
        <p:nvSpPr>
          <p:cNvPr id="2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794" y="149908"/>
            <a:ext cx="8467593" cy="411233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2785403" y="0"/>
            <a:ext cx="9085984" cy="42622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C12-15-005: </a:t>
            </a:r>
            <a:br>
              <a:rPr lang="en-US" sz="6600" b="1" dirty="0"/>
            </a:br>
            <a:r>
              <a:rPr lang="en-US" sz="6600" b="1" dirty="0"/>
              <a:t>Measurement of the Quasi-Elastic and Elastic Deuteron Tensor Asymmetries</a:t>
            </a:r>
          </a:p>
        </p:txBody>
      </p:sp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89" y="1763864"/>
            <a:ext cx="6215992" cy="45457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3" y="2834920"/>
            <a:ext cx="4492406" cy="34207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0297549">
            <a:off x="919568" y="3747775"/>
            <a:ext cx="315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FF">
                    <a:alpha val="25000"/>
                  </a:srgbClr>
                </a:solidFill>
              </a:rPr>
              <a:t>Preliminary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Status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6323" y="1751611"/>
                <a:ext cx="8263866" cy="1262045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/>
                  <a:t>Progress made on measuring 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200" dirty="0"/>
                  <a:t> through NMR line-shape analysis</a:t>
                </a:r>
              </a:p>
              <a:p>
                <a:r>
                  <a:rPr lang="en-US" sz="2200" dirty="0"/>
                  <a:t>Line-shape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200" dirty="0"/>
                  <a:t> measurement will be confirmed with 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sz="220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323" y="1751611"/>
                <a:ext cx="8263866" cy="1262045"/>
              </a:xfrm>
              <a:blipFill>
                <a:blip r:embed="rId4"/>
                <a:stretch>
                  <a:fillRect l="-959" t="-3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6171" y="6044756"/>
            <a:ext cx="2990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D Keller, </a:t>
            </a:r>
            <a:r>
              <a:rPr lang="en-US" sz="1400" dirty="0" err="1"/>
              <a:t>Eur.Phys.J.A</a:t>
            </a:r>
            <a:r>
              <a:rPr lang="en-US" sz="1400" dirty="0"/>
              <a:t>., in review (2016)</a:t>
            </a:r>
          </a:p>
        </p:txBody>
      </p:sp>
      <p:sp>
        <p:nvSpPr>
          <p:cNvPr id="1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55148" y="2930568"/>
                <a:ext cx="2226507" cy="1261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𝒛𝒛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40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148" y="2930568"/>
                <a:ext cx="2226507" cy="12610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/>
              <p:cNvSpPr txBox="1">
                <a:spLocks/>
              </p:cNvSpPr>
              <p:nvPr/>
            </p:nvSpPr>
            <p:spPr>
              <a:xfrm>
                <a:off x="4499899" y="4433516"/>
                <a:ext cx="4560288" cy="119999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200" dirty="0"/>
                  <a:t>Completely independent check</a:t>
                </a:r>
              </a:p>
              <a:p>
                <a:pPr lvl="1"/>
                <a:r>
                  <a:rPr lang="en-US" sz="2200" dirty="0"/>
                  <a:t>Only 1 day 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899" y="4433516"/>
                <a:ext cx="4560288" cy="1199994"/>
              </a:xfrm>
              <a:prstGeom prst="rect">
                <a:avLst/>
              </a:prstGeom>
              <a:blipFill>
                <a:blip r:embed="rId7"/>
                <a:stretch>
                  <a:fillRect t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Down Arrow 20"/>
          <p:cNvSpPr/>
          <p:nvPr/>
        </p:nvSpPr>
        <p:spPr>
          <a:xfrm>
            <a:off x="9199850" y="2559507"/>
            <a:ext cx="278296" cy="3710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0"/>
          <a:stretch/>
        </p:blipFill>
        <p:spPr>
          <a:xfrm>
            <a:off x="8987042" y="52523"/>
            <a:ext cx="3204957" cy="16145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3" b="14870"/>
          <a:stretch/>
        </p:blipFill>
        <p:spPr>
          <a:xfrm>
            <a:off x="7305744" y="52524"/>
            <a:ext cx="1639076" cy="1609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1501" y="3089842"/>
                <a:ext cx="214994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&gt;30%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3089842"/>
                <a:ext cx="2149948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922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 the physics!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1068263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0329" y="1750612"/>
                <a:ext cx="7487479" cy="4742155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Simplest composite nuclear system</a:t>
                </a:r>
              </a:p>
              <a:p>
                <a:r>
                  <a:rPr lang="en-US" sz="2800" dirty="0"/>
                  <a:t>However, big questions remain! </a:t>
                </a:r>
              </a:p>
              <a:p>
                <a:pPr marL="201168" lvl="1" indent="0">
                  <a:buNone/>
                </a:pPr>
                <a:r>
                  <a:rPr lang="en-US" sz="2800" dirty="0"/>
                  <a:t>(Especially at short-distances &amp; high-momentum)</a:t>
                </a:r>
              </a:p>
              <a:p>
                <a:pPr lvl="2"/>
                <a:r>
                  <a:rPr lang="en-US" sz="2400" dirty="0"/>
                  <a:t>Tensor interactions</a:t>
                </a:r>
              </a:p>
              <a:p>
                <a:pPr lvl="2"/>
                <a:r>
                  <a:rPr lang="en-US" sz="2400" dirty="0"/>
                  <a:t>Short-range correlations</a:t>
                </a:r>
              </a:p>
              <a:p>
                <a:pPr lvl="2"/>
                <a:r>
                  <a:rPr lang="en-US" sz="2400" i="1" dirty="0" err="1"/>
                  <a:t>pn</a:t>
                </a:r>
                <a:r>
                  <a:rPr lang="en-US" sz="2400" dirty="0"/>
                  <a:t> dominance</a:t>
                </a:r>
              </a:p>
              <a:p>
                <a:r>
                  <a:rPr lang="en-US" sz="2800" dirty="0"/>
                  <a:t>Short-range, high </a:t>
                </a:r>
                <a:r>
                  <a:rPr lang="en-US" sz="2800" i="1" dirty="0"/>
                  <a:t>p</a:t>
                </a:r>
                <a:r>
                  <a:rPr lang="en-US" sz="2800" dirty="0"/>
                  <a:t> structure probed with: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2400" dirty="0"/>
                  <a:t> kinematics</a:t>
                </a:r>
              </a:p>
              <a:p>
                <a:pPr lvl="1"/>
                <a:r>
                  <a:rPr lang="en-US" sz="2400" dirty="0"/>
                  <a:t>Enhancing tensor polarization</a:t>
                </a:r>
              </a:p>
              <a:p>
                <a:r>
                  <a:rPr lang="en-US" sz="2800" dirty="0"/>
                  <a:t>We combine both techniques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329" y="1750612"/>
                <a:ext cx="7487479" cy="4742155"/>
              </a:xfrm>
              <a:blipFill>
                <a:blip r:embed="rId3"/>
                <a:stretch>
                  <a:fillRect l="-1627" t="-2057" r="-244" b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56" y="3284559"/>
            <a:ext cx="5280060" cy="25642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75067" y="5969652"/>
            <a:ext cx="3295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Forest, </a:t>
            </a:r>
            <a:r>
              <a:rPr lang="en-US" i="1" dirty="0"/>
              <a:t>et al</a:t>
            </a:r>
            <a:r>
              <a:rPr lang="en-US" dirty="0"/>
              <a:t>, PRC </a:t>
            </a:r>
            <a:r>
              <a:rPr lang="en-US" b="1" dirty="0"/>
              <a:t>54</a:t>
            </a:r>
            <a:r>
              <a:rPr lang="en-US" dirty="0"/>
              <a:t> 646 (1996)</a:t>
            </a:r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1395735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" y="1751527"/>
                <a:ext cx="6873240" cy="4468666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Is the deuteron wavefunction hard or soft?</a:t>
                </a:r>
              </a:p>
              <a:p>
                <a:pPr lvl="1"/>
                <a:r>
                  <a:rPr lang="en-US" sz="2000" dirty="0"/>
                  <a:t>AV18 is an example of a moderate-hard WF</a:t>
                </a:r>
              </a:p>
              <a:p>
                <a:pPr lvl="1"/>
                <a:r>
                  <a:rPr lang="en-US" sz="2000" dirty="0" err="1"/>
                  <a:t>CDBonn</a:t>
                </a:r>
                <a:r>
                  <a:rPr lang="en-US" sz="2000" dirty="0"/>
                  <a:t> is an example of a soft WF</a:t>
                </a:r>
              </a:p>
              <a:p>
                <a:r>
                  <a:rPr lang="en-US" sz="2400" dirty="0"/>
                  <a:t>Unpolarized deuterons need to be probed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&gt;400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400" dirty="0"/>
                  <a:t> to distinguish between hard </a:t>
                </a:r>
                <a:r>
                  <a:rPr lang="en-US" sz="2400" dirty="0" smtClean="0"/>
                  <a:t>&amp; soft </a:t>
                </a:r>
                <a:r>
                  <a:rPr lang="en-US" sz="2400" dirty="0"/>
                  <a:t>WFs</a:t>
                </a:r>
              </a:p>
              <a:p>
                <a:pPr lvl="1"/>
                <a:r>
                  <a:rPr lang="en-US" sz="2000" dirty="0"/>
                  <a:t>Not practical</a:t>
                </a:r>
              </a:p>
              <a:p>
                <a:pPr lvl="1"/>
                <a:r>
                  <a:rPr lang="en-US" sz="2000" dirty="0"/>
                  <a:t>Currently no unambiguous experimental evidence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for </a:t>
                </a:r>
                <a:r>
                  <a:rPr lang="en-US" sz="2000" dirty="0"/>
                  <a:t>which is more valid (~&lt;1</a:t>
                </a:r>
                <a:r>
                  <a:rPr lang="el-GR" sz="2000" i="1" dirty="0"/>
                  <a:t>σ</a:t>
                </a:r>
                <a:r>
                  <a:rPr lang="en-US" sz="2000" dirty="0"/>
                  <a:t>)</a:t>
                </a:r>
              </a:p>
              <a:p>
                <a:r>
                  <a:rPr lang="en-US" sz="2400" dirty="0"/>
                  <a:t>Tensor polarization enhances </a:t>
                </a:r>
                <a:r>
                  <a:rPr lang="en-US" sz="2400" i="1" dirty="0"/>
                  <a:t>S</a:t>
                </a:r>
                <a:r>
                  <a:rPr lang="en-US" sz="2400" dirty="0"/>
                  <a:t>/</a:t>
                </a:r>
                <a:r>
                  <a:rPr lang="en-US" sz="2400" i="1" dirty="0"/>
                  <a:t>D </a:t>
                </a:r>
                <a:r>
                  <a:rPr lang="en-US" sz="2400" dirty="0"/>
                  <a:t>sensitivity, allowing hard and soft WFs to be distinguished at lower momenta</a:t>
                </a:r>
              </a:p>
              <a:p>
                <a:pPr lvl="1"/>
                <a:r>
                  <a:rPr lang="en-US" sz="2200" b="1" dirty="0"/>
                  <a:t>Up to &gt;4</a:t>
                </a:r>
                <a:r>
                  <a:rPr lang="el-GR" sz="2200" b="1" i="1" dirty="0"/>
                  <a:t>σ</a:t>
                </a:r>
                <a:r>
                  <a:rPr lang="en-US" sz="2200" b="1" dirty="0"/>
                  <a:t> possible!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" y="1751527"/>
                <a:ext cx="6873240" cy="4468666"/>
              </a:xfrm>
              <a:blipFill rotWithShape="1">
                <a:blip r:embed="rId2"/>
                <a:stretch>
                  <a:fillRect l="-1330" t="-1910" r="-975" b="-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857637" y="1393709"/>
            <a:ext cx="5457293" cy="4932500"/>
            <a:chOff x="6078829" y="1367418"/>
            <a:chExt cx="5457293" cy="4932500"/>
          </a:xfrm>
        </p:grpSpPr>
        <p:grpSp>
          <p:nvGrpSpPr>
            <p:cNvPr id="6" name="Group 5"/>
            <p:cNvGrpSpPr/>
            <p:nvPr/>
          </p:nvGrpSpPr>
          <p:grpSpPr>
            <a:xfrm>
              <a:off x="6078829" y="1367418"/>
              <a:ext cx="5457293" cy="4932500"/>
              <a:chOff x="6078829" y="1367418"/>
              <a:chExt cx="5457293" cy="49325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t="1550" b="1287"/>
              <a:stretch/>
            </p:blipFill>
            <p:spPr>
              <a:xfrm>
                <a:off x="6078829" y="1751527"/>
                <a:ext cx="5383370" cy="4548391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7771502" y="1367418"/>
                <a:ext cx="37646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N </a:t>
                </a:r>
                <a:r>
                  <a:rPr lang="en-US" dirty="0" err="1"/>
                  <a:t>Fomin</a:t>
                </a:r>
                <a:r>
                  <a:rPr lang="en-US" dirty="0"/>
                  <a:t>, </a:t>
                </a:r>
                <a:r>
                  <a:rPr lang="en-US" i="1" dirty="0"/>
                  <a:t>et al</a:t>
                </a:r>
                <a:r>
                  <a:rPr lang="en-US" dirty="0"/>
                  <a:t>, PRL </a:t>
                </a:r>
                <a:r>
                  <a:rPr lang="en-US" b="1" dirty="0"/>
                  <a:t>108</a:t>
                </a:r>
                <a:r>
                  <a:rPr lang="en-US" dirty="0"/>
                  <a:t> 092502 (2012)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8831121" y="1809419"/>
              <a:ext cx="2374541" cy="3835461"/>
            </a:xfrm>
            <a:prstGeom prst="rect">
              <a:avLst/>
            </a:prstGeom>
            <a:solidFill>
              <a:srgbClr val="FFFF00">
                <a:alpha val="1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...”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87122" y="458165"/>
            <a:ext cx="4259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 J. Terry, G. Miller, arXiv:1603.07032 (2016)</a:t>
            </a:r>
          </a:p>
        </p:txBody>
      </p:sp>
    </p:spTree>
    <p:extLst>
      <p:ext uri="{BB962C8B-B14F-4D97-AF65-F5344CB8AC3E}">
        <p14:creationId xmlns:p14="http://schemas.microsoft.com/office/powerpoint/2010/main" val="1314731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4" y="2075460"/>
            <a:ext cx="6315317" cy="42024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122454"/>
            <a:ext cx="4155414" cy="8795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062" y="1792726"/>
                <a:ext cx="5865966" cy="4023360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First calculated in the ‘70s,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can be used in to discriminate between hard and soft </a:t>
                </a:r>
                <a:r>
                  <a:rPr lang="en-US" sz="1800" dirty="0" err="1"/>
                  <a:t>wavefunctions</a:t>
                </a:r>
                <a:r>
                  <a:rPr lang="en-US" sz="1800" dirty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32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3200" dirty="0"/>
              </a:p>
              <a:p>
                <a:r>
                  <a:rPr lang="en-US" sz="1800" dirty="0"/>
                  <a:t>In the impulse approximation,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is directly related to the </a:t>
                </a:r>
                <a:r>
                  <a:rPr lang="en-US" sz="1800" i="1" dirty="0"/>
                  <a:t>S- </a:t>
                </a:r>
                <a:r>
                  <a:rPr lang="en-US" sz="1800" dirty="0"/>
                  <a:t>and </a:t>
                </a:r>
                <a:r>
                  <a:rPr lang="en-US" sz="1800" i="1" dirty="0"/>
                  <a:t>D</a:t>
                </a:r>
                <a:r>
                  <a:rPr lang="en-US" sz="1800" dirty="0"/>
                  <a:t>-states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/>
                  <a:t>Modern calculations indicate a large separation of hard and soft WFs begins just above the quasi-elastic peak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&gt;1.3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062" y="1792726"/>
                <a:ext cx="5865966" cy="4023360"/>
              </a:xfrm>
              <a:blipFill rotWithShape="1">
                <a:blip r:embed="rId4"/>
                <a:stretch>
                  <a:fillRect l="-936" t="-1364" r="-1767" b="-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-20135" y="2006338"/>
            <a:ext cx="4772955" cy="4030943"/>
            <a:chOff x="-24651" y="2027236"/>
            <a:chExt cx="4772955" cy="4030943"/>
          </a:xfrm>
        </p:grpSpPr>
        <p:grpSp>
          <p:nvGrpSpPr>
            <p:cNvPr id="16" name="Group 15"/>
            <p:cNvGrpSpPr/>
            <p:nvPr/>
          </p:nvGrpSpPr>
          <p:grpSpPr>
            <a:xfrm>
              <a:off x="-24651" y="2027236"/>
              <a:ext cx="4772955" cy="4030943"/>
              <a:chOff x="-48401" y="2027236"/>
              <a:chExt cx="4772955" cy="403094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48401" y="2027236"/>
                <a:ext cx="4772955" cy="4030943"/>
                <a:chOff x="-48401" y="2013588"/>
                <a:chExt cx="4772955" cy="4030943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-48401" y="2234274"/>
                  <a:ext cx="4743343" cy="38102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7466" y="2013588"/>
                  <a:ext cx="4587088" cy="3966894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sp>
            <p:nvSpPr>
              <p:cNvPr id="30" name="Rectangle 29"/>
              <p:cNvSpPr/>
              <p:nvPr/>
            </p:nvSpPr>
            <p:spPr>
              <a:xfrm>
                <a:off x="-33352" y="5672410"/>
                <a:ext cx="36187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H Zhu, Ph. D Thesis. (2000)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434426" y="3527917"/>
              <a:ext cx="608718" cy="369332"/>
              <a:chOff x="5381483" y="2852717"/>
              <a:chExt cx="608718" cy="369332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>
                <a:off x="5381483" y="2918740"/>
                <a:ext cx="0" cy="25567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5407990" y="2852717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~1%</a:t>
                </a:r>
              </a:p>
            </p:txBody>
          </p:sp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10974"/>
          <a:stretch/>
        </p:blipFill>
        <p:spPr>
          <a:xfrm>
            <a:off x="6237025" y="1769179"/>
            <a:ext cx="6147819" cy="4330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42767" y="1769179"/>
            <a:ext cx="5158854" cy="4568045"/>
            <a:chOff x="6237027" y="1769179"/>
            <a:chExt cx="5158854" cy="4568045"/>
          </a:xfrm>
        </p:grpSpPr>
        <p:grpSp>
          <p:nvGrpSpPr>
            <p:cNvPr id="5" name="Group 4"/>
            <p:cNvGrpSpPr/>
            <p:nvPr/>
          </p:nvGrpSpPr>
          <p:grpSpPr>
            <a:xfrm>
              <a:off x="6237027" y="1769179"/>
              <a:ext cx="5158854" cy="4540968"/>
              <a:chOff x="6237027" y="1769179"/>
              <a:chExt cx="5158854" cy="454096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0556470" y="2238357"/>
                <a:ext cx="742923" cy="496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141FF"/>
                    </a:solidFill>
                  </a:rPr>
                  <a:t>AV18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379883" y="5120052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4141FF"/>
                    </a:solidFill>
                  </a:rPr>
                  <a:t>CDBonn</a:t>
                </a:r>
                <a:endParaRPr lang="en-US" dirty="0">
                  <a:solidFill>
                    <a:srgbClr val="4141FF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7027" y="1769179"/>
                <a:ext cx="5158854" cy="4540968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6366434" y="5967892"/>
              <a:ext cx="12122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 Sargsian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5967892"/>
            <a:ext cx="5280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L.L. Frankfurt, M.I. Strikman, Phys. Rept. </a:t>
            </a:r>
            <a:r>
              <a:rPr lang="en-US" b="1" dirty="0"/>
              <a:t>76</a:t>
            </a:r>
            <a:r>
              <a:rPr lang="en-US" dirty="0"/>
              <a:t> 215 (1981)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5956741"/>
            <a:ext cx="22226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 </a:t>
            </a:r>
            <a:r>
              <a:rPr lang="en-US" dirty="0" err="1"/>
              <a:t>Arenhovel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322975" y="2398012"/>
            <a:ext cx="651579" cy="418030"/>
            <a:chOff x="5283219" y="2696677"/>
            <a:chExt cx="651579" cy="418030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5283219" y="2944909"/>
              <a:ext cx="0" cy="16979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352587" y="2696677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~1%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994866" y="2704218"/>
            <a:ext cx="723060" cy="1418236"/>
            <a:chOff x="10789126" y="2704218"/>
            <a:chExt cx="723060" cy="1418236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10789126" y="2704218"/>
              <a:ext cx="0" cy="14182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0812956" y="3180864"/>
              <a:ext cx="6992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~60%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...” </a:t>
            </a:r>
          </a:p>
        </p:txBody>
      </p:sp>
      <p:sp>
        <p:nvSpPr>
          <p:cNvPr id="4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87122" y="458165"/>
            <a:ext cx="4259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 J. Terry, G. Miller, arXiv:1603.07032 (2016)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031006" y="2485749"/>
            <a:ext cx="771365" cy="2655332"/>
            <a:chOff x="5837316" y="2485749"/>
            <a:chExt cx="771365" cy="2655332"/>
          </a:xfrm>
        </p:grpSpPr>
        <p:sp>
          <p:nvSpPr>
            <p:cNvPr id="25" name="TextBox 24"/>
            <p:cNvSpPr txBox="1"/>
            <p:nvPr/>
          </p:nvSpPr>
          <p:spPr>
            <a:xfrm>
              <a:off x="5923450" y="2485749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0%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37316" y="4771749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-100%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155965" y="1712461"/>
            <a:ext cx="2668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/>
              <a:t>Vector Polarized</a:t>
            </a:r>
          </a:p>
        </p:txBody>
      </p:sp>
    </p:spTree>
    <p:extLst>
      <p:ext uri="{BB962C8B-B14F-4D97-AF65-F5344CB8AC3E}">
        <p14:creationId xmlns:p14="http://schemas.microsoft.com/office/powerpoint/2010/main" val="807138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13" grpId="0"/>
      <p:bldP spid="24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t="7320"/>
          <a:stretch/>
        </p:blipFill>
        <p:spPr>
          <a:xfrm>
            <a:off x="502276" y="2279561"/>
            <a:ext cx="4730018" cy="396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Relativistic </a:t>
            </a:r>
            <a:r>
              <a:rPr lang="en-US" i="1" dirty="0"/>
              <a:t>NN</a:t>
            </a:r>
            <a:r>
              <a:rPr lang="en-US" dirty="0"/>
              <a:t> Bound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92416" y="1845734"/>
                <a:ext cx="6269026" cy="415698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Understanding SRCs requires relativistic calculations at high </a:t>
                </a:r>
                <a:r>
                  <a:rPr lang="en-US" sz="2400" i="1" dirty="0"/>
                  <a:t>p</a:t>
                </a:r>
              </a:p>
              <a:p>
                <a:r>
                  <a:rPr lang="en-US" sz="2400" dirty="0"/>
                  <a:t>Currently two methods:</a:t>
                </a:r>
              </a:p>
              <a:p>
                <a:pPr lvl="1"/>
                <a:r>
                  <a:rPr lang="en-US" sz="2200" dirty="0"/>
                  <a:t>Light Cone (LC)</a:t>
                </a:r>
              </a:p>
              <a:p>
                <a:pPr lvl="1"/>
                <a:r>
                  <a:rPr lang="en-US" sz="2200" dirty="0"/>
                  <a:t>Virtual Nucleon (VN)</a:t>
                </a:r>
              </a:p>
              <a:p>
                <a:r>
                  <a:rPr lang="en-US" sz="2400" dirty="0"/>
                  <a:t>Large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&gt;500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needed to discriminate with unpolarized deuterons</a:t>
                </a:r>
              </a:p>
              <a:p>
                <a:pPr lvl="1"/>
                <a:r>
                  <a:rPr lang="en-US" sz="2200" dirty="0"/>
                  <a:t>Extremely difficult!</a:t>
                </a:r>
              </a:p>
              <a:p>
                <a:r>
                  <a:rPr lang="en-US" sz="2400" dirty="0"/>
                  <a:t>With tensor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/>
                  <a:t>, significant difference at much lower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&gt;300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and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&gt;1.1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200" b="1" dirty="0"/>
                  <a:t>&gt;6</a:t>
                </a:r>
                <a:r>
                  <a:rPr lang="el-GR" sz="2200" b="1" i="1" dirty="0"/>
                  <a:t>σ</a:t>
                </a:r>
                <a:r>
                  <a:rPr lang="en-US" sz="2200" b="1" dirty="0"/>
                  <a:t> possible!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92416" y="1845734"/>
                <a:ext cx="6269026" cy="4156988"/>
              </a:xfrm>
              <a:blipFill>
                <a:blip r:embed="rId3"/>
                <a:stretch>
                  <a:fillRect l="-1458" t="-2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8391" y="2266681"/>
            <a:ext cx="5133903" cy="4069725"/>
            <a:chOff x="98391" y="1970464"/>
            <a:chExt cx="5133903" cy="40697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87" b="5077"/>
            <a:stretch/>
          </p:blipFill>
          <p:spPr>
            <a:xfrm>
              <a:off x="98391" y="1970464"/>
              <a:ext cx="5067643" cy="40697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12225" y="3602020"/>
              <a:ext cx="7200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4141"/>
                  </a:solidFill>
                </a:rPr>
                <a:t>Light </a:t>
              </a:r>
            </a:p>
            <a:p>
              <a:r>
                <a:rPr lang="en-US" dirty="0">
                  <a:solidFill>
                    <a:srgbClr val="FF4141"/>
                  </a:solidFill>
                </a:rPr>
                <a:t>Cone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10893" y="4653414"/>
              <a:ext cx="9653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4141FF"/>
                  </a:solidFill>
                </a:rPr>
                <a:t>Virtual</a:t>
              </a:r>
            </a:p>
            <a:p>
              <a:pPr algn="ctr"/>
              <a:r>
                <a:rPr lang="en-US" dirty="0">
                  <a:solidFill>
                    <a:srgbClr val="4141FF"/>
                  </a:solidFill>
                </a:rPr>
                <a:t>Nucleon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488468" y="6002722"/>
            <a:ext cx="4703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 Sargsian, Tensor Spin Observables Workshop (2014)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realistic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1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7887122" y="458165"/>
            <a:ext cx="4259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 J. Terry, G. Miller, arXiv:1603.07032 (2016)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55087" y="1760588"/>
            <a:ext cx="2676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Unpolarized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83420" y="1753965"/>
            <a:ext cx="2676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Tensor Polarized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-1061608" y="3112314"/>
            <a:ext cx="2676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l-GR" sz="2400" i="1" dirty="0"/>
              <a:t>σ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1609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6461166" y="836140"/>
            <a:ext cx="1493248" cy="225287"/>
          </a:xfrm>
          <a:prstGeom prst="rect">
            <a:avLst/>
          </a:prstGeom>
          <a:solidFill>
            <a:srgbClr val="92D050"/>
          </a:solidFill>
          <a:ln>
            <a:solidFill>
              <a:srgbClr val="1F44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9793358" y="2279374"/>
            <a:ext cx="1524000" cy="2097384"/>
            <a:chOff x="9793358" y="2332382"/>
            <a:chExt cx="1524000" cy="2097384"/>
          </a:xfrm>
        </p:grpSpPr>
        <p:sp>
          <p:nvSpPr>
            <p:cNvPr id="5" name="Rectangle 4"/>
            <p:cNvSpPr/>
            <p:nvPr/>
          </p:nvSpPr>
          <p:spPr>
            <a:xfrm>
              <a:off x="9793358" y="2332382"/>
              <a:ext cx="1493248" cy="22528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824110" y="3250274"/>
              <a:ext cx="1493248" cy="22528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824110" y="4204479"/>
              <a:ext cx="1493248" cy="22528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824109" y="5066469"/>
            <a:ext cx="1493248" cy="1142024"/>
            <a:chOff x="9824109" y="5091869"/>
            <a:chExt cx="1493248" cy="1142024"/>
          </a:xfrm>
        </p:grpSpPr>
        <p:sp>
          <p:nvSpPr>
            <p:cNvPr id="19" name="Rectangle 18"/>
            <p:cNvSpPr/>
            <p:nvPr/>
          </p:nvSpPr>
          <p:spPr>
            <a:xfrm>
              <a:off x="9824109" y="5091869"/>
              <a:ext cx="1493248" cy="22528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24109" y="6008606"/>
              <a:ext cx="1493248" cy="22528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Interest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824109" y="5066469"/>
            <a:ext cx="1493248" cy="1130451"/>
            <a:chOff x="9822271" y="5064631"/>
            <a:chExt cx="1493248" cy="1130451"/>
          </a:xfrm>
        </p:grpSpPr>
        <p:sp>
          <p:nvSpPr>
            <p:cNvPr id="14" name="Rectangle 13"/>
            <p:cNvSpPr/>
            <p:nvPr/>
          </p:nvSpPr>
          <p:spPr>
            <a:xfrm>
              <a:off x="9822271" y="5064631"/>
              <a:ext cx="1493248" cy="22528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1F44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822271" y="5969795"/>
              <a:ext cx="1493248" cy="22528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1F44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1062" y="47625"/>
            <a:ext cx="5729497" cy="903164"/>
            <a:chOff x="31062" y="47625"/>
            <a:chExt cx="5729497" cy="903164"/>
          </a:xfrm>
        </p:grpSpPr>
        <p:sp>
          <p:nvSpPr>
            <p:cNvPr id="22" name="Rectangle 21"/>
            <p:cNvSpPr/>
            <p:nvPr/>
          </p:nvSpPr>
          <p:spPr>
            <a:xfrm>
              <a:off x="31062" y="581457"/>
              <a:ext cx="55524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W Cosyn, M Sargsian, </a:t>
              </a:r>
              <a:r>
                <a:rPr lang="en-US" dirty="0" err="1"/>
                <a:t>J.Phys.Conf.Ser</a:t>
              </a:r>
              <a:r>
                <a:rPr lang="en-US" dirty="0"/>
                <a:t>. </a:t>
              </a:r>
              <a:r>
                <a:rPr lang="en-US" b="1" dirty="0"/>
                <a:t>543</a:t>
              </a:r>
              <a:r>
                <a:rPr lang="en-US" dirty="0"/>
                <a:t> 012006 (2014)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4314" y="306036"/>
              <a:ext cx="57162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 Sargsian, M Strikman, </a:t>
              </a:r>
              <a:r>
                <a:rPr lang="en-US" dirty="0" err="1"/>
                <a:t>J.Phys.Conf.Ser</a:t>
              </a:r>
              <a:r>
                <a:rPr lang="en-US" dirty="0"/>
                <a:t>. </a:t>
              </a:r>
              <a:r>
                <a:rPr lang="en-US" b="1" dirty="0"/>
                <a:t>543</a:t>
              </a:r>
              <a:r>
                <a:rPr lang="en-US" dirty="0"/>
                <a:t> 012009 (2014)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942" y="47625"/>
              <a:ext cx="18651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First Calculations: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85173" y="41001"/>
            <a:ext cx="5275868" cy="1093065"/>
            <a:chOff x="6585173" y="41001"/>
            <a:chExt cx="5275868" cy="1093065"/>
          </a:xfrm>
        </p:grpSpPr>
        <p:sp>
          <p:nvSpPr>
            <p:cNvPr id="24" name="Rectangle 23"/>
            <p:cNvSpPr/>
            <p:nvPr/>
          </p:nvSpPr>
          <p:spPr>
            <a:xfrm>
              <a:off x="6585173" y="277805"/>
              <a:ext cx="44105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J Terry, G Miller, </a:t>
              </a:r>
              <a:r>
                <a:rPr lang="en-US" dirty="0" err="1"/>
                <a:t>Phys.Rev</a:t>
              </a:r>
              <a:r>
                <a:rPr lang="en-US" dirty="0"/>
                <a:t>. C</a:t>
              </a:r>
              <a:r>
                <a:rPr lang="en-US" b="1" dirty="0"/>
                <a:t>94</a:t>
              </a:r>
              <a:r>
                <a:rPr lang="en-US" dirty="0"/>
                <a:t> 014002 (2016)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85173" y="506318"/>
              <a:ext cx="52758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S </a:t>
              </a:r>
              <a:r>
                <a:rPr lang="en-US" dirty="0" err="1"/>
                <a:t>Jeschonnek</a:t>
              </a:r>
              <a:r>
                <a:rPr lang="en-US" dirty="0"/>
                <a:t>, JW Van </a:t>
              </a:r>
              <a:r>
                <a:rPr lang="en-US" dirty="0" err="1"/>
                <a:t>Orden</a:t>
              </a:r>
              <a:r>
                <a:rPr lang="en-US" dirty="0"/>
                <a:t>, arXiv:1606.04072 (2016)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91801" y="764734"/>
              <a:ext cx="36204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 </a:t>
              </a:r>
              <a:r>
                <a:rPr lang="en-US" dirty="0" err="1"/>
                <a:t>Arenhovel</a:t>
              </a:r>
              <a:r>
                <a:rPr lang="en-US" dirty="0"/>
                <a:t>, private communication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604153" y="41001"/>
              <a:ext cx="18934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New Calculations: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0662" y="1743276"/>
                <a:ext cx="10746236" cy="492256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en-US" sz="1900" dirty="0"/>
                  <a:t>“</a:t>
                </a:r>
                <a:r>
                  <a:rPr lang="en-US" sz="1900" b="1" dirty="0"/>
                  <a:t>Azz will provide important information</a:t>
                </a:r>
                <a:r>
                  <a:rPr lang="en-US" sz="1900" dirty="0"/>
                  <a:t> on whether the deuteron wavefunction is </a:t>
                </a:r>
                <a:r>
                  <a:rPr lang="en-US" sz="1900" b="1" dirty="0"/>
                  <a:t>hard or soft</a:t>
                </a:r>
                <a:r>
                  <a:rPr lang="en-US" sz="1900" dirty="0"/>
                  <a:t>, as well as on </a:t>
                </a:r>
                <a:r>
                  <a:rPr lang="en-US" sz="1900" b="1" dirty="0"/>
                  <a:t>relativistic effects</a:t>
                </a:r>
                <a:r>
                  <a:rPr lang="en-US" sz="1900" dirty="0"/>
                  <a:t>. … [This has] relevance ranging </a:t>
                </a:r>
                <a:r>
                  <a:rPr lang="en-US" sz="1900" b="1" dirty="0"/>
                  <a:t>from short-range correlations to the equations of state of neutron stars</a:t>
                </a:r>
                <a:r>
                  <a:rPr lang="en-US" sz="1900" dirty="0"/>
                  <a:t>.”									- M. Sargsian</a:t>
                </a:r>
              </a:p>
              <a:p>
                <a:r>
                  <a:rPr lang="en-US" sz="1900" dirty="0"/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900" dirty="0"/>
                  <a:t> is a </a:t>
                </a:r>
                <a:r>
                  <a:rPr lang="en-US" sz="1900" b="1" dirty="0"/>
                  <a:t>unique method to measure the ratio of </a:t>
                </a:r>
                <a:r>
                  <a:rPr lang="en-US" sz="1900" b="1" i="1" dirty="0"/>
                  <a:t>S-</a:t>
                </a:r>
                <a:r>
                  <a:rPr lang="en-US" sz="1900" b="1" dirty="0"/>
                  <a:t> and </a:t>
                </a:r>
                <a:r>
                  <a:rPr lang="en-US" sz="1900" b="1" i="1" dirty="0"/>
                  <a:t>D</a:t>
                </a:r>
                <a:r>
                  <a:rPr lang="en-US" sz="1900" b="1" dirty="0"/>
                  <a:t>-waves</a:t>
                </a:r>
                <a:r>
                  <a:rPr lang="en-US" sz="1900" dirty="0"/>
                  <a:t> in the deuteron at short distances and test the spin structure of short-range correlations. It is also the </a:t>
                </a:r>
                <a:r>
                  <a:rPr lang="en-US" sz="1900" b="1" dirty="0"/>
                  <a:t>most sensitive observable</a:t>
                </a:r>
                <a:r>
                  <a:rPr lang="en-US" sz="1900" dirty="0"/>
                  <a:t> to test different approaches to the description of relativistic dynamics.”						– M. Strikman</a:t>
                </a:r>
              </a:p>
              <a:p>
                <a:r>
                  <a:rPr lang="en-US" sz="1900" dirty="0"/>
                  <a:t>“What interests me most in this proposal is that it can teach us about </a:t>
                </a:r>
                <a:r>
                  <a:rPr lang="en-US" sz="1900" b="1" dirty="0"/>
                  <a:t>the nature of the nucleon-nucleon force</a:t>
                </a:r>
                <a:r>
                  <a:rPr lang="en-US" sz="1900" dirty="0"/>
                  <a:t> at short distances and with an observable sensitive to non-nucleonic contributions </a:t>
                </a:r>
                <a:r>
                  <a:rPr lang="en-US" sz="1900" b="1" dirty="0"/>
                  <a:t>there is also room for surprising results</a:t>
                </a:r>
                <a:r>
                  <a:rPr lang="en-US" sz="1900" dirty="0"/>
                  <a:t>.”										-W. Cosyn</a:t>
                </a:r>
              </a:p>
              <a:p>
                <a:r>
                  <a:rPr lang="en-US" sz="1900" dirty="0"/>
                  <a:t>“Previous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/>
                  <a:t> measurements seemed to indicate that the asymmetries are far less sensitive to reaction mechanisms than the cross sections; so while the new calculations are not yet available, it is clear that the </a:t>
                </a:r>
                <a:r>
                  <a:rPr lang="en-US" sz="1900" b="1" dirty="0"/>
                  <a:t>asymmetries will produce unique constraints</a:t>
                </a:r>
                <a:r>
                  <a:rPr lang="en-US" sz="1900" dirty="0"/>
                  <a:t> on our understanding of the deuteron.”		- W. Van </a:t>
                </a:r>
                <a:r>
                  <a:rPr lang="en-US" sz="1900" dirty="0" err="1"/>
                  <a:t>Orden</a:t>
                </a:r>
                <a:endParaRPr lang="en-US" sz="1900" dirty="0"/>
              </a:p>
              <a:p>
                <a:r>
                  <a:rPr lang="en-US" sz="1900" dirty="0"/>
                  <a:t>“Presently there is a </a:t>
                </a:r>
                <a:r>
                  <a:rPr lang="en-US" sz="1900" b="1" dirty="0"/>
                  <a:t>strong need</a:t>
                </a:r>
                <a:r>
                  <a:rPr lang="en-US" sz="1900" dirty="0"/>
                  <a:t> for models of the deuteron wave function that are both </a:t>
                </a:r>
                <a:r>
                  <a:rPr lang="en-US" sz="1900" b="1" dirty="0"/>
                  <a:t>realistic</a:t>
                </a:r>
                <a:r>
                  <a:rPr lang="en-US" sz="1900" dirty="0"/>
                  <a:t> and </a:t>
                </a:r>
                <a:r>
                  <a:rPr lang="en-US" sz="1900" b="1" dirty="0"/>
                  <a:t>relativistic</a:t>
                </a:r>
                <a:r>
                  <a:rPr lang="en-US" sz="1900" dirty="0"/>
                  <a:t>. This need is driven by several experiments that aim at either determining deuteron structure or using known deuteron wave functions to determine neutron structure.”				- G. A. Miller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0662" y="1743276"/>
                <a:ext cx="10746236" cy="4922568"/>
              </a:xfrm>
              <a:blipFill>
                <a:blip r:embed="rId2"/>
                <a:stretch>
                  <a:fillRect l="-454" t="-1239" r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/>
          <p:cNvSpPr txBox="1">
            <a:spLocks/>
          </p:cNvSpPr>
          <p:nvPr/>
        </p:nvSpPr>
        <p:spPr>
          <a:xfrm>
            <a:off x="5848193" y="293231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- </a:t>
            </a:r>
            <a:r>
              <a:rPr lang="en-US" b="1" dirty="0"/>
              <a:t>49 Unique Calculations!</a:t>
            </a:r>
          </a:p>
        </p:txBody>
      </p:sp>
    </p:spTree>
    <p:extLst>
      <p:ext uri="{BB962C8B-B14F-4D97-AF65-F5344CB8AC3E}">
        <p14:creationId xmlns:p14="http://schemas.microsoft.com/office/powerpoint/2010/main" val="2529647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Experimental Set-Up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-45292" y="3590441"/>
            <a:ext cx="6620829" cy="2535509"/>
            <a:chOff x="1891348" y="2151412"/>
            <a:chExt cx="7508483" cy="2875444"/>
          </a:xfrm>
        </p:grpSpPr>
        <p:grpSp>
          <p:nvGrpSpPr>
            <p:cNvPr id="50" name="Group 49"/>
            <p:cNvGrpSpPr/>
            <p:nvPr/>
          </p:nvGrpSpPr>
          <p:grpSpPr>
            <a:xfrm>
              <a:off x="1891348" y="2151412"/>
              <a:ext cx="7508483" cy="2875444"/>
              <a:chOff x="1891348" y="2151412"/>
              <a:chExt cx="7508483" cy="2875444"/>
            </a:xfrm>
          </p:grpSpPr>
          <p:sp>
            <p:nvSpPr>
              <p:cNvPr id="52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76699" y="2204707"/>
                <a:ext cx="836517" cy="41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800" dirty="0">
                    <a:latin typeface="+mn-lt"/>
                  </a:rPr>
                  <a:t>SHMS</a:t>
                </a:r>
                <a:endParaRPr lang="en-US" sz="1800" baseline="30000" dirty="0">
                  <a:latin typeface="+mn-lt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1891348" y="2151412"/>
                <a:ext cx="7508483" cy="2875444"/>
                <a:chOff x="1891348" y="2151412"/>
                <a:chExt cx="7508483" cy="2875444"/>
              </a:xfrm>
            </p:grpSpPr>
            <p:cxnSp>
              <p:nvCxnSpPr>
                <p:cNvPr id="54" name="Straight Connector 53"/>
                <p:cNvCxnSpPr>
                  <a:endCxn id="55" idx="3"/>
                </p:cNvCxnSpPr>
                <p:nvPr/>
              </p:nvCxnSpPr>
              <p:spPr>
                <a:xfrm>
                  <a:off x="6280420" y="3638224"/>
                  <a:ext cx="2437961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2" y="4494333"/>
                  <a:ext cx="1273177" cy="4188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6" name="Straight Connector 55"/>
                <p:cNvCxnSpPr>
                  <a:endCxn id="52" idx="3"/>
                </p:cNvCxnSpPr>
                <p:nvPr/>
              </p:nvCxnSpPr>
              <p:spPr>
                <a:xfrm flipV="1">
                  <a:off x="6289383" y="2151412"/>
                  <a:ext cx="1931043" cy="146888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332909" y="2310969"/>
                  <a:ext cx="1705481" cy="1047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Longitudinally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59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86688" y="4441924"/>
                  <a:ext cx="716534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HMS</a:t>
                  </a:r>
                  <a:endParaRPr lang="en-US" sz="1800" baseline="30000" dirty="0">
                    <a:latin typeface="+mn-lt"/>
                  </a:endParaRP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4677196" y="3426854"/>
                  <a:ext cx="209408" cy="418807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dirty="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4364946" y="3869342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2" name="Oval 23"/>
                <p:cNvSpPr>
                  <a:spLocks noChangeArrowheads="1"/>
                </p:cNvSpPr>
                <p:nvPr/>
              </p:nvSpPr>
              <p:spPr bwMode="auto">
                <a:xfrm>
                  <a:off x="5962640" y="3320923"/>
                  <a:ext cx="590249" cy="5889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3" name="Rectangle 29"/>
                <p:cNvSpPr>
                  <a:spLocks noChangeArrowheads="1"/>
                </p:cNvSpPr>
                <p:nvPr/>
              </p:nvSpPr>
              <p:spPr bwMode="auto">
                <a:xfrm>
                  <a:off x="4051722" y="3433202"/>
                  <a:ext cx="209408" cy="418807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4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39474" y="2783904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41880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800"/>
                </a:p>
              </p:txBody>
            </p:sp>
            <p:sp>
              <p:nvSpPr>
                <p:cNvPr id="66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35668" y="3042679"/>
                  <a:ext cx="727442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 err="1">
                      <a:latin typeface="+mn-lt"/>
                    </a:rPr>
                    <a:t>Lumi</a:t>
                  </a:r>
                  <a:endParaRPr lang="en-US" sz="1800" dirty="0">
                    <a:latin typeface="+mn-lt"/>
                  </a:endParaRPr>
                </a:p>
              </p:txBody>
            </p:sp>
            <p:sp>
              <p:nvSpPr>
                <p:cNvPr id="67" name="Right Bracket 66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sp>
              <p:nvSpPr>
                <p:cNvPr id="6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364288" y="2805112"/>
                  <a:ext cx="1035543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Faraday</a:t>
                  </a:r>
                  <a:br>
                    <a:rPr lang="en-US" sz="1800" dirty="0">
                      <a:latin typeface="+mn-lt"/>
                    </a:rPr>
                  </a:br>
                  <a:r>
                    <a:rPr lang="en-US" sz="18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6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891348" y="2965429"/>
                  <a:ext cx="1494167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Beam</a:t>
                  </a:r>
                </a:p>
              </p:txBody>
            </p:sp>
            <p:sp>
              <p:nvSpPr>
                <p:cNvPr id="29" name="Rectangle 29"/>
                <p:cNvSpPr>
                  <a:spLocks noChangeArrowheads="1"/>
                </p:cNvSpPr>
                <p:nvPr/>
              </p:nvSpPr>
              <p:spPr bwMode="auto">
                <a:xfrm>
                  <a:off x="3360393" y="3447605"/>
                  <a:ext cx="209408" cy="418807"/>
                </a:xfrm>
                <a:prstGeom prst="rect">
                  <a:avLst/>
                </a:prstGeom>
                <a:solidFill>
                  <a:srgbClr val="00B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0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2717732" y="3840536"/>
                  <a:ext cx="1324373" cy="1047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Temp-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Controlled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BCMs</a:t>
                  </a:r>
                </a:p>
              </p:txBody>
            </p:sp>
          </p:grpSp>
        </p:grp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 rot="19194947">
              <a:off x="7400683" y="2213067"/>
              <a:ext cx="988552" cy="4188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31"/>
              <p:cNvSpPr>
                <a:spLocks noGrp="1"/>
              </p:cNvSpPr>
              <p:nvPr>
                <p:ph idx="1"/>
              </p:nvPr>
            </p:nvSpPr>
            <p:spPr>
              <a:xfrm>
                <a:off x="1081380" y="1895868"/>
                <a:ext cx="4986995" cy="1174354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400" dirty="0"/>
                  <a:t>Hall C with HMS &amp; SHMS</a:t>
                </a:r>
              </a:p>
              <a:p>
                <a:pPr lvl="1"/>
                <a:r>
                  <a:rPr lang="en-US" sz="2400" dirty="0"/>
                  <a:t>Identical equipment and technique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(E12-13-011)</a:t>
                </a:r>
              </a:p>
            </p:txBody>
          </p:sp>
        </mc:Choice>
        <mc:Fallback xmlns="">
          <p:sp>
            <p:nvSpPr>
              <p:cNvPr id="32" name="Content Placeholder 3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81380" y="1895868"/>
                <a:ext cx="4986995" cy="1174354"/>
              </a:xfrm>
              <a:blipFill>
                <a:blip r:embed="rId3"/>
                <a:stretch>
                  <a:fillRect t="-7772" b="-9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 descr="Screen shot 2011-08-21 at 9.20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04" y="1992030"/>
            <a:ext cx="5249461" cy="39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1735740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147820" y="2664790"/>
            <a:ext cx="5919682" cy="3072514"/>
            <a:chOff x="4765687" y="2154317"/>
            <a:chExt cx="7301815" cy="378988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2347" t="16259" r="62791" b="22981"/>
            <a:stretch/>
          </p:blipFill>
          <p:spPr>
            <a:xfrm>
              <a:off x="4765687" y="2154317"/>
              <a:ext cx="3863158" cy="378547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/>
            <a:srcRect l="48735" t="16259" r="19188" b="22981"/>
            <a:stretch/>
          </p:blipFill>
          <p:spPr>
            <a:xfrm>
              <a:off x="8512933" y="2158727"/>
              <a:ext cx="3554569" cy="378547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220496" y="4159876"/>
            <a:ext cx="5971504" cy="1736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" y="1954697"/>
            <a:ext cx="6109252" cy="4353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" y="1954696"/>
            <a:ext cx="6109252" cy="4353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" y="1954695"/>
            <a:ext cx="6109253" cy="4353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0747" y="2835965"/>
            <a:ext cx="912429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25 Days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5530" y="3739831"/>
            <a:ext cx="795411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8 Days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7914" y="5154455"/>
            <a:ext cx="707758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 Day</a:t>
            </a: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5044" y="2043842"/>
                <a:ext cx="3317760" cy="1840730"/>
              </a:xfrm>
            </p:spPr>
            <p:txBody>
              <a:bodyPr anchor="ctr"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=1.2×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=80−100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nA</m:t>
                    </m:r>
                  </m:oMath>
                </a14:m>
                <a:endParaRPr lang="en-US" dirty="0"/>
              </a:p>
              <a:p>
                <a:pPr lvl="1"/>
                <a:r>
                  <a:rPr lang="en-US" sz="2000" dirty="0"/>
                  <a:t>Similar to SANE, </a:t>
                </a:r>
                <a:br>
                  <a:rPr lang="en-US" sz="2000" dirty="0"/>
                </a:br>
                <a:r>
                  <a:rPr lang="en-US" sz="2000" dirty="0"/>
                  <a:t>RSS, and GEN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044" y="2043842"/>
                <a:ext cx="3317760" cy="1840730"/>
              </a:xfrm>
              <a:blipFill>
                <a:blip r:embed="rId6"/>
                <a:stretch>
                  <a:fillRect l="-4779" t="-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6240376" y="4916556"/>
            <a:ext cx="5971504" cy="113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77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65" t="20176" r="980" b="14738"/>
          <a:stretch/>
        </p:blipFill>
        <p:spPr>
          <a:xfrm>
            <a:off x="300834" y="1867437"/>
            <a:ext cx="11651291" cy="4365938"/>
          </a:xfrm>
          <a:prstGeom prst="rect">
            <a:avLst/>
          </a:prstGeom>
        </p:spPr>
      </p:pic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sp>
        <p:nvSpPr>
          <p:cNvPr id="7" name="Rectangle 6"/>
          <p:cNvSpPr/>
          <p:nvPr/>
        </p:nvSpPr>
        <p:spPr>
          <a:xfrm>
            <a:off x="6438900" y="5803900"/>
            <a:ext cx="239586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23000" y="5682390"/>
            <a:ext cx="287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8-9% Rel.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34500" y="5816600"/>
            <a:ext cx="239586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18600" y="5695090"/>
            <a:ext cx="287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5-7% Rel.</a:t>
            </a:r>
          </a:p>
        </p:txBody>
      </p:sp>
    </p:spTree>
    <p:extLst>
      <p:ext uri="{BB962C8B-B14F-4D97-AF65-F5344CB8AC3E}">
        <p14:creationId xmlns:p14="http://schemas.microsoft.com/office/powerpoint/2010/main" val="484085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153957" y="2319619"/>
                <a:ext cx="180541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57" y="2319619"/>
                <a:ext cx="180541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reeform 63"/>
          <p:cNvSpPr/>
          <p:nvPr/>
        </p:nvSpPr>
        <p:spPr>
          <a:xfrm>
            <a:off x="1508338" y="2535555"/>
            <a:ext cx="9959762" cy="3388995"/>
          </a:xfrm>
          <a:custGeom>
            <a:avLst/>
            <a:gdLst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56107 w 4216591"/>
              <a:gd name="connsiteY0" fmla="*/ 1781175 h 1781175"/>
              <a:gd name="connsiteX1" fmla="*/ 56107 w 4216591"/>
              <a:gd name="connsiteY1" fmla="*/ 1076325 h 1781175"/>
              <a:gd name="connsiteX2" fmla="*/ 1932532 w 4216591"/>
              <a:gd name="connsiteY2" fmla="*/ 1076325 h 1781175"/>
              <a:gd name="connsiteX3" fmla="*/ 1932532 w 4216591"/>
              <a:gd name="connsiteY3" fmla="*/ 0 h 1781175"/>
              <a:gd name="connsiteX4" fmla="*/ 3799432 w 4216591"/>
              <a:gd name="connsiteY4" fmla="*/ 0 h 1781175"/>
              <a:gd name="connsiteX5" fmla="*/ 3799432 w 4216591"/>
              <a:gd name="connsiteY5" fmla="*/ 985838 h 1781175"/>
              <a:gd name="connsiteX6" fmla="*/ 4051844 w 4216591"/>
              <a:gd name="connsiteY6" fmla="*/ 985838 h 1781175"/>
              <a:gd name="connsiteX7" fmla="*/ 4051844 w 4216591"/>
              <a:gd name="connsiteY7" fmla="*/ 1743075 h 1781175"/>
              <a:gd name="connsiteX0" fmla="*/ 7547 w 4168031"/>
              <a:gd name="connsiteY0" fmla="*/ 1781175 h 1781175"/>
              <a:gd name="connsiteX1" fmla="*/ 7547 w 4168031"/>
              <a:gd name="connsiteY1" fmla="*/ 1076325 h 1781175"/>
              <a:gd name="connsiteX2" fmla="*/ 1883972 w 4168031"/>
              <a:gd name="connsiteY2" fmla="*/ 1076325 h 1781175"/>
              <a:gd name="connsiteX3" fmla="*/ 1883972 w 4168031"/>
              <a:gd name="connsiteY3" fmla="*/ 0 h 1781175"/>
              <a:gd name="connsiteX4" fmla="*/ 3750872 w 4168031"/>
              <a:gd name="connsiteY4" fmla="*/ 0 h 1781175"/>
              <a:gd name="connsiteX5" fmla="*/ 3750872 w 4168031"/>
              <a:gd name="connsiteY5" fmla="*/ 985838 h 1781175"/>
              <a:gd name="connsiteX6" fmla="*/ 4003284 w 4168031"/>
              <a:gd name="connsiteY6" fmla="*/ 985838 h 1781175"/>
              <a:gd name="connsiteX7" fmla="*/ 4003284 w 4168031"/>
              <a:gd name="connsiteY7" fmla="*/ 1743075 h 1781175"/>
              <a:gd name="connsiteX0" fmla="*/ 1375 w 4161859"/>
              <a:gd name="connsiteY0" fmla="*/ 1781175 h 1781175"/>
              <a:gd name="connsiteX1" fmla="*/ 1375 w 4161859"/>
              <a:gd name="connsiteY1" fmla="*/ 1076325 h 1781175"/>
              <a:gd name="connsiteX2" fmla="*/ 1877800 w 4161859"/>
              <a:gd name="connsiteY2" fmla="*/ 1076325 h 1781175"/>
              <a:gd name="connsiteX3" fmla="*/ 1877800 w 4161859"/>
              <a:gd name="connsiteY3" fmla="*/ 0 h 1781175"/>
              <a:gd name="connsiteX4" fmla="*/ 3744700 w 4161859"/>
              <a:gd name="connsiteY4" fmla="*/ 0 h 1781175"/>
              <a:gd name="connsiteX5" fmla="*/ 3744700 w 4161859"/>
              <a:gd name="connsiteY5" fmla="*/ 985838 h 1781175"/>
              <a:gd name="connsiteX6" fmla="*/ 3997112 w 4161859"/>
              <a:gd name="connsiteY6" fmla="*/ 985838 h 1781175"/>
              <a:gd name="connsiteX7" fmla="*/ 3997112 w 4161859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985838 h 1781175"/>
              <a:gd name="connsiteX6" fmla="*/ 3997112 w 3997112"/>
              <a:gd name="connsiteY6" fmla="*/ 985838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1062038 h 1781175"/>
              <a:gd name="connsiteX6" fmla="*/ 3997112 w 3997112"/>
              <a:gd name="connsiteY6" fmla="*/ 985838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1062038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9462 w 3997112"/>
              <a:gd name="connsiteY5" fmla="*/ 1085851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56605 w 3997112"/>
              <a:gd name="connsiteY5" fmla="*/ 1073945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9947062"/>
              <a:gd name="connsiteY0" fmla="*/ 1781175 h 1781175"/>
              <a:gd name="connsiteX1" fmla="*/ 1375 w 9947062"/>
              <a:gd name="connsiteY1" fmla="*/ 1076325 h 1781175"/>
              <a:gd name="connsiteX2" fmla="*/ 1877800 w 9947062"/>
              <a:gd name="connsiteY2" fmla="*/ 1076325 h 1781175"/>
              <a:gd name="connsiteX3" fmla="*/ 1877800 w 9947062"/>
              <a:gd name="connsiteY3" fmla="*/ 0 h 1781175"/>
              <a:gd name="connsiteX4" fmla="*/ 3744700 w 9947062"/>
              <a:gd name="connsiteY4" fmla="*/ 0 h 1781175"/>
              <a:gd name="connsiteX5" fmla="*/ 3756605 w 9947062"/>
              <a:gd name="connsiteY5" fmla="*/ 1073945 h 1781175"/>
              <a:gd name="connsiteX6" fmla="*/ 9947062 w 9947062"/>
              <a:gd name="connsiteY6" fmla="*/ 1052513 h 1781175"/>
              <a:gd name="connsiteX7" fmla="*/ 3997112 w 9947062"/>
              <a:gd name="connsiteY7" fmla="*/ 17430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3744700 w 9959762"/>
              <a:gd name="connsiteY4" fmla="*/ 0 h 1781175"/>
              <a:gd name="connsiteX5" fmla="*/ 3756605 w 9959762"/>
              <a:gd name="connsiteY5" fmla="*/ 10739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3744700 w 9959762"/>
              <a:gd name="connsiteY4" fmla="*/ 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7186400 w 9959762"/>
              <a:gd name="connsiteY4" fmla="*/ 3810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7186400 w 9959762"/>
              <a:gd name="connsiteY4" fmla="*/ 4445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36725 h 1736725"/>
              <a:gd name="connsiteX1" fmla="*/ 1375 w 9959762"/>
              <a:gd name="connsiteY1" fmla="*/ 1031875 h 1736725"/>
              <a:gd name="connsiteX2" fmla="*/ 1877800 w 9959762"/>
              <a:gd name="connsiteY2" fmla="*/ 1031875 h 1736725"/>
              <a:gd name="connsiteX3" fmla="*/ 1877800 w 9959762"/>
              <a:gd name="connsiteY3" fmla="*/ 610870 h 1736725"/>
              <a:gd name="connsiteX4" fmla="*/ 7186400 w 9959762"/>
              <a:gd name="connsiteY4" fmla="*/ 0 h 1736725"/>
              <a:gd name="connsiteX5" fmla="*/ 7191955 w 9959762"/>
              <a:gd name="connsiteY5" fmla="*/ 1016795 h 1736725"/>
              <a:gd name="connsiteX6" fmla="*/ 9947062 w 9959762"/>
              <a:gd name="connsiteY6" fmla="*/ 1008063 h 1736725"/>
              <a:gd name="connsiteX7" fmla="*/ 9959762 w 9959762"/>
              <a:gd name="connsiteY7" fmla="*/ 1724025 h 1736725"/>
              <a:gd name="connsiteX0" fmla="*/ 1375 w 9959762"/>
              <a:gd name="connsiteY0" fmla="*/ 1180465 h 1180465"/>
              <a:gd name="connsiteX1" fmla="*/ 1375 w 9959762"/>
              <a:gd name="connsiteY1" fmla="*/ 475615 h 1180465"/>
              <a:gd name="connsiteX2" fmla="*/ 1877800 w 9959762"/>
              <a:gd name="connsiteY2" fmla="*/ 475615 h 1180465"/>
              <a:gd name="connsiteX3" fmla="*/ 1877800 w 9959762"/>
              <a:gd name="connsiteY3" fmla="*/ 54610 h 1180465"/>
              <a:gd name="connsiteX4" fmla="*/ 7201640 w 9959762"/>
              <a:gd name="connsiteY4" fmla="*/ 0 h 1180465"/>
              <a:gd name="connsiteX5" fmla="*/ 7191955 w 9959762"/>
              <a:gd name="connsiteY5" fmla="*/ 460535 h 1180465"/>
              <a:gd name="connsiteX6" fmla="*/ 9947062 w 9959762"/>
              <a:gd name="connsiteY6" fmla="*/ 451803 h 1180465"/>
              <a:gd name="connsiteX7" fmla="*/ 9959762 w 9959762"/>
              <a:gd name="connsiteY7" fmla="*/ 1167765 h 1180465"/>
              <a:gd name="connsiteX0" fmla="*/ 1375 w 9959762"/>
              <a:gd name="connsiteY0" fmla="*/ 1180465 h 1180465"/>
              <a:gd name="connsiteX1" fmla="*/ 1375 w 9959762"/>
              <a:gd name="connsiteY1" fmla="*/ 475615 h 1180465"/>
              <a:gd name="connsiteX2" fmla="*/ 1877800 w 9959762"/>
              <a:gd name="connsiteY2" fmla="*/ 475615 h 1180465"/>
              <a:gd name="connsiteX3" fmla="*/ 1877800 w 9959762"/>
              <a:gd name="connsiteY3" fmla="*/ 54610 h 1180465"/>
              <a:gd name="connsiteX4" fmla="*/ 7201640 w 9959762"/>
              <a:gd name="connsiteY4" fmla="*/ 0 h 1180465"/>
              <a:gd name="connsiteX5" fmla="*/ 7191955 w 9959762"/>
              <a:gd name="connsiteY5" fmla="*/ 460535 h 1180465"/>
              <a:gd name="connsiteX6" fmla="*/ 9947062 w 9959762"/>
              <a:gd name="connsiteY6" fmla="*/ 451803 h 1180465"/>
              <a:gd name="connsiteX7" fmla="*/ 9959762 w 9959762"/>
              <a:gd name="connsiteY7" fmla="*/ 1167765 h 1180465"/>
              <a:gd name="connsiteX0" fmla="*/ 1375 w 9959762"/>
              <a:gd name="connsiteY0" fmla="*/ 3388995 h 3388995"/>
              <a:gd name="connsiteX1" fmla="*/ 1375 w 9959762"/>
              <a:gd name="connsiteY1" fmla="*/ 2684145 h 3388995"/>
              <a:gd name="connsiteX2" fmla="*/ 1877800 w 9959762"/>
              <a:gd name="connsiteY2" fmla="*/ 2684145 h 3388995"/>
              <a:gd name="connsiteX3" fmla="*/ 1877800 w 9959762"/>
              <a:gd name="connsiteY3" fmla="*/ 0 h 3388995"/>
              <a:gd name="connsiteX4" fmla="*/ 7201640 w 9959762"/>
              <a:gd name="connsiteY4" fmla="*/ 2208530 h 3388995"/>
              <a:gd name="connsiteX5" fmla="*/ 7191955 w 9959762"/>
              <a:gd name="connsiteY5" fmla="*/ 2669065 h 3388995"/>
              <a:gd name="connsiteX6" fmla="*/ 9947062 w 9959762"/>
              <a:gd name="connsiteY6" fmla="*/ 2660333 h 3388995"/>
              <a:gd name="connsiteX7" fmla="*/ 9959762 w 9959762"/>
              <a:gd name="connsiteY7" fmla="*/ 3376295 h 3388995"/>
              <a:gd name="connsiteX0" fmla="*/ 1375 w 9959762"/>
              <a:gd name="connsiteY0" fmla="*/ 3388995 h 3388995"/>
              <a:gd name="connsiteX1" fmla="*/ 1375 w 9959762"/>
              <a:gd name="connsiteY1" fmla="*/ 2684145 h 3388995"/>
              <a:gd name="connsiteX2" fmla="*/ 1877800 w 9959762"/>
              <a:gd name="connsiteY2" fmla="*/ 2684145 h 3388995"/>
              <a:gd name="connsiteX3" fmla="*/ 1877800 w 9959762"/>
              <a:gd name="connsiteY3" fmla="*/ 0 h 3388995"/>
              <a:gd name="connsiteX4" fmla="*/ 7171160 w 9959762"/>
              <a:gd name="connsiteY4" fmla="*/ 6350 h 3388995"/>
              <a:gd name="connsiteX5" fmla="*/ 7191955 w 9959762"/>
              <a:gd name="connsiteY5" fmla="*/ 2669065 h 3388995"/>
              <a:gd name="connsiteX6" fmla="*/ 9947062 w 9959762"/>
              <a:gd name="connsiteY6" fmla="*/ 2660333 h 3388995"/>
              <a:gd name="connsiteX7" fmla="*/ 9959762 w 9959762"/>
              <a:gd name="connsiteY7" fmla="*/ 3376295 h 338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59762" h="3388995">
                <a:moveTo>
                  <a:pt x="1375" y="3388995"/>
                </a:moveTo>
                <a:cubicBezTo>
                  <a:pt x="6137" y="3100070"/>
                  <a:pt x="-3387" y="3134995"/>
                  <a:pt x="1375" y="2684145"/>
                </a:cubicBezTo>
                <a:lnTo>
                  <a:pt x="1877800" y="2684145"/>
                </a:lnTo>
                <a:cubicBezTo>
                  <a:pt x="1877800" y="2496502"/>
                  <a:pt x="1877007" y="1041400"/>
                  <a:pt x="1877800" y="0"/>
                </a:cubicBezTo>
                <a:lnTo>
                  <a:pt x="7171160" y="6350"/>
                </a:lnTo>
                <a:cubicBezTo>
                  <a:pt x="7172747" y="368300"/>
                  <a:pt x="7190368" y="2307115"/>
                  <a:pt x="7191955" y="2669065"/>
                </a:cubicBezTo>
                <a:lnTo>
                  <a:pt x="9947062" y="2660333"/>
                </a:lnTo>
                <a:cubicBezTo>
                  <a:pt x="9947062" y="2912745"/>
                  <a:pt x="9958968" y="2976245"/>
                  <a:pt x="9959762" y="3376295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8056787" y="299870"/>
            <a:ext cx="3399183" cy="12691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407457" y="5910798"/>
            <a:ext cx="1075914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41050" y="4428429"/>
                <a:ext cx="180059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201168" lvl="1" indent="0" algn="ctr">
                  <a:buNone/>
                </a:pPr>
                <a:r>
                  <a:rPr lang="en-US" sz="2400" dirty="0"/>
                  <a:t>HERMES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050" y="4428429"/>
                <a:ext cx="1800590" cy="830997"/>
              </a:xfrm>
              <a:prstGeom prst="rect">
                <a:avLst/>
              </a:prstGeom>
              <a:blipFill>
                <a:blip r:embed="rId3"/>
                <a:stretch>
                  <a:fillRect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021494" y="4708740"/>
                <a:ext cx="3445565" cy="156966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endParaRPr lang="en-US" sz="2400" dirty="0">
                  <a:sym typeface="Wingdings" panose="05000000000000000000" pitchFamily="2" charset="2"/>
                </a:endParaRPr>
              </a:p>
              <a:p>
                <a:pPr lvl="1" algn="ctr"/>
                <a:r>
                  <a:rPr lang="en-US" sz="2400" b="1" u="sng" dirty="0">
                    <a:sym typeface="Wingdings" panose="05000000000000000000" pitchFamily="2" charset="2"/>
                  </a:rPr>
                  <a:t>No current or planned measurements</a:t>
                </a:r>
                <a:br>
                  <a:rPr lang="en-US" sz="2400" b="1" u="sng" dirty="0">
                    <a:sym typeface="Wingdings" panose="05000000000000000000" pitchFamily="2" charset="2"/>
                  </a:rPr>
                </a:br>
                <a:endParaRPr lang="en-US" sz="2400" b="1" u="sng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494" y="4708740"/>
                <a:ext cx="3445565" cy="1569660"/>
              </a:xfrm>
              <a:prstGeom prst="rect">
                <a:avLst/>
              </a:prstGeom>
              <a:blipFill>
                <a:blip r:embed="rId4"/>
                <a:stretch>
                  <a:fillRect r="-44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333334" y="5926407"/>
                <a:ext cx="2834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3334" y="5926407"/>
                <a:ext cx="28341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257163" y="5975152"/>
                <a:ext cx="28052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7163" y="5975152"/>
                <a:ext cx="28052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002430" y="5968179"/>
                <a:ext cx="180541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0.8−1.8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430" y="5968179"/>
                <a:ext cx="1805414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312606" y="5968179"/>
                <a:ext cx="180541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&lt;0.5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06" y="5968179"/>
                <a:ext cx="1805414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sp>
        <p:nvSpPr>
          <p:cNvPr id="9" name="Freeform 8"/>
          <p:cNvSpPr/>
          <p:nvPr/>
        </p:nvSpPr>
        <p:spPr>
          <a:xfrm>
            <a:off x="8236316" y="3523475"/>
            <a:ext cx="3660883" cy="2398614"/>
          </a:xfrm>
          <a:custGeom>
            <a:avLst/>
            <a:gdLst>
              <a:gd name="connsiteX0" fmla="*/ 0 w 2949262"/>
              <a:gd name="connsiteY0" fmla="*/ 2590079 h 2600096"/>
              <a:gd name="connsiteX1" fmla="*/ 927279 w 2949262"/>
              <a:gd name="connsiteY1" fmla="*/ 1366587 h 2600096"/>
              <a:gd name="connsiteX2" fmla="*/ 1712890 w 2949262"/>
              <a:gd name="connsiteY2" fmla="*/ 14305 h 2600096"/>
              <a:gd name="connsiteX3" fmla="*/ 2691685 w 2949262"/>
              <a:gd name="connsiteY3" fmla="*/ 2268108 h 2600096"/>
              <a:gd name="connsiteX4" fmla="*/ 2949262 w 2949262"/>
              <a:gd name="connsiteY4" fmla="*/ 2590079 h 2600096"/>
              <a:gd name="connsiteX0" fmla="*/ 0 w 2949262"/>
              <a:gd name="connsiteY0" fmla="*/ 2575779 h 2585796"/>
              <a:gd name="connsiteX1" fmla="*/ 698679 w 2949262"/>
              <a:gd name="connsiteY1" fmla="*/ 2274307 h 2585796"/>
              <a:gd name="connsiteX2" fmla="*/ 1712890 w 2949262"/>
              <a:gd name="connsiteY2" fmla="*/ 5 h 2585796"/>
              <a:gd name="connsiteX3" fmla="*/ 2691685 w 2949262"/>
              <a:gd name="connsiteY3" fmla="*/ 2253808 h 2585796"/>
              <a:gd name="connsiteX4" fmla="*/ 2949262 w 2949262"/>
              <a:gd name="connsiteY4" fmla="*/ 2575779 h 2585796"/>
              <a:gd name="connsiteX0" fmla="*/ 0 w 2949262"/>
              <a:gd name="connsiteY0" fmla="*/ 2575779 h 2589859"/>
              <a:gd name="connsiteX1" fmla="*/ 698679 w 2949262"/>
              <a:gd name="connsiteY1" fmla="*/ 2274307 h 2589859"/>
              <a:gd name="connsiteX2" fmla="*/ 1712890 w 2949262"/>
              <a:gd name="connsiteY2" fmla="*/ 5 h 2589859"/>
              <a:gd name="connsiteX3" fmla="*/ 2691685 w 2949262"/>
              <a:gd name="connsiteY3" fmla="*/ 2253808 h 2589859"/>
              <a:gd name="connsiteX4" fmla="*/ 2949262 w 2949262"/>
              <a:gd name="connsiteY4" fmla="*/ 2575779 h 2589859"/>
              <a:gd name="connsiteX0" fmla="*/ 0 w 2949262"/>
              <a:gd name="connsiteY0" fmla="*/ 2575775 h 2585792"/>
              <a:gd name="connsiteX1" fmla="*/ 531039 w 2949262"/>
              <a:gd name="connsiteY1" fmla="*/ 2251443 h 2585792"/>
              <a:gd name="connsiteX2" fmla="*/ 1712890 w 2949262"/>
              <a:gd name="connsiteY2" fmla="*/ 1 h 2585792"/>
              <a:gd name="connsiteX3" fmla="*/ 2691685 w 2949262"/>
              <a:gd name="connsiteY3" fmla="*/ 2253804 h 2585792"/>
              <a:gd name="connsiteX4" fmla="*/ 2949262 w 2949262"/>
              <a:gd name="connsiteY4" fmla="*/ 2575775 h 2585792"/>
              <a:gd name="connsiteX0" fmla="*/ 0 w 3223582"/>
              <a:gd name="connsiteY0" fmla="*/ 2606255 h 2608338"/>
              <a:gd name="connsiteX1" fmla="*/ 805359 w 3223582"/>
              <a:gd name="connsiteY1" fmla="*/ 2251443 h 2608338"/>
              <a:gd name="connsiteX2" fmla="*/ 1987210 w 3223582"/>
              <a:gd name="connsiteY2" fmla="*/ 1 h 2608338"/>
              <a:gd name="connsiteX3" fmla="*/ 2966005 w 3223582"/>
              <a:gd name="connsiteY3" fmla="*/ 2253804 h 2608338"/>
              <a:gd name="connsiteX4" fmla="*/ 3223582 w 3223582"/>
              <a:gd name="connsiteY4" fmla="*/ 2575775 h 2608338"/>
              <a:gd name="connsiteX0" fmla="*/ 0 w 3276922"/>
              <a:gd name="connsiteY0" fmla="*/ 2606255 h 2608338"/>
              <a:gd name="connsiteX1" fmla="*/ 805359 w 3276922"/>
              <a:gd name="connsiteY1" fmla="*/ 2251443 h 2608338"/>
              <a:gd name="connsiteX2" fmla="*/ 1987210 w 3276922"/>
              <a:gd name="connsiteY2" fmla="*/ 1 h 2608338"/>
              <a:gd name="connsiteX3" fmla="*/ 2966005 w 3276922"/>
              <a:gd name="connsiteY3" fmla="*/ 2253804 h 2608338"/>
              <a:gd name="connsiteX4" fmla="*/ 3276922 w 3276922"/>
              <a:gd name="connsiteY4" fmla="*/ 2583395 h 2608338"/>
              <a:gd name="connsiteX0" fmla="*/ 0 w 3276922"/>
              <a:gd name="connsiteY0" fmla="*/ 2606280 h 2608363"/>
              <a:gd name="connsiteX1" fmla="*/ 805359 w 3276922"/>
              <a:gd name="connsiteY1" fmla="*/ 2251468 h 2608363"/>
              <a:gd name="connsiteX2" fmla="*/ 1987210 w 3276922"/>
              <a:gd name="connsiteY2" fmla="*/ 26 h 2608363"/>
              <a:gd name="connsiteX3" fmla="*/ 2966005 w 3276922"/>
              <a:gd name="connsiteY3" fmla="*/ 2253829 h 2608363"/>
              <a:gd name="connsiteX4" fmla="*/ 3276922 w 3276922"/>
              <a:gd name="connsiteY4" fmla="*/ 2583420 h 2608363"/>
              <a:gd name="connsiteX0" fmla="*/ 0 w 3276922"/>
              <a:gd name="connsiteY0" fmla="*/ 2766298 h 2773111"/>
              <a:gd name="connsiteX1" fmla="*/ 805359 w 3276922"/>
              <a:gd name="connsiteY1" fmla="*/ 2411486 h 2773111"/>
              <a:gd name="connsiteX2" fmla="*/ 1987210 w 3276922"/>
              <a:gd name="connsiteY2" fmla="*/ 24 h 2773111"/>
              <a:gd name="connsiteX3" fmla="*/ 2966005 w 3276922"/>
              <a:gd name="connsiteY3" fmla="*/ 2413847 h 2773111"/>
              <a:gd name="connsiteX4" fmla="*/ 3276922 w 3276922"/>
              <a:gd name="connsiteY4" fmla="*/ 2743438 h 2773111"/>
              <a:gd name="connsiteX0" fmla="*/ 0 w 3276922"/>
              <a:gd name="connsiteY0" fmla="*/ 2766298 h 2766358"/>
              <a:gd name="connsiteX1" fmla="*/ 805359 w 3276922"/>
              <a:gd name="connsiteY1" fmla="*/ 2411486 h 2766358"/>
              <a:gd name="connsiteX2" fmla="*/ 1987210 w 3276922"/>
              <a:gd name="connsiteY2" fmla="*/ 24 h 2766358"/>
              <a:gd name="connsiteX3" fmla="*/ 2966005 w 3276922"/>
              <a:gd name="connsiteY3" fmla="*/ 2413847 h 2766358"/>
              <a:gd name="connsiteX4" fmla="*/ 3276922 w 3276922"/>
              <a:gd name="connsiteY4" fmla="*/ 2743438 h 2766358"/>
              <a:gd name="connsiteX0" fmla="*/ 0 w 3276922"/>
              <a:gd name="connsiteY0" fmla="*/ 2766296 h 2766296"/>
              <a:gd name="connsiteX1" fmla="*/ 805359 w 3276922"/>
              <a:gd name="connsiteY1" fmla="*/ 2411484 h 2766296"/>
              <a:gd name="connsiteX2" fmla="*/ 1987210 w 3276922"/>
              <a:gd name="connsiteY2" fmla="*/ 22 h 2766296"/>
              <a:gd name="connsiteX3" fmla="*/ 2966005 w 3276922"/>
              <a:gd name="connsiteY3" fmla="*/ 2413845 h 2766296"/>
              <a:gd name="connsiteX4" fmla="*/ 3276922 w 3276922"/>
              <a:gd name="connsiteY4" fmla="*/ 2743436 h 2766296"/>
              <a:gd name="connsiteX0" fmla="*/ 0 w 3276922"/>
              <a:gd name="connsiteY0" fmla="*/ 2766276 h 2766276"/>
              <a:gd name="connsiteX1" fmla="*/ 752019 w 3276922"/>
              <a:gd name="connsiteY1" fmla="*/ 2426704 h 2766276"/>
              <a:gd name="connsiteX2" fmla="*/ 1987210 w 3276922"/>
              <a:gd name="connsiteY2" fmla="*/ 2 h 2766276"/>
              <a:gd name="connsiteX3" fmla="*/ 2966005 w 3276922"/>
              <a:gd name="connsiteY3" fmla="*/ 2413825 h 2766276"/>
              <a:gd name="connsiteX4" fmla="*/ 3276922 w 3276922"/>
              <a:gd name="connsiteY4" fmla="*/ 2743416 h 2766276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23582"/>
              <a:gd name="connsiteY0" fmla="*/ 2751036 h 2757901"/>
              <a:gd name="connsiteX1" fmla="*/ 698679 w 3223582"/>
              <a:gd name="connsiteY1" fmla="*/ 2426704 h 2757901"/>
              <a:gd name="connsiteX2" fmla="*/ 1933870 w 3223582"/>
              <a:gd name="connsiteY2" fmla="*/ 2 h 2757901"/>
              <a:gd name="connsiteX3" fmla="*/ 2912665 w 3223582"/>
              <a:gd name="connsiteY3" fmla="*/ 2413825 h 2757901"/>
              <a:gd name="connsiteX4" fmla="*/ 3223582 w 3223582"/>
              <a:gd name="connsiteY4" fmla="*/ 2743416 h 2757901"/>
              <a:gd name="connsiteX0" fmla="*/ 0 w 3223582"/>
              <a:gd name="connsiteY0" fmla="*/ 2875725 h 2888011"/>
              <a:gd name="connsiteX1" fmla="*/ 698679 w 3223582"/>
              <a:gd name="connsiteY1" fmla="*/ 2551393 h 2888011"/>
              <a:gd name="connsiteX2" fmla="*/ 1811874 w 3223582"/>
              <a:gd name="connsiteY2" fmla="*/ 1 h 2888011"/>
              <a:gd name="connsiteX3" fmla="*/ 2912665 w 3223582"/>
              <a:gd name="connsiteY3" fmla="*/ 2538514 h 2888011"/>
              <a:gd name="connsiteX4" fmla="*/ 3223582 w 3223582"/>
              <a:gd name="connsiteY4" fmla="*/ 2868105 h 2888011"/>
              <a:gd name="connsiteX0" fmla="*/ 0 w 3223582"/>
              <a:gd name="connsiteY0" fmla="*/ 2412088 h 2424374"/>
              <a:gd name="connsiteX1" fmla="*/ 698679 w 3223582"/>
              <a:gd name="connsiteY1" fmla="*/ 2087756 h 2424374"/>
              <a:gd name="connsiteX2" fmla="*/ 1834555 w 3223582"/>
              <a:gd name="connsiteY2" fmla="*/ 3 h 2424374"/>
              <a:gd name="connsiteX3" fmla="*/ 2912665 w 3223582"/>
              <a:gd name="connsiteY3" fmla="*/ 2074877 h 2424374"/>
              <a:gd name="connsiteX4" fmla="*/ 3223582 w 3223582"/>
              <a:gd name="connsiteY4" fmla="*/ 2404468 h 2424374"/>
              <a:gd name="connsiteX0" fmla="*/ 0 w 3223582"/>
              <a:gd name="connsiteY0" fmla="*/ 2412085 h 2424371"/>
              <a:gd name="connsiteX1" fmla="*/ 1152298 w 3223582"/>
              <a:gd name="connsiteY1" fmla="*/ 2074874 h 2424371"/>
              <a:gd name="connsiteX2" fmla="*/ 1834555 w 3223582"/>
              <a:gd name="connsiteY2" fmla="*/ 0 h 2424371"/>
              <a:gd name="connsiteX3" fmla="*/ 2912665 w 3223582"/>
              <a:gd name="connsiteY3" fmla="*/ 2074874 h 2424371"/>
              <a:gd name="connsiteX4" fmla="*/ 3223582 w 3223582"/>
              <a:gd name="connsiteY4" fmla="*/ 2404465 h 2424371"/>
              <a:gd name="connsiteX0" fmla="*/ 0 w 3223582"/>
              <a:gd name="connsiteY0" fmla="*/ 2412085 h 2424371"/>
              <a:gd name="connsiteX1" fmla="*/ 1152298 w 3223582"/>
              <a:gd name="connsiteY1" fmla="*/ 2074874 h 2424371"/>
              <a:gd name="connsiteX2" fmla="*/ 1834555 w 3223582"/>
              <a:gd name="connsiteY2" fmla="*/ 0 h 2424371"/>
              <a:gd name="connsiteX3" fmla="*/ 2606473 w 3223582"/>
              <a:gd name="connsiteY3" fmla="*/ 2074874 h 2424371"/>
              <a:gd name="connsiteX4" fmla="*/ 3223582 w 3223582"/>
              <a:gd name="connsiteY4" fmla="*/ 2404465 h 2424371"/>
              <a:gd name="connsiteX0" fmla="*/ 0 w 3223582"/>
              <a:gd name="connsiteY0" fmla="*/ 2386328 h 2398614"/>
              <a:gd name="connsiteX1" fmla="*/ 1152298 w 3223582"/>
              <a:gd name="connsiteY1" fmla="*/ 2049117 h 2398614"/>
              <a:gd name="connsiteX2" fmla="*/ 1902598 w 3223582"/>
              <a:gd name="connsiteY2" fmla="*/ 0 h 2398614"/>
              <a:gd name="connsiteX3" fmla="*/ 2606473 w 3223582"/>
              <a:gd name="connsiteY3" fmla="*/ 2049117 h 2398614"/>
              <a:gd name="connsiteX4" fmla="*/ 3223582 w 3223582"/>
              <a:gd name="connsiteY4" fmla="*/ 2378708 h 239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3582" h="2398614">
                <a:moveTo>
                  <a:pt x="0" y="2386328"/>
                </a:moveTo>
                <a:cubicBezTo>
                  <a:pt x="480918" y="2332130"/>
                  <a:pt x="835198" y="2446838"/>
                  <a:pt x="1152298" y="2049117"/>
                </a:cubicBezTo>
                <a:cubicBezTo>
                  <a:pt x="1469398" y="1651396"/>
                  <a:pt x="1660236" y="0"/>
                  <a:pt x="1902598" y="0"/>
                </a:cubicBezTo>
                <a:cubicBezTo>
                  <a:pt x="2144960" y="0"/>
                  <a:pt x="2371188" y="1571100"/>
                  <a:pt x="2606473" y="2049117"/>
                </a:cubicBezTo>
                <a:cubicBezTo>
                  <a:pt x="2841758" y="2527134"/>
                  <a:pt x="3150602" y="2374415"/>
                  <a:pt x="3223582" y="2378708"/>
                </a:cubicBez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808889" y="4414701"/>
                <a:ext cx="30154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20</m:t>
                        </m:r>
                      </m:sub>
                    </m:sSub>
                  </m:oMath>
                </a14:m>
                <a:endParaRPr lang="en-US" sz="2400" dirty="0">
                  <a:sym typeface="Wingdings" panose="05000000000000000000" pitchFamily="2" charset="2"/>
                </a:endParaRPr>
              </a:p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&gt;5 Labs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889" y="4414701"/>
                <a:ext cx="3015404" cy="830997"/>
              </a:xfrm>
              <a:prstGeom prst="rect">
                <a:avLst/>
              </a:prstGeom>
              <a:blipFill>
                <a:blip r:embed="rId9"/>
                <a:stretch>
                  <a:fillRect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0"/>
          <p:cNvSpPr/>
          <p:nvPr/>
        </p:nvSpPr>
        <p:spPr>
          <a:xfrm flipH="1">
            <a:off x="1384198" y="5463471"/>
            <a:ext cx="1913933" cy="439230"/>
          </a:xfrm>
          <a:custGeom>
            <a:avLst/>
            <a:gdLst>
              <a:gd name="connsiteX0" fmla="*/ 0 w 2949262"/>
              <a:gd name="connsiteY0" fmla="*/ 2590079 h 2600096"/>
              <a:gd name="connsiteX1" fmla="*/ 927279 w 2949262"/>
              <a:gd name="connsiteY1" fmla="*/ 1366587 h 2600096"/>
              <a:gd name="connsiteX2" fmla="*/ 1712890 w 2949262"/>
              <a:gd name="connsiteY2" fmla="*/ 14305 h 2600096"/>
              <a:gd name="connsiteX3" fmla="*/ 2691685 w 2949262"/>
              <a:gd name="connsiteY3" fmla="*/ 2268108 h 2600096"/>
              <a:gd name="connsiteX4" fmla="*/ 2949262 w 2949262"/>
              <a:gd name="connsiteY4" fmla="*/ 2590079 h 2600096"/>
              <a:gd name="connsiteX0" fmla="*/ 0 w 2949262"/>
              <a:gd name="connsiteY0" fmla="*/ 2575779 h 2585796"/>
              <a:gd name="connsiteX1" fmla="*/ 698679 w 2949262"/>
              <a:gd name="connsiteY1" fmla="*/ 2274307 h 2585796"/>
              <a:gd name="connsiteX2" fmla="*/ 1712890 w 2949262"/>
              <a:gd name="connsiteY2" fmla="*/ 5 h 2585796"/>
              <a:gd name="connsiteX3" fmla="*/ 2691685 w 2949262"/>
              <a:gd name="connsiteY3" fmla="*/ 2253808 h 2585796"/>
              <a:gd name="connsiteX4" fmla="*/ 2949262 w 2949262"/>
              <a:gd name="connsiteY4" fmla="*/ 2575779 h 2585796"/>
              <a:gd name="connsiteX0" fmla="*/ 0 w 2949262"/>
              <a:gd name="connsiteY0" fmla="*/ 2575779 h 2589859"/>
              <a:gd name="connsiteX1" fmla="*/ 698679 w 2949262"/>
              <a:gd name="connsiteY1" fmla="*/ 2274307 h 2589859"/>
              <a:gd name="connsiteX2" fmla="*/ 1712890 w 2949262"/>
              <a:gd name="connsiteY2" fmla="*/ 5 h 2589859"/>
              <a:gd name="connsiteX3" fmla="*/ 2691685 w 2949262"/>
              <a:gd name="connsiteY3" fmla="*/ 2253808 h 2589859"/>
              <a:gd name="connsiteX4" fmla="*/ 2949262 w 2949262"/>
              <a:gd name="connsiteY4" fmla="*/ 2575779 h 2589859"/>
              <a:gd name="connsiteX0" fmla="*/ 0 w 2949262"/>
              <a:gd name="connsiteY0" fmla="*/ 2575775 h 2585792"/>
              <a:gd name="connsiteX1" fmla="*/ 531039 w 2949262"/>
              <a:gd name="connsiteY1" fmla="*/ 2251443 h 2585792"/>
              <a:gd name="connsiteX2" fmla="*/ 1712890 w 2949262"/>
              <a:gd name="connsiteY2" fmla="*/ 1 h 2585792"/>
              <a:gd name="connsiteX3" fmla="*/ 2691685 w 2949262"/>
              <a:gd name="connsiteY3" fmla="*/ 2253804 h 2585792"/>
              <a:gd name="connsiteX4" fmla="*/ 2949262 w 2949262"/>
              <a:gd name="connsiteY4" fmla="*/ 2575775 h 2585792"/>
              <a:gd name="connsiteX0" fmla="*/ 0 w 3223582"/>
              <a:gd name="connsiteY0" fmla="*/ 2606255 h 2608338"/>
              <a:gd name="connsiteX1" fmla="*/ 805359 w 3223582"/>
              <a:gd name="connsiteY1" fmla="*/ 2251443 h 2608338"/>
              <a:gd name="connsiteX2" fmla="*/ 1987210 w 3223582"/>
              <a:gd name="connsiteY2" fmla="*/ 1 h 2608338"/>
              <a:gd name="connsiteX3" fmla="*/ 2966005 w 3223582"/>
              <a:gd name="connsiteY3" fmla="*/ 2253804 h 2608338"/>
              <a:gd name="connsiteX4" fmla="*/ 3223582 w 3223582"/>
              <a:gd name="connsiteY4" fmla="*/ 2575775 h 2608338"/>
              <a:gd name="connsiteX0" fmla="*/ 0 w 3276922"/>
              <a:gd name="connsiteY0" fmla="*/ 2606255 h 2608338"/>
              <a:gd name="connsiteX1" fmla="*/ 805359 w 3276922"/>
              <a:gd name="connsiteY1" fmla="*/ 2251443 h 2608338"/>
              <a:gd name="connsiteX2" fmla="*/ 1987210 w 3276922"/>
              <a:gd name="connsiteY2" fmla="*/ 1 h 2608338"/>
              <a:gd name="connsiteX3" fmla="*/ 2966005 w 3276922"/>
              <a:gd name="connsiteY3" fmla="*/ 2253804 h 2608338"/>
              <a:gd name="connsiteX4" fmla="*/ 3276922 w 3276922"/>
              <a:gd name="connsiteY4" fmla="*/ 2583395 h 2608338"/>
              <a:gd name="connsiteX0" fmla="*/ 0 w 3276922"/>
              <a:gd name="connsiteY0" fmla="*/ 2606280 h 2608363"/>
              <a:gd name="connsiteX1" fmla="*/ 805359 w 3276922"/>
              <a:gd name="connsiteY1" fmla="*/ 2251468 h 2608363"/>
              <a:gd name="connsiteX2" fmla="*/ 1987210 w 3276922"/>
              <a:gd name="connsiteY2" fmla="*/ 26 h 2608363"/>
              <a:gd name="connsiteX3" fmla="*/ 2966005 w 3276922"/>
              <a:gd name="connsiteY3" fmla="*/ 2253829 h 2608363"/>
              <a:gd name="connsiteX4" fmla="*/ 3276922 w 3276922"/>
              <a:gd name="connsiteY4" fmla="*/ 2583420 h 2608363"/>
              <a:gd name="connsiteX0" fmla="*/ 0 w 3276922"/>
              <a:gd name="connsiteY0" fmla="*/ 2766298 h 2773111"/>
              <a:gd name="connsiteX1" fmla="*/ 805359 w 3276922"/>
              <a:gd name="connsiteY1" fmla="*/ 2411486 h 2773111"/>
              <a:gd name="connsiteX2" fmla="*/ 1987210 w 3276922"/>
              <a:gd name="connsiteY2" fmla="*/ 24 h 2773111"/>
              <a:gd name="connsiteX3" fmla="*/ 2966005 w 3276922"/>
              <a:gd name="connsiteY3" fmla="*/ 2413847 h 2773111"/>
              <a:gd name="connsiteX4" fmla="*/ 3276922 w 3276922"/>
              <a:gd name="connsiteY4" fmla="*/ 2743438 h 2773111"/>
              <a:gd name="connsiteX0" fmla="*/ 0 w 3276922"/>
              <a:gd name="connsiteY0" fmla="*/ 2766298 h 2766358"/>
              <a:gd name="connsiteX1" fmla="*/ 805359 w 3276922"/>
              <a:gd name="connsiteY1" fmla="*/ 2411486 h 2766358"/>
              <a:gd name="connsiteX2" fmla="*/ 1987210 w 3276922"/>
              <a:gd name="connsiteY2" fmla="*/ 24 h 2766358"/>
              <a:gd name="connsiteX3" fmla="*/ 2966005 w 3276922"/>
              <a:gd name="connsiteY3" fmla="*/ 2413847 h 2766358"/>
              <a:gd name="connsiteX4" fmla="*/ 3276922 w 3276922"/>
              <a:gd name="connsiteY4" fmla="*/ 2743438 h 2766358"/>
              <a:gd name="connsiteX0" fmla="*/ 0 w 3276922"/>
              <a:gd name="connsiteY0" fmla="*/ 2766296 h 2766296"/>
              <a:gd name="connsiteX1" fmla="*/ 805359 w 3276922"/>
              <a:gd name="connsiteY1" fmla="*/ 2411484 h 2766296"/>
              <a:gd name="connsiteX2" fmla="*/ 1987210 w 3276922"/>
              <a:gd name="connsiteY2" fmla="*/ 22 h 2766296"/>
              <a:gd name="connsiteX3" fmla="*/ 2966005 w 3276922"/>
              <a:gd name="connsiteY3" fmla="*/ 2413845 h 2766296"/>
              <a:gd name="connsiteX4" fmla="*/ 3276922 w 3276922"/>
              <a:gd name="connsiteY4" fmla="*/ 2743436 h 2766296"/>
              <a:gd name="connsiteX0" fmla="*/ 0 w 3276922"/>
              <a:gd name="connsiteY0" fmla="*/ 2766276 h 2766276"/>
              <a:gd name="connsiteX1" fmla="*/ 752019 w 3276922"/>
              <a:gd name="connsiteY1" fmla="*/ 2426704 h 2766276"/>
              <a:gd name="connsiteX2" fmla="*/ 1987210 w 3276922"/>
              <a:gd name="connsiteY2" fmla="*/ 2 h 2766276"/>
              <a:gd name="connsiteX3" fmla="*/ 2966005 w 3276922"/>
              <a:gd name="connsiteY3" fmla="*/ 2413825 h 2766276"/>
              <a:gd name="connsiteX4" fmla="*/ 3276922 w 3276922"/>
              <a:gd name="connsiteY4" fmla="*/ 2743416 h 2766276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23582"/>
              <a:gd name="connsiteY0" fmla="*/ 2751036 h 2757901"/>
              <a:gd name="connsiteX1" fmla="*/ 698679 w 3223582"/>
              <a:gd name="connsiteY1" fmla="*/ 2426704 h 2757901"/>
              <a:gd name="connsiteX2" fmla="*/ 1933870 w 3223582"/>
              <a:gd name="connsiteY2" fmla="*/ 2 h 2757901"/>
              <a:gd name="connsiteX3" fmla="*/ 2912665 w 3223582"/>
              <a:gd name="connsiteY3" fmla="*/ 2413825 h 2757901"/>
              <a:gd name="connsiteX4" fmla="*/ 3223582 w 3223582"/>
              <a:gd name="connsiteY4" fmla="*/ 2743416 h 2757901"/>
              <a:gd name="connsiteX0" fmla="*/ 0 w 3223582"/>
              <a:gd name="connsiteY0" fmla="*/ 2657111 h 2660268"/>
              <a:gd name="connsiteX1" fmla="*/ 698679 w 3223582"/>
              <a:gd name="connsiteY1" fmla="*/ 2332779 h 2660268"/>
              <a:gd name="connsiteX2" fmla="*/ 1741091 w 3223582"/>
              <a:gd name="connsiteY2" fmla="*/ 0 h 2660268"/>
              <a:gd name="connsiteX3" fmla="*/ 2912665 w 3223582"/>
              <a:gd name="connsiteY3" fmla="*/ 2319900 h 2660268"/>
              <a:gd name="connsiteX4" fmla="*/ 3223582 w 3223582"/>
              <a:gd name="connsiteY4" fmla="*/ 2649491 h 2660268"/>
              <a:gd name="connsiteX0" fmla="*/ 0 w 3223582"/>
              <a:gd name="connsiteY0" fmla="*/ 6327328 h 6557255"/>
              <a:gd name="connsiteX1" fmla="*/ 698679 w 3223582"/>
              <a:gd name="connsiteY1" fmla="*/ 6002996 h 6557255"/>
              <a:gd name="connsiteX2" fmla="*/ 1881294 w 3223582"/>
              <a:gd name="connsiteY2" fmla="*/ 0 h 6557255"/>
              <a:gd name="connsiteX3" fmla="*/ 2912665 w 3223582"/>
              <a:gd name="connsiteY3" fmla="*/ 5990117 h 6557255"/>
              <a:gd name="connsiteX4" fmla="*/ 3223582 w 3223582"/>
              <a:gd name="connsiteY4" fmla="*/ 6319708 h 6557255"/>
              <a:gd name="connsiteX0" fmla="*/ 0 w 3521514"/>
              <a:gd name="connsiteY0" fmla="*/ 6327328 h 6557255"/>
              <a:gd name="connsiteX1" fmla="*/ 698679 w 3521514"/>
              <a:gd name="connsiteY1" fmla="*/ 6002996 h 6557255"/>
              <a:gd name="connsiteX2" fmla="*/ 1881294 w 3521514"/>
              <a:gd name="connsiteY2" fmla="*/ 0 h 6557255"/>
              <a:gd name="connsiteX3" fmla="*/ 2912665 w 3521514"/>
              <a:gd name="connsiteY3" fmla="*/ 5990117 h 6557255"/>
              <a:gd name="connsiteX4" fmla="*/ 3521514 w 3521514"/>
              <a:gd name="connsiteY4" fmla="*/ 5560354 h 6557255"/>
              <a:gd name="connsiteX0" fmla="*/ 0 w 3521514"/>
              <a:gd name="connsiteY0" fmla="*/ 6444985 h 6674912"/>
              <a:gd name="connsiteX1" fmla="*/ 698679 w 3521514"/>
              <a:gd name="connsiteY1" fmla="*/ 6120653 h 6674912"/>
              <a:gd name="connsiteX2" fmla="*/ 1881294 w 3521514"/>
              <a:gd name="connsiteY2" fmla="*/ 117657 h 6674912"/>
              <a:gd name="connsiteX3" fmla="*/ 2982766 w 3521514"/>
              <a:gd name="connsiteY3" fmla="*/ 2184445 h 6674912"/>
              <a:gd name="connsiteX4" fmla="*/ 3521514 w 3521514"/>
              <a:gd name="connsiteY4" fmla="*/ 5678011 h 6674912"/>
              <a:gd name="connsiteX0" fmla="*/ 0 w 3521514"/>
              <a:gd name="connsiteY0" fmla="*/ 6427300 h 6459874"/>
              <a:gd name="connsiteX1" fmla="*/ 733730 w 3521514"/>
              <a:gd name="connsiteY1" fmla="*/ 5723293 h 6459874"/>
              <a:gd name="connsiteX2" fmla="*/ 1881294 w 3521514"/>
              <a:gd name="connsiteY2" fmla="*/ 99972 h 6459874"/>
              <a:gd name="connsiteX3" fmla="*/ 2982766 w 3521514"/>
              <a:gd name="connsiteY3" fmla="*/ 2166760 h 6459874"/>
              <a:gd name="connsiteX4" fmla="*/ 3521514 w 3521514"/>
              <a:gd name="connsiteY4" fmla="*/ 5660326 h 6459874"/>
              <a:gd name="connsiteX0" fmla="*/ 0 w 3521514"/>
              <a:gd name="connsiteY0" fmla="*/ 5944488 h 5953903"/>
              <a:gd name="connsiteX1" fmla="*/ 733730 w 3521514"/>
              <a:gd name="connsiteY1" fmla="*/ 5240481 h 5953903"/>
              <a:gd name="connsiteX2" fmla="*/ 1933870 w 3521514"/>
              <a:gd name="connsiteY2" fmla="*/ 123397 h 5953903"/>
              <a:gd name="connsiteX3" fmla="*/ 2982766 w 3521514"/>
              <a:gd name="connsiteY3" fmla="*/ 1683948 h 5953903"/>
              <a:gd name="connsiteX4" fmla="*/ 3521514 w 3521514"/>
              <a:gd name="connsiteY4" fmla="*/ 5177514 h 5953903"/>
              <a:gd name="connsiteX0" fmla="*/ 0 w 3521514"/>
              <a:gd name="connsiteY0" fmla="*/ 5843998 h 5853413"/>
              <a:gd name="connsiteX1" fmla="*/ 733730 w 3521514"/>
              <a:gd name="connsiteY1" fmla="*/ 5139991 h 5853413"/>
              <a:gd name="connsiteX2" fmla="*/ 1933870 w 3521514"/>
              <a:gd name="connsiteY2" fmla="*/ 22907 h 5853413"/>
              <a:gd name="connsiteX3" fmla="*/ 2982766 w 3521514"/>
              <a:gd name="connsiteY3" fmla="*/ 1583458 h 5853413"/>
              <a:gd name="connsiteX4" fmla="*/ 3521514 w 3521514"/>
              <a:gd name="connsiteY4" fmla="*/ 5077024 h 5853413"/>
              <a:gd name="connsiteX0" fmla="*/ 0 w 3521514"/>
              <a:gd name="connsiteY0" fmla="*/ 5843998 h 5853413"/>
              <a:gd name="connsiteX1" fmla="*/ 733730 w 3521514"/>
              <a:gd name="connsiteY1" fmla="*/ 5139991 h 5853413"/>
              <a:gd name="connsiteX2" fmla="*/ 1951396 w 3521514"/>
              <a:gd name="connsiteY2" fmla="*/ 22907 h 5853413"/>
              <a:gd name="connsiteX3" fmla="*/ 2982766 w 3521514"/>
              <a:gd name="connsiteY3" fmla="*/ 1583458 h 5853413"/>
              <a:gd name="connsiteX4" fmla="*/ 3521514 w 3521514"/>
              <a:gd name="connsiteY4" fmla="*/ 5077024 h 5853413"/>
              <a:gd name="connsiteX0" fmla="*/ 0 w 3521514"/>
              <a:gd name="connsiteY0" fmla="*/ 5826658 h 5836073"/>
              <a:gd name="connsiteX1" fmla="*/ 733730 w 3521514"/>
              <a:gd name="connsiteY1" fmla="*/ 5122651 h 5836073"/>
              <a:gd name="connsiteX2" fmla="*/ 1951396 w 3521514"/>
              <a:gd name="connsiteY2" fmla="*/ 5567 h 5836073"/>
              <a:gd name="connsiteX3" fmla="*/ 3035342 w 3521514"/>
              <a:gd name="connsiteY3" fmla="*/ 4097302 h 5836073"/>
              <a:gd name="connsiteX4" fmla="*/ 3521514 w 3521514"/>
              <a:gd name="connsiteY4" fmla="*/ 5059684 h 58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1514" h="5836073">
                <a:moveTo>
                  <a:pt x="0" y="5826658"/>
                </a:moveTo>
                <a:cubicBezTo>
                  <a:pt x="480918" y="5772460"/>
                  <a:pt x="408497" y="6092833"/>
                  <a:pt x="733730" y="5122651"/>
                </a:cubicBezTo>
                <a:cubicBezTo>
                  <a:pt x="1058963" y="4152469"/>
                  <a:pt x="1567794" y="176459"/>
                  <a:pt x="1951396" y="5567"/>
                </a:cubicBezTo>
                <a:cubicBezTo>
                  <a:pt x="2334998" y="-165325"/>
                  <a:pt x="2788260" y="3655720"/>
                  <a:pt x="3035342" y="4097302"/>
                </a:cubicBezTo>
                <a:cubicBezTo>
                  <a:pt x="3282424" y="4538884"/>
                  <a:pt x="3448534" y="5055391"/>
                  <a:pt x="3521514" y="5059684"/>
                </a:cubicBez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118020" y="5910798"/>
            <a:ext cx="5377127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1349998" y="2209800"/>
            <a:ext cx="58296" cy="37204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6200000">
            <a:off x="-1177858" y="4493933"/>
            <a:ext cx="289598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dirty="0"/>
              <a:t># of Tensor </a:t>
            </a:r>
            <a:r>
              <a:rPr lang="en-US" sz="2800" dirty="0">
                <a:solidFill>
                  <a:srgbClr val="FF00FF"/>
                </a:solidFill>
              </a:rPr>
              <a:t>Data Pts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83304" y="3958265"/>
            <a:ext cx="4758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1168" lvl="1" indent="0" algn="ctr">
              <a:buNone/>
            </a:pPr>
            <a:r>
              <a:rPr lang="en-US" sz="2400" dirty="0">
                <a:sym typeface="Wingdings" panose="05000000000000000000" pitchFamily="2" charset="2"/>
              </a:rPr>
              <a:t>14+ competing theories at 6 </a:t>
            </a:r>
            <a:r>
              <a:rPr lang="en-US" sz="2400" i="1" dirty="0">
                <a:sym typeface="Wingdings" panose="05000000000000000000" pitchFamily="2" charset="2"/>
              </a:rPr>
              <a:t>Q</a:t>
            </a:r>
            <a:r>
              <a:rPr lang="en-US" sz="2400" baseline="30000" dirty="0">
                <a:sym typeface="Wingdings" panose="05000000000000000000" pitchFamily="2" charset="2"/>
              </a:rPr>
              <a:t>2</a:t>
            </a:r>
            <a:r>
              <a:rPr lang="en-US" sz="2400" dirty="0">
                <a:sym typeface="Wingdings" panose="05000000000000000000" pitchFamily="2" charset="2"/>
              </a:rPr>
              <a:t>, </a:t>
            </a:r>
          </a:p>
          <a:p>
            <a:pPr marL="201168" lvl="1" indent="0" algn="ctr">
              <a:buNone/>
            </a:pPr>
            <a:r>
              <a:rPr lang="en-US" sz="2400" dirty="0">
                <a:sym typeface="Wingdings" panose="05000000000000000000" pitchFamily="2" charset="2"/>
              </a:rPr>
              <a:t>No Data!</a:t>
            </a:r>
            <a:endParaRPr lang="en-US" sz="24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249207" y="5224744"/>
            <a:ext cx="1805414" cy="430887"/>
            <a:chOff x="-17493" y="5161244"/>
            <a:chExt cx="1805414" cy="4308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-17493" y="5161244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493" y="5161244"/>
                  <a:ext cx="1805414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126464" y="5401498"/>
              <a:ext cx="20132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53957" y="3348319"/>
            <a:ext cx="1805414" cy="430887"/>
            <a:chOff x="-112743" y="3284819"/>
            <a:chExt cx="1805414" cy="4308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-112743" y="3284819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12743" y="3284819"/>
                  <a:ext cx="1805414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Connector 48"/>
            <p:cNvCxnSpPr/>
            <p:nvPr/>
          </p:nvCxnSpPr>
          <p:spPr>
            <a:xfrm>
              <a:off x="1088360" y="3466324"/>
              <a:ext cx="20132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 rot="16200000">
            <a:off x="-331749" y="3325533"/>
            <a:ext cx="183877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Theory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Calcs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03081" y="2209800"/>
            <a:ext cx="9915719" cy="622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021317" y="2832100"/>
            <a:ext cx="9697483" cy="406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302505" y="3238337"/>
            <a:ext cx="8597953" cy="57794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0" y="1720700"/>
                <a:ext cx="12192000" cy="3985616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01168" lvl="1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3200" dirty="0"/>
                  <a:t> will lay the foundation for future tensor polarized experiments</a:t>
                </a:r>
              </a:p>
              <a:p>
                <a:pPr lvl="8">
                  <a:lnSpc>
                    <a:spcPct val="100000"/>
                  </a:lnSpc>
                </a:pPr>
                <a:r>
                  <a:rPr lang="en-US" sz="2800" dirty="0"/>
                  <a:t> Identical equipment &amp; technique as approved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(A- rating)</a:t>
                </a:r>
              </a:p>
              <a:p>
                <a:pPr lvl="8">
                  <a:lnSpc>
                    <a:spcPct val="100000"/>
                  </a:lnSpc>
                </a:pPr>
                <a:r>
                  <a:rPr lang="en-US" sz="2800" dirty="0"/>
                  <a:t> Huge 10-100% asymmetry</a:t>
                </a:r>
              </a:p>
              <a:p>
                <a:pPr lvl="8">
                  <a:lnSpc>
                    <a:spcPct val="100000"/>
                  </a:lnSpc>
                </a:pPr>
                <a:r>
                  <a:rPr lang="en-US" sz="2800" dirty="0"/>
                  <a:t>Access to short-distance, high-momentum dynamics</a:t>
                </a:r>
              </a:p>
              <a:p>
                <a:pPr marL="1471400" lvl="8" indent="0">
                  <a:lnSpc>
                    <a:spcPct val="100000"/>
                  </a:lnSpc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20700"/>
                <a:ext cx="12192000" cy="3985616"/>
              </a:xfrm>
              <a:prstGeom prst="rect">
                <a:avLst/>
              </a:prstGeom>
              <a:blipFill rotWithShape="1">
                <a:blip r:embed="rId12"/>
                <a:stretch>
                  <a:fillRect t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566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64" grpId="0" animBg="1"/>
      <p:bldP spid="6" grpId="0"/>
      <p:bldP spid="7" grpId="0"/>
      <p:bldP spid="12" grpId="0"/>
      <p:bldP spid="15" grpId="0"/>
      <p:bldP spid="16" grpId="0"/>
      <p:bldP spid="17" grpId="0"/>
      <p:bldP spid="9" grpId="0" animBg="1"/>
      <p:bldP spid="8" grpId="0"/>
      <p:bldP spid="21" grpId="0" animBg="1"/>
      <p:bldP spid="27" grpId="0"/>
      <p:bldP spid="31" grpId="0"/>
      <p:bldP spid="69" grpId="1"/>
      <p:bldP spid="70" grpId="0" animBg="1"/>
      <p:bldP spid="71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500" b="923"/>
          <a:stretch/>
        </p:blipFill>
        <p:spPr>
          <a:xfrm>
            <a:off x="1234162" y="1808025"/>
            <a:ext cx="9784636" cy="4493624"/>
          </a:xfrm>
          <a:prstGeom prst="rect">
            <a:avLst/>
          </a:prstGeom>
        </p:spPr>
      </p:pic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679976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r="62646" b="63781"/>
          <a:stretch/>
        </p:blipFill>
        <p:spPr>
          <a:xfrm>
            <a:off x="22056" y="1956614"/>
            <a:ext cx="5293656" cy="382070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63745" y="1639824"/>
            <a:ext cx="5204032" cy="4179191"/>
            <a:chOff x="563745" y="1639824"/>
            <a:chExt cx="5204032" cy="417919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745" y="2158716"/>
              <a:ext cx="5204032" cy="366029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755648" y="1639824"/>
              <a:ext cx="38671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Relativistic Model Discrimination </a:t>
              </a:r>
              <a:r>
                <a:rPr lang="en-US" sz="2800" b="1" dirty="0"/>
                <a:t>&gt;6</a:t>
              </a:r>
              <a:r>
                <a:rPr lang="el-GR" sz="2800" b="1" dirty="0"/>
                <a:t>σ</a:t>
              </a:r>
              <a:endParaRPr lang="en-US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056" y="1960355"/>
            <a:ext cx="5366614" cy="3820702"/>
            <a:chOff x="22056" y="1960355"/>
            <a:chExt cx="5366614" cy="38207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15484" b="14683"/>
            <a:stretch/>
          </p:blipFill>
          <p:spPr>
            <a:xfrm>
              <a:off x="990600" y="2085655"/>
              <a:ext cx="4398070" cy="311414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r="93165" b="63781"/>
            <a:stretch/>
          </p:blipFill>
          <p:spPr>
            <a:xfrm>
              <a:off x="22056" y="1960355"/>
              <a:ext cx="968544" cy="382070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-1" t="30749" r="64486" b="63781"/>
            <a:stretch/>
          </p:blipFill>
          <p:spPr>
            <a:xfrm>
              <a:off x="22056" y="5197737"/>
              <a:ext cx="5032544" cy="57697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8" y="5331087"/>
            <a:ext cx="1728671" cy="9836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Discriminating Power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71258" y="5774740"/>
            <a:ext cx="1641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Solid = Quasi-elastic</a:t>
            </a:r>
          </a:p>
          <a:p>
            <a:r>
              <a:rPr lang="en-US" sz="1400" dirty="0"/>
              <a:t>Open = Elastic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19952" y="6050144"/>
            <a:ext cx="2981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 Long, </a:t>
            </a:r>
            <a:r>
              <a:rPr lang="en-US" sz="1400" i="1" dirty="0"/>
              <a:t>et al</a:t>
            </a:r>
            <a:r>
              <a:rPr lang="en-US" sz="1400" dirty="0"/>
              <a:t>, Upcoming PAC44 </a:t>
            </a:r>
            <a:r>
              <a:rPr lang="en-US" sz="1400" dirty="0" err="1"/>
              <a:t>Prposal</a:t>
            </a:r>
            <a:endParaRPr 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406" y="2119879"/>
            <a:ext cx="5271995" cy="3712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88864" y="3572256"/>
            <a:ext cx="1483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 LC</a:t>
            </a:r>
            <a:r>
              <a:rPr lang="en-US" sz="2800" baseline="-25000" dirty="0"/>
              <a:t>AV18</a:t>
            </a:r>
            <a:r>
              <a:rPr lang="en-US" sz="2800" dirty="0"/>
              <a:t> =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34400" y="3328416"/>
            <a:ext cx="1840992" cy="54864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954768" y="3261360"/>
            <a:ext cx="1840992" cy="149352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481046" y="1671320"/>
            <a:ext cx="5194323" cy="4145323"/>
            <a:chOff x="6481046" y="1671320"/>
            <a:chExt cx="5194323" cy="414532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81046" y="2159581"/>
              <a:ext cx="5194323" cy="365706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455408" y="1671320"/>
              <a:ext cx="41464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Wave Function Discrimination up to </a:t>
              </a:r>
              <a:r>
                <a:rPr lang="en-US" sz="2800" b="1" dirty="0"/>
                <a:t>&gt;4</a:t>
              </a:r>
              <a:r>
                <a:rPr lang="el-GR" sz="2800" b="1" dirty="0"/>
                <a:t>σ</a:t>
              </a:r>
              <a:endParaRPr lang="en-US" sz="2800" b="1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5327" y="5854819"/>
            <a:ext cx="1077893" cy="4656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63319" y="5199797"/>
            <a:ext cx="504968" cy="341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2344634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1" grpId="1" animBg="1"/>
      <p:bldP spid="28" grpId="0" animBg="1"/>
      <p:bldP spid="28" grpId="1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1641" y="3095266"/>
            <a:ext cx="12311153" cy="3318417"/>
            <a:chOff x="-1641" y="442214"/>
            <a:chExt cx="12311153" cy="33184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b="63789"/>
            <a:stretch/>
          </p:blipFill>
          <p:spPr>
            <a:xfrm>
              <a:off x="-1641" y="442214"/>
              <a:ext cx="12311153" cy="33184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097280" y="2514381"/>
                  <a:ext cx="165442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=1.5 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7280" y="2514381"/>
                  <a:ext cx="1654427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4428" t="-4000" r="-1107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834956" y="2636199"/>
                  <a:ext cx="165442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=1.8 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4956" y="2636199"/>
                  <a:ext cx="1654427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4412" t="-4000" r="-1103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561451" y="2605212"/>
                  <a:ext cx="165442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=2.9 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GeV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1451" y="2605212"/>
                  <a:ext cx="1654427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4412" t="-4000" r="-1103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/>
          <p:cNvSpPr txBox="1"/>
          <p:nvPr/>
        </p:nvSpPr>
        <p:spPr>
          <a:xfrm>
            <a:off x="6101185" y="21322"/>
            <a:ext cx="1641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Solid = Quasi-elastic</a:t>
            </a:r>
          </a:p>
          <a:p>
            <a:r>
              <a:rPr lang="en-US" sz="1400" dirty="0"/>
              <a:t>Open = Elastic</a:t>
            </a:r>
          </a:p>
        </p:txBody>
      </p:sp>
      <p:sp>
        <p:nvSpPr>
          <p:cNvPr id="1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3789" y="478699"/>
            <a:ext cx="12311153" cy="2728137"/>
            <a:chOff x="-3789" y="3067356"/>
            <a:chExt cx="12311153" cy="272813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t="38721" b="31509"/>
            <a:stretch/>
          </p:blipFill>
          <p:spPr>
            <a:xfrm>
              <a:off x="-3789" y="3067356"/>
              <a:ext cx="12311153" cy="2728137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079155" y="5232645"/>
              <a:ext cx="9243762" cy="307778"/>
              <a:chOff x="1079155" y="5232645"/>
              <a:chExt cx="9243762" cy="3077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1079155" y="5232646"/>
                    <a:ext cx="1654427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=0.2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9155" y="5232646"/>
                    <a:ext cx="1654427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428" t="-4000" r="-1476" b="-28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4850322" y="5232646"/>
                    <a:ext cx="1654427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=0.3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0322" y="5232646"/>
                    <a:ext cx="1654427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428" t="-4000" r="-1107" b="-28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8668490" y="5232645"/>
                    <a:ext cx="1654427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=0.7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8490" y="5232645"/>
                    <a:ext cx="1654427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428" t="-4000" r="-1107" b="-28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b="71318"/>
          <a:stretch/>
        </p:blipFill>
        <p:spPr>
          <a:xfrm>
            <a:off x="3209803" y="52722"/>
            <a:ext cx="1728671" cy="2821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/>
          <a:srcRect t="66871" b="397"/>
          <a:stretch/>
        </p:blipFill>
        <p:spPr>
          <a:xfrm>
            <a:off x="125967" y="65987"/>
            <a:ext cx="1728671" cy="3219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t="29605" b="31116"/>
          <a:stretch/>
        </p:blipFill>
        <p:spPr>
          <a:xfrm>
            <a:off x="1327410" y="60953"/>
            <a:ext cx="1728671" cy="3863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9731" y="21322"/>
            <a:ext cx="1077893" cy="46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78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Free Measurement: 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89" y="1763864"/>
            <a:ext cx="6215992" cy="4545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0151" y="2372138"/>
                <a:ext cx="5727337" cy="393743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sz="2800" dirty="0"/>
              </a:p>
              <a:p>
                <a:r>
                  <a:rPr lang="en-US" sz="2800" dirty="0"/>
                  <a:t>Simultaneous measurement of the elastic tensor analyzing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sz="2800" dirty="0"/>
                  <a:t> in the widest range and highest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/>
                  <a:t> ever done in a single experiment</a:t>
                </a:r>
              </a:p>
              <a:p>
                <a:pPr lvl="1"/>
                <a:r>
                  <a:rPr lang="en-US" sz="2400" dirty="0"/>
                  <a:t>Import cross-check of Hall C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data</a:t>
                </a:r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151" y="2372138"/>
                <a:ext cx="5727337" cy="3937433"/>
              </a:xfrm>
              <a:blipFill>
                <a:blip r:embed="rId4"/>
                <a:stretch>
                  <a:fillRect l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063194" y="2491411"/>
            <a:ext cx="4477425" cy="371061"/>
            <a:chOff x="7063194" y="2491411"/>
            <a:chExt cx="4477425" cy="371061"/>
          </a:xfrm>
        </p:grpSpPr>
        <p:sp>
          <p:nvSpPr>
            <p:cNvPr id="12" name="Down Arrow 11"/>
            <p:cNvSpPr/>
            <p:nvPr/>
          </p:nvSpPr>
          <p:spPr>
            <a:xfrm>
              <a:off x="7063194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8163125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10409581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11262323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1036692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Collaboration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7" y="1845733"/>
            <a:ext cx="3868541" cy="447555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i="1" dirty="0">
                <a:solidFill>
                  <a:srgbClr val="000092"/>
                </a:solidFill>
              </a:rPr>
              <a:t>E. Long</a:t>
            </a:r>
            <a:r>
              <a:rPr lang="en-US" dirty="0">
                <a:solidFill>
                  <a:srgbClr val="000092"/>
                </a:solidFill>
              </a:rPr>
              <a:t>, </a:t>
            </a:r>
            <a:r>
              <a:rPr lang="en-US" i="1" dirty="0">
                <a:solidFill>
                  <a:srgbClr val="000092"/>
                </a:solidFill>
              </a:rPr>
              <a:t>K. Slifer</a:t>
            </a:r>
            <a:r>
              <a:rPr lang="en-US" dirty="0">
                <a:solidFill>
                  <a:srgbClr val="000092"/>
                </a:solidFill>
              </a:rPr>
              <a:t>, </a:t>
            </a:r>
            <a:r>
              <a:rPr lang="en-US" i="1" dirty="0">
                <a:solidFill>
                  <a:srgbClr val="000092"/>
                </a:solidFill>
              </a:rPr>
              <a:t>P. Solvignon</a:t>
            </a:r>
            <a:r>
              <a:rPr lang="en-US" dirty="0">
                <a:solidFill>
                  <a:srgbClr val="000092"/>
                </a:solidFill>
              </a:rPr>
              <a:t>,</a:t>
            </a:r>
            <a:r>
              <a:rPr lang="en-US" dirty="0"/>
              <a:t> T. Badman, L. Hammed, M. Holtrop, N. </a:t>
            </a:r>
            <a:r>
              <a:rPr lang="en-US" dirty="0" err="1"/>
              <a:t>Lajoie</a:t>
            </a:r>
            <a:r>
              <a:rPr lang="en-US" dirty="0"/>
              <a:t>, S. Li, K. McCarty, R. </a:t>
            </a:r>
            <a:r>
              <a:rPr lang="en-US" dirty="0" err="1"/>
              <a:t>Paremuzyan</a:t>
            </a:r>
            <a:r>
              <a:rPr lang="en-US" dirty="0"/>
              <a:t>, D. Ruth, S. Santiesteban, B. Yale, </a:t>
            </a:r>
            <a:br>
              <a:rPr lang="en-US" dirty="0"/>
            </a:br>
            <a:r>
              <a:rPr lang="en-US" dirty="0"/>
              <a:t>R. Zielinski</a:t>
            </a:r>
            <a:br>
              <a:rPr lang="en-US" dirty="0"/>
            </a:br>
            <a:r>
              <a:rPr lang="en-US" b="1" dirty="0"/>
              <a:t>University of New Hampshire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000092"/>
                </a:solidFill>
              </a:rPr>
              <a:t>D. Day</a:t>
            </a:r>
            <a:r>
              <a:rPr lang="en-US" dirty="0">
                <a:solidFill>
                  <a:srgbClr val="000092"/>
                </a:solidFill>
              </a:rPr>
              <a:t>, </a:t>
            </a:r>
            <a:r>
              <a:rPr lang="en-US" i="1" dirty="0">
                <a:solidFill>
                  <a:srgbClr val="000092"/>
                </a:solidFill>
              </a:rPr>
              <a:t>D. Keller</a:t>
            </a:r>
            <a:r>
              <a:rPr lang="en-US" dirty="0">
                <a:solidFill>
                  <a:srgbClr val="000092"/>
                </a:solidFill>
              </a:rPr>
              <a:t>,</a:t>
            </a:r>
            <a:r>
              <a:rPr lang="en-US" dirty="0"/>
              <a:t> D. Crabb, S. Liuti, </a:t>
            </a:r>
            <a:br>
              <a:rPr lang="en-US" dirty="0"/>
            </a:br>
            <a:r>
              <a:rPr lang="en-US" dirty="0"/>
              <a:t>O.A. Rondon, V. </a:t>
            </a:r>
            <a:r>
              <a:rPr lang="en-US" dirty="0" err="1"/>
              <a:t>Sulkowsky</a:t>
            </a:r>
            <a:r>
              <a:rPr lang="en-US" dirty="0"/>
              <a:t>, J. Zhang</a:t>
            </a:r>
            <a:br>
              <a:rPr lang="en-US" dirty="0"/>
            </a:br>
            <a:r>
              <a:rPr lang="en-US" b="1" dirty="0"/>
              <a:t>University of Virginia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000092"/>
                </a:solidFill>
              </a:rPr>
              <a:t>D. Higinbotham</a:t>
            </a:r>
            <a:r>
              <a:rPr lang="en-US" dirty="0">
                <a:solidFill>
                  <a:srgbClr val="000092"/>
                </a:solidFill>
              </a:rPr>
              <a:t>,</a:t>
            </a:r>
            <a:r>
              <a:rPr lang="en-US" dirty="0"/>
              <a:t> A. </a:t>
            </a:r>
            <a:r>
              <a:rPr lang="en-US" dirty="0" err="1"/>
              <a:t>Camsonne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J. </a:t>
            </a:r>
            <a:r>
              <a:rPr lang="en-US" dirty="0" err="1"/>
              <a:t>Bericic</a:t>
            </a:r>
            <a:r>
              <a:rPr lang="en-US" dirty="0"/>
              <a:t>, J.P. Chen, S. Covrig Dusa, </a:t>
            </a:r>
            <a:br>
              <a:rPr lang="en-US" dirty="0"/>
            </a:br>
            <a:r>
              <a:rPr lang="en-US" dirty="0"/>
              <a:t>D. Gaskell, C. Keith, P. </a:t>
            </a:r>
            <a:r>
              <a:rPr lang="en-US" dirty="0" err="1"/>
              <a:t>Nadel-Turonski</a:t>
            </a:r>
            <a:r>
              <a:rPr lang="en-US" dirty="0"/>
              <a:t>, K.J. Park, G. Smith, S. Wood</a:t>
            </a:r>
            <a:br>
              <a:rPr lang="en-US" dirty="0"/>
            </a:br>
            <a:r>
              <a:rPr lang="en-US" b="1" dirty="0"/>
              <a:t>Jefferson Lab</a:t>
            </a:r>
          </a:p>
          <a:p>
            <a:pPr marL="0" indent="0" algn="ctr">
              <a:buNone/>
            </a:pPr>
            <a:r>
              <a:rPr lang="en-US" dirty="0"/>
              <a:t>Z. Ye</a:t>
            </a:r>
            <a:br>
              <a:rPr lang="en-US" dirty="0"/>
            </a:br>
            <a:r>
              <a:rPr lang="en-US" b="1" dirty="0"/>
              <a:t>Duke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24762" y="1845732"/>
            <a:ext cx="4081669" cy="4475553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W. U. Boeglin, M. Sargsian, P. Markowitz</a:t>
            </a:r>
            <a:br>
              <a:rPr lang="en-US" dirty="0"/>
            </a:br>
            <a:r>
              <a:rPr lang="en-US" b="1" dirty="0"/>
              <a:t>Florida International University</a:t>
            </a:r>
            <a:endParaRPr lang="en-US" dirty="0"/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W. Cosyn</a:t>
            </a:r>
            <a:br>
              <a:rPr lang="en-US" dirty="0"/>
            </a:br>
            <a:r>
              <a:rPr lang="en-US" b="1" dirty="0"/>
              <a:t>Ghent University</a:t>
            </a:r>
            <a:endParaRPr lang="en-US" dirty="0"/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B. </a:t>
            </a:r>
            <a:r>
              <a:rPr lang="en-US" dirty="0" err="1"/>
              <a:t>Dongwi</a:t>
            </a:r>
            <a:r>
              <a:rPr lang="en-US" dirty="0"/>
              <a:t>, N. Kalantarians, M. </a:t>
            </a:r>
            <a:r>
              <a:rPr lang="en-US" dirty="0" err="1"/>
              <a:t>Kole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A. </a:t>
            </a:r>
            <a:r>
              <a:rPr lang="en-US" dirty="0" err="1"/>
              <a:t>Liyanage</a:t>
            </a:r>
            <a:r>
              <a:rPr lang="en-US" dirty="0"/>
              <a:t>, J. </a:t>
            </a:r>
            <a:r>
              <a:rPr lang="en-US" dirty="0" err="1"/>
              <a:t>Nazeer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Hampton University</a:t>
            </a:r>
            <a:endParaRPr lang="en-US" dirty="0"/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T. </a:t>
            </a:r>
            <a:r>
              <a:rPr lang="en-US" dirty="0" err="1"/>
              <a:t>Brecelj</a:t>
            </a:r>
            <a:r>
              <a:rPr lang="en-US" dirty="0"/>
              <a:t>, S. Sirca, S. </a:t>
            </a:r>
            <a:r>
              <a:rPr lang="en-US" dirty="0" err="1"/>
              <a:t>Stajner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err="1"/>
              <a:t>Jozef</a:t>
            </a:r>
            <a:r>
              <a:rPr lang="en-US" b="1" dirty="0"/>
              <a:t> Stefan Institute and University of </a:t>
            </a:r>
            <a:r>
              <a:rPr lang="en-US" b="1" dirty="0" err="1"/>
              <a:t>Ljublijana</a:t>
            </a:r>
            <a:endParaRPr lang="en-US" dirty="0"/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B. </a:t>
            </a:r>
            <a:r>
              <a:rPr lang="en-US" dirty="0" err="1"/>
              <a:t>Bertozzi</a:t>
            </a:r>
            <a:r>
              <a:rPr lang="en-US" dirty="0"/>
              <a:t>, S. Gilad</a:t>
            </a:r>
            <a:br>
              <a:rPr lang="en-US" dirty="0"/>
            </a:br>
            <a:r>
              <a:rPr lang="en-US" b="1" dirty="0"/>
              <a:t>MIT</a:t>
            </a:r>
            <a:endParaRPr lang="en-US" dirty="0"/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K. Adhikari</a:t>
            </a:r>
            <a:br>
              <a:rPr lang="en-US" dirty="0"/>
            </a:br>
            <a:r>
              <a:rPr lang="en-US" b="1" dirty="0"/>
              <a:t>Mississippi State University</a:t>
            </a: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A. </a:t>
            </a:r>
            <a:r>
              <a:rPr lang="en-US" dirty="0" err="1"/>
              <a:t>Ahmidouch</a:t>
            </a:r>
            <a:r>
              <a:rPr lang="en-US" dirty="0"/>
              <a:t>, S. </a:t>
            </a:r>
            <a:r>
              <a:rPr lang="en-US" dirty="0" err="1"/>
              <a:t>Danagoulian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North Carolina A&amp;T State University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32566" y="1845732"/>
            <a:ext cx="4059434" cy="4475553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W. </a:t>
            </a:r>
            <a:r>
              <a:rPr lang="en-US" dirty="0" err="1"/>
              <a:t>Tireman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Northern Michigan University</a:t>
            </a:r>
            <a:endParaRPr lang="en-US" dirty="0"/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M. Strikman</a:t>
            </a:r>
            <a:br>
              <a:rPr lang="en-US" dirty="0"/>
            </a:br>
            <a:r>
              <a:rPr lang="en-US" b="1" dirty="0"/>
              <a:t>Pennsylvania State University</a:t>
            </a:r>
            <a:endParaRPr lang="en-US" dirty="0"/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R. Gilman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Rutgers University</a:t>
            </a:r>
            <a:endParaRPr lang="en-US" dirty="0"/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M. </a:t>
            </a:r>
            <a:r>
              <a:rPr lang="en-US" dirty="0" err="1"/>
              <a:t>Elaasar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Southern University</a:t>
            </a: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W. van </a:t>
            </a:r>
            <a:r>
              <a:rPr lang="en-US" dirty="0" err="1"/>
              <a:t>Oers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University of Manitoba</a:t>
            </a: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G.A. Miller</a:t>
            </a:r>
            <a:br>
              <a:rPr lang="en-US" dirty="0"/>
            </a:br>
            <a:r>
              <a:rPr lang="en-US" b="1" dirty="0"/>
              <a:t>University of Washington</a:t>
            </a:r>
            <a:endParaRPr lang="en-US" dirty="0"/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/>
              <a:t>D. </a:t>
            </a:r>
            <a:r>
              <a:rPr lang="en-US" dirty="0" err="1"/>
              <a:t>Androic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University of Zagreb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2152788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74711" y="1834810"/>
                <a:ext cx="4695599" cy="4426291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Physics accessible with a tensor polarized target:</a:t>
                </a:r>
              </a:p>
              <a:p>
                <a:pPr lvl="2"/>
                <a:r>
                  <a:rPr lang="en-US" sz="1600" dirty="0"/>
                  <a:t>Orbital Angular Momentum </a:t>
                </a:r>
                <a:br>
                  <a:rPr lang="en-US" sz="1600" dirty="0"/>
                </a:br>
                <a:r>
                  <a:rPr lang="en-US" sz="1600" dirty="0"/>
                  <a:t>&amp; Spin Crisis</a:t>
                </a:r>
              </a:p>
              <a:p>
                <a:pPr lvl="2"/>
                <a:r>
                  <a:rPr lang="en-US" sz="1600" dirty="0" err="1"/>
                  <a:t>Gravitomagnetic</a:t>
                </a:r>
                <a:r>
                  <a:rPr lang="en-US" sz="1600" dirty="0"/>
                  <a:t> Form Factors</a:t>
                </a:r>
              </a:p>
              <a:p>
                <a:pPr lvl="2"/>
                <a:r>
                  <a:rPr lang="en-US" sz="1600" dirty="0" err="1"/>
                  <a:t>Pionic</a:t>
                </a:r>
                <a:r>
                  <a:rPr lang="en-US" sz="1600" dirty="0"/>
                  <a:t> Effects</a:t>
                </a:r>
              </a:p>
              <a:p>
                <a:pPr lvl="2"/>
                <a:r>
                  <a:rPr lang="en-US" sz="1600" dirty="0"/>
                  <a:t>Polarized Sea Quarks</a:t>
                </a:r>
              </a:p>
              <a:p>
                <a:pPr lvl="2"/>
                <a:r>
                  <a:rPr lang="en-US" sz="1600" dirty="0"/>
                  <a:t>Tensor polarized antiquarks</a:t>
                </a:r>
              </a:p>
              <a:p>
                <a:pPr lvl="2"/>
                <a:r>
                  <a:rPr lang="en-US" sz="1600" dirty="0"/>
                  <a:t>Linking traditional nuclear physics and quark-gluon picture</a:t>
                </a:r>
              </a:p>
              <a:p>
                <a:pPr lvl="2"/>
                <a:r>
                  <a:rPr lang="en-US" sz="1600" dirty="0"/>
                  <a:t>Final State Interactions</a:t>
                </a:r>
              </a:p>
              <a:p>
                <a:pPr lvl="2"/>
                <a:r>
                  <a:rPr lang="en-US" sz="1600" dirty="0" err="1"/>
                  <a:t>Gluonic</a:t>
                </a:r>
                <a:r>
                  <a:rPr lang="en-US" sz="1600" dirty="0"/>
                  <a:t> Effects</a:t>
                </a:r>
              </a:p>
              <a:p>
                <a:pPr lvl="2"/>
                <a:r>
                  <a:rPr lang="en-US" sz="1600" b="1" dirty="0"/>
                  <a:t>New tensor structure functions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6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sz="1600" b="1" dirty="0"/>
              </a:p>
              <a:p>
                <a:pPr lvl="2"/>
                <a:r>
                  <a:rPr lang="en-US" sz="1600" b="1" dirty="0"/>
                  <a:t>Tensor DVCS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Test sum rules, new helicity term</a:t>
                </a:r>
                <a:endParaRPr lang="en-US" sz="1600" b="1" dirty="0"/>
              </a:p>
              <a:p>
                <a:pPr lvl="2"/>
                <a:r>
                  <a:rPr lang="en-US" sz="1600" b="1" dirty="0"/>
                  <a:t>Tensor </a:t>
                </a:r>
                <a:r>
                  <a:rPr lang="en-US" sz="1600" b="1" dirty="0" err="1"/>
                  <a:t>Drell</a:t>
                </a:r>
                <a:r>
                  <a:rPr lang="en-US" sz="1600" b="1" dirty="0"/>
                  <a:t>-Yan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60 new structure functions</a:t>
                </a:r>
                <a:endParaRPr lang="en-US" sz="1600" b="1" dirty="0"/>
              </a:p>
              <a:p>
                <a:pPr lvl="2"/>
                <a:r>
                  <a:rPr lang="en-US" sz="1600" dirty="0"/>
                  <a:t>…and more!</a:t>
                </a:r>
              </a:p>
              <a:p>
                <a:endParaRPr lang="en-US" sz="1400" dirty="0"/>
              </a:p>
              <a:p>
                <a:pPr lvl="1"/>
                <a:endParaRPr lang="en-US" sz="1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74711" y="1834810"/>
                <a:ext cx="4695599" cy="4426291"/>
              </a:xfrm>
              <a:blipFill>
                <a:blip r:embed="rId2"/>
                <a:stretch>
                  <a:fillRect l="-1169" t="-1377" r="-2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of a Growing Tensor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3175001"/>
            <a:ext cx="3857876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2482" t="2219" r="33194" b="136"/>
          <a:stretch/>
        </p:blipFill>
        <p:spPr>
          <a:xfrm>
            <a:off x="9180814" y="1825507"/>
            <a:ext cx="2751312" cy="4400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54041" y="1821364"/>
                <a:ext cx="4558748" cy="157332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900" dirty="0"/>
                  <a:t>Growing tensor program:</a:t>
                </a:r>
                <a:endParaRPr lang="en-US" sz="1700" dirty="0"/>
              </a:p>
              <a:p>
                <a:pPr lvl="1"/>
                <a:r>
                  <a:rPr lang="en-US" sz="1700" dirty="0"/>
                  <a:t>This experiment (C12-15-005)</a:t>
                </a:r>
              </a:p>
              <a:p>
                <a:pPr lvl="1"/>
                <a:r>
                  <a:rPr lang="en-US" sz="1700" dirty="0"/>
                  <a:t>DIS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7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7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00" dirty="0"/>
                  <a:t> already approved (C12-13-011)</a:t>
                </a:r>
              </a:p>
              <a:p>
                <a:pPr lvl="1"/>
                <a:r>
                  <a:rPr lang="en-US" sz="1700" dirty="0"/>
                  <a:t>Exotic gluon states through 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700" dirty="0"/>
                  <a:t> (LOI12-14-001)</a:t>
                </a: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1" y="1821364"/>
                <a:ext cx="4558748" cy="1573327"/>
              </a:xfrm>
              <a:prstGeom prst="rect">
                <a:avLst/>
              </a:prstGeom>
              <a:blipFill>
                <a:blip r:embed="rId5"/>
                <a:stretch>
                  <a:fillRect l="-1337" t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7762839" y="2232"/>
            <a:ext cx="4429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J. Phys.: Conf. Ser. 543 011001-012015 (2014)</a:t>
            </a:r>
          </a:p>
          <a:p>
            <a:r>
              <a:rPr lang="en-US" dirty="0"/>
              <a:t>http://iopscience.iop.org/1742-6596/543/1</a:t>
            </a:r>
          </a:p>
        </p:txBody>
      </p:sp>
      <p:sp>
        <p:nvSpPr>
          <p:cNvPr id="1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3173746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>
            <a:off x="980300" y="3442942"/>
            <a:ext cx="5212133" cy="1953570"/>
          </a:xfrm>
          <a:custGeom>
            <a:avLst/>
            <a:gdLst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56107 w 4216591"/>
              <a:gd name="connsiteY0" fmla="*/ 1781175 h 1781175"/>
              <a:gd name="connsiteX1" fmla="*/ 56107 w 4216591"/>
              <a:gd name="connsiteY1" fmla="*/ 1076325 h 1781175"/>
              <a:gd name="connsiteX2" fmla="*/ 1932532 w 4216591"/>
              <a:gd name="connsiteY2" fmla="*/ 1076325 h 1781175"/>
              <a:gd name="connsiteX3" fmla="*/ 1932532 w 4216591"/>
              <a:gd name="connsiteY3" fmla="*/ 0 h 1781175"/>
              <a:gd name="connsiteX4" fmla="*/ 3799432 w 4216591"/>
              <a:gd name="connsiteY4" fmla="*/ 0 h 1781175"/>
              <a:gd name="connsiteX5" fmla="*/ 3799432 w 4216591"/>
              <a:gd name="connsiteY5" fmla="*/ 985838 h 1781175"/>
              <a:gd name="connsiteX6" fmla="*/ 4051844 w 4216591"/>
              <a:gd name="connsiteY6" fmla="*/ 985838 h 1781175"/>
              <a:gd name="connsiteX7" fmla="*/ 4051844 w 4216591"/>
              <a:gd name="connsiteY7" fmla="*/ 1743075 h 1781175"/>
              <a:gd name="connsiteX0" fmla="*/ 7547 w 4168031"/>
              <a:gd name="connsiteY0" fmla="*/ 1781175 h 1781175"/>
              <a:gd name="connsiteX1" fmla="*/ 7547 w 4168031"/>
              <a:gd name="connsiteY1" fmla="*/ 1076325 h 1781175"/>
              <a:gd name="connsiteX2" fmla="*/ 1883972 w 4168031"/>
              <a:gd name="connsiteY2" fmla="*/ 1076325 h 1781175"/>
              <a:gd name="connsiteX3" fmla="*/ 1883972 w 4168031"/>
              <a:gd name="connsiteY3" fmla="*/ 0 h 1781175"/>
              <a:gd name="connsiteX4" fmla="*/ 3750872 w 4168031"/>
              <a:gd name="connsiteY4" fmla="*/ 0 h 1781175"/>
              <a:gd name="connsiteX5" fmla="*/ 3750872 w 4168031"/>
              <a:gd name="connsiteY5" fmla="*/ 985838 h 1781175"/>
              <a:gd name="connsiteX6" fmla="*/ 4003284 w 4168031"/>
              <a:gd name="connsiteY6" fmla="*/ 985838 h 1781175"/>
              <a:gd name="connsiteX7" fmla="*/ 4003284 w 4168031"/>
              <a:gd name="connsiteY7" fmla="*/ 1743075 h 1781175"/>
              <a:gd name="connsiteX0" fmla="*/ 1375 w 4161859"/>
              <a:gd name="connsiteY0" fmla="*/ 1781175 h 1781175"/>
              <a:gd name="connsiteX1" fmla="*/ 1375 w 4161859"/>
              <a:gd name="connsiteY1" fmla="*/ 1076325 h 1781175"/>
              <a:gd name="connsiteX2" fmla="*/ 1877800 w 4161859"/>
              <a:gd name="connsiteY2" fmla="*/ 1076325 h 1781175"/>
              <a:gd name="connsiteX3" fmla="*/ 1877800 w 4161859"/>
              <a:gd name="connsiteY3" fmla="*/ 0 h 1781175"/>
              <a:gd name="connsiteX4" fmla="*/ 3744700 w 4161859"/>
              <a:gd name="connsiteY4" fmla="*/ 0 h 1781175"/>
              <a:gd name="connsiteX5" fmla="*/ 3744700 w 4161859"/>
              <a:gd name="connsiteY5" fmla="*/ 985838 h 1781175"/>
              <a:gd name="connsiteX6" fmla="*/ 3997112 w 4161859"/>
              <a:gd name="connsiteY6" fmla="*/ 985838 h 1781175"/>
              <a:gd name="connsiteX7" fmla="*/ 3997112 w 4161859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985838 h 1781175"/>
              <a:gd name="connsiteX6" fmla="*/ 3997112 w 3997112"/>
              <a:gd name="connsiteY6" fmla="*/ 985838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1062038 h 1781175"/>
              <a:gd name="connsiteX6" fmla="*/ 3997112 w 3997112"/>
              <a:gd name="connsiteY6" fmla="*/ 985838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1062038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9462 w 3997112"/>
              <a:gd name="connsiteY5" fmla="*/ 1085851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56605 w 3997112"/>
              <a:gd name="connsiteY5" fmla="*/ 1073945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9947062"/>
              <a:gd name="connsiteY0" fmla="*/ 1781175 h 1781175"/>
              <a:gd name="connsiteX1" fmla="*/ 1375 w 9947062"/>
              <a:gd name="connsiteY1" fmla="*/ 1076325 h 1781175"/>
              <a:gd name="connsiteX2" fmla="*/ 1877800 w 9947062"/>
              <a:gd name="connsiteY2" fmla="*/ 1076325 h 1781175"/>
              <a:gd name="connsiteX3" fmla="*/ 1877800 w 9947062"/>
              <a:gd name="connsiteY3" fmla="*/ 0 h 1781175"/>
              <a:gd name="connsiteX4" fmla="*/ 3744700 w 9947062"/>
              <a:gd name="connsiteY4" fmla="*/ 0 h 1781175"/>
              <a:gd name="connsiteX5" fmla="*/ 3756605 w 9947062"/>
              <a:gd name="connsiteY5" fmla="*/ 1073945 h 1781175"/>
              <a:gd name="connsiteX6" fmla="*/ 9947062 w 9947062"/>
              <a:gd name="connsiteY6" fmla="*/ 1052513 h 1781175"/>
              <a:gd name="connsiteX7" fmla="*/ 3997112 w 9947062"/>
              <a:gd name="connsiteY7" fmla="*/ 17430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3744700 w 9959762"/>
              <a:gd name="connsiteY4" fmla="*/ 0 h 1781175"/>
              <a:gd name="connsiteX5" fmla="*/ 3756605 w 9959762"/>
              <a:gd name="connsiteY5" fmla="*/ 10739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3744700 w 9959762"/>
              <a:gd name="connsiteY4" fmla="*/ 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7186400 w 9959762"/>
              <a:gd name="connsiteY4" fmla="*/ 3810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7186400 w 9959762"/>
              <a:gd name="connsiteY4" fmla="*/ 4445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36725 h 1736725"/>
              <a:gd name="connsiteX1" fmla="*/ 1375 w 9959762"/>
              <a:gd name="connsiteY1" fmla="*/ 1031875 h 1736725"/>
              <a:gd name="connsiteX2" fmla="*/ 1877800 w 9959762"/>
              <a:gd name="connsiteY2" fmla="*/ 1031875 h 1736725"/>
              <a:gd name="connsiteX3" fmla="*/ 1877800 w 9959762"/>
              <a:gd name="connsiteY3" fmla="*/ 610870 h 1736725"/>
              <a:gd name="connsiteX4" fmla="*/ 7186400 w 9959762"/>
              <a:gd name="connsiteY4" fmla="*/ 0 h 1736725"/>
              <a:gd name="connsiteX5" fmla="*/ 7191955 w 9959762"/>
              <a:gd name="connsiteY5" fmla="*/ 1016795 h 1736725"/>
              <a:gd name="connsiteX6" fmla="*/ 9947062 w 9959762"/>
              <a:gd name="connsiteY6" fmla="*/ 1008063 h 1736725"/>
              <a:gd name="connsiteX7" fmla="*/ 9959762 w 9959762"/>
              <a:gd name="connsiteY7" fmla="*/ 1724025 h 1736725"/>
              <a:gd name="connsiteX0" fmla="*/ 1375 w 9959762"/>
              <a:gd name="connsiteY0" fmla="*/ 1180465 h 1180465"/>
              <a:gd name="connsiteX1" fmla="*/ 1375 w 9959762"/>
              <a:gd name="connsiteY1" fmla="*/ 475615 h 1180465"/>
              <a:gd name="connsiteX2" fmla="*/ 1877800 w 9959762"/>
              <a:gd name="connsiteY2" fmla="*/ 475615 h 1180465"/>
              <a:gd name="connsiteX3" fmla="*/ 1877800 w 9959762"/>
              <a:gd name="connsiteY3" fmla="*/ 54610 h 1180465"/>
              <a:gd name="connsiteX4" fmla="*/ 7201640 w 9959762"/>
              <a:gd name="connsiteY4" fmla="*/ 0 h 1180465"/>
              <a:gd name="connsiteX5" fmla="*/ 7191955 w 9959762"/>
              <a:gd name="connsiteY5" fmla="*/ 460535 h 1180465"/>
              <a:gd name="connsiteX6" fmla="*/ 9947062 w 9959762"/>
              <a:gd name="connsiteY6" fmla="*/ 451803 h 1180465"/>
              <a:gd name="connsiteX7" fmla="*/ 9959762 w 9959762"/>
              <a:gd name="connsiteY7" fmla="*/ 1167765 h 1180465"/>
              <a:gd name="connsiteX0" fmla="*/ 1375 w 9959762"/>
              <a:gd name="connsiteY0" fmla="*/ 1180465 h 1180465"/>
              <a:gd name="connsiteX1" fmla="*/ 1375 w 9959762"/>
              <a:gd name="connsiteY1" fmla="*/ 475615 h 1180465"/>
              <a:gd name="connsiteX2" fmla="*/ 1877800 w 9959762"/>
              <a:gd name="connsiteY2" fmla="*/ 475615 h 1180465"/>
              <a:gd name="connsiteX3" fmla="*/ 1877800 w 9959762"/>
              <a:gd name="connsiteY3" fmla="*/ 54610 h 1180465"/>
              <a:gd name="connsiteX4" fmla="*/ 7201640 w 9959762"/>
              <a:gd name="connsiteY4" fmla="*/ 0 h 1180465"/>
              <a:gd name="connsiteX5" fmla="*/ 7191955 w 9959762"/>
              <a:gd name="connsiteY5" fmla="*/ 460535 h 1180465"/>
              <a:gd name="connsiteX6" fmla="*/ 9947062 w 9959762"/>
              <a:gd name="connsiteY6" fmla="*/ 451803 h 1180465"/>
              <a:gd name="connsiteX7" fmla="*/ 9959762 w 9959762"/>
              <a:gd name="connsiteY7" fmla="*/ 1167765 h 1180465"/>
              <a:gd name="connsiteX0" fmla="*/ 1375 w 9959762"/>
              <a:gd name="connsiteY0" fmla="*/ 3388995 h 3388995"/>
              <a:gd name="connsiteX1" fmla="*/ 1375 w 9959762"/>
              <a:gd name="connsiteY1" fmla="*/ 2684145 h 3388995"/>
              <a:gd name="connsiteX2" fmla="*/ 1877800 w 9959762"/>
              <a:gd name="connsiteY2" fmla="*/ 2684145 h 3388995"/>
              <a:gd name="connsiteX3" fmla="*/ 1877800 w 9959762"/>
              <a:gd name="connsiteY3" fmla="*/ 0 h 3388995"/>
              <a:gd name="connsiteX4" fmla="*/ 7201640 w 9959762"/>
              <a:gd name="connsiteY4" fmla="*/ 2208530 h 3388995"/>
              <a:gd name="connsiteX5" fmla="*/ 7191955 w 9959762"/>
              <a:gd name="connsiteY5" fmla="*/ 2669065 h 3388995"/>
              <a:gd name="connsiteX6" fmla="*/ 9947062 w 9959762"/>
              <a:gd name="connsiteY6" fmla="*/ 2660333 h 3388995"/>
              <a:gd name="connsiteX7" fmla="*/ 9959762 w 9959762"/>
              <a:gd name="connsiteY7" fmla="*/ 3376295 h 3388995"/>
              <a:gd name="connsiteX0" fmla="*/ 1375 w 9959762"/>
              <a:gd name="connsiteY0" fmla="*/ 3388995 h 3388995"/>
              <a:gd name="connsiteX1" fmla="*/ 1375 w 9959762"/>
              <a:gd name="connsiteY1" fmla="*/ 2684145 h 3388995"/>
              <a:gd name="connsiteX2" fmla="*/ 1877800 w 9959762"/>
              <a:gd name="connsiteY2" fmla="*/ 2684145 h 3388995"/>
              <a:gd name="connsiteX3" fmla="*/ 1877800 w 9959762"/>
              <a:gd name="connsiteY3" fmla="*/ 0 h 3388995"/>
              <a:gd name="connsiteX4" fmla="*/ 7171160 w 9959762"/>
              <a:gd name="connsiteY4" fmla="*/ 6350 h 3388995"/>
              <a:gd name="connsiteX5" fmla="*/ 7191955 w 9959762"/>
              <a:gd name="connsiteY5" fmla="*/ 2669065 h 3388995"/>
              <a:gd name="connsiteX6" fmla="*/ 9947062 w 9959762"/>
              <a:gd name="connsiteY6" fmla="*/ 2660333 h 3388995"/>
              <a:gd name="connsiteX7" fmla="*/ 9959762 w 9959762"/>
              <a:gd name="connsiteY7" fmla="*/ 3376295 h 338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59762" h="3388995">
                <a:moveTo>
                  <a:pt x="1375" y="3388995"/>
                </a:moveTo>
                <a:cubicBezTo>
                  <a:pt x="6137" y="3100070"/>
                  <a:pt x="-3387" y="3134995"/>
                  <a:pt x="1375" y="2684145"/>
                </a:cubicBezTo>
                <a:lnTo>
                  <a:pt x="1877800" y="2684145"/>
                </a:lnTo>
                <a:cubicBezTo>
                  <a:pt x="1877800" y="2496502"/>
                  <a:pt x="1877007" y="1041400"/>
                  <a:pt x="1877800" y="0"/>
                </a:cubicBezTo>
                <a:lnTo>
                  <a:pt x="7171160" y="6350"/>
                </a:lnTo>
                <a:cubicBezTo>
                  <a:pt x="7172747" y="368300"/>
                  <a:pt x="7190368" y="2307115"/>
                  <a:pt x="7191955" y="2669065"/>
                </a:cubicBezTo>
                <a:lnTo>
                  <a:pt x="9947062" y="2660333"/>
                </a:lnTo>
                <a:cubicBezTo>
                  <a:pt x="9947062" y="2912745"/>
                  <a:pt x="9958968" y="2976245"/>
                  <a:pt x="9959762" y="3376295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/>
                  <a:t>First Measurement of 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9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>
                <a:blip r:embed="rId6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061045" y="1679832"/>
            <a:ext cx="61021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“The measurement proposed here arises from a </a:t>
            </a:r>
            <a:r>
              <a:rPr lang="en-US" sz="2400" u="sng" dirty="0"/>
              <a:t>well-developed context</a:t>
            </a:r>
            <a:r>
              <a:rPr lang="en-US" sz="2400" dirty="0"/>
              <a:t>, presents a </a:t>
            </a:r>
            <a:r>
              <a:rPr lang="en-US" sz="2400" u="sng" dirty="0"/>
              <a:t>clear objective</a:t>
            </a:r>
            <a:r>
              <a:rPr lang="en-US" sz="2400" dirty="0"/>
              <a:t>, and enjoys </a:t>
            </a:r>
            <a:r>
              <a:rPr lang="en-US" sz="2400" u="sng" dirty="0"/>
              <a:t>strong theory support</a:t>
            </a:r>
            <a:r>
              <a:rPr lang="en-US" sz="2400" dirty="0"/>
              <a:t>. </a:t>
            </a:r>
            <a:r>
              <a:rPr lang="en-US" sz="2400" b="1" dirty="0"/>
              <a:t>It would further explore the nature of short-range </a:t>
            </a:r>
            <a:r>
              <a:rPr lang="en-US" sz="2400" b="1" i="1" dirty="0" err="1"/>
              <a:t>pn</a:t>
            </a:r>
            <a:r>
              <a:rPr lang="en-US" sz="2400" b="1" dirty="0"/>
              <a:t> correlations in nuclei, the discovery of which has been one of the most important results of the JLab 6 GeV nuclear program.</a:t>
            </a:r>
            <a:r>
              <a:rPr lang="en-US" sz="2400" dirty="0"/>
              <a:t>”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  <a:p>
            <a:pPr algn="ctr"/>
            <a:r>
              <a:rPr lang="en-US" sz="2400" dirty="0"/>
              <a:t>-JLab PAC42, PAC43, &amp; PAC44 Theory TACs</a:t>
            </a:r>
          </a:p>
          <a:p>
            <a:pPr algn="ctr"/>
            <a:r>
              <a:rPr lang="en-US" sz="2400" dirty="0"/>
              <a:t>(C. Weiss, R. </a:t>
            </a:r>
            <a:r>
              <a:rPr lang="en-US" sz="2400" dirty="0" err="1"/>
              <a:t>Schiavilla</a:t>
            </a:r>
            <a:r>
              <a:rPr lang="en-US" sz="2400" dirty="0"/>
              <a:t>, J.W. Van </a:t>
            </a:r>
            <a:r>
              <a:rPr lang="en-US" sz="2400" dirty="0" err="1"/>
              <a:t>Orden</a:t>
            </a:r>
            <a:r>
              <a:rPr lang="en-US" sz="2400" dirty="0"/>
              <a:t>)</a:t>
            </a:r>
          </a:p>
          <a:p>
            <a:pPr algn="ctr"/>
            <a:endParaRPr lang="en-US" sz="2400" dirty="0"/>
          </a:p>
        </p:txBody>
      </p:sp>
      <p:sp>
        <p:nvSpPr>
          <p:cNvPr id="1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074412" y="5668486"/>
                <a:ext cx="2834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412" y="5668486"/>
                <a:ext cx="28341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474660" y="5473089"/>
                <a:ext cx="28052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4660" y="5473089"/>
                <a:ext cx="280526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289108" y="5466116"/>
                <a:ext cx="202655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0.8−1.8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108" y="5466116"/>
                <a:ext cx="2026558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04181" y="5466116"/>
                <a:ext cx="98591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&lt;0.5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81" y="5466116"/>
                <a:ext cx="985919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>
            <a:off x="954354" y="5408735"/>
            <a:ext cx="537481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4365761" y="4055858"/>
            <a:ext cx="1828821" cy="1364759"/>
          </a:xfrm>
          <a:custGeom>
            <a:avLst/>
            <a:gdLst>
              <a:gd name="connsiteX0" fmla="*/ 0 w 2949262"/>
              <a:gd name="connsiteY0" fmla="*/ 2590079 h 2600096"/>
              <a:gd name="connsiteX1" fmla="*/ 927279 w 2949262"/>
              <a:gd name="connsiteY1" fmla="*/ 1366587 h 2600096"/>
              <a:gd name="connsiteX2" fmla="*/ 1712890 w 2949262"/>
              <a:gd name="connsiteY2" fmla="*/ 14305 h 2600096"/>
              <a:gd name="connsiteX3" fmla="*/ 2691685 w 2949262"/>
              <a:gd name="connsiteY3" fmla="*/ 2268108 h 2600096"/>
              <a:gd name="connsiteX4" fmla="*/ 2949262 w 2949262"/>
              <a:gd name="connsiteY4" fmla="*/ 2590079 h 2600096"/>
              <a:gd name="connsiteX0" fmla="*/ 0 w 2949262"/>
              <a:gd name="connsiteY0" fmla="*/ 2575779 h 2585796"/>
              <a:gd name="connsiteX1" fmla="*/ 698679 w 2949262"/>
              <a:gd name="connsiteY1" fmla="*/ 2274307 h 2585796"/>
              <a:gd name="connsiteX2" fmla="*/ 1712890 w 2949262"/>
              <a:gd name="connsiteY2" fmla="*/ 5 h 2585796"/>
              <a:gd name="connsiteX3" fmla="*/ 2691685 w 2949262"/>
              <a:gd name="connsiteY3" fmla="*/ 2253808 h 2585796"/>
              <a:gd name="connsiteX4" fmla="*/ 2949262 w 2949262"/>
              <a:gd name="connsiteY4" fmla="*/ 2575779 h 2585796"/>
              <a:gd name="connsiteX0" fmla="*/ 0 w 2949262"/>
              <a:gd name="connsiteY0" fmla="*/ 2575779 h 2589859"/>
              <a:gd name="connsiteX1" fmla="*/ 698679 w 2949262"/>
              <a:gd name="connsiteY1" fmla="*/ 2274307 h 2589859"/>
              <a:gd name="connsiteX2" fmla="*/ 1712890 w 2949262"/>
              <a:gd name="connsiteY2" fmla="*/ 5 h 2589859"/>
              <a:gd name="connsiteX3" fmla="*/ 2691685 w 2949262"/>
              <a:gd name="connsiteY3" fmla="*/ 2253808 h 2589859"/>
              <a:gd name="connsiteX4" fmla="*/ 2949262 w 2949262"/>
              <a:gd name="connsiteY4" fmla="*/ 2575779 h 2589859"/>
              <a:gd name="connsiteX0" fmla="*/ 0 w 2949262"/>
              <a:gd name="connsiteY0" fmla="*/ 2575775 h 2585792"/>
              <a:gd name="connsiteX1" fmla="*/ 531039 w 2949262"/>
              <a:gd name="connsiteY1" fmla="*/ 2251443 h 2585792"/>
              <a:gd name="connsiteX2" fmla="*/ 1712890 w 2949262"/>
              <a:gd name="connsiteY2" fmla="*/ 1 h 2585792"/>
              <a:gd name="connsiteX3" fmla="*/ 2691685 w 2949262"/>
              <a:gd name="connsiteY3" fmla="*/ 2253804 h 2585792"/>
              <a:gd name="connsiteX4" fmla="*/ 2949262 w 2949262"/>
              <a:gd name="connsiteY4" fmla="*/ 2575775 h 2585792"/>
              <a:gd name="connsiteX0" fmla="*/ 0 w 3223582"/>
              <a:gd name="connsiteY0" fmla="*/ 2606255 h 2608338"/>
              <a:gd name="connsiteX1" fmla="*/ 805359 w 3223582"/>
              <a:gd name="connsiteY1" fmla="*/ 2251443 h 2608338"/>
              <a:gd name="connsiteX2" fmla="*/ 1987210 w 3223582"/>
              <a:gd name="connsiteY2" fmla="*/ 1 h 2608338"/>
              <a:gd name="connsiteX3" fmla="*/ 2966005 w 3223582"/>
              <a:gd name="connsiteY3" fmla="*/ 2253804 h 2608338"/>
              <a:gd name="connsiteX4" fmla="*/ 3223582 w 3223582"/>
              <a:gd name="connsiteY4" fmla="*/ 2575775 h 2608338"/>
              <a:gd name="connsiteX0" fmla="*/ 0 w 3276922"/>
              <a:gd name="connsiteY0" fmla="*/ 2606255 h 2608338"/>
              <a:gd name="connsiteX1" fmla="*/ 805359 w 3276922"/>
              <a:gd name="connsiteY1" fmla="*/ 2251443 h 2608338"/>
              <a:gd name="connsiteX2" fmla="*/ 1987210 w 3276922"/>
              <a:gd name="connsiteY2" fmla="*/ 1 h 2608338"/>
              <a:gd name="connsiteX3" fmla="*/ 2966005 w 3276922"/>
              <a:gd name="connsiteY3" fmla="*/ 2253804 h 2608338"/>
              <a:gd name="connsiteX4" fmla="*/ 3276922 w 3276922"/>
              <a:gd name="connsiteY4" fmla="*/ 2583395 h 2608338"/>
              <a:gd name="connsiteX0" fmla="*/ 0 w 3276922"/>
              <a:gd name="connsiteY0" fmla="*/ 2606280 h 2608363"/>
              <a:gd name="connsiteX1" fmla="*/ 805359 w 3276922"/>
              <a:gd name="connsiteY1" fmla="*/ 2251468 h 2608363"/>
              <a:gd name="connsiteX2" fmla="*/ 1987210 w 3276922"/>
              <a:gd name="connsiteY2" fmla="*/ 26 h 2608363"/>
              <a:gd name="connsiteX3" fmla="*/ 2966005 w 3276922"/>
              <a:gd name="connsiteY3" fmla="*/ 2253829 h 2608363"/>
              <a:gd name="connsiteX4" fmla="*/ 3276922 w 3276922"/>
              <a:gd name="connsiteY4" fmla="*/ 2583420 h 2608363"/>
              <a:gd name="connsiteX0" fmla="*/ 0 w 3276922"/>
              <a:gd name="connsiteY0" fmla="*/ 2766298 h 2773111"/>
              <a:gd name="connsiteX1" fmla="*/ 805359 w 3276922"/>
              <a:gd name="connsiteY1" fmla="*/ 2411486 h 2773111"/>
              <a:gd name="connsiteX2" fmla="*/ 1987210 w 3276922"/>
              <a:gd name="connsiteY2" fmla="*/ 24 h 2773111"/>
              <a:gd name="connsiteX3" fmla="*/ 2966005 w 3276922"/>
              <a:gd name="connsiteY3" fmla="*/ 2413847 h 2773111"/>
              <a:gd name="connsiteX4" fmla="*/ 3276922 w 3276922"/>
              <a:gd name="connsiteY4" fmla="*/ 2743438 h 2773111"/>
              <a:gd name="connsiteX0" fmla="*/ 0 w 3276922"/>
              <a:gd name="connsiteY0" fmla="*/ 2766298 h 2766358"/>
              <a:gd name="connsiteX1" fmla="*/ 805359 w 3276922"/>
              <a:gd name="connsiteY1" fmla="*/ 2411486 h 2766358"/>
              <a:gd name="connsiteX2" fmla="*/ 1987210 w 3276922"/>
              <a:gd name="connsiteY2" fmla="*/ 24 h 2766358"/>
              <a:gd name="connsiteX3" fmla="*/ 2966005 w 3276922"/>
              <a:gd name="connsiteY3" fmla="*/ 2413847 h 2766358"/>
              <a:gd name="connsiteX4" fmla="*/ 3276922 w 3276922"/>
              <a:gd name="connsiteY4" fmla="*/ 2743438 h 2766358"/>
              <a:gd name="connsiteX0" fmla="*/ 0 w 3276922"/>
              <a:gd name="connsiteY0" fmla="*/ 2766296 h 2766296"/>
              <a:gd name="connsiteX1" fmla="*/ 805359 w 3276922"/>
              <a:gd name="connsiteY1" fmla="*/ 2411484 h 2766296"/>
              <a:gd name="connsiteX2" fmla="*/ 1987210 w 3276922"/>
              <a:gd name="connsiteY2" fmla="*/ 22 h 2766296"/>
              <a:gd name="connsiteX3" fmla="*/ 2966005 w 3276922"/>
              <a:gd name="connsiteY3" fmla="*/ 2413845 h 2766296"/>
              <a:gd name="connsiteX4" fmla="*/ 3276922 w 3276922"/>
              <a:gd name="connsiteY4" fmla="*/ 2743436 h 2766296"/>
              <a:gd name="connsiteX0" fmla="*/ 0 w 3276922"/>
              <a:gd name="connsiteY0" fmla="*/ 2766276 h 2766276"/>
              <a:gd name="connsiteX1" fmla="*/ 752019 w 3276922"/>
              <a:gd name="connsiteY1" fmla="*/ 2426704 h 2766276"/>
              <a:gd name="connsiteX2" fmla="*/ 1987210 w 3276922"/>
              <a:gd name="connsiteY2" fmla="*/ 2 h 2766276"/>
              <a:gd name="connsiteX3" fmla="*/ 2966005 w 3276922"/>
              <a:gd name="connsiteY3" fmla="*/ 2413825 h 2766276"/>
              <a:gd name="connsiteX4" fmla="*/ 3276922 w 3276922"/>
              <a:gd name="connsiteY4" fmla="*/ 2743416 h 2766276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23582"/>
              <a:gd name="connsiteY0" fmla="*/ 2751036 h 2757901"/>
              <a:gd name="connsiteX1" fmla="*/ 698679 w 3223582"/>
              <a:gd name="connsiteY1" fmla="*/ 2426704 h 2757901"/>
              <a:gd name="connsiteX2" fmla="*/ 1933870 w 3223582"/>
              <a:gd name="connsiteY2" fmla="*/ 2 h 2757901"/>
              <a:gd name="connsiteX3" fmla="*/ 2912665 w 3223582"/>
              <a:gd name="connsiteY3" fmla="*/ 2413825 h 2757901"/>
              <a:gd name="connsiteX4" fmla="*/ 3223582 w 3223582"/>
              <a:gd name="connsiteY4" fmla="*/ 2743416 h 2757901"/>
              <a:gd name="connsiteX0" fmla="*/ 0 w 3223582"/>
              <a:gd name="connsiteY0" fmla="*/ 2875725 h 2888011"/>
              <a:gd name="connsiteX1" fmla="*/ 698679 w 3223582"/>
              <a:gd name="connsiteY1" fmla="*/ 2551393 h 2888011"/>
              <a:gd name="connsiteX2" fmla="*/ 1811874 w 3223582"/>
              <a:gd name="connsiteY2" fmla="*/ 1 h 2888011"/>
              <a:gd name="connsiteX3" fmla="*/ 2912665 w 3223582"/>
              <a:gd name="connsiteY3" fmla="*/ 2538514 h 2888011"/>
              <a:gd name="connsiteX4" fmla="*/ 3223582 w 3223582"/>
              <a:gd name="connsiteY4" fmla="*/ 2868105 h 2888011"/>
              <a:gd name="connsiteX0" fmla="*/ 0 w 3223582"/>
              <a:gd name="connsiteY0" fmla="*/ 1326331 h 1338617"/>
              <a:gd name="connsiteX1" fmla="*/ 698679 w 3223582"/>
              <a:gd name="connsiteY1" fmla="*/ 1001999 h 1338617"/>
              <a:gd name="connsiteX2" fmla="*/ 2002153 w 3223582"/>
              <a:gd name="connsiteY2" fmla="*/ 7 h 1338617"/>
              <a:gd name="connsiteX3" fmla="*/ 2912665 w 3223582"/>
              <a:gd name="connsiteY3" fmla="*/ 989120 h 1338617"/>
              <a:gd name="connsiteX4" fmla="*/ 3223582 w 3223582"/>
              <a:gd name="connsiteY4" fmla="*/ 1318711 h 1338617"/>
              <a:gd name="connsiteX0" fmla="*/ 0 w 3223582"/>
              <a:gd name="connsiteY0" fmla="*/ 1313631 h 1325917"/>
              <a:gd name="connsiteX1" fmla="*/ 698679 w 3223582"/>
              <a:gd name="connsiteY1" fmla="*/ 989299 h 1325917"/>
              <a:gd name="connsiteX2" fmla="*/ 2248396 w 3223582"/>
              <a:gd name="connsiteY2" fmla="*/ 7 h 1325917"/>
              <a:gd name="connsiteX3" fmla="*/ 2912665 w 3223582"/>
              <a:gd name="connsiteY3" fmla="*/ 976420 h 1325917"/>
              <a:gd name="connsiteX4" fmla="*/ 3223582 w 3223582"/>
              <a:gd name="connsiteY4" fmla="*/ 1306011 h 1325917"/>
              <a:gd name="connsiteX0" fmla="*/ 0 w 3223582"/>
              <a:gd name="connsiteY0" fmla="*/ 1314661 h 1326947"/>
              <a:gd name="connsiteX1" fmla="*/ 1470987 w 3223582"/>
              <a:gd name="connsiteY1" fmla="*/ 1142729 h 1326947"/>
              <a:gd name="connsiteX2" fmla="*/ 2248396 w 3223582"/>
              <a:gd name="connsiteY2" fmla="*/ 1037 h 1326947"/>
              <a:gd name="connsiteX3" fmla="*/ 2912665 w 3223582"/>
              <a:gd name="connsiteY3" fmla="*/ 977450 h 1326947"/>
              <a:gd name="connsiteX4" fmla="*/ 3223582 w 3223582"/>
              <a:gd name="connsiteY4" fmla="*/ 1307041 h 1326947"/>
              <a:gd name="connsiteX0" fmla="*/ 0 w 3223582"/>
              <a:gd name="connsiteY0" fmla="*/ 1313989 h 1351480"/>
              <a:gd name="connsiteX1" fmla="*/ 1470987 w 3223582"/>
              <a:gd name="connsiteY1" fmla="*/ 1142057 h 1351480"/>
              <a:gd name="connsiteX2" fmla="*/ 2248396 w 3223582"/>
              <a:gd name="connsiteY2" fmla="*/ 365 h 1351480"/>
              <a:gd name="connsiteX3" fmla="*/ 2845508 w 3223582"/>
              <a:gd name="connsiteY3" fmla="*/ 1040278 h 1351480"/>
              <a:gd name="connsiteX4" fmla="*/ 3223582 w 3223582"/>
              <a:gd name="connsiteY4" fmla="*/ 1306369 h 1351480"/>
              <a:gd name="connsiteX0" fmla="*/ 0 w 3223582"/>
              <a:gd name="connsiteY0" fmla="*/ 1313989 h 1313989"/>
              <a:gd name="connsiteX1" fmla="*/ 1470987 w 3223582"/>
              <a:gd name="connsiteY1" fmla="*/ 1142057 h 1313989"/>
              <a:gd name="connsiteX2" fmla="*/ 2248396 w 3223582"/>
              <a:gd name="connsiteY2" fmla="*/ 365 h 1313989"/>
              <a:gd name="connsiteX3" fmla="*/ 2845508 w 3223582"/>
              <a:gd name="connsiteY3" fmla="*/ 1040278 h 1313989"/>
              <a:gd name="connsiteX4" fmla="*/ 3223582 w 3223582"/>
              <a:gd name="connsiteY4" fmla="*/ 1306369 h 1313989"/>
              <a:gd name="connsiteX0" fmla="*/ 0 w 3223582"/>
              <a:gd name="connsiteY0" fmla="*/ 1364759 h 1364759"/>
              <a:gd name="connsiteX1" fmla="*/ 1470987 w 3223582"/>
              <a:gd name="connsiteY1" fmla="*/ 1192827 h 1364759"/>
              <a:gd name="connsiteX2" fmla="*/ 2270782 w 3223582"/>
              <a:gd name="connsiteY2" fmla="*/ 335 h 1364759"/>
              <a:gd name="connsiteX3" fmla="*/ 2845508 w 3223582"/>
              <a:gd name="connsiteY3" fmla="*/ 1091048 h 1364759"/>
              <a:gd name="connsiteX4" fmla="*/ 3223582 w 3223582"/>
              <a:gd name="connsiteY4" fmla="*/ 1357139 h 136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3582" h="1364759">
                <a:moveTo>
                  <a:pt x="0" y="1364759"/>
                </a:moveTo>
                <a:cubicBezTo>
                  <a:pt x="480918" y="1310561"/>
                  <a:pt x="1092523" y="1420231"/>
                  <a:pt x="1470987" y="1192827"/>
                </a:cubicBezTo>
                <a:cubicBezTo>
                  <a:pt x="1849451" y="965423"/>
                  <a:pt x="2041695" y="17298"/>
                  <a:pt x="2270782" y="335"/>
                </a:cubicBezTo>
                <a:cubicBezTo>
                  <a:pt x="2499869" y="-16628"/>
                  <a:pt x="2610223" y="613031"/>
                  <a:pt x="2845508" y="1091048"/>
                </a:cubicBezTo>
                <a:cubicBezTo>
                  <a:pt x="2980057" y="1308715"/>
                  <a:pt x="3150602" y="1352846"/>
                  <a:pt x="3223582" y="1357139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 flipH="1">
            <a:off x="972827" y="5155354"/>
            <a:ext cx="1059378" cy="250925"/>
          </a:xfrm>
          <a:custGeom>
            <a:avLst/>
            <a:gdLst>
              <a:gd name="connsiteX0" fmla="*/ 0 w 2949262"/>
              <a:gd name="connsiteY0" fmla="*/ 2590079 h 2600096"/>
              <a:gd name="connsiteX1" fmla="*/ 927279 w 2949262"/>
              <a:gd name="connsiteY1" fmla="*/ 1366587 h 2600096"/>
              <a:gd name="connsiteX2" fmla="*/ 1712890 w 2949262"/>
              <a:gd name="connsiteY2" fmla="*/ 14305 h 2600096"/>
              <a:gd name="connsiteX3" fmla="*/ 2691685 w 2949262"/>
              <a:gd name="connsiteY3" fmla="*/ 2268108 h 2600096"/>
              <a:gd name="connsiteX4" fmla="*/ 2949262 w 2949262"/>
              <a:gd name="connsiteY4" fmla="*/ 2590079 h 2600096"/>
              <a:gd name="connsiteX0" fmla="*/ 0 w 2949262"/>
              <a:gd name="connsiteY0" fmla="*/ 2575779 h 2585796"/>
              <a:gd name="connsiteX1" fmla="*/ 698679 w 2949262"/>
              <a:gd name="connsiteY1" fmla="*/ 2274307 h 2585796"/>
              <a:gd name="connsiteX2" fmla="*/ 1712890 w 2949262"/>
              <a:gd name="connsiteY2" fmla="*/ 5 h 2585796"/>
              <a:gd name="connsiteX3" fmla="*/ 2691685 w 2949262"/>
              <a:gd name="connsiteY3" fmla="*/ 2253808 h 2585796"/>
              <a:gd name="connsiteX4" fmla="*/ 2949262 w 2949262"/>
              <a:gd name="connsiteY4" fmla="*/ 2575779 h 2585796"/>
              <a:gd name="connsiteX0" fmla="*/ 0 w 2949262"/>
              <a:gd name="connsiteY0" fmla="*/ 2575779 h 2589859"/>
              <a:gd name="connsiteX1" fmla="*/ 698679 w 2949262"/>
              <a:gd name="connsiteY1" fmla="*/ 2274307 h 2589859"/>
              <a:gd name="connsiteX2" fmla="*/ 1712890 w 2949262"/>
              <a:gd name="connsiteY2" fmla="*/ 5 h 2589859"/>
              <a:gd name="connsiteX3" fmla="*/ 2691685 w 2949262"/>
              <a:gd name="connsiteY3" fmla="*/ 2253808 h 2589859"/>
              <a:gd name="connsiteX4" fmla="*/ 2949262 w 2949262"/>
              <a:gd name="connsiteY4" fmla="*/ 2575779 h 2589859"/>
              <a:gd name="connsiteX0" fmla="*/ 0 w 2949262"/>
              <a:gd name="connsiteY0" fmla="*/ 2575775 h 2585792"/>
              <a:gd name="connsiteX1" fmla="*/ 531039 w 2949262"/>
              <a:gd name="connsiteY1" fmla="*/ 2251443 h 2585792"/>
              <a:gd name="connsiteX2" fmla="*/ 1712890 w 2949262"/>
              <a:gd name="connsiteY2" fmla="*/ 1 h 2585792"/>
              <a:gd name="connsiteX3" fmla="*/ 2691685 w 2949262"/>
              <a:gd name="connsiteY3" fmla="*/ 2253804 h 2585792"/>
              <a:gd name="connsiteX4" fmla="*/ 2949262 w 2949262"/>
              <a:gd name="connsiteY4" fmla="*/ 2575775 h 2585792"/>
              <a:gd name="connsiteX0" fmla="*/ 0 w 3223582"/>
              <a:gd name="connsiteY0" fmla="*/ 2606255 h 2608338"/>
              <a:gd name="connsiteX1" fmla="*/ 805359 w 3223582"/>
              <a:gd name="connsiteY1" fmla="*/ 2251443 h 2608338"/>
              <a:gd name="connsiteX2" fmla="*/ 1987210 w 3223582"/>
              <a:gd name="connsiteY2" fmla="*/ 1 h 2608338"/>
              <a:gd name="connsiteX3" fmla="*/ 2966005 w 3223582"/>
              <a:gd name="connsiteY3" fmla="*/ 2253804 h 2608338"/>
              <a:gd name="connsiteX4" fmla="*/ 3223582 w 3223582"/>
              <a:gd name="connsiteY4" fmla="*/ 2575775 h 2608338"/>
              <a:gd name="connsiteX0" fmla="*/ 0 w 3276922"/>
              <a:gd name="connsiteY0" fmla="*/ 2606255 h 2608338"/>
              <a:gd name="connsiteX1" fmla="*/ 805359 w 3276922"/>
              <a:gd name="connsiteY1" fmla="*/ 2251443 h 2608338"/>
              <a:gd name="connsiteX2" fmla="*/ 1987210 w 3276922"/>
              <a:gd name="connsiteY2" fmla="*/ 1 h 2608338"/>
              <a:gd name="connsiteX3" fmla="*/ 2966005 w 3276922"/>
              <a:gd name="connsiteY3" fmla="*/ 2253804 h 2608338"/>
              <a:gd name="connsiteX4" fmla="*/ 3276922 w 3276922"/>
              <a:gd name="connsiteY4" fmla="*/ 2583395 h 2608338"/>
              <a:gd name="connsiteX0" fmla="*/ 0 w 3276922"/>
              <a:gd name="connsiteY0" fmla="*/ 2606280 h 2608363"/>
              <a:gd name="connsiteX1" fmla="*/ 805359 w 3276922"/>
              <a:gd name="connsiteY1" fmla="*/ 2251468 h 2608363"/>
              <a:gd name="connsiteX2" fmla="*/ 1987210 w 3276922"/>
              <a:gd name="connsiteY2" fmla="*/ 26 h 2608363"/>
              <a:gd name="connsiteX3" fmla="*/ 2966005 w 3276922"/>
              <a:gd name="connsiteY3" fmla="*/ 2253829 h 2608363"/>
              <a:gd name="connsiteX4" fmla="*/ 3276922 w 3276922"/>
              <a:gd name="connsiteY4" fmla="*/ 2583420 h 2608363"/>
              <a:gd name="connsiteX0" fmla="*/ 0 w 3276922"/>
              <a:gd name="connsiteY0" fmla="*/ 2766298 h 2773111"/>
              <a:gd name="connsiteX1" fmla="*/ 805359 w 3276922"/>
              <a:gd name="connsiteY1" fmla="*/ 2411486 h 2773111"/>
              <a:gd name="connsiteX2" fmla="*/ 1987210 w 3276922"/>
              <a:gd name="connsiteY2" fmla="*/ 24 h 2773111"/>
              <a:gd name="connsiteX3" fmla="*/ 2966005 w 3276922"/>
              <a:gd name="connsiteY3" fmla="*/ 2413847 h 2773111"/>
              <a:gd name="connsiteX4" fmla="*/ 3276922 w 3276922"/>
              <a:gd name="connsiteY4" fmla="*/ 2743438 h 2773111"/>
              <a:gd name="connsiteX0" fmla="*/ 0 w 3276922"/>
              <a:gd name="connsiteY0" fmla="*/ 2766298 h 2766358"/>
              <a:gd name="connsiteX1" fmla="*/ 805359 w 3276922"/>
              <a:gd name="connsiteY1" fmla="*/ 2411486 h 2766358"/>
              <a:gd name="connsiteX2" fmla="*/ 1987210 w 3276922"/>
              <a:gd name="connsiteY2" fmla="*/ 24 h 2766358"/>
              <a:gd name="connsiteX3" fmla="*/ 2966005 w 3276922"/>
              <a:gd name="connsiteY3" fmla="*/ 2413847 h 2766358"/>
              <a:gd name="connsiteX4" fmla="*/ 3276922 w 3276922"/>
              <a:gd name="connsiteY4" fmla="*/ 2743438 h 2766358"/>
              <a:gd name="connsiteX0" fmla="*/ 0 w 3276922"/>
              <a:gd name="connsiteY0" fmla="*/ 2766296 h 2766296"/>
              <a:gd name="connsiteX1" fmla="*/ 805359 w 3276922"/>
              <a:gd name="connsiteY1" fmla="*/ 2411484 h 2766296"/>
              <a:gd name="connsiteX2" fmla="*/ 1987210 w 3276922"/>
              <a:gd name="connsiteY2" fmla="*/ 22 h 2766296"/>
              <a:gd name="connsiteX3" fmla="*/ 2966005 w 3276922"/>
              <a:gd name="connsiteY3" fmla="*/ 2413845 h 2766296"/>
              <a:gd name="connsiteX4" fmla="*/ 3276922 w 3276922"/>
              <a:gd name="connsiteY4" fmla="*/ 2743436 h 2766296"/>
              <a:gd name="connsiteX0" fmla="*/ 0 w 3276922"/>
              <a:gd name="connsiteY0" fmla="*/ 2766276 h 2766276"/>
              <a:gd name="connsiteX1" fmla="*/ 752019 w 3276922"/>
              <a:gd name="connsiteY1" fmla="*/ 2426704 h 2766276"/>
              <a:gd name="connsiteX2" fmla="*/ 1987210 w 3276922"/>
              <a:gd name="connsiteY2" fmla="*/ 2 h 2766276"/>
              <a:gd name="connsiteX3" fmla="*/ 2966005 w 3276922"/>
              <a:gd name="connsiteY3" fmla="*/ 2413825 h 2766276"/>
              <a:gd name="connsiteX4" fmla="*/ 3276922 w 3276922"/>
              <a:gd name="connsiteY4" fmla="*/ 2743416 h 2766276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23582"/>
              <a:gd name="connsiteY0" fmla="*/ 2751036 h 2757901"/>
              <a:gd name="connsiteX1" fmla="*/ 698679 w 3223582"/>
              <a:gd name="connsiteY1" fmla="*/ 2426704 h 2757901"/>
              <a:gd name="connsiteX2" fmla="*/ 1933870 w 3223582"/>
              <a:gd name="connsiteY2" fmla="*/ 2 h 2757901"/>
              <a:gd name="connsiteX3" fmla="*/ 2912665 w 3223582"/>
              <a:gd name="connsiteY3" fmla="*/ 2413825 h 2757901"/>
              <a:gd name="connsiteX4" fmla="*/ 3223582 w 3223582"/>
              <a:gd name="connsiteY4" fmla="*/ 2743416 h 2757901"/>
              <a:gd name="connsiteX0" fmla="*/ 0 w 3223582"/>
              <a:gd name="connsiteY0" fmla="*/ 2657111 h 2660268"/>
              <a:gd name="connsiteX1" fmla="*/ 698679 w 3223582"/>
              <a:gd name="connsiteY1" fmla="*/ 2332779 h 2660268"/>
              <a:gd name="connsiteX2" fmla="*/ 1741091 w 3223582"/>
              <a:gd name="connsiteY2" fmla="*/ 0 h 2660268"/>
              <a:gd name="connsiteX3" fmla="*/ 2912665 w 3223582"/>
              <a:gd name="connsiteY3" fmla="*/ 2319900 h 2660268"/>
              <a:gd name="connsiteX4" fmla="*/ 3223582 w 3223582"/>
              <a:gd name="connsiteY4" fmla="*/ 2649491 h 2660268"/>
              <a:gd name="connsiteX0" fmla="*/ 0 w 3223582"/>
              <a:gd name="connsiteY0" fmla="*/ 4091449 h 4165758"/>
              <a:gd name="connsiteX1" fmla="*/ 698679 w 3223582"/>
              <a:gd name="connsiteY1" fmla="*/ 3767117 h 4165758"/>
              <a:gd name="connsiteX2" fmla="*/ 1834643 w 3223582"/>
              <a:gd name="connsiteY2" fmla="*/ 0 h 4165758"/>
              <a:gd name="connsiteX3" fmla="*/ 2912665 w 3223582"/>
              <a:gd name="connsiteY3" fmla="*/ 3754238 h 4165758"/>
              <a:gd name="connsiteX4" fmla="*/ 3223582 w 3223582"/>
              <a:gd name="connsiteY4" fmla="*/ 4083829 h 4165758"/>
              <a:gd name="connsiteX0" fmla="*/ 0 w 3410685"/>
              <a:gd name="connsiteY0" fmla="*/ 4091449 h 4165758"/>
              <a:gd name="connsiteX1" fmla="*/ 698679 w 3410685"/>
              <a:gd name="connsiteY1" fmla="*/ 3767117 h 4165758"/>
              <a:gd name="connsiteX2" fmla="*/ 1834643 w 3410685"/>
              <a:gd name="connsiteY2" fmla="*/ 0 h 4165758"/>
              <a:gd name="connsiteX3" fmla="*/ 2912665 w 3410685"/>
              <a:gd name="connsiteY3" fmla="*/ 3754238 h 4165758"/>
              <a:gd name="connsiteX4" fmla="*/ 3410685 w 3410685"/>
              <a:gd name="connsiteY4" fmla="*/ 4083830 h 4165758"/>
              <a:gd name="connsiteX0" fmla="*/ 0 w 3410685"/>
              <a:gd name="connsiteY0" fmla="*/ 4105586 h 4179895"/>
              <a:gd name="connsiteX1" fmla="*/ 698679 w 3410685"/>
              <a:gd name="connsiteY1" fmla="*/ 3781254 h 4179895"/>
              <a:gd name="connsiteX2" fmla="*/ 1834643 w 3410685"/>
              <a:gd name="connsiteY2" fmla="*/ 14137 h 4179895"/>
              <a:gd name="connsiteX3" fmla="*/ 2865891 w 3410685"/>
              <a:gd name="connsiteY3" fmla="*/ 2502789 h 4179895"/>
              <a:gd name="connsiteX4" fmla="*/ 3410685 w 3410685"/>
              <a:gd name="connsiteY4" fmla="*/ 4097967 h 4179895"/>
              <a:gd name="connsiteX0" fmla="*/ 0 w 3410685"/>
              <a:gd name="connsiteY0" fmla="*/ 4107925 h 4182234"/>
              <a:gd name="connsiteX1" fmla="*/ 698679 w 3410685"/>
              <a:gd name="connsiteY1" fmla="*/ 3783593 h 4182234"/>
              <a:gd name="connsiteX2" fmla="*/ 1834643 w 3410685"/>
              <a:gd name="connsiteY2" fmla="*/ 16476 h 4182234"/>
              <a:gd name="connsiteX3" fmla="*/ 3216709 w 3410685"/>
              <a:gd name="connsiteY3" fmla="*/ 2420756 h 4182234"/>
              <a:gd name="connsiteX4" fmla="*/ 3410685 w 3410685"/>
              <a:gd name="connsiteY4" fmla="*/ 4100306 h 4182234"/>
              <a:gd name="connsiteX0" fmla="*/ 0 w 3410685"/>
              <a:gd name="connsiteY0" fmla="*/ 4107925 h 4153946"/>
              <a:gd name="connsiteX1" fmla="*/ 698679 w 3410685"/>
              <a:gd name="connsiteY1" fmla="*/ 3783593 h 4153946"/>
              <a:gd name="connsiteX2" fmla="*/ 1834643 w 3410685"/>
              <a:gd name="connsiteY2" fmla="*/ 16476 h 4153946"/>
              <a:gd name="connsiteX3" fmla="*/ 3216709 w 3410685"/>
              <a:gd name="connsiteY3" fmla="*/ 2420756 h 4153946"/>
              <a:gd name="connsiteX4" fmla="*/ 3410685 w 3410685"/>
              <a:gd name="connsiteY4" fmla="*/ 4100306 h 4153946"/>
              <a:gd name="connsiteX0" fmla="*/ 0 w 3901831"/>
              <a:gd name="connsiteY0" fmla="*/ 4107920 h 4153946"/>
              <a:gd name="connsiteX1" fmla="*/ 1189825 w 3901831"/>
              <a:gd name="connsiteY1" fmla="*/ 3783593 h 4153946"/>
              <a:gd name="connsiteX2" fmla="*/ 2325789 w 3901831"/>
              <a:gd name="connsiteY2" fmla="*/ 16476 h 4153946"/>
              <a:gd name="connsiteX3" fmla="*/ 3707855 w 3901831"/>
              <a:gd name="connsiteY3" fmla="*/ 2420756 h 4153946"/>
              <a:gd name="connsiteX4" fmla="*/ 3901831 w 3901831"/>
              <a:gd name="connsiteY4" fmla="*/ 4100306 h 4153946"/>
              <a:gd name="connsiteX0" fmla="*/ 0 w 3901831"/>
              <a:gd name="connsiteY0" fmla="*/ 3356364 h 3356364"/>
              <a:gd name="connsiteX1" fmla="*/ 1189825 w 3901831"/>
              <a:gd name="connsiteY1" fmla="*/ 3032037 h 3356364"/>
              <a:gd name="connsiteX2" fmla="*/ 2302401 w 3901831"/>
              <a:gd name="connsiteY2" fmla="*/ 24275 h 3356364"/>
              <a:gd name="connsiteX3" fmla="*/ 3707855 w 3901831"/>
              <a:gd name="connsiteY3" fmla="*/ 1669200 h 3356364"/>
              <a:gd name="connsiteX4" fmla="*/ 3901831 w 3901831"/>
              <a:gd name="connsiteY4" fmla="*/ 3348750 h 3356364"/>
              <a:gd name="connsiteX0" fmla="*/ 0 w 3901831"/>
              <a:gd name="connsiteY0" fmla="*/ 3334055 h 3334055"/>
              <a:gd name="connsiteX1" fmla="*/ 1189825 w 3901831"/>
              <a:gd name="connsiteY1" fmla="*/ 3009728 h 3334055"/>
              <a:gd name="connsiteX2" fmla="*/ 2302401 w 3901831"/>
              <a:gd name="connsiteY2" fmla="*/ 1966 h 3334055"/>
              <a:gd name="connsiteX3" fmla="*/ 3707855 w 3901831"/>
              <a:gd name="connsiteY3" fmla="*/ 1646891 h 3334055"/>
              <a:gd name="connsiteX4" fmla="*/ 3901831 w 3901831"/>
              <a:gd name="connsiteY4" fmla="*/ 3326441 h 3334055"/>
              <a:gd name="connsiteX0" fmla="*/ 0 w 3901831"/>
              <a:gd name="connsiteY0" fmla="*/ 3334055 h 3334055"/>
              <a:gd name="connsiteX1" fmla="*/ 1189825 w 3901831"/>
              <a:gd name="connsiteY1" fmla="*/ 3009728 h 3334055"/>
              <a:gd name="connsiteX2" fmla="*/ 2302401 w 3901831"/>
              <a:gd name="connsiteY2" fmla="*/ 1966 h 3334055"/>
              <a:gd name="connsiteX3" fmla="*/ 3707855 w 3901831"/>
              <a:gd name="connsiteY3" fmla="*/ 1646891 h 3334055"/>
              <a:gd name="connsiteX4" fmla="*/ 3901831 w 3901831"/>
              <a:gd name="connsiteY4" fmla="*/ 3326441 h 3334055"/>
              <a:gd name="connsiteX0" fmla="*/ 0 w 3901831"/>
              <a:gd name="connsiteY0" fmla="*/ 3334055 h 3334055"/>
              <a:gd name="connsiteX1" fmla="*/ 1189825 w 3901831"/>
              <a:gd name="connsiteY1" fmla="*/ 3009728 h 3334055"/>
              <a:gd name="connsiteX2" fmla="*/ 2489504 w 3901831"/>
              <a:gd name="connsiteY2" fmla="*/ 1966 h 3334055"/>
              <a:gd name="connsiteX3" fmla="*/ 3707855 w 3901831"/>
              <a:gd name="connsiteY3" fmla="*/ 1646891 h 3334055"/>
              <a:gd name="connsiteX4" fmla="*/ 3901831 w 3901831"/>
              <a:gd name="connsiteY4" fmla="*/ 3326441 h 333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1831" h="3334055">
                <a:moveTo>
                  <a:pt x="0" y="3334055"/>
                </a:moveTo>
                <a:cubicBezTo>
                  <a:pt x="1135779" y="3195479"/>
                  <a:pt x="774908" y="3565076"/>
                  <a:pt x="1189825" y="3009728"/>
                </a:cubicBezTo>
                <a:cubicBezTo>
                  <a:pt x="1604742" y="2454380"/>
                  <a:pt x="1812566" y="60363"/>
                  <a:pt x="2489504" y="1966"/>
                </a:cubicBezTo>
                <a:cubicBezTo>
                  <a:pt x="3166442" y="-56431"/>
                  <a:pt x="3460773" y="1205309"/>
                  <a:pt x="3707855" y="1646891"/>
                </a:cubicBezTo>
                <a:cubicBezTo>
                  <a:pt x="3954937" y="2088473"/>
                  <a:pt x="3828851" y="3322148"/>
                  <a:pt x="3901831" y="3326441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808878" y="5408735"/>
            <a:ext cx="268618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925882" y="1737360"/>
            <a:ext cx="28890" cy="369082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-1472201" y="3602015"/>
            <a:ext cx="334341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dirty="0"/>
              <a:t># of Tensor Data Points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97641" y="489240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2016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934727" y="5019675"/>
            <a:ext cx="1816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44252" y="4048125"/>
            <a:ext cx="1816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60803" y="4804231"/>
                <a:ext cx="98591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03" y="4804231"/>
                <a:ext cx="985919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98903" y="3823156"/>
                <a:ext cx="98591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03" y="3823156"/>
                <a:ext cx="985919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130300" y="4419600"/>
                <a:ext cx="3613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300" y="4419600"/>
                <a:ext cx="361381" cy="369332"/>
              </a:xfrm>
              <a:prstGeom prst="rect">
                <a:avLst/>
              </a:prstGeom>
              <a:blipFill>
                <a:blip r:embed="rId13"/>
                <a:stretch>
                  <a:fillRect l="-20000" r="-5000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89378" y="1833000"/>
            <a:ext cx="6015934" cy="3584880"/>
            <a:chOff x="189378" y="1833000"/>
            <a:chExt cx="6015934" cy="3584880"/>
          </a:xfrm>
        </p:grpSpPr>
        <p:sp>
          <p:nvSpPr>
            <p:cNvPr id="35" name="Freeform 34"/>
            <p:cNvSpPr/>
            <p:nvPr/>
          </p:nvSpPr>
          <p:spPr>
            <a:xfrm>
              <a:off x="957241" y="2352675"/>
              <a:ext cx="5248071" cy="3065205"/>
            </a:xfrm>
            <a:custGeom>
              <a:avLst/>
              <a:gdLst>
                <a:gd name="connsiteX0" fmla="*/ 0 w 2949262"/>
                <a:gd name="connsiteY0" fmla="*/ 2590079 h 2600096"/>
                <a:gd name="connsiteX1" fmla="*/ 927279 w 2949262"/>
                <a:gd name="connsiteY1" fmla="*/ 1366587 h 2600096"/>
                <a:gd name="connsiteX2" fmla="*/ 1712890 w 2949262"/>
                <a:gd name="connsiteY2" fmla="*/ 14305 h 2600096"/>
                <a:gd name="connsiteX3" fmla="*/ 2691685 w 2949262"/>
                <a:gd name="connsiteY3" fmla="*/ 2268108 h 2600096"/>
                <a:gd name="connsiteX4" fmla="*/ 2949262 w 2949262"/>
                <a:gd name="connsiteY4" fmla="*/ 2590079 h 2600096"/>
                <a:gd name="connsiteX0" fmla="*/ 0 w 2949262"/>
                <a:gd name="connsiteY0" fmla="*/ 2575779 h 2585796"/>
                <a:gd name="connsiteX1" fmla="*/ 698679 w 2949262"/>
                <a:gd name="connsiteY1" fmla="*/ 2274307 h 2585796"/>
                <a:gd name="connsiteX2" fmla="*/ 1712890 w 2949262"/>
                <a:gd name="connsiteY2" fmla="*/ 5 h 2585796"/>
                <a:gd name="connsiteX3" fmla="*/ 2691685 w 2949262"/>
                <a:gd name="connsiteY3" fmla="*/ 2253808 h 2585796"/>
                <a:gd name="connsiteX4" fmla="*/ 2949262 w 2949262"/>
                <a:gd name="connsiteY4" fmla="*/ 2575779 h 2585796"/>
                <a:gd name="connsiteX0" fmla="*/ 0 w 2949262"/>
                <a:gd name="connsiteY0" fmla="*/ 2575779 h 2589859"/>
                <a:gd name="connsiteX1" fmla="*/ 698679 w 2949262"/>
                <a:gd name="connsiteY1" fmla="*/ 2274307 h 2589859"/>
                <a:gd name="connsiteX2" fmla="*/ 1712890 w 2949262"/>
                <a:gd name="connsiteY2" fmla="*/ 5 h 2589859"/>
                <a:gd name="connsiteX3" fmla="*/ 2691685 w 2949262"/>
                <a:gd name="connsiteY3" fmla="*/ 2253808 h 2589859"/>
                <a:gd name="connsiteX4" fmla="*/ 2949262 w 2949262"/>
                <a:gd name="connsiteY4" fmla="*/ 2575779 h 2589859"/>
                <a:gd name="connsiteX0" fmla="*/ 0 w 2949262"/>
                <a:gd name="connsiteY0" fmla="*/ 2575775 h 2585792"/>
                <a:gd name="connsiteX1" fmla="*/ 531039 w 2949262"/>
                <a:gd name="connsiteY1" fmla="*/ 2251443 h 2585792"/>
                <a:gd name="connsiteX2" fmla="*/ 1712890 w 2949262"/>
                <a:gd name="connsiteY2" fmla="*/ 1 h 2585792"/>
                <a:gd name="connsiteX3" fmla="*/ 2691685 w 2949262"/>
                <a:gd name="connsiteY3" fmla="*/ 2253804 h 2585792"/>
                <a:gd name="connsiteX4" fmla="*/ 2949262 w 2949262"/>
                <a:gd name="connsiteY4" fmla="*/ 2575775 h 2585792"/>
                <a:gd name="connsiteX0" fmla="*/ 0 w 3223582"/>
                <a:gd name="connsiteY0" fmla="*/ 2606255 h 2608338"/>
                <a:gd name="connsiteX1" fmla="*/ 805359 w 3223582"/>
                <a:gd name="connsiteY1" fmla="*/ 2251443 h 2608338"/>
                <a:gd name="connsiteX2" fmla="*/ 1987210 w 3223582"/>
                <a:gd name="connsiteY2" fmla="*/ 1 h 2608338"/>
                <a:gd name="connsiteX3" fmla="*/ 2966005 w 3223582"/>
                <a:gd name="connsiteY3" fmla="*/ 2253804 h 2608338"/>
                <a:gd name="connsiteX4" fmla="*/ 3223582 w 3223582"/>
                <a:gd name="connsiteY4" fmla="*/ 2575775 h 2608338"/>
                <a:gd name="connsiteX0" fmla="*/ 0 w 3276922"/>
                <a:gd name="connsiteY0" fmla="*/ 2606255 h 2608338"/>
                <a:gd name="connsiteX1" fmla="*/ 805359 w 3276922"/>
                <a:gd name="connsiteY1" fmla="*/ 2251443 h 2608338"/>
                <a:gd name="connsiteX2" fmla="*/ 1987210 w 3276922"/>
                <a:gd name="connsiteY2" fmla="*/ 1 h 2608338"/>
                <a:gd name="connsiteX3" fmla="*/ 2966005 w 3276922"/>
                <a:gd name="connsiteY3" fmla="*/ 2253804 h 2608338"/>
                <a:gd name="connsiteX4" fmla="*/ 3276922 w 3276922"/>
                <a:gd name="connsiteY4" fmla="*/ 2583395 h 2608338"/>
                <a:gd name="connsiteX0" fmla="*/ 0 w 3276922"/>
                <a:gd name="connsiteY0" fmla="*/ 2606280 h 2608363"/>
                <a:gd name="connsiteX1" fmla="*/ 805359 w 3276922"/>
                <a:gd name="connsiteY1" fmla="*/ 2251468 h 2608363"/>
                <a:gd name="connsiteX2" fmla="*/ 1987210 w 3276922"/>
                <a:gd name="connsiteY2" fmla="*/ 26 h 2608363"/>
                <a:gd name="connsiteX3" fmla="*/ 2966005 w 3276922"/>
                <a:gd name="connsiteY3" fmla="*/ 2253829 h 2608363"/>
                <a:gd name="connsiteX4" fmla="*/ 3276922 w 3276922"/>
                <a:gd name="connsiteY4" fmla="*/ 2583420 h 2608363"/>
                <a:gd name="connsiteX0" fmla="*/ 0 w 3276922"/>
                <a:gd name="connsiteY0" fmla="*/ 2766298 h 2773111"/>
                <a:gd name="connsiteX1" fmla="*/ 805359 w 3276922"/>
                <a:gd name="connsiteY1" fmla="*/ 2411486 h 2773111"/>
                <a:gd name="connsiteX2" fmla="*/ 1987210 w 3276922"/>
                <a:gd name="connsiteY2" fmla="*/ 24 h 2773111"/>
                <a:gd name="connsiteX3" fmla="*/ 2966005 w 3276922"/>
                <a:gd name="connsiteY3" fmla="*/ 2413847 h 2773111"/>
                <a:gd name="connsiteX4" fmla="*/ 3276922 w 3276922"/>
                <a:gd name="connsiteY4" fmla="*/ 2743438 h 2773111"/>
                <a:gd name="connsiteX0" fmla="*/ 0 w 3276922"/>
                <a:gd name="connsiteY0" fmla="*/ 2766298 h 2766358"/>
                <a:gd name="connsiteX1" fmla="*/ 805359 w 3276922"/>
                <a:gd name="connsiteY1" fmla="*/ 2411486 h 2766358"/>
                <a:gd name="connsiteX2" fmla="*/ 1987210 w 3276922"/>
                <a:gd name="connsiteY2" fmla="*/ 24 h 2766358"/>
                <a:gd name="connsiteX3" fmla="*/ 2966005 w 3276922"/>
                <a:gd name="connsiteY3" fmla="*/ 2413847 h 2766358"/>
                <a:gd name="connsiteX4" fmla="*/ 3276922 w 3276922"/>
                <a:gd name="connsiteY4" fmla="*/ 2743438 h 2766358"/>
                <a:gd name="connsiteX0" fmla="*/ 0 w 3276922"/>
                <a:gd name="connsiteY0" fmla="*/ 2766296 h 2766296"/>
                <a:gd name="connsiteX1" fmla="*/ 805359 w 3276922"/>
                <a:gd name="connsiteY1" fmla="*/ 2411484 h 2766296"/>
                <a:gd name="connsiteX2" fmla="*/ 1987210 w 3276922"/>
                <a:gd name="connsiteY2" fmla="*/ 22 h 2766296"/>
                <a:gd name="connsiteX3" fmla="*/ 2966005 w 3276922"/>
                <a:gd name="connsiteY3" fmla="*/ 2413845 h 2766296"/>
                <a:gd name="connsiteX4" fmla="*/ 3276922 w 3276922"/>
                <a:gd name="connsiteY4" fmla="*/ 2743436 h 2766296"/>
                <a:gd name="connsiteX0" fmla="*/ 0 w 3276922"/>
                <a:gd name="connsiteY0" fmla="*/ 2766276 h 2766276"/>
                <a:gd name="connsiteX1" fmla="*/ 752019 w 3276922"/>
                <a:gd name="connsiteY1" fmla="*/ 2426704 h 2766276"/>
                <a:gd name="connsiteX2" fmla="*/ 1987210 w 3276922"/>
                <a:gd name="connsiteY2" fmla="*/ 2 h 2766276"/>
                <a:gd name="connsiteX3" fmla="*/ 2966005 w 3276922"/>
                <a:gd name="connsiteY3" fmla="*/ 2413825 h 2766276"/>
                <a:gd name="connsiteX4" fmla="*/ 3276922 w 3276922"/>
                <a:gd name="connsiteY4" fmla="*/ 2743416 h 2766276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23582"/>
                <a:gd name="connsiteY0" fmla="*/ 2751036 h 2757901"/>
                <a:gd name="connsiteX1" fmla="*/ 698679 w 3223582"/>
                <a:gd name="connsiteY1" fmla="*/ 2426704 h 2757901"/>
                <a:gd name="connsiteX2" fmla="*/ 1933870 w 3223582"/>
                <a:gd name="connsiteY2" fmla="*/ 2 h 2757901"/>
                <a:gd name="connsiteX3" fmla="*/ 2912665 w 3223582"/>
                <a:gd name="connsiteY3" fmla="*/ 2413825 h 2757901"/>
                <a:gd name="connsiteX4" fmla="*/ 3223582 w 3223582"/>
                <a:gd name="connsiteY4" fmla="*/ 2743416 h 2757901"/>
                <a:gd name="connsiteX0" fmla="*/ 0 w 3223582"/>
                <a:gd name="connsiteY0" fmla="*/ 2875725 h 2888011"/>
                <a:gd name="connsiteX1" fmla="*/ 698679 w 3223582"/>
                <a:gd name="connsiteY1" fmla="*/ 2551393 h 2888011"/>
                <a:gd name="connsiteX2" fmla="*/ 1811874 w 3223582"/>
                <a:gd name="connsiteY2" fmla="*/ 1 h 2888011"/>
                <a:gd name="connsiteX3" fmla="*/ 2912665 w 3223582"/>
                <a:gd name="connsiteY3" fmla="*/ 2538514 h 2888011"/>
                <a:gd name="connsiteX4" fmla="*/ 3223582 w 3223582"/>
                <a:gd name="connsiteY4" fmla="*/ 2868105 h 2888011"/>
                <a:gd name="connsiteX0" fmla="*/ 0 w 3223582"/>
                <a:gd name="connsiteY0" fmla="*/ 3326485 h 3352210"/>
                <a:gd name="connsiteX1" fmla="*/ 698679 w 3223582"/>
                <a:gd name="connsiteY1" fmla="*/ 3002153 h 3352210"/>
                <a:gd name="connsiteX2" fmla="*/ 1834574 w 3223582"/>
                <a:gd name="connsiteY2" fmla="*/ 1 h 3352210"/>
                <a:gd name="connsiteX3" fmla="*/ 2912665 w 3223582"/>
                <a:gd name="connsiteY3" fmla="*/ 2989274 h 3352210"/>
                <a:gd name="connsiteX4" fmla="*/ 3223582 w 3223582"/>
                <a:gd name="connsiteY4" fmla="*/ 3318865 h 3352210"/>
                <a:gd name="connsiteX0" fmla="*/ 0 w 3223582"/>
                <a:gd name="connsiteY0" fmla="*/ 3326485 h 3352210"/>
                <a:gd name="connsiteX1" fmla="*/ 698679 w 3223582"/>
                <a:gd name="connsiteY1" fmla="*/ 3002153 h 3352210"/>
                <a:gd name="connsiteX2" fmla="*/ 1834574 w 3223582"/>
                <a:gd name="connsiteY2" fmla="*/ 1 h 3352210"/>
                <a:gd name="connsiteX3" fmla="*/ 2912665 w 3223582"/>
                <a:gd name="connsiteY3" fmla="*/ 2989274 h 3352210"/>
                <a:gd name="connsiteX4" fmla="*/ 3223582 w 3223582"/>
                <a:gd name="connsiteY4" fmla="*/ 3318865 h 3352210"/>
                <a:gd name="connsiteX0" fmla="*/ 0 w 3223582"/>
                <a:gd name="connsiteY0" fmla="*/ 3326485 h 3352210"/>
                <a:gd name="connsiteX1" fmla="*/ 698679 w 3223582"/>
                <a:gd name="connsiteY1" fmla="*/ 3002153 h 3352210"/>
                <a:gd name="connsiteX2" fmla="*/ 1834574 w 3223582"/>
                <a:gd name="connsiteY2" fmla="*/ 1 h 3352210"/>
                <a:gd name="connsiteX3" fmla="*/ 2912665 w 3223582"/>
                <a:gd name="connsiteY3" fmla="*/ 2989274 h 3352210"/>
                <a:gd name="connsiteX4" fmla="*/ 3223582 w 3223582"/>
                <a:gd name="connsiteY4" fmla="*/ 3318865 h 3352210"/>
                <a:gd name="connsiteX0" fmla="*/ 595876 w 3819458"/>
                <a:gd name="connsiteY0" fmla="*/ 3359491 h 3371777"/>
                <a:gd name="connsiteX1" fmla="*/ 46000 w 3819458"/>
                <a:gd name="connsiteY1" fmla="*/ 1541210 h 3371777"/>
                <a:gd name="connsiteX2" fmla="*/ 2430450 w 3819458"/>
                <a:gd name="connsiteY2" fmla="*/ 33007 h 3371777"/>
                <a:gd name="connsiteX3" fmla="*/ 3508541 w 3819458"/>
                <a:gd name="connsiteY3" fmla="*/ 3022280 h 3371777"/>
                <a:gd name="connsiteX4" fmla="*/ 3819458 w 3819458"/>
                <a:gd name="connsiteY4" fmla="*/ 3351871 h 3371777"/>
                <a:gd name="connsiteX0" fmla="*/ 0 w 7536774"/>
                <a:gd name="connsiteY0" fmla="*/ 2506540 h 3368832"/>
                <a:gd name="connsiteX1" fmla="*/ 3763316 w 7536774"/>
                <a:gd name="connsiteY1" fmla="*/ 1538265 h 3368832"/>
                <a:gd name="connsiteX2" fmla="*/ 6147766 w 7536774"/>
                <a:gd name="connsiteY2" fmla="*/ 30062 h 3368832"/>
                <a:gd name="connsiteX3" fmla="*/ 7225857 w 7536774"/>
                <a:gd name="connsiteY3" fmla="*/ 3019335 h 3368832"/>
                <a:gd name="connsiteX4" fmla="*/ 7536774 w 7536774"/>
                <a:gd name="connsiteY4" fmla="*/ 3348926 h 3368832"/>
                <a:gd name="connsiteX0" fmla="*/ 0 w 7536774"/>
                <a:gd name="connsiteY0" fmla="*/ 2505911 h 3368203"/>
                <a:gd name="connsiteX1" fmla="*/ 1103683 w 7536774"/>
                <a:gd name="connsiteY1" fmla="*/ 2303387 h 3368203"/>
                <a:gd name="connsiteX2" fmla="*/ 3763316 w 7536774"/>
                <a:gd name="connsiteY2" fmla="*/ 1537636 h 3368203"/>
                <a:gd name="connsiteX3" fmla="*/ 6147766 w 7536774"/>
                <a:gd name="connsiteY3" fmla="*/ 29433 h 3368203"/>
                <a:gd name="connsiteX4" fmla="*/ 7225857 w 7536774"/>
                <a:gd name="connsiteY4" fmla="*/ 3018706 h 3368203"/>
                <a:gd name="connsiteX5" fmla="*/ 7536774 w 7536774"/>
                <a:gd name="connsiteY5" fmla="*/ 3348297 h 3368203"/>
                <a:gd name="connsiteX0" fmla="*/ 0 w 7536774"/>
                <a:gd name="connsiteY0" fmla="*/ 2505036 h 3367328"/>
                <a:gd name="connsiteX1" fmla="*/ 1103683 w 7536774"/>
                <a:gd name="connsiteY1" fmla="*/ 2302512 h 3367328"/>
                <a:gd name="connsiteX2" fmla="*/ 2374939 w 7536774"/>
                <a:gd name="connsiteY2" fmla="*/ 2006298 h 3367328"/>
                <a:gd name="connsiteX3" fmla="*/ 3763316 w 7536774"/>
                <a:gd name="connsiteY3" fmla="*/ 1536761 h 3367328"/>
                <a:gd name="connsiteX4" fmla="*/ 6147766 w 7536774"/>
                <a:gd name="connsiteY4" fmla="*/ 28558 h 3367328"/>
                <a:gd name="connsiteX5" fmla="*/ 7225857 w 7536774"/>
                <a:gd name="connsiteY5" fmla="*/ 3017831 h 3367328"/>
                <a:gd name="connsiteX6" fmla="*/ 7536774 w 7536774"/>
                <a:gd name="connsiteY6" fmla="*/ 3347422 h 3367328"/>
                <a:gd name="connsiteX0" fmla="*/ 0 w 9398257"/>
                <a:gd name="connsiteY0" fmla="*/ 3123222 h 3367328"/>
                <a:gd name="connsiteX1" fmla="*/ 2965166 w 9398257"/>
                <a:gd name="connsiteY1" fmla="*/ 2302512 h 3367328"/>
                <a:gd name="connsiteX2" fmla="*/ 4236422 w 9398257"/>
                <a:gd name="connsiteY2" fmla="*/ 2006298 h 3367328"/>
                <a:gd name="connsiteX3" fmla="*/ 5624799 w 9398257"/>
                <a:gd name="connsiteY3" fmla="*/ 1536761 h 3367328"/>
                <a:gd name="connsiteX4" fmla="*/ 8009249 w 9398257"/>
                <a:gd name="connsiteY4" fmla="*/ 28558 h 3367328"/>
                <a:gd name="connsiteX5" fmla="*/ 9087340 w 9398257"/>
                <a:gd name="connsiteY5" fmla="*/ 3017831 h 3367328"/>
                <a:gd name="connsiteX6" fmla="*/ 9398257 w 9398257"/>
                <a:gd name="connsiteY6" fmla="*/ 3347422 h 3367328"/>
                <a:gd name="connsiteX0" fmla="*/ 0 w 9398257"/>
                <a:gd name="connsiteY0" fmla="*/ 3123222 h 3367328"/>
                <a:gd name="connsiteX1" fmla="*/ 922075 w 9398257"/>
                <a:gd name="connsiteY1" fmla="*/ 2753272 h 3367328"/>
                <a:gd name="connsiteX2" fmla="*/ 4236422 w 9398257"/>
                <a:gd name="connsiteY2" fmla="*/ 2006298 h 3367328"/>
                <a:gd name="connsiteX3" fmla="*/ 5624799 w 9398257"/>
                <a:gd name="connsiteY3" fmla="*/ 1536761 h 3367328"/>
                <a:gd name="connsiteX4" fmla="*/ 8009249 w 9398257"/>
                <a:gd name="connsiteY4" fmla="*/ 28558 h 3367328"/>
                <a:gd name="connsiteX5" fmla="*/ 9087340 w 9398257"/>
                <a:gd name="connsiteY5" fmla="*/ 3017831 h 3367328"/>
                <a:gd name="connsiteX6" fmla="*/ 9398257 w 9398257"/>
                <a:gd name="connsiteY6" fmla="*/ 3347422 h 3367328"/>
                <a:gd name="connsiteX0" fmla="*/ 0 w 9398257"/>
                <a:gd name="connsiteY0" fmla="*/ 3123222 h 3367328"/>
                <a:gd name="connsiteX1" fmla="*/ 922075 w 9398257"/>
                <a:gd name="connsiteY1" fmla="*/ 2753272 h 3367328"/>
                <a:gd name="connsiteX2" fmla="*/ 4236422 w 9398257"/>
                <a:gd name="connsiteY2" fmla="*/ 2006298 h 3367328"/>
                <a:gd name="connsiteX3" fmla="*/ 5624799 w 9398257"/>
                <a:gd name="connsiteY3" fmla="*/ 1536761 h 3367328"/>
                <a:gd name="connsiteX4" fmla="*/ 8009249 w 9398257"/>
                <a:gd name="connsiteY4" fmla="*/ 28558 h 3367328"/>
                <a:gd name="connsiteX5" fmla="*/ 9087340 w 9398257"/>
                <a:gd name="connsiteY5" fmla="*/ 3017831 h 3367328"/>
                <a:gd name="connsiteX6" fmla="*/ 9398257 w 9398257"/>
                <a:gd name="connsiteY6" fmla="*/ 3347422 h 3367328"/>
                <a:gd name="connsiteX0" fmla="*/ 0 w 9398257"/>
                <a:gd name="connsiteY0" fmla="*/ 3123222 h 3367328"/>
                <a:gd name="connsiteX1" fmla="*/ 922075 w 9398257"/>
                <a:gd name="connsiteY1" fmla="*/ 2753272 h 3367328"/>
                <a:gd name="connsiteX2" fmla="*/ 4236422 w 9398257"/>
                <a:gd name="connsiteY2" fmla="*/ 2006298 h 3367328"/>
                <a:gd name="connsiteX3" fmla="*/ 5624799 w 9398257"/>
                <a:gd name="connsiteY3" fmla="*/ 1536761 h 3367328"/>
                <a:gd name="connsiteX4" fmla="*/ 8009249 w 9398257"/>
                <a:gd name="connsiteY4" fmla="*/ 28558 h 3367328"/>
                <a:gd name="connsiteX5" fmla="*/ 9087340 w 9398257"/>
                <a:gd name="connsiteY5" fmla="*/ 3017831 h 3367328"/>
                <a:gd name="connsiteX6" fmla="*/ 9398257 w 9398257"/>
                <a:gd name="connsiteY6" fmla="*/ 3347422 h 3367328"/>
                <a:gd name="connsiteX0" fmla="*/ 0 w 9398257"/>
                <a:gd name="connsiteY0" fmla="*/ 3124942 h 3369048"/>
                <a:gd name="connsiteX1" fmla="*/ 922075 w 9398257"/>
                <a:gd name="connsiteY1" fmla="*/ 2754992 h 3369048"/>
                <a:gd name="connsiteX2" fmla="*/ 2306835 w 9398257"/>
                <a:gd name="connsiteY2" fmla="*/ 2574688 h 3369048"/>
                <a:gd name="connsiteX3" fmla="*/ 5624799 w 9398257"/>
                <a:gd name="connsiteY3" fmla="*/ 1538481 h 3369048"/>
                <a:gd name="connsiteX4" fmla="*/ 8009249 w 9398257"/>
                <a:gd name="connsiteY4" fmla="*/ 30278 h 3369048"/>
                <a:gd name="connsiteX5" fmla="*/ 9087340 w 9398257"/>
                <a:gd name="connsiteY5" fmla="*/ 3019551 h 3369048"/>
                <a:gd name="connsiteX6" fmla="*/ 9398257 w 9398257"/>
                <a:gd name="connsiteY6" fmla="*/ 3349142 h 3369048"/>
                <a:gd name="connsiteX0" fmla="*/ 0 w 9398257"/>
                <a:gd name="connsiteY0" fmla="*/ 3123941 h 3368047"/>
                <a:gd name="connsiteX1" fmla="*/ 922075 w 9398257"/>
                <a:gd name="connsiteY1" fmla="*/ 2753991 h 3368047"/>
                <a:gd name="connsiteX2" fmla="*/ 2443041 w 9398257"/>
                <a:gd name="connsiteY2" fmla="*/ 2251715 h 3368047"/>
                <a:gd name="connsiteX3" fmla="*/ 5624799 w 9398257"/>
                <a:gd name="connsiteY3" fmla="*/ 1537480 h 3368047"/>
                <a:gd name="connsiteX4" fmla="*/ 8009249 w 9398257"/>
                <a:gd name="connsiteY4" fmla="*/ 29277 h 3368047"/>
                <a:gd name="connsiteX5" fmla="*/ 9087340 w 9398257"/>
                <a:gd name="connsiteY5" fmla="*/ 3018550 h 3368047"/>
                <a:gd name="connsiteX6" fmla="*/ 9398257 w 9398257"/>
                <a:gd name="connsiteY6" fmla="*/ 3348141 h 3368047"/>
                <a:gd name="connsiteX0" fmla="*/ 0 w 9398257"/>
                <a:gd name="connsiteY0" fmla="*/ 3122929 h 3367035"/>
                <a:gd name="connsiteX1" fmla="*/ 922075 w 9398257"/>
                <a:gd name="connsiteY1" fmla="*/ 2752979 h 3367035"/>
                <a:gd name="connsiteX2" fmla="*/ 2715452 w 9398257"/>
                <a:gd name="connsiteY2" fmla="*/ 1902974 h 3367035"/>
                <a:gd name="connsiteX3" fmla="*/ 5624799 w 9398257"/>
                <a:gd name="connsiteY3" fmla="*/ 1536468 h 3367035"/>
                <a:gd name="connsiteX4" fmla="*/ 8009249 w 9398257"/>
                <a:gd name="connsiteY4" fmla="*/ 28265 h 3367035"/>
                <a:gd name="connsiteX5" fmla="*/ 9087340 w 9398257"/>
                <a:gd name="connsiteY5" fmla="*/ 3017538 h 3367035"/>
                <a:gd name="connsiteX6" fmla="*/ 9398257 w 9398257"/>
                <a:gd name="connsiteY6" fmla="*/ 3347129 h 3367035"/>
                <a:gd name="connsiteX0" fmla="*/ 0 w 9216649"/>
                <a:gd name="connsiteY0" fmla="*/ 3135808 h 3367035"/>
                <a:gd name="connsiteX1" fmla="*/ 740467 w 9216649"/>
                <a:gd name="connsiteY1" fmla="*/ 2752979 h 3367035"/>
                <a:gd name="connsiteX2" fmla="*/ 2533844 w 9216649"/>
                <a:gd name="connsiteY2" fmla="*/ 1902974 h 3367035"/>
                <a:gd name="connsiteX3" fmla="*/ 5443191 w 9216649"/>
                <a:gd name="connsiteY3" fmla="*/ 1536468 h 3367035"/>
                <a:gd name="connsiteX4" fmla="*/ 7827641 w 9216649"/>
                <a:gd name="connsiteY4" fmla="*/ 28265 h 3367035"/>
                <a:gd name="connsiteX5" fmla="*/ 8905732 w 9216649"/>
                <a:gd name="connsiteY5" fmla="*/ 3017538 h 3367035"/>
                <a:gd name="connsiteX6" fmla="*/ 9216649 w 9216649"/>
                <a:gd name="connsiteY6" fmla="*/ 3347129 h 3367035"/>
                <a:gd name="connsiteX0" fmla="*/ 0 w 9239350"/>
                <a:gd name="connsiteY0" fmla="*/ 3019898 h 3367035"/>
                <a:gd name="connsiteX1" fmla="*/ 763168 w 9239350"/>
                <a:gd name="connsiteY1" fmla="*/ 2752979 h 3367035"/>
                <a:gd name="connsiteX2" fmla="*/ 2556545 w 9239350"/>
                <a:gd name="connsiteY2" fmla="*/ 1902974 h 3367035"/>
                <a:gd name="connsiteX3" fmla="*/ 5465892 w 9239350"/>
                <a:gd name="connsiteY3" fmla="*/ 1536468 h 3367035"/>
                <a:gd name="connsiteX4" fmla="*/ 7850342 w 9239350"/>
                <a:gd name="connsiteY4" fmla="*/ 28265 h 3367035"/>
                <a:gd name="connsiteX5" fmla="*/ 8928433 w 9239350"/>
                <a:gd name="connsiteY5" fmla="*/ 3017538 h 3367035"/>
                <a:gd name="connsiteX6" fmla="*/ 9239350 w 9239350"/>
                <a:gd name="connsiteY6" fmla="*/ 3347129 h 3367035"/>
                <a:gd name="connsiteX0" fmla="*/ 0 w 9239350"/>
                <a:gd name="connsiteY0" fmla="*/ 3019898 h 3367035"/>
                <a:gd name="connsiteX1" fmla="*/ 606468 w 9239350"/>
                <a:gd name="connsiteY1" fmla="*/ 2937129 h 3367035"/>
                <a:gd name="connsiteX2" fmla="*/ 2556545 w 9239350"/>
                <a:gd name="connsiteY2" fmla="*/ 1902974 h 3367035"/>
                <a:gd name="connsiteX3" fmla="*/ 5465892 w 9239350"/>
                <a:gd name="connsiteY3" fmla="*/ 1536468 h 3367035"/>
                <a:gd name="connsiteX4" fmla="*/ 7850342 w 9239350"/>
                <a:gd name="connsiteY4" fmla="*/ 28265 h 3367035"/>
                <a:gd name="connsiteX5" fmla="*/ 8928433 w 9239350"/>
                <a:gd name="connsiteY5" fmla="*/ 3017538 h 3367035"/>
                <a:gd name="connsiteX6" fmla="*/ 9239350 w 9239350"/>
                <a:gd name="connsiteY6" fmla="*/ 3347129 h 3367035"/>
                <a:gd name="connsiteX0" fmla="*/ 0 w 9250543"/>
                <a:gd name="connsiteY0" fmla="*/ 3038948 h 3367035"/>
                <a:gd name="connsiteX1" fmla="*/ 617661 w 9250543"/>
                <a:gd name="connsiteY1" fmla="*/ 2937129 h 3367035"/>
                <a:gd name="connsiteX2" fmla="*/ 2567738 w 9250543"/>
                <a:gd name="connsiteY2" fmla="*/ 1902974 h 3367035"/>
                <a:gd name="connsiteX3" fmla="*/ 5477085 w 9250543"/>
                <a:gd name="connsiteY3" fmla="*/ 1536468 h 3367035"/>
                <a:gd name="connsiteX4" fmla="*/ 7861535 w 9250543"/>
                <a:gd name="connsiteY4" fmla="*/ 28265 h 3367035"/>
                <a:gd name="connsiteX5" fmla="*/ 8939626 w 9250543"/>
                <a:gd name="connsiteY5" fmla="*/ 3017538 h 3367035"/>
                <a:gd name="connsiteX6" fmla="*/ 9250543 w 9250543"/>
                <a:gd name="connsiteY6" fmla="*/ 3347129 h 3367035"/>
                <a:gd name="connsiteX0" fmla="*/ 0 w 9250543"/>
                <a:gd name="connsiteY0" fmla="*/ 3038948 h 3367035"/>
                <a:gd name="connsiteX1" fmla="*/ 617661 w 9250543"/>
                <a:gd name="connsiteY1" fmla="*/ 2937129 h 3367035"/>
                <a:gd name="connsiteX2" fmla="*/ 2567738 w 9250543"/>
                <a:gd name="connsiteY2" fmla="*/ 1902974 h 3367035"/>
                <a:gd name="connsiteX3" fmla="*/ 5477085 w 9250543"/>
                <a:gd name="connsiteY3" fmla="*/ 1536468 h 3367035"/>
                <a:gd name="connsiteX4" fmla="*/ 7861535 w 9250543"/>
                <a:gd name="connsiteY4" fmla="*/ 28265 h 3367035"/>
                <a:gd name="connsiteX5" fmla="*/ 8939626 w 9250543"/>
                <a:gd name="connsiteY5" fmla="*/ 3017538 h 3367035"/>
                <a:gd name="connsiteX6" fmla="*/ 9250543 w 9250543"/>
                <a:gd name="connsiteY6" fmla="*/ 3347129 h 3367035"/>
                <a:gd name="connsiteX0" fmla="*/ 0 w 9250543"/>
                <a:gd name="connsiteY0" fmla="*/ 3038948 h 3367035"/>
                <a:gd name="connsiteX1" fmla="*/ 617661 w 9250543"/>
                <a:gd name="connsiteY1" fmla="*/ 2937129 h 3367035"/>
                <a:gd name="connsiteX2" fmla="*/ 2567738 w 9250543"/>
                <a:gd name="connsiteY2" fmla="*/ 1902974 h 3367035"/>
                <a:gd name="connsiteX3" fmla="*/ 5477085 w 9250543"/>
                <a:gd name="connsiteY3" fmla="*/ 1536468 h 3367035"/>
                <a:gd name="connsiteX4" fmla="*/ 7861535 w 9250543"/>
                <a:gd name="connsiteY4" fmla="*/ 28265 h 3367035"/>
                <a:gd name="connsiteX5" fmla="*/ 8939626 w 9250543"/>
                <a:gd name="connsiteY5" fmla="*/ 3017538 h 3367035"/>
                <a:gd name="connsiteX6" fmla="*/ 9250543 w 9250543"/>
                <a:gd name="connsiteY6" fmla="*/ 3347129 h 3367035"/>
                <a:gd name="connsiteX0" fmla="*/ 0 w 9250543"/>
                <a:gd name="connsiteY0" fmla="*/ 3035018 h 3363105"/>
                <a:gd name="connsiteX1" fmla="*/ 617661 w 9250543"/>
                <a:gd name="connsiteY1" fmla="*/ 2933199 h 3363105"/>
                <a:gd name="connsiteX2" fmla="*/ 2108831 w 9250543"/>
                <a:gd name="connsiteY2" fmla="*/ 286144 h 3363105"/>
                <a:gd name="connsiteX3" fmla="*/ 5477085 w 9250543"/>
                <a:gd name="connsiteY3" fmla="*/ 1532538 h 3363105"/>
                <a:gd name="connsiteX4" fmla="*/ 7861535 w 9250543"/>
                <a:gd name="connsiteY4" fmla="*/ 24335 h 3363105"/>
                <a:gd name="connsiteX5" fmla="*/ 8939626 w 9250543"/>
                <a:gd name="connsiteY5" fmla="*/ 3013608 h 3363105"/>
                <a:gd name="connsiteX6" fmla="*/ 9250543 w 9250543"/>
                <a:gd name="connsiteY6" fmla="*/ 3343199 h 3363105"/>
                <a:gd name="connsiteX0" fmla="*/ 0 w 9250543"/>
                <a:gd name="connsiteY0" fmla="*/ 3176178 h 3504265"/>
                <a:gd name="connsiteX1" fmla="*/ 617661 w 9250543"/>
                <a:gd name="connsiteY1" fmla="*/ 3074359 h 3504265"/>
                <a:gd name="connsiteX2" fmla="*/ 2108831 w 9250543"/>
                <a:gd name="connsiteY2" fmla="*/ 427304 h 3504265"/>
                <a:gd name="connsiteX3" fmla="*/ 6171042 w 9250543"/>
                <a:gd name="connsiteY3" fmla="*/ 390998 h 3504265"/>
                <a:gd name="connsiteX4" fmla="*/ 7861535 w 9250543"/>
                <a:gd name="connsiteY4" fmla="*/ 165495 h 3504265"/>
                <a:gd name="connsiteX5" fmla="*/ 8939626 w 9250543"/>
                <a:gd name="connsiteY5" fmla="*/ 3154768 h 3504265"/>
                <a:gd name="connsiteX6" fmla="*/ 9250543 w 9250543"/>
                <a:gd name="connsiteY6" fmla="*/ 3484359 h 3504265"/>
                <a:gd name="connsiteX0" fmla="*/ 0 w 9250543"/>
                <a:gd name="connsiteY0" fmla="*/ 2919860 h 3247947"/>
                <a:gd name="connsiteX1" fmla="*/ 617661 w 9250543"/>
                <a:gd name="connsiteY1" fmla="*/ 2818041 h 3247947"/>
                <a:gd name="connsiteX2" fmla="*/ 2108831 w 9250543"/>
                <a:gd name="connsiteY2" fmla="*/ 170986 h 3247947"/>
                <a:gd name="connsiteX3" fmla="*/ 6171042 w 9250543"/>
                <a:gd name="connsiteY3" fmla="*/ 134680 h 3247947"/>
                <a:gd name="connsiteX4" fmla="*/ 8298057 w 9250543"/>
                <a:gd name="connsiteY4" fmla="*/ 1706227 h 3247947"/>
                <a:gd name="connsiteX5" fmla="*/ 8939626 w 9250543"/>
                <a:gd name="connsiteY5" fmla="*/ 2898450 h 3247947"/>
                <a:gd name="connsiteX6" fmla="*/ 9250543 w 9250543"/>
                <a:gd name="connsiteY6" fmla="*/ 3228041 h 3247947"/>
                <a:gd name="connsiteX0" fmla="*/ 0 w 9250543"/>
                <a:gd name="connsiteY0" fmla="*/ 2892825 h 3220912"/>
                <a:gd name="connsiteX1" fmla="*/ 617661 w 9250543"/>
                <a:gd name="connsiteY1" fmla="*/ 2791006 h 3220912"/>
                <a:gd name="connsiteX2" fmla="*/ 2108831 w 9250543"/>
                <a:gd name="connsiteY2" fmla="*/ 143951 h 3220912"/>
                <a:gd name="connsiteX3" fmla="*/ 6171042 w 9250543"/>
                <a:gd name="connsiteY3" fmla="*/ 107645 h 3220912"/>
                <a:gd name="connsiteX4" fmla="*/ 8298057 w 9250543"/>
                <a:gd name="connsiteY4" fmla="*/ 1679192 h 3220912"/>
                <a:gd name="connsiteX5" fmla="*/ 8939626 w 9250543"/>
                <a:gd name="connsiteY5" fmla="*/ 2871415 h 3220912"/>
                <a:gd name="connsiteX6" fmla="*/ 9250543 w 9250543"/>
                <a:gd name="connsiteY6" fmla="*/ 3201006 h 3220912"/>
                <a:gd name="connsiteX0" fmla="*/ 0 w 9250543"/>
                <a:gd name="connsiteY0" fmla="*/ 2785374 h 3113461"/>
                <a:gd name="connsiteX1" fmla="*/ 617661 w 9250543"/>
                <a:gd name="connsiteY1" fmla="*/ 2683555 h 3113461"/>
                <a:gd name="connsiteX2" fmla="*/ 2108831 w 9250543"/>
                <a:gd name="connsiteY2" fmla="*/ 36500 h 3113461"/>
                <a:gd name="connsiteX3" fmla="*/ 6171042 w 9250543"/>
                <a:gd name="connsiteY3" fmla="*/ 194 h 3113461"/>
                <a:gd name="connsiteX4" fmla="*/ 8298057 w 9250543"/>
                <a:gd name="connsiteY4" fmla="*/ 1571741 h 3113461"/>
                <a:gd name="connsiteX5" fmla="*/ 8939626 w 9250543"/>
                <a:gd name="connsiteY5" fmla="*/ 2763964 h 3113461"/>
                <a:gd name="connsiteX6" fmla="*/ 9250543 w 9250543"/>
                <a:gd name="connsiteY6" fmla="*/ 3093555 h 3113461"/>
                <a:gd name="connsiteX0" fmla="*/ 0 w 9250543"/>
                <a:gd name="connsiteY0" fmla="*/ 2748874 h 3076961"/>
                <a:gd name="connsiteX1" fmla="*/ 617661 w 9250543"/>
                <a:gd name="connsiteY1" fmla="*/ 2647055 h 3076961"/>
                <a:gd name="connsiteX2" fmla="*/ 2108831 w 9250543"/>
                <a:gd name="connsiteY2" fmla="*/ 0 h 3076961"/>
                <a:gd name="connsiteX3" fmla="*/ 6215814 w 9250543"/>
                <a:gd name="connsiteY3" fmla="*/ 20844 h 3076961"/>
                <a:gd name="connsiteX4" fmla="*/ 8298057 w 9250543"/>
                <a:gd name="connsiteY4" fmla="*/ 1535241 h 3076961"/>
                <a:gd name="connsiteX5" fmla="*/ 8939626 w 9250543"/>
                <a:gd name="connsiteY5" fmla="*/ 2727464 h 3076961"/>
                <a:gd name="connsiteX6" fmla="*/ 9250543 w 9250543"/>
                <a:gd name="connsiteY6" fmla="*/ 3057055 h 3076961"/>
                <a:gd name="connsiteX0" fmla="*/ 0 w 9250543"/>
                <a:gd name="connsiteY0" fmla="*/ 2748874 h 3076961"/>
                <a:gd name="connsiteX1" fmla="*/ 617661 w 9250543"/>
                <a:gd name="connsiteY1" fmla="*/ 2647055 h 3076961"/>
                <a:gd name="connsiteX2" fmla="*/ 2108831 w 9250543"/>
                <a:gd name="connsiteY2" fmla="*/ 0 h 3076961"/>
                <a:gd name="connsiteX3" fmla="*/ 6215814 w 9250543"/>
                <a:gd name="connsiteY3" fmla="*/ 20844 h 3076961"/>
                <a:gd name="connsiteX4" fmla="*/ 8298057 w 9250543"/>
                <a:gd name="connsiteY4" fmla="*/ 1535241 h 3076961"/>
                <a:gd name="connsiteX5" fmla="*/ 8939626 w 9250543"/>
                <a:gd name="connsiteY5" fmla="*/ 2727464 h 3076961"/>
                <a:gd name="connsiteX6" fmla="*/ 9250543 w 9250543"/>
                <a:gd name="connsiteY6" fmla="*/ 3057055 h 3076961"/>
                <a:gd name="connsiteX0" fmla="*/ 0 w 9250543"/>
                <a:gd name="connsiteY0" fmla="*/ 2840673 h 3168760"/>
                <a:gd name="connsiteX1" fmla="*/ 617661 w 9250543"/>
                <a:gd name="connsiteY1" fmla="*/ 2738854 h 3168760"/>
                <a:gd name="connsiteX2" fmla="*/ 2108831 w 9250543"/>
                <a:gd name="connsiteY2" fmla="*/ 110849 h 3168760"/>
                <a:gd name="connsiteX3" fmla="*/ 6215814 w 9250543"/>
                <a:gd name="connsiteY3" fmla="*/ 112643 h 3168760"/>
                <a:gd name="connsiteX4" fmla="*/ 8298057 w 9250543"/>
                <a:gd name="connsiteY4" fmla="*/ 1627040 h 3168760"/>
                <a:gd name="connsiteX5" fmla="*/ 8939626 w 9250543"/>
                <a:gd name="connsiteY5" fmla="*/ 2819263 h 3168760"/>
                <a:gd name="connsiteX6" fmla="*/ 9250543 w 9250543"/>
                <a:gd name="connsiteY6" fmla="*/ 3148854 h 3168760"/>
                <a:gd name="connsiteX0" fmla="*/ 0 w 9250543"/>
                <a:gd name="connsiteY0" fmla="*/ 2729824 h 3057911"/>
                <a:gd name="connsiteX1" fmla="*/ 617661 w 9250543"/>
                <a:gd name="connsiteY1" fmla="*/ 2628005 h 3057911"/>
                <a:gd name="connsiteX2" fmla="*/ 2108831 w 9250543"/>
                <a:gd name="connsiteY2" fmla="*/ 0 h 3057911"/>
                <a:gd name="connsiteX3" fmla="*/ 6215814 w 9250543"/>
                <a:gd name="connsiteY3" fmla="*/ 1794 h 3057911"/>
                <a:gd name="connsiteX4" fmla="*/ 8298057 w 9250543"/>
                <a:gd name="connsiteY4" fmla="*/ 1516191 h 3057911"/>
                <a:gd name="connsiteX5" fmla="*/ 8939626 w 9250543"/>
                <a:gd name="connsiteY5" fmla="*/ 2708414 h 3057911"/>
                <a:gd name="connsiteX6" fmla="*/ 9250543 w 9250543"/>
                <a:gd name="connsiteY6" fmla="*/ 3038005 h 3057911"/>
                <a:gd name="connsiteX0" fmla="*/ 0 w 9250543"/>
                <a:gd name="connsiteY0" fmla="*/ 2737117 h 3065204"/>
                <a:gd name="connsiteX1" fmla="*/ 617661 w 9250543"/>
                <a:gd name="connsiteY1" fmla="*/ 2635298 h 3065204"/>
                <a:gd name="connsiteX2" fmla="*/ 2108831 w 9250543"/>
                <a:gd name="connsiteY2" fmla="*/ 7293 h 3065204"/>
                <a:gd name="connsiteX3" fmla="*/ 4188967 w 9250543"/>
                <a:gd name="connsiteY3" fmla="*/ 0 h 3065204"/>
                <a:gd name="connsiteX4" fmla="*/ 6215814 w 9250543"/>
                <a:gd name="connsiteY4" fmla="*/ 9087 h 3065204"/>
                <a:gd name="connsiteX5" fmla="*/ 8298057 w 9250543"/>
                <a:gd name="connsiteY5" fmla="*/ 1523484 h 3065204"/>
                <a:gd name="connsiteX6" fmla="*/ 8939626 w 9250543"/>
                <a:gd name="connsiteY6" fmla="*/ 2715707 h 3065204"/>
                <a:gd name="connsiteX7" fmla="*/ 9250543 w 9250543"/>
                <a:gd name="connsiteY7" fmla="*/ 3045298 h 3065204"/>
                <a:gd name="connsiteX0" fmla="*/ 0 w 9250543"/>
                <a:gd name="connsiteY0" fmla="*/ 2737117 h 3065204"/>
                <a:gd name="connsiteX1" fmla="*/ 617661 w 9250543"/>
                <a:gd name="connsiteY1" fmla="*/ 2635298 h 3065204"/>
                <a:gd name="connsiteX2" fmla="*/ 1924149 w 9250543"/>
                <a:gd name="connsiteY2" fmla="*/ 1035993 h 3065204"/>
                <a:gd name="connsiteX3" fmla="*/ 4188967 w 9250543"/>
                <a:gd name="connsiteY3" fmla="*/ 0 h 3065204"/>
                <a:gd name="connsiteX4" fmla="*/ 6215814 w 9250543"/>
                <a:gd name="connsiteY4" fmla="*/ 9087 h 3065204"/>
                <a:gd name="connsiteX5" fmla="*/ 8298057 w 9250543"/>
                <a:gd name="connsiteY5" fmla="*/ 1523484 h 3065204"/>
                <a:gd name="connsiteX6" fmla="*/ 8939626 w 9250543"/>
                <a:gd name="connsiteY6" fmla="*/ 2715707 h 3065204"/>
                <a:gd name="connsiteX7" fmla="*/ 9250543 w 9250543"/>
                <a:gd name="connsiteY7" fmla="*/ 3045298 h 3065204"/>
                <a:gd name="connsiteX0" fmla="*/ 0 w 9250543"/>
                <a:gd name="connsiteY0" fmla="*/ 2737117 h 3065204"/>
                <a:gd name="connsiteX1" fmla="*/ 617661 w 9250543"/>
                <a:gd name="connsiteY1" fmla="*/ 2635298 h 3065204"/>
                <a:gd name="connsiteX2" fmla="*/ 1924149 w 9250543"/>
                <a:gd name="connsiteY2" fmla="*/ 1035993 h 3065204"/>
                <a:gd name="connsiteX3" fmla="*/ 4188967 w 9250543"/>
                <a:gd name="connsiteY3" fmla="*/ 0 h 3065204"/>
                <a:gd name="connsiteX4" fmla="*/ 6215814 w 9250543"/>
                <a:gd name="connsiteY4" fmla="*/ 9087 h 3065204"/>
                <a:gd name="connsiteX5" fmla="*/ 8298057 w 9250543"/>
                <a:gd name="connsiteY5" fmla="*/ 1523484 h 3065204"/>
                <a:gd name="connsiteX6" fmla="*/ 8939626 w 9250543"/>
                <a:gd name="connsiteY6" fmla="*/ 2715707 h 3065204"/>
                <a:gd name="connsiteX7" fmla="*/ 9250543 w 9250543"/>
                <a:gd name="connsiteY7" fmla="*/ 3045298 h 3065204"/>
                <a:gd name="connsiteX0" fmla="*/ 0 w 9250543"/>
                <a:gd name="connsiteY0" fmla="*/ 2737117 h 3065204"/>
                <a:gd name="connsiteX1" fmla="*/ 617661 w 9250543"/>
                <a:gd name="connsiteY1" fmla="*/ 2635298 h 3065204"/>
                <a:gd name="connsiteX2" fmla="*/ 1924149 w 9250543"/>
                <a:gd name="connsiteY2" fmla="*/ 1035993 h 3065204"/>
                <a:gd name="connsiteX3" fmla="*/ 4188967 w 9250543"/>
                <a:gd name="connsiteY3" fmla="*/ 0 h 3065204"/>
                <a:gd name="connsiteX4" fmla="*/ 6098289 w 9250543"/>
                <a:gd name="connsiteY4" fmla="*/ 1199712 h 3065204"/>
                <a:gd name="connsiteX5" fmla="*/ 8298057 w 9250543"/>
                <a:gd name="connsiteY5" fmla="*/ 1523484 h 3065204"/>
                <a:gd name="connsiteX6" fmla="*/ 8939626 w 9250543"/>
                <a:gd name="connsiteY6" fmla="*/ 2715707 h 3065204"/>
                <a:gd name="connsiteX7" fmla="*/ 9250543 w 9250543"/>
                <a:gd name="connsiteY7" fmla="*/ 3045298 h 3065204"/>
                <a:gd name="connsiteX0" fmla="*/ 0 w 9250543"/>
                <a:gd name="connsiteY0" fmla="*/ 2737117 h 3065204"/>
                <a:gd name="connsiteX1" fmla="*/ 617661 w 9250543"/>
                <a:gd name="connsiteY1" fmla="*/ 2635298 h 3065204"/>
                <a:gd name="connsiteX2" fmla="*/ 1924149 w 9250543"/>
                <a:gd name="connsiteY2" fmla="*/ 1035993 h 3065204"/>
                <a:gd name="connsiteX3" fmla="*/ 4188967 w 9250543"/>
                <a:gd name="connsiteY3" fmla="*/ 0 h 3065204"/>
                <a:gd name="connsiteX4" fmla="*/ 5246693 w 9250543"/>
                <a:gd name="connsiteY4" fmla="*/ 247650 h 3065204"/>
                <a:gd name="connsiteX5" fmla="*/ 6098289 w 9250543"/>
                <a:gd name="connsiteY5" fmla="*/ 1199712 h 3065204"/>
                <a:gd name="connsiteX6" fmla="*/ 8298057 w 9250543"/>
                <a:gd name="connsiteY6" fmla="*/ 1523484 h 3065204"/>
                <a:gd name="connsiteX7" fmla="*/ 8939626 w 9250543"/>
                <a:gd name="connsiteY7" fmla="*/ 2715707 h 3065204"/>
                <a:gd name="connsiteX8" fmla="*/ 9250543 w 9250543"/>
                <a:gd name="connsiteY8" fmla="*/ 3045298 h 3065204"/>
                <a:gd name="connsiteX0" fmla="*/ 0 w 9250543"/>
                <a:gd name="connsiteY0" fmla="*/ 2874017 h 3202104"/>
                <a:gd name="connsiteX1" fmla="*/ 617661 w 9250543"/>
                <a:gd name="connsiteY1" fmla="*/ 2772198 h 3202104"/>
                <a:gd name="connsiteX2" fmla="*/ 1924149 w 9250543"/>
                <a:gd name="connsiteY2" fmla="*/ 1172893 h 3202104"/>
                <a:gd name="connsiteX3" fmla="*/ 4188967 w 9250543"/>
                <a:gd name="connsiteY3" fmla="*/ 136900 h 3202104"/>
                <a:gd name="connsiteX4" fmla="*/ 5246693 w 9250543"/>
                <a:gd name="connsiteY4" fmla="*/ 384550 h 3202104"/>
                <a:gd name="connsiteX5" fmla="*/ 6098289 w 9250543"/>
                <a:gd name="connsiteY5" fmla="*/ 1336612 h 3202104"/>
                <a:gd name="connsiteX6" fmla="*/ 8298057 w 9250543"/>
                <a:gd name="connsiteY6" fmla="*/ 1660384 h 3202104"/>
                <a:gd name="connsiteX7" fmla="*/ 8939626 w 9250543"/>
                <a:gd name="connsiteY7" fmla="*/ 2852607 h 3202104"/>
                <a:gd name="connsiteX8" fmla="*/ 9250543 w 9250543"/>
                <a:gd name="connsiteY8" fmla="*/ 3182198 h 3202104"/>
                <a:gd name="connsiteX0" fmla="*/ 0 w 9250543"/>
                <a:gd name="connsiteY0" fmla="*/ 2874017 h 3202104"/>
                <a:gd name="connsiteX1" fmla="*/ 617661 w 9250543"/>
                <a:gd name="connsiteY1" fmla="*/ 2772198 h 3202104"/>
                <a:gd name="connsiteX2" fmla="*/ 1924149 w 9250543"/>
                <a:gd name="connsiteY2" fmla="*/ 1172893 h 3202104"/>
                <a:gd name="connsiteX3" fmla="*/ 4188967 w 9250543"/>
                <a:gd name="connsiteY3" fmla="*/ 136900 h 3202104"/>
                <a:gd name="connsiteX4" fmla="*/ 5246693 w 9250543"/>
                <a:gd name="connsiteY4" fmla="*/ 384550 h 3202104"/>
                <a:gd name="connsiteX5" fmla="*/ 6098289 w 9250543"/>
                <a:gd name="connsiteY5" fmla="*/ 1336612 h 3202104"/>
                <a:gd name="connsiteX6" fmla="*/ 8298057 w 9250543"/>
                <a:gd name="connsiteY6" fmla="*/ 1660384 h 3202104"/>
                <a:gd name="connsiteX7" fmla="*/ 8939626 w 9250543"/>
                <a:gd name="connsiteY7" fmla="*/ 2852607 h 3202104"/>
                <a:gd name="connsiteX8" fmla="*/ 9250543 w 9250543"/>
                <a:gd name="connsiteY8" fmla="*/ 3182198 h 3202104"/>
                <a:gd name="connsiteX0" fmla="*/ 0 w 9250543"/>
                <a:gd name="connsiteY0" fmla="*/ 2801895 h 3129982"/>
                <a:gd name="connsiteX1" fmla="*/ 617661 w 9250543"/>
                <a:gd name="connsiteY1" fmla="*/ 2700076 h 3129982"/>
                <a:gd name="connsiteX2" fmla="*/ 1924149 w 9250543"/>
                <a:gd name="connsiteY2" fmla="*/ 1100771 h 3129982"/>
                <a:gd name="connsiteX3" fmla="*/ 4188967 w 9250543"/>
                <a:gd name="connsiteY3" fmla="*/ 64778 h 3129982"/>
                <a:gd name="connsiteX4" fmla="*/ 5246693 w 9250543"/>
                <a:gd name="connsiteY4" fmla="*/ 312428 h 3129982"/>
                <a:gd name="connsiteX5" fmla="*/ 6098289 w 9250543"/>
                <a:gd name="connsiteY5" fmla="*/ 1264490 h 3129982"/>
                <a:gd name="connsiteX6" fmla="*/ 8298057 w 9250543"/>
                <a:gd name="connsiteY6" fmla="*/ 1588262 h 3129982"/>
                <a:gd name="connsiteX7" fmla="*/ 8939626 w 9250543"/>
                <a:gd name="connsiteY7" fmla="*/ 2780485 h 3129982"/>
                <a:gd name="connsiteX8" fmla="*/ 9250543 w 9250543"/>
                <a:gd name="connsiteY8" fmla="*/ 3110076 h 3129982"/>
                <a:gd name="connsiteX0" fmla="*/ 0 w 9250543"/>
                <a:gd name="connsiteY0" fmla="*/ 2778242 h 3106329"/>
                <a:gd name="connsiteX1" fmla="*/ 617661 w 9250543"/>
                <a:gd name="connsiteY1" fmla="*/ 2676423 h 3106329"/>
                <a:gd name="connsiteX2" fmla="*/ 1924149 w 9250543"/>
                <a:gd name="connsiteY2" fmla="*/ 1077118 h 3106329"/>
                <a:gd name="connsiteX3" fmla="*/ 4188967 w 9250543"/>
                <a:gd name="connsiteY3" fmla="*/ 41125 h 3106329"/>
                <a:gd name="connsiteX4" fmla="*/ 5246693 w 9250543"/>
                <a:gd name="connsiteY4" fmla="*/ 288775 h 3106329"/>
                <a:gd name="connsiteX5" fmla="*/ 7004911 w 9250543"/>
                <a:gd name="connsiteY5" fmla="*/ 1050337 h 3106329"/>
                <a:gd name="connsiteX6" fmla="*/ 8298057 w 9250543"/>
                <a:gd name="connsiteY6" fmla="*/ 1564609 h 3106329"/>
                <a:gd name="connsiteX7" fmla="*/ 8939626 w 9250543"/>
                <a:gd name="connsiteY7" fmla="*/ 2756832 h 3106329"/>
                <a:gd name="connsiteX8" fmla="*/ 9250543 w 9250543"/>
                <a:gd name="connsiteY8" fmla="*/ 3086423 h 3106329"/>
                <a:gd name="connsiteX0" fmla="*/ 0 w 9250543"/>
                <a:gd name="connsiteY0" fmla="*/ 2739093 h 3067180"/>
                <a:gd name="connsiteX1" fmla="*/ 617661 w 9250543"/>
                <a:gd name="connsiteY1" fmla="*/ 2637274 h 3067180"/>
                <a:gd name="connsiteX2" fmla="*/ 1924149 w 9250543"/>
                <a:gd name="connsiteY2" fmla="*/ 1037969 h 3067180"/>
                <a:gd name="connsiteX3" fmla="*/ 4188967 w 9250543"/>
                <a:gd name="connsiteY3" fmla="*/ 1976 h 3067180"/>
                <a:gd name="connsiteX4" fmla="*/ 6203683 w 9250543"/>
                <a:gd name="connsiteY4" fmla="*/ 783026 h 3067180"/>
                <a:gd name="connsiteX5" fmla="*/ 7004911 w 9250543"/>
                <a:gd name="connsiteY5" fmla="*/ 1011188 h 3067180"/>
                <a:gd name="connsiteX6" fmla="*/ 8298057 w 9250543"/>
                <a:gd name="connsiteY6" fmla="*/ 1525460 h 3067180"/>
                <a:gd name="connsiteX7" fmla="*/ 8939626 w 9250543"/>
                <a:gd name="connsiteY7" fmla="*/ 2717683 h 3067180"/>
                <a:gd name="connsiteX8" fmla="*/ 9250543 w 9250543"/>
                <a:gd name="connsiteY8" fmla="*/ 3047274 h 3067180"/>
                <a:gd name="connsiteX0" fmla="*/ 0 w 9250543"/>
                <a:gd name="connsiteY0" fmla="*/ 2737137 h 3065224"/>
                <a:gd name="connsiteX1" fmla="*/ 617661 w 9250543"/>
                <a:gd name="connsiteY1" fmla="*/ 2635318 h 3065224"/>
                <a:gd name="connsiteX2" fmla="*/ 1924149 w 9250543"/>
                <a:gd name="connsiteY2" fmla="*/ 1036013 h 3065224"/>
                <a:gd name="connsiteX3" fmla="*/ 4188967 w 9250543"/>
                <a:gd name="connsiteY3" fmla="*/ 20 h 3065224"/>
                <a:gd name="connsiteX4" fmla="*/ 7004911 w 9250543"/>
                <a:gd name="connsiteY4" fmla="*/ 1009232 h 3065224"/>
                <a:gd name="connsiteX5" fmla="*/ 8298057 w 9250543"/>
                <a:gd name="connsiteY5" fmla="*/ 1523504 h 3065224"/>
                <a:gd name="connsiteX6" fmla="*/ 8939626 w 9250543"/>
                <a:gd name="connsiteY6" fmla="*/ 2715727 h 3065224"/>
                <a:gd name="connsiteX7" fmla="*/ 9250543 w 9250543"/>
                <a:gd name="connsiteY7" fmla="*/ 3045318 h 3065224"/>
                <a:gd name="connsiteX0" fmla="*/ 0 w 9250543"/>
                <a:gd name="connsiteY0" fmla="*/ 2782293 h 3110380"/>
                <a:gd name="connsiteX1" fmla="*/ 617661 w 9250543"/>
                <a:gd name="connsiteY1" fmla="*/ 2680474 h 3110380"/>
                <a:gd name="connsiteX2" fmla="*/ 4188967 w 9250543"/>
                <a:gd name="connsiteY2" fmla="*/ 45176 h 3110380"/>
                <a:gd name="connsiteX3" fmla="*/ 7004911 w 9250543"/>
                <a:gd name="connsiteY3" fmla="*/ 1054388 h 3110380"/>
                <a:gd name="connsiteX4" fmla="*/ 8298057 w 9250543"/>
                <a:gd name="connsiteY4" fmla="*/ 1568660 h 3110380"/>
                <a:gd name="connsiteX5" fmla="*/ 8939626 w 9250543"/>
                <a:gd name="connsiteY5" fmla="*/ 2760883 h 3110380"/>
                <a:gd name="connsiteX6" fmla="*/ 9250543 w 9250543"/>
                <a:gd name="connsiteY6" fmla="*/ 3090474 h 3110380"/>
                <a:gd name="connsiteX0" fmla="*/ 0 w 9250543"/>
                <a:gd name="connsiteY0" fmla="*/ 2737136 h 3065223"/>
                <a:gd name="connsiteX1" fmla="*/ 617661 w 9250543"/>
                <a:gd name="connsiteY1" fmla="*/ 2635317 h 3065223"/>
                <a:gd name="connsiteX2" fmla="*/ 4188967 w 9250543"/>
                <a:gd name="connsiteY2" fmla="*/ 19 h 3065223"/>
                <a:gd name="connsiteX3" fmla="*/ 7004911 w 9250543"/>
                <a:gd name="connsiteY3" fmla="*/ 1009231 h 3065223"/>
                <a:gd name="connsiteX4" fmla="*/ 8298057 w 9250543"/>
                <a:gd name="connsiteY4" fmla="*/ 1523503 h 3065223"/>
                <a:gd name="connsiteX5" fmla="*/ 8939626 w 9250543"/>
                <a:gd name="connsiteY5" fmla="*/ 2715726 h 3065223"/>
                <a:gd name="connsiteX6" fmla="*/ 9250543 w 9250543"/>
                <a:gd name="connsiteY6" fmla="*/ 3045317 h 3065223"/>
                <a:gd name="connsiteX0" fmla="*/ 0 w 9250543"/>
                <a:gd name="connsiteY0" fmla="*/ 2747394 h 3075481"/>
                <a:gd name="connsiteX1" fmla="*/ 617661 w 9250543"/>
                <a:gd name="connsiteY1" fmla="*/ 2645575 h 3075481"/>
                <a:gd name="connsiteX2" fmla="*/ 4188967 w 9250543"/>
                <a:gd name="connsiteY2" fmla="*/ 10277 h 3075481"/>
                <a:gd name="connsiteX3" fmla="*/ 7391064 w 9250543"/>
                <a:gd name="connsiteY3" fmla="*/ 1724339 h 3075481"/>
                <a:gd name="connsiteX4" fmla="*/ 8298057 w 9250543"/>
                <a:gd name="connsiteY4" fmla="*/ 1533761 h 3075481"/>
                <a:gd name="connsiteX5" fmla="*/ 8939626 w 9250543"/>
                <a:gd name="connsiteY5" fmla="*/ 2725984 h 3075481"/>
                <a:gd name="connsiteX6" fmla="*/ 9250543 w 9250543"/>
                <a:gd name="connsiteY6" fmla="*/ 3055575 h 3075481"/>
                <a:gd name="connsiteX0" fmla="*/ 0 w 9250543"/>
                <a:gd name="connsiteY0" fmla="*/ 2747394 h 3075481"/>
                <a:gd name="connsiteX1" fmla="*/ 617661 w 9250543"/>
                <a:gd name="connsiteY1" fmla="*/ 2645575 h 3075481"/>
                <a:gd name="connsiteX2" fmla="*/ 4188967 w 9250543"/>
                <a:gd name="connsiteY2" fmla="*/ 10277 h 3075481"/>
                <a:gd name="connsiteX3" fmla="*/ 7391064 w 9250543"/>
                <a:gd name="connsiteY3" fmla="*/ 1724339 h 3075481"/>
                <a:gd name="connsiteX4" fmla="*/ 8298057 w 9250543"/>
                <a:gd name="connsiteY4" fmla="*/ 1533761 h 3075481"/>
                <a:gd name="connsiteX5" fmla="*/ 8939626 w 9250543"/>
                <a:gd name="connsiteY5" fmla="*/ 2725984 h 3075481"/>
                <a:gd name="connsiteX6" fmla="*/ 9250543 w 9250543"/>
                <a:gd name="connsiteY6" fmla="*/ 3055575 h 3075481"/>
                <a:gd name="connsiteX0" fmla="*/ 0 w 9250543"/>
                <a:gd name="connsiteY0" fmla="*/ 2746245 h 3074332"/>
                <a:gd name="connsiteX1" fmla="*/ 819133 w 9250543"/>
                <a:gd name="connsiteY1" fmla="*/ 2587276 h 3074332"/>
                <a:gd name="connsiteX2" fmla="*/ 4188967 w 9250543"/>
                <a:gd name="connsiteY2" fmla="*/ 9128 h 3074332"/>
                <a:gd name="connsiteX3" fmla="*/ 7391064 w 9250543"/>
                <a:gd name="connsiteY3" fmla="*/ 1723190 h 3074332"/>
                <a:gd name="connsiteX4" fmla="*/ 8298057 w 9250543"/>
                <a:gd name="connsiteY4" fmla="*/ 1532612 h 3074332"/>
                <a:gd name="connsiteX5" fmla="*/ 8939626 w 9250543"/>
                <a:gd name="connsiteY5" fmla="*/ 2724835 h 3074332"/>
                <a:gd name="connsiteX6" fmla="*/ 9250543 w 9250543"/>
                <a:gd name="connsiteY6" fmla="*/ 3054426 h 3074332"/>
                <a:gd name="connsiteX0" fmla="*/ 0 w 9250543"/>
                <a:gd name="connsiteY0" fmla="*/ 2746245 h 3074332"/>
                <a:gd name="connsiteX1" fmla="*/ 819133 w 9250543"/>
                <a:gd name="connsiteY1" fmla="*/ 2587276 h 3074332"/>
                <a:gd name="connsiteX2" fmla="*/ 4188967 w 9250543"/>
                <a:gd name="connsiteY2" fmla="*/ 9128 h 3074332"/>
                <a:gd name="connsiteX3" fmla="*/ 7391064 w 9250543"/>
                <a:gd name="connsiteY3" fmla="*/ 1723190 h 3074332"/>
                <a:gd name="connsiteX4" fmla="*/ 8298057 w 9250543"/>
                <a:gd name="connsiteY4" fmla="*/ 1532612 h 3074332"/>
                <a:gd name="connsiteX5" fmla="*/ 8939626 w 9250543"/>
                <a:gd name="connsiteY5" fmla="*/ 2724835 h 3074332"/>
                <a:gd name="connsiteX6" fmla="*/ 9250543 w 9250543"/>
                <a:gd name="connsiteY6" fmla="*/ 3054426 h 3074332"/>
                <a:gd name="connsiteX0" fmla="*/ 0 w 9250543"/>
                <a:gd name="connsiteY0" fmla="*/ 2747394 h 3075481"/>
                <a:gd name="connsiteX1" fmla="*/ 617661 w 9250543"/>
                <a:gd name="connsiteY1" fmla="*/ 2645575 h 3075481"/>
                <a:gd name="connsiteX2" fmla="*/ 4188967 w 9250543"/>
                <a:gd name="connsiteY2" fmla="*/ 10277 h 3075481"/>
                <a:gd name="connsiteX3" fmla="*/ 7391064 w 9250543"/>
                <a:gd name="connsiteY3" fmla="*/ 1724339 h 3075481"/>
                <a:gd name="connsiteX4" fmla="*/ 8298057 w 9250543"/>
                <a:gd name="connsiteY4" fmla="*/ 1533761 h 3075481"/>
                <a:gd name="connsiteX5" fmla="*/ 8939626 w 9250543"/>
                <a:gd name="connsiteY5" fmla="*/ 2725984 h 3075481"/>
                <a:gd name="connsiteX6" fmla="*/ 9250543 w 9250543"/>
                <a:gd name="connsiteY6" fmla="*/ 3055575 h 3075481"/>
                <a:gd name="connsiteX0" fmla="*/ 0 w 9250543"/>
                <a:gd name="connsiteY0" fmla="*/ 2747394 h 3075481"/>
                <a:gd name="connsiteX1" fmla="*/ 617661 w 9250543"/>
                <a:gd name="connsiteY1" fmla="*/ 2645575 h 3075481"/>
                <a:gd name="connsiteX2" fmla="*/ 4188967 w 9250543"/>
                <a:gd name="connsiteY2" fmla="*/ 10277 h 3075481"/>
                <a:gd name="connsiteX3" fmla="*/ 7391064 w 9250543"/>
                <a:gd name="connsiteY3" fmla="*/ 1724339 h 3075481"/>
                <a:gd name="connsiteX4" fmla="*/ 8298057 w 9250543"/>
                <a:gd name="connsiteY4" fmla="*/ 1533761 h 3075481"/>
                <a:gd name="connsiteX5" fmla="*/ 8939626 w 9250543"/>
                <a:gd name="connsiteY5" fmla="*/ 2725984 h 3075481"/>
                <a:gd name="connsiteX6" fmla="*/ 9250543 w 9250543"/>
                <a:gd name="connsiteY6" fmla="*/ 3055575 h 3075481"/>
                <a:gd name="connsiteX0" fmla="*/ 0 w 9250543"/>
                <a:gd name="connsiteY0" fmla="*/ 2747394 h 3075481"/>
                <a:gd name="connsiteX1" fmla="*/ 617661 w 9250543"/>
                <a:gd name="connsiteY1" fmla="*/ 2645575 h 3075481"/>
                <a:gd name="connsiteX2" fmla="*/ 4188967 w 9250543"/>
                <a:gd name="connsiteY2" fmla="*/ 10277 h 3075481"/>
                <a:gd name="connsiteX3" fmla="*/ 7391064 w 9250543"/>
                <a:gd name="connsiteY3" fmla="*/ 1724339 h 3075481"/>
                <a:gd name="connsiteX4" fmla="*/ 8298057 w 9250543"/>
                <a:gd name="connsiteY4" fmla="*/ 1533761 h 3075481"/>
                <a:gd name="connsiteX5" fmla="*/ 8939626 w 9250543"/>
                <a:gd name="connsiteY5" fmla="*/ 2725984 h 3075481"/>
                <a:gd name="connsiteX6" fmla="*/ 9250543 w 9250543"/>
                <a:gd name="connsiteY6" fmla="*/ 3055575 h 3075481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4188967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3987496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3987496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3987496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4121810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4121810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50543" h="3065205">
                  <a:moveTo>
                    <a:pt x="0" y="2737118"/>
                  </a:moveTo>
                  <a:cubicBezTo>
                    <a:pt x="183947" y="2703364"/>
                    <a:pt x="-24536" y="2748585"/>
                    <a:pt x="617661" y="2635299"/>
                  </a:cubicBezTo>
                  <a:cubicBezTo>
                    <a:pt x="1259858" y="2522013"/>
                    <a:pt x="2948138" y="1140"/>
                    <a:pt x="4121810" y="1"/>
                  </a:cubicBezTo>
                  <a:cubicBezTo>
                    <a:pt x="5295482" y="-1138"/>
                    <a:pt x="6695023" y="1460149"/>
                    <a:pt x="7391064" y="1714063"/>
                  </a:cubicBezTo>
                  <a:cubicBezTo>
                    <a:pt x="8087105" y="1967977"/>
                    <a:pt x="8056753" y="1527994"/>
                    <a:pt x="8298057" y="1523485"/>
                  </a:cubicBezTo>
                  <a:cubicBezTo>
                    <a:pt x="8539361" y="1518976"/>
                    <a:pt x="8704341" y="2237691"/>
                    <a:pt x="8939626" y="2715708"/>
                  </a:cubicBezTo>
                  <a:cubicBezTo>
                    <a:pt x="9174911" y="3193725"/>
                    <a:pt x="9177563" y="3041006"/>
                    <a:pt x="9250543" y="3045299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74783" y="1833000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FF"/>
                  </a:solidFill>
                </a:rPr>
                <a:t>2021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944252" y="2314575"/>
              <a:ext cx="18160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89378" y="2118181"/>
                  <a:ext cx="985919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378" y="2118181"/>
                  <a:ext cx="985919" cy="43088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3073400" y="2413000"/>
                  <a:ext cx="51943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3400" y="2413000"/>
                  <a:ext cx="519438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12941" r="-2353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422900" y="3403600"/>
                <a:ext cx="4910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900" y="3403600"/>
                <a:ext cx="491032" cy="369332"/>
              </a:xfrm>
              <a:prstGeom prst="rect">
                <a:avLst/>
              </a:prstGeom>
              <a:blipFill>
                <a:blip r:embed="rId16"/>
                <a:stretch>
                  <a:fillRect l="-15000" r="-6250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781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42"/>
          <p:cNvSpPr/>
          <p:nvPr/>
        </p:nvSpPr>
        <p:spPr>
          <a:xfrm>
            <a:off x="980300" y="3442942"/>
            <a:ext cx="5212133" cy="1953570"/>
          </a:xfrm>
          <a:custGeom>
            <a:avLst/>
            <a:gdLst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56107 w 4216591"/>
              <a:gd name="connsiteY0" fmla="*/ 1781175 h 1781175"/>
              <a:gd name="connsiteX1" fmla="*/ 56107 w 4216591"/>
              <a:gd name="connsiteY1" fmla="*/ 1076325 h 1781175"/>
              <a:gd name="connsiteX2" fmla="*/ 1932532 w 4216591"/>
              <a:gd name="connsiteY2" fmla="*/ 1076325 h 1781175"/>
              <a:gd name="connsiteX3" fmla="*/ 1932532 w 4216591"/>
              <a:gd name="connsiteY3" fmla="*/ 0 h 1781175"/>
              <a:gd name="connsiteX4" fmla="*/ 3799432 w 4216591"/>
              <a:gd name="connsiteY4" fmla="*/ 0 h 1781175"/>
              <a:gd name="connsiteX5" fmla="*/ 3799432 w 4216591"/>
              <a:gd name="connsiteY5" fmla="*/ 985838 h 1781175"/>
              <a:gd name="connsiteX6" fmla="*/ 4051844 w 4216591"/>
              <a:gd name="connsiteY6" fmla="*/ 985838 h 1781175"/>
              <a:gd name="connsiteX7" fmla="*/ 4051844 w 4216591"/>
              <a:gd name="connsiteY7" fmla="*/ 1743075 h 1781175"/>
              <a:gd name="connsiteX0" fmla="*/ 7547 w 4168031"/>
              <a:gd name="connsiteY0" fmla="*/ 1781175 h 1781175"/>
              <a:gd name="connsiteX1" fmla="*/ 7547 w 4168031"/>
              <a:gd name="connsiteY1" fmla="*/ 1076325 h 1781175"/>
              <a:gd name="connsiteX2" fmla="*/ 1883972 w 4168031"/>
              <a:gd name="connsiteY2" fmla="*/ 1076325 h 1781175"/>
              <a:gd name="connsiteX3" fmla="*/ 1883972 w 4168031"/>
              <a:gd name="connsiteY3" fmla="*/ 0 h 1781175"/>
              <a:gd name="connsiteX4" fmla="*/ 3750872 w 4168031"/>
              <a:gd name="connsiteY4" fmla="*/ 0 h 1781175"/>
              <a:gd name="connsiteX5" fmla="*/ 3750872 w 4168031"/>
              <a:gd name="connsiteY5" fmla="*/ 985838 h 1781175"/>
              <a:gd name="connsiteX6" fmla="*/ 4003284 w 4168031"/>
              <a:gd name="connsiteY6" fmla="*/ 985838 h 1781175"/>
              <a:gd name="connsiteX7" fmla="*/ 4003284 w 4168031"/>
              <a:gd name="connsiteY7" fmla="*/ 1743075 h 1781175"/>
              <a:gd name="connsiteX0" fmla="*/ 1375 w 4161859"/>
              <a:gd name="connsiteY0" fmla="*/ 1781175 h 1781175"/>
              <a:gd name="connsiteX1" fmla="*/ 1375 w 4161859"/>
              <a:gd name="connsiteY1" fmla="*/ 1076325 h 1781175"/>
              <a:gd name="connsiteX2" fmla="*/ 1877800 w 4161859"/>
              <a:gd name="connsiteY2" fmla="*/ 1076325 h 1781175"/>
              <a:gd name="connsiteX3" fmla="*/ 1877800 w 4161859"/>
              <a:gd name="connsiteY3" fmla="*/ 0 h 1781175"/>
              <a:gd name="connsiteX4" fmla="*/ 3744700 w 4161859"/>
              <a:gd name="connsiteY4" fmla="*/ 0 h 1781175"/>
              <a:gd name="connsiteX5" fmla="*/ 3744700 w 4161859"/>
              <a:gd name="connsiteY5" fmla="*/ 985838 h 1781175"/>
              <a:gd name="connsiteX6" fmla="*/ 3997112 w 4161859"/>
              <a:gd name="connsiteY6" fmla="*/ 985838 h 1781175"/>
              <a:gd name="connsiteX7" fmla="*/ 3997112 w 4161859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985838 h 1781175"/>
              <a:gd name="connsiteX6" fmla="*/ 3997112 w 3997112"/>
              <a:gd name="connsiteY6" fmla="*/ 985838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1062038 h 1781175"/>
              <a:gd name="connsiteX6" fmla="*/ 3997112 w 3997112"/>
              <a:gd name="connsiteY6" fmla="*/ 985838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1062038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9462 w 3997112"/>
              <a:gd name="connsiteY5" fmla="*/ 1085851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56605 w 3997112"/>
              <a:gd name="connsiteY5" fmla="*/ 1073945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9947062"/>
              <a:gd name="connsiteY0" fmla="*/ 1781175 h 1781175"/>
              <a:gd name="connsiteX1" fmla="*/ 1375 w 9947062"/>
              <a:gd name="connsiteY1" fmla="*/ 1076325 h 1781175"/>
              <a:gd name="connsiteX2" fmla="*/ 1877800 w 9947062"/>
              <a:gd name="connsiteY2" fmla="*/ 1076325 h 1781175"/>
              <a:gd name="connsiteX3" fmla="*/ 1877800 w 9947062"/>
              <a:gd name="connsiteY3" fmla="*/ 0 h 1781175"/>
              <a:gd name="connsiteX4" fmla="*/ 3744700 w 9947062"/>
              <a:gd name="connsiteY4" fmla="*/ 0 h 1781175"/>
              <a:gd name="connsiteX5" fmla="*/ 3756605 w 9947062"/>
              <a:gd name="connsiteY5" fmla="*/ 1073945 h 1781175"/>
              <a:gd name="connsiteX6" fmla="*/ 9947062 w 9947062"/>
              <a:gd name="connsiteY6" fmla="*/ 1052513 h 1781175"/>
              <a:gd name="connsiteX7" fmla="*/ 3997112 w 9947062"/>
              <a:gd name="connsiteY7" fmla="*/ 17430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3744700 w 9959762"/>
              <a:gd name="connsiteY4" fmla="*/ 0 h 1781175"/>
              <a:gd name="connsiteX5" fmla="*/ 3756605 w 9959762"/>
              <a:gd name="connsiteY5" fmla="*/ 10739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3744700 w 9959762"/>
              <a:gd name="connsiteY4" fmla="*/ 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7186400 w 9959762"/>
              <a:gd name="connsiteY4" fmla="*/ 3810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7186400 w 9959762"/>
              <a:gd name="connsiteY4" fmla="*/ 4445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36725 h 1736725"/>
              <a:gd name="connsiteX1" fmla="*/ 1375 w 9959762"/>
              <a:gd name="connsiteY1" fmla="*/ 1031875 h 1736725"/>
              <a:gd name="connsiteX2" fmla="*/ 1877800 w 9959762"/>
              <a:gd name="connsiteY2" fmla="*/ 1031875 h 1736725"/>
              <a:gd name="connsiteX3" fmla="*/ 1877800 w 9959762"/>
              <a:gd name="connsiteY3" fmla="*/ 610870 h 1736725"/>
              <a:gd name="connsiteX4" fmla="*/ 7186400 w 9959762"/>
              <a:gd name="connsiteY4" fmla="*/ 0 h 1736725"/>
              <a:gd name="connsiteX5" fmla="*/ 7191955 w 9959762"/>
              <a:gd name="connsiteY5" fmla="*/ 1016795 h 1736725"/>
              <a:gd name="connsiteX6" fmla="*/ 9947062 w 9959762"/>
              <a:gd name="connsiteY6" fmla="*/ 1008063 h 1736725"/>
              <a:gd name="connsiteX7" fmla="*/ 9959762 w 9959762"/>
              <a:gd name="connsiteY7" fmla="*/ 1724025 h 1736725"/>
              <a:gd name="connsiteX0" fmla="*/ 1375 w 9959762"/>
              <a:gd name="connsiteY0" fmla="*/ 1180465 h 1180465"/>
              <a:gd name="connsiteX1" fmla="*/ 1375 w 9959762"/>
              <a:gd name="connsiteY1" fmla="*/ 475615 h 1180465"/>
              <a:gd name="connsiteX2" fmla="*/ 1877800 w 9959762"/>
              <a:gd name="connsiteY2" fmla="*/ 475615 h 1180465"/>
              <a:gd name="connsiteX3" fmla="*/ 1877800 w 9959762"/>
              <a:gd name="connsiteY3" fmla="*/ 54610 h 1180465"/>
              <a:gd name="connsiteX4" fmla="*/ 7201640 w 9959762"/>
              <a:gd name="connsiteY4" fmla="*/ 0 h 1180465"/>
              <a:gd name="connsiteX5" fmla="*/ 7191955 w 9959762"/>
              <a:gd name="connsiteY5" fmla="*/ 460535 h 1180465"/>
              <a:gd name="connsiteX6" fmla="*/ 9947062 w 9959762"/>
              <a:gd name="connsiteY6" fmla="*/ 451803 h 1180465"/>
              <a:gd name="connsiteX7" fmla="*/ 9959762 w 9959762"/>
              <a:gd name="connsiteY7" fmla="*/ 1167765 h 1180465"/>
              <a:gd name="connsiteX0" fmla="*/ 1375 w 9959762"/>
              <a:gd name="connsiteY0" fmla="*/ 1180465 h 1180465"/>
              <a:gd name="connsiteX1" fmla="*/ 1375 w 9959762"/>
              <a:gd name="connsiteY1" fmla="*/ 475615 h 1180465"/>
              <a:gd name="connsiteX2" fmla="*/ 1877800 w 9959762"/>
              <a:gd name="connsiteY2" fmla="*/ 475615 h 1180465"/>
              <a:gd name="connsiteX3" fmla="*/ 1877800 w 9959762"/>
              <a:gd name="connsiteY3" fmla="*/ 54610 h 1180465"/>
              <a:gd name="connsiteX4" fmla="*/ 7201640 w 9959762"/>
              <a:gd name="connsiteY4" fmla="*/ 0 h 1180465"/>
              <a:gd name="connsiteX5" fmla="*/ 7191955 w 9959762"/>
              <a:gd name="connsiteY5" fmla="*/ 460535 h 1180465"/>
              <a:gd name="connsiteX6" fmla="*/ 9947062 w 9959762"/>
              <a:gd name="connsiteY6" fmla="*/ 451803 h 1180465"/>
              <a:gd name="connsiteX7" fmla="*/ 9959762 w 9959762"/>
              <a:gd name="connsiteY7" fmla="*/ 1167765 h 1180465"/>
              <a:gd name="connsiteX0" fmla="*/ 1375 w 9959762"/>
              <a:gd name="connsiteY0" fmla="*/ 3388995 h 3388995"/>
              <a:gd name="connsiteX1" fmla="*/ 1375 w 9959762"/>
              <a:gd name="connsiteY1" fmla="*/ 2684145 h 3388995"/>
              <a:gd name="connsiteX2" fmla="*/ 1877800 w 9959762"/>
              <a:gd name="connsiteY2" fmla="*/ 2684145 h 3388995"/>
              <a:gd name="connsiteX3" fmla="*/ 1877800 w 9959762"/>
              <a:gd name="connsiteY3" fmla="*/ 0 h 3388995"/>
              <a:gd name="connsiteX4" fmla="*/ 7201640 w 9959762"/>
              <a:gd name="connsiteY4" fmla="*/ 2208530 h 3388995"/>
              <a:gd name="connsiteX5" fmla="*/ 7191955 w 9959762"/>
              <a:gd name="connsiteY5" fmla="*/ 2669065 h 3388995"/>
              <a:gd name="connsiteX6" fmla="*/ 9947062 w 9959762"/>
              <a:gd name="connsiteY6" fmla="*/ 2660333 h 3388995"/>
              <a:gd name="connsiteX7" fmla="*/ 9959762 w 9959762"/>
              <a:gd name="connsiteY7" fmla="*/ 3376295 h 3388995"/>
              <a:gd name="connsiteX0" fmla="*/ 1375 w 9959762"/>
              <a:gd name="connsiteY0" fmla="*/ 3388995 h 3388995"/>
              <a:gd name="connsiteX1" fmla="*/ 1375 w 9959762"/>
              <a:gd name="connsiteY1" fmla="*/ 2684145 h 3388995"/>
              <a:gd name="connsiteX2" fmla="*/ 1877800 w 9959762"/>
              <a:gd name="connsiteY2" fmla="*/ 2684145 h 3388995"/>
              <a:gd name="connsiteX3" fmla="*/ 1877800 w 9959762"/>
              <a:gd name="connsiteY3" fmla="*/ 0 h 3388995"/>
              <a:gd name="connsiteX4" fmla="*/ 7171160 w 9959762"/>
              <a:gd name="connsiteY4" fmla="*/ 6350 h 3388995"/>
              <a:gd name="connsiteX5" fmla="*/ 7191955 w 9959762"/>
              <a:gd name="connsiteY5" fmla="*/ 2669065 h 3388995"/>
              <a:gd name="connsiteX6" fmla="*/ 9947062 w 9959762"/>
              <a:gd name="connsiteY6" fmla="*/ 2660333 h 3388995"/>
              <a:gd name="connsiteX7" fmla="*/ 9959762 w 9959762"/>
              <a:gd name="connsiteY7" fmla="*/ 3376295 h 338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59762" h="3388995">
                <a:moveTo>
                  <a:pt x="1375" y="3388995"/>
                </a:moveTo>
                <a:cubicBezTo>
                  <a:pt x="6137" y="3100070"/>
                  <a:pt x="-3387" y="3134995"/>
                  <a:pt x="1375" y="2684145"/>
                </a:cubicBezTo>
                <a:lnTo>
                  <a:pt x="1877800" y="2684145"/>
                </a:lnTo>
                <a:cubicBezTo>
                  <a:pt x="1877800" y="2496502"/>
                  <a:pt x="1877007" y="1041400"/>
                  <a:pt x="1877800" y="0"/>
                </a:cubicBezTo>
                <a:lnTo>
                  <a:pt x="7171160" y="6350"/>
                </a:lnTo>
                <a:cubicBezTo>
                  <a:pt x="7172747" y="368300"/>
                  <a:pt x="7190368" y="2307115"/>
                  <a:pt x="7191955" y="2669065"/>
                </a:cubicBezTo>
                <a:lnTo>
                  <a:pt x="9947062" y="2660333"/>
                </a:lnTo>
                <a:cubicBezTo>
                  <a:pt x="9947062" y="2912745"/>
                  <a:pt x="9958968" y="2976245"/>
                  <a:pt x="9959762" y="3376295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First Measurement of 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5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8056787" y="299870"/>
            <a:ext cx="3399183" cy="12691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04320" y="1746095"/>
                <a:ext cx="5587680" cy="4594147"/>
              </a:xfrm>
            </p:spPr>
            <p:txBody>
              <a:bodyPr>
                <a:noAutofit/>
              </a:bodyPr>
              <a:lstStyle/>
              <a:p>
                <a:r>
                  <a:rPr lang="en-US" sz="2200" b="1" dirty="0"/>
                  <a:t>No current</a:t>
                </a:r>
                <a:r>
                  <a:rPr lang="en-US" sz="2200" dirty="0"/>
                  <a:t> quasi-elastic tensor </a:t>
                </a:r>
                <a:r>
                  <a:rPr lang="en-US" sz="2200" b="1" dirty="0"/>
                  <a:t>measurements</a:t>
                </a:r>
              </a:p>
              <a:p>
                <a:r>
                  <a:rPr lang="en-US" sz="2200" dirty="0"/>
                  <a:t>Sensitive to effects that are very difficult or </a:t>
                </a:r>
                <a:r>
                  <a:rPr lang="en-US" sz="2200" b="1" dirty="0"/>
                  <a:t>impossible to measure with unpolarized</a:t>
                </a:r>
                <a:r>
                  <a:rPr lang="en-US" sz="2200" dirty="0"/>
                  <a:t> or vector polarized deuterons</a:t>
                </a:r>
              </a:p>
              <a:p>
                <a:r>
                  <a:rPr lang="en-US" sz="2200" b="1" dirty="0"/>
                  <a:t>Huge 10-100% asymmetry</a:t>
                </a:r>
              </a:p>
              <a:p>
                <a:r>
                  <a:rPr lang="en-US" sz="2200" dirty="0"/>
                  <a:t>Decades of theoretical interest that </a:t>
                </a:r>
                <a:r>
                  <a:rPr lang="en-US" sz="2200" b="1" dirty="0"/>
                  <a:t>we can only now probe</a:t>
                </a:r>
                <a:r>
                  <a:rPr lang="en-US" sz="2200" dirty="0"/>
                  <a:t> with a high-luminosity tensor-polarized target (</a:t>
                </a:r>
                <a:r>
                  <a:rPr lang="en-US" sz="2200" b="1" dirty="0"/>
                  <a:t>same as approved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200" dirty="0"/>
                  <a:t>)</a:t>
                </a:r>
              </a:p>
              <a:p>
                <a:r>
                  <a:rPr lang="en-US" sz="2200" dirty="0"/>
                  <a:t>Importance ranges from understanding </a:t>
                </a:r>
                <a:r>
                  <a:rPr lang="en-US" sz="2200" b="1" dirty="0"/>
                  <a:t>short-range correlations</a:t>
                </a:r>
                <a:r>
                  <a:rPr lang="en-US" sz="2200" dirty="0"/>
                  <a:t> to the </a:t>
                </a:r>
                <a:r>
                  <a:rPr lang="en-US" sz="2200" b="1" dirty="0"/>
                  <a:t>equations of state of neutron stars</a:t>
                </a:r>
                <a:endParaRPr lang="en-US" sz="2200" dirty="0"/>
              </a:p>
              <a:p>
                <a:r>
                  <a:rPr lang="en-US" sz="2200" b="1" dirty="0"/>
                  <a:t>Bonus: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sub>
                    </m:sSub>
                  </m:oMath>
                </a14:m>
                <a:r>
                  <a:rPr lang="en-US" sz="2200" dirty="0"/>
                  <a:t> over widest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/>
              </a:p>
              <a:p>
                <a:pPr lvl="1"/>
                <a:endParaRPr lang="en-US" sz="2200" dirty="0"/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04320" y="1746095"/>
                <a:ext cx="5587680" cy="4594147"/>
              </a:xfrm>
              <a:blipFill>
                <a:blip r:embed="rId6"/>
                <a:stretch>
                  <a:fillRect l="-1418" t="-1592" r="-3272" b="-2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12772" y="34123"/>
            <a:ext cx="6027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Beam Request: 34 PAC Days</a:t>
            </a:r>
          </a:p>
          <a:p>
            <a:pPr algn="ctr"/>
            <a:r>
              <a:rPr lang="en-US" sz="2000" dirty="0"/>
              <a:t>1 PAC Day @ 2.2 GeV, 8 @ 6.6 GeV, 25 @ 8.8 GeV, </a:t>
            </a:r>
            <a:br>
              <a:rPr lang="en-US" sz="2000" dirty="0"/>
            </a:br>
            <a:r>
              <a:rPr lang="en-US" sz="2000" dirty="0"/>
              <a:t>+ 11 Overhead Days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5937" y="1737360"/>
            <a:ext cx="6373760" cy="4362013"/>
            <a:chOff x="-15937" y="1737360"/>
            <a:chExt cx="6373760" cy="43620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074412" y="5668486"/>
                  <a:ext cx="28341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4412" y="5668486"/>
                  <a:ext cx="283411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474660" y="5473089"/>
                  <a:ext cx="28052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4660" y="5473089"/>
                  <a:ext cx="280526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289108" y="5466116"/>
                  <a:ext cx="202655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0.8−1.8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9108" y="5466116"/>
                  <a:ext cx="2026558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04181" y="5466116"/>
                  <a:ext cx="985919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&lt;0.5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181" y="5466116"/>
                  <a:ext cx="985919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>
              <a:off x="954354" y="5408735"/>
              <a:ext cx="537481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4365761" y="4055858"/>
              <a:ext cx="1828821" cy="1364759"/>
            </a:xfrm>
            <a:custGeom>
              <a:avLst/>
              <a:gdLst>
                <a:gd name="connsiteX0" fmla="*/ 0 w 2949262"/>
                <a:gd name="connsiteY0" fmla="*/ 2590079 h 2600096"/>
                <a:gd name="connsiteX1" fmla="*/ 927279 w 2949262"/>
                <a:gd name="connsiteY1" fmla="*/ 1366587 h 2600096"/>
                <a:gd name="connsiteX2" fmla="*/ 1712890 w 2949262"/>
                <a:gd name="connsiteY2" fmla="*/ 14305 h 2600096"/>
                <a:gd name="connsiteX3" fmla="*/ 2691685 w 2949262"/>
                <a:gd name="connsiteY3" fmla="*/ 2268108 h 2600096"/>
                <a:gd name="connsiteX4" fmla="*/ 2949262 w 2949262"/>
                <a:gd name="connsiteY4" fmla="*/ 2590079 h 2600096"/>
                <a:gd name="connsiteX0" fmla="*/ 0 w 2949262"/>
                <a:gd name="connsiteY0" fmla="*/ 2575779 h 2585796"/>
                <a:gd name="connsiteX1" fmla="*/ 698679 w 2949262"/>
                <a:gd name="connsiteY1" fmla="*/ 2274307 h 2585796"/>
                <a:gd name="connsiteX2" fmla="*/ 1712890 w 2949262"/>
                <a:gd name="connsiteY2" fmla="*/ 5 h 2585796"/>
                <a:gd name="connsiteX3" fmla="*/ 2691685 w 2949262"/>
                <a:gd name="connsiteY3" fmla="*/ 2253808 h 2585796"/>
                <a:gd name="connsiteX4" fmla="*/ 2949262 w 2949262"/>
                <a:gd name="connsiteY4" fmla="*/ 2575779 h 2585796"/>
                <a:gd name="connsiteX0" fmla="*/ 0 w 2949262"/>
                <a:gd name="connsiteY0" fmla="*/ 2575779 h 2589859"/>
                <a:gd name="connsiteX1" fmla="*/ 698679 w 2949262"/>
                <a:gd name="connsiteY1" fmla="*/ 2274307 h 2589859"/>
                <a:gd name="connsiteX2" fmla="*/ 1712890 w 2949262"/>
                <a:gd name="connsiteY2" fmla="*/ 5 h 2589859"/>
                <a:gd name="connsiteX3" fmla="*/ 2691685 w 2949262"/>
                <a:gd name="connsiteY3" fmla="*/ 2253808 h 2589859"/>
                <a:gd name="connsiteX4" fmla="*/ 2949262 w 2949262"/>
                <a:gd name="connsiteY4" fmla="*/ 2575779 h 2589859"/>
                <a:gd name="connsiteX0" fmla="*/ 0 w 2949262"/>
                <a:gd name="connsiteY0" fmla="*/ 2575775 h 2585792"/>
                <a:gd name="connsiteX1" fmla="*/ 531039 w 2949262"/>
                <a:gd name="connsiteY1" fmla="*/ 2251443 h 2585792"/>
                <a:gd name="connsiteX2" fmla="*/ 1712890 w 2949262"/>
                <a:gd name="connsiteY2" fmla="*/ 1 h 2585792"/>
                <a:gd name="connsiteX3" fmla="*/ 2691685 w 2949262"/>
                <a:gd name="connsiteY3" fmla="*/ 2253804 h 2585792"/>
                <a:gd name="connsiteX4" fmla="*/ 2949262 w 2949262"/>
                <a:gd name="connsiteY4" fmla="*/ 2575775 h 2585792"/>
                <a:gd name="connsiteX0" fmla="*/ 0 w 3223582"/>
                <a:gd name="connsiteY0" fmla="*/ 2606255 h 2608338"/>
                <a:gd name="connsiteX1" fmla="*/ 805359 w 3223582"/>
                <a:gd name="connsiteY1" fmla="*/ 2251443 h 2608338"/>
                <a:gd name="connsiteX2" fmla="*/ 1987210 w 3223582"/>
                <a:gd name="connsiteY2" fmla="*/ 1 h 2608338"/>
                <a:gd name="connsiteX3" fmla="*/ 2966005 w 3223582"/>
                <a:gd name="connsiteY3" fmla="*/ 2253804 h 2608338"/>
                <a:gd name="connsiteX4" fmla="*/ 3223582 w 3223582"/>
                <a:gd name="connsiteY4" fmla="*/ 2575775 h 2608338"/>
                <a:gd name="connsiteX0" fmla="*/ 0 w 3276922"/>
                <a:gd name="connsiteY0" fmla="*/ 2606255 h 2608338"/>
                <a:gd name="connsiteX1" fmla="*/ 805359 w 3276922"/>
                <a:gd name="connsiteY1" fmla="*/ 2251443 h 2608338"/>
                <a:gd name="connsiteX2" fmla="*/ 1987210 w 3276922"/>
                <a:gd name="connsiteY2" fmla="*/ 1 h 2608338"/>
                <a:gd name="connsiteX3" fmla="*/ 2966005 w 3276922"/>
                <a:gd name="connsiteY3" fmla="*/ 2253804 h 2608338"/>
                <a:gd name="connsiteX4" fmla="*/ 3276922 w 3276922"/>
                <a:gd name="connsiteY4" fmla="*/ 2583395 h 2608338"/>
                <a:gd name="connsiteX0" fmla="*/ 0 w 3276922"/>
                <a:gd name="connsiteY0" fmla="*/ 2606280 h 2608363"/>
                <a:gd name="connsiteX1" fmla="*/ 805359 w 3276922"/>
                <a:gd name="connsiteY1" fmla="*/ 2251468 h 2608363"/>
                <a:gd name="connsiteX2" fmla="*/ 1987210 w 3276922"/>
                <a:gd name="connsiteY2" fmla="*/ 26 h 2608363"/>
                <a:gd name="connsiteX3" fmla="*/ 2966005 w 3276922"/>
                <a:gd name="connsiteY3" fmla="*/ 2253829 h 2608363"/>
                <a:gd name="connsiteX4" fmla="*/ 3276922 w 3276922"/>
                <a:gd name="connsiteY4" fmla="*/ 2583420 h 2608363"/>
                <a:gd name="connsiteX0" fmla="*/ 0 w 3276922"/>
                <a:gd name="connsiteY0" fmla="*/ 2766298 h 2773111"/>
                <a:gd name="connsiteX1" fmla="*/ 805359 w 3276922"/>
                <a:gd name="connsiteY1" fmla="*/ 2411486 h 2773111"/>
                <a:gd name="connsiteX2" fmla="*/ 1987210 w 3276922"/>
                <a:gd name="connsiteY2" fmla="*/ 24 h 2773111"/>
                <a:gd name="connsiteX3" fmla="*/ 2966005 w 3276922"/>
                <a:gd name="connsiteY3" fmla="*/ 2413847 h 2773111"/>
                <a:gd name="connsiteX4" fmla="*/ 3276922 w 3276922"/>
                <a:gd name="connsiteY4" fmla="*/ 2743438 h 2773111"/>
                <a:gd name="connsiteX0" fmla="*/ 0 w 3276922"/>
                <a:gd name="connsiteY0" fmla="*/ 2766298 h 2766358"/>
                <a:gd name="connsiteX1" fmla="*/ 805359 w 3276922"/>
                <a:gd name="connsiteY1" fmla="*/ 2411486 h 2766358"/>
                <a:gd name="connsiteX2" fmla="*/ 1987210 w 3276922"/>
                <a:gd name="connsiteY2" fmla="*/ 24 h 2766358"/>
                <a:gd name="connsiteX3" fmla="*/ 2966005 w 3276922"/>
                <a:gd name="connsiteY3" fmla="*/ 2413847 h 2766358"/>
                <a:gd name="connsiteX4" fmla="*/ 3276922 w 3276922"/>
                <a:gd name="connsiteY4" fmla="*/ 2743438 h 2766358"/>
                <a:gd name="connsiteX0" fmla="*/ 0 w 3276922"/>
                <a:gd name="connsiteY0" fmla="*/ 2766296 h 2766296"/>
                <a:gd name="connsiteX1" fmla="*/ 805359 w 3276922"/>
                <a:gd name="connsiteY1" fmla="*/ 2411484 h 2766296"/>
                <a:gd name="connsiteX2" fmla="*/ 1987210 w 3276922"/>
                <a:gd name="connsiteY2" fmla="*/ 22 h 2766296"/>
                <a:gd name="connsiteX3" fmla="*/ 2966005 w 3276922"/>
                <a:gd name="connsiteY3" fmla="*/ 2413845 h 2766296"/>
                <a:gd name="connsiteX4" fmla="*/ 3276922 w 3276922"/>
                <a:gd name="connsiteY4" fmla="*/ 2743436 h 2766296"/>
                <a:gd name="connsiteX0" fmla="*/ 0 w 3276922"/>
                <a:gd name="connsiteY0" fmla="*/ 2766276 h 2766276"/>
                <a:gd name="connsiteX1" fmla="*/ 752019 w 3276922"/>
                <a:gd name="connsiteY1" fmla="*/ 2426704 h 2766276"/>
                <a:gd name="connsiteX2" fmla="*/ 1987210 w 3276922"/>
                <a:gd name="connsiteY2" fmla="*/ 2 h 2766276"/>
                <a:gd name="connsiteX3" fmla="*/ 2966005 w 3276922"/>
                <a:gd name="connsiteY3" fmla="*/ 2413825 h 2766276"/>
                <a:gd name="connsiteX4" fmla="*/ 3276922 w 3276922"/>
                <a:gd name="connsiteY4" fmla="*/ 2743416 h 2766276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23582"/>
                <a:gd name="connsiteY0" fmla="*/ 2751036 h 2757901"/>
                <a:gd name="connsiteX1" fmla="*/ 698679 w 3223582"/>
                <a:gd name="connsiteY1" fmla="*/ 2426704 h 2757901"/>
                <a:gd name="connsiteX2" fmla="*/ 1933870 w 3223582"/>
                <a:gd name="connsiteY2" fmla="*/ 2 h 2757901"/>
                <a:gd name="connsiteX3" fmla="*/ 2912665 w 3223582"/>
                <a:gd name="connsiteY3" fmla="*/ 2413825 h 2757901"/>
                <a:gd name="connsiteX4" fmla="*/ 3223582 w 3223582"/>
                <a:gd name="connsiteY4" fmla="*/ 2743416 h 2757901"/>
                <a:gd name="connsiteX0" fmla="*/ 0 w 3223582"/>
                <a:gd name="connsiteY0" fmla="*/ 2875725 h 2888011"/>
                <a:gd name="connsiteX1" fmla="*/ 698679 w 3223582"/>
                <a:gd name="connsiteY1" fmla="*/ 2551393 h 2888011"/>
                <a:gd name="connsiteX2" fmla="*/ 1811874 w 3223582"/>
                <a:gd name="connsiteY2" fmla="*/ 1 h 2888011"/>
                <a:gd name="connsiteX3" fmla="*/ 2912665 w 3223582"/>
                <a:gd name="connsiteY3" fmla="*/ 2538514 h 2888011"/>
                <a:gd name="connsiteX4" fmla="*/ 3223582 w 3223582"/>
                <a:gd name="connsiteY4" fmla="*/ 2868105 h 2888011"/>
                <a:gd name="connsiteX0" fmla="*/ 0 w 3223582"/>
                <a:gd name="connsiteY0" fmla="*/ 1326331 h 1338617"/>
                <a:gd name="connsiteX1" fmla="*/ 698679 w 3223582"/>
                <a:gd name="connsiteY1" fmla="*/ 1001999 h 1338617"/>
                <a:gd name="connsiteX2" fmla="*/ 2002153 w 3223582"/>
                <a:gd name="connsiteY2" fmla="*/ 7 h 1338617"/>
                <a:gd name="connsiteX3" fmla="*/ 2912665 w 3223582"/>
                <a:gd name="connsiteY3" fmla="*/ 989120 h 1338617"/>
                <a:gd name="connsiteX4" fmla="*/ 3223582 w 3223582"/>
                <a:gd name="connsiteY4" fmla="*/ 1318711 h 1338617"/>
                <a:gd name="connsiteX0" fmla="*/ 0 w 3223582"/>
                <a:gd name="connsiteY0" fmla="*/ 1313631 h 1325917"/>
                <a:gd name="connsiteX1" fmla="*/ 698679 w 3223582"/>
                <a:gd name="connsiteY1" fmla="*/ 989299 h 1325917"/>
                <a:gd name="connsiteX2" fmla="*/ 2248396 w 3223582"/>
                <a:gd name="connsiteY2" fmla="*/ 7 h 1325917"/>
                <a:gd name="connsiteX3" fmla="*/ 2912665 w 3223582"/>
                <a:gd name="connsiteY3" fmla="*/ 976420 h 1325917"/>
                <a:gd name="connsiteX4" fmla="*/ 3223582 w 3223582"/>
                <a:gd name="connsiteY4" fmla="*/ 1306011 h 1325917"/>
                <a:gd name="connsiteX0" fmla="*/ 0 w 3223582"/>
                <a:gd name="connsiteY0" fmla="*/ 1314661 h 1326947"/>
                <a:gd name="connsiteX1" fmla="*/ 1470987 w 3223582"/>
                <a:gd name="connsiteY1" fmla="*/ 1142729 h 1326947"/>
                <a:gd name="connsiteX2" fmla="*/ 2248396 w 3223582"/>
                <a:gd name="connsiteY2" fmla="*/ 1037 h 1326947"/>
                <a:gd name="connsiteX3" fmla="*/ 2912665 w 3223582"/>
                <a:gd name="connsiteY3" fmla="*/ 977450 h 1326947"/>
                <a:gd name="connsiteX4" fmla="*/ 3223582 w 3223582"/>
                <a:gd name="connsiteY4" fmla="*/ 1307041 h 1326947"/>
                <a:gd name="connsiteX0" fmla="*/ 0 w 3223582"/>
                <a:gd name="connsiteY0" fmla="*/ 1313989 h 1351480"/>
                <a:gd name="connsiteX1" fmla="*/ 1470987 w 3223582"/>
                <a:gd name="connsiteY1" fmla="*/ 1142057 h 1351480"/>
                <a:gd name="connsiteX2" fmla="*/ 2248396 w 3223582"/>
                <a:gd name="connsiteY2" fmla="*/ 365 h 1351480"/>
                <a:gd name="connsiteX3" fmla="*/ 2845508 w 3223582"/>
                <a:gd name="connsiteY3" fmla="*/ 1040278 h 1351480"/>
                <a:gd name="connsiteX4" fmla="*/ 3223582 w 3223582"/>
                <a:gd name="connsiteY4" fmla="*/ 1306369 h 1351480"/>
                <a:gd name="connsiteX0" fmla="*/ 0 w 3223582"/>
                <a:gd name="connsiteY0" fmla="*/ 1313989 h 1313989"/>
                <a:gd name="connsiteX1" fmla="*/ 1470987 w 3223582"/>
                <a:gd name="connsiteY1" fmla="*/ 1142057 h 1313989"/>
                <a:gd name="connsiteX2" fmla="*/ 2248396 w 3223582"/>
                <a:gd name="connsiteY2" fmla="*/ 365 h 1313989"/>
                <a:gd name="connsiteX3" fmla="*/ 2845508 w 3223582"/>
                <a:gd name="connsiteY3" fmla="*/ 1040278 h 1313989"/>
                <a:gd name="connsiteX4" fmla="*/ 3223582 w 3223582"/>
                <a:gd name="connsiteY4" fmla="*/ 1306369 h 1313989"/>
                <a:gd name="connsiteX0" fmla="*/ 0 w 3223582"/>
                <a:gd name="connsiteY0" fmla="*/ 1364759 h 1364759"/>
                <a:gd name="connsiteX1" fmla="*/ 1470987 w 3223582"/>
                <a:gd name="connsiteY1" fmla="*/ 1192827 h 1364759"/>
                <a:gd name="connsiteX2" fmla="*/ 2270782 w 3223582"/>
                <a:gd name="connsiteY2" fmla="*/ 335 h 1364759"/>
                <a:gd name="connsiteX3" fmla="*/ 2845508 w 3223582"/>
                <a:gd name="connsiteY3" fmla="*/ 1091048 h 1364759"/>
                <a:gd name="connsiteX4" fmla="*/ 3223582 w 3223582"/>
                <a:gd name="connsiteY4" fmla="*/ 1357139 h 136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3582" h="1364759">
                  <a:moveTo>
                    <a:pt x="0" y="1364759"/>
                  </a:moveTo>
                  <a:cubicBezTo>
                    <a:pt x="480918" y="1310561"/>
                    <a:pt x="1092523" y="1420231"/>
                    <a:pt x="1470987" y="1192827"/>
                  </a:cubicBezTo>
                  <a:cubicBezTo>
                    <a:pt x="1849451" y="965423"/>
                    <a:pt x="2041695" y="17298"/>
                    <a:pt x="2270782" y="335"/>
                  </a:cubicBezTo>
                  <a:cubicBezTo>
                    <a:pt x="2499869" y="-16628"/>
                    <a:pt x="2610223" y="613031"/>
                    <a:pt x="2845508" y="1091048"/>
                  </a:cubicBezTo>
                  <a:cubicBezTo>
                    <a:pt x="2980057" y="1308715"/>
                    <a:pt x="3150602" y="1352846"/>
                    <a:pt x="3223582" y="1357139"/>
                  </a:cubicBezTo>
                </a:path>
              </a:pathLst>
            </a:cu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 24"/>
            <p:cNvSpPr/>
            <p:nvPr/>
          </p:nvSpPr>
          <p:spPr>
            <a:xfrm flipH="1">
              <a:off x="972827" y="5155354"/>
              <a:ext cx="1059378" cy="250925"/>
            </a:xfrm>
            <a:custGeom>
              <a:avLst/>
              <a:gdLst>
                <a:gd name="connsiteX0" fmla="*/ 0 w 2949262"/>
                <a:gd name="connsiteY0" fmla="*/ 2590079 h 2600096"/>
                <a:gd name="connsiteX1" fmla="*/ 927279 w 2949262"/>
                <a:gd name="connsiteY1" fmla="*/ 1366587 h 2600096"/>
                <a:gd name="connsiteX2" fmla="*/ 1712890 w 2949262"/>
                <a:gd name="connsiteY2" fmla="*/ 14305 h 2600096"/>
                <a:gd name="connsiteX3" fmla="*/ 2691685 w 2949262"/>
                <a:gd name="connsiteY3" fmla="*/ 2268108 h 2600096"/>
                <a:gd name="connsiteX4" fmla="*/ 2949262 w 2949262"/>
                <a:gd name="connsiteY4" fmla="*/ 2590079 h 2600096"/>
                <a:gd name="connsiteX0" fmla="*/ 0 w 2949262"/>
                <a:gd name="connsiteY0" fmla="*/ 2575779 h 2585796"/>
                <a:gd name="connsiteX1" fmla="*/ 698679 w 2949262"/>
                <a:gd name="connsiteY1" fmla="*/ 2274307 h 2585796"/>
                <a:gd name="connsiteX2" fmla="*/ 1712890 w 2949262"/>
                <a:gd name="connsiteY2" fmla="*/ 5 h 2585796"/>
                <a:gd name="connsiteX3" fmla="*/ 2691685 w 2949262"/>
                <a:gd name="connsiteY3" fmla="*/ 2253808 h 2585796"/>
                <a:gd name="connsiteX4" fmla="*/ 2949262 w 2949262"/>
                <a:gd name="connsiteY4" fmla="*/ 2575779 h 2585796"/>
                <a:gd name="connsiteX0" fmla="*/ 0 w 2949262"/>
                <a:gd name="connsiteY0" fmla="*/ 2575779 h 2589859"/>
                <a:gd name="connsiteX1" fmla="*/ 698679 w 2949262"/>
                <a:gd name="connsiteY1" fmla="*/ 2274307 h 2589859"/>
                <a:gd name="connsiteX2" fmla="*/ 1712890 w 2949262"/>
                <a:gd name="connsiteY2" fmla="*/ 5 h 2589859"/>
                <a:gd name="connsiteX3" fmla="*/ 2691685 w 2949262"/>
                <a:gd name="connsiteY3" fmla="*/ 2253808 h 2589859"/>
                <a:gd name="connsiteX4" fmla="*/ 2949262 w 2949262"/>
                <a:gd name="connsiteY4" fmla="*/ 2575779 h 2589859"/>
                <a:gd name="connsiteX0" fmla="*/ 0 w 2949262"/>
                <a:gd name="connsiteY0" fmla="*/ 2575775 h 2585792"/>
                <a:gd name="connsiteX1" fmla="*/ 531039 w 2949262"/>
                <a:gd name="connsiteY1" fmla="*/ 2251443 h 2585792"/>
                <a:gd name="connsiteX2" fmla="*/ 1712890 w 2949262"/>
                <a:gd name="connsiteY2" fmla="*/ 1 h 2585792"/>
                <a:gd name="connsiteX3" fmla="*/ 2691685 w 2949262"/>
                <a:gd name="connsiteY3" fmla="*/ 2253804 h 2585792"/>
                <a:gd name="connsiteX4" fmla="*/ 2949262 w 2949262"/>
                <a:gd name="connsiteY4" fmla="*/ 2575775 h 2585792"/>
                <a:gd name="connsiteX0" fmla="*/ 0 w 3223582"/>
                <a:gd name="connsiteY0" fmla="*/ 2606255 h 2608338"/>
                <a:gd name="connsiteX1" fmla="*/ 805359 w 3223582"/>
                <a:gd name="connsiteY1" fmla="*/ 2251443 h 2608338"/>
                <a:gd name="connsiteX2" fmla="*/ 1987210 w 3223582"/>
                <a:gd name="connsiteY2" fmla="*/ 1 h 2608338"/>
                <a:gd name="connsiteX3" fmla="*/ 2966005 w 3223582"/>
                <a:gd name="connsiteY3" fmla="*/ 2253804 h 2608338"/>
                <a:gd name="connsiteX4" fmla="*/ 3223582 w 3223582"/>
                <a:gd name="connsiteY4" fmla="*/ 2575775 h 2608338"/>
                <a:gd name="connsiteX0" fmla="*/ 0 w 3276922"/>
                <a:gd name="connsiteY0" fmla="*/ 2606255 h 2608338"/>
                <a:gd name="connsiteX1" fmla="*/ 805359 w 3276922"/>
                <a:gd name="connsiteY1" fmla="*/ 2251443 h 2608338"/>
                <a:gd name="connsiteX2" fmla="*/ 1987210 w 3276922"/>
                <a:gd name="connsiteY2" fmla="*/ 1 h 2608338"/>
                <a:gd name="connsiteX3" fmla="*/ 2966005 w 3276922"/>
                <a:gd name="connsiteY3" fmla="*/ 2253804 h 2608338"/>
                <a:gd name="connsiteX4" fmla="*/ 3276922 w 3276922"/>
                <a:gd name="connsiteY4" fmla="*/ 2583395 h 2608338"/>
                <a:gd name="connsiteX0" fmla="*/ 0 w 3276922"/>
                <a:gd name="connsiteY0" fmla="*/ 2606280 h 2608363"/>
                <a:gd name="connsiteX1" fmla="*/ 805359 w 3276922"/>
                <a:gd name="connsiteY1" fmla="*/ 2251468 h 2608363"/>
                <a:gd name="connsiteX2" fmla="*/ 1987210 w 3276922"/>
                <a:gd name="connsiteY2" fmla="*/ 26 h 2608363"/>
                <a:gd name="connsiteX3" fmla="*/ 2966005 w 3276922"/>
                <a:gd name="connsiteY3" fmla="*/ 2253829 h 2608363"/>
                <a:gd name="connsiteX4" fmla="*/ 3276922 w 3276922"/>
                <a:gd name="connsiteY4" fmla="*/ 2583420 h 2608363"/>
                <a:gd name="connsiteX0" fmla="*/ 0 w 3276922"/>
                <a:gd name="connsiteY0" fmla="*/ 2766298 h 2773111"/>
                <a:gd name="connsiteX1" fmla="*/ 805359 w 3276922"/>
                <a:gd name="connsiteY1" fmla="*/ 2411486 h 2773111"/>
                <a:gd name="connsiteX2" fmla="*/ 1987210 w 3276922"/>
                <a:gd name="connsiteY2" fmla="*/ 24 h 2773111"/>
                <a:gd name="connsiteX3" fmla="*/ 2966005 w 3276922"/>
                <a:gd name="connsiteY3" fmla="*/ 2413847 h 2773111"/>
                <a:gd name="connsiteX4" fmla="*/ 3276922 w 3276922"/>
                <a:gd name="connsiteY4" fmla="*/ 2743438 h 2773111"/>
                <a:gd name="connsiteX0" fmla="*/ 0 w 3276922"/>
                <a:gd name="connsiteY0" fmla="*/ 2766298 h 2766358"/>
                <a:gd name="connsiteX1" fmla="*/ 805359 w 3276922"/>
                <a:gd name="connsiteY1" fmla="*/ 2411486 h 2766358"/>
                <a:gd name="connsiteX2" fmla="*/ 1987210 w 3276922"/>
                <a:gd name="connsiteY2" fmla="*/ 24 h 2766358"/>
                <a:gd name="connsiteX3" fmla="*/ 2966005 w 3276922"/>
                <a:gd name="connsiteY3" fmla="*/ 2413847 h 2766358"/>
                <a:gd name="connsiteX4" fmla="*/ 3276922 w 3276922"/>
                <a:gd name="connsiteY4" fmla="*/ 2743438 h 2766358"/>
                <a:gd name="connsiteX0" fmla="*/ 0 w 3276922"/>
                <a:gd name="connsiteY0" fmla="*/ 2766296 h 2766296"/>
                <a:gd name="connsiteX1" fmla="*/ 805359 w 3276922"/>
                <a:gd name="connsiteY1" fmla="*/ 2411484 h 2766296"/>
                <a:gd name="connsiteX2" fmla="*/ 1987210 w 3276922"/>
                <a:gd name="connsiteY2" fmla="*/ 22 h 2766296"/>
                <a:gd name="connsiteX3" fmla="*/ 2966005 w 3276922"/>
                <a:gd name="connsiteY3" fmla="*/ 2413845 h 2766296"/>
                <a:gd name="connsiteX4" fmla="*/ 3276922 w 3276922"/>
                <a:gd name="connsiteY4" fmla="*/ 2743436 h 2766296"/>
                <a:gd name="connsiteX0" fmla="*/ 0 w 3276922"/>
                <a:gd name="connsiteY0" fmla="*/ 2766276 h 2766276"/>
                <a:gd name="connsiteX1" fmla="*/ 752019 w 3276922"/>
                <a:gd name="connsiteY1" fmla="*/ 2426704 h 2766276"/>
                <a:gd name="connsiteX2" fmla="*/ 1987210 w 3276922"/>
                <a:gd name="connsiteY2" fmla="*/ 2 h 2766276"/>
                <a:gd name="connsiteX3" fmla="*/ 2966005 w 3276922"/>
                <a:gd name="connsiteY3" fmla="*/ 2413825 h 2766276"/>
                <a:gd name="connsiteX4" fmla="*/ 3276922 w 3276922"/>
                <a:gd name="connsiteY4" fmla="*/ 2743416 h 2766276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23582"/>
                <a:gd name="connsiteY0" fmla="*/ 2751036 h 2757901"/>
                <a:gd name="connsiteX1" fmla="*/ 698679 w 3223582"/>
                <a:gd name="connsiteY1" fmla="*/ 2426704 h 2757901"/>
                <a:gd name="connsiteX2" fmla="*/ 1933870 w 3223582"/>
                <a:gd name="connsiteY2" fmla="*/ 2 h 2757901"/>
                <a:gd name="connsiteX3" fmla="*/ 2912665 w 3223582"/>
                <a:gd name="connsiteY3" fmla="*/ 2413825 h 2757901"/>
                <a:gd name="connsiteX4" fmla="*/ 3223582 w 3223582"/>
                <a:gd name="connsiteY4" fmla="*/ 2743416 h 2757901"/>
                <a:gd name="connsiteX0" fmla="*/ 0 w 3223582"/>
                <a:gd name="connsiteY0" fmla="*/ 2657111 h 2660268"/>
                <a:gd name="connsiteX1" fmla="*/ 698679 w 3223582"/>
                <a:gd name="connsiteY1" fmla="*/ 2332779 h 2660268"/>
                <a:gd name="connsiteX2" fmla="*/ 1741091 w 3223582"/>
                <a:gd name="connsiteY2" fmla="*/ 0 h 2660268"/>
                <a:gd name="connsiteX3" fmla="*/ 2912665 w 3223582"/>
                <a:gd name="connsiteY3" fmla="*/ 2319900 h 2660268"/>
                <a:gd name="connsiteX4" fmla="*/ 3223582 w 3223582"/>
                <a:gd name="connsiteY4" fmla="*/ 2649491 h 2660268"/>
                <a:gd name="connsiteX0" fmla="*/ 0 w 3223582"/>
                <a:gd name="connsiteY0" fmla="*/ 4091449 h 4165758"/>
                <a:gd name="connsiteX1" fmla="*/ 698679 w 3223582"/>
                <a:gd name="connsiteY1" fmla="*/ 3767117 h 4165758"/>
                <a:gd name="connsiteX2" fmla="*/ 1834643 w 3223582"/>
                <a:gd name="connsiteY2" fmla="*/ 0 h 4165758"/>
                <a:gd name="connsiteX3" fmla="*/ 2912665 w 3223582"/>
                <a:gd name="connsiteY3" fmla="*/ 3754238 h 4165758"/>
                <a:gd name="connsiteX4" fmla="*/ 3223582 w 3223582"/>
                <a:gd name="connsiteY4" fmla="*/ 4083829 h 4165758"/>
                <a:gd name="connsiteX0" fmla="*/ 0 w 3410685"/>
                <a:gd name="connsiteY0" fmla="*/ 4091449 h 4165758"/>
                <a:gd name="connsiteX1" fmla="*/ 698679 w 3410685"/>
                <a:gd name="connsiteY1" fmla="*/ 3767117 h 4165758"/>
                <a:gd name="connsiteX2" fmla="*/ 1834643 w 3410685"/>
                <a:gd name="connsiteY2" fmla="*/ 0 h 4165758"/>
                <a:gd name="connsiteX3" fmla="*/ 2912665 w 3410685"/>
                <a:gd name="connsiteY3" fmla="*/ 3754238 h 4165758"/>
                <a:gd name="connsiteX4" fmla="*/ 3410685 w 3410685"/>
                <a:gd name="connsiteY4" fmla="*/ 4083830 h 4165758"/>
                <a:gd name="connsiteX0" fmla="*/ 0 w 3410685"/>
                <a:gd name="connsiteY0" fmla="*/ 4105586 h 4179895"/>
                <a:gd name="connsiteX1" fmla="*/ 698679 w 3410685"/>
                <a:gd name="connsiteY1" fmla="*/ 3781254 h 4179895"/>
                <a:gd name="connsiteX2" fmla="*/ 1834643 w 3410685"/>
                <a:gd name="connsiteY2" fmla="*/ 14137 h 4179895"/>
                <a:gd name="connsiteX3" fmla="*/ 2865891 w 3410685"/>
                <a:gd name="connsiteY3" fmla="*/ 2502789 h 4179895"/>
                <a:gd name="connsiteX4" fmla="*/ 3410685 w 3410685"/>
                <a:gd name="connsiteY4" fmla="*/ 4097967 h 4179895"/>
                <a:gd name="connsiteX0" fmla="*/ 0 w 3410685"/>
                <a:gd name="connsiteY0" fmla="*/ 4107925 h 4182234"/>
                <a:gd name="connsiteX1" fmla="*/ 698679 w 3410685"/>
                <a:gd name="connsiteY1" fmla="*/ 3783593 h 4182234"/>
                <a:gd name="connsiteX2" fmla="*/ 1834643 w 3410685"/>
                <a:gd name="connsiteY2" fmla="*/ 16476 h 4182234"/>
                <a:gd name="connsiteX3" fmla="*/ 3216709 w 3410685"/>
                <a:gd name="connsiteY3" fmla="*/ 2420756 h 4182234"/>
                <a:gd name="connsiteX4" fmla="*/ 3410685 w 3410685"/>
                <a:gd name="connsiteY4" fmla="*/ 4100306 h 4182234"/>
                <a:gd name="connsiteX0" fmla="*/ 0 w 3410685"/>
                <a:gd name="connsiteY0" fmla="*/ 4107925 h 4153946"/>
                <a:gd name="connsiteX1" fmla="*/ 698679 w 3410685"/>
                <a:gd name="connsiteY1" fmla="*/ 3783593 h 4153946"/>
                <a:gd name="connsiteX2" fmla="*/ 1834643 w 3410685"/>
                <a:gd name="connsiteY2" fmla="*/ 16476 h 4153946"/>
                <a:gd name="connsiteX3" fmla="*/ 3216709 w 3410685"/>
                <a:gd name="connsiteY3" fmla="*/ 2420756 h 4153946"/>
                <a:gd name="connsiteX4" fmla="*/ 3410685 w 3410685"/>
                <a:gd name="connsiteY4" fmla="*/ 4100306 h 4153946"/>
                <a:gd name="connsiteX0" fmla="*/ 0 w 3901831"/>
                <a:gd name="connsiteY0" fmla="*/ 4107920 h 4153946"/>
                <a:gd name="connsiteX1" fmla="*/ 1189825 w 3901831"/>
                <a:gd name="connsiteY1" fmla="*/ 3783593 h 4153946"/>
                <a:gd name="connsiteX2" fmla="*/ 2325789 w 3901831"/>
                <a:gd name="connsiteY2" fmla="*/ 16476 h 4153946"/>
                <a:gd name="connsiteX3" fmla="*/ 3707855 w 3901831"/>
                <a:gd name="connsiteY3" fmla="*/ 2420756 h 4153946"/>
                <a:gd name="connsiteX4" fmla="*/ 3901831 w 3901831"/>
                <a:gd name="connsiteY4" fmla="*/ 4100306 h 4153946"/>
                <a:gd name="connsiteX0" fmla="*/ 0 w 3901831"/>
                <a:gd name="connsiteY0" fmla="*/ 3356364 h 3356364"/>
                <a:gd name="connsiteX1" fmla="*/ 1189825 w 3901831"/>
                <a:gd name="connsiteY1" fmla="*/ 3032037 h 3356364"/>
                <a:gd name="connsiteX2" fmla="*/ 2302401 w 3901831"/>
                <a:gd name="connsiteY2" fmla="*/ 24275 h 3356364"/>
                <a:gd name="connsiteX3" fmla="*/ 3707855 w 3901831"/>
                <a:gd name="connsiteY3" fmla="*/ 1669200 h 3356364"/>
                <a:gd name="connsiteX4" fmla="*/ 3901831 w 3901831"/>
                <a:gd name="connsiteY4" fmla="*/ 3348750 h 3356364"/>
                <a:gd name="connsiteX0" fmla="*/ 0 w 3901831"/>
                <a:gd name="connsiteY0" fmla="*/ 3334055 h 3334055"/>
                <a:gd name="connsiteX1" fmla="*/ 1189825 w 3901831"/>
                <a:gd name="connsiteY1" fmla="*/ 3009728 h 3334055"/>
                <a:gd name="connsiteX2" fmla="*/ 2302401 w 3901831"/>
                <a:gd name="connsiteY2" fmla="*/ 1966 h 3334055"/>
                <a:gd name="connsiteX3" fmla="*/ 3707855 w 3901831"/>
                <a:gd name="connsiteY3" fmla="*/ 1646891 h 3334055"/>
                <a:gd name="connsiteX4" fmla="*/ 3901831 w 3901831"/>
                <a:gd name="connsiteY4" fmla="*/ 3326441 h 3334055"/>
                <a:gd name="connsiteX0" fmla="*/ 0 w 3901831"/>
                <a:gd name="connsiteY0" fmla="*/ 3334055 h 3334055"/>
                <a:gd name="connsiteX1" fmla="*/ 1189825 w 3901831"/>
                <a:gd name="connsiteY1" fmla="*/ 3009728 h 3334055"/>
                <a:gd name="connsiteX2" fmla="*/ 2302401 w 3901831"/>
                <a:gd name="connsiteY2" fmla="*/ 1966 h 3334055"/>
                <a:gd name="connsiteX3" fmla="*/ 3707855 w 3901831"/>
                <a:gd name="connsiteY3" fmla="*/ 1646891 h 3334055"/>
                <a:gd name="connsiteX4" fmla="*/ 3901831 w 3901831"/>
                <a:gd name="connsiteY4" fmla="*/ 3326441 h 3334055"/>
                <a:gd name="connsiteX0" fmla="*/ 0 w 3901831"/>
                <a:gd name="connsiteY0" fmla="*/ 3334055 h 3334055"/>
                <a:gd name="connsiteX1" fmla="*/ 1189825 w 3901831"/>
                <a:gd name="connsiteY1" fmla="*/ 3009728 h 3334055"/>
                <a:gd name="connsiteX2" fmla="*/ 2489504 w 3901831"/>
                <a:gd name="connsiteY2" fmla="*/ 1966 h 3334055"/>
                <a:gd name="connsiteX3" fmla="*/ 3707855 w 3901831"/>
                <a:gd name="connsiteY3" fmla="*/ 1646891 h 3334055"/>
                <a:gd name="connsiteX4" fmla="*/ 3901831 w 3901831"/>
                <a:gd name="connsiteY4" fmla="*/ 3326441 h 333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831" h="3334055">
                  <a:moveTo>
                    <a:pt x="0" y="3334055"/>
                  </a:moveTo>
                  <a:cubicBezTo>
                    <a:pt x="1135779" y="3195479"/>
                    <a:pt x="774908" y="3565076"/>
                    <a:pt x="1189825" y="3009728"/>
                  </a:cubicBezTo>
                  <a:cubicBezTo>
                    <a:pt x="1604742" y="2454380"/>
                    <a:pt x="1812566" y="60363"/>
                    <a:pt x="2489504" y="1966"/>
                  </a:cubicBezTo>
                  <a:cubicBezTo>
                    <a:pt x="3166442" y="-56431"/>
                    <a:pt x="3460773" y="1205309"/>
                    <a:pt x="3707855" y="1646891"/>
                  </a:cubicBezTo>
                  <a:cubicBezTo>
                    <a:pt x="3954937" y="2088473"/>
                    <a:pt x="3828851" y="3322148"/>
                    <a:pt x="3901831" y="3326441"/>
                  </a:cubicBezTo>
                </a:path>
              </a:pathLst>
            </a:cu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808878" y="5408735"/>
              <a:ext cx="2686184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925882" y="1737360"/>
              <a:ext cx="28890" cy="369082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16200000">
              <a:off x="-1472201" y="3602015"/>
              <a:ext cx="334341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dirty="0"/>
                <a:t># of Tensor Data Points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97641" y="4892402"/>
              <a:ext cx="1018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2016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934727" y="5019675"/>
              <a:ext cx="18160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44252" y="4048125"/>
              <a:ext cx="18160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160803" y="4804231"/>
                  <a:ext cx="985919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803" y="4804231"/>
                  <a:ext cx="985919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198903" y="3823156"/>
                  <a:ext cx="985919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03" y="3823156"/>
                  <a:ext cx="985919" cy="43088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130300" y="4419600"/>
                  <a:ext cx="36138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0300" y="4419600"/>
                  <a:ext cx="361381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20000" r="-5000"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6" name="Group 35"/>
            <p:cNvGrpSpPr/>
            <p:nvPr/>
          </p:nvGrpSpPr>
          <p:grpSpPr>
            <a:xfrm>
              <a:off x="189378" y="1833000"/>
              <a:ext cx="6015934" cy="3584880"/>
              <a:chOff x="189378" y="1833000"/>
              <a:chExt cx="6015934" cy="3584880"/>
            </a:xfrm>
          </p:grpSpPr>
          <p:sp>
            <p:nvSpPr>
              <p:cNvPr id="37" name="Freeform 36"/>
              <p:cNvSpPr/>
              <p:nvPr/>
            </p:nvSpPr>
            <p:spPr>
              <a:xfrm>
                <a:off x="957241" y="2352675"/>
                <a:ext cx="5248071" cy="3065205"/>
              </a:xfrm>
              <a:custGeom>
                <a:avLst/>
                <a:gdLst>
                  <a:gd name="connsiteX0" fmla="*/ 0 w 2949262"/>
                  <a:gd name="connsiteY0" fmla="*/ 2590079 h 2600096"/>
                  <a:gd name="connsiteX1" fmla="*/ 927279 w 2949262"/>
                  <a:gd name="connsiteY1" fmla="*/ 1366587 h 2600096"/>
                  <a:gd name="connsiteX2" fmla="*/ 1712890 w 2949262"/>
                  <a:gd name="connsiteY2" fmla="*/ 14305 h 2600096"/>
                  <a:gd name="connsiteX3" fmla="*/ 2691685 w 2949262"/>
                  <a:gd name="connsiteY3" fmla="*/ 2268108 h 2600096"/>
                  <a:gd name="connsiteX4" fmla="*/ 2949262 w 2949262"/>
                  <a:gd name="connsiteY4" fmla="*/ 2590079 h 2600096"/>
                  <a:gd name="connsiteX0" fmla="*/ 0 w 2949262"/>
                  <a:gd name="connsiteY0" fmla="*/ 2575779 h 2585796"/>
                  <a:gd name="connsiteX1" fmla="*/ 698679 w 2949262"/>
                  <a:gd name="connsiteY1" fmla="*/ 2274307 h 2585796"/>
                  <a:gd name="connsiteX2" fmla="*/ 1712890 w 2949262"/>
                  <a:gd name="connsiteY2" fmla="*/ 5 h 2585796"/>
                  <a:gd name="connsiteX3" fmla="*/ 2691685 w 2949262"/>
                  <a:gd name="connsiteY3" fmla="*/ 2253808 h 2585796"/>
                  <a:gd name="connsiteX4" fmla="*/ 2949262 w 2949262"/>
                  <a:gd name="connsiteY4" fmla="*/ 2575779 h 2585796"/>
                  <a:gd name="connsiteX0" fmla="*/ 0 w 2949262"/>
                  <a:gd name="connsiteY0" fmla="*/ 2575779 h 2589859"/>
                  <a:gd name="connsiteX1" fmla="*/ 698679 w 2949262"/>
                  <a:gd name="connsiteY1" fmla="*/ 2274307 h 2589859"/>
                  <a:gd name="connsiteX2" fmla="*/ 1712890 w 2949262"/>
                  <a:gd name="connsiteY2" fmla="*/ 5 h 2589859"/>
                  <a:gd name="connsiteX3" fmla="*/ 2691685 w 2949262"/>
                  <a:gd name="connsiteY3" fmla="*/ 2253808 h 2589859"/>
                  <a:gd name="connsiteX4" fmla="*/ 2949262 w 2949262"/>
                  <a:gd name="connsiteY4" fmla="*/ 2575779 h 2589859"/>
                  <a:gd name="connsiteX0" fmla="*/ 0 w 2949262"/>
                  <a:gd name="connsiteY0" fmla="*/ 2575775 h 2585792"/>
                  <a:gd name="connsiteX1" fmla="*/ 531039 w 2949262"/>
                  <a:gd name="connsiteY1" fmla="*/ 2251443 h 2585792"/>
                  <a:gd name="connsiteX2" fmla="*/ 1712890 w 2949262"/>
                  <a:gd name="connsiteY2" fmla="*/ 1 h 2585792"/>
                  <a:gd name="connsiteX3" fmla="*/ 2691685 w 2949262"/>
                  <a:gd name="connsiteY3" fmla="*/ 2253804 h 2585792"/>
                  <a:gd name="connsiteX4" fmla="*/ 2949262 w 2949262"/>
                  <a:gd name="connsiteY4" fmla="*/ 2575775 h 2585792"/>
                  <a:gd name="connsiteX0" fmla="*/ 0 w 3223582"/>
                  <a:gd name="connsiteY0" fmla="*/ 2606255 h 2608338"/>
                  <a:gd name="connsiteX1" fmla="*/ 805359 w 3223582"/>
                  <a:gd name="connsiteY1" fmla="*/ 2251443 h 2608338"/>
                  <a:gd name="connsiteX2" fmla="*/ 1987210 w 3223582"/>
                  <a:gd name="connsiteY2" fmla="*/ 1 h 2608338"/>
                  <a:gd name="connsiteX3" fmla="*/ 2966005 w 3223582"/>
                  <a:gd name="connsiteY3" fmla="*/ 2253804 h 2608338"/>
                  <a:gd name="connsiteX4" fmla="*/ 3223582 w 3223582"/>
                  <a:gd name="connsiteY4" fmla="*/ 2575775 h 2608338"/>
                  <a:gd name="connsiteX0" fmla="*/ 0 w 3276922"/>
                  <a:gd name="connsiteY0" fmla="*/ 2606255 h 2608338"/>
                  <a:gd name="connsiteX1" fmla="*/ 805359 w 3276922"/>
                  <a:gd name="connsiteY1" fmla="*/ 2251443 h 2608338"/>
                  <a:gd name="connsiteX2" fmla="*/ 1987210 w 3276922"/>
                  <a:gd name="connsiteY2" fmla="*/ 1 h 2608338"/>
                  <a:gd name="connsiteX3" fmla="*/ 2966005 w 3276922"/>
                  <a:gd name="connsiteY3" fmla="*/ 2253804 h 2608338"/>
                  <a:gd name="connsiteX4" fmla="*/ 3276922 w 3276922"/>
                  <a:gd name="connsiteY4" fmla="*/ 2583395 h 2608338"/>
                  <a:gd name="connsiteX0" fmla="*/ 0 w 3276922"/>
                  <a:gd name="connsiteY0" fmla="*/ 2606280 h 2608363"/>
                  <a:gd name="connsiteX1" fmla="*/ 805359 w 3276922"/>
                  <a:gd name="connsiteY1" fmla="*/ 2251468 h 2608363"/>
                  <a:gd name="connsiteX2" fmla="*/ 1987210 w 3276922"/>
                  <a:gd name="connsiteY2" fmla="*/ 26 h 2608363"/>
                  <a:gd name="connsiteX3" fmla="*/ 2966005 w 3276922"/>
                  <a:gd name="connsiteY3" fmla="*/ 2253829 h 2608363"/>
                  <a:gd name="connsiteX4" fmla="*/ 3276922 w 3276922"/>
                  <a:gd name="connsiteY4" fmla="*/ 2583420 h 2608363"/>
                  <a:gd name="connsiteX0" fmla="*/ 0 w 3276922"/>
                  <a:gd name="connsiteY0" fmla="*/ 2766298 h 2773111"/>
                  <a:gd name="connsiteX1" fmla="*/ 805359 w 3276922"/>
                  <a:gd name="connsiteY1" fmla="*/ 2411486 h 2773111"/>
                  <a:gd name="connsiteX2" fmla="*/ 1987210 w 3276922"/>
                  <a:gd name="connsiteY2" fmla="*/ 24 h 2773111"/>
                  <a:gd name="connsiteX3" fmla="*/ 2966005 w 3276922"/>
                  <a:gd name="connsiteY3" fmla="*/ 2413847 h 2773111"/>
                  <a:gd name="connsiteX4" fmla="*/ 3276922 w 3276922"/>
                  <a:gd name="connsiteY4" fmla="*/ 2743438 h 2773111"/>
                  <a:gd name="connsiteX0" fmla="*/ 0 w 3276922"/>
                  <a:gd name="connsiteY0" fmla="*/ 2766298 h 2766358"/>
                  <a:gd name="connsiteX1" fmla="*/ 805359 w 3276922"/>
                  <a:gd name="connsiteY1" fmla="*/ 2411486 h 2766358"/>
                  <a:gd name="connsiteX2" fmla="*/ 1987210 w 3276922"/>
                  <a:gd name="connsiteY2" fmla="*/ 24 h 2766358"/>
                  <a:gd name="connsiteX3" fmla="*/ 2966005 w 3276922"/>
                  <a:gd name="connsiteY3" fmla="*/ 2413847 h 2766358"/>
                  <a:gd name="connsiteX4" fmla="*/ 3276922 w 3276922"/>
                  <a:gd name="connsiteY4" fmla="*/ 2743438 h 2766358"/>
                  <a:gd name="connsiteX0" fmla="*/ 0 w 3276922"/>
                  <a:gd name="connsiteY0" fmla="*/ 2766296 h 2766296"/>
                  <a:gd name="connsiteX1" fmla="*/ 805359 w 3276922"/>
                  <a:gd name="connsiteY1" fmla="*/ 2411484 h 2766296"/>
                  <a:gd name="connsiteX2" fmla="*/ 1987210 w 3276922"/>
                  <a:gd name="connsiteY2" fmla="*/ 22 h 2766296"/>
                  <a:gd name="connsiteX3" fmla="*/ 2966005 w 3276922"/>
                  <a:gd name="connsiteY3" fmla="*/ 2413845 h 2766296"/>
                  <a:gd name="connsiteX4" fmla="*/ 3276922 w 3276922"/>
                  <a:gd name="connsiteY4" fmla="*/ 2743436 h 2766296"/>
                  <a:gd name="connsiteX0" fmla="*/ 0 w 3276922"/>
                  <a:gd name="connsiteY0" fmla="*/ 2766276 h 2766276"/>
                  <a:gd name="connsiteX1" fmla="*/ 752019 w 3276922"/>
                  <a:gd name="connsiteY1" fmla="*/ 2426704 h 2766276"/>
                  <a:gd name="connsiteX2" fmla="*/ 1987210 w 3276922"/>
                  <a:gd name="connsiteY2" fmla="*/ 2 h 2766276"/>
                  <a:gd name="connsiteX3" fmla="*/ 2966005 w 3276922"/>
                  <a:gd name="connsiteY3" fmla="*/ 2413825 h 2766276"/>
                  <a:gd name="connsiteX4" fmla="*/ 3276922 w 3276922"/>
                  <a:gd name="connsiteY4" fmla="*/ 2743416 h 2766276"/>
                  <a:gd name="connsiteX0" fmla="*/ 0 w 3284542"/>
                  <a:gd name="connsiteY0" fmla="*/ 2735796 h 2757901"/>
                  <a:gd name="connsiteX1" fmla="*/ 759639 w 3284542"/>
                  <a:gd name="connsiteY1" fmla="*/ 2426704 h 2757901"/>
                  <a:gd name="connsiteX2" fmla="*/ 1994830 w 3284542"/>
                  <a:gd name="connsiteY2" fmla="*/ 2 h 2757901"/>
                  <a:gd name="connsiteX3" fmla="*/ 2973625 w 3284542"/>
                  <a:gd name="connsiteY3" fmla="*/ 2413825 h 2757901"/>
                  <a:gd name="connsiteX4" fmla="*/ 3284542 w 3284542"/>
                  <a:gd name="connsiteY4" fmla="*/ 2743416 h 2757901"/>
                  <a:gd name="connsiteX0" fmla="*/ 0 w 3284542"/>
                  <a:gd name="connsiteY0" fmla="*/ 2735796 h 2757901"/>
                  <a:gd name="connsiteX1" fmla="*/ 759639 w 3284542"/>
                  <a:gd name="connsiteY1" fmla="*/ 2426704 h 2757901"/>
                  <a:gd name="connsiteX2" fmla="*/ 1994830 w 3284542"/>
                  <a:gd name="connsiteY2" fmla="*/ 2 h 2757901"/>
                  <a:gd name="connsiteX3" fmla="*/ 2973625 w 3284542"/>
                  <a:gd name="connsiteY3" fmla="*/ 2413825 h 2757901"/>
                  <a:gd name="connsiteX4" fmla="*/ 3284542 w 3284542"/>
                  <a:gd name="connsiteY4" fmla="*/ 2743416 h 2757901"/>
                  <a:gd name="connsiteX0" fmla="*/ 0 w 3223582"/>
                  <a:gd name="connsiteY0" fmla="*/ 2751036 h 2757901"/>
                  <a:gd name="connsiteX1" fmla="*/ 698679 w 3223582"/>
                  <a:gd name="connsiteY1" fmla="*/ 2426704 h 2757901"/>
                  <a:gd name="connsiteX2" fmla="*/ 1933870 w 3223582"/>
                  <a:gd name="connsiteY2" fmla="*/ 2 h 2757901"/>
                  <a:gd name="connsiteX3" fmla="*/ 2912665 w 3223582"/>
                  <a:gd name="connsiteY3" fmla="*/ 2413825 h 2757901"/>
                  <a:gd name="connsiteX4" fmla="*/ 3223582 w 3223582"/>
                  <a:gd name="connsiteY4" fmla="*/ 2743416 h 2757901"/>
                  <a:gd name="connsiteX0" fmla="*/ 0 w 3223582"/>
                  <a:gd name="connsiteY0" fmla="*/ 2875725 h 2888011"/>
                  <a:gd name="connsiteX1" fmla="*/ 698679 w 3223582"/>
                  <a:gd name="connsiteY1" fmla="*/ 2551393 h 2888011"/>
                  <a:gd name="connsiteX2" fmla="*/ 1811874 w 3223582"/>
                  <a:gd name="connsiteY2" fmla="*/ 1 h 2888011"/>
                  <a:gd name="connsiteX3" fmla="*/ 2912665 w 3223582"/>
                  <a:gd name="connsiteY3" fmla="*/ 2538514 h 2888011"/>
                  <a:gd name="connsiteX4" fmla="*/ 3223582 w 3223582"/>
                  <a:gd name="connsiteY4" fmla="*/ 2868105 h 2888011"/>
                  <a:gd name="connsiteX0" fmla="*/ 0 w 3223582"/>
                  <a:gd name="connsiteY0" fmla="*/ 3326485 h 3352210"/>
                  <a:gd name="connsiteX1" fmla="*/ 698679 w 3223582"/>
                  <a:gd name="connsiteY1" fmla="*/ 3002153 h 3352210"/>
                  <a:gd name="connsiteX2" fmla="*/ 1834574 w 3223582"/>
                  <a:gd name="connsiteY2" fmla="*/ 1 h 3352210"/>
                  <a:gd name="connsiteX3" fmla="*/ 2912665 w 3223582"/>
                  <a:gd name="connsiteY3" fmla="*/ 2989274 h 3352210"/>
                  <a:gd name="connsiteX4" fmla="*/ 3223582 w 3223582"/>
                  <a:gd name="connsiteY4" fmla="*/ 3318865 h 3352210"/>
                  <a:gd name="connsiteX0" fmla="*/ 0 w 3223582"/>
                  <a:gd name="connsiteY0" fmla="*/ 3326485 h 3352210"/>
                  <a:gd name="connsiteX1" fmla="*/ 698679 w 3223582"/>
                  <a:gd name="connsiteY1" fmla="*/ 3002153 h 3352210"/>
                  <a:gd name="connsiteX2" fmla="*/ 1834574 w 3223582"/>
                  <a:gd name="connsiteY2" fmla="*/ 1 h 3352210"/>
                  <a:gd name="connsiteX3" fmla="*/ 2912665 w 3223582"/>
                  <a:gd name="connsiteY3" fmla="*/ 2989274 h 3352210"/>
                  <a:gd name="connsiteX4" fmla="*/ 3223582 w 3223582"/>
                  <a:gd name="connsiteY4" fmla="*/ 3318865 h 3352210"/>
                  <a:gd name="connsiteX0" fmla="*/ 0 w 3223582"/>
                  <a:gd name="connsiteY0" fmla="*/ 3326485 h 3352210"/>
                  <a:gd name="connsiteX1" fmla="*/ 698679 w 3223582"/>
                  <a:gd name="connsiteY1" fmla="*/ 3002153 h 3352210"/>
                  <a:gd name="connsiteX2" fmla="*/ 1834574 w 3223582"/>
                  <a:gd name="connsiteY2" fmla="*/ 1 h 3352210"/>
                  <a:gd name="connsiteX3" fmla="*/ 2912665 w 3223582"/>
                  <a:gd name="connsiteY3" fmla="*/ 2989274 h 3352210"/>
                  <a:gd name="connsiteX4" fmla="*/ 3223582 w 3223582"/>
                  <a:gd name="connsiteY4" fmla="*/ 3318865 h 3352210"/>
                  <a:gd name="connsiteX0" fmla="*/ 595876 w 3819458"/>
                  <a:gd name="connsiteY0" fmla="*/ 3359491 h 3371777"/>
                  <a:gd name="connsiteX1" fmla="*/ 46000 w 3819458"/>
                  <a:gd name="connsiteY1" fmla="*/ 1541210 h 3371777"/>
                  <a:gd name="connsiteX2" fmla="*/ 2430450 w 3819458"/>
                  <a:gd name="connsiteY2" fmla="*/ 33007 h 3371777"/>
                  <a:gd name="connsiteX3" fmla="*/ 3508541 w 3819458"/>
                  <a:gd name="connsiteY3" fmla="*/ 3022280 h 3371777"/>
                  <a:gd name="connsiteX4" fmla="*/ 3819458 w 3819458"/>
                  <a:gd name="connsiteY4" fmla="*/ 3351871 h 3371777"/>
                  <a:gd name="connsiteX0" fmla="*/ 0 w 7536774"/>
                  <a:gd name="connsiteY0" fmla="*/ 2506540 h 3368832"/>
                  <a:gd name="connsiteX1" fmla="*/ 3763316 w 7536774"/>
                  <a:gd name="connsiteY1" fmla="*/ 1538265 h 3368832"/>
                  <a:gd name="connsiteX2" fmla="*/ 6147766 w 7536774"/>
                  <a:gd name="connsiteY2" fmla="*/ 30062 h 3368832"/>
                  <a:gd name="connsiteX3" fmla="*/ 7225857 w 7536774"/>
                  <a:gd name="connsiteY3" fmla="*/ 3019335 h 3368832"/>
                  <a:gd name="connsiteX4" fmla="*/ 7536774 w 7536774"/>
                  <a:gd name="connsiteY4" fmla="*/ 3348926 h 3368832"/>
                  <a:gd name="connsiteX0" fmla="*/ 0 w 7536774"/>
                  <a:gd name="connsiteY0" fmla="*/ 2505911 h 3368203"/>
                  <a:gd name="connsiteX1" fmla="*/ 1103683 w 7536774"/>
                  <a:gd name="connsiteY1" fmla="*/ 2303387 h 3368203"/>
                  <a:gd name="connsiteX2" fmla="*/ 3763316 w 7536774"/>
                  <a:gd name="connsiteY2" fmla="*/ 1537636 h 3368203"/>
                  <a:gd name="connsiteX3" fmla="*/ 6147766 w 7536774"/>
                  <a:gd name="connsiteY3" fmla="*/ 29433 h 3368203"/>
                  <a:gd name="connsiteX4" fmla="*/ 7225857 w 7536774"/>
                  <a:gd name="connsiteY4" fmla="*/ 3018706 h 3368203"/>
                  <a:gd name="connsiteX5" fmla="*/ 7536774 w 7536774"/>
                  <a:gd name="connsiteY5" fmla="*/ 3348297 h 3368203"/>
                  <a:gd name="connsiteX0" fmla="*/ 0 w 7536774"/>
                  <a:gd name="connsiteY0" fmla="*/ 2505036 h 3367328"/>
                  <a:gd name="connsiteX1" fmla="*/ 1103683 w 7536774"/>
                  <a:gd name="connsiteY1" fmla="*/ 2302512 h 3367328"/>
                  <a:gd name="connsiteX2" fmla="*/ 2374939 w 7536774"/>
                  <a:gd name="connsiteY2" fmla="*/ 2006298 h 3367328"/>
                  <a:gd name="connsiteX3" fmla="*/ 3763316 w 7536774"/>
                  <a:gd name="connsiteY3" fmla="*/ 1536761 h 3367328"/>
                  <a:gd name="connsiteX4" fmla="*/ 6147766 w 7536774"/>
                  <a:gd name="connsiteY4" fmla="*/ 28558 h 3367328"/>
                  <a:gd name="connsiteX5" fmla="*/ 7225857 w 7536774"/>
                  <a:gd name="connsiteY5" fmla="*/ 3017831 h 3367328"/>
                  <a:gd name="connsiteX6" fmla="*/ 7536774 w 7536774"/>
                  <a:gd name="connsiteY6" fmla="*/ 3347422 h 3367328"/>
                  <a:gd name="connsiteX0" fmla="*/ 0 w 9398257"/>
                  <a:gd name="connsiteY0" fmla="*/ 3123222 h 3367328"/>
                  <a:gd name="connsiteX1" fmla="*/ 2965166 w 9398257"/>
                  <a:gd name="connsiteY1" fmla="*/ 2302512 h 3367328"/>
                  <a:gd name="connsiteX2" fmla="*/ 4236422 w 9398257"/>
                  <a:gd name="connsiteY2" fmla="*/ 2006298 h 3367328"/>
                  <a:gd name="connsiteX3" fmla="*/ 5624799 w 9398257"/>
                  <a:gd name="connsiteY3" fmla="*/ 1536761 h 3367328"/>
                  <a:gd name="connsiteX4" fmla="*/ 8009249 w 9398257"/>
                  <a:gd name="connsiteY4" fmla="*/ 28558 h 3367328"/>
                  <a:gd name="connsiteX5" fmla="*/ 9087340 w 9398257"/>
                  <a:gd name="connsiteY5" fmla="*/ 3017831 h 3367328"/>
                  <a:gd name="connsiteX6" fmla="*/ 9398257 w 9398257"/>
                  <a:gd name="connsiteY6" fmla="*/ 3347422 h 3367328"/>
                  <a:gd name="connsiteX0" fmla="*/ 0 w 9398257"/>
                  <a:gd name="connsiteY0" fmla="*/ 3123222 h 3367328"/>
                  <a:gd name="connsiteX1" fmla="*/ 922075 w 9398257"/>
                  <a:gd name="connsiteY1" fmla="*/ 2753272 h 3367328"/>
                  <a:gd name="connsiteX2" fmla="*/ 4236422 w 9398257"/>
                  <a:gd name="connsiteY2" fmla="*/ 2006298 h 3367328"/>
                  <a:gd name="connsiteX3" fmla="*/ 5624799 w 9398257"/>
                  <a:gd name="connsiteY3" fmla="*/ 1536761 h 3367328"/>
                  <a:gd name="connsiteX4" fmla="*/ 8009249 w 9398257"/>
                  <a:gd name="connsiteY4" fmla="*/ 28558 h 3367328"/>
                  <a:gd name="connsiteX5" fmla="*/ 9087340 w 9398257"/>
                  <a:gd name="connsiteY5" fmla="*/ 3017831 h 3367328"/>
                  <a:gd name="connsiteX6" fmla="*/ 9398257 w 9398257"/>
                  <a:gd name="connsiteY6" fmla="*/ 3347422 h 3367328"/>
                  <a:gd name="connsiteX0" fmla="*/ 0 w 9398257"/>
                  <a:gd name="connsiteY0" fmla="*/ 3123222 h 3367328"/>
                  <a:gd name="connsiteX1" fmla="*/ 922075 w 9398257"/>
                  <a:gd name="connsiteY1" fmla="*/ 2753272 h 3367328"/>
                  <a:gd name="connsiteX2" fmla="*/ 4236422 w 9398257"/>
                  <a:gd name="connsiteY2" fmla="*/ 2006298 h 3367328"/>
                  <a:gd name="connsiteX3" fmla="*/ 5624799 w 9398257"/>
                  <a:gd name="connsiteY3" fmla="*/ 1536761 h 3367328"/>
                  <a:gd name="connsiteX4" fmla="*/ 8009249 w 9398257"/>
                  <a:gd name="connsiteY4" fmla="*/ 28558 h 3367328"/>
                  <a:gd name="connsiteX5" fmla="*/ 9087340 w 9398257"/>
                  <a:gd name="connsiteY5" fmla="*/ 3017831 h 3367328"/>
                  <a:gd name="connsiteX6" fmla="*/ 9398257 w 9398257"/>
                  <a:gd name="connsiteY6" fmla="*/ 3347422 h 3367328"/>
                  <a:gd name="connsiteX0" fmla="*/ 0 w 9398257"/>
                  <a:gd name="connsiteY0" fmla="*/ 3123222 h 3367328"/>
                  <a:gd name="connsiteX1" fmla="*/ 922075 w 9398257"/>
                  <a:gd name="connsiteY1" fmla="*/ 2753272 h 3367328"/>
                  <a:gd name="connsiteX2" fmla="*/ 4236422 w 9398257"/>
                  <a:gd name="connsiteY2" fmla="*/ 2006298 h 3367328"/>
                  <a:gd name="connsiteX3" fmla="*/ 5624799 w 9398257"/>
                  <a:gd name="connsiteY3" fmla="*/ 1536761 h 3367328"/>
                  <a:gd name="connsiteX4" fmla="*/ 8009249 w 9398257"/>
                  <a:gd name="connsiteY4" fmla="*/ 28558 h 3367328"/>
                  <a:gd name="connsiteX5" fmla="*/ 9087340 w 9398257"/>
                  <a:gd name="connsiteY5" fmla="*/ 3017831 h 3367328"/>
                  <a:gd name="connsiteX6" fmla="*/ 9398257 w 9398257"/>
                  <a:gd name="connsiteY6" fmla="*/ 3347422 h 3367328"/>
                  <a:gd name="connsiteX0" fmla="*/ 0 w 9398257"/>
                  <a:gd name="connsiteY0" fmla="*/ 3124942 h 3369048"/>
                  <a:gd name="connsiteX1" fmla="*/ 922075 w 9398257"/>
                  <a:gd name="connsiteY1" fmla="*/ 2754992 h 3369048"/>
                  <a:gd name="connsiteX2" fmla="*/ 2306835 w 9398257"/>
                  <a:gd name="connsiteY2" fmla="*/ 2574688 h 3369048"/>
                  <a:gd name="connsiteX3" fmla="*/ 5624799 w 9398257"/>
                  <a:gd name="connsiteY3" fmla="*/ 1538481 h 3369048"/>
                  <a:gd name="connsiteX4" fmla="*/ 8009249 w 9398257"/>
                  <a:gd name="connsiteY4" fmla="*/ 30278 h 3369048"/>
                  <a:gd name="connsiteX5" fmla="*/ 9087340 w 9398257"/>
                  <a:gd name="connsiteY5" fmla="*/ 3019551 h 3369048"/>
                  <a:gd name="connsiteX6" fmla="*/ 9398257 w 9398257"/>
                  <a:gd name="connsiteY6" fmla="*/ 3349142 h 3369048"/>
                  <a:gd name="connsiteX0" fmla="*/ 0 w 9398257"/>
                  <a:gd name="connsiteY0" fmla="*/ 3123941 h 3368047"/>
                  <a:gd name="connsiteX1" fmla="*/ 922075 w 9398257"/>
                  <a:gd name="connsiteY1" fmla="*/ 2753991 h 3368047"/>
                  <a:gd name="connsiteX2" fmla="*/ 2443041 w 9398257"/>
                  <a:gd name="connsiteY2" fmla="*/ 2251715 h 3368047"/>
                  <a:gd name="connsiteX3" fmla="*/ 5624799 w 9398257"/>
                  <a:gd name="connsiteY3" fmla="*/ 1537480 h 3368047"/>
                  <a:gd name="connsiteX4" fmla="*/ 8009249 w 9398257"/>
                  <a:gd name="connsiteY4" fmla="*/ 29277 h 3368047"/>
                  <a:gd name="connsiteX5" fmla="*/ 9087340 w 9398257"/>
                  <a:gd name="connsiteY5" fmla="*/ 3018550 h 3368047"/>
                  <a:gd name="connsiteX6" fmla="*/ 9398257 w 9398257"/>
                  <a:gd name="connsiteY6" fmla="*/ 3348141 h 3368047"/>
                  <a:gd name="connsiteX0" fmla="*/ 0 w 9398257"/>
                  <a:gd name="connsiteY0" fmla="*/ 3122929 h 3367035"/>
                  <a:gd name="connsiteX1" fmla="*/ 922075 w 9398257"/>
                  <a:gd name="connsiteY1" fmla="*/ 2752979 h 3367035"/>
                  <a:gd name="connsiteX2" fmla="*/ 2715452 w 9398257"/>
                  <a:gd name="connsiteY2" fmla="*/ 1902974 h 3367035"/>
                  <a:gd name="connsiteX3" fmla="*/ 5624799 w 9398257"/>
                  <a:gd name="connsiteY3" fmla="*/ 1536468 h 3367035"/>
                  <a:gd name="connsiteX4" fmla="*/ 8009249 w 9398257"/>
                  <a:gd name="connsiteY4" fmla="*/ 28265 h 3367035"/>
                  <a:gd name="connsiteX5" fmla="*/ 9087340 w 9398257"/>
                  <a:gd name="connsiteY5" fmla="*/ 3017538 h 3367035"/>
                  <a:gd name="connsiteX6" fmla="*/ 9398257 w 9398257"/>
                  <a:gd name="connsiteY6" fmla="*/ 3347129 h 3367035"/>
                  <a:gd name="connsiteX0" fmla="*/ 0 w 9216649"/>
                  <a:gd name="connsiteY0" fmla="*/ 3135808 h 3367035"/>
                  <a:gd name="connsiteX1" fmla="*/ 740467 w 9216649"/>
                  <a:gd name="connsiteY1" fmla="*/ 2752979 h 3367035"/>
                  <a:gd name="connsiteX2" fmla="*/ 2533844 w 9216649"/>
                  <a:gd name="connsiteY2" fmla="*/ 1902974 h 3367035"/>
                  <a:gd name="connsiteX3" fmla="*/ 5443191 w 9216649"/>
                  <a:gd name="connsiteY3" fmla="*/ 1536468 h 3367035"/>
                  <a:gd name="connsiteX4" fmla="*/ 7827641 w 9216649"/>
                  <a:gd name="connsiteY4" fmla="*/ 28265 h 3367035"/>
                  <a:gd name="connsiteX5" fmla="*/ 8905732 w 9216649"/>
                  <a:gd name="connsiteY5" fmla="*/ 3017538 h 3367035"/>
                  <a:gd name="connsiteX6" fmla="*/ 9216649 w 9216649"/>
                  <a:gd name="connsiteY6" fmla="*/ 3347129 h 3367035"/>
                  <a:gd name="connsiteX0" fmla="*/ 0 w 9239350"/>
                  <a:gd name="connsiteY0" fmla="*/ 3019898 h 3367035"/>
                  <a:gd name="connsiteX1" fmla="*/ 763168 w 9239350"/>
                  <a:gd name="connsiteY1" fmla="*/ 2752979 h 3367035"/>
                  <a:gd name="connsiteX2" fmla="*/ 2556545 w 9239350"/>
                  <a:gd name="connsiteY2" fmla="*/ 1902974 h 3367035"/>
                  <a:gd name="connsiteX3" fmla="*/ 5465892 w 9239350"/>
                  <a:gd name="connsiteY3" fmla="*/ 1536468 h 3367035"/>
                  <a:gd name="connsiteX4" fmla="*/ 7850342 w 9239350"/>
                  <a:gd name="connsiteY4" fmla="*/ 28265 h 3367035"/>
                  <a:gd name="connsiteX5" fmla="*/ 8928433 w 9239350"/>
                  <a:gd name="connsiteY5" fmla="*/ 3017538 h 3367035"/>
                  <a:gd name="connsiteX6" fmla="*/ 9239350 w 9239350"/>
                  <a:gd name="connsiteY6" fmla="*/ 3347129 h 3367035"/>
                  <a:gd name="connsiteX0" fmla="*/ 0 w 9239350"/>
                  <a:gd name="connsiteY0" fmla="*/ 3019898 h 3367035"/>
                  <a:gd name="connsiteX1" fmla="*/ 606468 w 9239350"/>
                  <a:gd name="connsiteY1" fmla="*/ 2937129 h 3367035"/>
                  <a:gd name="connsiteX2" fmla="*/ 2556545 w 9239350"/>
                  <a:gd name="connsiteY2" fmla="*/ 1902974 h 3367035"/>
                  <a:gd name="connsiteX3" fmla="*/ 5465892 w 9239350"/>
                  <a:gd name="connsiteY3" fmla="*/ 1536468 h 3367035"/>
                  <a:gd name="connsiteX4" fmla="*/ 7850342 w 9239350"/>
                  <a:gd name="connsiteY4" fmla="*/ 28265 h 3367035"/>
                  <a:gd name="connsiteX5" fmla="*/ 8928433 w 9239350"/>
                  <a:gd name="connsiteY5" fmla="*/ 3017538 h 3367035"/>
                  <a:gd name="connsiteX6" fmla="*/ 9239350 w 9239350"/>
                  <a:gd name="connsiteY6" fmla="*/ 3347129 h 3367035"/>
                  <a:gd name="connsiteX0" fmla="*/ 0 w 9250543"/>
                  <a:gd name="connsiteY0" fmla="*/ 3038948 h 3367035"/>
                  <a:gd name="connsiteX1" fmla="*/ 617661 w 9250543"/>
                  <a:gd name="connsiteY1" fmla="*/ 2937129 h 3367035"/>
                  <a:gd name="connsiteX2" fmla="*/ 2567738 w 9250543"/>
                  <a:gd name="connsiteY2" fmla="*/ 1902974 h 3367035"/>
                  <a:gd name="connsiteX3" fmla="*/ 5477085 w 9250543"/>
                  <a:gd name="connsiteY3" fmla="*/ 1536468 h 3367035"/>
                  <a:gd name="connsiteX4" fmla="*/ 7861535 w 9250543"/>
                  <a:gd name="connsiteY4" fmla="*/ 28265 h 3367035"/>
                  <a:gd name="connsiteX5" fmla="*/ 8939626 w 9250543"/>
                  <a:gd name="connsiteY5" fmla="*/ 3017538 h 3367035"/>
                  <a:gd name="connsiteX6" fmla="*/ 9250543 w 9250543"/>
                  <a:gd name="connsiteY6" fmla="*/ 3347129 h 3367035"/>
                  <a:gd name="connsiteX0" fmla="*/ 0 w 9250543"/>
                  <a:gd name="connsiteY0" fmla="*/ 3038948 h 3367035"/>
                  <a:gd name="connsiteX1" fmla="*/ 617661 w 9250543"/>
                  <a:gd name="connsiteY1" fmla="*/ 2937129 h 3367035"/>
                  <a:gd name="connsiteX2" fmla="*/ 2567738 w 9250543"/>
                  <a:gd name="connsiteY2" fmla="*/ 1902974 h 3367035"/>
                  <a:gd name="connsiteX3" fmla="*/ 5477085 w 9250543"/>
                  <a:gd name="connsiteY3" fmla="*/ 1536468 h 3367035"/>
                  <a:gd name="connsiteX4" fmla="*/ 7861535 w 9250543"/>
                  <a:gd name="connsiteY4" fmla="*/ 28265 h 3367035"/>
                  <a:gd name="connsiteX5" fmla="*/ 8939626 w 9250543"/>
                  <a:gd name="connsiteY5" fmla="*/ 3017538 h 3367035"/>
                  <a:gd name="connsiteX6" fmla="*/ 9250543 w 9250543"/>
                  <a:gd name="connsiteY6" fmla="*/ 3347129 h 3367035"/>
                  <a:gd name="connsiteX0" fmla="*/ 0 w 9250543"/>
                  <a:gd name="connsiteY0" fmla="*/ 3038948 h 3367035"/>
                  <a:gd name="connsiteX1" fmla="*/ 617661 w 9250543"/>
                  <a:gd name="connsiteY1" fmla="*/ 2937129 h 3367035"/>
                  <a:gd name="connsiteX2" fmla="*/ 2567738 w 9250543"/>
                  <a:gd name="connsiteY2" fmla="*/ 1902974 h 3367035"/>
                  <a:gd name="connsiteX3" fmla="*/ 5477085 w 9250543"/>
                  <a:gd name="connsiteY3" fmla="*/ 1536468 h 3367035"/>
                  <a:gd name="connsiteX4" fmla="*/ 7861535 w 9250543"/>
                  <a:gd name="connsiteY4" fmla="*/ 28265 h 3367035"/>
                  <a:gd name="connsiteX5" fmla="*/ 8939626 w 9250543"/>
                  <a:gd name="connsiteY5" fmla="*/ 3017538 h 3367035"/>
                  <a:gd name="connsiteX6" fmla="*/ 9250543 w 9250543"/>
                  <a:gd name="connsiteY6" fmla="*/ 3347129 h 3367035"/>
                  <a:gd name="connsiteX0" fmla="*/ 0 w 9250543"/>
                  <a:gd name="connsiteY0" fmla="*/ 3035018 h 3363105"/>
                  <a:gd name="connsiteX1" fmla="*/ 617661 w 9250543"/>
                  <a:gd name="connsiteY1" fmla="*/ 2933199 h 3363105"/>
                  <a:gd name="connsiteX2" fmla="*/ 2108831 w 9250543"/>
                  <a:gd name="connsiteY2" fmla="*/ 286144 h 3363105"/>
                  <a:gd name="connsiteX3" fmla="*/ 5477085 w 9250543"/>
                  <a:gd name="connsiteY3" fmla="*/ 1532538 h 3363105"/>
                  <a:gd name="connsiteX4" fmla="*/ 7861535 w 9250543"/>
                  <a:gd name="connsiteY4" fmla="*/ 24335 h 3363105"/>
                  <a:gd name="connsiteX5" fmla="*/ 8939626 w 9250543"/>
                  <a:gd name="connsiteY5" fmla="*/ 3013608 h 3363105"/>
                  <a:gd name="connsiteX6" fmla="*/ 9250543 w 9250543"/>
                  <a:gd name="connsiteY6" fmla="*/ 3343199 h 3363105"/>
                  <a:gd name="connsiteX0" fmla="*/ 0 w 9250543"/>
                  <a:gd name="connsiteY0" fmla="*/ 3176178 h 3504265"/>
                  <a:gd name="connsiteX1" fmla="*/ 617661 w 9250543"/>
                  <a:gd name="connsiteY1" fmla="*/ 3074359 h 3504265"/>
                  <a:gd name="connsiteX2" fmla="*/ 2108831 w 9250543"/>
                  <a:gd name="connsiteY2" fmla="*/ 427304 h 3504265"/>
                  <a:gd name="connsiteX3" fmla="*/ 6171042 w 9250543"/>
                  <a:gd name="connsiteY3" fmla="*/ 390998 h 3504265"/>
                  <a:gd name="connsiteX4" fmla="*/ 7861535 w 9250543"/>
                  <a:gd name="connsiteY4" fmla="*/ 165495 h 3504265"/>
                  <a:gd name="connsiteX5" fmla="*/ 8939626 w 9250543"/>
                  <a:gd name="connsiteY5" fmla="*/ 3154768 h 3504265"/>
                  <a:gd name="connsiteX6" fmla="*/ 9250543 w 9250543"/>
                  <a:gd name="connsiteY6" fmla="*/ 3484359 h 3504265"/>
                  <a:gd name="connsiteX0" fmla="*/ 0 w 9250543"/>
                  <a:gd name="connsiteY0" fmla="*/ 2919860 h 3247947"/>
                  <a:gd name="connsiteX1" fmla="*/ 617661 w 9250543"/>
                  <a:gd name="connsiteY1" fmla="*/ 2818041 h 3247947"/>
                  <a:gd name="connsiteX2" fmla="*/ 2108831 w 9250543"/>
                  <a:gd name="connsiteY2" fmla="*/ 170986 h 3247947"/>
                  <a:gd name="connsiteX3" fmla="*/ 6171042 w 9250543"/>
                  <a:gd name="connsiteY3" fmla="*/ 134680 h 3247947"/>
                  <a:gd name="connsiteX4" fmla="*/ 8298057 w 9250543"/>
                  <a:gd name="connsiteY4" fmla="*/ 1706227 h 3247947"/>
                  <a:gd name="connsiteX5" fmla="*/ 8939626 w 9250543"/>
                  <a:gd name="connsiteY5" fmla="*/ 2898450 h 3247947"/>
                  <a:gd name="connsiteX6" fmla="*/ 9250543 w 9250543"/>
                  <a:gd name="connsiteY6" fmla="*/ 3228041 h 3247947"/>
                  <a:gd name="connsiteX0" fmla="*/ 0 w 9250543"/>
                  <a:gd name="connsiteY0" fmla="*/ 2892825 h 3220912"/>
                  <a:gd name="connsiteX1" fmla="*/ 617661 w 9250543"/>
                  <a:gd name="connsiteY1" fmla="*/ 2791006 h 3220912"/>
                  <a:gd name="connsiteX2" fmla="*/ 2108831 w 9250543"/>
                  <a:gd name="connsiteY2" fmla="*/ 143951 h 3220912"/>
                  <a:gd name="connsiteX3" fmla="*/ 6171042 w 9250543"/>
                  <a:gd name="connsiteY3" fmla="*/ 107645 h 3220912"/>
                  <a:gd name="connsiteX4" fmla="*/ 8298057 w 9250543"/>
                  <a:gd name="connsiteY4" fmla="*/ 1679192 h 3220912"/>
                  <a:gd name="connsiteX5" fmla="*/ 8939626 w 9250543"/>
                  <a:gd name="connsiteY5" fmla="*/ 2871415 h 3220912"/>
                  <a:gd name="connsiteX6" fmla="*/ 9250543 w 9250543"/>
                  <a:gd name="connsiteY6" fmla="*/ 3201006 h 3220912"/>
                  <a:gd name="connsiteX0" fmla="*/ 0 w 9250543"/>
                  <a:gd name="connsiteY0" fmla="*/ 2785374 h 3113461"/>
                  <a:gd name="connsiteX1" fmla="*/ 617661 w 9250543"/>
                  <a:gd name="connsiteY1" fmla="*/ 2683555 h 3113461"/>
                  <a:gd name="connsiteX2" fmla="*/ 2108831 w 9250543"/>
                  <a:gd name="connsiteY2" fmla="*/ 36500 h 3113461"/>
                  <a:gd name="connsiteX3" fmla="*/ 6171042 w 9250543"/>
                  <a:gd name="connsiteY3" fmla="*/ 194 h 3113461"/>
                  <a:gd name="connsiteX4" fmla="*/ 8298057 w 9250543"/>
                  <a:gd name="connsiteY4" fmla="*/ 1571741 h 3113461"/>
                  <a:gd name="connsiteX5" fmla="*/ 8939626 w 9250543"/>
                  <a:gd name="connsiteY5" fmla="*/ 2763964 h 3113461"/>
                  <a:gd name="connsiteX6" fmla="*/ 9250543 w 9250543"/>
                  <a:gd name="connsiteY6" fmla="*/ 3093555 h 3113461"/>
                  <a:gd name="connsiteX0" fmla="*/ 0 w 9250543"/>
                  <a:gd name="connsiteY0" fmla="*/ 2748874 h 3076961"/>
                  <a:gd name="connsiteX1" fmla="*/ 617661 w 9250543"/>
                  <a:gd name="connsiteY1" fmla="*/ 2647055 h 3076961"/>
                  <a:gd name="connsiteX2" fmla="*/ 2108831 w 9250543"/>
                  <a:gd name="connsiteY2" fmla="*/ 0 h 3076961"/>
                  <a:gd name="connsiteX3" fmla="*/ 6215814 w 9250543"/>
                  <a:gd name="connsiteY3" fmla="*/ 20844 h 3076961"/>
                  <a:gd name="connsiteX4" fmla="*/ 8298057 w 9250543"/>
                  <a:gd name="connsiteY4" fmla="*/ 1535241 h 3076961"/>
                  <a:gd name="connsiteX5" fmla="*/ 8939626 w 9250543"/>
                  <a:gd name="connsiteY5" fmla="*/ 2727464 h 3076961"/>
                  <a:gd name="connsiteX6" fmla="*/ 9250543 w 9250543"/>
                  <a:gd name="connsiteY6" fmla="*/ 3057055 h 3076961"/>
                  <a:gd name="connsiteX0" fmla="*/ 0 w 9250543"/>
                  <a:gd name="connsiteY0" fmla="*/ 2748874 h 3076961"/>
                  <a:gd name="connsiteX1" fmla="*/ 617661 w 9250543"/>
                  <a:gd name="connsiteY1" fmla="*/ 2647055 h 3076961"/>
                  <a:gd name="connsiteX2" fmla="*/ 2108831 w 9250543"/>
                  <a:gd name="connsiteY2" fmla="*/ 0 h 3076961"/>
                  <a:gd name="connsiteX3" fmla="*/ 6215814 w 9250543"/>
                  <a:gd name="connsiteY3" fmla="*/ 20844 h 3076961"/>
                  <a:gd name="connsiteX4" fmla="*/ 8298057 w 9250543"/>
                  <a:gd name="connsiteY4" fmla="*/ 1535241 h 3076961"/>
                  <a:gd name="connsiteX5" fmla="*/ 8939626 w 9250543"/>
                  <a:gd name="connsiteY5" fmla="*/ 2727464 h 3076961"/>
                  <a:gd name="connsiteX6" fmla="*/ 9250543 w 9250543"/>
                  <a:gd name="connsiteY6" fmla="*/ 3057055 h 3076961"/>
                  <a:gd name="connsiteX0" fmla="*/ 0 w 9250543"/>
                  <a:gd name="connsiteY0" fmla="*/ 2840673 h 3168760"/>
                  <a:gd name="connsiteX1" fmla="*/ 617661 w 9250543"/>
                  <a:gd name="connsiteY1" fmla="*/ 2738854 h 3168760"/>
                  <a:gd name="connsiteX2" fmla="*/ 2108831 w 9250543"/>
                  <a:gd name="connsiteY2" fmla="*/ 110849 h 3168760"/>
                  <a:gd name="connsiteX3" fmla="*/ 6215814 w 9250543"/>
                  <a:gd name="connsiteY3" fmla="*/ 112643 h 3168760"/>
                  <a:gd name="connsiteX4" fmla="*/ 8298057 w 9250543"/>
                  <a:gd name="connsiteY4" fmla="*/ 1627040 h 3168760"/>
                  <a:gd name="connsiteX5" fmla="*/ 8939626 w 9250543"/>
                  <a:gd name="connsiteY5" fmla="*/ 2819263 h 3168760"/>
                  <a:gd name="connsiteX6" fmla="*/ 9250543 w 9250543"/>
                  <a:gd name="connsiteY6" fmla="*/ 3148854 h 3168760"/>
                  <a:gd name="connsiteX0" fmla="*/ 0 w 9250543"/>
                  <a:gd name="connsiteY0" fmla="*/ 2729824 h 3057911"/>
                  <a:gd name="connsiteX1" fmla="*/ 617661 w 9250543"/>
                  <a:gd name="connsiteY1" fmla="*/ 2628005 h 3057911"/>
                  <a:gd name="connsiteX2" fmla="*/ 2108831 w 9250543"/>
                  <a:gd name="connsiteY2" fmla="*/ 0 h 3057911"/>
                  <a:gd name="connsiteX3" fmla="*/ 6215814 w 9250543"/>
                  <a:gd name="connsiteY3" fmla="*/ 1794 h 3057911"/>
                  <a:gd name="connsiteX4" fmla="*/ 8298057 w 9250543"/>
                  <a:gd name="connsiteY4" fmla="*/ 1516191 h 3057911"/>
                  <a:gd name="connsiteX5" fmla="*/ 8939626 w 9250543"/>
                  <a:gd name="connsiteY5" fmla="*/ 2708414 h 3057911"/>
                  <a:gd name="connsiteX6" fmla="*/ 9250543 w 9250543"/>
                  <a:gd name="connsiteY6" fmla="*/ 3038005 h 3057911"/>
                  <a:gd name="connsiteX0" fmla="*/ 0 w 9250543"/>
                  <a:gd name="connsiteY0" fmla="*/ 2737117 h 3065204"/>
                  <a:gd name="connsiteX1" fmla="*/ 617661 w 9250543"/>
                  <a:gd name="connsiteY1" fmla="*/ 2635298 h 3065204"/>
                  <a:gd name="connsiteX2" fmla="*/ 2108831 w 9250543"/>
                  <a:gd name="connsiteY2" fmla="*/ 7293 h 3065204"/>
                  <a:gd name="connsiteX3" fmla="*/ 4188967 w 9250543"/>
                  <a:gd name="connsiteY3" fmla="*/ 0 h 3065204"/>
                  <a:gd name="connsiteX4" fmla="*/ 6215814 w 9250543"/>
                  <a:gd name="connsiteY4" fmla="*/ 9087 h 3065204"/>
                  <a:gd name="connsiteX5" fmla="*/ 8298057 w 9250543"/>
                  <a:gd name="connsiteY5" fmla="*/ 1523484 h 3065204"/>
                  <a:gd name="connsiteX6" fmla="*/ 8939626 w 9250543"/>
                  <a:gd name="connsiteY6" fmla="*/ 2715707 h 3065204"/>
                  <a:gd name="connsiteX7" fmla="*/ 9250543 w 9250543"/>
                  <a:gd name="connsiteY7" fmla="*/ 3045298 h 3065204"/>
                  <a:gd name="connsiteX0" fmla="*/ 0 w 9250543"/>
                  <a:gd name="connsiteY0" fmla="*/ 2737117 h 3065204"/>
                  <a:gd name="connsiteX1" fmla="*/ 617661 w 9250543"/>
                  <a:gd name="connsiteY1" fmla="*/ 2635298 h 3065204"/>
                  <a:gd name="connsiteX2" fmla="*/ 1924149 w 9250543"/>
                  <a:gd name="connsiteY2" fmla="*/ 1035993 h 3065204"/>
                  <a:gd name="connsiteX3" fmla="*/ 4188967 w 9250543"/>
                  <a:gd name="connsiteY3" fmla="*/ 0 h 3065204"/>
                  <a:gd name="connsiteX4" fmla="*/ 6215814 w 9250543"/>
                  <a:gd name="connsiteY4" fmla="*/ 9087 h 3065204"/>
                  <a:gd name="connsiteX5" fmla="*/ 8298057 w 9250543"/>
                  <a:gd name="connsiteY5" fmla="*/ 1523484 h 3065204"/>
                  <a:gd name="connsiteX6" fmla="*/ 8939626 w 9250543"/>
                  <a:gd name="connsiteY6" fmla="*/ 2715707 h 3065204"/>
                  <a:gd name="connsiteX7" fmla="*/ 9250543 w 9250543"/>
                  <a:gd name="connsiteY7" fmla="*/ 3045298 h 3065204"/>
                  <a:gd name="connsiteX0" fmla="*/ 0 w 9250543"/>
                  <a:gd name="connsiteY0" fmla="*/ 2737117 h 3065204"/>
                  <a:gd name="connsiteX1" fmla="*/ 617661 w 9250543"/>
                  <a:gd name="connsiteY1" fmla="*/ 2635298 h 3065204"/>
                  <a:gd name="connsiteX2" fmla="*/ 1924149 w 9250543"/>
                  <a:gd name="connsiteY2" fmla="*/ 1035993 h 3065204"/>
                  <a:gd name="connsiteX3" fmla="*/ 4188967 w 9250543"/>
                  <a:gd name="connsiteY3" fmla="*/ 0 h 3065204"/>
                  <a:gd name="connsiteX4" fmla="*/ 6215814 w 9250543"/>
                  <a:gd name="connsiteY4" fmla="*/ 9087 h 3065204"/>
                  <a:gd name="connsiteX5" fmla="*/ 8298057 w 9250543"/>
                  <a:gd name="connsiteY5" fmla="*/ 1523484 h 3065204"/>
                  <a:gd name="connsiteX6" fmla="*/ 8939626 w 9250543"/>
                  <a:gd name="connsiteY6" fmla="*/ 2715707 h 3065204"/>
                  <a:gd name="connsiteX7" fmla="*/ 9250543 w 9250543"/>
                  <a:gd name="connsiteY7" fmla="*/ 3045298 h 3065204"/>
                  <a:gd name="connsiteX0" fmla="*/ 0 w 9250543"/>
                  <a:gd name="connsiteY0" fmla="*/ 2737117 h 3065204"/>
                  <a:gd name="connsiteX1" fmla="*/ 617661 w 9250543"/>
                  <a:gd name="connsiteY1" fmla="*/ 2635298 h 3065204"/>
                  <a:gd name="connsiteX2" fmla="*/ 1924149 w 9250543"/>
                  <a:gd name="connsiteY2" fmla="*/ 1035993 h 3065204"/>
                  <a:gd name="connsiteX3" fmla="*/ 4188967 w 9250543"/>
                  <a:gd name="connsiteY3" fmla="*/ 0 h 3065204"/>
                  <a:gd name="connsiteX4" fmla="*/ 6098289 w 9250543"/>
                  <a:gd name="connsiteY4" fmla="*/ 1199712 h 3065204"/>
                  <a:gd name="connsiteX5" fmla="*/ 8298057 w 9250543"/>
                  <a:gd name="connsiteY5" fmla="*/ 1523484 h 3065204"/>
                  <a:gd name="connsiteX6" fmla="*/ 8939626 w 9250543"/>
                  <a:gd name="connsiteY6" fmla="*/ 2715707 h 3065204"/>
                  <a:gd name="connsiteX7" fmla="*/ 9250543 w 9250543"/>
                  <a:gd name="connsiteY7" fmla="*/ 3045298 h 3065204"/>
                  <a:gd name="connsiteX0" fmla="*/ 0 w 9250543"/>
                  <a:gd name="connsiteY0" fmla="*/ 2737117 h 3065204"/>
                  <a:gd name="connsiteX1" fmla="*/ 617661 w 9250543"/>
                  <a:gd name="connsiteY1" fmla="*/ 2635298 h 3065204"/>
                  <a:gd name="connsiteX2" fmla="*/ 1924149 w 9250543"/>
                  <a:gd name="connsiteY2" fmla="*/ 1035993 h 3065204"/>
                  <a:gd name="connsiteX3" fmla="*/ 4188967 w 9250543"/>
                  <a:gd name="connsiteY3" fmla="*/ 0 h 3065204"/>
                  <a:gd name="connsiteX4" fmla="*/ 5246693 w 9250543"/>
                  <a:gd name="connsiteY4" fmla="*/ 247650 h 3065204"/>
                  <a:gd name="connsiteX5" fmla="*/ 6098289 w 9250543"/>
                  <a:gd name="connsiteY5" fmla="*/ 1199712 h 3065204"/>
                  <a:gd name="connsiteX6" fmla="*/ 8298057 w 9250543"/>
                  <a:gd name="connsiteY6" fmla="*/ 1523484 h 3065204"/>
                  <a:gd name="connsiteX7" fmla="*/ 8939626 w 9250543"/>
                  <a:gd name="connsiteY7" fmla="*/ 2715707 h 3065204"/>
                  <a:gd name="connsiteX8" fmla="*/ 9250543 w 9250543"/>
                  <a:gd name="connsiteY8" fmla="*/ 3045298 h 3065204"/>
                  <a:gd name="connsiteX0" fmla="*/ 0 w 9250543"/>
                  <a:gd name="connsiteY0" fmla="*/ 2874017 h 3202104"/>
                  <a:gd name="connsiteX1" fmla="*/ 617661 w 9250543"/>
                  <a:gd name="connsiteY1" fmla="*/ 2772198 h 3202104"/>
                  <a:gd name="connsiteX2" fmla="*/ 1924149 w 9250543"/>
                  <a:gd name="connsiteY2" fmla="*/ 1172893 h 3202104"/>
                  <a:gd name="connsiteX3" fmla="*/ 4188967 w 9250543"/>
                  <a:gd name="connsiteY3" fmla="*/ 136900 h 3202104"/>
                  <a:gd name="connsiteX4" fmla="*/ 5246693 w 9250543"/>
                  <a:gd name="connsiteY4" fmla="*/ 384550 h 3202104"/>
                  <a:gd name="connsiteX5" fmla="*/ 6098289 w 9250543"/>
                  <a:gd name="connsiteY5" fmla="*/ 1336612 h 3202104"/>
                  <a:gd name="connsiteX6" fmla="*/ 8298057 w 9250543"/>
                  <a:gd name="connsiteY6" fmla="*/ 1660384 h 3202104"/>
                  <a:gd name="connsiteX7" fmla="*/ 8939626 w 9250543"/>
                  <a:gd name="connsiteY7" fmla="*/ 2852607 h 3202104"/>
                  <a:gd name="connsiteX8" fmla="*/ 9250543 w 9250543"/>
                  <a:gd name="connsiteY8" fmla="*/ 3182198 h 3202104"/>
                  <a:gd name="connsiteX0" fmla="*/ 0 w 9250543"/>
                  <a:gd name="connsiteY0" fmla="*/ 2874017 h 3202104"/>
                  <a:gd name="connsiteX1" fmla="*/ 617661 w 9250543"/>
                  <a:gd name="connsiteY1" fmla="*/ 2772198 h 3202104"/>
                  <a:gd name="connsiteX2" fmla="*/ 1924149 w 9250543"/>
                  <a:gd name="connsiteY2" fmla="*/ 1172893 h 3202104"/>
                  <a:gd name="connsiteX3" fmla="*/ 4188967 w 9250543"/>
                  <a:gd name="connsiteY3" fmla="*/ 136900 h 3202104"/>
                  <a:gd name="connsiteX4" fmla="*/ 5246693 w 9250543"/>
                  <a:gd name="connsiteY4" fmla="*/ 384550 h 3202104"/>
                  <a:gd name="connsiteX5" fmla="*/ 6098289 w 9250543"/>
                  <a:gd name="connsiteY5" fmla="*/ 1336612 h 3202104"/>
                  <a:gd name="connsiteX6" fmla="*/ 8298057 w 9250543"/>
                  <a:gd name="connsiteY6" fmla="*/ 1660384 h 3202104"/>
                  <a:gd name="connsiteX7" fmla="*/ 8939626 w 9250543"/>
                  <a:gd name="connsiteY7" fmla="*/ 2852607 h 3202104"/>
                  <a:gd name="connsiteX8" fmla="*/ 9250543 w 9250543"/>
                  <a:gd name="connsiteY8" fmla="*/ 3182198 h 3202104"/>
                  <a:gd name="connsiteX0" fmla="*/ 0 w 9250543"/>
                  <a:gd name="connsiteY0" fmla="*/ 2801895 h 3129982"/>
                  <a:gd name="connsiteX1" fmla="*/ 617661 w 9250543"/>
                  <a:gd name="connsiteY1" fmla="*/ 2700076 h 3129982"/>
                  <a:gd name="connsiteX2" fmla="*/ 1924149 w 9250543"/>
                  <a:gd name="connsiteY2" fmla="*/ 1100771 h 3129982"/>
                  <a:gd name="connsiteX3" fmla="*/ 4188967 w 9250543"/>
                  <a:gd name="connsiteY3" fmla="*/ 64778 h 3129982"/>
                  <a:gd name="connsiteX4" fmla="*/ 5246693 w 9250543"/>
                  <a:gd name="connsiteY4" fmla="*/ 312428 h 3129982"/>
                  <a:gd name="connsiteX5" fmla="*/ 6098289 w 9250543"/>
                  <a:gd name="connsiteY5" fmla="*/ 1264490 h 3129982"/>
                  <a:gd name="connsiteX6" fmla="*/ 8298057 w 9250543"/>
                  <a:gd name="connsiteY6" fmla="*/ 1588262 h 3129982"/>
                  <a:gd name="connsiteX7" fmla="*/ 8939626 w 9250543"/>
                  <a:gd name="connsiteY7" fmla="*/ 2780485 h 3129982"/>
                  <a:gd name="connsiteX8" fmla="*/ 9250543 w 9250543"/>
                  <a:gd name="connsiteY8" fmla="*/ 3110076 h 3129982"/>
                  <a:gd name="connsiteX0" fmla="*/ 0 w 9250543"/>
                  <a:gd name="connsiteY0" fmla="*/ 2778242 h 3106329"/>
                  <a:gd name="connsiteX1" fmla="*/ 617661 w 9250543"/>
                  <a:gd name="connsiteY1" fmla="*/ 2676423 h 3106329"/>
                  <a:gd name="connsiteX2" fmla="*/ 1924149 w 9250543"/>
                  <a:gd name="connsiteY2" fmla="*/ 1077118 h 3106329"/>
                  <a:gd name="connsiteX3" fmla="*/ 4188967 w 9250543"/>
                  <a:gd name="connsiteY3" fmla="*/ 41125 h 3106329"/>
                  <a:gd name="connsiteX4" fmla="*/ 5246693 w 9250543"/>
                  <a:gd name="connsiteY4" fmla="*/ 288775 h 3106329"/>
                  <a:gd name="connsiteX5" fmla="*/ 7004911 w 9250543"/>
                  <a:gd name="connsiteY5" fmla="*/ 1050337 h 3106329"/>
                  <a:gd name="connsiteX6" fmla="*/ 8298057 w 9250543"/>
                  <a:gd name="connsiteY6" fmla="*/ 1564609 h 3106329"/>
                  <a:gd name="connsiteX7" fmla="*/ 8939626 w 9250543"/>
                  <a:gd name="connsiteY7" fmla="*/ 2756832 h 3106329"/>
                  <a:gd name="connsiteX8" fmla="*/ 9250543 w 9250543"/>
                  <a:gd name="connsiteY8" fmla="*/ 3086423 h 3106329"/>
                  <a:gd name="connsiteX0" fmla="*/ 0 w 9250543"/>
                  <a:gd name="connsiteY0" fmla="*/ 2739093 h 3067180"/>
                  <a:gd name="connsiteX1" fmla="*/ 617661 w 9250543"/>
                  <a:gd name="connsiteY1" fmla="*/ 2637274 h 3067180"/>
                  <a:gd name="connsiteX2" fmla="*/ 1924149 w 9250543"/>
                  <a:gd name="connsiteY2" fmla="*/ 1037969 h 3067180"/>
                  <a:gd name="connsiteX3" fmla="*/ 4188967 w 9250543"/>
                  <a:gd name="connsiteY3" fmla="*/ 1976 h 3067180"/>
                  <a:gd name="connsiteX4" fmla="*/ 6203683 w 9250543"/>
                  <a:gd name="connsiteY4" fmla="*/ 783026 h 3067180"/>
                  <a:gd name="connsiteX5" fmla="*/ 7004911 w 9250543"/>
                  <a:gd name="connsiteY5" fmla="*/ 1011188 h 3067180"/>
                  <a:gd name="connsiteX6" fmla="*/ 8298057 w 9250543"/>
                  <a:gd name="connsiteY6" fmla="*/ 1525460 h 3067180"/>
                  <a:gd name="connsiteX7" fmla="*/ 8939626 w 9250543"/>
                  <a:gd name="connsiteY7" fmla="*/ 2717683 h 3067180"/>
                  <a:gd name="connsiteX8" fmla="*/ 9250543 w 9250543"/>
                  <a:gd name="connsiteY8" fmla="*/ 3047274 h 3067180"/>
                  <a:gd name="connsiteX0" fmla="*/ 0 w 9250543"/>
                  <a:gd name="connsiteY0" fmla="*/ 2737137 h 3065224"/>
                  <a:gd name="connsiteX1" fmla="*/ 617661 w 9250543"/>
                  <a:gd name="connsiteY1" fmla="*/ 2635318 h 3065224"/>
                  <a:gd name="connsiteX2" fmla="*/ 1924149 w 9250543"/>
                  <a:gd name="connsiteY2" fmla="*/ 1036013 h 3065224"/>
                  <a:gd name="connsiteX3" fmla="*/ 4188967 w 9250543"/>
                  <a:gd name="connsiteY3" fmla="*/ 20 h 3065224"/>
                  <a:gd name="connsiteX4" fmla="*/ 7004911 w 9250543"/>
                  <a:gd name="connsiteY4" fmla="*/ 1009232 h 3065224"/>
                  <a:gd name="connsiteX5" fmla="*/ 8298057 w 9250543"/>
                  <a:gd name="connsiteY5" fmla="*/ 1523504 h 3065224"/>
                  <a:gd name="connsiteX6" fmla="*/ 8939626 w 9250543"/>
                  <a:gd name="connsiteY6" fmla="*/ 2715727 h 3065224"/>
                  <a:gd name="connsiteX7" fmla="*/ 9250543 w 9250543"/>
                  <a:gd name="connsiteY7" fmla="*/ 3045318 h 3065224"/>
                  <a:gd name="connsiteX0" fmla="*/ 0 w 9250543"/>
                  <a:gd name="connsiteY0" fmla="*/ 2782293 h 3110380"/>
                  <a:gd name="connsiteX1" fmla="*/ 617661 w 9250543"/>
                  <a:gd name="connsiteY1" fmla="*/ 2680474 h 3110380"/>
                  <a:gd name="connsiteX2" fmla="*/ 4188967 w 9250543"/>
                  <a:gd name="connsiteY2" fmla="*/ 45176 h 3110380"/>
                  <a:gd name="connsiteX3" fmla="*/ 7004911 w 9250543"/>
                  <a:gd name="connsiteY3" fmla="*/ 1054388 h 3110380"/>
                  <a:gd name="connsiteX4" fmla="*/ 8298057 w 9250543"/>
                  <a:gd name="connsiteY4" fmla="*/ 1568660 h 3110380"/>
                  <a:gd name="connsiteX5" fmla="*/ 8939626 w 9250543"/>
                  <a:gd name="connsiteY5" fmla="*/ 2760883 h 3110380"/>
                  <a:gd name="connsiteX6" fmla="*/ 9250543 w 9250543"/>
                  <a:gd name="connsiteY6" fmla="*/ 3090474 h 3110380"/>
                  <a:gd name="connsiteX0" fmla="*/ 0 w 9250543"/>
                  <a:gd name="connsiteY0" fmla="*/ 2737136 h 3065223"/>
                  <a:gd name="connsiteX1" fmla="*/ 617661 w 9250543"/>
                  <a:gd name="connsiteY1" fmla="*/ 2635317 h 3065223"/>
                  <a:gd name="connsiteX2" fmla="*/ 4188967 w 9250543"/>
                  <a:gd name="connsiteY2" fmla="*/ 19 h 3065223"/>
                  <a:gd name="connsiteX3" fmla="*/ 7004911 w 9250543"/>
                  <a:gd name="connsiteY3" fmla="*/ 1009231 h 3065223"/>
                  <a:gd name="connsiteX4" fmla="*/ 8298057 w 9250543"/>
                  <a:gd name="connsiteY4" fmla="*/ 1523503 h 3065223"/>
                  <a:gd name="connsiteX5" fmla="*/ 8939626 w 9250543"/>
                  <a:gd name="connsiteY5" fmla="*/ 2715726 h 3065223"/>
                  <a:gd name="connsiteX6" fmla="*/ 9250543 w 9250543"/>
                  <a:gd name="connsiteY6" fmla="*/ 3045317 h 3065223"/>
                  <a:gd name="connsiteX0" fmla="*/ 0 w 9250543"/>
                  <a:gd name="connsiteY0" fmla="*/ 2747394 h 3075481"/>
                  <a:gd name="connsiteX1" fmla="*/ 617661 w 9250543"/>
                  <a:gd name="connsiteY1" fmla="*/ 2645575 h 3075481"/>
                  <a:gd name="connsiteX2" fmla="*/ 4188967 w 9250543"/>
                  <a:gd name="connsiteY2" fmla="*/ 10277 h 3075481"/>
                  <a:gd name="connsiteX3" fmla="*/ 7391064 w 9250543"/>
                  <a:gd name="connsiteY3" fmla="*/ 1724339 h 3075481"/>
                  <a:gd name="connsiteX4" fmla="*/ 8298057 w 9250543"/>
                  <a:gd name="connsiteY4" fmla="*/ 1533761 h 3075481"/>
                  <a:gd name="connsiteX5" fmla="*/ 8939626 w 9250543"/>
                  <a:gd name="connsiteY5" fmla="*/ 2725984 h 3075481"/>
                  <a:gd name="connsiteX6" fmla="*/ 9250543 w 9250543"/>
                  <a:gd name="connsiteY6" fmla="*/ 3055575 h 3075481"/>
                  <a:gd name="connsiteX0" fmla="*/ 0 w 9250543"/>
                  <a:gd name="connsiteY0" fmla="*/ 2747394 h 3075481"/>
                  <a:gd name="connsiteX1" fmla="*/ 617661 w 9250543"/>
                  <a:gd name="connsiteY1" fmla="*/ 2645575 h 3075481"/>
                  <a:gd name="connsiteX2" fmla="*/ 4188967 w 9250543"/>
                  <a:gd name="connsiteY2" fmla="*/ 10277 h 3075481"/>
                  <a:gd name="connsiteX3" fmla="*/ 7391064 w 9250543"/>
                  <a:gd name="connsiteY3" fmla="*/ 1724339 h 3075481"/>
                  <a:gd name="connsiteX4" fmla="*/ 8298057 w 9250543"/>
                  <a:gd name="connsiteY4" fmla="*/ 1533761 h 3075481"/>
                  <a:gd name="connsiteX5" fmla="*/ 8939626 w 9250543"/>
                  <a:gd name="connsiteY5" fmla="*/ 2725984 h 3075481"/>
                  <a:gd name="connsiteX6" fmla="*/ 9250543 w 9250543"/>
                  <a:gd name="connsiteY6" fmla="*/ 3055575 h 3075481"/>
                  <a:gd name="connsiteX0" fmla="*/ 0 w 9250543"/>
                  <a:gd name="connsiteY0" fmla="*/ 2746245 h 3074332"/>
                  <a:gd name="connsiteX1" fmla="*/ 819133 w 9250543"/>
                  <a:gd name="connsiteY1" fmla="*/ 2587276 h 3074332"/>
                  <a:gd name="connsiteX2" fmla="*/ 4188967 w 9250543"/>
                  <a:gd name="connsiteY2" fmla="*/ 9128 h 3074332"/>
                  <a:gd name="connsiteX3" fmla="*/ 7391064 w 9250543"/>
                  <a:gd name="connsiteY3" fmla="*/ 1723190 h 3074332"/>
                  <a:gd name="connsiteX4" fmla="*/ 8298057 w 9250543"/>
                  <a:gd name="connsiteY4" fmla="*/ 1532612 h 3074332"/>
                  <a:gd name="connsiteX5" fmla="*/ 8939626 w 9250543"/>
                  <a:gd name="connsiteY5" fmla="*/ 2724835 h 3074332"/>
                  <a:gd name="connsiteX6" fmla="*/ 9250543 w 9250543"/>
                  <a:gd name="connsiteY6" fmla="*/ 3054426 h 3074332"/>
                  <a:gd name="connsiteX0" fmla="*/ 0 w 9250543"/>
                  <a:gd name="connsiteY0" fmla="*/ 2746245 h 3074332"/>
                  <a:gd name="connsiteX1" fmla="*/ 819133 w 9250543"/>
                  <a:gd name="connsiteY1" fmla="*/ 2587276 h 3074332"/>
                  <a:gd name="connsiteX2" fmla="*/ 4188967 w 9250543"/>
                  <a:gd name="connsiteY2" fmla="*/ 9128 h 3074332"/>
                  <a:gd name="connsiteX3" fmla="*/ 7391064 w 9250543"/>
                  <a:gd name="connsiteY3" fmla="*/ 1723190 h 3074332"/>
                  <a:gd name="connsiteX4" fmla="*/ 8298057 w 9250543"/>
                  <a:gd name="connsiteY4" fmla="*/ 1532612 h 3074332"/>
                  <a:gd name="connsiteX5" fmla="*/ 8939626 w 9250543"/>
                  <a:gd name="connsiteY5" fmla="*/ 2724835 h 3074332"/>
                  <a:gd name="connsiteX6" fmla="*/ 9250543 w 9250543"/>
                  <a:gd name="connsiteY6" fmla="*/ 3054426 h 3074332"/>
                  <a:gd name="connsiteX0" fmla="*/ 0 w 9250543"/>
                  <a:gd name="connsiteY0" fmla="*/ 2747394 h 3075481"/>
                  <a:gd name="connsiteX1" fmla="*/ 617661 w 9250543"/>
                  <a:gd name="connsiteY1" fmla="*/ 2645575 h 3075481"/>
                  <a:gd name="connsiteX2" fmla="*/ 4188967 w 9250543"/>
                  <a:gd name="connsiteY2" fmla="*/ 10277 h 3075481"/>
                  <a:gd name="connsiteX3" fmla="*/ 7391064 w 9250543"/>
                  <a:gd name="connsiteY3" fmla="*/ 1724339 h 3075481"/>
                  <a:gd name="connsiteX4" fmla="*/ 8298057 w 9250543"/>
                  <a:gd name="connsiteY4" fmla="*/ 1533761 h 3075481"/>
                  <a:gd name="connsiteX5" fmla="*/ 8939626 w 9250543"/>
                  <a:gd name="connsiteY5" fmla="*/ 2725984 h 3075481"/>
                  <a:gd name="connsiteX6" fmla="*/ 9250543 w 9250543"/>
                  <a:gd name="connsiteY6" fmla="*/ 3055575 h 3075481"/>
                  <a:gd name="connsiteX0" fmla="*/ 0 w 9250543"/>
                  <a:gd name="connsiteY0" fmla="*/ 2747394 h 3075481"/>
                  <a:gd name="connsiteX1" fmla="*/ 617661 w 9250543"/>
                  <a:gd name="connsiteY1" fmla="*/ 2645575 h 3075481"/>
                  <a:gd name="connsiteX2" fmla="*/ 4188967 w 9250543"/>
                  <a:gd name="connsiteY2" fmla="*/ 10277 h 3075481"/>
                  <a:gd name="connsiteX3" fmla="*/ 7391064 w 9250543"/>
                  <a:gd name="connsiteY3" fmla="*/ 1724339 h 3075481"/>
                  <a:gd name="connsiteX4" fmla="*/ 8298057 w 9250543"/>
                  <a:gd name="connsiteY4" fmla="*/ 1533761 h 3075481"/>
                  <a:gd name="connsiteX5" fmla="*/ 8939626 w 9250543"/>
                  <a:gd name="connsiteY5" fmla="*/ 2725984 h 3075481"/>
                  <a:gd name="connsiteX6" fmla="*/ 9250543 w 9250543"/>
                  <a:gd name="connsiteY6" fmla="*/ 3055575 h 3075481"/>
                  <a:gd name="connsiteX0" fmla="*/ 0 w 9250543"/>
                  <a:gd name="connsiteY0" fmla="*/ 2747394 h 3075481"/>
                  <a:gd name="connsiteX1" fmla="*/ 617661 w 9250543"/>
                  <a:gd name="connsiteY1" fmla="*/ 2645575 h 3075481"/>
                  <a:gd name="connsiteX2" fmla="*/ 4188967 w 9250543"/>
                  <a:gd name="connsiteY2" fmla="*/ 10277 h 3075481"/>
                  <a:gd name="connsiteX3" fmla="*/ 7391064 w 9250543"/>
                  <a:gd name="connsiteY3" fmla="*/ 1724339 h 3075481"/>
                  <a:gd name="connsiteX4" fmla="*/ 8298057 w 9250543"/>
                  <a:gd name="connsiteY4" fmla="*/ 1533761 h 3075481"/>
                  <a:gd name="connsiteX5" fmla="*/ 8939626 w 9250543"/>
                  <a:gd name="connsiteY5" fmla="*/ 2725984 h 3075481"/>
                  <a:gd name="connsiteX6" fmla="*/ 9250543 w 9250543"/>
                  <a:gd name="connsiteY6" fmla="*/ 3055575 h 3075481"/>
                  <a:gd name="connsiteX0" fmla="*/ 0 w 9250543"/>
                  <a:gd name="connsiteY0" fmla="*/ 2737118 h 3065205"/>
                  <a:gd name="connsiteX1" fmla="*/ 617661 w 9250543"/>
                  <a:gd name="connsiteY1" fmla="*/ 2635299 h 3065205"/>
                  <a:gd name="connsiteX2" fmla="*/ 4188967 w 9250543"/>
                  <a:gd name="connsiteY2" fmla="*/ 1 h 3065205"/>
                  <a:gd name="connsiteX3" fmla="*/ 7391064 w 9250543"/>
                  <a:gd name="connsiteY3" fmla="*/ 1714063 h 3065205"/>
                  <a:gd name="connsiteX4" fmla="*/ 8298057 w 9250543"/>
                  <a:gd name="connsiteY4" fmla="*/ 1523485 h 3065205"/>
                  <a:gd name="connsiteX5" fmla="*/ 8939626 w 9250543"/>
                  <a:gd name="connsiteY5" fmla="*/ 2715708 h 3065205"/>
                  <a:gd name="connsiteX6" fmla="*/ 9250543 w 9250543"/>
                  <a:gd name="connsiteY6" fmla="*/ 3045299 h 3065205"/>
                  <a:gd name="connsiteX0" fmla="*/ 0 w 9250543"/>
                  <a:gd name="connsiteY0" fmla="*/ 2737118 h 3065205"/>
                  <a:gd name="connsiteX1" fmla="*/ 617661 w 9250543"/>
                  <a:gd name="connsiteY1" fmla="*/ 2635299 h 3065205"/>
                  <a:gd name="connsiteX2" fmla="*/ 3987496 w 9250543"/>
                  <a:gd name="connsiteY2" fmla="*/ 1 h 3065205"/>
                  <a:gd name="connsiteX3" fmla="*/ 7391064 w 9250543"/>
                  <a:gd name="connsiteY3" fmla="*/ 1714063 h 3065205"/>
                  <a:gd name="connsiteX4" fmla="*/ 8298057 w 9250543"/>
                  <a:gd name="connsiteY4" fmla="*/ 1523485 h 3065205"/>
                  <a:gd name="connsiteX5" fmla="*/ 8939626 w 9250543"/>
                  <a:gd name="connsiteY5" fmla="*/ 2715708 h 3065205"/>
                  <a:gd name="connsiteX6" fmla="*/ 9250543 w 9250543"/>
                  <a:gd name="connsiteY6" fmla="*/ 3045299 h 3065205"/>
                  <a:gd name="connsiteX0" fmla="*/ 0 w 9250543"/>
                  <a:gd name="connsiteY0" fmla="*/ 2737118 h 3065205"/>
                  <a:gd name="connsiteX1" fmla="*/ 617661 w 9250543"/>
                  <a:gd name="connsiteY1" fmla="*/ 2635299 h 3065205"/>
                  <a:gd name="connsiteX2" fmla="*/ 3987496 w 9250543"/>
                  <a:gd name="connsiteY2" fmla="*/ 1 h 3065205"/>
                  <a:gd name="connsiteX3" fmla="*/ 7391064 w 9250543"/>
                  <a:gd name="connsiteY3" fmla="*/ 1714063 h 3065205"/>
                  <a:gd name="connsiteX4" fmla="*/ 8298057 w 9250543"/>
                  <a:gd name="connsiteY4" fmla="*/ 1523485 h 3065205"/>
                  <a:gd name="connsiteX5" fmla="*/ 8939626 w 9250543"/>
                  <a:gd name="connsiteY5" fmla="*/ 2715708 h 3065205"/>
                  <a:gd name="connsiteX6" fmla="*/ 9250543 w 9250543"/>
                  <a:gd name="connsiteY6" fmla="*/ 3045299 h 3065205"/>
                  <a:gd name="connsiteX0" fmla="*/ 0 w 9250543"/>
                  <a:gd name="connsiteY0" fmla="*/ 2737118 h 3065205"/>
                  <a:gd name="connsiteX1" fmla="*/ 617661 w 9250543"/>
                  <a:gd name="connsiteY1" fmla="*/ 2635299 h 3065205"/>
                  <a:gd name="connsiteX2" fmla="*/ 3987496 w 9250543"/>
                  <a:gd name="connsiteY2" fmla="*/ 1 h 3065205"/>
                  <a:gd name="connsiteX3" fmla="*/ 7391064 w 9250543"/>
                  <a:gd name="connsiteY3" fmla="*/ 1714063 h 3065205"/>
                  <a:gd name="connsiteX4" fmla="*/ 8298057 w 9250543"/>
                  <a:gd name="connsiteY4" fmla="*/ 1523485 h 3065205"/>
                  <a:gd name="connsiteX5" fmla="*/ 8939626 w 9250543"/>
                  <a:gd name="connsiteY5" fmla="*/ 2715708 h 3065205"/>
                  <a:gd name="connsiteX6" fmla="*/ 9250543 w 9250543"/>
                  <a:gd name="connsiteY6" fmla="*/ 3045299 h 3065205"/>
                  <a:gd name="connsiteX0" fmla="*/ 0 w 9250543"/>
                  <a:gd name="connsiteY0" fmla="*/ 2737118 h 3065205"/>
                  <a:gd name="connsiteX1" fmla="*/ 617661 w 9250543"/>
                  <a:gd name="connsiteY1" fmla="*/ 2635299 h 3065205"/>
                  <a:gd name="connsiteX2" fmla="*/ 4121810 w 9250543"/>
                  <a:gd name="connsiteY2" fmla="*/ 1 h 3065205"/>
                  <a:gd name="connsiteX3" fmla="*/ 7391064 w 9250543"/>
                  <a:gd name="connsiteY3" fmla="*/ 1714063 h 3065205"/>
                  <a:gd name="connsiteX4" fmla="*/ 8298057 w 9250543"/>
                  <a:gd name="connsiteY4" fmla="*/ 1523485 h 3065205"/>
                  <a:gd name="connsiteX5" fmla="*/ 8939626 w 9250543"/>
                  <a:gd name="connsiteY5" fmla="*/ 2715708 h 3065205"/>
                  <a:gd name="connsiteX6" fmla="*/ 9250543 w 9250543"/>
                  <a:gd name="connsiteY6" fmla="*/ 3045299 h 3065205"/>
                  <a:gd name="connsiteX0" fmla="*/ 0 w 9250543"/>
                  <a:gd name="connsiteY0" fmla="*/ 2737118 h 3065205"/>
                  <a:gd name="connsiteX1" fmla="*/ 617661 w 9250543"/>
                  <a:gd name="connsiteY1" fmla="*/ 2635299 h 3065205"/>
                  <a:gd name="connsiteX2" fmla="*/ 4121810 w 9250543"/>
                  <a:gd name="connsiteY2" fmla="*/ 1 h 3065205"/>
                  <a:gd name="connsiteX3" fmla="*/ 7391064 w 9250543"/>
                  <a:gd name="connsiteY3" fmla="*/ 1714063 h 3065205"/>
                  <a:gd name="connsiteX4" fmla="*/ 8298057 w 9250543"/>
                  <a:gd name="connsiteY4" fmla="*/ 1523485 h 3065205"/>
                  <a:gd name="connsiteX5" fmla="*/ 8939626 w 9250543"/>
                  <a:gd name="connsiteY5" fmla="*/ 2715708 h 3065205"/>
                  <a:gd name="connsiteX6" fmla="*/ 9250543 w 9250543"/>
                  <a:gd name="connsiteY6" fmla="*/ 3045299 h 306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0543" h="3065205">
                    <a:moveTo>
                      <a:pt x="0" y="2737118"/>
                    </a:moveTo>
                    <a:cubicBezTo>
                      <a:pt x="183947" y="2703364"/>
                      <a:pt x="-24536" y="2748585"/>
                      <a:pt x="617661" y="2635299"/>
                    </a:cubicBezTo>
                    <a:cubicBezTo>
                      <a:pt x="1259858" y="2522013"/>
                      <a:pt x="2948138" y="1140"/>
                      <a:pt x="4121810" y="1"/>
                    </a:cubicBezTo>
                    <a:cubicBezTo>
                      <a:pt x="5295482" y="-1138"/>
                      <a:pt x="6695023" y="1460149"/>
                      <a:pt x="7391064" y="1714063"/>
                    </a:cubicBezTo>
                    <a:cubicBezTo>
                      <a:pt x="8087105" y="1967977"/>
                      <a:pt x="8056753" y="1527994"/>
                      <a:pt x="8298057" y="1523485"/>
                    </a:cubicBezTo>
                    <a:cubicBezTo>
                      <a:pt x="8539361" y="1518976"/>
                      <a:pt x="8704341" y="2237691"/>
                      <a:pt x="8939626" y="2715708"/>
                    </a:cubicBezTo>
                    <a:cubicBezTo>
                      <a:pt x="9174911" y="3193725"/>
                      <a:pt x="9177563" y="3041006"/>
                      <a:pt x="9250543" y="3045299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474783" y="1833000"/>
                <a:ext cx="10182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00FF"/>
                    </a:solidFill>
                  </a:rPr>
                  <a:t>2021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944252" y="2314575"/>
                <a:ext cx="18160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189378" y="2118181"/>
                    <a:ext cx="985919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9378" y="2118181"/>
                    <a:ext cx="985919" cy="43088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3073400" y="2413000"/>
                    <a:ext cx="519438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3400" y="2413000"/>
                    <a:ext cx="519438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2941" r="-2353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5422900" y="3403600"/>
                  <a:ext cx="49103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2900" y="3403600"/>
                  <a:ext cx="491032" cy="369332"/>
                </a:xfrm>
                <a:prstGeom prst="rect">
                  <a:avLst/>
                </a:prstGeom>
                <a:blipFill>
                  <a:blip r:embed="rId16"/>
                  <a:stretch>
                    <a:fillRect l="-15000" r="-6250"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5022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1571718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Primer on Tensor Polarization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638637"/>
          </a:xfrm>
        </p:spPr>
        <p:txBody>
          <a:bodyPr>
            <a:normAutofit/>
          </a:bodyPr>
          <a:lstStyle/>
          <a:p>
            <a:r>
              <a:rPr lang="en-US" dirty="0"/>
              <a:t>For tensor polarization, need spin-1 particles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1088773" y="2702956"/>
            <a:ext cx="1497573" cy="2337212"/>
            <a:chOff x="3622373" y="2097350"/>
            <a:chExt cx="1413019" cy="2205269"/>
          </a:xfrm>
        </p:grpSpPr>
        <p:grpSp>
          <p:nvGrpSpPr>
            <p:cNvPr id="31" name="Group 30"/>
            <p:cNvGrpSpPr/>
            <p:nvPr/>
          </p:nvGrpSpPr>
          <p:grpSpPr>
            <a:xfrm>
              <a:off x="3622373" y="2738766"/>
              <a:ext cx="1413019" cy="1563853"/>
              <a:chOff x="3622372" y="2738767"/>
              <a:chExt cx="1413021" cy="156385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485974" y="2844363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4485974" y="2937962"/>
                <a:ext cx="549419" cy="11868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485974" y="2937962"/>
                <a:ext cx="549419" cy="12316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485974" y="4056560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643540" y="3954139"/>
                <a:ext cx="732358" cy="348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m = -1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695821" y="3544748"/>
                <a:ext cx="128588" cy="74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483400" y="3463983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622372" y="2738767"/>
                <a:ext cx="774708" cy="348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m = +1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76824" y="3363810"/>
                <a:ext cx="665806" cy="348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m = 0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935909" y="2097350"/>
              <a:ext cx="818085" cy="609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Spin-1</a:t>
              </a:r>
            </a:p>
            <a:p>
              <a:pPr algn="r"/>
              <a:r>
                <a:rPr lang="en-US" dirty="0"/>
                <a:t>System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490667" y="2910518"/>
                <a:ext cx="234147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000" dirty="0"/>
                  <a:t>“Normal” Polarization:</a:t>
                </a:r>
              </a:p>
              <a:p>
                <a:pPr algn="ctr"/>
                <a:r>
                  <a:rPr lang="en-US" sz="2000" dirty="0"/>
                  <a:t>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667" y="2910518"/>
                <a:ext cx="2341475" cy="615553"/>
              </a:xfrm>
              <a:prstGeom prst="rect">
                <a:avLst/>
              </a:prstGeom>
              <a:blipFill>
                <a:blip r:embed="rId3"/>
                <a:stretch>
                  <a:fillRect l="-6771" t="-12871" r="-6510" b="-24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3831242" y="1872638"/>
            <a:ext cx="1550498" cy="1107997"/>
            <a:chOff x="1063874" y="1264050"/>
            <a:chExt cx="1914639" cy="1368213"/>
          </a:xfrm>
        </p:grpSpPr>
        <p:sp>
          <p:nvSpPr>
            <p:cNvPr id="44" name="TextBox 43"/>
            <p:cNvSpPr txBox="1"/>
            <p:nvPr/>
          </p:nvSpPr>
          <p:spPr>
            <a:xfrm>
              <a:off x="1815879" y="1264050"/>
              <a:ext cx="548710" cy="1368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/>
                <a:t>-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063874" y="1683892"/>
              <a:ext cx="705707" cy="669979"/>
              <a:chOff x="-74520" y="1810707"/>
              <a:chExt cx="1512748" cy="1436161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059"/>
              <a:stretch/>
            </p:blipFill>
            <p:spPr>
              <a:xfrm rot="2249605">
                <a:off x="-74520" y="1810707"/>
                <a:ext cx="1346657" cy="1423596"/>
              </a:xfrm>
              <a:prstGeom prst="rect">
                <a:avLst/>
              </a:prstGeom>
            </p:spPr>
          </p:pic>
          <p:sp>
            <p:nvSpPr>
              <p:cNvPr id="51" name="Up Arrow 50"/>
              <p:cNvSpPr/>
              <p:nvPr/>
            </p:nvSpPr>
            <p:spPr>
              <a:xfrm>
                <a:off x="1183527" y="1843945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2" name="Up Arrow 51"/>
              <p:cNvSpPr/>
              <p:nvPr/>
            </p:nvSpPr>
            <p:spPr>
              <a:xfrm>
                <a:off x="1175448" y="2628392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272806" y="1683571"/>
              <a:ext cx="705707" cy="669979"/>
              <a:chOff x="2163443" y="1822630"/>
              <a:chExt cx="1512748" cy="1436161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059"/>
              <a:stretch/>
            </p:blipFill>
            <p:spPr>
              <a:xfrm rot="2249605">
                <a:off x="2163443" y="1822630"/>
                <a:ext cx="1346657" cy="1423596"/>
              </a:xfrm>
              <a:prstGeom prst="rect">
                <a:avLst/>
              </a:prstGeom>
            </p:spPr>
          </p:pic>
          <p:sp>
            <p:nvSpPr>
              <p:cNvPr id="48" name="Up Arrow 47"/>
              <p:cNvSpPr/>
              <p:nvPr/>
            </p:nvSpPr>
            <p:spPr>
              <a:xfrm rot="10800000">
                <a:off x="3421490" y="1855868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Up Arrow 48"/>
              <p:cNvSpPr/>
              <p:nvPr/>
            </p:nvSpPr>
            <p:spPr>
              <a:xfrm rot="10800000">
                <a:off x="3413411" y="2640315"/>
                <a:ext cx="254701" cy="61847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7013026" y="2027082"/>
            <a:ext cx="3134310" cy="1262870"/>
            <a:chOff x="59180" y="2985031"/>
            <a:chExt cx="3870414" cy="1559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59180" y="4164429"/>
                  <a:ext cx="3795205" cy="3800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dirty="0"/>
                    <a:t>Tensor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80" y="4164429"/>
                  <a:ext cx="3795205" cy="380059"/>
                </a:xfrm>
                <a:prstGeom prst="rect">
                  <a:avLst/>
                </a:prstGeom>
                <a:blipFill>
                  <a:blip r:embed="rId5"/>
                  <a:stretch>
                    <a:fillRect l="-4960" t="-25490" r="-992" b="-490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/>
            <p:cNvGrpSpPr/>
            <p:nvPr/>
          </p:nvGrpSpPr>
          <p:grpSpPr>
            <a:xfrm>
              <a:off x="190155" y="2985031"/>
              <a:ext cx="3739439" cy="1026160"/>
              <a:chOff x="-101389" y="3223567"/>
              <a:chExt cx="3739439" cy="1026160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-101389" y="3223567"/>
                <a:ext cx="3062642" cy="1026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/>
                  <a:t>(    +    )-2</a:t>
                </a: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67" name="Up Arrow 66"/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8" name="Up Arrow 67"/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64" name="Up Arrow 63"/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5" name="Up Arrow 64"/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61" name="Up Arrow 60"/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2" name="Up Arrow 61"/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</p:grpSp>
      <p:sp>
        <p:nvSpPr>
          <p:cNvPr id="76" name="TextBox 75"/>
          <p:cNvSpPr txBox="1"/>
          <p:nvPr/>
        </p:nvSpPr>
        <p:spPr>
          <a:xfrm>
            <a:off x="3037517" y="3918189"/>
            <a:ext cx="2719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high luminosity tensor polarized target has promise as a </a:t>
            </a:r>
            <a:r>
              <a:rPr lang="en-US" sz="2400" b="1" dirty="0"/>
              <a:t>novel probe of nuclear physics</a:t>
            </a:r>
          </a:p>
        </p:txBody>
      </p:sp>
      <p:sp>
        <p:nvSpPr>
          <p:cNvPr id="7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7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2804" y="3095068"/>
            <a:ext cx="761175" cy="2142806"/>
            <a:chOff x="8124239" y="2484371"/>
            <a:chExt cx="761175" cy="2142806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45"/>
            <a:stretch/>
          </p:blipFill>
          <p:spPr>
            <a:xfrm>
              <a:off x="8154691" y="2484371"/>
              <a:ext cx="725823" cy="71133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45"/>
            <a:stretch/>
          </p:blipFill>
          <p:spPr>
            <a:xfrm>
              <a:off x="8159591" y="3915845"/>
              <a:ext cx="725823" cy="71133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54" t="1032" r="1491" b="-1032"/>
            <a:stretch/>
          </p:blipFill>
          <p:spPr>
            <a:xfrm>
              <a:off x="8124239" y="3223667"/>
              <a:ext cx="725823" cy="71133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7153071" y="3553538"/>
            <a:ext cx="4549585" cy="1028618"/>
            <a:chOff x="7153071" y="3660218"/>
            <a:chExt cx="4549585" cy="10286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9432291" y="3960694"/>
                  <a:ext cx="227036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0&lt;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≤1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2291" y="3960694"/>
                  <a:ext cx="2270365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45"/>
            <a:stretch/>
          </p:blipFill>
          <p:spPr>
            <a:xfrm>
              <a:off x="7153071" y="3660218"/>
              <a:ext cx="1049572" cy="1028618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54" t="1032" r="1491" b="-1032"/>
            <a:stretch/>
          </p:blipFill>
          <p:spPr>
            <a:xfrm>
              <a:off x="8647725" y="3960694"/>
              <a:ext cx="477008" cy="46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8147772" y="3967954"/>
                  <a:ext cx="35105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7772" y="3967954"/>
                  <a:ext cx="351057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6292165" y="4675226"/>
            <a:ext cx="4750130" cy="752992"/>
            <a:chOff x="6292165" y="4675226"/>
            <a:chExt cx="4750130" cy="752992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45"/>
            <a:stretch/>
          </p:blipFill>
          <p:spPr>
            <a:xfrm>
              <a:off x="6292165" y="4696998"/>
              <a:ext cx="725823" cy="711332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54" t="1032" r="1491" b="-1032"/>
            <a:stretch/>
          </p:blipFill>
          <p:spPr>
            <a:xfrm>
              <a:off x="8675722" y="4716886"/>
              <a:ext cx="725823" cy="7113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7168059" y="4846069"/>
                  <a:ext cx="35105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8059" y="4846069"/>
                  <a:ext cx="351057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8394519" y="4853328"/>
                  <a:ext cx="35105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4519" y="4853328"/>
                  <a:ext cx="351057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Up Arrow 88"/>
            <p:cNvSpPr/>
            <p:nvPr/>
          </p:nvSpPr>
          <p:spPr>
            <a:xfrm>
              <a:off x="7012874" y="4820446"/>
              <a:ext cx="96222" cy="23365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0" name="Up Arrow 89"/>
            <p:cNvSpPr/>
            <p:nvPr/>
          </p:nvSpPr>
          <p:spPr>
            <a:xfrm>
              <a:off x="7009822" y="5116796"/>
              <a:ext cx="96222" cy="23365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1" name="Up Arrow 90"/>
            <p:cNvSpPr/>
            <p:nvPr/>
          </p:nvSpPr>
          <p:spPr>
            <a:xfrm rot="10800000">
              <a:off x="8224112" y="4820186"/>
              <a:ext cx="96222" cy="23365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2" name="Up Arrow 91"/>
            <p:cNvSpPr/>
            <p:nvPr/>
          </p:nvSpPr>
          <p:spPr>
            <a:xfrm rot="10800000">
              <a:off x="8221060" y="5116536"/>
              <a:ext cx="96222" cy="23365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45"/>
            <a:stretch/>
          </p:blipFill>
          <p:spPr>
            <a:xfrm>
              <a:off x="7533137" y="4675226"/>
              <a:ext cx="725823" cy="7113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9439549" y="4809783"/>
                  <a:ext cx="160274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9549" y="4809783"/>
                  <a:ext cx="1602746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7490239" y="5340365"/>
            <a:ext cx="4480122" cy="1177052"/>
            <a:chOff x="7490239" y="5340365"/>
            <a:chExt cx="4480122" cy="11770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9432294" y="5687897"/>
                  <a:ext cx="253806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−2≤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2294" y="5687897"/>
                  <a:ext cx="2538067" cy="43088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45"/>
            <a:stretch/>
          </p:blipFill>
          <p:spPr>
            <a:xfrm>
              <a:off x="7490239" y="5643890"/>
              <a:ext cx="572130" cy="560706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54" t="1032" r="1491" b="-1032"/>
            <a:stretch/>
          </p:blipFill>
          <p:spPr>
            <a:xfrm>
              <a:off x="8392031" y="5340365"/>
              <a:ext cx="1201032" cy="11770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/>
                <p:cNvSpPr txBox="1"/>
                <p:nvPr/>
              </p:nvSpPr>
              <p:spPr>
                <a:xfrm>
                  <a:off x="8155030" y="5702408"/>
                  <a:ext cx="35105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2" name="TextBox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5030" y="5702408"/>
                  <a:ext cx="351057" cy="4308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4534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State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5910" y="2219677"/>
                <a:ext cx="4789101" cy="375838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FSI must be understood &amp; minimized to get </a:t>
                </a:r>
                <a:r>
                  <a:rPr lang="en-US" sz="2400" i="1" dirty="0"/>
                  <a:t>NN</a:t>
                </a:r>
                <a:r>
                  <a:rPr lang="en-US" sz="2400" dirty="0"/>
                  <a:t> potential information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</a:rPr>
                  <a:t>M</a:t>
                </a:r>
                <a:r>
                  <a:rPr lang="en-US" sz="2400" dirty="0">
                    <a:solidFill>
                      <a:schemeClr val="tx1"/>
                    </a:solidFill>
                  </a:rPr>
                  <a:t>i</a:t>
                </a:r>
                <a:r>
                  <a:rPr lang="en-US" sz="2400" dirty="0">
                    <a:solidFill>
                      <a:srgbClr val="FF0000"/>
                    </a:solidFill>
                  </a:rPr>
                  <a:t>n</a:t>
                </a:r>
                <a:r>
                  <a:rPr lang="en-US" sz="2400" dirty="0">
                    <a:solidFill>
                      <a:schemeClr val="tx1"/>
                    </a:solidFill>
                  </a:rPr>
                  <a:t>i</a:t>
                </a:r>
                <a:r>
                  <a:rPr lang="en-US" sz="2400" dirty="0">
                    <a:solidFill>
                      <a:srgbClr val="FF0000"/>
                    </a:solidFill>
                  </a:rPr>
                  <a:t>m</a:t>
                </a:r>
                <a:r>
                  <a:rPr lang="en-US" sz="2400" dirty="0">
                    <a:solidFill>
                      <a:schemeClr val="tx1"/>
                    </a:solidFill>
                  </a:rPr>
                  <a:t>u</a:t>
                </a:r>
                <a:r>
                  <a:rPr lang="en-US" sz="2400" dirty="0">
                    <a:solidFill>
                      <a:srgbClr val="FF0000"/>
                    </a:solidFill>
                  </a:rPr>
                  <a:t>m</a:t>
                </a:r>
                <a:r>
                  <a:rPr lang="en-US" sz="2400" dirty="0"/>
                  <a:t>/</a:t>
                </a:r>
                <a:r>
                  <a:rPr lang="en-US" sz="2400" dirty="0">
                    <a:solidFill>
                      <a:srgbClr val="008300"/>
                    </a:solidFill>
                  </a:rPr>
                  <a:t>maximum</a:t>
                </a:r>
                <a:r>
                  <a:rPr lang="en-US" sz="2400" dirty="0"/>
                  <a:t> FSI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/>
                  <a:t> calculated by W. Cosyn</a:t>
                </a:r>
                <a:r>
                  <a:rPr lang="en-US" sz="2400" baseline="30000" dirty="0"/>
                  <a:t>[1]</a:t>
                </a:r>
              </a:p>
              <a:p>
                <a:r>
                  <a:rPr lang="en-US" sz="2400" dirty="0"/>
                  <a:t>FSIs minimized in kinematic choice (large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≥1.35</m:t>
                    </m:r>
                  </m:oMath>
                </a14:m>
                <a:r>
                  <a:rPr lang="en-US" sz="2400" dirty="0"/>
                  <a:t> and medium </a:t>
                </a:r>
                <a:r>
                  <a:rPr lang="en-US" sz="2400" i="1" dirty="0"/>
                  <a:t>p</a:t>
                </a:r>
                <a:r>
                  <a:rPr lang="en-US" sz="2400" i="1" baseline="-25000" dirty="0"/>
                  <a:t>m</a:t>
                </a:r>
                <a:r>
                  <a:rPr lang="en-US" sz="2400" dirty="0"/>
                  <a:t>)</a:t>
                </a:r>
              </a:p>
              <a:p>
                <a:pPr lvl="1"/>
                <a:r>
                  <a:rPr lang="en-US" sz="2200" dirty="0"/>
                  <a:t>Best suited for attempting to extract information on </a:t>
                </a:r>
                <a:r>
                  <a:rPr lang="en-US" sz="2200" i="1" dirty="0"/>
                  <a:t>D</a:t>
                </a:r>
                <a:r>
                  <a:rPr lang="en-US" sz="2200" dirty="0"/>
                  <a:t>-wave content</a:t>
                </a:r>
                <a:r>
                  <a:rPr lang="en-US" sz="2200" baseline="30000" dirty="0"/>
                  <a:t>[2]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910" y="2219677"/>
                <a:ext cx="4789101" cy="3758384"/>
              </a:xfrm>
              <a:blipFill>
                <a:blip r:embed="rId2"/>
                <a:stretch>
                  <a:fillRect l="-1908" t="-2269" r="-2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11" y="1964738"/>
            <a:ext cx="7233981" cy="401273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56853" y="4969565"/>
            <a:ext cx="1300272" cy="584775"/>
            <a:chOff x="6301410" y="4810539"/>
            <a:chExt cx="1300272" cy="584775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6301410" y="4969565"/>
              <a:ext cx="43732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08036" y="5227981"/>
              <a:ext cx="43732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745357" y="4810539"/>
              <a:ext cx="8563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AV18</a:t>
              </a:r>
            </a:p>
            <a:p>
              <a:r>
                <a:rPr lang="en-US" sz="1600" dirty="0" err="1"/>
                <a:t>CDBonn</a:t>
              </a:r>
              <a:endParaRPr lang="en-US" sz="16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956341" y="5913666"/>
            <a:ext cx="1224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[1]</a:t>
            </a:r>
            <a:r>
              <a:rPr lang="en-US" dirty="0"/>
              <a:t> W Cosyn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597" y="5965182"/>
            <a:ext cx="5533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[2]</a:t>
            </a:r>
            <a:r>
              <a:rPr lang="en-US" dirty="0"/>
              <a:t> S </a:t>
            </a:r>
            <a:r>
              <a:rPr lang="en-US" dirty="0" err="1"/>
              <a:t>Jeschonnek</a:t>
            </a:r>
            <a:r>
              <a:rPr lang="en-US" dirty="0"/>
              <a:t>, JW Van </a:t>
            </a:r>
            <a:r>
              <a:rPr lang="en-US" dirty="0" err="1"/>
              <a:t>Orden</a:t>
            </a:r>
            <a:r>
              <a:rPr lang="en-US" dirty="0"/>
              <a:t>, arXiv:1606.04072 (2016)</a:t>
            </a:r>
          </a:p>
        </p:txBody>
      </p:sp>
    </p:spTree>
    <p:extLst>
      <p:ext uri="{BB962C8B-B14F-4D97-AF65-F5344CB8AC3E}">
        <p14:creationId xmlns:p14="http://schemas.microsoft.com/office/powerpoint/2010/main" val="3202441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10974"/>
          <a:stretch/>
        </p:blipFill>
        <p:spPr>
          <a:xfrm>
            <a:off x="6237025" y="1769179"/>
            <a:ext cx="6147819" cy="4330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237027" y="1769179"/>
            <a:ext cx="5158854" cy="4568045"/>
            <a:chOff x="6237027" y="1769179"/>
            <a:chExt cx="5158854" cy="4568045"/>
          </a:xfrm>
        </p:grpSpPr>
        <p:grpSp>
          <p:nvGrpSpPr>
            <p:cNvPr id="5" name="Group 4"/>
            <p:cNvGrpSpPr/>
            <p:nvPr/>
          </p:nvGrpSpPr>
          <p:grpSpPr>
            <a:xfrm>
              <a:off x="6237027" y="1769179"/>
              <a:ext cx="5158854" cy="4540968"/>
              <a:chOff x="6237027" y="1769179"/>
              <a:chExt cx="5158854" cy="454096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0556470" y="2238357"/>
                <a:ext cx="742923" cy="496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141FF"/>
                    </a:solidFill>
                  </a:rPr>
                  <a:t>AV18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379883" y="5120052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4141FF"/>
                    </a:solidFill>
                  </a:rPr>
                  <a:t>CDBonn</a:t>
                </a:r>
                <a:endParaRPr lang="en-US" dirty="0">
                  <a:solidFill>
                    <a:srgbClr val="4141FF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7027" y="1769179"/>
                <a:ext cx="5158854" cy="4540968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6366434" y="5967892"/>
              <a:ext cx="12122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 Sargsian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122454"/>
            <a:ext cx="4155414" cy="879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71062" y="1792726"/>
                <a:ext cx="5865966" cy="4023360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First calculated in the ‘70s,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can be used in to discriminate between hard and soft </a:t>
                </a:r>
                <a:r>
                  <a:rPr lang="en-US" sz="1800" dirty="0" err="1"/>
                  <a:t>wavefunctions</a:t>
                </a:r>
                <a:r>
                  <a:rPr lang="en-US" sz="1800" dirty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32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3200" dirty="0"/>
              </a:p>
              <a:p>
                <a:r>
                  <a:rPr lang="en-US" sz="1800" dirty="0"/>
                  <a:t>In the impulse approximation,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is directly related to the </a:t>
                </a:r>
                <a:r>
                  <a:rPr lang="en-US" sz="1800" i="1" dirty="0"/>
                  <a:t>S- </a:t>
                </a:r>
                <a:r>
                  <a:rPr lang="en-US" sz="1800" dirty="0"/>
                  <a:t>and </a:t>
                </a:r>
                <a:r>
                  <a:rPr lang="en-US" sz="1800" i="1" dirty="0"/>
                  <a:t>D</a:t>
                </a:r>
                <a:r>
                  <a:rPr lang="en-US" sz="1800" dirty="0"/>
                  <a:t>-states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/>
                  <a:t>Modern calculations indicate a large separation of hard and soft WFs begins just above the quasi-elastic peak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&gt;1.3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062" y="1792726"/>
                <a:ext cx="5865966" cy="4023360"/>
              </a:xfrm>
              <a:blipFill>
                <a:blip r:embed="rId5"/>
                <a:stretch>
                  <a:fillRect l="-936" t="-1364" r="-1767" b="-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062" y="2097266"/>
            <a:ext cx="5914210" cy="41749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99" y="2086877"/>
            <a:ext cx="6185077" cy="42118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5967892"/>
            <a:ext cx="5280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L.L. Frankfurt, M.I. Strikman, Phys. Rept. </a:t>
            </a:r>
            <a:r>
              <a:rPr lang="en-US" b="1" dirty="0"/>
              <a:t>76</a:t>
            </a:r>
            <a:r>
              <a:rPr lang="en-US" dirty="0"/>
              <a:t> 215 (1981)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5956741"/>
            <a:ext cx="22226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 </a:t>
            </a:r>
            <a:r>
              <a:rPr lang="en-US" dirty="0" err="1"/>
              <a:t>Arenhovel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283219" y="2941353"/>
            <a:ext cx="651579" cy="369332"/>
            <a:chOff x="5283219" y="2749685"/>
            <a:chExt cx="651579" cy="369332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5283219" y="2838893"/>
              <a:ext cx="0" cy="16979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352587" y="2749685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~1%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789126" y="2704218"/>
            <a:ext cx="723060" cy="1418236"/>
            <a:chOff x="10789126" y="2704218"/>
            <a:chExt cx="723060" cy="1418236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10789126" y="2704218"/>
              <a:ext cx="0" cy="14182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0812956" y="3180864"/>
              <a:ext cx="6992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~60%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5280" y="2995971"/>
            <a:ext cx="654346" cy="1661421"/>
            <a:chOff x="5837316" y="2485749"/>
            <a:chExt cx="654346" cy="1661421"/>
          </a:xfrm>
        </p:grpSpPr>
        <p:sp>
          <p:nvSpPr>
            <p:cNvPr id="45" name="TextBox 44"/>
            <p:cNvSpPr txBox="1"/>
            <p:nvPr/>
          </p:nvSpPr>
          <p:spPr>
            <a:xfrm>
              <a:off x="5923450" y="2485749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0%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837316" y="3777838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-10%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20135" y="2006338"/>
            <a:ext cx="4772955" cy="4030943"/>
            <a:chOff x="-24651" y="2027236"/>
            <a:chExt cx="4772955" cy="4030943"/>
          </a:xfrm>
        </p:grpSpPr>
        <p:grpSp>
          <p:nvGrpSpPr>
            <p:cNvPr id="16" name="Group 15"/>
            <p:cNvGrpSpPr/>
            <p:nvPr/>
          </p:nvGrpSpPr>
          <p:grpSpPr>
            <a:xfrm>
              <a:off x="-24651" y="2027236"/>
              <a:ext cx="4772955" cy="4030943"/>
              <a:chOff x="-48401" y="2027236"/>
              <a:chExt cx="4772955" cy="403094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48401" y="2027236"/>
                <a:ext cx="4772955" cy="4030943"/>
                <a:chOff x="-48401" y="2013588"/>
                <a:chExt cx="4772955" cy="4030943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-48401" y="2234274"/>
                  <a:ext cx="4743343" cy="38102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7466" y="2013588"/>
                  <a:ext cx="4587088" cy="3966894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sp>
            <p:nvSpPr>
              <p:cNvPr id="30" name="Rectangle 29"/>
              <p:cNvSpPr/>
              <p:nvPr/>
            </p:nvSpPr>
            <p:spPr>
              <a:xfrm>
                <a:off x="-33352" y="5672410"/>
                <a:ext cx="36187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H Zhu, Ph. D Thesis. (2000)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434426" y="3527917"/>
              <a:ext cx="608718" cy="369332"/>
              <a:chOff x="5381483" y="2852717"/>
              <a:chExt cx="608718" cy="369332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>
                <a:off x="5381483" y="2918740"/>
                <a:ext cx="0" cy="25567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5407990" y="2852717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~1%</a:t>
                </a:r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</a:t>
            </a:r>
            <a:r>
              <a:rPr lang="en-US" b="1" dirty="0"/>
              <a:t>realistic</a:t>
            </a:r>
            <a:r>
              <a:rPr lang="en-US" dirty="0"/>
              <a:t> ...” </a:t>
            </a:r>
          </a:p>
        </p:txBody>
      </p:sp>
      <p:sp>
        <p:nvSpPr>
          <p:cNvPr id="4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87122" y="458165"/>
            <a:ext cx="4259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 J. Terry, G. Miller, arXiv:1603.07032 (2016)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870986" y="2485749"/>
            <a:ext cx="771365" cy="2655332"/>
            <a:chOff x="5837316" y="2485749"/>
            <a:chExt cx="771365" cy="2655332"/>
          </a:xfrm>
        </p:grpSpPr>
        <p:sp>
          <p:nvSpPr>
            <p:cNvPr id="25" name="TextBox 24"/>
            <p:cNvSpPr txBox="1"/>
            <p:nvPr/>
          </p:nvSpPr>
          <p:spPr>
            <a:xfrm>
              <a:off x="5923450" y="2485749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0%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37316" y="4771749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-100%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155965" y="1712461"/>
            <a:ext cx="2668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/>
              <a:t>Vector Polarized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26585" y="1682724"/>
            <a:ext cx="2155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/>
              <a:t>Unpolarized</a:t>
            </a:r>
          </a:p>
        </p:txBody>
      </p:sp>
    </p:spTree>
    <p:extLst>
      <p:ext uri="{BB962C8B-B14F-4D97-AF65-F5344CB8AC3E}">
        <p14:creationId xmlns:p14="http://schemas.microsoft.com/office/powerpoint/2010/main" val="842344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13" grpId="0"/>
      <p:bldP spid="24" grpId="0" animBg="1"/>
      <p:bldP spid="37" grpId="0"/>
      <p:bldP spid="36" grpId="0"/>
      <p:bldP spid="3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polarization cycle is an independent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sz="2000" dirty="0"/>
                  <a:t>Annealing and target motion only at the start of a new cycle</a:t>
                </a:r>
              </a:p>
              <a:p>
                <a:pPr lvl="1"/>
                <a:r>
                  <a:rPr lang="en-US" sz="2000" dirty="0"/>
                  <a:t>Any issues from annealing or material shifts will be isolated to a single cycle</a:t>
                </a:r>
              </a:p>
              <a:p>
                <a:pPr lvl="2"/>
                <a:r>
                  <a:rPr lang="en-US" sz="2000" dirty="0"/>
                  <a:t>Dilution/packing fraction runs at the beginning and end of each cycle can recover data surrounding a material shift event</a:t>
                </a:r>
              </a:p>
              <a:p>
                <a:pPr lvl="1"/>
                <a:r>
                  <a:rPr lang="en-US" sz="2000" dirty="0"/>
                  <a:t>Doubled the number of cycles for the lowest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measurement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46" y="3949779"/>
            <a:ext cx="9798268" cy="23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8509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r="3611"/>
          <a:stretch/>
        </p:blipFill>
        <p:spPr>
          <a:xfrm>
            <a:off x="2354085" y="3155199"/>
            <a:ext cx="5330469" cy="31347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82275" y="5238979"/>
            <a:ext cx="1369749" cy="14160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3839"/>
            <a:ext cx="5840083" cy="4023360"/>
          </a:xfrm>
        </p:spPr>
        <p:txBody>
          <a:bodyPr/>
          <a:lstStyle/>
          <a:p>
            <a:pPr lvl="1"/>
            <a:r>
              <a:rPr lang="en-US" dirty="0"/>
              <a:t>TOSCA results</a:t>
            </a:r>
            <a:r>
              <a:rPr lang="en-US" baseline="30000" dirty="0"/>
              <a:t>[1]</a:t>
            </a:r>
            <a:r>
              <a:rPr lang="en-US" dirty="0"/>
              <a:t> indicate &lt;5 G on target material from HB</a:t>
            </a:r>
          </a:p>
          <a:p>
            <a:pPr lvl="1"/>
            <a:r>
              <a:rPr lang="en-US" dirty="0"/>
              <a:t>~0.2 G/cm gradient on target</a:t>
            </a:r>
          </a:p>
          <a:p>
            <a:pPr lvl="1"/>
            <a:r>
              <a:rPr lang="en-US" dirty="0"/>
              <a:t>Maximum 12ppm effect on target material</a:t>
            </a:r>
          </a:p>
          <a:p>
            <a:pPr lvl="2"/>
            <a:r>
              <a:rPr lang="en-US" sz="1800" dirty="0"/>
              <a:t>Well within required 100ppm target field stability</a:t>
            </a:r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064462"/>
            <a:ext cx="2903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MH Moore, </a:t>
            </a:r>
            <a:r>
              <a:rPr lang="en-US" sz="1400" i="1" dirty="0"/>
              <a:t>et al</a:t>
            </a:r>
            <a:r>
              <a:rPr lang="en-US" sz="1400" dirty="0"/>
              <a:t>, arXiv:1406.7856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056" y="5196957"/>
            <a:ext cx="2511614" cy="584775"/>
            <a:chOff x="46056" y="5196957"/>
            <a:chExt cx="2511614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46056" y="5196957"/>
              <a:ext cx="2095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Typical Strength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of Refrigerator Magnet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948070" y="5462840"/>
              <a:ext cx="609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375181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r="3611"/>
          <a:stretch/>
        </p:blipFill>
        <p:spPr>
          <a:xfrm>
            <a:off x="2354085" y="3155199"/>
            <a:ext cx="5330469" cy="31347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82275" y="5238979"/>
            <a:ext cx="1369749" cy="14160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346271" y="3014369"/>
            <a:ext cx="5383694" cy="3296965"/>
            <a:chOff x="0" y="2483127"/>
            <a:chExt cx="6277037" cy="3844047"/>
          </a:xfrm>
        </p:grpSpPr>
        <p:sp>
          <p:nvSpPr>
            <p:cNvPr id="12" name="Rectangle 11"/>
            <p:cNvSpPr/>
            <p:nvPr/>
          </p:nvSpPr>
          <p:spPr>
            <a:xfrm>
              <a:off x="0" y="2483127"/>
              <a:ext cx="6277037" cy="3823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7" r="3092"/>
            <a:stretch/>
          </p:blipFill>
          <p:spPr>
            <a:xfrm>
              <a:off x="62058" y="2514916"/>
              <a:ext cx="6214979" cy="381225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3839"/>
            <a:ext cx="5840083" cy="4023360"/>
          </a:xfrm>
        </p:spPr>
        <p:txBody>
          <a:bodyPr/>
          <a:lstStyle/>
          <a:p>
            <a:pPr lvl="1"/>
            <a:r>
              <a:rPr lang="en-US" dirty="0"/>
              <a:t>TOSCA results</a:t>
            </a:r>
            <a:r>
              <a:rPr lang="en-US" baseline="30000" dirty="0"/>
              <a:t>[1]</a:t>
            </a:r>
            <a:r>
              <a:rPr lang="en-US" dirty="0"/>
              <a:t> indicate &lt;5 G on target material from HB</a:t>
            </a:r>
          </a:p>
          <a:p>
            <a:pPr lvl="1"/>
            <a:r>
              <a:rPr lang="en-US" dirty="0"/>
              <a:t>~0.2 G/cm gradient on target</a:t>
            </a:r>
          </a:p>
          <a:p>
            <a:pPr lvl="1"/>
            <a:r>
              <a:rPr lang="en-US" dirty="0"/>
              <a:t>Maximum 12ppm effect on target material</a:t>
            </a:r>
          </a:p>
          <a:p>
            <a:pPr lvl="2"/>
            <a:r>
              <a:rPr lang="en-US" sz="1800" dirty="0"/>
              <a:t>Well within required 100ppm target field uniformity</a:t>
            </a:r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064462"/>
            <a:ext cx="2903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MH Moore, </a:t>
            </a:r>
            <a:r>
              <a:rPr lang="en-US" sz="1400" i="1" dirty="0"/>
              <a:t>et al</a:t>
            </a:r>
            <a:r>
              <a:rPr lang="en-US" sz="1400" dirty="0"/>
              <a:t>, arXiv:1406.7856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056" y="5196957"/>
            <a:ext cx="2511614" cy="584775"/>
            <a:chOff x="46056" y="5196957"/>
            <a:chExt cx="2511614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46056" y="5196957"/>
              <a:ext cx="2095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Typical Strength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of Refrigerator Magnet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948070" y="5462840"/>
              <a:ext cx="609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00190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57" y="1743839"/>
            <a:ext cx="7365854" cy="4023360"/>
          </a:xfrm>
        </p:spPr>
        <p:txBody>
          <a:bodyPr/>
          <a:lstStyle/>
          <a:p>
            <a:r>
              <a:rPr lang="en-US" dirty="0"/>
              <a:t>Hall A g2p had similar configuration</a:t>
            </a:r>
          </a:p>
          <a:p>
            <a:pPr lvl="1"/>
            <a:r>
              <a:rPr lang="en-US" dirty="0"/>
              <a:t>1.5T septa placed 1.58m from center of solid NH</a:t>
            </a:r>
            <a:r>
              <a:rPr lang="en-US" baseline="-25000" dirty="0"/>
              <a:t>3</a:t>
            </a:r>
            <a:r>
              <a:rPr lang="en-US" dirty="0"/>
              <a:t> target</a:t>
            </a:r>
          </a:p>
          <a:p>
            <a:r>
              <a:rPr lang="en-US" dirty="0"/>
              <a:t>TOSCA study agreed very well with field mapping</a:t>
            </a:r>
          </a:p>
          <a:p>
            <a:pPr lvl="1"/>
            <a:r>
              <a:rPr lang="en-US" dirty="0"/>
              <a:t>Septa was shown to have negligible coupling on the target magnet</a:t>
            </a:r>
          </a:p>
          <a:p>
            <a:r>
              <a:rPr lang="en-US" dirty="0"/>
              <a:t>Even during a catastrophic failure of the septa, the target field maintained a &lt;100ppm stability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2" y="4007308"/>
            <a:ext cx="8227478" cy="23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5580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Polarized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441026" y="1814517"/>
            <a:ext cx="4508500" cy="4389437"/>
            <a:chOff x="8250526" y="1776417"/>
            <a:chExt cx="4508500" cy="4389437"/>
          </a:xfrm>
        </p:grpSpPr>
        <p:grpSp>
          <p:nvGrpSpPr>
            <p:cNvPr id="14" name="Group 13"/>
            <p:cNvGrpSpPr/>
            <p:nvPr/>
          </p:nvGrpSpPr>
          <p:grpSpPr>
            <a:xfrm>
              <a:off x="8250526" y="1776417"/>
              <a:ext cx="4508500" cy="4389437"/>
              <a:chOff x="7943121" y="1910123"/>
              <a:chExt cx="4508500" cy="4389437"/>
            </a:xfrm>
          </p:grpSpPr>
          <p:pic>
            <p:nvPicPr>
              <p:cNvPr id="7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0" t="5856" r="1266" b="441"/>
              <a:stretch>
                <a:fillRect/>
              </a:stretch>
            </p:blipFill>
            <p:spPr bwMode="auto">
              <a:xfrm>
                <a:off x="7943121" y="1910123"/>
                <a:ext cx="4508500" cy="4389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11417300" y="2726200"/>
                <a:ext cx="876300" cy="1096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1070820" y="3492500"/>
                <a:ext cx="714780" cy="203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65" t="39149" r="6467" b="54616"/>
            <a:stretch/>
          </p:blipFill>
          <p:spPr bwMode="auto">
            <a:xfrm>
              <a:off x="10556470" y="2623888"/>
              <a:ext cx="1028701" cy="29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58" y="5887"/>
            <a:ext cx="2308632" cy="173147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707908" y="2954087"/>
            <a:ext cx="5502393" cy="3107656"/>
            <a:chOff x="3237712" y="3206394"/>
            <a:chExt cx="4934821" cy="27871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42"/>
            <a:stretch/>
          </p:blipFill>
          <p:spPr>
            <a:xfrm>
              <a:off x="3237712" y="3396894"/>
              <a:ext cx="4934821" cy="25966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093670" y="3206394"/>
              <a:ext cx="3637147" cy="331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Tensor Polarization by Vector Polarization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/>
              <p:cNvSpPr txBox="1">
                <a:spLocks/>
              </p:cNvSpPr>
              <p:nvPr/>
            </p:nvSpPr>
            <p:spPr>
              <a:xfrm>
                <a:off x="0" y="1910123"/>
                <a:ext cx="5459105" cy="343979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fontScale="92500" lnSpcReduction="1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000" dirty="0"/>
                  <a:t>Dynamic Nuclear Polarization of ND</a:t>
                </a:r>
                <a:r>
                  <a:rPr lang="en-US" sz="2000" baseline="-25000" dirty="0"/>
                  <a:t>3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30%</m:t>
                    </m:r>
                  </m:oMath>
                </a14:m>
                <a:endParaRPr lang="en-US" sz="4000" dirty="0"/>
              </a:p>
              <a:p>
                <a:pPr lvl="1"/>
                <a:r>
                  <a:rPr lang="en-US" sz="2000" dirty="0"/>
                  <a:t>5 Tesla at 1 K</a:t>
                </a:r>
              </a:p>
              <a:p>
                <a:pPr lvl="1"/>
                <a:r>
                  <a:rPr lang="en-US" sz="2000" dirty="0"/>
                  <a:t>3cm Target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0.27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dirty="0"/>
                  <a:t>UVA Techniques in R&amp;D:</a:t>
                </a:r>
              </a:p>
              <a:p>
                <a:pPr lvl="2"/>
                <a:r>
                  <a:rPr lang="en-US" dirty="0"/>
                  <a:t>Selective Semi-Saturation</a:t>
                </a:r>
              </a:p>
              <a:p>
                <a:pPr lvl="2"/>
                <a:r>
                  <a:rPr lang="en-US" dirty="0"/>
                  <a:t>Time Dependence of Sample</a:t>
                </a:r>
                <a:br>
                  <a:rPr lang="en-US" dirty="0"/>
                </a:br>
                <a:r>
                  <a:rPr lang="en-US" dirty="0"/>
                  <a:t>Rotation</a:t>
                </a:r>
              </a:p>
              <a:p>
                <a:pPr lvl="2"/>
                <a:r>
                  <a:rPr lang="en-US" dirty="0"/>
                  <a:t>Material Crystallization</a:t>
                </a:r>
              </a:p>
              <a:p>
                <a:pPr lvl="2"/>
                <a:r>
                  <a:rPr lang="en-US" dirty="0"/>
                  <a:t>Alternative Materials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10123"/>
                <a:ext cx="5459105" cy="3439793"/>
              </a:xfrm>
              <a:prstGeom prst="rect">
                <a:avLst/>
              </a:prstGeom>
              <a:blipFill rotWithShape="0">
                <a:blip r:embed="rId5"/>
                <a:stretch>
                  <a:fillRect t="-2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6231" r="6227" b="15237"/>
          <a:stretch/>
        </p:blipFill>
        <p:spPr>
          <a:xfrm>
            <a:off x="7678222" y="35169"/>
            <a:ext cx="2084984" cy="167053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45912" y="4339987"/>
            <a:ext cx="1787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52660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8" t="45858" r="1035" b="10135"/>
          <a:stretch/>
        </p:blipFill>
        <p:spPr>
          <a:xfrm>
            <a:off x="3391998" y="3873345"/>
            <a:ext cx="4909960" cy="234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b="7758"/>
          <a:stretch/>
        </p:blipFill>
        <p:spPr>
          <a:xfrm rot="10800000" flipH="1">
            <a:off x="2857500" y="3756658"/>
            <a:ext cx="6082416" cy="2288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Polarized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767023" y="5819987"/>
            <a:ext cx="3424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D Keller, </a:t>
            </a:r>
            <a:r>
              <a:rPr lang="en-US" sz="1400" dirty="0" err="1"/>
              <a:t>HiX</a:t>
            </a:r>
            <a:r>
              <a:rPr lang="en-US" sz="1400" dirty="0"/>
              <a:t> Workshop (2014)</a:t>
            </a:r>
          </a:p>
          <a:p>
            <a:pPr algn="r"/>
            <a:r>
              <a:rPr lang="en-US" sz="1400" dirty="0"/>
              <a:t>UVA Tensor Enhancement on Butanol (2014)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39479" r="51986" b="7248"/>
          <a:stretch/>
        </p:blipFill>
        <p:spPr>
          <a:xfrm>
            <a:off x="8263858" y="1941056"/>
            <a:ext cx="4018453" cy="27383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89861" y="3154185"/>
            <a:ext cx="346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RF Saturation Tensor Enhancement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002212" y="5689600"/>
            <a:ext cx="1666524" cy="608812"/>
            <a:chOff x="4735512" y="5727700"/>
            <a:chExt cx="1666524" cy="60881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108575" y="5727700"/>
              <a:ext cx="0" cy="4635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032500" y="5727700"/>
              <a:ext cx="0" cy="4635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735512" y="6121068"/>
                  <a:ext cx="74001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5512" y="6121068"/>
                  <a:ext cx="740011" cy="21544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306" r="-826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662025" y="6106338"/>
                  <a:ext cx="74001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+3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2025" y="6106338"/>
                  <a:ext cx="740011" cy="21544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306" r="-826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2287239" y="3457494"/>
            <a:ext cx="6055345" cy="2407067"/>
            <a:chOff x="2020539" y="3495594"/>
            <a:chExt cx="6055345" cy="2407067"/>
          </a:xfrm>
        </p:grpSpPr>
        <p:grpSp>
          <p:nvGrpSpPr>
            <p:cNvPr id="37" name="Group 36"/>
            <p:cNvGrpSpPr/>
            <p:nvPr/>
          </p:nvGrpSpPr>
          <p:grpSpPr>
            <a:xfrm>
              <a:off x="3132918" y="3495594"/>
              <a:ext cx="4942966" cy="360819"/>
              <a:chOff x="3132918" y="3495594"/>
              <a:chExt cx="4942966" cy="36081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132918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32.4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896743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32.5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654763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32.6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442440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32.7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0497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32.8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985458" y="3579414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32.9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602678" y="3495594"/>
                <a:ext cx="4732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MHz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020539" y="3961770"/>
              <a:ext cx="634693" cy="1940891"/>
              <a:chOff x="2020539" y="3961770"/>
              <a:chExt cx="634693" cy="194089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 rot="16200000">
                    <a:off x="1906790" y="5416757"/>
                    <a:ext cx="412164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a14:m>
                    <a:r>
                      <a:rPr lang="en-US" sz="1200" dirty="0"/>
                      <a:t> mV</a:t>
                    </a:r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906790" y="5416757"/>
                    <a:ext cx="412164" cy="184666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6667" t="-22388" r="-53333" b="-149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5" name="Group 34"/>
              <p:cNvGrpSpPr/>
              <p:nvPr/>
            </p:nvGrpSpPr>
            <p:grpSpPr>
              <a:xfrm>
                <a:off x="2228512" y="3961770"/>
                <a:ext cx="426720" cy="1940891"/>
                <a:chOff x="2220892" y="3961770"/>
                <a:chExt cx="426720" cy="1940891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2220892" y="3961770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-0.4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220892" y="4378205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-0.3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220892" y="4794024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-0.2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220892" y="5209843"/>
                  <a:ext cx="4267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-0.1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243752" y="5625662"/>
                  <a:ext cx="38023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0.0</a:t>
                  </a:r>
                </a:p>
              </p:txBody>
            </p:sp>
          </p:grpSp>
        </p:grpSp>
      </p:grpSp>
      <p:pic>
        <p:nvPicPr>
          <p:cNvPr id="3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58" y="5887"/>
            <a:ext cx="2308632" cy="173147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231287" y="3485804"/>
            <a:ext cx="1558795" cy="1824438"/>
            <a:chOff x="5231287" y="3485804"/>
            <a:chExt cx="1558795" cy="1824438"/>
          </a:xfrm>
        </p:grpSpPr>
        <p:sp>
          <p:nvSpPr>
            <p:cNvPr id="7" name="Down Arrow 6"/>
            <p:cNvSpPr/>
            <p:nvPr/>
          </p:nvSpPr>
          <p:spPr>
            <a:xfrm>
              <a:off x="5231287" y="3485804"/>
              <a:ext cx="242820" cy="5212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own Arrow 39"/>
            <p:cNvSpPr/>
            <p:nvPr/>
          </p:nvSpPr>
          <p:spPr>
            <a:xfrm>
              <a:off x="6547262" y="4788993"/>
              <a:ext cx="242820" cy="5212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910123"/>
                <a:ext cx="5459105" cy="3439793"/>
              </a:xfrm>
            </p:spPr>
            <p:txBody>
              <a:bodyPr>
                <a:normAutofit fontScale="92500" lnSpcReduction="10000"/>
              </a:bodyPr>
              <a:lstStyle/>
              <a:p>
                <a:pPr lvl="1"/>
                <a:r>
                  <a:rPr lang="en-US" sz="2000" dirty="0"/>
                  <a:t>Dynamic Nuclear Polarization of ND</a:t>
                </a:r>
                <a:r>
                  <a:rPr lang="en-US" sz="2000" baseline="-25000" dirty="0"/>
                  <a:t>3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30%</m:t>
                    </m:r>
                  </m:oMath>
                </a14:m>
                <a:endParaRPr lang="en-US" sz="4000" dirty="0"/>
              </a:p>
              <a:p>
                <a:pPr lvl="1"/>
                <a:r>
                  <a:rPr lang="en-US" sz="2000" dirty="0"/>
                  <a:t>5 Tesla at 1 K</a:t>
                </a:r>
              </a:p>
              <a:p>
                <a:pPr lvl="1"/>
                <a:r>
                  <a:rPr lang="en-US" sz="2000" dirty="0"/>
                  <a:t>3cm Target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0.27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dirty="0"/>
                  <a:t>UVA Techniques in R&amp;D:</a:t>
                </a:r>
              </a:p>
              <a:p>
                <a:pPr lvl="2"/>
                <a:r>
                  <a:rPr lang="en-US" dirty="0"/>
                  <a:t>Selective Semi-Saturation</a:t>
                </a:r>
              </a:p>
              <a:p>
                <a:pPr lvl="2"/>
                <a:r>
                  <a:rPr lang="en-US" dirty="0"/>
                  <a:t>Time Dependence of Sample</a:t>
                </a:r>
                <a:br>
                  <a:rPr lang="en-US" dirty="0"/>
                </a:br>
                <a:r>
                  <a:rPr lang="en-US" dirty="0"/>
                  <a:t>Rotation</a:t>
                </a:r>
              </a:p>
              <a:p>
                <a:pPr lvl="2"/>
                <a:r>
                  <a:rPr lang="en-US" dirty="0"/>
                  <a:t>Material Crystallization</a:t>
                </a:r>
              </a:p>
              <a:p>
                <a:pPr lvl="2"/>
                <a:r>
                  <a:rPr lang="en-US" dirty="0"/>
                  <a:t>Alternative Materials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910123"/>
                <a:ext cx="5459105" cy="3439793"/>
              </a:xfrm>
              <a:blipFill rotWithShape="0">
                <a:blip r:embed="rId10"/>
                <a:stretch>
                  <a:fillRect t="-2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6231" r="6227" b="15237"/>
          <a:stretch/>
        </p:blipFill>
        <p:spPr>
          <a:xfrm>
            <a:off x="7678222" y="35169"/>
            <a:ext cx="2084984" cy="16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07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Development in 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66195" y="1751611"/>
                <a:ext cx="8123583" cy="3439793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/>
                  <a:t>Selective Semi-Saturation</a:t>
                </a:r>
              </a:p>
              <a:p>
                <a:pPr lvl="1"/>
                <a:r>
                  <a:rPr lang="en-US" sz="2000" dirty="0"/>
                  <a:t>Fitting measurements only minimally dependent on relaxation rates</a:t>
                </a:r>
              </a:p>
              <a:p>
                <a:pPr lvl="1"/>
                <a:r>
                  <a:rPr lang="en-US" sz="2000" dirty="0"/>
                  <a:t>Tensor enhancement unrelated to area lost (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−3∆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pPr lvl="1"/>
                <a:r>
                  <a:rPr lang="en-US" sz="2000" dirty="0"/>
                  <a:t>Spin diffusion can help spread enhancement</a:t>
                </a:r>
              </a:p>
              <a:p>
                <a:pPr lvl="1"/>
                <a:r>
                  <a:rPr lang="en-US" sz="2000" dirty="0"/>
                  <a:t>Solid-state NMR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000" dirty="0"/>
                  <a:t> can be confirmed with elastic scattering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6195" y="1751611"/>
                <a:ext cx="8123583" cy="3439793"/>
              </a:xfrm>
              <a:blipFill rotWithShape="0">
                <a:blip r:embed="rId2"/>
                <a:stretch>
                  <a:fillRect l="-975" t="-2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0" y="3533205"/>
            <a:ext cx="7974127" cy="2787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0"/>
          <a:stretch/>
        </p:blipFill>
        <p:spPr>
          <a:xfrm>
            <a:off x="8987043" y="52524"/>
            <a:ext cx="3138854" cy="1581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45" y="2493889"/>
            <a:ext cx="2850385" cy="38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44832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1403" t="44480" r="73623" b="8494"/>
          <a:stretch/>
        </p:blipFill>
        <p:spPr>
          <a:xfrm>
            <a:off x="9679" y="3539906"/>
            <a:ext cx="4143273" cy="2564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Diluting Asymmetries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3092" y="1845734"/>
                <a:ext cx="2873131" cy="4023360"/>
              </a:xfrm>
            </p:spPr>
            <p:txBody>
              <a:bodyPr/>
              <a:lstStyle/>
              <a:p>
                <a:r>
                  <a:rPr lang="en-US" dirty="0"/>
                  <a:t>With an unpolarized beam and a longitudinally polarized target,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092" y="1845734"/>
                <a:ext cx="2873131" cy="4023360"/>
              </a:xfrm>
              <a:blipFill rotWithShape="0">
                <a:blip r:embed="rId3"/>
                <a:stretch>
                  <a:fillRect l="-2119" t="-1667" r="-5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44" t="55747" r="65792" b="38638"/>
          <a:stretch/>
        </p:blipFill>
        <p:spPr>
          <a:xfrm>
            <a:off x="3211483" y="1831641"/>
            <a:ext cx="7992208" cy="474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44" t="55747" r="65792" b="38638"/>
          <a:stretch/>
        </p:blipFill>
        <p:spPr>
          <a:xfrm>
            <a:off x="3211483" y="2453452"/>
            <a:ext cx="7992208" cy="4747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608997" y="2513447"/>
            <a:ext cx="560482" cy="697861"/>
            <a:chOff x="8617789" y="2803585"/>
            <a:chExt cx="560482" cy="697861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45924" y="2513447"/>
            <a:ext cx="560482" cy="697861"/>
            <a:chOff x="8617789" y="2803585"/>
            <a:chExt cx="560482" cy="697861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559267" y="2513447"/>
            <a:ext cx="560482" cy="697861"/>
            <a:chOff x="8617789" y="2803585"/>
            <a:chExt cx="560482" cy="697861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2854" t="39829" r="70122" b="42221"/>
          <a:stretch/>
        </p:blipFill>
        <p:spPr>
          <a:xfrm>
            <a:off x="4763033" y="3117168"/>
            <a:ext cx="5825468" cy="12716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675767" y="3886632"/>
            <a:ext cx="795205" cy="670402"/>
            <a:chOff x="8383066" y="2831044"/>
            <a:chExt cx="795205" cy="670402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8383066" y="2831044"/>
              <a:ext cx="571153" cy="429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63033" y="3188771"/>
            <a:ext cx="560482" cy="697861"/>
            <a:chOff x="8617789" y="2803585"/>
            <a:chExt cx="560482" cy="697861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1517" t="67692" r="60346" b="18034"/>
          <a:stretch/>
        </p:blipFill>
        <p:spPr>
          <a:xfrm>
            <a:off x="3988778" y="4491026"/>
            <a:ext cx="8194430" cy="100801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380933" y="5060708"/>
            <a:ext cx="795205" cy="670402"/>
            <a:chOff x="8383066" y="2831044"/>
            <a:chExt cx="795205" cy="670402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8383066" y="2831044"/>
              <a:ext cx="571153" cy="429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022067" y="4491026"/>
            <a:ext cx="560482" cy="697861"/>
            <a:chOff x="8617789" y="2803585"/>
            <a:chExt cx="560482" cy="697861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190282" y="5672096"/>
                <a:ext cx="6305316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282" y="5672096"/>
                <a:ext cx="6305316" cy="5558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957" y="6053328"/>
            <a:ext cx="3157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 </a:t>
            </a:r>
            <a:r>
              <a:rPr lang="en-US" sz="1400" dirty="0" err="1"/>
              <a:t>Leidemann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43</a:t>
            </a:r>
            <a:r>
              <a:rPr lang="en-US" sz="1400" dirty="0"/>
              <a:t>, 1022 (1991)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887093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and Progress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2612430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552" t="1446" r="13253" b="1539"/>
          <a:stretch/>
        </p:blipFill>
        <p:spPr>
          <a:xfrm>
            <a:off x="5836243" y="1981695"/>
            <a:ext cx="5979084" cy="41180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96593" y="2717053"/>
            <a:ext cx="5257800" cy="572247"/>
            <a:chOff x="996593" y="2717053"/>
            <a:chExt cx="5257800" cy="572247"/>
          </a:xfrm>
        </p:grpSpPr>
        <p:sp>
          <p:nvSpPr>
            <p:cNvPr id="8" name="Rectangle 7"/>
            <p:cNvSpPr/>
            <p:nvPr/>
          </p:nvSpPr>
          <p:spPr>
            <a:xfrm>
              <a:off x="3460393" y="2717053"/>
              <a:ext cx="2794000" cy="29284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6593" y="3009900"/>
              <a:ext cx="1924407" cy="2794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Dilution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</p:spPr>
            <p:txBody>
              <a:bodyPr anchor="ctr">
                <a:normAutofit/>
              </a:bodyPr>
              <a:lstStyle/>
              <a:p>
                <a:r>
                  <a:rPr lang="en-US" dirty="0"/>
                  <a:t>“…the background from interaction with nuclei increases as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increases. For example, for a D</a:t>
                </a:r>
                <a:r>
                  <a:rPr lang="en-US" baseline="30000" dirty="0"/>
                  <a:t>12</a:t>
                </a:r>
                <a:r>
                  <a:rPr lang="en-US" dirty="0"/>
                  <a:t>C target the ratio of the cross sections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for A=</a:t>
                </a:r>
                <a:r>
                  <a:rPr lang="en-US" baseline="30000" dirty="0"/>
                  <a:t>12</a:t>
                </a:r>
                <a:r>
                  <a:rPr lang="en-US" dirty="0"/>
                  <a:t>C and A=D is of the order of 40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~1.3</m:t>
                    </m:r>
                  </m:oMath>
                </a14:m>
                <a:r>
                  <a:rPr lang="en-US" dirty="0"/>
                  <a:t> and increases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.”</a:t>
                </a:r>
                <a:br>
                  <a:rPr lang="en-US" dirty="0"/>
                </a:br>
                <a:r>
                  <a:rPr lang="en-US" dirty="0"/>
                  <a:t>      - L.L. Frankfurt, M.I. </a:t>
                </a:r>
                <a:r>
                  <a:rPr lang="en-US" dirty="0" err="1"/>
                  <a:t>Strikman</a:t>
                </a:r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        Phys. Rept. </a:t>
                </a:r>
                <a:r>
                  <a:rPr lang="en-US" b="1" dirty="0"/>
                  <a:t>160</a:t>
                </a:r>
                <a:r>
                  <a:rPr lang="en-US" dirty="0"/>
                  <a:t> (1988) 235</a:t>
                </a:r>
                <a:br>
                  <a:rPr lang="en-US" dirty="0"/>
                </a:b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sz="2800" dirty="0"/>
              </a:p>
              <a:p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>With the 12 </a:t>
                </a:r>
                <a:r>
                  <a:rPr lang="en-US" dirty="0" err="1"/>
                  <a:t>GeV</a:t>
                </a:r>
                <a:r>
                  <a:rPr lang="en-US" dirty="0"/>
                  <a:t> upgrade and the new SHMS, this measurement becomes possible even with the low dilution factor 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  <a:blipFill rotWithShape="0">
                <a:blip r:embed="rId3"/>
                <a:stretch>
                  <a:fillRect l="-1136" t="-972" r="-3295" b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3281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 for D(</a:t>
            </a:r>
            <a:r>
              <a:rPr lang="en-US" dirty="0" err="1"/>
              <a:t>e,e</a:t>
            </a:r>
            <a:r>
              <a:rPr lang="en-US" dirty="0"/>
              <a:t>’)X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</p:spPr>
            <p:txBody>
              <a:bodyPr anchor="ctr"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Pol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d>
                          <m:d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Unpol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𝑅𝑡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Unpol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stat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</m:sSub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pPr lvl="1"/>
                <a:r>
                  <a:rPr lang="en-US" sz="2200" dirty="0"/>
                  <a:t>Used combination of P. </a:t>
                </a:r>
                <a:r>
                  <a:rPr lang="en-US" sz="2200" dirty="0" err="1"/>
                  <a:t>Bosted</a:t>
                </a:r>
                <a:r>
                  <a:rPr lang="en-US" sz="2200" dirty="0"/>
                  <a:t> and M. Sargsian code to calculate unpolarized cross sections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  <a:blipFill rotWithShape="0">
                <a:blip r:embed="rId2"/>
                <a:stretch>
                  <a:fillRect l="-2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 Long, Technical Note, JLAB-TN-13-029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92701" y="465011"/>
                <a:ext cx="2138680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Assumptions: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=30%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=65%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tgt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01" y="465011"/>
                <a:ext cx="2138680" cy="1525739"/>
              </a:xfrm>
              <a:prstGeom prst="rect">
                <a:avLst/>
              </a:prstGeom>
              <a:blipFill rotWithShape="0">
                <a:blip r:embed="rId3"/>
                <a:stretch>
                  <a:fillRect l="-2279" t="-1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241285" y="558316"/>
            <a:ext cx="4950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P.E. </a:t>
            </a:r>
            <a:r>
              <a:rPr lang="en-US" dirty="0" err="1"/>
              <a:t>Bosted</a:t>
            </a:r>
            <a:r>
              <a:rPr lang="en-US" dirty="0"/>
              <a:t>, V. </a:t>
            </a:r>
            <a:r>
              <a:rPr lang="en-US" dirty="0" err="1"/>
              <a:t>Mamyan</a:t>
            </a:r>
            <a:r>
              <a:rPr lang="en-US" dirty="0"/>
              <a:t>, arXiv:1203.2262</a:t>
            </a:r>
          </a:p>
          <a:p>
            <a:r>
              <a:rPr lang="en-US" dirty="0"/>
              <a:t>M. Sargsian, Private Communication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108 (2012) 092502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105 (2010) 212502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231381" y="2112425"/>
            <a:ext cx="4884212" cy="3993323"/>
            <a:chOff x="7241285" y="1798198"/>
            <a:chExt cx="4884212" cy="39933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85" y="1798198"/>
              <a:ext cx="4884212" cy="39933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ontent Placeholder 2"/>
                <p:cNvSpPr txBox="1">
                  <a:spLocks/>
                </p:cNvSpPr>
                <p:nvPr/>
              </p:nvSpPr>
              <p:spPr>
                <a:xfrm>
                  <a:off x="8250187" y="1933792"/>
                  <a:ext cx="2621013" cy="3006508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Compared with data similar to </a:t>
                  </a:r>
                  <a:r>
                    <a:rPr lang="en-US" dirty="0" err="1"/>
                    <a:t>Azz</a:t>
                  </a:r>
                  <a:r>
                    <a:rPr lang="en-US" dirty="0"/>
                    <a:t> range</a:t>
                  </a:r>
                  <a:br>
                    <a:rPr lang="en-US" dirty="0"/>
                  </a:br>
                  <a:r>
                    <a:rPr lang="en-US" dirty="0"/>
                    <a:t/>
                  </a:r>
                  <a:br>
                    <a:rPr lang="en-US" dirty="0"/>
                  </a:br>
                  <a:r>
                    <a:rPr lang="en-US" dirty="0"/>
                    <a:t/>
                  </a:r>
                  <a:br>
                    <a:rPr lang="en-US" dirty="0"/>
                  </a:br>
                  <a:r>
                    <a:rPr lang="en-US" dirty="0"/>
                    <a:t/>
                  </a:r>
                  <a:br>
                    <a:rPr lang="en-US" dirty="0"/>
                  </a:br>
                  <a:r>
                    <a:rPr lang="en-US" dirty="0"/>
                    <a:t/>
                  </a:r>
                  <a:br>
                    <a:rPr lang="en-US" dirty="0"/>
                  </a:br>
                  <a:endParaRPr lang="en-US" dirty="0"/>
                </a:p>
                <a:p>
                  <a:pPr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=5.766 </m:t>
                      </m:r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endParaRPr lang="en-US" dirty="0"/>
                </a:p>
                <a:p>
                  <a:pPr lvl="1"/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′=4.8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endParaRPr lang="en-US" dirty="0"/>
                </a:p>
                <a:p>
                  <a:pPr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18.0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0187" y="1933792"/>
                  <a:ext cx="2621013" cy="300650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58" t="-2231" b="-16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6037242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Tensor Observables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RJ Holt, R Gilman, Rep. </a:t>
            </a:r>
            <a:r>
              <a:rPr lang="en-US" sz="1400" dirty="0" err="1"/>
              <a:t>Prog</a:t>
            </a:r>
            <a:r>
              <a:rPr lang="en-US" sz="1400" dirty="0"/>
              <a:t>. Phys. </a:t>
            </a:r>
            <a:r>
              <a:rPr lang="en-US" sz="1400" b="1" dirty="0"/>
              <a:t>75</a:t>
            </a:r>
            <a:r>
              <a:rPr lang="en-US" sz="1400" dirty="0"/>
              <a:t> 086301 (2012)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6" y="1956790"/>
            <a:ext cx="6151352" cy="385864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484786" y="1655708"/>
            <a:ext cx="5707039" cy="4455229"/>
            <a:chOff x="6484786" y="1655708"/>
            <a:chExt cx="5707039" cy="4455229"/>
          </a:xfrm>
        </p:grpSpPr>
        <p:grpSp>
          <p:nvGrpSpPr>
            <p:cNvPr id="6" name="Group 5"/>
            <p:cNvGrpSpPr/>
            <p:nvPr/>
          </p:nvGrpSpPr>
          <p:grpSpPr>
            <a:xfrm>
              <a:off x="6484786" y="1655708"/>
              <a:ext cx="5707039" cy="3896953"/>
              <a:chOff x="6484786" y="1655708"/>
              <a:chExt cx="5707039" cy="389695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547"/>
              <a:stretch/>
            </p:blipFill>
            <p:spPr>
              <a:xfrm>
                <a:off x="6484786" y="2030924"/>
                <a:ext cx="5622189" cy="352173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20" t="87802" r="10273" b="6932"/>
              <a:stretch/>
            </p:blipFill>
            <p:spPr>
              <a:xfrm>
                <a:off x="7778852" y="1801483"/>
                <a:ext cx="3750365" cy="21203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8" t="93101" r="37946" b="645"/>
              <a:stretch/>
            </p:blipFill>
            <p:spPr>
              <a:xfrm>
                <a:off x="11529217" y="1655708"/>
                <a:ext cx="662608" cy="25179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7540314" y="553129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89059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0.39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84798" y="5531299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0.59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87162" y="5531300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0.79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382901" y="5537928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0.99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66005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1.18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202707" y="5741605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 (GeV)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 Zhang,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107</a:t>
            </a:r>
            <a:r>
              <a:rPr lang="en-US" sz="1400" dirty="0"/>
              <a:t> 252501 (2011)</a:t>
            </a:r>
          </a:p>
        </p:txBody>
      </p:sp>
    </p:spTree>
    <p:extLst>
      <p:ext uri="{BB962C8B-B14F-4D97-AF65-F5344CB8AC3E}">
        <p14:creationId xmlns:p14="http://schemas.microsoft.com/office/powerpoint/2010/main" val="403354225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New Target Configuration – Extended or Multiple Cells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15269" y="1845734"/>
                <a:ext cx="5420140" cy="446892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b1 PAC condition with 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5.913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22</m:t>
                            </m:r>
                          </m:sup>
                        </m:sSup>
                        <m:f>
                          <m:fPr>
                            <m:ctrlPr>
                              <a:rPr lang="en-US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cm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1.77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0.159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071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3.54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41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5269" y="1845734"/>
                <a:ext cx="5420140" cy="4468926"/>
              </a:xfrm>
              <a:blipFill rotWithShape="0">
                <a:blip r:embed="rId2"/>
                <a:stretch>
                  <a:fillRect l="-2925" t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477"/>
            <a:ext cx="5897216" cy="4272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89" y="6018767"/>
            <a:ext cx="5358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Preliminary Study in O.A. Rondon, </a:t>
            </a:r>
            <a:r>
              <a:rPr lang="en-US" sz="1400" dirty="0" err="1"/>
              <a:t>J.Phys.Conf.Ser</a:t>
            </a:r>
            <a:r>
              <a:rPr lang="en-US" sz="1400" dirty="0"/>
              <a:t>. 543 (2014) 1, 012013</a:t>
            </a:r>
          </a:p>
        </p:txBody>
      </p:sp>
    </p:spTree>
    <p:extLst>
      <p:ext uri="{BB962C8B-B14F-4D97-AF65-F5344CB8AC3E}">
        <p14:creationId xmlns:p14="http://schemas.microsoft.com/office/powerpoint/2010/main" val="15568051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04" y="3481466"/>
            <a:ext cx="4530928" cy="278527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12888" y="3242929"/>
            <a:ext cx="3647087" cy="3081412"/>
            <a:chOff x="6078829" y="1751527"/>
            <a:chExt cx="5383370" cy="454839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t="1550" b="1287"/>
            <a:stretch/>
          </p:blipFill>
          <p:spPr>
            <a:xfrm>
              <a:off x="6078829" y="1751527"/>
              <a:ext cx="5383370" cy="4548391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8831121" y="1809419"/>
              <a:ext cx="2374541" cy="3835461"/>
            </a:xfrm>
            <a:prstGeom prst="rect">
              <a:avLst/>
            </a:prstGeom>
            <a:solidFill>
              <a:srgbClr val="FFFF00">
                <a:alpha val="1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381" y="3364928"/>
            <a:ext cx="4016349" cy="285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and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7442"/>
            <a:ext cx="12192000" cy="1536281"/>
          </a:xfrm>
        </p:spPr>
        <p:txBody>
          <a:bodyPr>
            <a:noAutofit/>
          </a:bodyPr>
          <a:lstStyle/>
          <a:p>
            <a:pPr marL="201168" lvl="1" indent="0">
              <a:lnSpc>
                <a:spcPct val="80000"/>
              </a:lnSpc>
              <a:buNone/>
            </a:pPr>
            <a:r>
              <a:rPr lang="en-US" sz="3500" b="1" dirty="0">
                <a:solidFill>
                  <a:srgbClr val="0070C0"/>
                </a:solidFill>
              </a:rPr>
              <a:t>1.</a:t>
            </a:r>
            <a:r>
              <a:rPr lang="en-US" sz="3500" b="1" dirty="0"/>
              <a:t> Compare tensor asymmetry to unpolarized measurements for </a:t>
            </a:r>
            <a:br>
              <a:rPr lang="en-US" sz="3500" b="1" dirty="0"/>
            </a:br>
            <a:r>
              <a:rPr lang="en-US" sz="3500" b="1" dirty="0"/>
              <a:t>    </a:t>
            </a:r>
            <a:r>
              <a:rPr lang="en-US" sz="3500" b="1" i="1" dirty="0"/>
              <a:t>NN</a:t>
            </a:r>
            <a:r>
              <a:rPr lang="en-US" sz="3500" b="1" dirty="0"/>
              <a:t> potential sensitivity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297029" y="5081359"/>
            <a:ext cx="934057" cy="49316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~60%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863165" y="4018095"/>
            <a:ext cx="0" cy="567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9724" y="3826423"/>
            <a:ext cx="81283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~1%</a:t>
            </a:r>
          </a:p>
        </p:txBody>
      </p:sp>
      <p:sp>
        <p:nvSpPr>
          <p:cNvPr id="9" name="Rectangle 8"/>
          <p:cNvSpPr/>
          <p:nvPr/>
        </p:nvSpPr>
        <p:spPr>
          <a:xfrm>
            <a:off x="652283" y="2780107"/>
            <a:ext cx="2853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Unpolarized: ~&lt;1</a:t>
            </a:r>
            <a:r>
              <a:rPr lang="el-GR" sz="2800" i="1" dirty="0"/>
              <a:t>σ</a:t>
            </a:r>
            <a:endParaRPr lang="en-US" sz="2800" i="1" dirty="0"/>
          </a:p>
        </p:txBody>
      </p:sp>
      <p:sp>
        <p:nvSpPr>
          <p:cNvPr id="27" name="Rectangle 26"/>
          <p:cNvSpPr/>
          <p:nvPr/>
        </p:nvSpPr>
        <p:spPr>
          <a:xfrm>
            <a:off x="4106262" y="2901469"/>
            <a:ext cx="3272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Vector Polarized: ~1</a:t>
            </a:r>
            <a:r>
              <a:rPr lang="el-GR" sz="2800" i="1" dirty="0"/>
              <a:t>σ</a:t>
            </a:r>
            <a:endParaRPr lang="en-US" sz="2800" i="1" dirty="0"/>
          </a:p>
        </p:txBody>
      </p:sp>
      <p:sp>
        <p:nvSpPr>
          <p:cNvPr id="32" name="Rectangle 31"/>
          <p:cNvSpPr/>
          <p:nvPr/>
        </p:nvSpPr>
        <p:spPr>
          <a:xfrm>
            <a:off x="8083603" y="2194542"/>
            <a:ext cx="398295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Tensor Polarized:</a:t>
            </a:r>
          </a:p>
          <a:p>
            <a:r>
              <a:rPr lang="en-US" sz="2800" dirty="0"/>
              <a:t>	&gt;4</a:t>
            </a:r>
            <a:r>
              <a:rPr lang="el-GR" sz="2800" i="1" dirty="0"/>
              <a:t>σ</a:t>
            </a:r>
            <a:r>
              <a:rPr lang="en-US" sz="2800" i="1" dirty="0"/>
              <a:t> NN</a:t>
            </a:r>
            <a:r>
              <a:rPr lang="en-US" sz="2800" dirty="0"/>
              <a:t> potentials</a:t>
            </a:r>
          </a:p>
          <a:p>
            <a:r>
              <a:rPr lang="en-US" sz="2800" dirty="0"/>
              <a:t>	&gt;6</a:t>
            </a:r>
            <a:r>
              <a:rPr lang="el-GR" sz="2800" i="1" dirty="0"/>
              <a:t>σ</a:t>
            </a:r>
            <a:r>
              <a:rPr lang="en-US" sz="2800" i="1" dirty="0"/>
              <a:t> </a:t>
            </a:r>
            <a:r>
              <a:rPr lang="en-US" sz="2800" dirty="0"/>
              <a:t>Relativistic models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274568" y="4878055"/>
            <a:ext cx="0" cy="7494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926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and Progress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834716"/>
                <a:ext cx="12192000" cy="2062035"/>
              </a:xfrm>
            </p:spPr>
            <p:txBody>
              <a:bodyPr>
                <a:noAutofit/>
              </a:bodyPr>
              <a:lstStyle/>
              <a:p>
                <a:pPr marL="201168" lvl="1" indent="0">
                  <a:lnSpc>
                    <a:spcPct val="80000"/>
                  </a:lnSpc>
                  <a:buNone/>
                </a:pPr>
                <a:r>
                  <a:rPr lang="en-US" sz="3500" b="1" dirty="0">
                    <a:solidFill>
                      <a:srgbClr val="0070C0"/>
                    </a:solidFill>
                  </a:rPr>
                  <a:t>2.</a:t>
                </a:r>
                <a:r>
                  <a:rPr lang="en-US" sz="3500" b="1" dirty="0"/>
                  <a:t> Investigate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5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5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3500" b="1" i="1" smtClean="0">
                            <a:latin typeface="Cambria Math" panose="02040503050406030204" pitchFamily="18" charset="0"/>
                          </a:rPr>
                          <m:t>𝒛𝒛</m:t>
                        </m:r>
                      </m:sub>
                    </m:sSub>
                  </m:oMath>
                </a14:m>
                <a:r>
                  <a:rPr lang="en-US" sz="3500" b="1" dirty="0"/>
                  <a:t> to reduce systematics</a:t>
                </a:r>
              </a:p>
              <a:p>
                <a:pPr lvl="2">
                  <a:lnSpc>
                    <a:spcPct val="80000"/>
                  </a:lnSpc>
                </a:pP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&lt;0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explored, but unfortunately impossible with DNP</a:t>
                </a:r>
              </a:p>
              <a:p>
                <a:pPr lvl="2">
                  <a:lnSpc>
                    <a:spcPct val="80000"/>
                  </a:lnSpc>
                </a:pPr>
                <a:r>
                  <a:rPr lang="en-US" sz="3200" dirty="0"/>
                  <a:t> Still,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/>
                  <a:t> we are only statistics-limited</a:t>
                </a:r>
              </a:p>
              <a:p>
                <a:pPr lvl="2">
                  <a:lnSpc>
                    <a:spcPct val="80000"/>
                  </a:lnSpc>
                </a:pPr>
                <a:r>
                  <a:rPr lang="en-US" sz="3200" dirty="0"/>
                  <a:t> Can flip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3200" dirty="0"/>
                  <a:t> to reduce systematics</a:t>
                </a:r>
                <a:br>
                  <a:rPr lang="en-US" sz="3200" dirty="0"/>
                </a:b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34716"/>
                <a:ext cx="12192000" cy="2062035"/>
              </a:xfrm>
              <a:blipFill>
                <a:blip r:embed="rId3"/>
                <a:stretch>
                  <a:fillRect l="-550" t="-887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73998" y="4342087"/>
            <a:ext cx="7761772" cy="1364185"/>
            <a:chOff x="2763662" y="4503765"/>
            <a:chExt cx="6679700" cy="107088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94" b="40403"/>
            <a:stretch/>
          </p:blipFill>
          <p:spPr>
            <a:xfrm>
              <a:off x="2809598" y="4790365"/>
              <a:ext cx="6633764" cy="7842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763662" y="4503765"/>
                  <a:ext cx="890071" cy="2899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3662" y="4503765"/>
                  <a:ext cx="890071" cy="289924"/>
                </a:xfrm>
                <a:prstGeom prst="rect">
                  <a:avLst/>
                </a:prstGeom>
                <a:blipFill>
                  <a:blip r:embed="rId5"/>
                  <a:stretch>
                    <a:fillRect l="-5882" r="-6471"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591026" y="4506037"/>
                  <a:ext cx="890071" cy="2899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1026" y="4506037"/>
                  <a:ext cx="890071" cy="289924"/>
                </a:xfrm>
                <a:prstGeom prst="rect">
                  <a:avLst/>
                </a:prstGeom>
                <a:blipFill>
                  <a:blip r:embed="rId6"/>
                  <a:stretch>
                    <a:fillRect l="-5882" r="-6471" b="-1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418390" y="4508309"/>
                  <a:ext cx="890071" cy="2899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8390" y="4508309"/>
                  <a:ext cx="890071" cy="289924"/>
                </a:xfrm>
                <a:prstGeom prst="rect">
                  <a:avLst/>
                </a:prstGeom>
                <a:blipFill>
                  <a:blip r:embed="rId7"/>
                  <a:stretch>
                    <a:fillRect l="-5882" r="-6471"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820528" y="4860884"/>
                  <a:ext cx="787986" cy="2899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0528" y="4860884"/>
                  <a:ext cx="787986" cy="289924"/>
                </a:xfrm>
                <a:prstGeom prst="rect">
                  <a:avLst/>
                </a:prstGeom>
                <a:blipFill>
                  <a:blip r:embed="rId8"/>
                  <a:stretch>
                    <a:fillRect l="-6667" r="-8000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634247" y="4876805"/>
                  <a:ext cx="787986" cy="2899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4247" y="4876805"/>
                  <a:ext cx="787986" cy="289924"/>
                </a:xfrm>
                <a:prstGeom prst="rect">
                  <a:avLst/>
                </a:prstGeom>
                <a:blipFill>
                  <a:blip r:embed="rId9"/>
                  <a:stretch>
                    <a:fillRect l="-7333" r="-7333"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8500278" y="4876804"/>
                  <a:ext cx="787986" cy="2899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0278" y="4876804"/>
                  <a:ext cx="787986" cy="289924"/>
                </a:xfrm>
                <a:prstGeom prst="rect">
                  <a:avLst/>
                </a:prstGeom>
                <a:blipFill>
                  <a:blip r:embed="rId10"/>
                  <a:stretch>
                    <a:fillRect l="-7333" r="-7333"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678095" y="3285663"/>
            <a:ext cx="3209291" cy="1414623"/>
            <a:chOff x="8585143" y="2965183"/>
            <a:chExt cx="3209291" cy="1414623"/>
          </a:xfrm>
        </p:grpSpPr>
        <p:sp>
          <p:nvSpPr>
            <p:cNvPr id="6" name="Rounded Rectangle 5"/>
            <p:cNvSpPr/>
            <p:nvPr/>
          </p:nvSpPr>
          <p:spPr>
            <a:xfrm>
              <a:off x="8585143" y="2965183"/>
              <a:ext cx="3209291" cy="1414623"/>
            </a:xfrm>
            <a:prstGeom prst="roundRect">
              <a:avLst/>
            </a:prstGeom>
            <a:solidFill>
              <a:srgbClr val="DDF0FF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585144" y="2965183"/>
              <a:ext cx="3028245" cy="1313508"/>
              <a:chOff x="8704412" y="2633881"/>
              <a:chExt cx="3028245" cy="1313508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8704412" y="2633881"/>
                <a:ext cx="3028245" cy="1262870"/>
                <a:chOff x="190155" y="2985031"/>
                <a:chExt cx="3739439" cy="155945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844674" y="4164429"/>
                      <a:ext cx="2942450" cy="38005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00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)−2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22" name="Text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4674" y="4164429"/>
                      <a:ext cx="2942450" cy="38005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2308" t="-1961" r="-769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3" name="Group 22"/>
                <p:cNvGrpSpPr/>
                <p:nvPr/>
              </p:nvGrpSpPr>
              <p:grpSpPr>
                <a:xfrm>
                  <a:off x="190155" y="2985031"/>
                  <a:ext cx="3739439" cy="1026160"/>
                  <a:chOff x="-101389" y="3223567"/>
                  <a:chExt cx="3739439" cy="1026160"/>
                </a:xfrm>
              </p:grpSpPr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-101389" y="3223567"/>
                    <a:ext cx="3062642" cy="10261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800" dirty="0"/>
                      <a:t>(    +    )-2</a:t>
                    </a:r>
                  </a:p>
                </p:txBody>
              </p: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2843109" y="3460365"/>
                    <a:ext cx="794941" cy="664117"/>
                    <a:chOff x="4366236" y="4184062"/>
                    <a:chExt cx="1704028" cy="1423596"/>
                  </a:xfrm>
                </p:grpSpPr>
                <p:pic>
                  <p:nvPicPr>
                    <p:cNvPr id="34" name="Picture 33"/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4080" r="8840"/>
                    <a:stretch/>
                  </p:blipFill>
                  <p:spPr>
                    <a:xfrm rot="2249605">
                      <a:off x="4366236" y="4184062"/>
                      <a:ext cx="1086903" cy="14235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5" name="Up Arrow 34"/>
                    <p:cNvSpPr/>
                    <p:nvPr/>
                  </p:nvSpPr>
                  <p:spPr>
                    <a:xfrm>
                      <a:off x="5519419" y="4543476"/>
                      <a:ext cx="254701" cy="618476"/>
                    </a:xfrm>
                    <a:prstGeom prst="up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36" name="Up Arrow 35"/>
                    <p:cNvSpPr/>
                    <p:nvPr/>
                  </p:nvSpPr>
                  <p:spPr>
                    <a:xfrm rot="10800000">
                      <a:off x="5815563" y="4543476"/>
                      <a:ext cx="254701" cy="618476"/>
                    </a:xfrm>
                    <a:prstGeom prst="up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181450" y="3449606"/>
                    <a:ext cx="705707" cy="669979"/>
                    <a:chOff x="-74520" y="1810707"/>
                    <a:chExt cx="1512748" cy="1436161"/>
                  </a:xfrm>
                </p:grpSpPr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54059"/>
                    <a:stretch/>
                  </p:blipFill>
                  <p:spPr>
                    <a:xfrm rot="2249605">
                      <a:off x="-74520" y="1810707"/>
                      <a:ext cx="1346657" cy="14235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Up Arrow 31"/>
                    <p:cNvSpPr/>
                    <p:nvPr/>
                  </p:nvSpPr>
                  <p:spPr>
                    <a:xfrm>
                      <a:off x="1183527" y="1843945"/>
                      <a:ext cx="254701" cy="618476"/>
                    </a:xfrm>
                    <a:prstGeom prst="up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33" name="Up Arrow 32"/>
                    <p:cNvSpPr/>
                    <p:nvPr/>
                  </p:nvSpPr>
                  <p:spPr>
                    <a:xfrm>
                      <a:off x="1175448" y="2628392"/>
                      <a:ext cx="254701" cy="618476"/>
                    </a:xfrm>
                    <a:prstGeom prst="up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1275570" y="3444859"/>
                    <a:ext cx="705707" cy="669979"/>
                    <a:chOff x="2163443" y="1822630"/>
                    <a:chExt cx="1512748" cy="1436161"/>
                  </a:xfrm>
                </p:grpSpPr>
                <p:pic>
                  <p:nvPicPr>
                    <p:cNvPr id="28" name="Picture 27"/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54059"/>
                    <a:stretch/>
                  </p:blipFill>
                  <p:spPr>
                    <a:xfrm rot="2249605">
                      <a:off x="2163443" y="1822630"/>
                      <a:ext cx="1346657" cy="14235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9" name="Up Arrow 28"/>
                    <p:cNvSpPr/>
                    <p:nvPr/>
                  </p:nvSpPr>
                  <p:spPr>
                    <a:xfrm rot="10800000">
                      <a:off x="3421490" y="1855868"/>
                      <a:ext cx="254701" cy="618476"/>
                    </a:xfrm>
                    <a:prstGeom prst="up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30" name="Up Arrow 29"/>
                    <p:cNvSpPr/>
                    <p:nvPr/>
                  </p:nvSpPr>
                  <p:spPr>
                    <a:xfrm rot="10800000">
                      <a:off x="3413411" y="2640315"/>
                      <a:ext cx="254701" cy="618476"/>
                    </a:xfrm>
                    <a:prstGeom prst="up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</p:grpSp>
            </p:grpSp>
          </p:grpSp>
          <p:sp>
            <p:nvSpPr>
              <p:cNvPr id="37" name="Rounded Rectangle 36"/>
              <p:cNvSpPr/>
              <p:nvPr/>
            </p:nvSpPr>
            <p:spPr>
              <a:xfrm>
                <a:off x="9881042" y="3596432"/>
                <a:ext cx="1033591" cy="350957"/>
              </a:xfrm>
              <a:prstGeom prst="roundRect">
                <a:avLst/>
              </a:prstGeom>
              <a:noFill/>
              <a:ln w="57150">
                <a:solidFill>
                  <a:srgbClr val="04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4153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834716"/>
                <a:ext cx="12085504" cy="4510999"/>
              </a:xfrm>
            </p:spPr>
            <p:txBody>
              <a:bodyPr>
                <a:noAutofit/>
              </a:bodyPr>
              <a:lstStyle/>
              <a:p>
                <a:pPr marL="201168" lvl="1" indent="0">
                  <a:lnSpc>
                    <a:spcPct val="80000"/>
                  </a:lnSpc>
                  <a:buNone/>
                </a:pPr>
                <a:r>
                  <a:rPr lang="en-US" sz="3500" b="1" dirty="0">
                    <a:solidFill>
                      <a:srgbClr val="0070C0"/>
                    </a:solidFill>
                  </a:rPr>
                  <a:t>3.</a:t>
                </a:r>
                <a:r>
                  <a:rPr lang="en-US" sz="3500" b="1" dirty="0"/>
                  <a:t> NMR line shape analysis needs to be further developed</a:t>
                </a:r>
              </a:p>
              <a:p>
                <a:pPr lvl="2"/>
                <a:r>
                  <a:rPr lang="en-US" sz="3200" dirty="0"/>
                  <a:t> Progress made &amp; work on-going</a:t>
                </a:r>
              </a:p>
              <a:p>
                <a:pPr lvl="2"/>
                <a:r>
                  <a:rPr lang="en-US" sz="3200" dirty="0"/>
                  <a:t> Developed promising new tensor </a:t>
                </a:r>
                <a:br>
                  <a:rPr lang="en-US" sz="3200" dirty="0"/>
                </a:br>
                <a:r>
                  <a:rPr lang="en-US" sz="3200" dirty="0"/>
                  <a:t> enhancement and measurement method</a:t>
                </a:r>
                <a:r>
                  <a:rPr lang="en-US" sz="3200" baseline="30000" dirty="0"/>
                  <a:t>[1]</a:t>
                </a:r>
                <a:endParaRPr lang="en-US" sz="3200" dirty="0"/>
              </a:p>
              <a:p>
                <a:pPr lvl="2"/>
                <a:r>
                  <a:rPr lang="en-US" sz="3200" dirty="0"/>
                  <a:t> Preliminary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3200" dirty="0"/>
                  <a:t> on butanol (5T/1K)</a:t>
                </a:r>
              </a:p>
              <a:p>
                <a:pPr lvl="2"/>
                <a:r>
                  <a:rPr lang="en-US" sz="3200" dirty="0"/>
                  <a:t> Cross-calibrate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sz="3200" dirty="0"/>
                  <a:t> and TUNL data</a:t>
                </a:r>
                <a:r>
                  <a:rPr lang="en-US" sz="3200" baseline="30000" dirty="0"/>
                  <a:t>[2]</a:t>
                </a:r>
              </a:p>
              <a:p>
                <a:pPr lvl="2"/>
                <a:r>
                  <a:rPr lang="en-US" sz="3200" dirty="0"/>
                  <a:t> Same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/>
                  <a:t> experiment </a:t>
                </a:r>
                <a:br>
                  <a:rPr lang="en-US" sz="3200" dirty="0"/>
                </a:br>
                <a:r>
                  <a:rPr lang="en-US" sz="3200" dirty="0"/>
                  <a:t> (C1-approved, A- rating)</a:t>
                </a:r>
              </a:p>
              <a:p>
                <a:pPr lvl="2"/>
                <a:endParaRPr lang="en-US" sz="3200" baseline="30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834716"/>
                <a:ext cx="12085504" cy="4510999"/>
              </a:xfrm>
              <a:blipFill>
                <a:blip r:embed="rId2"/>
                <a:stretch>
                  <a:fillRect l="-555" t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3404"/>
          <a:stretch/>
        </p:blipFill>
        <p:spPr>
          <a:xfrm>
            <a:off x="7849937" y="3110730"/>
            <a:ext cx="4211970" cy="3098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and 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566694" y="5129"/>
            <a:ext cx="4617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[1]</a:t>
            </a:r>
            <a:r>
              <a:rPr lang="en-US" dirty="0"/>
              <a:t> D. Keller, </a:t>
            </a:r>
            <a:r>
              <a:rPr lang="en-US" dirty="0" err="1"/>
              <a:t>Eur.J.Phys</a:t>
            </a:r>
            <a:r>
              <a:rPr lang="en-US" dirty="0"/>
              <a:t>. A (In review)</a:t>
            </a:r>
          </a:p>
          <a:p>
            <a:r>
              <a:rPr lang="en-US" baseline="30000" dirty="0"/>
              <a:t>[2]</a:t>
            </a:r>
            <a:r>
              <a:rPr lang="en-US" dirty="0"/>
              <a:t> D. Keller, B. </a:t>
            </a:r>
            <a:r>
              <a:rPr lang="en-US" dirty="0" err="1"/>
              <a:t>Norum</a:t>
            </a:r>
            <a:r>
              <a:rPr lang="en-US" dirty="0"/>
              <a:t>, HIGS-P-12-16 (Proposed)</a:t>
            </a:r>
          </a:p>
        </p:txBody>
      </p:sp>
      <p:sp>
        <p:nvSpPr>
          <p:cNvPr id="7" name="TextBox 6"/>
          <p:cNvSpPr txBox="1"/>
          <p:nvPr/>
        </p:nvSpPr>
        <p:spPr>
          <a:xfrm rot="19637827">
            <a:off x="8613144" y="3707273"/>
            <a:ext cx="3045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FF">
                    <a:alpha val="25000"/>
                  </a:srgbClr>
                </a:solidFill>
              </a:rPr>
              <a:t>Preliminary</a:t>
            </a:r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</p:spTree>
    <p:extLst>
      <p:ext uri="{BB962C8B-B14F-4D97-AF65-F5344CB8AC3E}">
        <p14:creationId xmlns:p14="http://schemas.microsoft.com/office/powerpoint/2010/main" val="104219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34716"/>
            <a:ext cx="12085504" cy="4510999"/>
          </a:xfrm>
        </p:spPr>
        <p:txBody>
          <a:bodyPr>
            <a:noAutofit/>
          </a:bodyPr>
          <a:lstStyle/>
          <a:p>
            <a:pPr marL="201168" lvl="1" indent="0">
              <a:lnSpc>
                <a:spcPct val="80000"/>
              </a:lnSpc>
              <a:buNone/>
            </a:pPr>
            <a:r>
              <a:rPr lang="en-US" sz="3500" b="1" dirty="0">
                <a:solidFill>
                  <a:srgbClr val="0070C0"/>
                </a:solidFill>
              </a:rPr>
              <a:t>3.</a:t>
            </a:r>
            <a:r>
              <a:rPr lang="en-US" sz="3500" b="1" dirty="0"/>
              <a:t> NMR line shape analysis needs to be further developed</a:t>
            </a:r>
          </a:p>
          <a:p>
            <a:pPr lvl="2"/>
            <a:r>
              <a:rPr lang="en-US" sz="3200" dirty="0"/>
              <a:t> Progress made &amp; work on-going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and 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54739" y="5745698"/>
            <a:ext cx="1075914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772288" y="5761307"/>
                <a:ext cx="2981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2288" y="5761307"/>
                <a:ext cx="298159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64950" y="5810052"/>
                <a:ext cx="112370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2015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950" y="5810052"/>
                <a:ext cx="112370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-83295" y="5803079"/>
                <a:ext cx="287636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′90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−2010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3295" y="5803079"/>
                <a:ext cx="2876361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971975" y="5807904"/>
                <a:ext cx="112370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2016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1975" y="5807904"/>
                <a:ext cx="1123706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753457" y="5805756"/>
                <a:ext cx="13192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2017?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457" y="5805756"/>
                <a:ext cx="1319272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 flipH="1" flipV="1">
            <a:off x="848389" y="3130550"/>
            <a:ext cx="23610" cy="261935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55138" y="5137150"/>
            <a:ext cx="16247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5138" y="4527550"/>
            <a:ext cx="16247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52598" y="3919220"/>
            <a:ext cx="16247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 rot="16200000">
                <a:off x="-725040" y="4026040"/>
                <a:ext cx="228088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𝒛𝒛</m:t>
                        </m:r>
                      </m:sub>
                    </m:sSub>
                  </m:oMath>
                </a14:m>
                <a:r>
                  <a:rPr lang="en-US" sz="2800" b="1" dirty="0"/>
                  <a:t> for 1K &amp; 5T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725040" y="4026040"/>
                <a:ext cx="2280881" cy="430887"/>
              </a:xfrm>
              <a:prstGeom prst="rect">
                <a:avLst/>
              </a:prstGeom>
              <a:blipFill>
                <a:blip r:embed="rId7"/>
                <a:stretch>
                  <a:fillRect l="-24286" t="-8556" r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013523" y="5810052"/>
                <a:ext cx="112370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2013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523" y="5810052"/>
                <a:ext cx="1123706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7321306" y="3879865"/>
                <a:ext cx="210687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&gt;30%</m:t>
                    </m:r>
                  </m:oMath>
                </a14:m>
                <a:endParaRPr lang="en-US" sz="2400" b="0" dirty="0">
                  <a:sym typeface="Wingdings" panose="05000000000000000000" pitchFamily="2" charset="2"/>
                </a:endParaRPr>
              </a:p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(Butanol)</a:t>
                </a: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306" y="3879865"/>
                <a:ext cx="2106877" cy="830997"/>
              </a:xfrm>
              <a:prstGeom prst="rect">
                <a:avLst/>
              </a:prstGeom>
              <a:blipFill>
                <a:blip r:embed="rId9"/>
                <a:stretch>
                  <a:fillRect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9072152" y="3456606"/>
                <a:ext cx="236546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&gt;30%</m:t>
                    </m:r>
                  </m:oMath>
                </a14:m>
                <a:endParaRPr lang="en-US" sz="2400" b="0" dirty="0">
                  <a:sym typeface="Wingdings" panose="05000000000000000000" pitchFamily="2" charset="2"/>
                </a:endParaRPr>
              </a:p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(Butanol+ND</a:t>
                </a:r>
                <a:r>
                  <a:rPr lang="en-US" sz="2400" baseline="-25000" dirty="0">
                    <a:sym typeface="Wingdings" panose="05000000000000000000" pitchFamily="2" charset="2"/>
                  </a:rPr>
                  <a:t>3</a:t>
                </a:r>
                <a:r>
                  <a:rPr lang="en-US" sz="2400" dirty="0">
                    <a:sym typeface="Wingdings" panose="05000000000000000000" pitchFamily="2" charset="2"/>
                  </a:rPr>
                  <a:t>)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2152" y="3456606"/>
                <a:ext cx="2365464" cy="830997"/>
              </a:xfrm>
              <a:prstGeom prst="rect">
                <a:avLst/>
              </a:prstGeom>
              <a:blipFill>
                <a:blip r:embed="rId10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reeform 35"/>
          <p:cNvSpPr/>
          <p:nvPr/>
        </p:nvSpPr>
        <p:spPr>
          <a:xfrm>
            <a:off x="890791" y="3629991"/>
            <a:ext cx="7732464" cy="1189030"/>
          </a:xfrm>
          <a:custGeom>
            <a:avLst/>
            <a:gdLst>
              <a:gd name="connsiteX0" fmla="*/ 0 w 7023100"/>
              <a:gd name="connsiteY0" fmla="*/ 1701800 h 1773901"/>
              <a:gd name="connsiteX1" fmla="*/ 2209800 w 7023100"/>
              <a:gd name="connsiteY1" fmla="*/ 1701800 h 1773901"/>
              <a:gd name="connsiteX2" fmla="*/ 4864100 w 7023100"/>
              <a:gd name="connsiteY2" fmla="*/ 952500 h 1773901"/>
              <a:gd name="connsiteX3" fmla="*/ 7023100 w 7023100"/>
              <a:gd name="connsiteY3" fmla="*/ 0 h 1773901"/>
              <a:gd name="connsiteX0" fmla="*/ 0 w 7023100"/>
              <a:gd name="connsiteY0" fmla="*/ 1701800 h 1735480"/>
              <a:gd name="connsiteX1" fmla="*/ 2209800 w 7023100"/>
              <a:gd name="connsiteY1" fmla="*/ 1701800 h 1735480"/>
              <a:gd name="connsiteX2" fmla="*/ 4864100 w 7023100"/>
              <a:gd name="connsiteY2" fmla="*/ 952500 h 1735480"/>
              <a:gd name="connsiteX3" fmla="*/ 7023100 w 7023100"/>
              <a:gd name="connsiteY3" fmla="*/ 0 h 1735480"/>
              <a:gd name="connsiteX0" fmla="*/ 0 w 7023100"/>
              <a:gd name="connsiteY0" fmla="*/ 1701800 h 1711916"/>
              <a:gd name="connsiteX1" fmla="*/ 2209800 w 7023100"/>
              <a:gd name="connsiteY1" fmla="*/ 1701800 h 1711916"/>
              <a:gd name="connsiteX2" fmla="*/ 4864100 w 7023100"/>
              <a:gd name="connsiteY2" fmla="*/ 952500 h 1711916"/>
              <a:gd name="connsiteX3" fmla="*/ 7023100 w 7023100"/>
              <a:gd name="connsiteY3" fmla="*/ 0 h 1711916"/>
              <a:gd name="connsiteX0" fmla="*/ 0 w 7023100"/>
              <a:gd name="connsiteY0" fmla="*/ 1701800 h 1758923"/>
              <a:gd name="connsiteX1" fmla="*/ 2209800 w 7023100"/>
              <a:gd name="connsiteY1" fmla="*/ 1701800 h 1758923"/>
              <a:gd name="connsiteX2" fmla="*/ 5004308 w 7023100"/>
              <a:gd name="connsiteY2" fmla="*/ 927471 h 1758923"/>
              <a:gd name="connsiteX3" fmla="*/ 7023100 w 7023100"/>
              <a:gd name="connsiteY3" fmla="*/ 0 h 1758923"/>
              <a:gd name="connsiteX0" fmla="*/ 0 w 7023100"/>
              <a:gd name="connsiteY0" fmla="*/ 1651743 h 1708866"/>
              <a:gd name="connsiteX1" fmla="*/ 2209800 w 7023100"/>
              <a:gd name="connsiteY1" fmla="*/ 1651743 h 1708866"/>
              <a:gd name="connsiteX2" fmla="*/ 5004308 w 7023100"/>
              <a:gd name="connsiteY2" fmla="*/ 877414 h 1708866"/>
              <a:gd name="connsiteX3" fmla="*/ 7023100 w 7023100"/>
              <a:gd name="connsiteY3" fmla="*/ 0 h 1708866"/>
              <a:gd name="connsiteX0" fmla="*/ 0 w 7112323"/>
              <a:gd name="connsiteY0" fmla="*/ 1639229 h 1696352"/>
              <a:gd name="connsiteX1" fmla="*/ 2209800 w 7112323"/>
              <a:gd name="connsiteY1" fmla="*/ 1639229 h 1696352"/>
              <a:gd name="connsiteX2" fmla="*/ 5004308 w 7112323"/>
              <a:gd name="connsiteY2" fmla="*/ 864900 h 1696352"/>
              <a:gd name="connsiteX3" fmla="*/ 7112323 w 7112323"/>
              <a:gd name="connsiteY3" fmla="*/ 0 h 1696352"/>
              <a:gd name="connsiteX0" fmla="*/ 0 w 7201546"/>
              <a:gd name="connsiteY0" fmla="*/ 1539114 h 1596237"/>
              <a:gd name="connsiteX1" fmla="*/ 2209800 w 7201546"/>
              <a:gd name="connsiteY1" fmla="*/ 1539114 h 1596237"/>
              <a:gd name="connsiteX2" fmla="*/ 5004308 w 7201546"/>
              <a:gd name="connsiteY2" fmla="*/ 764785 h 1596237"/>
              <a:gd name="connsiteX3" fmla="*/ 7201546 w 7201546"/>
              <a:gd name="connsiteY3" fmla="*/ 0 h 1596237"/>
              <a:gd name="connsiteX0" fmla="*/ 0 w 7201546"/>
              <a:gd name="connsiteY0" fmla="*/ 1539114 h 1596237"/>
              <a:gd name="connsiteX1" fmla="*/ 2209800 w 7201546"/>
              <a:gd name="connsiteY1" fmla="*/ 1539114 h 1596237"/>
              <a:gd name="connsiteX2" fmla="*/ 5004308 w 7201546"/>
              <a:gd name="connsiteY2" fmla="*/ 764785 h 1596237"/>
              <a:gd name="connsiteX3" fmla="*/ 7201546 w 7201546"/>
              <a:gd name="connsiteY3" fmla="*/ 0 h 1596237"/>
              <a:gd name="connsiteX0" fmla="*/ 0 w 7201546"/>
              <a:gd name="connsiteY0" fmla="*/ 1551628 h 1608751"/>
              <a:gd name="connsiteX1" fmla="*/ 2209800 w 7201546"/>
              <a:gd name="connsiteY1" fmla="*/ 1551628 h 1608751"/>
              <a:gd name="connsiteX2" fmla="*/ 5004308 w 7201546"/>
              <a:gd name="connsiteY2" fmla="*/ 777299 h 1608751"/>
              <a:gd name="connsiteX3" fmla="*/ 7201546 w 7201546"/>
              <a:gd name="connsiteY3" fmla="*/ 0 h 1608751"/>
              <a:gd name="connsiteX0" fmla="*/ 0 w 7201546"/>
              <a:gd name="connsiteY0" fmla="*/ 1551628 h 1564258"/>
              <a:gd name="connsiteX1" fmla="*/ 2209800 w 7201546"/>
              <a:gd name="connsiteY1" fmla="*/ 1551628 h 1564258"/>
              <a:gd name="connsiteX2" fmla="*/ 5004308 w 7201546"/>
              <a:gd name="connsiteY2" fmla="*/ 777299 h 1564258"/>
              <a:gd name="connsiteX3" fmla="*/ 7201546 w 7201546"/>
              <a:gd name="connsiteY3" fmla="*/ 0 h 1564258"/>
              <a:gd name="connsiteX0" fmla="*/ 0 w 7201546"/>
              <a:gd name="connsiteY0" fmla="*/ 1551628 h 1615522"/>
              <a:gd name="connsiteX1" fmla="*/ 2209800 w 7201546"/>
              <a:gd name="connsiteY1" fmla="*/ 1551628 h 1615522"/>
              <a:gd name="connsiteX2" fmla="*/ 5629421 w 7201546"/>
              <a:gd name="connsiteY2" fmla="*/ 685890 h 1615522"/>
              <a:gd name="connsiteX3" fmla="*/ 7201546 w 7201546"/>
              <a:gd name="connsiteY3" fmla="*/ 0 h 1615522"/>
              <a:gd name="connsiteX0" fmla="*/ 0 w 7760157"/>
              <a:gd name="connsiteY0" fmla="*/ 1695271 h 1759165"/>
              <a:gd name="connsiteX1" fmla="*/ 2209800 w 7760157"/>
              <a:gd name="connsiteY1" fmla="*/ 1695271 h 1759165"/>
              <a:gd name="connsiteX2" fmla="*/ 5629421 w 7760157"/>
              <a:gd name="connsiteY2" fmla="*/ 829533 h 1759165"/>
              <a:gd name="connsiteX3" fmla="*/ 7760157 w 7760157"/>
              <a:gd name="connsiteY3" fmla="*/ 0 h 1759165"/>
              <a:gd name="connsiteX0" fmla="*/ 0 w 7773457"/>
              <a:gd name="connsiteY0" fmla="*/ 1577745 h 1641639"/>
              <a:gd name="connsiteX1" fmla="*/ 2209800 w 7773457"/>
              <a:gd name="connsiteY1" fmla="*/ 1577745 h 1641639"/>
              <a:gd name="connsiteX2" fmla="*/ 5629421 w 7773457"/>
              <a:gd name="connsiteY2" fmla="*/ 712007 h 1641639"/>
              <a:gd name="connsiteX3" fmla="*/ 7773457 w 7773457"/>
              <a:gd name="connsiteY3" fmla="*/ 0 h 1641639"/>
              <a:gd name="connsiteX0" fmla="*/ 0 w 7773457"/>
              <a:gd name="connsiteY0" fmla="*/ 1577745 h 1589408"/>
              <a:gd name="connsiteX1" fmla="*/ 2209800 w 7773457"/>
              <a:gd name="connsiteY1" fmla="*/ 1577745 h 1589408"/>
              <a:gd name="connsiteX2" fmla="*/ 5629421 w 7773457"/>
              <a:gd name="connsiteY2" fmla="*/ 712007 h 1589408"/>
              <a:gd name="connsiteX3" fmla="*/ 7773457 w 7773457"/>
              <a:gd name="connsiteY3" fmla="*/ 0 h 1589408"/>
              <a:gd name="connsiteX0" fmla="*/ 0 w 7773457"/>
              <a:gd name="connsiteY0" fmla="*/ 1577745 h 1589408"/>
              <a:gd name="connsiteX1" fmla="*/ 2675310 w 7773457"/>
              <a:gd name="connsiteY1" fmla="*/ 1577745 h 1589408"/>
              <a:gd name="connsiteX2" fmla="*/ 5629421 w 7773457"/>
              <a:gd name="connsiteY2" fmla="*/ 712007 h 1589408"/>
              <a:gd name="connsiteX3" fmla="*/ 7773457 w 7773457"/>
              <a:gd name="connsiteY3" fmla="*/ 0 h 1589408"/>
              <a:gd name="connsiteX0" fmla="*/ 0 w 7773457"/>
              <a:gd name="connsiteY0" fmla="*/ 1577745 h 1589408"/>
              <a:gd name="connsiteX1" fmla="*/ 2675310 w 7773457"/>
              <a:gd name="connsiteY1" fmla="*/ 1577745 h 1589408"/>
              <a:gd name="connsiteX2" fmla="*/ 5629421 w 7773457"/>
              <a:gd name="connsiteY2" fmla="*/ 712007 h 1589408"/>
              <a:gd name="connsiteX3" fmla="*/ 7773457 w 7773457"/>
              <a:gd name="connsiteY3" fmla="*/ 0 h 1589408"/>
              <a:gd name="connsiteX0" fmla="*/ 0 w 7773457"/>
              <a:gd name="connsiteY0" fmla="*/ 1577745 h 1577745"/>
              <a:gd name="connsiteX1" fmla="*/ 2688235 w 7773457"/>
              <a:gd name="connsiteY1" fmla="*/ 1197028 h 1577745"/>
              <a:gd name="connsiteX2" fmla="*/ 5629421 w 7773457"/>
              <a:gd name="connsiteY2" fmla="*/ 712007 h 1577745"/>
              <a:gd name="connsiteX3" fmla="*/ 7773457 w 7773457"/>
              <a:gd name="connsiteY3" fmla="*/ 0 h 1577745"/>
              <a:gd name="connsiteX0" fmla="*/ 0 w 7760531"/>
              <a:gd name="connsiteY0" fmla="*/ 1171646 h 1225374"/>
              <a:gd name="connsiteX1" fmla="*/ 2675309 w 7760531"/>
              <a:gd name="connsiteY1" fmla="*/ 1197028 h 1225374"/>
              <a:gd name="connsiteX2" fmla="*/ 5616495 w 7760531"/>
              <a:gd name="connsiteY2" fmla="*/ 712007 h 1225374"/>
              <a:gd name="connsiteX3" fmla="*/ 7760531 w 7760531"/>
              <a:gd name="connsiteY3" fmla="*/ 0 h 1225374"/>
              <a:gd name="connsiteX0" fmla="*/ 0 w 7760531"/>
              <a:gd name="connsiteY0" fmla="*/ 1171646 h 1175385"/>
              <a:gd name="connsiteX1" fmla="*/ 2701161 w 7760531"/>
              <a:gd name="connsiteY1" fmla="*/ 1120884 h 1175385"/>
              <a:gd name="connsiteX2" fmla="*/ 5616495 w 7760531"/>
              <a:gd name="connsiteY2" fmla="*/ 712007 h 1175385"/>
              <a:gd name="connsiteX3" fmla="*/ 7760531 w 7760531"/>
              <a:gd name="connsiteY3" fmla="*/ 0 h 1175385"/>
              <a:gd name="connsiteX0" fmla="*/ 0 w 7760531"/>
              <a:gd name="connsiteY0" fmla="*/ 1171646 h 1171646"/>
              <a:gd name="connsiteX1" fmla="*/ 2701161 w 7760531"/>
              <a:gd name="connsiteY1" fmla="*/ 1120884 h 1171646"/>
              <a:gd name="connsiteX2" fmla="*/ 5616495 w 7760531"/>
              <a:gd name="connsiteY2" fmla="*/ 712007 h 1171646"/>
              <a:gd name="connsiteX3" fmla="*/ 7760531 w 7760531"/>
              <a:gd name="connsiteY3" fmla="*/ 0 h 1171646"/>
              <a:gd name="connsiteX0" fmla="*/ 0 w 7760531"/>
              <a:gd name="connsiteY0" fmla="*/ 1171646 h 1171646"/>
              <a:gd name="connsiteX1" fmla="*/ 2701161 w 7760531"/>
              <a:gd name="connsiteY1" fmla="*/ 1158955 h 1171646"/>
              <a:gd name="connsiteX2" fmla="*/ 5616495 w 7760531"/>
              <a:gd name="connsiteY2" fmla="*/ 712007 h 1171646"/>
              <a:gd name="connsiteX3" fmla="*/ 7760531 w 7760531"/>
              <a:gd name="connsiteY3" fmla="*/ 0 h 117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60531" h="1171646">
                <a:moveTo>
                  <a:pt x="0" y="1171646"/>
                </a:moveTo>
                <a:lnTo>
                  <a:pt x="2701161" y="1158955"/>
                </a:lnTo>
                <a:cubicBezTo>
                  <a:pt x="3637243" y="1133111"/>
                  <a:pt x="4766804" y="974965"/>
                  <a:pt x="5616495" y="712007"/>
                </a:cubicBezTo>
                <a:cubicBezTo>
                  <a:pt x="6466186" y="449050"/>
                  <a:pt x="7094886" y="284376"/>
                  <a:pt x="7760531" y="0"/>
                </a:cubicBez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FF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3551812" y="5562600"/>
            <a:ext cx="0" cy="1830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377839" y="5568950"/>
            <a:ext cx="0" cy="1830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8450425" y="5568950"/>
            <a:ext cx="0" cy="1830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0421961" y="5568950"/>
            <a:ext cx="0" cy="1830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718136" y="3478040"/>
                <a:ext cx="333344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~15%</m:t>
                      </m:r>
                    </m:oMath>
                  </m:oMathPara>
                </a14:m>
                <a:endParaRPr lang="en-US" sz="2400" dirty="0">
                  <a:sym typeface="Wingdings" panose="05000000000000000000" pitchFamily="2" charset="2"/>
                </a:endParaRPr>
              </a:p>
              <a:p>
                <a:pPr marL="201168" lvl="1"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ym typeface="Wingdings" panose="05000000000000000000" pitchFamily="2" charset="2"/>
                  </a:rPr>
                  <a:t> Approved</a:t>
                </a:r>
              </a:p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Condition: Reach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30</m:t>
                    </m:r>
                    <m:r>
                      <a:rPr lang="en-US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%</m:t>
                    </m:r>
                  </m:oMath>
                </a14:m>
                <a:endParaRPr lang="en-US" sz="24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136" y="3478040"/>
                <a:ext cx="3333449" cy="1200329"/>
              </a:xfrm>
              <a:prstGeom prst="rect">
                <a:avLst/>
              </a:prstGeom>
              <a:blipFill>
                <a:blip r:embed="rId11"/>
                <a:stretch>
                  <a:fillRect b="-1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238117" y="4398484"/>
                <a:ext cx="210687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01168" lvl="1"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>
                    <a:sym typeface="Wingdings" panose="05000000000000000000" pitchFamily="2" charset="2"/>
                  </a:rPr>
                  <a:t> C2</a:t>
                </a:r>
              </a:p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&gt;20%</m:t>
                    </m:r>
                  </m:oMath>
                </a14:m>
                <a:endParaRPr lang="en-US" sz="2400" b="0" dirty="0">
                  <a:sym typeface="Wingdings" panose="05000000000000000000" pitchFamily="2" charset="2"/>
                </a:endParaRPr>
              </a:p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(Butanol)</a:t>
                </a: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117" y="4398484"/>
                <a:ext cx="2106877" cy="1200329"/>
              </a:xfrm>
              <a:prstGeom prst="rect">
                <a:avLst/>
              </a:prstGeom>
              <a:blipFill>
                <a:blip r:embed="rId12"/>
                <a:stretch>
                  <a:fillRect t="-4082" b="-1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9571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/>
              <a:t>7/27/2015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4" y="6459785"/>
            <a:ext cx="6862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PAC44 – C12-15-005			Elena Long &lt;ellie@jlab.org&gt;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Status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21413" y="1798179"/>
                <a:ext cx="5287476" cy="1883076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400" dirty="0"/>
                  <a:t>Results from UVA are promising, preliminary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&gt;30%</m:t>
                    </m:r>
                  </m:oMath>
                </a14:m>
                <a:r>
                  <a:rPr lang="en-US" sz="2400" dirty="0"/>
                  <a:t> recently achieved on butanol. ND3 in progress.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1413" y="1798179"/>
                <a:ext cx="5287476" cy="1883076"/>
              </a:xfrm>
              <a:blipFill>
                <a:blip r:embed="rId3"/>
                <a:stretch>
                  <a:fillRect t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407650" y="1781522"/>
            <a:ext cx="3484560" cy="35571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UNH target lab is nearing complete, successfully tested magnet, NMR, and helium fridge. Currently developing 3D printed target sticks.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41925" y="5408691"/>
            <a:ext cx="42334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/>
              <a:t>D Keller, </a:t>
            </a:r>
            <a:r>
              <a:rPr lang="en-US" sz="1400" dirty="0" err="1"/>
              <a:t>Eur.Phys.J.A</a:t>
            </a:r>
            <a:r>
              <a:rPr lang="en-US" sz="1400" dirty="0"/>
              <a:t>., in review (2016)</a:t>
            </a:r>
          </a:p>
          <a:p>
            <a:pPr algn="r"/>
            <a:r>
              <a:rPr lang="en-US" sz="1400" dirty="0"/>
              <a:t>D Keller, </a:t>
            </a:r>
            <a:r>
              <a:rPr lang="en-US" sz="1400" dirty="0" err="1"/>
              <a:t>PoS</a:t>
            </a:r>
            <a:r>
              <a:rPr lang="en-US" sz="1400" dirty="0"/>
              <a:t>, PSTP2015:014 (2016)</a:t>
            </a:r>
          </a:p>
          <a:p>
            <a:pPr algn="r"/>
            <a:r>
              <a:rPr lang="en-US" sz="1400" dirty="0"/>
              <a:t>D Keller, </a:t>
            </a:r>
            <a:r>
              <a:rPr lang="en-US" sz="1400" dirty="0" err="1"/>
              <a:t>J.Phys.Conf.Ser</a:t>
            </a:r>
            <a:r>
              <a:rPr lang="en-US" sz="1400" dirty="0"/>
              <a:t>., </a:t>
            </a:r>
            <a:r>
              <a:rPr lang="en-US" sz="1400" b="1" dirty="0"/>
              <a:t>543</a:t>
            </a:r>
            <a:r>
              <a:rPr lang="en-US" sz="1400" dirty="0"/>
              <a:t>(1):012015 (2014)</a:t>
            </a:r>
          </a:p>
          <a:p>
            <a:pPr algn="r"/>
            <a:r>
              <a:rPr lang="en-US" sz="1400" dirty="0"/>
              <a:t>D Keller, </a:t>
            </a:r>
            <a:r>
              <a:rPr lang="en-US" sz="1400" dirty="0" err="1"/>
              <a:t>Int.J.Mod.Phys.Conf.Ser</a:t>
            </a:r>
            <a:r>
              <a:rPr lang="en-US" sz="1400" dirty="0"/>
              <a:t>., </a:t>
            </a:r>
            <a:r>
              <a:rPr lang="en-US" sz="1400" b="1" dirty="0"/>
              <a:t>40</a:t>
            </a:r>
            <a:r>
              <a:rPr lang="en-US" sz="1400" dirty="0"/>
              <a:t>(1):1660105 (2016)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49" y="1813560"/>
            <a:ext cx="3144959" cy="2140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3000" contrast="-20000"/>
                    </a14:imgEffect>
                  </a14:imgLayer>
                </a14:imgProps>
              </a:ext>
            </a:extLst>
          </a:blip>
          <a:srcRect t="15370"/>
          <a:stretch/>
        </p:blipFill>
        <p:spPr>
          <a:xfrm>
            <a:off x="8803543" y="4080820"/>
            <a:ext cx="2641241" cy="29803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50390" y="2882570"/>
            <a:ext cx="3256832" cy="2479933"/>
            <a:chOff x="2250390" y="2831770"/>
            <a:chExt cx="3256832" cy="24799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0390" y="2831770"/>
              <a:ext cx="3256832" cy="247993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9637827">
              <a:off x="2777632" y="3477630"/>
              <a:ext cx="23272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FF">
                      <a:alpha val="25000"/>
                    </a:srgbClr>
                  </a:solidFill>
                </a:rPr>
                <a:t>Preliminary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" y="2828612"/>
            <a:ext cx="2279594" cy="30394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36725" t="37436" r="9254" b="34144"/>
          <a:stretch/>
        </p:blipFill>
        <p:spPr>
          <a:xfrm rot="5400000">
            <a:off x="10356693" y="5044997"/>
            <a:ext cx="2832413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2007" t="47288" r="54013"/>
          <a:stretch/>
        </p:blipFill>
        <p:spPr>
          <a:xfrm>
            <a:off x="5670949" y="4012161"/>
            <a:ext cx="2951345" cy="196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93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Retrospect">
  <a:themeElements>
    <a:clrScheme name="Custom 5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15583</TotalTime>
  <Words>3316</Words>
  <Application>Microsoft Office PowerPoint</Application>
  <PresentationFormat>Custom</PresentationFormat>
  <Paragraphs>615</Paragraphs>
  <Slides>43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Retrospect</vt:lpstr>
      <vt:lpstr>C12-15-005:  Measurement of the Quasi-Elastic and Elastic Deuteron Tensor Asymmetries</vt:lpstr>
      <vt:lpstr>Highlights</vt:lpstr>
      <vt:lpstr>Brief Primer on Tensor Polarization</vt:lpstr>
      <vt:lpstr>Conditions and Progress</vt:lpstr>
      <vt:lpstr>Conditions and Progress</vt:lpstr>
      <vt:lpstr>Conditions and Progress</vt:lpstr>
      <vt:lpstr>Conditions and Progress</vt:lpstr>
      <vt:lpstr>Conditions and Progress</vt:lpstr>
      <vt:lpstr>Target Status Update</vt:lpstr>
      <vt:lpstr>Target Status Update</vt:lpstr>
      <vt:lpstr>Onto the physics!</vt:lpstr>
      <vt:lpstr>Deuteron</vt:lpstr>
      <vt:lpstr>Deuteron Wavefunction</vt:lpstr>
      <vt:lpstr>Deuteron Wavefunction</vt:lpstr>
      <vt:lpstr>Relativistic NN Bound System</vt:lpstr>
      <vt:lpstr>Theoretical Interest</vt:lpstr>
      <vt:lpstr>  A_zz Experimental Set-Up</vt:lpstr>
      <vt:lpstr>Kinematics</vt:lpstr>
      <vt:lpstr>Systematics</vt:lpstr>
      <vt:lpstr>Overhead</vt:lpstr>
      <vt:lpstr>Discriminating Power</vt:lpstr>
      <vt:lpstr>PowerPoint Presentation</vt:lpstr>
      <vt:lpstr>Free Measurement: Elastic T_20</vt:lpstr>
      <vt:lpstr>Tensor A_zz Collaboration</vt:lpstr>
      <vt:lpstr>Part of a Growing Tensor Program</vt:lpstr>
      <vt:lpstr>First Measurement of Quasi-Elastic A_zz</vt:lpstr>
      <vt:lpstr>First Measurement of Quasi-Elastic A_zz</vt:lpstr>
      <vt:lpstr>PowerPoint Presentation</vt:lpstr>
      <vt:lpstr>Backup Slides</vt:lpstr>
      <vt:lpstr>Final State Interactions</vt:lpstr>
      <vt:lpstr>Deuteron Wavefunction</vt:lpstr>
      <vt:lpstr>Polarization Cycle</vt:lpstr>
      <vt:lpstr>Target Magnet and Horizontal Bender</vt:lpstr>
      <vt:lpstr>Target Magnet and Horizontal Bender</vt:lpstr>
      <vt:lpstr>Target Magnet and Horizontal Bender</vt:lpstr>
      <vt:lpstr>Tensor Polarized Target</vt:lpstr>
      <vt:lpstr>Tensor Polarized Target</vt:lpstr>
      <vt:lpstr>Target Development in Progress</vt:lpstr>
      <vt:lpstr>Diluting Asymmetries</vt:lpstr>
      <vt:lpstr>Dilution Factor</vt:lpstr>
      <vt:lpstr>Rates for D(e,e’)X</vt:lpstr>
      <vt:lpstr>Elastic Tensor Observables</vt:lpstr>
      <vt:lpstr>Possible New Target Configuration – Extended or Multiple Cells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JLab Conference Guest Account</cp:lastModifiedBy>
  <cp:revision>1372</cp:revision>
  <dcterms:created xsi:type="dcterms:W3CDTF">2013-12-10T16:21:31Z</dcterms:created>
  <dcterms:modified xsi:type="dcterms:W3CDTF">2016-07-26T22:01:26Z</dcterms:modified>
</cp:coreProperties>
</file>