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theme/theme5.xml" ContentType="application/vnd.openxmlformats-officedocument.them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bookmarkIdSeed="2">
  <p:sldMasterIdLst>
    <p:sldMasterId id="2147483648" r:id="rId1"/>
    <p:sldMasterId id="2147483661" r:id="rId2"/>
    <p:sldMasterId id="2147483673" r:id="rId3"/>
  </p:sldMasterIdLst>
  <p:notesMasterIdLst>
    <p:notesMasterId r:id="rId32"/>
  </p:notesMasterIdLst>
  <p:handoutMasterIdLst>
    <p:handoutMasterId r:id="rId33"/>
  </p:handoutMasterIdLst>
  <p:sldIdLst>
    <p:sldId id="655" r:id="rId4"/>
    <p:sldId id="635" r:id="rId5"/>
    <p:sldId id="583" r:id="rId6"/>
    <p:sldId id="656" r:id="rId7"/>
    <p:sldId id="659" r:id="rId8"/>
    <p:sldId id="603" r:id="rId9"/>
    <p:sldId id="548" r:id="rId10"/>
    <p:sldId id="594" r:id="rId11"/>
    <p:sldId id="645" r:id="rId12"/>
    <p:sldId id="628" r:id="rId13"/>
    <p:sldId id="632" r:id="rId14"/>
    <p:sldId id="658" r:id="rId15"/>
    <p:sldId id="631" r:id="rId16"/>
    <p:sldId id="629" r:id="rId17"/>
    <p:sldId id="657" r:id="rId18"/>
    <p:sldId id="606" r:id="rId19"/>
    <p:sldId id="638" r:id="rId20"/>
    <p:sldId id="660" r:id="rId21"/>
    <p:sldId id="647" r:id="rId22"/>
    <p:sldId id="637" r:id="rId23"/>
    <p:sldId id="650" r:id="rId24"/>
    <p:sldId id="617" r:id="rId25"/>
    <p:sldId id="636" r:id="rId26"/>
    <p:sldId id="595" r:id="rId27"/>
    <p:sldId id="643" r:id="rId28"/>
    <p:sldId id="644" r:id="rId29"/>
    <p:sldId id="646" r:id="rId30"/>
    <p:sldId id="648" r:id="rId31"/>
  </p:sldIdLst>
  <p:sldSz cx="9144000" cy="6858000" type="screen4x3"/>
  <p:notesSz cx="6946900" cy="9220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200" b="1"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3200" b="1"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3200" b="1"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3200" b="1"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3200" b="1" kern="1200">
        <a:solidFill>
          <a:schemeClr val="tx1"/>
        </a:solidFill>
        <a:latin typeface="Times New Roman" pitchFamily="18" charset="0"/>
        <a:ea typeface="ＭＳ Ｐゴシック" charset="-128"/>
        <a:cs typeface="+mn-cs"/>
      </a:defRPr>
    </a:lvl5pPr>
    <a:lvl6pPr marL="2286000" algn="l" defTabSz="914400" rtl="0" eaLnBrk="1" latinLnBrk="0" hangingPunct="1">
      <a:defRPr sz="3200" b="1" kern="1200">
        <a:solidFill>
          <a:schemeClr val="tx1"/>
        </a:solidFill>
        <a:latin typeface="Times New Roman" pitchFamily="18" charset="0"/>
        <a:ea typeface="ＭＳ Ｐゴシック" charset="-128"/>
        <a:cs typeface="+mn-cs"/>
      </a:defRPr>
    </a:lvl6pPr>
    <a:lvl7pPr marL="2743200" algn="l" defTabSz="914400" rtl="0" eaLnBrk="1" latinLnBrk="0" hangingPunct="1">
      <a:defRPr sz="3200" b="1" kern="1200">
        <a:solidFill>
          <a:schemeClr val="tx1"/>
        </a:solidFill>
        <a:latin typeface="Times New Roman" pitchFamily="18" charset="0"/>
        <a:ea typeface="ＭＳ Ｐゴシック" charset="-128"/>
        <a:cs typeface="+mn-cs"/>
      </a:defRPr>
    </a:lvl7pPr>
    <a:lvl8pPr marL="3200400" algn="l" defTabSz="914400" rtl="0" eaLnBrk="1" latinLnBrk="0" hangingPunct="1">
      <a:defRPr sz="3200" b="1" kern="1200">
        <a:solidFill>
          <a:schemeClr val="tx1"/>
        </a:solidFill>
        <a:latin typeface="Times New Roman" pitchFamily="18" charset="0"/>
        <a:ea typeface="ＭＳ Ｐゴシック" charset="-128"/>
        <a:cs typeface="+mn-cs"/>
      </a:defRPr>
    </a:lvl8pPr>
    <a:lvl9pPr marL="3657600" algn="l" defTabSz="914400" rtl="0" eaLnBrk="1" latinLnBrk="0" hangingPunct="1">
      <a:defRPr sz="3200" b="1"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showAnimation="0"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EDF2"/>
    <a:srgbClr val="11949D"/>
    <a:srgbClr val="FFC3DF"/>
    <a:srgbClr val="BD0000"/>
    <a:srgbClr val="E3E300"/>
    <a:srgbClr val="333399"/>
    <a:srgbClr val="008000"/>
    <a:srgbClr val="009900"/>
    <a:srgbClr val="95E3FF"/>
    <a:srgbClr val="00CC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755" autoAdjust="0"/>
    <p:restoredTop sz="90356" autoAdjust="0"/>
  </p:normalViewPr>
  <p:slideViewPr>
    <p:cSldViewPr snapToGrid="0">
      <p:cViewPr varScale="1">
        <p:scale>
          <a:sx n="115" d="100"/>
          <a:sy n="115" d="100"/>
        </p:scale>
        <p:origin x="-8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98005" y="8838253"/>
            <a:ext cx="404948" cy="275065"/>
          </a:xfrm>
          <a:prstGeom prst="rect">
            <a:avLst/>
          </a:prstGeom>
          <a:noFill/>
          <a:ln w="12699">
            <a:noFill/>
            <a:miter lim="800000"/>
            <a:headEnd/>
            <a:tailEnd/>
          </a:ln>
          <a:effectLst/>
        </p:spPr>
        <p:txBody>
          <a:bodyPr wrap="none" lIns="123870" tIns="60306" rIns="123870" bIns="60306" anchor="ctr">
            <a:spAutoFit/>
          </a:bodyPr>
          <a:lstStyle/>
          <a:p>
            <a:pPr algn="r" defTabSz="1247110" eaLnBrk="0" hangingPunct="0">
              <a:defRPr/>
            </a:pPr>
            <a:fld id="{4331C631-42F1-4CF6-A1F9-F287E586F0E8}" type="slidenum">
              <a:rPr lang="en-US" altLang="en-US" sz="1000" b="0">
                <a:latin typeface="Arial" charset="0"/>
                <a:ea typeface="ＭＳ Ｐゴシック" pitchFamily="-110" charset="-128"/>
              </a:rPr>
              <a:pPr algn="r" defTabSz="1247110" eaLnBrk="0" hangingPunct="0">
                <a:defRPr/>
              </a:pPr>
              <a:t>‹#›</a:t>
            </a:fld>
            <a:endParaRPr lang="en-US" altLang="en-US" sz="1000" b="0" dirty="0">
              <a:latin typeface="Arial" charset="0"/>
              <a:ea typeface="ＭＳ Ｐゴシック" pitchFamily="-110"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807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7615" y="4379046"/>
            <a:ext cx="5091673" cy="4144847"/>
          </a:xfrm>
          <a:prstGeom prst="rect">
            <a:avLst/>
          </a:prstGeom>
          <a:noFill/>
          <a:ln w="12699">
            <a:noFill/>
            <a:miter lim="800000"/>
            <a:headEnd/>
            <a:tailEnd/>
          </a:ln>
          <a:effectLst/>
        </p:spPr>
        <p:txBody>
          <a:bodyPr vert="horz" wrap="square" lIns="123870" tIns="60306" rIns="123870" bIns="60306"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315" name="Rectangle 3"/>
          <p:cNvSpPr>
            <a:spLocks noGrp="1" noRot="1" noChangeAspect="1" noChangeArrowheads="1" noTextEdit="1"/>
          </p:cNvSpPr>
          <p:nvPr>
            <p:ph type="sldImg" idx="2"/>
          </p:nvPr>
        </p:nvSpPr>
        <p:spPr bwMode="auto">
          <a:xfrm>
            <a:off x="1177925" y="700088"/>
            <a:ext cx="4591050" cy="3443287"/>
          </a:xfrm>
          <a:prstGeom prst="rect">
            <a:avLst/>
          </a:prstGeom>
          <a:noFill/>
          <a:ln w="12699">
            <a:solidFill>
              <a:schemeClr val="tx1"/>
            </a:solidFill>
            <a:miter lim="800000"/>
            <a:headEnd/>
            <a:tailEnd/>
          </a:ln>
        </p:spPr>
      </p:sp>
      <p:sp>
        <p:nvSpPr>
          <p:cNvPr id="2052" name="Rectangle 4"/>
          <p:cNvSpPr>
            <a:spLocks noChangeArrowheads="1"/>
          </p:cNvSpPr>
          <p:nvPr/>
        </p:nvSpPr>
        <p:spPr bwMode="auto">
          <a:xfrm>
            <a:off x="6328492" y="8759663"/>
            <a:ext cx="574461" cy="441676"/>
          </a:xfrm>
          <a:prstGeom prst="rect">
            <a:avLst/>
          </a:prstGeom>
          <a:noFill/>
          <a:ln w="12699">
            <a:noFill/>
            <a:miter lim="800000"/>
            <a:headEnd/>
            <a:tailEnd/>
          </a:ln>
          <a:effectLst/>
        </p:spPr>
        <p:txBody>
          <a:bodyPr wrap="none" lIns="123870" tIns="60306" rIns="123870" bIns="60306" anchor="ctr">
            <a:spAutoFit/>
          </a:bodyPr>
          <a:lstStyle/>
          <a:p>
            <a:pPr algn="r" defTabSz="1247110" eaLnBrk="0" hangingPunct="0">
              <a:defRPr/>
            </a:pPr>
            <a:fld id="{3B368C9E-1CF7-4AF8-B0A9-FDB5C8FEC0C5}" type="slidenum">
              <a:rPr lang="en-US" altLang="en-US" sz="2100" b="0">
                <a:latin typeface="Arial" charset="0"/>
                <a:ea typeface="ＭＳ Ｐゴシック" pitchFamily="-110" charset="-128"/>
              </a:rPr>
              <a:pPr algn="r" defTabSz="1247110" eaLnBrk="0" hangingPunct="0">
                <a:defRPr/>
              </a:pPr>
              <a:t>‹#›</a:t>
            </a:fld>
            <a:endParaRPr lang="en-US" altLang="en-US" sz="2100" b="0" dirty="0">
              <a:latin typeface="Arial" charset="0"/>
              <a:ea typeface="ＭＳ Ｐゴシック" pitchFamily="-110"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8112228"/>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ＭＳ Ｐゴシック" pitchFamily="-110" charset="-128"/>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ＭＳ Ｐゴシック" pitchFamily="-110" charset="-128"/>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ＭＳ Ｐゴシック" pitchFamily="-110" charset="-128"/>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ＭＳ Ｐゴシック" pitchFamily="-110" charset="-128"/>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00088"/>
            <a:ext cx="4591050" cy="3443287"/>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Replace</a:t>
            </a:r>
            <a:r>
              <a:rPr lang="en-US" baseline="0" dirty="0" smtClean="0"/>
              <a:t> with figure including photoproduction; Remove Kaon-Maid curve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Better</a:t>
            </a:r>
            <a:r>
              <a:rPr lang="en-US" baseline="0" dirty="0" smtClean="0"/>
              <a:t> label dominant states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3500" y="0"/>
            <a:ext cx="1714500" cy="8167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4991100" cy="8167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8524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1450" y="1117600"/>
            <a:ext cx="6515100" cy="7050088"/>
          </a:xfrm>
        </p:spPr>
        <p:txBody>
          <a:bodyPr/>
          <a:lstStyle/>
          <a:p>
            <a:pPr lvl="0"/>
            <a:endParaRPr lang="en-US" noProof="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162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450" y="1117600"/>
            <a:ext cx="3181350" cy="705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1117600"/>
            <a:ext cx="3181350" cy="705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jpeg"/><Relationship Id="rId1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5.wmf"/><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792580" name="Line 4"/>
          <p:cNvSpPr>
            <a:spLocks noChangeShapeType="1"/>
          </p:cNvSpPr>
          <p:nvPr/>
        </p:nvSpPr>
        <p:spPr bwMode="auto">
          <a:xfrm>
            <a:off x="0" y="822325"/>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ea typeface="+mn-ea"/>
            </a:endParaRPr>
          </a:p>
        </p:txBody>
      </p:sp>
      <p:sp>
        <p:nvSpPr>
          <p:cNvPr id="792582" name="Line 6"/>
          <p:cNvSpPr>
            <a:spLocks noChangeShapeType="1"/>
          </p:cNvSpPr>
          <p:nvPr/>
        </p:nvSpPr>
        <p:spPr bwMode="auto">
          <a:xfrm>
            <a:off x="0" y="6608763"/>
            <a:ext cx="9142413" cy="0"/>
          </a:xfrm>
          <a:prstGeom prst="line">
            <a:avLst/>
          </a:prstGeom>
          <a:noFill/>
          <a:ln w="101600">
            <a:solidFill>
              <a:srgbClr val="00279F"/>
            </a:solidFill>
            <a:round/>
            <a:headEnd/>
            <a:tailEnd/>
          </a:ln>
          <a:effectLst/>
        </p:spPr>
        <p:txBody>
          <a:bodyPr wrap="none" anchor="ctr"/>
          <a:lstStyle/>
          <a:p>
            <a:pPr algn="ctr" eaLnBrk="0" hangingPunct="0">
              <a:defRPr/>
            </a:pPr>
            <a:endParaRPr lang="en-US" dirty="0">
              <a:ea typeface="+mn-ea"/>
            </a:endParaRPr>
          </a:p>
        </p:txBody>
      </p:sp>
      <p:sp>
        <p:nvSpPr>
          <p:cNvPr id="792584" name="Rectangle 8"/>
          <p:cNvSpPr>
            <a:spLocks noChangeArrowheads="1"/>
          </p:cNvSpPr>
          <p:nvPr/>
        </p:nvSpPr>
        <p:spPr bwMode="auto">
          <a:xfrm>
            <a:off x="642266" y="6405389"/>
            <a:ext cx="1450525" cy="276999"/>
          </a:xfrm>
          <a:prstGeom prst="rect">
            <a:avLst/>
          </a:prstGeom>
          <a:solidFill>
            <a:schemeClr val="bg1"/>
          </a:solidFill>
          <a:ln w="9525">
            <a:noFill/>
            <a:miter lim="800000"/>
            <a:headEnd/>
            <a:tailEnd/>
          </a:ln>
        </p:spPr>
        <p:txBody>
          <a:bodyPr wrap="square" lIns="0" tIns="0" rIns="0" bIns="0">
            <a:spAutoFit/>
          </a:bodyPr>
          <a:lstStyle/>
          <a:p>
            <a:pPr algn="ctr" eaLnBrk="0" hangingPunct="0">
              <a:lnSpc>
                <a:spcPct val="80000"/>
              </a:lnSpc>
              <a:defRPr/>
            </a:pPr>
            <a:r>
              <a:rPr lang="en-US" sz="1000" dirty="0">
                <a:solidFill>
                  <a:srgbClr val="339966"/>
                </a:solidFill>
                <a:latin typeface="Arial" charset="0"/>
                <a:ea typeface="ＭＳ Ｐゴシック" pitchFamily="-110" charset="-128"/>
              </a:rPr>
              <a:t>   </a:t>
            </a:r>
            <a:endParaRPr lang="en-US" sz="1000" dirty="0" smtClean="0">
              <a:solidFill>
                <a:srgbClr val="339966"/>
              </a:solidFill>
              <a:latin typeface="Arial" charset="0"/>
              <a:ea typeface="ＭＳ Ｐゴシック" pitchFamily="-110" charset="-128"/>
            </a:endParaRPr>
          </a:p>
          <a:p>
            <a:pPr algn="ctr" eaLnBrk="0" hangingPunct="0">
              <a:lnSpc>
                <a:spcPct val="80000"/>
              </a:lnSpc>
              <a:defRPr/>
            </a:pPr>
            <a:r>
              <a:rPr lang="en-US" sz="1200" b="0" i="1" baseline="0" dirty="0" smtClean="0">
                <a:solidFill>
                  <a:srgbClr val="339966"/>
                </a:solidFill>
                <a:latin typeface="Arial" charset="0"/>
                <a:ea typeface="ＭＳ Ｐゴシック" pitchFamily="-110" charset="-128"/>
              </a:rPr>
              <a:t>Daniel S. Carman</a:t>
            </a:r>
          </a:p>
          <a:p>
            <a:pPr algn="ctr" eaLnBrk="0" hangingPunct="0">
              <a:lnSpc>
                <a:spcPct val="80000"/>
              </a:lnSpc>
              <a:defRPr/>
            </a:pPr>
            <a:endParaRPr lang="en-US" sz="1000" dirty="0">
              <a:solidFill>
                <a:srgbClr val="339966"/>
              </a:solidFill>
              <a:latin typeface="Arial" charset="0"/>
              <a:ea typeface="ＭＳ Ｐゴシック" pitchFamily="-110" charset="-128"/>
            </a:endParaRPr>
          </a:p>
        </p:txBody>
      </p:sp>
      <p:sp>
        <p:nvSpPr>
          <p:cNvPr id="792586" name="Rectangle 10"/>
          <p:cNvSpPr>
            <a:spLocks noChangeArrowheads="1"/>
          </p:cNvSpPr>
          <p:nvPr/>
        </p:nvSpPr>
        <p:spPr bwMode="auto">
          <a:xfrm>
            <a:off x="8482220" y="6536799"/>
            <a:ext cx="399098" cy="123111"/>
          </a:xfrm>
          <a:prstGeom prst="rect">
            <a:avLst/>
          </a:prstGeom>
          <a:noFill/>
          <a:ln w="9525">
            <a:noFill/>
            <a:miter lim="800000"/>
            <a:headEnd/>
            <a:tailEnd/>
          </a:ln>
          <a:effectLst/>
        </p:spPr>
        <p:txBody>
          <a:bodyPr wrap="none" lIns="0" tIns="0" rIns="0" bIns="0">
            <a:spAutoFit/>
          </a:bodyPr>
          <a:lstStyle/>
          <a:p>
            <a:pPr algn="ctr" eaLnBrk="0" hangingPunct="0">
              <a:defRPr/>
            </a:pPr>
            <a:r>
              <a:rPr lang="en-US" altLang="en-US" sz="800" dirty="0">
                <a:solidFill>
                  <a:schemeClr val="bg1"/>
                </a:solidFill>
                <a:latin typeface="Arial" charset="0"/>
                <a:ea typeface="ＭＳ Ｐゴシック" pitchFamily="-110" charset="-128"/>
              </a:rPr>
              <a:t>Page </a:t>
            </a:r>
            <a:fld id="{C0885CA2-C4F2-4737-B8CD-57CAEC80E2A4}" type="slidenum">
              <a:rPr lang="en-US" altLang="en-US" sz="800">
                <a:solidFill>
                  <a:schemeClr val="bg1"/>
                </a:solidFill>
                <a:latin typeface="Arial" charset="0"/>
                <a:ea typeface="ＭＳ Ｐゴシック" pitchFamily="-110" charset="-128"/>
              </a:rPr>
              <a:pPr algn="ctr" eaLnBrk="0" hangingPunct="0">
                <a:defRPr/>
              </a:pPr>
              <a:t>‹#›</a:t>
            </a:fld>
            <a:endParaRPr lang="en-US" sz="800" dirty="0">
              <a:solidFill>
                <a:schemeClr val="bg1"/>
              </a:solidFill>
              <a:latin typeface="Arial" charset="0"/>
              <a:ea typeface="ＭＳ Ｐゴシック" pitchFamily="-110" charset="-128"/>
            </a:endParaRPr>
          </a:p>
        </p:txBody>
      </p:sp>
      <p:sp>
        <p:nvSpPr>
          <p:cNvPr id="11" name="Rectangle 8"/>
          <p:cNvSpPr>
            <a:spLocks noChangeArrowheads="1"/>
          </p:cNvSpPr>
          <p:nvPr userDrawn="1"/>
        </p:nvSpPr>
        <p:spPr bwMode="auto">
          <a:xfrm>
            <a:off x="4772401" y="6406641"/>
            <a:ext cx="3133148" cy="399084"/>
          </a:xfrm>
          <a:prstGeom prst="rect">
            <a:avLst/>
          </a:prstGeom>
          <a:solidFill>
            <a:schemeClr val="bg1"/>
          </a:solidFill>
          <a:ln w="9525">
            <a:noFill/>
            <a:miter lim="800000"/>
            <a:headEnd/>
            <a:tailEnd/>
          </a:ln>
        </p:spPr>
        <p:txBody>
          <a:bodyPr wrap="square" lIns="0" tIns="0" rIns="0" bIns="0">
            <a:spAutoFit/>
          </a:bodyPr>
          <a:lstStyle/>
          <a:p>
            <a:pPr algn="ctr" eaLnBrk="0" hangingPunct="0">
              <a:lnSpc>
                <a:spcPct val="80000"/>
              </a:lnSpc>
              <a:defRPr/>
            </a:pPr>
            <a:r>
              <a:rPr lang="en-US" sz="1000" dirty="0">
                <a:solidFill>
                  <a:srgbClr val="339966"/>
                </a:solidFill>
                <a:latin typeface="Arial" charset="0"/>
                <a:ea typeface="ＭＳ Ｐゴシック" pitchFamily="-110" charset="-128"/>
              </a:rPr>
              <a:t> </a:t>
            </a:r>
            <a:r>
              <a:rPr lang="en-US" sz="1000" dirty="0" smtClean="0">
                <a:solidFill>
                  <a:srgbClr val="339966"/>
                </a:solidFill>
                <a:latin typeface="Arial" charset="0"/>
                <a:ea typeface="ＭＳ Ｐゴシック" pitchFamily="-110" charset="-128"/>
              </a:rPr>
              <a:t>  </a:t>
            </a:r>
          </a:p>
          <a:p>
            <a:pPr algn="ctr" eaLnBrk="0" hangingPunct="0">
              <a:lnSpc>
                <a:spcPct val="80000"/>
              </a:lnSpc>
              <a:defRPr/>
            </a:pPr>
            <a:r>
              <a:rPr lang="en-US" sz="1200" b="0" i="1" baseline="0" dirty="0" smtClean="0">
                <a:solidFill>
                  <a:srgbClr val="339966"/>
                </a:solidFill>
                <a:latin typeface="Arial" charset="0"/>
                <a:ea typeface="ＭＳ Ｐゴシック" pitchFamily="-110" charset="-128"/>
              </a:rPr>
              <a:t> JLab PAC44 Meeting - Jul. 25-29, 2016 </a:t>
            </a:r>
          </a:p>
          <a:p>
            <a:pPr algn="ctr" eaLnBrk="0" hangingPunct="0">
              <a:lnSpc>
                <a:spcPct val="80000"/>
              </a:lnSpc>
              <a:defRPr/>
            </a:pPr>
            <a:endParaRPr lang="en-US" sz="1000" dirty="0">
              <a:solidFill>
                <a:srgbClr val="339966"/>
              </a:solidFill>
              <a:latin typeface="Arial" charset="0"/>
              <a:ea typeface="ＭＳ Ｐゴシック" pitchFamily="-110" charset="-128"/>
            </a:endParaRPr>
          </a:p>
        </p:txBody>
      </p:sp>
      <p:pic>
        <p:nvPicPr>
          <p:cNvPr id="10" name="Picture 9" descr="JLab_logo.jpg"/>
          <p:cNvPicPr>
            <a:picLocks noChangeAspect="1"/>
          </p:cNvPicPr>
          <p:nvPr userDrawn="1"/>
        </p:nvPicPr>
        <p:blipFill>
          <a:blip r:embed="rId14"/>
          <a:stretch>
            <a:fillRect/>
          </a:stretch>
        </p:blipFill>
        <p:spPr>
          <a:xfrm>
            <a:off x="2463800" y="6348730"/>
            <a:ext cx="1499616" cy="4686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pitchFamily="-110" charset="-128"/>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ea typeface="ＭＳ Ｐゴシック" pitchFamily="-110" charset="-128"/>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ea typeface="ＭＳ Ｐゴシック" pitchFamily="-110" charset="-128"/>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ea typeface="ＭＳ Ｐゴシック" pitchFamily="-110" charset="-128"/>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ea typeface="ＭＳ Ｐゴシック" pitchFamily="-110" charset="-128"/>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838200"/>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2580" name="Line 4"/>
          <p:cNvSpPr>
            <a:spLocks noChangeShapeType="1"/>
          </p:cNvSpPr>
          <p:nvPr userDrawn="1"/>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solidFill>
                <a:srgbClr val="000000"/>
              </a:solidFill>
              <a:ea typeface="ＭＳ Ｐゴシック" pitchFamily="-112" charset="-128"/>
            </a:endParaRPr>
          </a:p>
        </p:txBody>
      </p:sp>
      <p:sp>
        <p:nvSpPr>
          <p:cNvPr id="792582" name="Line 6"/>
          <p:cNvSpPr>
            <a:spLocks noChangeShapeType="1"/>
          </p:cNvSpPr>
          <p:nvPr userDrawn="1"/>
        </p:nvSpPr>
        <p:spPr bwMode="auto">
          <a:xfrm>
            <a:off x="0" y="6400800"/>
            <a:ext cx="9140825" cy="76200"/>
          </a:xfrm>
          <a:prstGeom prst="line">
            <a:avLst/>
          </a:prstGeom>
          <a:noFill/>
          <a:ln w="101600">
            <a:solidFill>
              <a:srgbClr val="00279F"/>
            </a:solidFill>
            <a:round/>
            <a:headEnd/>
            <a:tailEnd/>
          </a:ln>
          <a:effectLst/>
        </p:spPr>
        <p:txBody>
          <a:bodyPr wrap="none" anchor="ctr"/>
          <a:lstStyle/>
          <a:p>
            <a:pPr algn="ctr" eaLnBrk="0" hangingPunct="0">
              <a:defRPr/>
            </a:pPr>
            <a:endParaRPr lang="en-US" dirty="0">
              <a:solidFill>
                <a:srgbClr val="000000"/>
              </a:solidFill>
              <a:ea typeface="ＭＳ Ｐゴシック" pitchFamily="-112" charset="-128"/>
            </a:endParaRPr>
          </a:p>
        </p:txBody>
      </p:sp>
      <p:sp>
        <p:nvSpPr>
          <p:cNvPr id="792584" name="Rectangle 8"/>
          <p:cNvSpPr>
            <a:spLocks noChangeArrowheads="1"/>
          </p:cNvSpPr>
          <p:nvPr userDrawn="1"/>
        </p:nvSpPr>
        <p:spPr bwMode="auto">
          <a:xfrm>
            <a:off x="2971800" y="6553200"/>
            <a:ext cx="3733800" cy="152400"/>
          </a:xfrm>
          <a:prstGeom prst="rect">
            <a:avLst/>
          </a:prstGeom>
          <a:solidFill>
            <a:schemeClr val="bg1"/>
          </a:solidFill>
          <a:ln w="9525">
            <a:noFill/>
            <a:miter lim="800000"/>
            <a:headEnd/>
            <a:tailEnd/>
          </a:ln>
        </p:spPr>
        <p:txBody>
          <a:bodyPr lIns="0" tIns="0" rIns="0" bIns="0">
            <a:spAutoFit/>
          </a:bodyPr>
          <a:lstStyle/>
          <a:p>
            <a:pPr eaLnBrk="0" hangingPunct="0">
              <a:lnSpc>
                <a:spcPct val="80000"/>
              </a:lnSpc>
            </a:pPr>
            <a:r>
              <a:rPr lang="en-US" sz="1200" dirty="0" smtClean="0">
                <a:solidFill>
                  <a:srgbClr val="339966"/>
                </a:solidFill>
                <a:latin typeface="Arial" pitchFamily="34" charset="0"/>
                <a:ea typeface="ＭＳ Ｐゴシック" pitchFamily="-112" charset="-128"/>
              </a:rPr>
              <a:t>   </a:t>
            </a:r>
            <a:r>
              <a:rPr lang="en-US" sz="1000" dirty="0" smtClean="0">
                <a:solidFill>
                  <a:srgbClr val="339966"/>
                </a:solidFill>
                <a:latin typeface="Arial" pitchFamily="34" charset="0"/>
                <a:ea typeface="ＭＳ Ｐゴシック" pitchFamily="-112" charset="-128"/>
              </a:rPr>
              <a:t>Thomas Jefferson National Accelerator Facility</a:t>
            </a:r>
          </a:p>
        </p:txBody>
      </p:sp>
      <p:pic>
        <p:nvPicPr>
          <p:cNvPr id="1031" name="Picture 9"/>
          <p:cNvPicPr>
            <a:picLocks noChangeAspect="1" noChangeArrowheads="1"/>
          </p:cNvPicPr>
          <p:nvPr userDrawn="1"/>
        </p:nvPicPr>
        <p:blipFill>
          <a:blip r:embed="rId13" cstate="print"/>
          <a:srcRect/>
          <a:stretch>
            <a:fillRect/>
          </a:stretch>
        </p:blipFill>
        <p:spPr bwMode="auto">
          <a:xfrm>
            <a:off x="7339013" y="6249988"/>
            <a:ext cx="1612900" cy="536575"/>
          </a:xfrm>
          <a:prstGeom prst="rect">
            <a:avLst/>
          </a:prstGeom>
          <a:noFill/>
          <a:ln w="9525">
            <a:noFill/>
            <a:miter lim="800000"/>
            <a:headEnd/>
            <a:tailEnd/>
          </a:ln>
        </p:spPr>
      </p:pic>
      <p:sp>
        <p:nvSpPr>
          <p:cNvPr id="792586" name="Rectangle 10"/>
          <p:cNvSpPr>
            <a:spLocks noChangeArrowheads="1"/>
          </p:cNvSpPr>
          <p:nvPr userDrawn="1"/>
        </p:nvSpPr>
        <p:spPr bwMode="auto">
          <a:xfrm>
            <a:off x="6705600" y="6369050"/>
            <a:ext cx="581025" cy="184150"/>
          </a:xfrm>
          <a:prstGeom prst="rect">
            <a:avLst/>
          </a:prstGeom>
          <a:noFill/>
          <a:ln w="9525">
            <a:noFill/>
            <a:miter lim="800000"/>
            <a:headEnd/>
            <a:tailEnd/>
          </a:ln>
          <a:effectLst/>
        </p:spPr>
        <p:txBody>
          <a:bodyPr>
            <a:spAutoFit/>
          </a:bodyPr>
          <a:lstStyle/>
          <a:p>
            <a:pPr algn="ctr" eaLnBrk="0" hangingPunct="0"/>
            <a:r>
              <a:rPr lang="en-US" sz="600" dirty="0" smtClean="0">
                <a:solidFill>
                  <a:srgbClr val="FFFFFF"/>
                </a:solidFill>
                <a:latin typeface="Arial" pitchFamily="34" charset="0"/>
                <a:ea typeface="ＭＳ Ｐゴシック" pitchFamily="-112" charset="-128"/>
              </a:rPr>
              <a:t>Page </a:t>
            </a:r>
            <a:fld id="{06EE394A-A221-4A75-8B6E-C5A238767713}" type="slidenum">
              <a:rPr lang="en-US" sz="600" smtClean="0">
                <a:solidFill>
                  <a:srgbClr val="FFFFFF"/>
                </a:solidFill>
                <a:latin typeface="Arial" pitchFamily="34" charset="0"/>
                <a:ea typeface="ＭＳ Ｐゴシック" pitchFamily="-112" charset="-128"/>
              </a:rPr>
              <a:pPr algn="ctr" eaLnBrk="0" hangingPunct="0"/>
              <a:t>‹#›</a:t>
            </a:fld>
            <a:endParaRPr lang="en-US" sz="600" dirty="0" smtClean="0">
              <a:solidFill>
                <a:srgbClr val="FFFFFF"/>
              </a:solidFill>
              <a:latin typeface="Arial" pitchFamily="34" charset="0"/>
              <a:ea typeface="ＭＳ Ｐゴシック" pitchFamily="-112" charset="-128"/>
            </a:endParaRPr>
          </a:p>
        </p:txBody>
      </p:sp>
      <p:pic>
        <p:nvPicPr>
          <p:cNvPr id="1033" name="Picture 12" descr="NP-logo-Nl copy"/>
          <p:cNvPicPr>
            <a:picLocks noChangeAspect="1" noChangeArrowheads="1"/>
          </p:cNvPicPr>
          <p:nvPr userDrawn="1"/>
        </p:nvPicPr>
        <p:blipFill>
          <a:blip r:embed="rId14" cstate="print"/>
          <a:srcRect/>
          <a:stretch>
            <a:fillRect/>
          </a:stretch>
        </p:blipFill>
        <p:spPr bwMode="auto">
          <a:xfrm>
            <a:off x="152400" y="6175375"/>
            <a:ext cx="1295400" cy="676275"/>
          </a:xfrm>
          <a:prstGeom prst="rect">
            <a:avLst/>
          </a:prstGeom>
          <a:noFill/>
          <a:ln w="9525">
            <a:noFill/>
            <a:miter lim="800000"/>
            <a:headEnd/>
            <a:tailEnd/>
          </a:ln>
        </p:spPr>
      </p:pic>
      <p:pic>
        <p:nvPicPr>
          <p:cNvPr id="1034" name="Picture 13"/>
          <p:cNvPicPr>
            <a:picLocks noChangeAspect="1" noChangeArrowheads="1"/>
          </p:cNvPicPr>
          <p:nvPr userDrawn="1"/>
        </p:nvPicPr>
        <p:blipFill>
          <a:blip r:embed="rId15" cstate="print"/>
          <a:srcRect/>
          <a:stretch>
            <a:fillRect/>
          </a:stretch>
        </p:blipFill>
        <p:spPr bwMode="auto">
          <a:xfrm>
            <a:off x="1600200" y="6246813"/>
            <a:ext cx="914400" cy="611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3200" b="1">
          <a:solidFill>
            <a:srgbClr val="333399"/>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cs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cs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cs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cs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ＭＳ Ｐゴシック" pitchFamily="-110" charset="-128"/>
          <a:cs typeface="ＭＳ Ｐゴシック" pitchFamily="-110" charset="-128"/>
        </a:defRPr>
      </a:lvl1pPr>
      <a:lvl2pPr marL="576263" indent="-233363" algn="l" rtl="0" eaLnBrk="0" fontAlgn="base" hangingPunct="0">
        <a:spcBef>
          <a:spcPct val="20000"/>
        </a:spcBef>
        <a:spcAft>
          <a:spcPct val="0"/>
        </a:spcAft>
        <a:buChar char="–"/>
        <a:defRPr sz="2400" b="1">
          <a:solidFill>
            <a:schemeClr val="tx1"/>
          </a:solidFill>
          <a:latin typeface="+mn-lt"/>
          <a:ea typeface="ＭＳ Ｐゴシック" charset="-128"/>
        </a:defRPr>
      </a:lvl2pPr>
      <a:lvl3pPr marL="919163" indent="-228600" algn="l" rtl="0" eaLnBrk="0" fontAlgn="base" hangingPunct="0">
        <a:spcBef>
          <a:spcPct val="20000"/>
        </a:spcBef>
        <a:spcAft>
          <a:spcPct val="0"/>
        </a:spcAft>
        <a:buChar char="•"/>
        <a:defRPr sz="2000" b="1">
          <a:solidFill>
            <a:schemeClr val="tx1"/>
          </a:solidFill>
          <a:latin typeface="+mn-lt"/>
          <a:ea typeface="ＭＳ Ｐゴシック" charset="-128"/>
        </a:defRPr>
      </a:lvl3pPr>
      <a:lvl4pPr marL="1262063"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1604963"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bwMode="auto">
          <a:xfrm>
            <a:off x="0" y="0"/>
            <a:ext cx="91440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92579"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endParaRPr lang="en-US" dirty="0">
              <a:solidFill>
                <a:srgbClr val="000000"/>
              </a:solidFill>
              <a:latin typeface="Verdana"/>
              <a:ea typeface="+mn-ea"/>
            </a:endParaRPr>
          </a:p>
        </p:txBody>
      </p:sp>
      <p:sp>
        <p:nvSpPr>
          <p:cNvPr id="792582" name="Line 6"/>
          <p:cNvSpPr>
            <a:spLocks noChangeShapeType="1"/>
          </p:cNvSpPr>
          <p:nvPr/>
        </p:nvSpPr>
        <p:spPr bwMode="auto">
          <a:xfrm>
            <a:off x="0" y="6477000"/>
            <a:ext cx="9140825" cy="0"/>
          </a:xfrm>
          <a:prstGeom prst="line">
            <a:avLst/>
          </a:prstGeom>
          <a:noFill/>
          <a:ln w="101600">
            <a:solidFill>
              <a:srgbClr val="00279F"/>
            </a:solidFill>
            <a:round/>
            <a:headEnd/>
            <a:tailEnd/>
          </a:ln>
          <a:effectLst/>
        </p:spPr>
        <p:txBody>
          <a:bodyPr wrap="none" anchor="ctr"/>
          <a:lstStyle/>
          <a:p>
            <a:pPr algn="ctr" eaLnBrk="0" hangingPunct="0"/>
            <a:endParaRPr lang="en-US" dirty="0">
              <a:solidFill>
                <a:srgbClr val="000000"/>
              </a:solidFill>
              <a:latin typeface="Verdana"/>
              <a:ea typeface="+mn-ea"/>
            </a:endParaRPr>
          </a:p>
        </p:txBody>
      </p:sp>
      <p:sp>
        <p:nvSpPr>
          <p:cNvPr id="792584" name="Rectangle 8"/>
          <p:cNvSpPr>
            <a:spLocks noChangeArrowheads="1"/>
          </p:cNvSpPr>
          <p:nvPr/>
        </p:nvSpPr>
        <p:spPr bwMode="auto">
          <a:xfrm>
            <a:off x="3200400" y="6549136"/>
            <a:ext cx="3429000" cy="153888"/>
          </a:xfrm>
          <a:prstGeom prst="rect">
            <a:avLst/>
          </a:prstGeom>
          <a:solidFill>
            <a:schemeClr val="bg1"/>
          </a:solidFill>
          <a:ln w="9525">
            <a:noFill/>
            <a:miter lim="800000"/>
            <a:headEnd/>
            <a:tailEnd/>
          </a:ln>
        </p:spPr>
        <p:txBody>
          <a:bodyPr lIns="0" tIns="0" rIns="0" bIns="0">
            <a:spAutoFit/>
          </a:bodyPr>
          <a:lstStyle/>
          <a:p>
            <a:pPr algn="ctr" eaLnBrk="0" hangingPunct="0">
              <a:lnSpc>
                <a:spcPct val="80000"/>
              </a:lnSpc>
            </a:pPr>
            <a:r>
              <a:rPr lang="en-US" sz="1200" dirty="0">
                <a:solidFill>
                  <a:srgbClr val="008000"/>
                </a:solidFill>
                <a:latin typeface="Arial" charset="0"/>
                <a:ea typeface="+mn-ea"/>
              </a:rPr>
              <a:t>Thomas Jefferson National Accelerator Facility</a:t>
            </a:r>
          </a:p>
        </p:txBody>
      </p:sp>
      <p:pic>
        <p:nvPicPr>
          <p:cNvPr id="792585" name="Picture 9"/>
          <p:cNvPicPr>
            <a:picLocks noChangeAspect="1" noChangeArrowheads="1"/>
          </p:cNvPicPr>
          <p:nvPr/>
        </p:nvPicPr>
        <p:blipFill>
          <a:blip r:embed="rId4" cstate="print"/>
          <a:srcRect/>
          <a:stretch>
            <a:fillRect/>
          </a:stretch>
        </p:blipFill>
        <p:spPr bwMode="auto">
          <a:xfrm>
            <a:off x="7339013" y="6249988"/>
            <a:ext cx="1612900" cy="536575"/>
          </a:xfrm>
          <a:prstGeom prst="rect">
            <a:avLst/>
          </a:prstGeom>
          <a:noFill/>
          <a:ln w="9525">
            <a:noFill/>
            <a:miter lim="800000"/>
            <a:headEnd/>
            <a:tailEnd/>
          </a:ln>
          <a:effectLst/>
        </p:spPr>
      </p:pic>
      <p:sp>
        <p:nvSpPr>
          <p:cNvPr id="792586" name="Rectangle 10"/>
          <p:cNvSpPr>
            <a:spLocks noChangeArrowheads="1"/>
          </p:cNvSpPr>
          <p:nvPr/>
        </p:nvSpPr>
        <p:spPr bwMode="auto">
          <a:xfrm>
            <a:off x="6799263" y="6415088"/>
            <a:ext cx="396875" cy="122237"/>
          </a:xfrm>
          <a:prstGeom prst="rect">
            <a:avLst/>
          </a:prstGeom>
          <a:noFill/>
          <a:ln w="9525">
            <a:noFill/>
            <a:miter lim="800000"/>
            <a:headEnd/>
            <a:tailEnd/>
          </a:ln>
          <a:effectLst/>
        </p:spPr>
        <p:txBody>
          <a:bodyPr wrap="none" lIns="0" tIns="0" rIns="0" bIns="0">
            <a:spAutoFit/>
          </a:bodyPr>
          <a:lstStyle/>
          <a:p>
            <a:pPr algn="ctr" eaLnBrk="0" hangingPunct="0"/>
            <a:r>
              <a:rPr lang="en-US" altLang="en-US" sz="800" dirty="0">
                <a:solidFill>
                  <a:srgbClr val="FFFFFF"/>
                </a:solidFill>
                <a:latin typeface="Arial" charset="0"/>
                <a:ea typeface="+mn-ea"/>
              </a:rPr>
              <a:t>Page </a:t>
            </a:r>
            <a:fld id="{E5BAB529-87AE-4E82-9075-6E22D642D313}" type="slidenum">
              <a:rPr lang="en-US" altLang="en-US" sz="800">
                <a:solidFill>
                  <a:srgbClr val="FFFFFF"/>
                </a:solidFill>
                <a:latin typeface="Arial" charset="0"/>
                <a:ea typeface="+mn-ea"/>
              </a:rPr>
              <a:pPr algn="ctr" eaLnBrk="0" hangingPunct="0"/>
              <a:t>‹#›</a:t>
            </a:fld>
            <a:endParaRPr lang="en-US" sz="800" dirty="0">
              <a:solidFill>
                <a:srgbClr val="FFFFFF"/>
              </a:solidFill>
              <a:latin typeface="Arial" charset="0"/>
              <a:ea typeface="+mn-ea"/>
            </a:endParaRPr>
          </a:p>
        </p:txBody>
      </p:sp>
      <p:pic>
        <p:nvPicPr>
          <p:cNvPr id="792588" name="Picture 12" descr="NP-logo-Nl copy"/>
          <p:cNvPicPr>
            <a:picLocks noChangeAspect="1" noChangeArrowheads="1"/>
          </p:cNvPicPr>
          <p:nvPr/>
        </p:nvPicPr>
        <p:blipFill>
          <a:blip r:embed="rId5" cstate="print"/>
          <a:srcRect/>
          <a:stretch>
            <a:fillRect/>
          </a:stretch>
        </p:blipFill>
        <p:spPr bwMode="auto">
          <a:xfrm>
            <a:off x="152400" y="6175375"/>
            <a:ext cx="1295400" cy="676275"/>
          </a:xfrm>
          <a:prstGeom prst="rect">
            <a:avLst/>
          </a:prstGeom>
          <a:noFill/>
        </p:spPr>
      </p:pic>
      <p:pic>
        <p:nvPicPr>
          <p:cNvPr id="792589" name="Picture 13"/>
          <p:cNvPicPr>
            <a:picLocks noChangeAspect="1" noChangeArrowheads="1"/>
          </p:cNvPicPr>
          <p:nvPr/>
        </p:nvPicPr>
        <p:blipFill>
          <a:blip r:embed="rId6" cstate="print"/>
          <a:srcRect/>
          <a:stretch>
            <a:fillRect/>
          </a:stretch>
        </p:blipFill>
        <p:spPr bwMode="auto">
          <a:xfrm>
            <a:off x="1600200" y="6246813"/>
            <a:ext cx="914400" cy="611187"/>
          </a:xfrm>
          <a:prstGeom prst="rect">
            <a:avLst/>
          </a:prstGeom>
          <a:noFill/>
          <a:ln w="9525">
            <a:noFill/>
            <a:miter lim="800000"/>
            <a:headEnd/>
            <a:tailEnd/>
          </a:ln>
          <a:effectLst/>
        </p:spPr>
      </p:pic>
      <p:sp>
        <p:nvSpPr>
          <p:cNvPr id="11" name="Rectangle 11"/>
          <p:cNvSpPr>
            <a:spLocks noChangeArrowheads="1"/>
          </p:cNvSpPr>
          <p:nvPr userDrawn="1"/>
        </p:nvSpPr>
        <p:spPr bwMode="auto">
          <a:xfrm>
            <a:off x="3708123" y="6711988"/>
            <a:ext cx="2706930" cy="115416"/>
          </a:xfrm>
          <a:prstGeom prst="rect">
            <a:avLst/>
          </a:prstGeom>
          <a:solidFill>
            <a:schemeClr val="bg1"/>
          </a:solidFill>
          <a:ln w="9525">
            <a:noFill/>
            <a:miter lim="800000"/>
            <a:headEnd/>
            <a:tailEnd/>
          </a:ln>
        </p:spPr>
        <p:txBody>
          <a:bodyPr wrap="square" lIns="0" tIns="0" rIns="0" bIns="0">
            <a:spAutoFit/>
          </a:bodyPr>
          <a:lstStyle/>
          <a:p>
            <a:pPr algn="ctr" eaLnBrk="0" hangingPunct="0">
              <a:lnSpc>
                <a:spcPct val="80000"/>
              </a:lnSpc>
              <a:defRPr/>
            </a:pPr>
            <a:r>
              <a:rPr lang="en-US" sz="900" dirty="0" smtClean="0">
                <a:solidFill>
                  <a:srgbClr val="000000"/>
                </a:solidFill>
                <a:latin typeface="Arial Black"/>
                <a:ea typeface="+mn-ea"/>
              </a:rPr>
              <a:t>SVT TR    January 19-20 - 2012</a:t>
            </a:r>
            <a:endParaRPr lang="en-US" sz="900" dirty="0">
              <a:solidFill>
                <a:srgbClr val="000000"/>
              </a:solidFill>
              <a:latin typeface="Arial Black"/>
              <a:ea typeface="+mn-ea"/>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ransition/>
  <p:txStyles>
    <p:titleStyle>
      <a:lvl1pPr algn="ctr" rtl="0" eaLnBrk="1" fontAlgn="base" hangingPunct="1">
        <a:spcBef>
          <a:spcPct val="0"/>
        </a:spcBef>
        <a:spcAft>
          <a:spcPct val="0"/>
        </a:spcAft>
        <a:defRPr sz="3200" b="1">
          <a:solidFill>
            <a:srgbClr val="333399"/>
          </a:solidFill>
          <a:latin typeface="+mj-lt"/>
          <a:ea typeface="+mj-ea"/>
          <a:cs typeface="+mj-cs"/>
        </a:defRPr>
      </a:lvl1pPr>
      <a:lvl2pPr algn="ctr" rtl="0" eaLnBrk="1" fontAlgn="base" hangingPunct="1">
        <a:spcBef>
          <a:spcPct val="0"/>
        </a:spcBef>
        <a:spcAft>
          <a:spcPct val="0"/>
        </a:spcAft>
        <a:defRPr sz="3200" b="1">
          <a:solidFill>
            <a:srgbClr val="333399"/>
          </a:solidFill>
          <a:latin typeface="Arial" charset="0"/>
        </a:defRPr>
      </a:lvl2pPr>
      <a:lvl3pPr algn="ctr" rtl="0" eaLnBrk="1" fontAlgn="base" hangingPunct="1">
        <a:spcBef>
          <a:spcPct val="0"/>
        </a:spcBef>
        <a:spcAft>
          <a:spcPct val="0"/>
        </a:spcAft>
        <a:defRPr sz="3200" b="1">
          <a:solidFill>
            <a:srgbClr val="333399"/>
          </a:solidFill>
          <a:latin typeface="Arial" charset="0"/>
        </a:defRPr>
      </a:lvl3pPr>
      <a:lvl4pPr algn="ctr" rtl="0" eaLnBrk="1" fontAlgn="base" hangingPunct="1">
        <a:spcBef>
          <a:spcPct val="0"/>
        </a:spcBef>
        <a:spcAft>
          <a:spcPct val="0"/>
        </a:spcAft>
        <a:defRPr sz="3200" b="1">
          <a:solidFill>
            <a:srgbClr val="333399"/>
          </a:solidFill>
          <a:latin typeface="Arial" charset="0"/>
        </a:defRPr>
      </a:lvl4pPr>
      <a:lvl5pPr algn="ctr" rtl="0" eaLnBrk="1" fontAlgn="base" hangingPunct="1">
        <a:spcBef>
          <a:spcPct val="0"/>
        </a:spcBef>
        <a:spcAft>
          <a:spcPct val="0"/>
        </a:spcAft>
        <a:defRPr sz="3200" b="1">
          <a:solidFill>
            <a:srgbClr val="333399"/>
          </a:solidFill>
          <a:latin typeface="Arial" charset="0"/>
        </a:defRPr>
      </a:lvl5pPr>
      <a:lvl6pPr marL="457200" algn="ctr" rtl="0" eaLnBrk="1" fontAlgn="base" hangingPunct="1">
        <a:spcBef>
          <a:spcPct val="0"/>
        </a:spcBef>
        <a:spcAft>
          <a:spcPct val="0"/>
        </a:spcAft>
        <a:defRPr sz="3200" b="1">
          <a:solidFill>
            <a:srgbClr val="333399"/>
          </a:solidFill>
          <a:latin typeface="Arial" charset="0"/>
        </a:defRPr>
      </a:lvl6pPr>
      <a:lvl7pPr marL="914400" algn="ctr" rtl="0" eaLnBrk="1" fontAlgn="base" hangingPunct="1">
        <a:spcBef>
          <a:spcPct val="0"/>
        </a:spcBef>
        <a:spcAft>
          <a:spcPct val="0"/>
        </a:spcAft>
        <a:defRPr sz="3200" b="1">
          <a:solidFill>
            <a:srgbClr val="333399"/>
          </a:solidFill>
          <a:latin typeface="Arial" charset="0"/>
        </a:defRPr>
      </a:lvl7pPr>
      <a:lvl8pPr marL="1371600" algn="ctr" rtl="0" eaLnBrk="1" fontAlgn="base" hangingPunct="1">
        <a:spcBef>
          <a:spcPct val="0"/>
        </a:spcBef>
        <a:spcAft>
          <a:spcPct val="0"/>
        </a:spcAft>
        <a:defRPr sz="3200" b="1">
          <a:solidFill>
            <a:srgbClr val="333399"/>
          </a:solidFill>
          <a:latin typeface="Arial" charset="0"/>
        </a:defRPr>
      </a:lvl8pPr>
      <a:lvl9pPr marL="1828800" algn="ctr" rtl="0" eaLnBrk="1" fontAlgn="base" hangingPunct="1">
        <a:spcBef>
          <a:spcPct val="0"/>
        </a:spcBef>
        <a:spcAft>
          <a:spcPct val="0"/>
        </a:spcAft>
        <a:defRPr sz="3200" b="1">
          <a:solidFill>
            <a:srgbClr val="333399"/>
          </a:solidFill>
          <a:latin typeface="Arial"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457200" indent="-233363" algn="l" rtl="0" eaLnBrk="1" fontAlgn="base" hangingPunct="1">
        <a:spcBef>
          <a:spcPts val="600"/>
        </a:spcBef>
        <a:spcAft>
          <a:spcPct val="0"/>
        </a:spcAft>
        <a:buFont typeface="Arial" charset="0"/>
        <a:buChar char="•"/>
        <a:defRPr sz="2400" b="1">
          <a:solidFill>
            <a:srgbClr val="333399"/>
          </a:solidFill>
          <a:latin typeface="+mn-lt"/>
        </a:defRPr>
      </a:lvl2pPr>
      <a:lvl3pPr marL="800100" indent="-228600" algn="l" rtl="0" eaLnBrk="1" fontAlgn="base" hangingPunct="1">
        <a:spcBef>
          <a:spcPts val="600"/>
        </a:spcBef>
        <a:spcAft>
          <a:spcPct val="0"/>
        </a:spcAft>
        <a:buFont typeface="Arial" charset="0"/>
        <a:buChar char="–"/>
        <a:defRPr sz="2000" b="1">
          <a:solidFill>
            <a:srgbClr val="008000"/>
          </a:solidFill>
          <a:latin typeface="+mn-lt"/>
        </a:defRPr>
      </a:lvl3pPr>
      <a:lvl4pPr marL="1143000" indent="-228600" algn="l" rtl="0" eaLnBrk="1" fontAlgn="base" hangingPunct="1">
        <a:spcBef>
          <a:spcPts val="600"/>
        </a:spcBef>
        <a:spcAft>
          <a:spcPct val="0"/>
        </a:spcAft>
        <a:buFont typeface="Arial" charset="0"/>
        <a:buChar char="•"/>
        <a:defRPr sz="2000" b="1">
          <a:solidFill>
            <a:srgbClr val="CC0000"/>
          </a:solidFill>
          <a:latin typeface="+mn-lt"/>
        </a:defRPr>
      </a:lvl4pPr>
      <a:lvl5pPr marL="1487488" indent="-228600" algn="l" rtl="0" eaLnBrk="1" fontAlgn="base" hangingPunct="1">
        <a:spcBef>
          <a:spcPts val="600"/>
        </a:spcBef>
        <a:spcAft>
          <a:spcPct val="0"/>
        </a:spcAft>
        <a:buFont typeface="Arial" charset="0"/>
        <a:buChar char="–"/>
        <a:defRPr sz="2000" b="1">
          <a:solidFill>
            <a:schemeClr val="hlink"/>
          </a:solidFill>
          <a:latin typeface="+mn-lt"/>
        </a:defRPr>
      </a:lvl5pPr>
      <a:lvl6pPr marL="1944688" indent="-228600" algn="l" rtl="0" eaLnBrk="1" fontAlgn="base" hangingPunct="1">
        <a:spcBef>
          <a:spcPct val="20000"/>
        </a:spcBef>
        <a:spcAft>
          <a:spcPct val="0"/>
        </a:spcAft>
        <a:buFont typeface="Arial" charset="0"/>
        <a:buChar char="–"/>
        <a:defRPr sz="2000" b="1">
          <a:solidFill>
            <a:schemeClr val="hlink"/>
          </a:solidFill>
          <a:latin typeface="+mn-lt"/>
        </a:defRPr>
      </a:lvl6pPr>
      <a:lvl7pPr marL="2401888" indent="-228600" algn="l" rtl="0" eaLnBrk="1" fontAlgn="base" hangingPunct="1">
        <a:spcBef>
          <a:spcPct val="20000"/>
        </a:spcBef>
        <a:spcAft>
          <a:spcPct val="0"/>
        </a:spcAft>
        <a:buFont typeface="Arial" charset="0"/>
        <a:buChar char="–"/>
        <a:defRPr sz="2000" b="1">
          <a:solidFill>
            <a:schemeClr val="hlink"/>
          </a:solidFill>
          <a:latin typeface="+mn-lt"/>
        </a:defRPr>
      </a:lvl7pPr>
      <a:lvl8pPr marL="2859088" indent="-228600" algn="l" rtl="0" eaLnBrk="1" fontAlgn="base" hangingPunct="1">
        <a:spcBef>
          <a:spcPct val="20000"/>
        </a:spcBef>
        <a:spcAft>
          <a:spcPct val="0"/>
        </a:spcAft>
        <a:buFont typeface="Arial" charset="0"/>
        <a:buChar char="–"/>
        <a:defRPr sz="2000" b="1">
          <a:solidFill>
            <a:schemeClr val="hlink"/>
          </a:solidFill>
          <a:latin typeface="+mn-lt"/>
        </a:defRPr>
      </a:lvl8pPr>
      <a:lvl9pPr marL="3316288" indent="-228600" algn="l" rtl="0" eaLnBrk="1" fontAlgn="base" hangingPunct="1">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34.png"/><Relationship Id="rId5" Type="http://schemas.openxmlformats.org/officeDocument/2006/relationships/image" Target="../media/image35.pdf"/><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10.png"/><Relationship Id="rId6" Type="http://schemas.openxmlformats.org/officeDocument/2006/relationships/image" Target="../media/image49.pdf"/><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d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6" name="Rounded Rectangle 5"/>
          <p:cNvSpPr/>
          <p:nvPr/>
        </p:nvSpPr>
        <p:spPr bwMode="auto">
          <a:xfrm>
            <a:off x="296736" y="225322"/>
            <a:ext cx="8569811" cy="1945998"/>
          </a:xfrm>
          <a:prstGeom prst="roundRect">
            <a:avLst/>
          </a:prstGeom>
          <a:solidFill>
            <a:schemeClr val="accent3">
              <a:lumMod val="95000"/>
            </a:schemeClr>
          </a:solidFill>
          <a:ln w="101600" cap="flat" cmpd="sng" algn="ctr">
            <a:solidFill>
              <a:srgbClr val="E3E3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grpSp>
        <p:nvGrpSpPr>
          <p:cNvPr id="2" name="Group 19"/>
          <p:cNvGrpSpPr/>
          <p:nvPr/>
        </p:nvGrpSpPr>
        <p:grpSpPr>
          <a:xfrm>
            <a:off x="2754028" y="2473919"/>
            <a:ext cx="3568700" cy="889000"/>
            <a:chOff x="451970" y="2869371"/>
            <a:chExt cx="3568700" cy="889000"/>
          </a:xfrm>
        </p:grpSpPr>
        <p:sp>
          <p:nvSpPr>
            <p:cNvPr id="12" name="Rounded Rectangle 11"/>
            <p:cNvSpPr/>
            <p:nvPr/>
          </p:nvSpPr>
          <p:spPr bwMode="auto">
            <a:xfrm>
              <a:off x="515470" y="2869371"/>
              <a:ext cx="3505200" cy="889000"/>
            </a:xfrm>
            <a:prstGeom prst="roundRect">
              <a:avLst/>
            </a:prstGeom>
            <a:solidFill>
              <a:schemeClr val="accent3">
                <a:lumMod val="95000"/>
              </a:schemeClr>
            </a:solidFill>
            <a:ln w="79375" cap="flat" cmpd="sng" algn="ctr">
              <a:solidFill>
                <a:srgbClr val="E3E3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15" name="TextBox 14"/>
            <p:cNvSpPr txBox="1"/>
            <p:nvPr/>
          </p:nvSpPr>
          <p:spPr>
            <a:xfrm>
              <a:off x="451970" y="2921831"/>
              <a:ext cx="3568700" cy="769429"/>
            </a:xfrm>
            <a:prstGeom prst="rect">
              <a:avLst/>
            </a:prstGeom>
            <a:noFill/>
          </p:spPr>
          <p:txBody>
            <a:bodyPr wrap="square" lIns="91429" tIns="45714" rIns="91429" bIns="45714" rtlCol="0">
              <a:spAutoFit/>
            </a:bodyPr>
            <a:lstStyle/>
            <a:p>
              <a:pPr algn="ctr"/>
              <a:r>
                <a:rPr lang="en-US" sz="2200" b="0" dirty="0" smtClean="0">
                  <a:solidFill>
                    <a:srgbClr val="008000"/>
                  </a:solidFill>
                  <a:latin typeface="Comic Sans MS"/>
                  <a:cs typeface="Comic Sans MS"/>
                </a:rPr>
                <a:t>Daniel S. Carman</a:t>
              </a:r>
            </a:p>
            <a:p>
              <a:pPr algn="ctr"/>
              <a:r>
                <a:rPr lang="en-US" sz="2200" b="0" dirty="0" smtClean="0">
                  <a:solidFill>
                    <a:srgbClr val="008000"/>
                  </a:solidFill>
                  <a:latin typeface="Comic Sans MS"/>
                  <a:cs typeface="Comic Sans MS"/>
                </a:rPr>
                <a:t>Jefferson Laboratory</a:t>
              </a:r>
              <a:endParaRPr lang="en-US" sz="2200" b="0" dirty="0">
                <a:solidFill>
                  <a:srgbClr val="008000"/>
                </a:solidFill>
                <a:latin typeface="Comic Sans MS"/>
                <a:cs typeface="Comic Sans MS"/>
              </a:endParaRPr>
            </a:p>
          </p:txBody>
        </p:sp>
      </p:grpSp>
      <p:pic>
        <p:nvPicPr>
          <p:cNvPr id="20" name="Picture 19" descr="title-logo1.png"/>
          <p:cNvPicPr>
            <a:picLocks noChangeAspect="1"/>
          </p:cNvPicPr>
          <p:nvPr/>
        </p:nvPicPr>
        <p:blipFill>
          <a:blip r:embed="rId3"/>
          <a:stretch>
            <a:fillRect/>
          </a:stretch>
        </p:blipFill>
        <p:spPr>
          <a:xfrm>
            <a:off x="589457" y="416022"/>
            <a:ext cx="7949565" cy="497205"/>
          </a:xfrm>
          <a:prstGeom prst="rect">
            <a:avLst/>
          </a:prstGeom>
        </p:spPr>
      </p:pic>
      <p:pic>
        <p:nvPicPr>
          <p:cNvPr id="21" name="Picture 20" descr="title-logo2.png"/>
          <p:cNvPicPr>
            <a:picLocks noChangeAspect="1"/>
          </p:cNvPicPr>
          <p:nvPr/>
        </p:nvPicPr>
        <p:blipFill>
          <a:blip r:embed="rId4"/>
          <a:stretch>
            <a:fillRect/>
          </a:stretch>
        </p:blipFill>
        <p:spPr>
          <a:xfrm>
            <a:off x="860935" y="990248"/>
            <a:ext cx="7446645" cy="485775"/>
          </a:xfrm>
          <a:prstGeom prst="rect">
            <a:avLst/>
          </a:prstGeom>
        </p:spPr>
      </p:pic>
      <p:pic>
        <p:nvPicPr>
          <p:cNvPr id="28" name="Picture 27" descr="title-logo3.png"/>
          <p:cNvPicPr>
            <a:picLocks noChangeAspect="1"/>
          </p:cNvPicPr>
          <p:nvPr/>
        </p:nvPicPr>
        <p:blipFill>
          <a:blip r:embed="rId5"/>
          <a:stretch>
            <a:fillRect/>
          </a:stretch>
        </p:blipFill>
        <p:spPr>
          <a:xfrm>
            <a:off x="2364575" y="1555631"/>
            <a:ext cx="4514850" cy="491490"/>
          </a:xfrm>
          <a:prstGeom prst="rect">
            <a:avLst/>
          </a:prstGeom>
        </p:spPr>
      </p:pic>
      <p:sp>
        <p:nvSpPr>
          <p:cNvPr id="22" name="TextBox 21"/>
          <p:cNvSpPr txBox="1"/>
          <p:nvPr/>
        </p:nvSpPr>
        <p:spPr>
          <a:xfrm>
            <a:off x="6721022" y="2728927"/>
            <a:ext cx="2009281" cy="369332"/>
          </a:xfrm>
          <a:prstGeom prst="rect">
            <a:avLst/>
          </a:prstGeom>
          <a:noFill/>
          <a:ln w="50800">
            <a:solidFill>
              <a:srgbClr val="000090"/>
            </a:solidFill>
          </a:ln>
          <a:effectLst/>
        </p:spPr>
        <p:txBody>
          <a:bodyPr wrap="square" rtlCol="0" anchor="ctr">
            <a:spAutoFit/>
          </a:bodyPr>
          <a:lstStyle/>
          <a:p>
            <a:pPr algn="ctr">
              <a:spcAft>
                <a:spcPts val="600"/>
              </a:spcAft>
            </a:pPr>
            <a:r>
              <a:rPr lang="en-US" sz="1800" dirty="0" smtClean="0">
                <a:solidFill>
                  <a:srgbClr val="FF0000"/>
                </a:solidFill>
                <a:latin typeface="Comic Sans MS"/>
                <a:cs typeface="Comic Sans MS"/>
              </a:rPr>
              <a:t>PR12-16-010A</a:t>
            </a:r>
          </a:p>
        </p:txBody>
      </p:sp>
      <p:sp>
        <p:nvSpPr>
          <p:cNvPr id="25" name="TextBox 24"/>
          <p:cNvSpPr txBox="1"/>
          <p:nvPr/>
        </p:nvSpPr>
        <p:spPr>
          <a:xfrm>
            <a:off x="167133" y="3718258"/>
            <a:ext cx="4592605" cy="2877711"/>
          </a:xfrm>
          <a:prstGeom prst="rect">
            <a:avLst/>
          </a:prstGeom>
          <a:solidFill>
            <a:schemeClr val="bg1"/>
          </a:solidFill>
        </p:spPr>
        <p:txBody>
          <a:bodyPr wrap="square" rtlCol="0">
            <a:spAutoFit/>
          </a:bodyPr>
          <a:lstStyle/>
          <a:p>
            <a:pPr algn="ctr">
              <a:spcAft>
                <a:spcPts val="600"/>
              </a:spcAft>
            </a:pPr>
            <a:r>
              <a:rPr lang="en-US" sz="1600" b="0" u="sng" dirty="0" smtClean="0">
                <a:latin typeface="+mn-lt"/>
              </a:rPr>
              <a:t>Experimental Support</a:t>
            </a:r>
          </a:p>
          <a:p>
            <a:pPr algn="ctr">
              <a:spcAft>
                <a:spcPts val="0"/>
              </a:spcAft>
            </a:pPr>
            <a:r>
              <a:rPr lang="en-US" sz="1200" dirty="0" smtClean="0">
                <a:solidFill>
                  <a:srgbClr val="FF0000"/>
                </a:solidFill>
                <a:latin typeface="+mn-lt"/>
              </a:rPr>
              <a:t>D.S. Carman</a:t>
            </a:r>
            <a:r>
              <a:rPr lang="en-US" sz="1200" b="0" dirty="0" smtClean="0">
                <a:latin typeface="+mn-lt"/>
              </a:rPr>
              <a:t>, </a:t>
            </a:r>
            <a:r>
              <a:rPr lang="en-US" sz="1200" dirty="0" smtClean="0">
                <a:solidFill>
                  <a:srgbClr val="FF0000"/>
                </a:solidFill>
                <a:latin typeface="+mn-lt"/>
              </a:rPr>
              <a:t>V. Mokeev</a:t>
            </a:r>
            <a:r>
              <a:rPr lang="en-US" sz="1200" b="0" dirty="0" smtClean="0">
                <a:latin typeface="+mn-lt"/>
              </a:rPr>
              <a:t>, H. Avakian, V. Burkert, K. Park,</a:t>
            </a:r>
          </a:p>
          <a:p>
            <a:pPr algn="ctr">
              <a:spcAft>
                <a:spcPts val="600"/>
              </a:spcAft>
            </a:pPr>
            <a:r>
              <a:rPr lang="en-US" sz="1200" b="0" dirty="0" smtClean="0">
                <a:latin typeface="+mn-lt"/>
              </a:rPr>
              <a:t> E. Pasyuk (</a:t>
            </a:r>
            <a:r>
              <a:rPr lang="en-US" sz="1200" b="0" i="1" dirty="0" smtClean="0">
                <a:latin typeface="+mn-lt"/>
              </a:rPr>
              <a:t>Jefferson Laboratory)</a:t>
            </a:r>
          </a:p>
          <a:p>
            <a:pPr algn="ctr">
              <a:spcAft>
                <a:spcPts val="0"/>
              </a:spcAft>
            </a:pPr>
            <a:r>
              <a:rPr lang="en-US" sz="1200" b="0" dirty="0" smtClean="0">
                <a:latin typeface="+mn-lt"/>
              </a:rPr>
              <a:t>G. Fedotov, </a:t>
            </a:r>
            <a:r>
              <a:rPr lang="en-US" sz="1200" dirty="0" smtClean="0">
                <a:solidFill>
                  <a:srgbClr val="FF0000"/>
                </a:solidFill>
                <a:latin typeface="+mn-lt"/>
              </a:rPr>
              <a:t>R. Gothe</a:t>
            </a:r>
            <a:r>
              <a:rPr lang="en-US" sz="1200" b="0" dirty="0" smtClean="0">
                <a:latin typeface="+mn-lt"/>
              </a:rPr>
              <a:t>, I. Skorodumina </a:t>
            </a:r>
            <a:r>
              <a:rPr lang="en-US" sz="1200" b="0" i="1" dirty="0" smtClean="0">
                <a:latin typeface="+mn-lt"/>
              </a:rPr>
              <a:t>(Univ. of South Carolina)</a:t>
            </a:r>
          </a:p>
          <a:p>
            <a:pPr algn="ctr">
              <a:spcBef>
                <a:spcPts val="600"/>
              </a:spcBef>
              <a:spcAft>
                <a:spcPts val="600"/>
              </a:spcAft>
            </a:pPr>
            <a:r>
              <a:rPr lang="en-US" sz="1200" b="0" dirty="0" smtClean="0">
                <a:latin typeface="+mn-lt"/>
              </a:rPr>
              <a:t>B. Briscoe </a:t>
            </a:r>
            <a:r>
              <a:rPr lang="en-US" sz="1200" b="0" i="1" dirty="0" smtClean="0">
                <a:latin typeface="+mn-lt"/>
              </a:rPr>
              <a:t>(The George Washington University)</a:t>
            </a:r>
          </a:p>
          <a:p>
            <a:pPr algn="ctr">
              <a:spcAft>
                <a:spcPts val="0"/>
              </a:spcAft>
            </a:pPr>
            <a:r>
              <a:rPr lang="en-US" sz="1200" b="0" dirty="0" smtClean="0">
                <a:latin typeface="+mn-lt"/>
              </a:rPr>
              <a:t>D. Ireland (</a:t>
            </a:r>
            <a:r>
              <a:rPr lang="en-US" sz="1200" b="0" i="1" dirty="0" smtClean="0">
                <a:latin typeface="+mn-lt"/>
              </a:rPr>
              <a:t>University of Glasgow)</a:t>
            </a:r>
          </a:p>
          <a:p>
            <a:pPr algn="ctr">
              <a:spcBef>
                <a:spcPts val="600"/>
              </a:spcBef>
              <a:spcAft>
                <a:spcPts val="600"/>
              </a:spcAft>
            </a:pPr>
            <a:r>
              <a:rPr lang="en-US" sz="1200" b="0" dirty="0" smtClean="0">
                <a:latin typeface="+mn-lt"/>
              </a:rPr>
              <a:t>B. Raue (</a:t>
            </a:r>
            <a:r>
              <a:rPr lang="en-US" sz="1200" b="0" i="1" dirty="0" smtClean="0">
                <a:latin typeface="+mn-lt"/>
              </a:rPr>
              <a:t>Florida International University)</a:t>
            </a:r>
          </a:p>
          <a:p>
            <a:pPr algn="ctr">
              <a:spcAft>
                <a:spcPts val="0"/>
              </a:spcAft>
            </a:pPr>
            <a:r>
              <a:rPr lang="en-US" sz="1200" b="0" dirty="0" smtClean="0">
                <a:latin typeface="+mn-lt"/>
              </a:rPr>
              <a:t>E. Golovach, B. Ishkhanov, E. Isupov </a:t>
            </a:r>
            <a:r>
              <a:rPr lang="en-US" sz="1200" b="0" i="1" dirty="0" smtClean="0">
                <a:latin typeface="+mn-lt"/>
              </a:rPr>
              <a:t>(Moscow State University)</a:t>
            </a:r>
          </a:p>
          <a:p>
            <a:pPr algn="ctr">
              <a:spcBef>
                <a:spcPts val="600"/>
              </a:spcBef>
              <a:spcAft>
                <a:spcPts val="0"/>
              </a:spcAft>
            </a:pPr>
            <a:r>
              <a:rPr lang="en-US" sz="1200" b="0" dirty="0" smtClean="0">
                <a:latin typeface="+mn-lt"/>
              </a:rPr>
              <a:t>H. Lu (</a:t>
            </a:r>
            <a:r>
              <a:rPr lang="en-US" sz="1200" b="0" i="1" dirty="0" smtClean="0">
                <a:latin typeface="+mn-lt"/>
              </a:rPr>
              <a:t>University of Iowa)</a:t>
            </a:r>
          </a:p>
          <a:p>
            <a:pPr algn="ctr">
              <a:spcBef>
                <a:spcPts val="600"/>
              </a:spcBef>
              <a:spcAft>
                <a:spcPts val="0"/>
              </a:spcAft>
            </a:pPr>
            <a:r>
              <a:rPr lang="en-US" sz="1200" b="0" dirty="0" smtClean="0">
                <a:latin typeface="+mn-lt"/>
              </a:rPr>
              <a:t>K. Hicks </a:t>
            </a:r>
            <a:r>
              <a:rPr lang="en-US" sz="1200" b="0" i="1" dirty="0" smtClean="0">
                <a:latin typeface="+mn-lt"/>
              </a:rPr>
              <a:t>(Ohio University)</a:t>
            </a:r>
          </a:p>
          <a:p>
            <a:pPr algn="ctr">
              <a:spcBef>
                <a:spcPts val="600"/>
              </a:spcBef>
              <a:spcAft>
                <a:spcPts val="600"/>
              </a:spcAft>
            </a:pPr>
            <a:r>
              <a:rPr lang="en-US" sz="1200" b="0" dirty="0" smtClean="0">
                <a:latin typeface="+mn-lt"/>
              </a:rPr>
              <a:t>A. D’Angelo, L. Lanza (</a:t>
            </a:r>
            <a:r>
              <a:rPr lang="en-US" sz="1200" b="0" i="1" dirty="0" smtClean="0">
                <a:latin typeface="+mn-lt"/>
              </a:rPr>
              <a:t>Universitá di Roma Tor Vergata)</a:t>
            </a:r>
          </a:p>
        </p:txBody>
      </p:sp>
      <p:sp>
        <p:nvSpPr>
          <p:cNvPr id="26" name="TextBox 25"/>
          <p:cNvSpPr txBox="1"/>
          <p:nvPr/>
        </p:nvSpPr>
        <p:spPr>
          <a:xfrm>
            <a:off x="4967186" y="3721608"/>
            <a:ext cx="3986082" cy="2908488"/>
          </a:xfrm>
          <a:prstGeom prst="rect">
            <a:avLst/>
          </a:prstGeom>
          <a:solidFill>
            <a:schemeClr val="bg1"/>
          </a:solidFill>
        </p:spPr>
        <p:txBody>
          <a:bodyPr wrap="square" rtlCol="0">
            <a:spAutoFit/>
          </a:bodyPr>
          <a:lstStyle/>
          <a:p>
            <a:pPr algn="ctr">
              <a:spcAft>
                <a:spcPts val="600"/>
              </a:spcAft>
            </a:pPr>
            <a:r>
              <a:rPr lang="en-US" sz="1600" b="0" u="sng" dirty="0" smtClean="0">
                <a:latin typeface="+mn-lt"/>
              </a:rPr>
              <a:t>Theoretical Support</a:t>
            </a:r>
          </a:p>
          <a:p>
            <a:pPr algn="ctr">
              <a:spcAft>
                <a:spcPts val="0"/>
              </a:spcAft>
            </a:pPr>
            <a:r>
              <a:rPr lang="en-US" sz="1200" b="0" dirty="0" smtClean="0">
                <a:latin typeface="+mn-lt"/>
              </a:rPr>
              <a:t>R.G. Edwards, M.R. Pennington, D.G. Richards, </a:t>
            </a:r>
          </a:p>
          <a:p>
            <a:pPr algn="ctr">
              <a:spcAft>
                <a:spcPts val="0"/>
              </a:spcAft>
            </a:pPr>
            <a:r>
              <a:rPr lang="en-US" sz="1200" b="0" dirty="0" smtClean="0">
                <a:latin typeface="+mn-lt"/>
              </a:rPr>
              <a:t>A.P. Szczepaniak </a:t>
            </a:r>
            <a:r>
              <a:rPr lang="en-US" sz="1200" b="0" i="1" dirty="0" smtClean="0">
                <a:latin typeface="+mn-lt"/>
              </a:rPr>
              <a:t>(Jefferson Laboratory Theory Center)</a:t>
            </a:r>
          </a:p>
          <a:p>
            <a:pPr algn="ctr">
              <a:spcBef>
                <a:spcPts val="600"/>
              </a:spcBef>
              <a:spcAft>
                <a:spcPts val="600"/>
              </a:spcAft>
            </a:pPr>
            <a:r>
              <a:rPr lang="en-US" sz="1200" b="0" dirty="0" smtClean="0">
                <a:latin typeface="+mn-lt"/>
              </a:rPr>
              <a:t>H. Kamano </a:t>
            </a:r>
            <a:r>
              <a:rPr lang="en-US" sz="1200" b="0" i="1" dirty="0" smtClean="0">
                <a:latin typeface="+mn-lt"/>
              </a:rPr>
              <a:t>(KEK Theory Center)</a:t>
            </a:r>
          </a:p>
          <a:p>
            <a:pPr algn="ctr">
              <a:spcAft>
                <a:spcPts val="0"/>
              </a:spcAft>
            </a:pPr>
            <a:r>
              <a:rPr lang="en-US" sz="1200" b="0" dirty="0" smtClean="0">
                <a:latin typeface="+mn-lt"/>
              </a:rPr>
              <a:t>M. Döring, I. Strakovsky, R. Workman</a:t>
            </a:r>
          </a:p>
          <a:p>
            <a:pPr algn="ctr">
              <a:spcAft>
                <a:spcPts val="600"/>
              </a:spcAft>
            </a:pPr>
            <a:r>
              <a:rPr lang="en-US" sz="1200" b="0" i="1" dirty="0" smtClean="0">
                <a:latin typeface="+mn-lt"/>
              </a:rPr>
              <a:t>(The George Washington University)</a:t>
            </a:r>
          </a:p>
          <a:p>
            <a:pPr algn="ctr">
              <a:spcAft>
                <a:spcPts val="0"/>
              </a:spcAft>
            </a:pPr>
            <a:r>
              <a:rPr lang="en-US" sz="1200" b="0" dirty="0" smtClean="0">
                <a:latin typeface="+mn-lt"/>
              </a:rPr>
              <a:t>T.-S.H. Lee, C.D. Roberts</a:t>
            </a:r>
          </a:p>
          <a:p>
            <a:pPr algn="ctr">
              <a:spcAft>
                <a:spcPts val="600"/>
              </a:spcAft>
            </a:pPr>
            <a:r>
              <a:rPr lang="en-US" sz="1200" b="0" i="1" dirty="0" smtClean="0">
                <a:latin typeface="+mn-lt"/>
              </a:rPr>
              <a:t>(Argonne National Laboratory)</a:t>
            </a:r>
          </a:p>
          <a:p>
            <a:pPr algn="ctr">
              <a:spcAft>
                <a:spcPts val="600"/>
              </a:spcAft>
            </a:pPr>
            <a:r>
              <a:rPr lang="en-US" sz="1200" b="0" dirty="0" smtClean="0">
                <a:latin typeface="+mn-lt"/>
              </a:rPr>
              <a:t>J. Ryckebush </a:t>
            </a:r>
            <a:r>
              <a:rPr lang="en-US" sz="1200" b="0" i="1" dirty="0" smtClean="0">
                <a:latin typeface="+mn-lt"/>
              </a:rPr>
              <a:t>(Ghent University)</a:t>
            </a:r>
          </a:p>
          <a:p>
            <a:pPr algn="ctr">
              <a:spcAft>
                <a:spcPts val="600"/>
              </a:spcAft>
            </a:pPr>
            <a:r>
              <a:rPr lang="en-US" sz="1200" b="0" dirty="0" smtClean="0">
                <a:latin typeface="+mn-lt"/>
              </a:rPr>
              <a:t>E. Santopinto </a:t>
            </a:r>
            <a:r>
              <a:rPr lang="en-US" sz="1200" b="0" i="1" dirty="0" smtClean="0">
                <a:latin typeface="+mn-lt"/>
              </a:rPr>
              <a:t>(INFN Sezione di Genova)</a:t>
            </a:r>
          </a:p>
          <a:p>
            <a:pPr algn="ctr">
              <a:spcAft>
                <a:spcPts val="0"/>
              </a:spcAft>
            </a:pPr>
            <a:r>
              <a:rPr lang="en-US" sz="1200" b="0" dirty="0" smtClean="0">
                <a:latin typeface="+mn-lt"/>
              </a:rPr>
              <a:t>C.Fernández-Ramírez</a:t>
            </a:r>
          </a:p>
          <a:p>
            <a:pPr algn="ctr">
              <a:spcAft>
                <a:spcPts val="600"/>
              </a:spcAft>
            </a:pPr>
            <a:r>
              <a:rPr lang="en-US" sz="1200" b="0" i="1" dirty="0" smtClean="0">
                <a:latin typeface="+mn-lt"/>
              </a:rPr>
              <a:t>(Universidad Nacional Autónoma de México)</a:t>
            </a:r>
          </a:p>
        </p:txBody>
      </p:sp>
      <p:pic>
        <p:nvPicPr>
          <p:cNvPr id="24" name="Picture 23" descr="CLAS-frame-high.jpg"/>
          <p:cNvPicPr>
            <a:picLocks noChangeAspect="1"/>
          </p:cNvPicPr>
          <p:nvPr/>
        </p:nvPicPr>
        <p:blipFill>
          <a:blip r:embed="rId6"/>
          <a:stretch>
            <a:fillRect/>
          </a:stretch>
        </p:blipFill>
        <p:spPr>
          <a:xfrm>
            <a:off x="1019107" y="2706125"/>
            <a:ext cx="782940" cy="487589"/>
          </a:xfrm>
          <a:prstGeom prst="rect">
            <a:avLst/>
          </a:prstGeom>
          <a:ln w="25400">
            <a:solidFill>
              <a:schemeClr val="accent6">
                <a:lumMod val="60000"/>
                <a:lumOff val="40000"/>
              </a:schemeClr>
            </a:solidFill>
          </a:ln>
        </p:spPr>
      </p:pic>
    </p:spTree>
  </p:cSld>
  <p:clrMapOvr>
    <a:masterClrMapping/>
  </p:clrMapOvr>
  <p:transition advTm="2388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59"/>
            <a:ext cx="9144000" cy="639763"/>
          </a:xfrm>
        </p:spPr>
        <p:txBody>
          <a:bodyPr/>
          <a:lstStyle/>
          <a:p>
            <a:r>
              <a:rPr lang="en-US" dirty="0" smtClean="0"/>
              <a:t>CLAS12 N* Program</a:t>
            </a:r>
            <a:endParaRPr lang="en-US" dirty="0"/>
          </a:p>
        </p:txBody>
      </p:sp>
      <p:sp>
        <p:nvSpPr>
          <p:cNvPr id="7" name="TextBox 6"/>
          <p:cNvSpPr txBox="1"/>
          <p:nvPr/>
        </p:nvSpPr>
        <p:spPr>
          <a:xfrm>
            <a:off x="436683" y="2498846"/>
            <a:ext cx="8310303" cy="1146456"/>
          </a:xfrm>
          <a:prstGeom prst="rect">
            <a:avLst/>
          </a:prstGeom>
          <a:noFill/>
        </p:spPr>
        <p:txBody>
          <a:bodyPr wrap="square" lIns="91429" tIns="45714" rIns="91429" bIns="45714" rtlCol="0">
            <a:spAutoFit/>
          </a:bodyPr>
          <a:lstStyle/>
          <a:p>
            <a:pPr>
              <a:spcAft>
                <a:spcPts val="600"/>
              </a:spcAft>
            </a:pPr>
            <a:r>
              <a:rPr lang="en-US" sz="1800" b="0" dirty="0" smtClean="0">
                <a:latin typeface="+mn-lt"/>
              </a:rPr>
              <a:t>Measure exclusive electroproduction cross sections from an unpolarized proton target with longitudinally polarized electron beam for N</a:t>
            </a:r>
            <a:r>
              <a:rPr lang="en-US" sz="1800" b="0" dirty="0" smtClean="0">
                <a:latin typeface="Symbol" charset="2"/>
                <a:cs typeface="Symbol" charset="2"/>
              </a:rPr>
              <a:t>p</a:t>
            </a:r>
            <a:r>
              <a:rPr lang="en-US" sz="1800" b="0" dirty="0" smtClean="0">
                <a:latin typeface="+mn-lt"/>
              </a:rPr>
              <a:t>, N</a:t>
            </a:r>
            <a:r>
              <a:rPr lang="en-US" sz="1800" b="0" dirty="0" smtClean="0">
                <a:latin typeface="Symbol" charset="2"/>
                <a:cs typeface="Symbol" charset="2"/>
              </a:rPr>
              <a:t>h</a:t>
            </a:r>
            <a:r>
              <a:rPr lang="en-US" sz="1800" b="0" dirty="0" smtClean="0">
                <a:latin typeface="+mn-lt"/>
              </a:rPr>
              <a:t>, N</a:t>
            </a:r>
            <a:r>
              <a:rPr lang="en-US" sz="1800" b="0" dirty="0" smtClean="0">
                <a:latin typeface="Symbol" charset="2"/>
                <a:cs typeface="Symbol" charset="2"/>
              </a:rPr>
              <a:t>pp</a:t>
            </a:r>
            <a:r>
              <a:rPr lang="en-US" sz="1800" b="0" dirty="0" smtClean="0">
                <a:latin typeface="+mn-lt"/>
              </a:rPr>
              <a:t>, KY:</a:t>
            </a:r>
            <a:endParaRPr lang="en-US" sz="1600" b="0" dirty="0" smtClean="0">
              <a:solidFill>
                <a:srgbClr val="008000"/>
              </a:solidFill>
              <a:latin typeface="+mn-lt"/>
            </a:endParaRPr>
          </a:p>
          <a:p>
            <a:pPr lvl="1" algn="ctr">
              <a:spcBef>
                <a:spcPts val="900"/>
              </a:spcBef>
              <a:spcAft>
                <a:spcPts val="0"/>
              </a:spcAft>
            </a:pPr>
            <a:r>
              <a:rPr lang="en-US" sz="1800" b="0" i="1" dirty="0" smtClean="0">
                <a:solidFill>
                  <a:srgbClr val="008000"/>
                </a:solidFill>
                <a:latin typeface="+mn-lt"/>
              </a:rPr>
              <a:t>E</a:t>
            </a:r>
            <a:r>
              <a:rPr lang="en-US" sz="1800" b="0" i="1" baseline="-25000" dirty="0" smtClean="0">
                <a:solidFill>
                  <a:srgbClr val="008000"/>
                </a:solidFill>
                <a:latin typeface="+mn-lt"/>
              </a:rPr>
              <a:t>b</a:t>
            </a:r>
            <a:r>
              <a:rPr lang="en-US" sz="1800" b="0" i="1" dirty="0" smtClean="0">
                <a:solidFill>
                  <a:srgbClr val="008000"/>
                </a:solidFill>
                <a:latin typeface="+mn-lt"/>
              </a:rPr>
              <a:t> = 11 GeV, Q</a:t>
            </a:r>
            <a:r>
              <a:rPr lang="en-US" sz="1800" b="0" i="1" baseline="30000" dirty="0" smtClean="0">
                <a:solidFill>
                  <a:srgbClr val="008000"/>
                </a:solidFill>
                <a:latin typeface="+mn-lt"/>
              </a:rPr>
              <a:t>2</a:t>
            </a:r>
            <a:r>
              <a:rPr lang="en-US" sz="1800" b="0" i="1" dirty="0" smtClean="0">
                <a:solidFill>
                  <a:srgbClr val="008000"/>
                </a:solidFill>
                <a:latin typeface="+mn-lt"/>
              </a:rPr>
              <a:t> = 5 </a:t>
            </a:r>
            <a:r>
              <a:rPr lang="en-US" sz="2000" dirty="0" smtClean="0">
                <a:solidFill>
                  <a:srgbClr val="008000"/>
                </a:solidFill>
                <a:latin typeface="+mn-lt"/>
              </a:rPr>
              <a:t>→</a:t>
            </a:r>
            <a:r>
              <a:rPr lang="en-US" sz="1800" b="0" i="1" dirty="0" smtClean="0">
                <a:solidFill>
                  <a:srgbClr val="008000"/>
                </a:solidFill>
                <a:latin typeface="+mn-lt"/>
              </a:rPr>
              <a:t> 12 GeV</a:t>
            </a:r>
            <a:r>
              <a:rPr lang="en-US" sz="1800" b="0" i="1" baseline="30000" dirty="0" smtClean="0">
                <a:solidFill>
                  <a:srgbClr val="008000"/>
                </a:solidFill>
                <a:latin typeface="+mn-lt"/>
              </a:rPr>
              <a:t>2</a:t>
            </a:r>
            <a:r>
              <a:rPr lang="en-US" sz="1800" b="0" i="1" dirty="0" smtClean="0">
                <a:solidFill>
                  <a:srgbClr val="008000"/>
                </a:solidFill>
                <a:latin typeface="+mn-lt"/>
              </a:rPr>
              <a:t>, W </a:t>
            </a:r>
            <a:r>
              <a:rPr lang="en-US" sz="2000" b="0" dirty="0" smtClean="0">
                <a:solidFill>
                  <a:srgbClr val="008000"/>
                </a:solidFill>
                <a:latin typeface="+mn-lt"/>
              </a:rPr>
              <a:t>→</a:t>
            </a:r>
            <a:r>
              <a:rPr lang="en-US" sz="1800" b="0" i="1" dirty="0" smtClean="0">
                <a:solidFill>
                  <a:srgbClr val="008000"/>
                </a:solidFill>
                <a:latin typeface="+mn-lt"/>
              </a:rPr>
              <a:t> 3.0 GeV, cos </a:t>
            </a:r>
            <a:r>
              <a:rPr lang="en-US" sz="1800" b="0" i="1" dirty="0" smtClean="0">
                <a:solidFill>
                  <a:srgbClr val="008000"/>
                </a:solidFill>
                <a:latin typeface="Symbol" charset="2"/>
                <a:cs typeface="Symbol" charset="2"/>
              </a:rPr>
              <a:t>q</a:t>
            </a:r>
            <a:r>
              <a:rPr lang="en-US" sz="1800" b="0" i="1" baseline="-25000" dirty="0" smtClean="0">
                <a:solidFill>
                  <a:srgbClr val="008000"/>
                </a:solidFill>
                <a:latin typeface="+mn-lt"/>
              </a:rPr>
              <a:t>m</a:t>
            </a:r>
            <a:r>
              <a:rPr lang="en-US" sz="1800" b="0" i="1" dirty="0" smtClean="0">
                <a:solidFill>
                  <a:srgbClr val="008000"/>
                </a:solidFill>
                <a:latin typeface="+mn-lt"/>
              </a:rPr>
              <a:t>* = [-1:1]</a:t>
            </a:r>
            <a:endParaRPr lang="en-US" sz="1800" b="0" dirty="0" smtClean="0">
              <a:solidFill>
                <a:srgbClr val="008000"/>
              </a:solidFill>
              <a:latin typeface="+mn-lt"/>
            </a:endParaRPr>
          </a:p>
        </p:txBody>
      </p:sp>
      <p:pic>
        <p:nvPicPr>
          <p:cNvPr id="8" name="Picture 7" descr="greenmarble.png"/>
          <p:cNvPicPr>
            <a:picLocks noChangeAspect="1"/>
          </p:cNvPicPr>
          <p:nvPr/>
        </p:nvPicPr>
        <p:blipFill>
          <a:blip r:embed="rId2"/>
          <a:stretch>
            <a:fillRect/>
          </a:stretch>
        </p:blipFill>
        <p:spPr>
          <a:xfrm>
            <a:off x="290442" y="2613187"/>
            <a:ext cx="203200" cy="203200"/>
          </a:xfrm>
          <a:prstGeom prst="rect">
            <a:avLst/>
          </a:prstGeom>
        </p:spPr>
      </p:pic>
      <p:pic>
        <p:nvPicPr>
          <p:cNvPr id="9" name="Picture 8" descr="greenmarble.png"/>
          <p:cNvPicPr>
            <a:picLocks noChangeAspect="1"/>
          </p:cNvPicPr>
          <p:nvPr/>
        </p:nvPicPr>
        <p:blipFill>
          <a:blip r:embed="rId2"/>
          <a:stretch>
            <a:fillRect/>
          </a:stretch>
        </p:blipFill>
        <p:spPr>
          <a:xfrm>
            <a:off x="281040" y="3773202"/>
            <a:ext cx="203200" cy="203200"/>
          </a:xfrm>
          <a:prstGeom prst="rect">
            <a:avLst/>
          </a:prstGeom>
        </p:spPr>
      </p:pic>
      <p:sp>
        <p:nvSpPr>
          <p:cNvPr id="10" name="Rectangle 9"/>
          <p:cNvSpPr/>
          <p:nvPr/>
        </p:nvSpPr>
        <p:spPr bwMode="auto">
          <a:xfrm>
            <a:off x="474849" y="4242176"/>
            <a:ext cx="123857"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13" name="TextBox 12"/>
          <p:cNvSpPr txBox="1"/>
          <p:nvPr/>
        </p:nvSpPr>
        <p:spPr>
          <a:xfrm>
            <a:off x="411479" y="3658620"/>
            <a:ext cx="8401217" cy="2723823"/>
          </a:xfrm>
          <a:prstGeom prst="rect">
            <a:avLst/>
          </a:prstGeom>
          <a:noFill/>
        </p:spPr>
        <p:txBody>
          <a:bodyPr wrap="square" rtlCol="0">
            <a:spAutoFit/>
          </a:bodyPr>
          <a:lstStyle/>
          <a:p>
            <a:pPr>
              <a:spcAft>
                <a:spcPts val="600"/>
              </a:spcAft>
            </a:pPr>
            <a:r>
              <a:rPr lang="en-US" sz="1800" b="0" dirty="0" smtClean="0">
                <a:latin typeface="+mn-lt"/>
              </a:rPr>
              <a:t>Key Motivations:</a:t>
            </a:r>
          </a:p>
          <a:p>
            <a:pPr indent="176213">
              <a:spcBef>
                <a:spcPts val="600"/>
              </a:spcBef>
              <a:spcAft>
                <a:spcPts val="600"/>
              </a:spcAft>
            </a:pPr>
            <a:r>
              <a:rPr lang="en-US" sz="1800" b="0" i="1" dirty="0" smtClean="0">
                <a:solidFill>
                  <a:srgbClr val="000090"/>
                </a:solidFill>
                <a:latin typeface="+mn-lt"/>
                <a:cs typeface="Calibri"/>
              </a:rPr>
              <a:t>Study spectrum and structure of all prominent N* states vs. Q</a:t>
            </a:r>
            <a:r>
              <a:rPr lang="en-US" sz="1800" b="0" i="1" baseline="30000" dirty="0" smtClean="0">
                <a:solidFill>
                  <a:srgbClr val="000090"/>
                </a:solidFill>
                <a:latin typeface="+mn-lt"/>
                <a:cs typeface="Calibri"/>
              </a:rPr>
              <a:t>2</a:t>
            </a:r>
            <a:endParaRPr lang="en-US" sz="1800" b="0" i="1" dirty="0" smtClean="0">
              <a:solidFill>
                <a:srgbClr val="000090"/>
              </a:solidFill>
              <a:latin typeface="+mn-lt"/>
              <a:cs typeface="Calibri"/>
            </a:endParaRPr>
          </a:p>
          <a:p>
            <a:pPr marL="287338" indent="-111125">
              <a:spcBef>
                <a:spcPts val="300"/>
              </a:spcBef>
              <a:spcAft>
                <a:spcPts val="600"/>
              </a:spcAft>
            </a:pPr>
            <a:r>
              <a:rPr lang="en-US" sz="1600" b="0" i="1" dirty="0" smtClean="0">
                <a:solidFill>
                  <a:srgbClr val="BD0000"/>
                </a:solidFill>
                <a:latin typeface="+mn-lt"/>
                <a:cs typeface="Calibri"/>
              </a:rPr>
              <a:t>- A unique opportunity to explore the nature of confinement that is responsible for the dominant part of N* masses and their emergence of N* states from QCD</a:t>
            </a:r>
          </a:p>
          <a:p>
            <a:pPr marL="176213">
              <a:spcBef>
                <a:spcPts val="600"/>
              </a:spcBef>
              <a:spcAft>
                <a:spcPts val="600"/>
              </a:spcAft>
            </a:pPr>
            <a:r>
              <a:rPr lang="en-US" sz="1800" b="0" i="1" dirty="0" smtClean="0">
                <a:solidFill>
                  <a:srgbClr val="000090"/>
                </a:solidFill>
                <a:latin typeface="+mn-lt"/>
                <a:cs typeface="Calibri"/>
              </a:rPr>
              <a:t>KY data complement the N</a:t>
            </a:r>
            <a:r>
              <a:rPr lang="en-US" sz="1800" b="0" i="1" dirty="0" smtClean="0">
                <a:solidFill>
                  <a:srgbClr val="000090"/>
                </a:solidFill>
                <a:latin typeface="Symbol" charset="2"/>
                <a:cs typeface="Symbol" charset="2"/>
              </a:rPr>
              <a:t>pp</a:t>
            </a:r>
            <a:r>
              <a:rPr lang="en-US" sz="1800" b="0" i="1" dirty="0" smtClean="0">
                <a:solidFill>
                  <a:srgbClr val="000090"/>
                </a:solidFill>
                <a:latin typeface="+mn-lt"/>
                <a:cs typeface="Calibri"/>
              </a:rPr>
              <a:t> data as independent information for high-mass states inaccessible with N</a:t>
            </a:r>
            <a:r>
              <a:rPr lang="en-US" sz="1800" b="0" i="1" dirty="0" smtClean="0">
                <a:solidFill>
                  <a:srgbClr val="000090"/>
                </a:solidFill>
                <a:latin typeface="Symbol" charset="2"/>
                <a:cs typeface="Symbol" charset="2"/>
              </a:rPr>
              <a:t>p</a:t>
            </a:r>
            <a:r>
              <a:rPr lang="en-US" sz="1800" b="0" i="1" dirty="0" smtClean="0">
                <a:solidFill>
                  <a:srgbClr val="000090"/>
                </a:solidFill>
                <a:latin typeface="+mn-lt"/>
                <a:cs typeface="Calibri"/>
              </a:rPr>
              <a:t> final states</a:t>
            </a:r>
          </a:p>
          <a:p>
            <a:pPr marL="287338" indent="-111125">
              <a:spcBef>
                <a:spcPts val="300"/>
              </a:spcBef>
              <a:spcAft>
                <a:spcPts val="0"/>
              </a:spcAft>
            </a:pPr>
            <a:r>
              <a:rPr lang="en-US" sz="1600" b="0" i="1" dirty="0" smtClean="0">
                <a:solidFill>
                  <a:srgbClr val="BD0000"/>
                </a:solidFill>
                <a:latin typeface="+mn-lt"/>
                <a:cs typeface="Calibri"/>
              </a:rPr>
              <a:t>- Promising way to confirm signals of new N* states observed in photoproduction using search in multiple independent Q</a:t>
            </a:r>
            <a:r>
              <a:rPr lang="en-US" sz="1600" b="0" i="1" baseline="30000" dirty="0" smtClean="0">
                <a:solidFill>
                  <a:srgbClr val="BD0000"/>
                </a:solidFill>
                <a:latin typeface="+mn-lt"/>
                <a:cs typeface="Calibri"/>
              </a:rPr>
              <a:t>2</a:t>
            </a:r>
            <a:r>
              <a:rPr lang="en-US" sz="1600" b="0" i="1" dirty="0" smtClean="0">
                <a:solidFill>
                  <a:srgbClr val="BD0000"/>
                </a:solidFill>
                <a:latin typeface="+mn-lt"/>
                <a:cs typeface="Calibri"/>
              </a:rPr>
              <a:t> bins</a:t>
            </a:r>
          </a:p>
        </p:txBody>
      </p:sp>
      <p:sp>
        <p:nvSpPr>
          <p:cNvPr id="17" name="Rectangle 16"/>
          <p:cNvSpPr/>
          <p:nvPr/>
        </p:nvSpPr>
        <p:spPr bwMode="auto">
          <a:xfrm>
            <a:off x="475488" y="5284463"/>
            <a:ext cx="123857"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graphicFrame>
        <p:nvGraphicFramePr>
          <p:cNvPr id="12" name="Table 11"/>
          <p:cNvGraphicFramePr>
            <a:graphicFrameLocks noGrp="1"/>
          </p:cNvGraphicFramePr>
          <p:nvPr/>
        </p:nvGraphicFramePr>
        <p:xfrm>
          <a:off x="276085" y="1016001"/>
          <a:ext cx="8658088" cy="1383084"/>
        </p:xfrm>
        <a:graphic>
          <a:graphicData uri="http://schemas.openxmlformats.org/drawingml/2006/table">
            <a:tbl>
              <a:tblPr firstRow="1" bandRow="1">
                <a:tableStyleId>{5C22544A-7EE6-4342-B048-85BDC9FD1C3A}</a:tableStyleId>
              </a:tblPr>
              <a:tblGrid>
                <a:gridCol w="4461567"/>
                <a:gridCol w="4196521"/>
              </a:tblGrid>
              <a:tr h="461028">
                <a:tc>
                  <a:txBody>
                    <a:bodyPr/>
                    <a:lstStyle/>
                    <a:p>
                      <a:pPr algn="ctr"/>
                      <a:r>
                        <a:rPr lang="en-US" b="0" dirty="0" smtClean="0">
                          <a:solidFill>
                            <a:srgbClr val="FF0000"/>
                          </a:solidFill>
                          <a:latin typeface="Comic Sans MS"/>
                          <a:cs typeface="Comic Sans MS"/>
                        </a:rPr>
                        <a:t>E12-09-003</a:t>
                      </a:r>
                      <a:endParaRPr lang="en-US" b="0" dirty="0">
                        <a:solidFill>
                          <a:srgbClr val="FF0000"/>
                        </a:solidFill>
                        <a:latin typeface="Comic Sans MS"/>
                        <a:cs typeface="Comic Sans MS"/>
                      </a:endParaRPr>
                    </a:p>
                  </a:txBody>
                  <a:tcPr/>
                </a:tc>
                <a:tc>
                  <a:txBody>
                    <a:bodyPr/>
                    <a:lstStyle/>
                    <a:p>
                      <a:pPr algn="ctr"/>
                      <a:r>
                        <a:rPr lang="en-US" b="0" dirty="0" smtClean="0">
                          <a:solidFill>
                            <a:srgbClr val="FF0000"/>
                          </a:solidFill>
                          <a:latin typeface="Comic Sans MS"/>
                          <a:cs typeface="Comic Sans MS"/>
                        </a:rPr>
                        <a:t>E12-06-108A</a:t>
                      </a:r>
                      <a:endParaRPr lang="en-US" b="0" dirty="0">
                        <a:solidFill>
                          <a:srgbClr val="FF0000"/>
                        </a:solidFill>
                        <a:latin typeface="Comic Sans MS"/>
                        <a:cs typeface="Comic Sans MS"/>
                      </a:endParaRPr>
                    </a:p>
                  </a:txBody>
                  <a:tcPr/>
                </a:tc>
              </a:tr>
              <a:tr h="461028">
                <a:tc>
                  <a:txBody>
                    <a:bodyPr/>
                    <a:lstStyle/>
                    <a:p>
                      <a:pPr algn="ctr"/>
                      <a:r>
                        <a:rPr lang="en-US" dirty="0" smtClean="0"/>
                        <a:t>Nucleon Resonance</a:t>
                      </a:r>
                      <a:r>
                        <a:rPr lang="en-US" baseline="0" dirty="0" smtClean="0"/>
                        <a:t> Studies with CLAS12</a:t>
                      </a:r>
                      <a:endParaRPr lang="en-US" dirty="0"/>
                    </a:p>
                  </a:txBody>
                  <a:tcPr/>
                </a:tc>
                <a:tc>
                  <a:txBody>
                    <a:bodyPr/>
                    <a:lstStyle/>
                    <a:p>
                      <a:pPr algn="ctr"/>
                      <a:r>
                        <a:rPr lang="en-US" dirty="0" smtClean="0"/>
                        <a:t>KY Electroproduction with CLAS12</a:t>
                      </a:r>
                      <a:endParaRPr lang="en-US" dirty="0"/>
                    </a:p>
                  </a:txBody>
                  <a:tcPr/>
                </a:tc>
              </a:tr>
              <a:tr h="461028">
                <a:tc>
                  <a:txBody>
                    <a:bodyPr/>
                    <a:lstStyle/>
                    <a:p>
                      <a:pPr algn="ctr"/>
                      <a:r>
                        <a:rPr lang="en-US" sz="1600" i="1" dirty="0" smtClean="0">
                          <a:solidFill>
                            <a:srgbClr val="008000"/>
                          </a:solidFill>
                        </a:rPr>
                        <a:t>Burkert, Cole, Gothe, Joo, Mokeev, Stoler</a:t>
                      </a:r>
                      <a:endParaRPr lang="en-US" sz="1600" i="1" dirty="0">
                        <a:solidFill>
                          <a:srgbClr val="008000"/>
                        </a:solidFill>
                      </a:endParaRPr>
                    </a:p>
                  </a:txBody>
                  <a:tcPr/>
                </a:tc>
                <a:tc>
                  <a:txBody>
                    <a:bodyPr/>
                    <a:lstStyle/>
                    <a:p>
                      <a:pPr algn="ctr"/>
                      <a:r>
                        <a:rPr lang="en-US" sz="1600" i="1" dirty="0" smtClean="0">
                          <a:solidFill>
                            <a:srgbClr val="008000"/>
                          </a:solidFill>
                        </a:rPr>
                        <a:t>Carman, Gothe, Mokeev</a:t>
                      </a:r>
                      <a:endParaRPr lang="en-US" sz="1600" i="1" dirty="0">
                        <a:solidFill>
                          <a:srgbClr val="008000"/>
                        </a:solidFill>
                      </a:endParaRPr>
                    </a:p>
                  </a:txBody>
                  <a:tcPr/>
                </a:tc>
              </a:tr>
            </a:tbl>
          </a:graphicData>
        </a:graphic>
      </p:graphicFrame>
      <p:sp>
        <p:nvSpPr>
          <p:cNvPr id="14" name="Rectangle 13"/>
          <p:cNvSpPr/>
          <p:nvPr/>
        </p:nvSpPr>
        <p:spPr bwMode="auto">
          <a:xfrm>
            <a:off x="265043" y="1016000"/>
            <a:ext cx="8669131" cy="1347304"/>
          </a:xfrm>
          <a:prstGeom prst="rect">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cxnSp>
        <p:nvCxnSpPr>
          <p:cNvPr id="16" name="Straight Connector 15"/>
          <p:cNvCxnSpPr/>
          <p:nvPr/>
        </p:nvCxnSpPr>
        <p:spPr bwMode="auto">
          <a:xfrm>
            <a:off x="4417391" y="1744870"/>
            <a:ext cx="914400" cy="914400"/>
          </a:xfrm>
          <a:prstGeom prst="line">
            <a:avLst/>
          </a:prstGeom>
          <a:noFill/>
          <a:ln w="9525" cap="flat" cmpd="sng" algn="ctr">
            <a:noFill/>
            <a:prstDash val="solid"/>
            <a:round/>
            <a:headEnd type="none" w="med" len="med"/>
            <a:tailEnd type="none" w="med" len="med"/>
          </a:ln>
          <a:effectLst/>
        </p:spPr>
      </p:cxnSp>
      <p:cxnSp>
        <p:nvCxnSpPr>
          <p:cNvPr id="20" name="Straight Connector 19"/>
          <p:cNvCxnSpPr/>
          <p:nvPr/>
        </p:nvCxnSpPr>
        <p:spPr bwMode="auto">
          <a:xfrm rot="5400000">
            <a:off x="4097130" y="1689652"/>
            <a:ext cx="1336261" cy="11043"/>
          </a:xfrm>
          <a:prstGeom prst="line">
            <a:avLst/>
          </a:prstGeom>
          <a:noFill/>
          <a:ln w="76200" cap="flat" cmpd="sng" algn="ctr">
            <a:solidFill>
              <a:srgbClr val="FFFF00"/>
            </a:solidFill>
            <a:prstDash val="solid"/>
            <a:round/>
            <a:headEnd type="none" w="med" len="med"/>
            <a:tailEnd type="none" w="med" len="med"/>
          </a:ln>
          <a:effectLst/>
        </p:spPr>
      </p:cxnSp>
    </p:spTree>
  </p:cSld>
  <p:clrMapOvr>
    <a:masterClrMapping/>
  </p:clrMapOvr>
  <p:transition advTm="816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0"/>
            <a:ext cx="9144000" cy="639763"/>
          </a:xfrm>
        </p:spPr>
        <p:txBody>
          <a:bodyPr/>
          <a:lstStyle/>
          <a:p>
            <a:r>
              <a:rPr lang="en-US" dirty="0" smtClean="0"/>
              <a:t>Physics Opportunities</a:t>
            </a:r>
            <a:endParaRPr lang="en-US" dirty="0"/>
          </a:p>
        </p:txBody>
      </p:sp>
      <p:sp>
        <p:nvSpPr>
          <p:cNvPr id="4" name="TextBox 3"/>
          <p:cNvSpPr txBox="1"/>
          <p:nvPr/>
        </p:nvSpPr>
        <p:spPr>
          <a:xfrm>
            <a:off x="2530299" y="957526"/>
            <a:ext cx="6050484" cy="1261884"/>
          </a:xfrm>
          <a:prstGeom prst="rect">
            <a:avLst/>
          </a:prstGeom>
          <a:noFill/>
        </p:spPr>
        <p:txBody>
          <a:bodyPr wrap="square" rtlCol="0">
            <a:spAutoFit/>
          </a:bodyPr>
          <a:lstStyle/>
          <a:p>
            <a:pPr>
              <a:spcAft>
                <a:spcPts val="600"/>
              </a:spcAft>
            </a:pPr>
            <a:r>
              <a:rPr lang="en-US" sz="1800" b="0" dirty="0" smtClean="0">
                <a:solidFill>
                  <a:schemeClr val="accent6">
                    <a:lumMod val="60000"/>
                    <a:lumOff val="40000"/>
                  </a:schemeClr>
                </a:solidFill>
                <a:latin typeface="Comic Sans MS"/>
                <a:cs typeface="Comic Sans MS"/>
              </a:rPr>
              <a:t>Study higher-lying states in N* spectrum:</a:t>
            </a:r>
          </a:p>
          <a:p>
            <a:pPr marL="111125" indent="-111125">
              <a:spcAft>
                <a:spcPts val="600"/>
              </a:spcAft>
              <a:buClr>
                <a:schemeClr val="accent6">
                  <a:lumMod val="60000"/>
                  <a:lumOff val="40000"/>
                </a:schemeClr>
              </a:buClr>
              <a:buFont typeface="Arial"/>
              <a:buChar char="•"/>
            </a:pPr>
            <a:r>
              <a:rPr lang="en-US" sz="1600" b="0" i="1" dirty="0" smtClean="0">
                <a:solidFill>
                  <a:srgbClr val="008000"/>
                </a:solidFill>
                <a:latin typeface="+mn-lt"/>
              </a:rPr>
              <a:t>important precision tests to confirm signals of new baryon states observed in KY photoproduction</a:t>
            </a:r>
          </a:p>
          <a:p>
            <a:pPr marL="111125" indent="-111125">
              <a:spcAft>
                <a:spcPts val="600"/>
              </a:spcAft>
              <a:buClr>
                <a:schemeClr val="accent6">
                  <a:lumMod val="60000"/>
                  <a:lumOff val="40000"/>
                </a:schemeClr>
              </a:buClr>
              <a:buFont typeface="Arial"/>
              <a:buChar char="•"/>
            </a:pPr>
            <a:r>
              <a:rPr lang="en-US" sz="1600" b="0" i="1" dirty="0" smtClean="0">
                <a:solidFill>
                  <a:srgbClr val="008000"/>
                </a:solidFill>
                <a:latin typeface="+mn-lt"/>
              </a:rPr>
              <a:t>require consistency between photo- and electroproduction data</a:t>
            </a:r>
          </a:p>
        </p:txBody>
      </p:sp>
      <p:sp>
        <p:nvSpPr>
          <p:cNvPr id="6" name="TextBox 5"/>
          <p:cNvSpPr txBox="1"/>
          <p:nvPr/>
        </p:nvSpPr>
        <p:spPr>
          <a:xfrm>
            <a:off x="291652" y="2373515"/>
            <a:ext cx="6500088" cy="1508105"/>
          </a:xfrm>
          <a:prstGeom prst="rect">
            <a:avLst/>
          </a:prstGeom>
          <a:noFill/>
        </p:spPr>
        <p:txBody>
          <a:bodyPr wrap="square" rtlCol="0">
            <a:spAutoFit/>
          </a:bodyPr>
          <a:lstStyle/>
          <a:p>
            <a:pPr>
              <a:spcAft>
                <a:spcPts val="600"/>
              </a:spcAft>
            </a:pPr>
            <a:r>
              <a:rPr lang="en-US" sz="1800" b="0" dirty="0" smtClean="0">
                <a:solidFill>
                  <a:schemeClr val="accent6">
                    <a:lumMod val="60000"/>
                    <a:lumOff val="40000"/>
                  </a:schemeClr>
                </a:solidFill>
                <a:latin typeface="Comic Sans MS"/>
                <a:cs typeface="Comic Sans MS"/>
              </a:rPr>
              <a:t>Understand the effect of N* structure from MB cloud:</a:t>
            </a:r>
          </a:p>
          <a:p>
            <a:pPr marL="111125" indent="-111125">
              <a:spcAft>
                <a:spcPts val="600"/>
              </a:spcAft>
              <a:buClr>
                <a:schemeClr val="accent6">
                  <a:lumMod val="60000"/>
                  <a:lumOff val="40000"/>
                </a:schemeClr>
              </a:buClr>
              <a:buFont typeface="Arial"/>
              <a:buChar char="•"/>
            </a:pPr>
            <a:r>
              <a:rPr lang="en-US" sz="1600" b="0" i="1" dirty="0" smtClean="0">
                <a:solidFill>
                  <a:srgbClr val="008000"/>
                </a:solidFill>
                <a:latin typeface="+mn-lt"/>
              </a:rPr>
              <a:t>use transition regime to explore the emergence of the external MB cloud from the core of confined quarks and gluons</a:t>
            </a:r>
          </a:p>
          <a:p>
            <a:pPr marL="111125" indent="-111125">
              <a:spcAft>
                <a:spcPts val="600"/>
              </a:spcAft>
              <a:buClr>
                <a:schemeClr val="accent6">
                  <a:lumMod val="60000"/>
                  <a:lumOff val="40000"/>
                </a:schemeClr>
              </a:buClr>
              <a:buFont typeface="Arial"/>
              <a:buChar char="•"/>
            </a:pPr>
            <a:r>
              <a:rPr lang="en-US" sz="1600" b="0" i="1" dirty="0" smtClean="0">
                <a:solidFill>
                  <a:srgbClr val="008000"/>
                </a:solidFill>
                <a:latin typeface="+mn-lt"/>
              </a:rPr>
              <a:t>check the theoretical expectations on the MB cloud generation from the confinement regime</a:t>
            </a:r>
          </a:p>
        </p:txBody>
      </p:sp>
      <p:pic>
        <p:nvPicPr>
          <p:cNvPr id="7" name="Picture 6" descr="mb-cloud1.png"/>
          <p:cNvPicPr>
            <a:picLocks noChangeAspect="1"/>
          </p:cNvPicPr>
          <p:nvPr/>
        </p:nvPicPr>
        <p:blipFill>
          <a:blip r:embed="rId2"/>
          <a:stretch>
            <a:fillRect/>
          </a:stretch>
        </p:blipFill>
        <p:spPr>
          <a:xfrm>
            <a:off x="7051588" y="2286300"/>
            <a:ext cx="1818640" cy="1536700"/>
          </a:xfrm>
          <a:prstGeom prst="rect">
            <a:avLst/>
          </a:prstGeom>
        </p:spPr>
      </p:pic>
      <p:sp>
        <p:nvSpPr>
          <p:cNvPr id="8" name="TextBox 7"/>
          <p:cNvSpPr txBox="1"/>
          <p:nvPr/>
        </p:nvSpPr>
        <p:spPr>
          <a:xfrm>
            <a:off x="3991549" y="3952984"/>
            <a:ext cx="5050391" cy="2400657"/>
          </a:xfrm>
          <a:prstGeom prst="rect">
            <a:avLst/>
          </a:prstGeom>
          <a:noFill/>
        </p:spPr>
        <p:txBody>
          <a:bodyPr wrap="square" rtlCol="0">
            <a:spAutoFit/>
          </a:bodyPr>
          <a:lstStyle/>
          <a:p>
            <a:pPr>
              <a:spcAft>
                <a:spcPts val="600"/>
              </a:spcAft>
            </a:pPr>
            <a:r>
              <a:rPr lang="en-US" sz="1800" b="0" dirty="0" smtClean="0">
                <a:solidFill>
                  <a:srgbClr val="6B6BCF"/>
                </a:solidFill>
                <a:latin typeface="Comic Sans MS"/>
                <a:cs typeface="Comic Sans MS"/>
              </a:rPr>
              <a:t>Access di-quark correlations in N* structure:</a:t>
            </a:r>
          </a:p>
          <a:p>
            <a:pPr marL="112713" indent="-112713">
              <a:spcAft>
                <a:spcPts val="600"/>
              </a:spcAft>
              <a:buClr>
                <a:schemeClr val="accent6">
                  <a:lumMod val="60000"/>
                  <a:lumOff val="40000"/>
                </a:schemeClr>
              </a:buClr>
              <a:buFont typeface="Arial"/>
              <a:buChar char="•"/>
            </a:pPr>
            <a:r>
              <a:rPr lang="en-US" sz="1600" b="0" i="1" dirty="0" smtClean="0">
                <a:solidFill>
                  <a:srgbClr val="008000"/>
                </a:solidFill>
                <a:latin typeface="+mn-lt"/>
              </a:rPr>
              <a:t>important part of N* structure and </a:t>
            </a:r>
            <a:r>
              <a:rPr lang="en-US" sz="1600" b="0" i="1" dirty="0" smtClean="0">
                <a:solidFill>
                  <a:srgbClr val="008000"/>
                </a:solidFill>
                <a:latin typeface="Symbol" charset="2"/>
                <a:cs typeface="Symbol" charset="2"/>
              </a:rPr>
              <a:t>g</a:t>
            </a:r>
            <a:r>
              <a:rPr lang="en-US" sz="1600" b="0" i="1" baseline="-25000" dirty="0" smtClean="0">
                <a:solidFill>
                  <a:srgbClr val="008000"/>
                </a:solidFill>
                <a:latin typeface="+mn-lt"/>
              </a:rPr>
              <a:t>v</a:t>
            </a:r>
            <a:r>
              <a:rPr lang="en-US" sz="1600" b="0" i="1" dirty="0" smtClean="0">
                <a:solidFill>
                  <a:srgbClr val="008000"/>
                </a:solidFill>
                <a:latin typeface="+mn-lt"/>
              </a:rPr>
              <a:t>NN* transition amplitudes</a:t>
            </a:r>
          </a:p>
          <a:p>
            <a:pPr marL="112713" indent="-112713">
              <a:spcAft>
                <a:spcPts val="600"/>
              </a:spcAft>
              <a:buClr>
                <a:schemeClr val="accent6">
                  <a:lumMod val="60000"/>
                  <a:lumOff val="40000"/>
                </a:schemeClr>
              </a:buClr>
              <a:buFont typeface="Arial"/>
              <a:buChar char="•"/>
            </a:pPr>
            <a:r>
              <a:rPr lang="en-US" sz="1600" b="0" i="1" dirty="0" smtClean="0">
                <a:solidFill>
                  <a:srgbClr val="008000"/>
                </a:solidFill>
                <a:latin typeface="+mn-lt"/>
              </a:rPr>
              <a:t>determined by dressed quark mass function through DCSB</a:t>
            </a:r>
          </a:p>
          <a:p>
            <a:pPr>
              <a:spcAft>
                <a:spcPts val="600"/>
              </a:spcAft>
              <a:buClr>
                <a:schemeClr val="accent6">
                  <a:lumMod val="60000"/>
                  <a:lumOff val="40000"/>
                </a:schemeClr>
              </a:buClr>
              <a:buFont typeface="Arial"/>
              <a:buChar char="•"/>
            </a:pPr>
            <a:r>
              <a:rPr lang="en-US" sz="1600" b="0" i="1" dirty="0" smtClean="0">
                <a:solidFill>
                  <a:srgbClr val="008000"/>
                </a:solidFill>
                <a:latin typeface="+mn-lt"/>
              </a:rPr>
              <a:t> dependent on N* quantum numbers</a:t>
            </a:r>
          </a:p>
          <a:p>
            <a:pPr marL="112713" indent="-112713">
              <a:spcAft>
                <a:spcPts val="600"/>
              </a:spcAft>
              <a:buClr>
                <a:schemeClr val="accent6">
                  <a:lumMod val="60000"/>
                  <a:lumOff val="40000"/>
                </a:schemeClr>
              </a:buClr>
              <a:buFont typeface="Arial"/>
              <a:buChar char="•"/>
            </a:pPr>
            <a:r>
              <a:rPr lang="en-US" sz="1600" b="0" i="1" dirty="0" smtClean="0">
                <a:solidFill>
                  <a:srgbClr val="008000"/>
                </a:solidFill>
                <a:latin typeface="+mn-lt"/>
              </a:rPr>
              <a:t>sizable for Q</a:t>
            </a:r>
            <a:r>
              <a:rPr lang="en-US" sz="1600" b="0" i="1" baseline="30000" dirty="0" smtClean="0">
                <a:solidFill>
                  <a:srgbClr val="008000"/>
                </a:solidFill>
                <a:latin typeface="+mn-lt"/>
              </a:rPr>
              <a:t>2</a:t>
            </a:r>
            <a:r>
              <a:rPr lang="en-US" sz="1600" b="0" i="1" dirty="0" smtClean="0">
                <a:solidFill>
                  <a:srgbClr val="008000"/>
                </a:solidFill>
                <a:latin typeface="+mn-lt"/>
              </a:rPr>
              <a:t> &lt; 5 GeV</a:t>
            </a:r>
            <a:r>
              <a:rPr lang="en-US" sz="1600" b="0" i="1" baseline="30000" dirty="0" smtClean="0">
                <a:solidFill>
                  <a:srgbClr val="008000"/>
                </a:solidFill>
                <a:latin typeface="+mn-lt"/>
              </a:rPr>
              <a:t>2</a:t>
            </a:r>
            <a:r>
              <a:rPr lang="en-US" sz="1600" b="0" i="1" dirty="0" smtClean="0">
                <a:solidFill>
                  <a:srgbClr val="008000"/>
                </a:solidFill>
                <a:latin typeface="+mn-lt"/>
              </a:rPr>
              <a:t>; reduced contributions from MB cloud in range from Q</a:t>
            </a:r>
            <a:r>
              <a:rPr lang="en-US" sz="1600" b="0" i="1" baseline="30000" dirty="0" smtClean="0">
                <a:solidFill>
                  <a:srgbClr val="008000"/>
                </a:solidFill>
                <a:latin typeface="+mn-lt"/>
              </a:rPr>
              <a:t>2</a:t>
            </a:r>
            <a:r>
              <a:rPr lang="en-US" sz="1600" b="0" i="1" dirty="0" smtClean="0">
                <a:solidFill>
                  <a:srgbClr val="008000"/>
                </a:solidFill>
                <a:latin typeface="+mn-lt"/>
              </a:rPr>
              <a:t> = 2 </a:t>
            </a:r>
            <a:r>
              <a:rPr lang="en-US" sz="1600" i="1" dirty="0" smtClean="0">
                <a:solidFill>
                  <a:srgbClr val="008000"/>
                </a:solidFill>
              </a:rPr>
              <a:t>→</a:t>
            </a:r>
            <a:r>
              <a:rPr lang="en-US" sz="1600" b="0" i="1" dirty="0" smtClean="0">
                <a:solidFill>
                  <a:srgbClr val="008000"/>
                </a:solidFill>
                <a:latin typeface="+mn-lt"/>
              </a:rPr>
              <a:t> 5 GeV</a:t>
            </a:r>
            <a:r>
              <a:rPr lang="en-US" sz="1600" b="0" i="1" baseline="30000" dirty="0" smtClean="0">
                <a:solidFill>
                  <a:srgbClr val="008000"/>
                </a:solidFill>
                <a:latin typeface="+mn-lt"/>
              </a:rPr>
              <a:t>2</a:t>
            </a:r>
          </a:p>
        </p:txBody>
      </p:sp>
      <p:grpSp>
        <p:nvGrpSpPr>
          <p:cNvPr id="12" name="Group 11"/>
          <p:cNvGrpSpPr/>
          <p:nvPr/>
        </p:nvGrpSpPr>
        <p:grpSpPr>
          <a:xfrm>
            <a:off x="331336" y="3953656"/>
            <a:ext cx="3550920" cy="2281428"/>
            <a:chOff x="254035" y="3648530"/>
            <a:chExt cx="3550920" cy="2674620"/>
          </a:xfrm>
        </p:grpSpPr>
        <p:pic>
          <p:nvPicPr>
            <p:cNvPr id="5" name="Picture 5" descr="photonNucleon.jpg"/>
            <p:cNvPicPr>
              <a:picLocks noChangeAspect="1"/>
            </p:cNvPicPr>
            <p:nvPr/>
          </p:nvPicPr>
          <p:blipFill>
            <a:blip r:embed="rId3" cstate="print"/>
            <a:srcRect/>
            <a:stretch>
              <a:fillRect/>
            </a:stretch>
          </p:blipFill>
          <p:spPr bwMode="auto">
            <a:xfrm>
              <a:off x="254035" y="3648530"/>
              <a:ext cx="3550920" cy="2674620"/>
            </a:xfrm>
            <a:prstGeom prst="rect">
              <a:avLst/>
            </a:prstGeom>
            <a:noFill/>
            <a:ln w="9525">
              <a:noFill/>
              <a:miter lim="800000"/>
              <a:headEnd/>
              <a:tailEnd/>
            </a:ln>
          </p:spPr>
        </p:pic>
        <p:sp>
          <p:nvSpPr>
            <p:cNvPr id="9" name="Rectangle 8"/>
            <p:cNvSpPr/>
            <p:nvPr/>
          </p:nvSpPr>
          <p:spPr bwMode="auto">
            <a:xfrm>
              <a:off x="2628894" y="4809067"/>
              <a:ext cx="397084" cy="648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3047994" y="4809067"/>
              <a:ext cx="269069" cy="648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grpSp>
      <p:pic>
        <p:nvPicPr>
          <p:cNvPr id="13" name="Picture 12" descr="spectrum-alt.png"/>
          <p:cNvPicPr>
            <a:picLocks noChangeAspect="1"/>
          </p:cNvPicPr>
          <p:nvPr/>
        </p:nvPicPr>
        <p:blipFill>
          <a:blip r:embed="rId4"/>
          <a:stretch>
            <a:fillRect/>
          </a:stretch>
        </p:blipFill>
        <p:spPr>
          <a:xfrm>
            <a:off x="387947" y="965972"/>
            <a:ext cx="1964182" cy="1317498"/>
          </a:xfrm>
          <a:prstGeom prst="rect">
            <a:avLst/>
          </a:prstGeom>
        </p:spPr>
      </p:pic>
      <p:sp>
        <p:nvSpPr>
          <p:cNvPr id="3" name="TextBox 2"/>
          <p:cNvSpPr txBox="1"/>
          <p:nvPr/>
        </p:nvSpPr>
        <p:spPr>
          <a:xfrm>
            <a:off x="160771" y="6235084"/>
            <a:ext cx="2016361" cy="276999"/>
          </a:xfrm>
          <a:prstGeom prst="rect">
            <a:avLst/>
          </a:prstGeom>
          <a:noFill/>
        </p:spPr>
        <p:txBody>
          <a:bodyPr wrap="square" rtlCol="0">
            <a:spAutoFit/>
          </a:bodyPr>
          <a:lstStyle/>
          <a:p>
            <a:pPr algn="ctr">
              <a:spcAft>
                <a:spcPts val="600"/>
              </a:spcAft>
            </a:pPr>
            <a:r>
              <a:rPr lang="en-US" sz="1200" b="0" i="1" dirty="0">
                <a:solidFill>
                  <a:srgbClr val="FF0000"/>
                </a:solidFill>
                <a:latin typeface="+mn-lt"/>
              </a:rPr>
              <a:t>n</a:t>
            </a:r>
            <a:r>
              <a:rPr lang="en-US" sz="1200" b="0" i="1" dirty="0" smtClean="0">
                <a:solidFill>
                  <a:srgbClr val="FF0000"/>
                </a:solidFill>
                <a:latin typeface="+mn-lt"/>
              </a:rPr>
              <a:t>on-point-like diquarks</a:t>
            </a:r>
          </a:p>
        </p:txBody>
      </p:sp>
    </p:spTree>
  </p:cSld>
  <p:clrMapOvr>
    <a:masterClrMapping/>
  </p:clrMapOvr>
  <p:transition advTm="81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6"/>
            <a:ext cx="9144000" cy="639763"/>
          </a:xfrm>
        </p:spPr>
        <p:txBody>
          <a:bodyPr/>
          <a:lstStyle/>
          <a:p>
            <a:r>
              <a:rPr lang="en-US" dirty="0" smtClean="0"/>
              <a:t>Run Conditions</a:t>
            </a:r>
            <a:endParaRPr lang="en-US" dirty="0"/>
          </a:p>
        </p:txBody>
      </p:sp>
      <p:graphicFrame>
        <p:nvGraphicFramePr>
          <p:cNvPr id="8" name="Table 7"/>
          <p:cNvGraphicFramePr>
            <a:graphicFrameLocks noGrp="1"/>
          </p:cNvGraphicFramePr>
          <p:nvPr/>
        </p:nvGraphicFramePr>
        <p:xfrm>
          <a:off x="257998" y="1274623"/>
          <a:ext cx="4677905" cy="4865551"/>
        </p:xfrm>
        <a:graphic>
          <a:graphicData uri="http://schemas.openxmlformats.org/drawingml/2006/table">
            <a:tbl>
              <a:tblPr firstRow="1" bandRow="1">
                <a:tableStyleId>{69CF1AB2-1976-4502-BF36-3FF5EA218861}</a:tableStyleId>
              </a:tblPr>
              <a:tblGrid>
                <a:gridCol w="1708038"/>
                <a:gridCol w="2969867"/>
              </a:tblGrid>
              <a:tr h="378189">
                <a:tc gridSpan="2">
                  <a:txBody>
                    <a:bodyPr/>
                    <a:lstStyle/>
                    <a:p>
                      <a:r>
                        <a:rPr lang="en-US" b="0" dirty="0" smtClean="0">
                          <a:solidFill>
                            <a:srgbClr val="FF0000"/>
                          </a:solidFill>
                          <a:latin typeface="Comic Sans MS"/>
                          <a:cs typeface="Comic Sans MS"/>
                        </a:rPr>
                        <a:t>Run Conditions:</a:t>
                      </a:r>
                      <a:endParaRPr lang="en-US" b="0" dirty="0">
                        <a:solidFill>
                          <a:srgbClr val="FF0000"/>
                        </a:solidFill>
                        <a:latin typeface="Comic Sans MS"/>
                        <a:cs typeface="Comic Sans MS"/>
                      </a:endParaRPr>
                    </a:p>
                  </a:txBody>
                  <a:tcPr/>
                </a:tc>
                <a:tc hMerge="1">
                  <a:txBody>
                    <a:bodyPr/>
                    <a:lstStyle/>
                    <a:p>
                      <a:endParaRPr lang="en-US"/>
                    </a:p>
                  </a:txBody>
                  <a:tcPr/>
                </a:tc>
              </a:tr>
              <a:tr h="598800">
                <a:tc gridSpan="2">
                  <a:txBody>
                    <a:bodyPr/>
                    <a:lstStyle/>
                    <a:p>
                      <a:pPr algn="ctr"/>
                      <a:r>
                        <a:rPr lang="en-US" sz="1600" i="1" dirty="0" smtClean="0">
                          <a:solidFill>
                            <a:srgbClr val="3366FF"/>
                          </a:solidFill>
                        </a:rPr>
                        <a:t>100 days of running at two beam energies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i="1" baseline="0" dirty="0" smtClean="0">
                          <a:solidFill>
                            <a:srgbClr val="3366FF"/>
                          </a:solidFill>
                        </a:rPr>
                        <a:t>binning in (Q</a:t>
                      </a:r>
                      <a:r>
                        <a:rPr lang="en-US" sz="1600" i="1" baseline="30000" dirty="0" smtClean="0">
                          <a:solidFill>
                            <a:srgbClr val="3366FF"/>
                          </a:solidFill>
                        </a:rPr>
                        <a:t>2</a:t>
                      </a:r>
                      <a:r>
                        <a:rPr lang="en-US" sz="1600" i="1" baseline="0" dirty="0" smtClean="0">
                          <a:solidFill>
                            <a:srgbClr val="3366FF"/>
                          </a:solidFill>
                        </a:rPr>
                        <a:t>, W, cos </a:t>
                      </a:r>
                      <a:r>
                        <a:rPr lang="en-US" sz="1600" i="1" baseline="0" dirty="0" smtClean="0">
                          <a:solidFill>
                            <a:srgbClr val="3366FF"/>
                          </a:solidFill>
                          <a:latin typeface="Symbol" charset="2"/>
                          <a:cs typeface="Symbol" charset="2"/>
                        </a:rPr>
                        <a:t>q</a:t>
                      </a:r>
                      <a:r>
                        <a:rPr lang="en-US" sz="1600" i="1" baseline="-25000" dirty="0" smtClean="0">
                          <a:solidFill>
                            <a:srgbClr val="3366FF"/>
                          </a:solidFill>
                        </a:rPr>
                        <a:t>K</a:t>
                      </a:r>
                      <a:r>
                        <a:rPr lang="en-US" sz="1600" i="1" baseline="0" dirty="0" smtClean="0">
                          <a:solidFill>
                            <a:srgbClr val="3366FF"/>
                          </a:solidFill>
                        </a:rPr>
                        <a:t>*, </a:t>
                      </a:r>
                      <a:r>
                        <a:rPr lang="en-US" sz="1600" i="1" baseline="0" dirty="0" smtClean="0">
                          <a:solidFill>
                            <a:srgbClr val="3366FF"/>
                          </a:solidFill>
                          <a:latin typeface="Symbol" charset="2"/>
                          <a:cs typeface="Symbol" charset="2"/>
                        </a:rPr>
                        <a:t>F)</a:t>
                      </a:r>
                    </a:p>
                  </a:txBody>
                  <a:tcPr/>
                </a:tc>
                <a:tc hMerge="1">
                  <a:txBody>
                    <a:bodyPr/>
                    <a:lstStyle/>
                    <a:p>
                      <a:endParaRPr lang="en-US" sz="1600" i="1" baseline="0" dirty="0">
                        <a:solidFill>
                          <a:srgbClr val="3366FF"/>
                        </a:solidFill>
                        <a:latin typeface="Symbol" charset="2"/>
                        <a:cs typeface="Symbol" charset="2"/>
                      </a:endParaRPr>
                    </a:p>
                  </a:txBody>
                  <a:tcPr/>
                </a:tc>
              </a:tr>
              <a:tr h="673951">
                <a:tc>
                  <a:txBody>
                    <a:bodyPr/>
                    <a:lstStyle/>
                    <a:p>
                      <a:pPr algn="r"/>
                      <a:r>
                        <a:rPr lang="en-US" sz="1600" i="0" dirty="0" smtClean="0"/>
                        <a:t>E</a:t>
                      </a:r>
                      <a:r>
                        <a:rPr lang="en-US" sz="1600" i="0" baseline="-25000" dirty="0" smtClean="0"/>
                        <a:t>b</a:t>
                      </a:r>
                      <a:r>
                        <a:rPr lang="en-US" sz="1600" i="0" dirty="0" smtClean="0"/>
                        <a:t>=6.6 GeV</a:t>
                      </a:r>
                    </a:p>
                    <a:p>
                      <a:pPr algn="r"/>
                      <a:r>
                        <a:rPr lang="en-US" sz="1600" i="0" dirty="0" smtClean="0"/>
                        <a:t>  </a:t>
                      </a:r>
                    </a:p>
                  </a:txBody>
                  <a:tcPr/>
                </a:tc>
                <a:tc>
                  <a:txBody>
                    <a:bodyPr/>
                    <a:lstStyle/>
                    <a:p>
                      <a:r>
                        <a:rPr lang="en-US" sz="1600" i="1" dirty="0" smtClean="0">
                          <a:solidFill>
                            <a:srgbClr val="3366FF"/>
                          </a:solidFill>
                        </a:rPr>
                        <a:t>Q</a:t>
                      </a:r>
                      <a:r>
                        <a:rPr lang="en-US" sz="1600" i="1" baseline="30000" dirty="0" smtClean="0">
                          <a:solidFill>
                            <a:srgbClr val="3366FF"/>
                          </a:solidFill>
                        </a:rPr>
                        <a:t>2</a:t>
                      </a:r>
                      <a:r>
                        <a:rPr lang="en-US" sz="1600" i="1" dirty="0" smtClean="0">
                          <a:solidFill>
                            <a:srgbClr val="3366FF"/>
                          </a:solidFill>
                        </a:rPr>
                        <a:t>: 2 </a:t>
                      </a:r>
                      <a:r>
                        <a:rPr lang="en-US" sz="1600" i="1" dirty="0" smtClean="0">
                          <a:solidFill>
                            <a:srgbClr val="3366FF"/>
                          </a:solidFill>
                          <a:latin typeface="+mn-lt"/>
                        </a:rPr>
                        <a:t>→ </a:t>
                      </a:r>
                      <a:r>
                        <a:rPr lang="en-US" sz="1600" i="1" dirty="0" smtClean="0">
                          <a:solidFill>
                            <a:srgbClr val="3366FF"/>
                          </a:solidFill>
                        </a:rPr>
                        <a:t>5 GeV</a:t>
                      </a:r>
                      <a:r>
                        <a:rPr lang="en-US" sz="1600" i="1" baseline="30000" dirty="0" smtClean="0">
                          <a:solidFill>
                            <a:srgbClr val="3366FF"/>
                          </a:solidFill>
                        </a:rPr>
                        <a:t>2</a:t>
                      </a:r>
                      <a:endParaRPr lang="en-US" sz="1600" i="1" baseline="0" dirty="0" smtClean="0">
                        <a:solidFill>
                          <a:srgbClr val="3366FF"/>
                        </a:solidFill>
                      </a:endParaRPr>
                    </a:p>
                    <a:p>
                      <a:r>
                        <a:rPr lang="en-US" sz="1600" i="1" baseline="0" dirty="0" smtClean="0">
                          <a:solidFill>
                            <a:srgbClr val="3366FF"/>
                          </a:solidFill>
                        </a:rPr>
                        <a:t>W: 1.6 </a:t>
                      </a:r>
                      <a:r>
                        <a:rPr lang="en-US" sz="1600" i="1" dirty="0" smtClean="0">
                          <a:solidFill>
                            <a:srgbClr val="3366FF"/>
                          </a:solidFill>
                          <a:latin typeface="+mn-lt"/>
                        </a:rPr>
                        <a:t>→ 2.4 GeV</a:t>
                      </a:r>
                    </a:p>
                  </a:txBody>
                  <a:tcPr/>
                </a:tc>
              </a:tr>
              <a:tr h="598800">
                <a:tc>
                  <a:txBody>
                    <a:bodyPr/>
                    <a:lstStyle/>
                    <a:p>
                      <a:pPr algn="r"/>
                      <a:r>
                        <a:rPr lang="en-US" sz="1600" i="0" dirty="0" smtClean="0"/>
                        <a:t>E</a:t>
                      </a:r>
                      <a:r>
                        <a:rPr lang="en-US" sz="1600" i="0" baseline="-25000" dirty="0" smtClean="0"/>
                        <a:t>b</a:t>
                      </a:r>
                      <a:r>
                        <a:rPr lang="en-US" sz="1600" i="0" dirty="0" smtClean="0"/>
                        <a:t>=8.8 GeV</a:t>
                      </a:r>
                    </a:p>
                    <a:p>
                      <a:pPr algn="r"/>
                      <a:r>
                        <a:rPr lang="en-US" sz="1600" i="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solidFill>
                            <a:srgbClr val="3366FF"/>
                          </a:solidFill>
                        </a:rPr>
                        <a:t>Q</a:t>
                      </a:r>
                      <a:r>
                        <a:rPr lang="en-US" sz="1600" i="1" baseline="30000" dirty="0" smtClean="0">
                          <a:solidFill>
                            <a:srgbClr val="3366FF"/>
                          </a:solidFill>
                        </a:rPr>
                        <a:t>2</a:t>
                      </a:r>
                      <a:r>
                        <a:rPr lang="en-US" sz="1600" i="1" dirty="0" smtClean="0">
                          <a:solidFill>
                            <a:srgbClr val="3366FF"/>
                          </a:solidFill>
                        </a:rPr>
                        <a:t>: 4</a:t>
                      </a:r>
                      <a:r>
                        <a:rPr lang="en-US" sz="1600" i="1" baseline="0" dirty="0" smtClean="0">
                          <a:solidFill>
                            <a:srgbClr val="3366FF"/>
                          </a:solidFill>
                        </a:rPr>
                        <a:t> </a:t>
                      </a:r>
                      <a:r>
                        <a:rPr lang="en-US" sz="1600" i="1" dirty="0" smtClean="0">
                          <a:solidFill>
                            <a:srgbClr val="3366FF"/>
                          </a:solidFill>
                          <a:latin typeface="+mn-lt"/>
                        </a:rPr>
                        <a:t>→ </a:t>
                      </a:r>
                      <a:r>
                        <a:rPr lang="en-US" sz="1600" i="1" dirty="0" smtClean="0">
                          <a:solidFill>
                            <a:srgbClr val="3366FF"/>
                          </a:solidFill>
                        </a:rPr>
                        <a:t>7 GeV</a:t>
                      </a:r>
                      <a:r>
                        <a:rPr lang="en-US" sz="1600" i="1" baseline="30000" dirty="0" smtClean="0">
                          <a:solidFill>
                            <a:srgbClr val="3366FF"/>
                          </a:solidFill>
                        </a:rPr>
                        <a:t>2</a:t>
                      </a:r>
                      <a:endParaRPr lang="en-US" sz="1600" i="1" baseline="0" dirty="0" smtClean="0">
                        <a:solidFill>
                          <a:srgbClr val="3366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i="1" baseline="0" dirty="0" smtClean="0">
                          <a:solidFill>
                            <a:srgbClr val="3366FF"/>
                          </a:solidFill>
                        </a:rPr>
                        <a:t>W: 1.6 </a:t>
                      </a:r>
                      <a:r>
                        <a:rPr lang="en-US" sz="1600" i="1" dirty="0" smtClean="0">
                          <a:solidFill>
                            <a:srgbClr val="3366FF"/>
                          </a:solidFill>
                          <a:latin typeface="+mn-lt"/>
                        </a:rPr>
                        <a:t>→3.0 GeV</a:t>
                      </a:r>
                    </a:p>
                  </a:txBody>
                  <a:tcPr/>
                </a:tc>
              </a:tr>
              <a:tr h="598800">
                <a:tc>
                  <a:txBody>
                    <a:bodyPr/>
                    <a:lstStyle/>
                    <a:p>
                      <a:pPr algn="r"/>
                      <a:r>
                        <a:rPr lang="en-US" sz="1600" i="0" baseline="0" dirty="0" smtClean="0"/>
                        <a:t>B=B</a:t>
                      </a:r>
                      <a:r>
                        <a:rPr lang="en-US" sz="1600" i="0" baseline="-25000" dirty="0" smtClean="0"/>
                        <a:t>max</a:t>
                      </a:r>
                      <a:r>
                        <a:rPr lang="en-US" sz="1600" i="0" baseline="0" dirty="0" smtClean="0"/>
                        <a:t> (torus)</a:t>
                      </a:r>
                      <a:endParaRPr lang="en-US" sz="1600" i="0" dirty="0"/>
                    </a:p>
                  </a:txBody>
                  <a:tcPr/>
                </a:tc>
                <a:tc>
                  <a:txBody>
                    <a:bodyPr/>
                    <a:lstStyle/>
                    <a:p>
                      <a:r>
                        <a:rPr lang="en-US" sz="1600" i="1" dirty="0" smtClean="0">
                          <a:solidFill>
                            <a:srgbClr val="3366FF"/>
                          </a:solidFill>
                        </a:rPr>
                        <a:t>Full</a:t>
                      </a:r>
                      <a:r>
                        <a:rPr lang="en-US" sz="1600" i="1" baseline="0" dirty="0" smtClean="0">
                          <a:solidFill>
                            <a:srgbClr val="3366FF"/>
                          </a:solidFill>
                        </a:rPr>
                        <a:t> field</a:t>
                      </a:r>
                      <a:r>
                        <a:rPr lang="en-US" sz="1600" i="1" dirty="0" smtClean="0">
                          <a:solidFill>
                            <a:srgbClr val="3366FF"/>
                          </a:solidFill>
                        </a:rPr>
                        <a:t> for</a:t>
                      </a:r>
                      <a:r>
                        <a:rPr lang="en-US" sz="1600" i="1" baseline="0" dirty="0" smtClean="0">
                          <a:solidFill>
                            <a:srgbClr val="3366FF"/>
                          </a:solidFill>
                        </a:rPr>
                        <a:t> optimal </a:t>
                      </a:r>
                      <a:r>
                        <a:rPr lang="en-US" sz="1600" i="1" baseline="0" dirty="0" smtClean="0">
                          <a:solidFill>
                            <a:srgbClr val="3366FF"/>
                          </a:solidFill>
                          <a:latin typeface="Symbol" charset="2"/>
                          <a:cs typeface="Symbol" charset="2"/>
                        </a:rPr>
                        <a:t>L</a:t>
                      </a:r>
                      <a:r>
                        <a:rPr lang="en-US" sz="1600" i="1" baseline="0" dirty="0" smtClean="0">
                          <a:solidFill>
                            <a:srgbClr val="3366FF"/>
                          </a:solidFill>
                        </a:rPr>
                        <a:t>/</a:t>
                      </a:r>
                      <a:r>
                        <a:rPr lang="en-US" sz="1600" i="1" baseline="0" dirty="0" smtClean="0">
                          <a:solidFill>
                            <a:srgbClr val="3366FF"/>
                          </a:solidFill>
                          <a:latin typeface="Symbol" charset="2"/>
                          <a:cs typeface="Symbol" charset="2"/>
                        </a:rPr>
                        <a:t>S</a:t>
                      </a:r>
                      <a:r>
                        <a:rPr lang="en-US" sz="1600" i="1" baseline="30000" dirty="0" smtClean="0">
                          <a:solidFill>
                            <a:srgbClr val="3366FF"/>
                          </a:solidFill>
                        </a:rPr>
                        <a:t>0</a:t>
                      </a:r>
                      <a:r>
                        <a:rPr lang="en-US" sz="1600" i="1" baseline="0" dirty="0" smtClean="0">
                          <a:solidFill>
                            <a:srgbClr val="3366FF"/>
                          </a:solidFill>
                        </a:rPr>
                        <a:t> separation</a:t>
                      </a:r>
                      <a:endParaRPr lang="en-US" sz="1600" i="1" dirty="0">
                        <a:solidFill>
                          <a:srgbClr val="3366FF"/>
                        </a:solidFill>
                      </a:endParaRPr>
                    </a:p>
                  </a:txBody>
                  <a:tcPr/>
                </a:tc>
              </a:tr>
              <a:tr h="346674">
                <a:tc>
                  <a:txBody>
                    <a:bodyPr/>
                    <a:lstStyle/>
                    <a:p>
                      <a:pPr algn="r"/>
                      <a:r>
                        <a:rPr lang="en-US" sz="1600" i="0" dirty="0" smtClean="0"/>
                        <a:t>P</a:t>
                      </a:r>
                      <a:r>
                        <a:rPr lang="en-US" sz="1600" i="0" baseline="-25000" dirty="0" smtClean="0"/>
                        <a:t>b</a:t>
                      </a:r>
                      <a:r>
                        <a:rPr lang="en-US" sz="1600" i="0" dirty="0" smtClean="0"/>
                        <a:t> &gt; 80%</a:t>
                      </a:r>
                      <a:endParaRPr lang="en-US" sz="1600" i="0" dirty="0"/>
                    </a:p>
                  </a:txBody>
                  <a:tcPr/>
                </a:tc>
                <a:tc>
                  <a:txBody>
                    <a:bodyPr/>
                    <a:lstStyle/>
                    <a:p>
                      <a:r>
                        <a:rPr lang="en-US" sz="1600" i="1" dirty="0" smtClean="0">
                          <a:solidFill>
                            <a:srgbClr val="3366FF"/>
                          </a:solidFill>
                        </a:rPr>
                        <a:t>Max. beam</a:t>
                      </a:r>
                      <a:r>
                        <a:rPr lang="en-US" sz="1600" i="1" baseline="0" dirty="0" smtClean="0">
                          <a:solidFill>
                            <a:srgbClr val="3366FF"/>
                          </a:solidFill>
                        </a:rPr>
                        <a:t> polarization</a:t>
                      </a:r>
                      <a:endParaRPr lang="en-US" sz="1600" i="1" dirty="0">
                        <a:solidFill>
                          <a:srgbClr val="3366FF"/>
                        </a:solidFill>
                      </a:endParaRPr>
                    </a:p>
                  </a:txBody>
                  <a:tcPr/>
                </a:tc>
              </a:tr>
              <a:tr h="346674">
                <a:tc>
                  <a:txBody>
                    <a:bodyPr/>
                    <a:lstStyle/>
                    <a:p>
                      <a:pPr algn="r"/>
                      <a:r>
                        <a:rPr lang="en-US" sz="1600" i="0" dirty="0" smtClean="0">
                          <a:latin typeface="Comic Sans MS"/>
                          <a:cs typeface="Comic Sans MS"/>
                        </a:rPr>
                        <a:t>L</a:t>
                      </a:r>
                      <a:r>
                        <a:rPr lang="en-US" sz="1600" i="0" dirty="0" smtClean="0"/>
                        <a:t>=1x10</a:t>
                      </a:r>
                      <a:r>
                        <a:rPr lang="en-US" sz="1600" i="0" baseline="30000" dirty="0" smtClean="0"/>
                        <a:t>35 </a:t>
                      </a:r>
                      <a:r>
                        <a:rPr lang="en-US" sz="1600" i="0" dirty="0" smtClean="0"/>
                        <a:t>cm</a:t>
                      </a:r>
                      <a:r>
                        <a:rPr lang="en-US" sz="1600" i="0" baseline="30000" dirty="0" smtClean="0"/>
                        <a:t>-2</a:t>
                      </a:r>
                      <a:r>
                        <a:rPr lang="en-US" sz="1600" i="0" dirty="0" smtClean="0"/>
                        <a:t>s</a:t>
                      </a:r>
                      <a:r>
                        <a:rPr lang="en-US" sz="1600" i="0" baseline="30000" dirty="0" smtClean="0"/>
                        <a:t>-1</a:t>
                      </a:r>
                      <a:endParaRPr lang="en-US" sz="1600" i="0" baseline="30000" dirty="0"/>
                    </a:p>
                  </a:txBody>
                  <a:tcPr/>
                </a:tc>
                <a:tc>
                  <a:txBody>
                    <a:bodyPr/>
                    <a:lstStyle/>
                    <a:p>
                      <a:r>
                        <a:rPr lang="en-US" sz="1600" i="1" dirty="0" smtClean="0">
                          <a:solidFill>
                            <a:srgbClr val="3366FF"/>
                          </a:solidFill>
                        </a:rPr>
                        <a:t>Nominal CLAS12</a:t>
                      </a:r>
                      <a:r>
                        <a:rPr lang="en-US" sz="1600" i="1" baseline="0" dirty="0" smtClean="0">
                          <a:solidFill>
                            <a:srgbClr val="3366FF"/>
                          </a:solidFill>
                        </a:rPr>
                        <a:t> luminosity</a:t>
                      </a:r>
                      <a:endParaRPr lang="en-US" sz="1600" i="1" dirty="0">
                        <a:solidFill>
                          <a:srgbClr val="3366FF"/>
                        </a:solidFill>
                      </a:endParaRPr>
                    </a:p>
                  </a:txBody>
                  <a:tcPr/>
                </a:tc>
              </a:tr>
              <a:tr h="378189">
                <a:tc gridSpan="2">
                  <a:txBody>
                    <a:bodyPr/>
                    <a:lstStyle/>
                    <a:p>
                      <a:r>
                        <a:rPr lang="en-US" dirty="0" smtClean="0">
                          <a:solidFill>
                            <a:srgbClr val="FF0000"/>
                          </a:solidFill>
                          <a:latin typeface="Comic Sans MS"/>
                          <a:cs typeface="Comic Sans MS"/>
                        </a:rPr>
                        <a:t>Observables:</a:t>
                      </a:r>
                      <a:endParaRPr lang="en-US" dirty="0">
                        <a:solidFill>
                          <a:srgbClr val="FF0000"/>
                        </a:solidFill>
                        <a:latin typeface="Comic Sans MS"/>
                        <a:cs typeface="Comic Sans MS"/>
                      </a:endParaRPr>
                    </a:p>
                  </a:txBody>
                  <a:tcPr/>
                </a:tc>
                <a:tc hMerge="1">
                  <a:txBody>
                    <a:bodyPr/>
                    <a:lstStyle/>
                    <a:p>
                      <a:endParaRPr lang="en-US"/>
                    </a:p>
                  </a:txBody>
                  <a:tcPr/>
                </a:tc>
              </a:tr>
              <a:tr h="598800">
                <a:tc>
                  <a:txBody>
                    <a:bodyPr/>
                    <a:lstStyle/>
                    <a:p>
                      <a:pPr algn="r"/>
                      <a:r>
                        <a:rPr lang="en-US" sz="1600" i="0" dirty="0" smtClean="0"/>
                        <a:t>d</a:t>
                      </a:r>
                      <a:r>
                        <a:rPr lang="en-US" sz="1600" i="0" dirty="0" smtClean="0">
                          <a:latin typeface="Symbol" charset="2"/>
                          <a:cs typeface="Symbol" charset="2"/>
                        </a:rPr>
                        <a:t>s</a:t>
                      </a:r>
                      <a:r>
                        <a:rPr lang="en-US" sz="1600" i="0" dirty="0" smtClean="0"/>
                        <a:t>/d</a:t>
                      </a:r>
                      <a:r>
                        <a:rPr lang="en-US" sz="1600" i="0" dirty="0" smtClean="0">
                          <a:latin typeface="Symbol" charset="2"/>
                          <a:cs typeface="Symbol" charset="2"/>
                        </a:rPr>
                        <a:t>W   </a:t>
                      </a:r>
                      <a:endParaRPr lang="en-US" sz="1600" i="0" baseline="0" dirty="0" smtClean="0"/>
                    </a:p>
                    <a:p>
                      <a:pPr algn="r"/>
                      <a:r>
                        <a:rPr lang="en-US" sz="1600" i="0" baseline="0" dirty="0" smtClean="0">
                          <a:latin typeface="Symbol" charset="2"/>
                          <a:cs typeface="Symbol" charset="2"/>
                        </a:rPr>
                        <a:t>s</a:t>
                      </a:r>
                      <a:r>
                        <a:rPr lang="en-US" sz="1600" i="0" baseline="-25000" dirty="0" smtClean="0"/>
                        <a:t>U</a:t>
                      </a:r>
                      <a:r>
                        <a:rPr lang="en-US" sz="1600" i="0" baseline="0" dirty="0" smtClean="0"/>
                        <a:t>, </a:t>
                      </a:r>
                      <a:r>
                        <a:rPr lang="en-US" sz="1600" i="0" baseline="0" dirty="0" smtClean="0">
                          <a:latin typeface="Symbol" charset="2"/>
                          <a:cs typeface="Symbol" charset="2"/>
                        </a:rPr>
                        <a:t>s</a:t>
                      </a:r>
                      <a:r>
                        <a:rPr lang="en-US" sz="1600" i="0" baseline="-25000" dirty="0" smtClean="0"/>
                        <a:t>LT</a:t>
                      </a:r>
                      <a:r>
                        <a:rPr lang="en-US" sz="1600" i="0" baseline="0" dirty="0" smtClean="0"/>
                        <a:t>, </a:t>
                      </a:r>
                      <a:r>
                        <a:rPr lang="en-US" sz="1600" i="0" baseline="0" dirty="0" smtClean="0">
                          <a:latin typeface="Symbol" charset="2"/>
                          <a:cs typeface="Symbol" charset="2"/>
                        </a:rPr>
                        <a:t>s</a:t>
                      </a:r>
                      <a:r>
                        <a:rPr lang="en-US" sz="1600" i="0" baseline="-25000" dirty="0" smtClean="0"/>
                        <a:t>TT</a:t>
                      </a:r>
                      <a:r>
                        <a:rPr lang="en-US" sz="1600" i="0" baseline="0" dirty="0" smtClean="0"/>
                        <a:t>, </a:t>
                      </a:r>
                      <a:r>
                        <a:rPr lang="en-US" sz="1600" i="0" baseline="0" dirty="0" smtClean="0">
                          <a:latin typeface="Symbol" charset="2"/>
                          <a:cs typeface="Symbol" charset="2"/>
                        </a:rPr>
                        <a:t>s</a:t>
                      </a:r>
                      <a:r>
                        <a:rPr lang="en-US" sz="1600" i="0" baseline="-25000" dirty="0" smtClean="0"/>
                        <a:t>LT’</a:t>
                      </a:r>
                      <a:endParaRPr lang="en-US" sz="1600" i="0" baseline="-25000" dirty="0"/>
                    </a:p>
                  </a:txBody>
                  <a:tcPr/>
                </a:tc>
                <a:tc>
                  <a:txBody>
                    <a:bodyPr/>
                    <a:lstStyle/>
                    <a:p>
                      <a:r>
                        <a:rPr lang="en-US" sz="1600" i="1" dirty="0" smtClean="0">
                          <a:solidFill>
                            <a:srgbClr val="3366FF"/>
                          </a:solidFill>
                        </a:rPr>
                        <a:t>Cross sections</a:t>
                      </a:r>
                    </a:p>
                    <a:p>
                      <a:r>
                        <a:rPr lang="en-US" sz="1600" i="1" dirty="0" smtClean="0">
                          <a:solidFill>
                            <a:srgbClr val="3366FF"/>
                          </a:solidFill>
                        </a:rPr>
                        <a:t>Separated structure functions</a:t>
                      </a:r>
                      <a:endParaRPr lang="en-US" sz="1600" i="1" dirty="0">
                        <a:solidFill>
                          <a:srgbClr val="3366FF"/>
                        </a:solidFill>
                      </a:endParaRPr>
                    </a:p>
                  </a:txBody>
                  <a:tcPr/>
                </a:tc>
              </a:tr>
              <a:tr h="346674">
                <a:tc>
                  <a:txBody>
                    <a:bodyPr/>
                    <a:lstStyle/>
                    <a:p>
                      <a:pPr algn="r"/>
                      <a:r>
                        <a:rPr lang="en-US" sz="1600" i="0" dirty="0" smtClean="0"/>
                        <a:t>P</a:t>
                      </a:r>
                      <a:r>
                        <a:rPr lang="en-US" sz="1600" i="0" baseline="30000" dirty="0" smtClean="0"/>
                        <a:t>0</a:t>
                      </a:r>
                      <a:r>
                        <a:rPr lang="en-US" sz="1600" i="0" dirty="0" smtClean="0"/>
                        <a:t>, P’</a:t>
                      </a:r>
                      <a:endParaRPr lang="en-US" sz="1600" i="0" dirty="0"/>
                    </a:p>
                  </a:txBody>
                  <a:tcPr/>
                </a:tc>
                <a:tc>
                  <a:txBody>
                    <a:bodyPr/>
                    <a:lstStyle/>
                    <a:p>
                      <a:r>
                        <a:rPr lang="en-US" sz="1600" i="1" dirty="0" smtClean="0">
                          <a:solidFill>
                            <a:srgbClr val="3366FF"/>
                          </a:solidFill>
                        </a:rPr>
                        <a:t>Recoil/beam-recoil polarization</a:t>
                      </a:r>
                      <a:endParaRPr lang="en-US" sz="1600" i="1" dirty="0">
                        <a:solidFill>
                          <a:srgbClr val="3366FF"/>
                        </a:solidFill>
                      </a:endParaRPr>
                    </a:p>
                  </a:txBody>
                  <a:tcPr/>
                </a:tc>
              </a:tr>
            </a:tbl>
          </a:graphicData>
        </a:graphic>
      </p:graphicFrame>
      <p:sp>
        <p:nvSpPr>
          <p:cNvPr id="13" name="TextBox 12"/>
          <p:cNvSpPr txBox="1"/>
          <p:nvPr/>
        </p:nvSpPr>
        <p:spPr>
          <a:xfrm rot="16200000">
            <a:off x="4927016" y="2112557"/>
            <a:ext cx="983210" cy="307777"/>
          </a:xfrm>
          <a:prstGeom prst="rect">
            <a:avLst/>
          </a:prstGeom>
          <a:noFill/>
        </p:spPr>
        <p:txBody>
          <a:bodyPr wrap="square" rtlCol="0">
            <a:spAutoFit/>
          </a:bodyPr>
          <a:lstStyle/>
          <a:p>
            <a:pPr algn="ctr">
              <a:spcAft>
                <a:spcPts val="600"/>
              </a:spcAft>
            </a:pPr>
            <a:r>
              <a:rPr lang="en-US" sz="1400" b="0" dirty="0" smtClean="0">
                <a:solidFill>
                  <a:srgbClr val="000090"/>
                </a:solidFill>
                <a:latin typeface="+mn-lt"/>
              </a:rPr>
              <a:t>Q</a:t>
            </a:r>
            <a:r>
              <a:rPr lang="en-US" sz="1400" b="0" baseline="30000" dirty="0" smtClean="0">
                <a:solidFill>
                  <a:srgbClr val="000090"/>
                </a:solidFill>
                <a:latin typeface="+mn-lt"/>
              </a:rPr>
              <a:t>2 </a:t>
            </a:r>
            <a:r>
              <a:rPr lang="en-US" sz="1400" b="0" dirty="0" smtClean="0">
                <a:solidFill>
                  <a:srgbClr val="000090"/>
                </a:solidFill>
                <a:latin typeface="+mn-lt"/>
              </a:rPr>
              <a:t>(GeV</a:t>
            </a:r>
            <a:r>
              <a:rPr lang="en-US" sz="1400" b="0" baseline="30000" dirty="0" smtClean="0">
                <a:solidFill>
                  <a:srgbClr val="000090"/>
                </a:solidFill>
                <a:latin typeface="+mn-lt"/>
              </a:rPr>
              <a:t>2</a:t>
            </a:r>
            <a:r>
              <a:rPr lang="en-US" sz="1400" b="0" dirty="0" smtClean="0">
                <a:solidFill>
                  <a:srgbClr val="000090"/>
                </a:solidFill>
                <a:latin typeface="+mn-lt"/>
              </a:rPr>
              <a:t>)</a:t>
            </a:r>
          </a:p>
        </p:txBody>
      </p:sp>
      <p:sp>
        <p:nvSpPr>
          <p:cNvPr id="14" name="TextBox 13"/>
          <p:cNvSpPr txBox="1"/>
          <p:nvPr/>
        </p:nvSpPr>
        <p:spPr>
          <a:xfrm>
            <a:off x="6656011" y="3455103"/>
            <a:ext cx="884104" cy="307777"/>
          </a:xfrm>
          <a:prstGeom prst="rect">
            <a:avLst/>
          </a:prstGeom>
          <a:noFill/>
        </p:spPr>
        <p:txBody>
          <a:bodyPr wrap="square" rtlCol="0">
            <a:spAutoFit/>
          </a:bodyPr>
          <a:lstStyle/>
          <a:p>
            <a:pPr>
              <a:spcAft>
                <a:spcPts val="600"/>
              </a:spcAft>
            </a:pPr>
            <a:r>
              <a:rPr lang="en-US" sz="1400" b="0" dirty="0" smtClean="0">
                <a:solidFill>
                  <a:srgbClr val="000090"/>
                </a:solidFill>
                <a:latin typeface="+mn-lt"/>
              </a:rPr>
              <a:t>W (GeV)</a:t>
            </a:r>
          </a:p>
        </p:txBody>
      </p:sp>
      <p:sp>
        <p:nvSpPr>
          <p:cNvPr id="16" name="TextBox 15"/>
          <p:cNvSpPr txBox="1"/>
          <p:nvPr/>
        </p:nvSpPr>
        <p:spPr>
          <a:xfrm>
            <a:off x="5944190" y="906464"/>
            <a:ext cx="2245120" cy="307777"/>
          </a:xfrm>
          <a:prstGeom prst="rect">
            <a:avLst/>
          </a:prstGeom>
          <a:noFill/>
        </p:spPr>
        <p:txBody>
          <a:bodyPr wrap="square" rtlCol="0" anchor="ctr">
            <a:spAutoFit/>
          </a:bodyPr>
          <a:lstStyle/>
          <a:p>
            <a:pPr algn="ctr">
              <a:spcAft>
                <a:spcPts val="600"/>
              </a:spcAft>
            </a:pPr>
            <a:r>
              <a:rPr lang="en-US" sz="1400" b="0" dirty="0" smtClean="0">
                <a:solidFill>
                  <a:srgbClr val="660066"/>
                </a:solidFill>
                <a:latin typeface="+mn-lt"/>
              </a:rPr>
              <a:t>MC @ 6.6 GeV, I=-3375 A</a:t>
            </a:r>
          </a:p>
        </p:txBody>
      </p:sp>
      <p:pic>
        <p:nvPicPr>
          <p:cNvPr id="11" name="Picture 10" descr="Screen Shot 2016-06-22 at 11.36.19 AM.png"/>
          <p:cNvPicPr>
            <a:picLocks/>
          </p:cNvPicPr>
          <p:nvPr/>
        </p:nvPicPr>
        <p:blipFill>
          <a:blip r:embed="rId2"/>
          <a:stretch>
            <a:fillRect/>
          </a:stretch>
        </p:blipFill>
        <p:spPr>
          <a:xfrm>
            <a:off x="5405422" y="3868722"/>
            <a:ext cx="3139821" cy="2245360"/>
          </a:xfrm>
          <a:prstGeom prst="rect">
            <a:avLst/>
          </a:prstGeom>
        </p:spPr>
      </p:pic>
      <p:sp>
        <p:nvSpPr>
          <p:cNvPr id="12" name="TextBox 11"/>
          <p:cNvSpPr txBox="1"/>
          <p:nvPr/>
        </p:nvSpPr>
        <p:spPr>
          <a:xfrm>
            <a:off x="6435800" y="6110298"/>
            <a:ext cx="1445908" cy="307777"/>
          </a:xfrm>
          <a:prstGeom prst="rect">
            <a:avLst/>
          </a:prstGeom>
          <a:noFill/>
        </p:spPr>
        <p:txBody>
          <a:bodyPr wrap="square" rtlCol="0">
            <a:spAutoFit/>
          </a:bodyPr>
          <a:lstStyle/>
          <a:p>
            <a:pPr>
              <a:spcAft>
                <a:spcPts val="600"/>
              </a:spcAft>
            </a:pPr>
            <a:r>
              <a:rPr lang="en-US" sz="1400" b="0" dirty="0" smtClean="0">
                <a:solidFill>
                  <a:srgbClr val="000090"/>
                </a:solidFill>
                <a:latin typeface="+mn-lt"/>
              </a:rPr>
              <a:t>MM(e’K</a:t>
            </a:r>
            <a:r>
              <a:rPr lang="en-US" sz="1400" b="0" baseline="30000" dirty="0" smtClean="0">
                <a:solidFill>
                  <a:srgbClr val="000090"/>
                </a:solidFill>
                <a:latin typeface="+mn-lt"/>
              </a:rPr>
              <a:t>+</a:t>
            </a:r>
            <a:r>
              <a:rPr lang="en-US" sz="1400" b="0" dirty="0" smtClean="0">
                <a:solidFill>
                  <a:srgbClr val="000090"/>
                </a:solidFill>
                <a:latin typeface="+mn-lt"/>
              </a:rPr>
              <a:t>) (GeV)</a:t>
            </a:r>
          </a:p>
        </p:txBody>
      </p:sp>
      <p:sp>
        <p:nvSpPr>
          <p:cNvPr id="15" name="TextBox 14"/>
          <p:cNvSpPr txBox="1"/>
          <p:nvPr/>
        </p:nvSpPr>
        <p:spPr>
          <a:xfrm>
            <a:off x="7601513" y="3839578"/>
            <a:ext cx="1261035" cy="523220"/>
          </a:xfrm>
          <a:prstGeom prst="rect">
            <a:avLst/>
          </a:prstGeom>
          <a:solidFill>
            <a:schemeClr val="bg1"/>
          </a:solidFill>
          <a:ln w="38100">
            <a:solidFill>
              <a:schemeClr val="accent6">
                <a:lumMod val="60000"/>
                <a:lumOff val="40000"/>
              </a:schemeClr>
            </a:solidFill>
          </a:ln>
        </p:spPr>
        <p:txBody>
          <a:bodyPr wrap="square" rtlCol="0">
            <a:spAutoFit/>
          </a:bodyPr>
          <a:lstStyle/>
          <a:p>
            <a:pPr algn="ctr">
              <a:spcAft>
                <a:spcPts val="0"/>
              </a:spcAft>
            </a:pPr>
            <a:r>
              <a:rPr lang="en-US" sz="1400" b="0" dirty="0" smtClean="0">
                <a:solidFill>
                  <a:srgbClr val="000090"/>
                </a:solidFill>
                <a:latin typeface="+mn-lt"/>
              </a:rPr>
              <a:t>summed over</a:t>
            </a:r>
          </a:p>
          <a:p>
            <a:pPr algn="ctr">
              <a:spcAft>
                <a:spcPts val="600"/>
              </a:spcAft>
            </a:pPr>
            <a:r>
              <a:rPr lang="en-US" sz="1400" b="0" dirty="0" smtClean="0">
                <a:solidFill>
                  <a:srgbClr val="000090"/>
                </a:solidFill>
                <a:latin typeface="+mn-lt"/>
              </a:rPr>
              <a:t> all Q</a:t>
            </a:r>
            <a:r>
              <a:rPr lang="en-US" sz="1400" b="0" baseline="30000" dirty="0" smtClean="0">
                <a:solidFill>
                  <a:srgbClr val="000090"/>
                </a:solidFill>
                <a:latin typeface="+mn-lt"/>
              </a:rPr>
              <a:t>2</a:t>
            </a:r>
            <a:r>
              <a:rPr lang="en-US" sz="1400" b="0" dirty="0" smtClean="0">
                <a:solidFill>
                  <a:srgbClr val="000090"/>
                </a:solidFill>
                <a:latin typeface="+mn-lt"/>
              </a:rPr>
              <a:t>/W</a:t>
            </a:r>
          </a:p>
        </p:txBody>
      </p:sp>
      <p:sp>
        <p:nvSpPr>
          <p:cNvPr id="22" name="TextBox 21"/>
          <p:cNvSpPr txBox="1"/>
          <p:nvPr/>
        </p:nvSpPr>
        <p:spPr>
          <a:xfrm>
            <a:off x="8203403" y="6140850"/>
            <a:ext cx="845359" cy="338554"/>
          </a:xfrm>
          <a:prstGeom prst="rect">
            <a:avLst/>
          </a:prstGeom>
          <a:noFill/>
          <a:ln w="38100">
            <a:solidFill>
              <a:schemeClr val="accent6">
                <a:lumMod val="60000"/>
                <a:lumOff val="40000"/>
              </a:schemeClr>
            </a:solidFill>
          </a:ln>
        </p:spPr>
        <p:txBody>
          <a:bodyPr wrap="square" rtlCol="0">
            <a:spAutoFit/>
          </a:bodyPr>
          <a:lstStyle/>
          <a:p>
            <a:pPr algn="ctr">
              <a:spcAft>
                <a:spcPts val="600"/>
              </a:spcAft>
            </a:pPr>
            <a:r>
              <a:rPr lang="en-US" sz="1600" b="0" i="1" dirty="0" smtClean="0">
                <a:solidFill>
                  <a:srgbClr val="FF0000"/>
                </a:solidFill>
                <a:latin typeface="+mn-lt"/>
              </a:rPr>
              <a:t>fastMC</a:t>
            </a:r>
          </a:p>
        </p:txBody>
      </p:sp>
      <p:pic>
        <p:nvPicPr>
          <p:cNvPr id="23" name="Picture 22" descr="Screen Shot 2016-07-07 at 9.46.50 AM.png"/>
          <p:cNvPicPr>
            <a:picLocks/>
          </p:cNvPicPr>
          <p:nvPr/>
        </p:nvPicPr>
        <p:blipFill>
          <a:blip r:embed="rId3"/>
          <a:stretch>
            <a:fillRect/>
          </a:stretch>
        </p:blipFill>
        <p:spPr>
          <a:xfrm>
            <a:off x="5574495" y="1184435"/>
            <a:ext cx="3101340" cy="2341880"/>
          </a:xfrm>
          <a:prstGeom prst="rect">
            <a:avLst/>
          </a:prstGeom>
        </p:spPr>
      </p:pic>
    </p:spTree>
  </p:cSld>
  <p:clrMapOvr>
    <a:masterClrMapping/>
  </p:clrMapOvr>
  <p:transition advTm="7081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740"/>
            <a:ext cx="9144000" cy="639763"/>
          </a:xfrm>
        </p:spPr>
        <p:txBody>
          <a:bodyPr/>
          <a:lstStyle/>
          <a:p>
            <a:r>
              <a:rPr lang="en-US" dirty="0" smtClean="0"/>
              <a:t>K</a:t>
            </a:r>
            <a:r>
              <a:rPr lang="en-US" baseline="30000" dirty="0" smtClean="0"/>
              <a:t>+</a:t>
            </a:r>
            <a:r>
              <a:rPr lang="en-US" dirty="0" smtClean="0"/>
              <a:t> Particle Identification</a:t>
            </a:r>
            <a:endParaRPr lang="en-US" dirty="0"/>
          </a:p>
        </p:txBody>
      </p:sp>
      <p:pic>
        <p:nvPicPr>
          <p:cNvPr id="28" name="Picture 27" descr="Screen Shot 2016-06-08 at 4.08.42 PM.png"/>
          <p:cNvPicPr>
            <a:picLocks noChangeAspect="1"/>
          </p:cNvPicPr>
          <p:nvPr/>
        </p:nvPicPr>
        <p:blipFill>
          <a:blip r:embed="rId2"/>
          <a:stretch>
            <a:fillRect/>
          </a:stretch>
        </p:blipFill>
        <p:spPr>
          <a:xfrm>
            <a:off x="400565" y="1003484"/>
            <a:ext cx="3683000" cy="2724150"/>
          </a:xfrm>
          <a:prstGeom prst="rect">
            <a:avLst/>
          </a:prstGeom>
        </p:spPr>
      </p:pic>
      <p:sp>
        <p:nvSpPr>
          <p:cNvPr id="29" name="TextBox 28"/>
          <p:cNvSpPr txBox="1"/>
          <p:nvPr/>
        </p:nvSpPr>
        <p:spPr>
          <a:xfrm>
            <a:off x="374208" y="4115612"/>
            <a:ext cx="3753420" cy="369332"/>
          </a:xfrm>
          <a:prstGeom prst="rect">
            <a:avLst/>
          </a:prstGeom>
          <a:noFill/>
        </p:spPr>
        <p:txBody>
          <a:bodyPr wrap="square" rtlCol="0">
            <a:spAutoFit/>
          </a:bodyPr>
          <a:lstStyle/>
          <a:p>
            <a:pPr>
              <a:spcAft>
                <a:spcPts val="600"/>
              </a:spcAft>
            </a:pPr>
            <a:endParaRPr lang="en-US" sz="1800" b="0" dirty="0" smtClean="0">
              <a:latin typeface="+mn-lt"/>
            </a:endParaRPr>
          </a:p>
        </p:txBody>
      </p:sp>
      <p:sp>
        <p:nvSpPr>
          <p:cNvPr id="31" name="TextBox 30"/>
          <p:cNvSpPr txBox="1"/>
          <p:nvPr/>
        </p:nvSpPr>
        <p:spPr>
          <a:xfrm>
            <a:off x="4353807" y="1125848"/>
            <a:ext cx="4458889" cy="5093703"/>
          </a:xfrm>
          <a:prstGeom prst="rect">
            <a:avLst/>
          </a:prstGeom>
          <a:noFill/>
        </p:spPr>
        <p:txBody>
          <a:bodyPr wrap="square" rtlCol="0">
            <a:spAutoFit/>
          </a:bodyPr>
          <a:lstStyle/>
          <a:p>
            <a:pPr>
              <a:spcAft>
                <a:spcPts val="1200"/>
              </a:spcAft>
            </a:pPr>
            <a:r>
              <a:rPr lang="en-US" sz="1800" b="0" dirty="0" smtClean="0">
                <a:solidFill>
                  <a:srgbClr val="BD0000"/>
                </a:solidFill>
                <a:latin typeface="Comic Sans MS"/>
                <a:cs typeface="Comic Sans MS"/>
              </a:rPr>
              <a:t>CLAS12 K</a:t>
            </a:r>
            <a:r>
              <a:rPr lang="en-US" sz="1800" b="0" baseline="30000" dirty="0" smtClean="0">
                <a:solidFill>
                  <a:srgbClr val="BD0000"/>
                </a:solidFill>
                <a:latin typeface="Comic Sans MS"/>
                <a:cs typeface="Comic Sans MS"/>
              </a:rPr>
              <a:t>+</a:t>
            </a:r>
            <a:r>
              <a:rPr lang="en-US" sz="1800" b="0" dirty="0" smtClean="0">
                <a:solidFill>
                  <a:srgbClr val="BD0000"/>
                </a:solidFill>
                <a:latin typeface="Comic Sans MS"/>
                <a:cs typeface="Comic Sans MS"/>
              </a:rPr>
              <a:t> Identification Issues:</a:t>
            </a:r>
          </a:p>
          <a:p>
            <a:pPr marL="111125" indent="-111125">
              <a:spcAft>
                <a:spcPts val="600"/>
              </a:spcAft>
              <a:buClr>
                <a:srgbClr val="800000"/>
              </a:buClr>
              <a:buFont typeface="Arial"/>
              <a:buChar char="•"/>
            </a:pPr>
            <a:r>
              <a:rPr lang="en-US" sz="1600" b="0" dirty="0" smtClean="0">
                <a:latin typeface="+mn-lt"/>
              </a:rPr>
              <a:t>The finite time resolution of the FTOF system cannot distinguish </a:t>
            </a:r>
            <a:r>
              <a:rPr lang="en-US" sz="1600" b="0" dirty="0" smtClean="0">
                <a:latin typeface="Symbol" charset="2"/>
                <a:cs typeface="Symbol" charset="2"/>
              </a:rPr>
              <a:t>p</a:t>
            </a:r>
            <a:r>
              <a:rPr lang="en-US" sz="1600" b="0" baseline="30000" dirty="0" smtClean="0">
                <a:latin typeface="+mn-lt"/>
              </a:rPr>
              <a:t>+</a:t>
            </a:r>
            <a:r>
              <a:rPr lang="en-US" sz="1600" b="0" dirty="0" smtClean="0">
                <a:latin typeface="+mn-lt"/>
              </a:rPr>
              <a:t> and K</a:t>
            </a:r>
            <a:r>
              <a:rPr lang="en-US" sz="1600" b="0" baseline="30000" dirty="0" smtClean="0">
                <a:latin typeface="+mn-lt"/>
              </a:rPr>
              <a:t>+</a:t>
            </a:r>
            <a:r>
              <a:rPr lang="en-US" sz="1600" b="0" dirty="0" smtClean="0">
                <a:latin typeface="+mn-lt"/>
              </a:rPr>
              <a:t> tracks when </a:t>
            </a:r>
            <a:r>
              <a:rPr lang="en-US" sz="1600" b="0" dirty="0" smtClean="0">
                <a:latin typeface="Symbol" charset="2"/>
                <a:cs typeface="Symbol" charset="2"/>
              </a:rPr>
              <a:t>D</a:t>
            </a:r>
            <a:r>
              <a:rPr lang="en-US" sz="1600" b="0" dirty="0" smtClean="0">
                <a:latin typeface="+mn-lt"/>
              </a:rPr>
              <a:t>t</a:t>
            </a:r>
            <a:r>
              <a:rPr lang="en-US" sz="1600" b="0" baseline="-25000" dirty="0" smtClean="0">
                <a:latin typeface="Symbol" charset="2"/>
                <a:cs typeface="Symbol" charset="2"/>
              </a:rPr>
              <a:t>p</a:t>
            </a:r>
            <a:r>
              <a:rPr lang="en-US" sz="1600" b="0" baseline="-25000" dirty="0" smtClean="0">
                <a:latin typeface="+mn-lt"/>
              </a:rPr>
              <a:t>K</a:t>
            </a:r>
            <a:r>
              <a:rPr lang="en-US" sz="1600" b="0" dirty="0" smtClean="0">
                <a:latin typeface="+mn-lt"/>
              </a:rPr>
              <a:t> ~ dT</a:t>
            </a:r>
            <a:r>
              <a:rPr lang="en-US" sz="1600" b="0" baseline="-25000" dirty="0" smtClean="0">
                <a:latin typeface="+mn-lt"/>
              </a:rPr>
              <a:t>counter</a:t>
            </a:r>
          </a:p>
          <a:p>
            <a:pPr marL="111125" indent="-111125">
              <a:spcAft>
                <a:spcPts val="600"/>
              </a:spcAft>
              <a:buClr>
                <a:srgbClr val="800000"/>
              </a:buClr>
              <a:buFont typeface="Arial"/>
              <a:buChar char="•"/>
            </a:pPr>
            <a:r>
              <a:rPr lang="en-US" sz="1600" b="0" dirty="0" smtClean="0">
                <a:latin typeface="Symbol" charset="2"/>
                <a:cs typeface="Symbol" charset="2"/>
              </a:rPr>
              <a:t>p</a:t>
            </a:r>
            <a:r>
              <a:rPr lang="en-US" sz="1600" b="0" baseline="30000" dirty="0" smtClean="0">
                <a:latin typeface="+mn-lt"/>
              </a:rPr>
              <a:t>+</a:t>
            </a:r>
            <a:r>
              <a:rPr lang="en-US" sz="1600" b="0" dirty="0" smtClean="0">
                <a:latin typeface="+mn-lt"/>
              </a:rPr>
              <a:t> tracks from earlier or later beam buckets can fake K</a:t>
            </a:r>
            <a:r>
              <a:rPr lang="en-US" sz="1600" b="0" baseline="30000" dirty="0" smtClean="0">
                <a:latin typeface="+mn-lt"/>
              </a:rPr>
              <a:t>+</a:t>
            </a:r>
            <a:r>
              <a:rPr lang="en-US" sz="1600" b="0" dirty="0" smtClean="0">
                <a:latin typeface="+mn-lt"/>
              </a:rPr>
              <a:t> tracks regardless of timing resolution</a:t>
            </a:r>
          </a:p>
          <a:p>
            <a:pPr>
              <a:spcBef>
                <a:spcPts val="2400"/>
              </a:spcBef>
              <a:spcAft>
                <a:spcPts val="1200"/>
              </a:spcAft>
            </a:pPr>
            <a:r>
              <a:rPr lang="en-US" sz="1800" b="0" dirty="0" smtClean="0">
                <a:solidFill>
                  <a:srgbClr val="BD0000"/>
                </a:solidFill>
                <a:latin typeface="Comic Sans MS"/>
                <a:cs typeface="Comic Sans MS"/>
              </a:rPr>
              <a:t>PID Mitigations:</a:t>
            </a:r>
          </a:p>
          <a:p>
            <a:pPr marL="111125" indent="-111125">
              <a:spcAft>
                <a:spcPts val="600"/>
              </a:spcAft>
              <a:buClr>
                <a:srgbClr val="800000"/>
              </a:buClr>
              <a:buFont typeface="Arial"/>
              <a:buChar char="•"/>
            </a:pPr>
            <a:r>
              <a:rPr lang="en-US" sz="1600" b="0" dirty="0" smtClean="0">
                <a:latin typeface="+mn-lt"/>
              </a:rPr>
              <a:t>FTOF system resolution is about a factor of 3 better than for CLAS TOF</a:t>
            </a:r>
          </a:p>
          <a:p>
            <a:pPr marL="111125" indent="-111125">
              <a:spcAft>
                <a:spcPts val="600"/>
              </a:spcAft>
              <a:buClr>
                <a:srgbClr val="800000"/>
              </a:buClr>
              <a:buFont typeface="Arial"/>
              <a:buChar char="•"/>
            </a:pPr>
            <a:r>
              <a:rPr lang="en-US" sz="1600" b="0" dirty="0" smtClean="0">
                <a:latin typeface="+mn-lt"/>
              </a:rPr>
              <a:t>HTCC, LTCC, RICH are 95%-99% efficient for p &gt; 3 GeV</a:t>
            </a:r>
          </a:p>
          <a:p>
            <a:pPr marL="111125" indent="-111125">
              <a:spcAft>
                <a:spcPts val="600"/>
              </a:spcAft>
              <a:buClr>
                <a:srgbClr val="800000"/>
              </a:buClr>
              <a:buFont typeface="Arial"/>
              <a:buChar char="•"/>
            </a:pPr>
            <a:r>
              <a:rPr lang="en-US" sz="1600" b="0" dirty="0" smtClean="0">
                <a:latin typeface="+mn-lt"/>
              </a:rPr>
              <a:t>Exclusive event reconstruction from e’K</a:t>
            </a:r>
            <a:r>
              <a:rPr lang="en-US" sz="1600" b="0" baseline="30000" dirty="0" smtClean="0">
                <a:latin typeface="+mn-lt"/>
              </a:rPr>
              <a:t>+</a:t>
            </a:r>
            <a:r>
              <a:rPr lang="en-US" sz="1600" b="0" dirty="0" smtClean="0">
                <a:latin typeface="+mn-lt"/>
              </a:rPr>
              <a:t>p final state used to quantify systematics</a:t>
            </a:r>
          </a:p>
          <a:p>
            <a:pPr marL="111125" indent="-111125">
              <a:spcAft>
                <a:spcPts val="600"/>
              </a:spcAft>
              <a:buClr>
                <a:srgbClr val="800000"/>
              </a:buClr>
              <a:buFont typeface="Arial"/>
              <a:buChar char="•"/>
            </a:pPr>
            <a:r>
              <a:rPr lang="en-US" sz="1600" b="0" dirty="0" smtClean="0">
                <a:latin typeface="+mn-lt"/>
              </a:rPr>
              <a:t>Tracking vertex resolution 10x better for CLAS12 vs. CLAS</a:t>
            </a:r>
          </a:p>
        </p:txBody>
      </p:sp>
      <p:pic>
        <p:nvPicPr>
          <p:cNvPr id="32" name="Picture 31" descr="Screen Shot 2016-06-08 at 4.34.41 PM.png"/>
          <p:cNvPicPr>
            <a:picLocks/>
          </p:cNvPicPr>
          <p:nvPr/>
        </p:nvPicPr>
        <p:blipFill>
          <a:blip r:embed="rId3"/>
          <a:stretch>
            <a:fillRect/>
          </a:stretch>
        </p:blipFill>
        <p:spPr>
          <a:xfrm>
            <a:off x="53620" y="3882708"/>
            <a:ext cx="4302252" cy="2160270"/>
          </a:xfrm>
          <a:prstGeom prst="rect">
            <a:avLst/>
          </a:prstGeom>
        </p:spPr>
      </p:pic>
      <p:sp>
        <p:nvSpPr>
          <p:cNvPr id="33" name="TextBox 32"/>
          <p:cNvSpPr txBox="1"/>
          <p:nvPr/>
        </p:nvSpPr>
        <p:spPr>
          <a:xfrm>
            <a:off x="1463097" y="6029525"/>
            <a:ext cx="1842814" cy="338554"/>
          </a:xfrm>
          <a:prstGeom prst="rect">
            <a:avLst/>
          </a:prstGeom>
          <a:noFill/>
        </p:spPr>
        <p:txBody>
          <a:bodyPr wrap="square" rtlCol="0">
            <a:spAutoFit/>
          </a:bodyPr>
          <a:lstStyle/>
          <a:p>
            <a:pPr algn="ctr">
              <a:spcAft>
                <a:spcPts val="600"/>
              </a:spcAft>
            </a:pPr>
            <a:r>
              <a:rPr lang="en-US" sz="1600" b="0" dirty="0" smtClean="0">
                <a:latin typeface="+mn-lt"/>
              </a:rPr>
              <a:t>MM(e’K</a:t>
            </a:r>
            <a:r>
              <a:rPr lang="en-US" sz="1600" b="0" baseline="30000" dirty="0" smtClean="0">
                <a:latin typeface="+mn-lt"/>
              </a:rPr>
              <a:t>+</a:t>
            </a:r>
            <a:r>
              <a:rPr lang="en-US" sz="1600" b="0" dirty="0" smtClean="0">
                <a:latin typeface="+mn-lt"/>
              </a:rPr>
              <a:t>) (GeV)</a:t>
            </a:r>
          </a:p>
        </p:txBody>
      </p:sp>
      <p:sp>
        <p:nvSpPr>
          <p:cNvPr id="34" name="TextBox 33"/>
          <p:cNvSpPr txBox="1"/>
          <p:nvPr/>
        </p:nvSpPr>
        <p:spPr>
          <a:xfrm>
            <a:off x="1530851" y="4013550"/>
            <a:ext cx="514050" cy="307777"/>
          </a:xfrm>
          <a:prstGeom prst="rect">
            <a:avLst/>
          </a:prstGeom>
          <a:noFill/>
        </p:spPr>
        <p:txBody>
          <a:bodyPr wrap="none" rtlCol="0">
            <a:spAutoFit/>
          </a:bodyPr>
          <a:lstStyle/>
          <a:p>
            <a:pPr>
              <a:spcAft>
                <a:spcPts val="600"/>
              </a:spcAft>
            </a:pPr>
            <a:r>
              <a:rPr lang="en-US" sz="1400" b="0" dirty="0" smtClean="0">
                <a:solidFill>
                  <a:srgbClr val="008000"/>
                </a:solidFill>
                <a:latin typeface="+mn-lt"/>
              </a:rPr>
              <a:t>e’K</a:t>
            </a:r>
            <a:r>
              <a:rPr lang="en-US" sz="1400" b="0" baseline="30000" dirty="0" smtClean="0">
                <a:solidFill>
                  <a:srgbClr val="008000"/>
                </a:solidFill>
                <a:latin typeface="+mn-lt"/>
              </a:rPr>
              <a:t>+</a:t>
            </a:r>
          </a:p>
        </p:txBody>
      </p:sp>
      <p:sp>
        <p:nvSpPr>
          <p:cNvPr id="35" name="TextBox 34"/>
          <p:cNvSpPr txBox="1"/>
          <p:nvPr/>
        </p:nvSpPr>
        <p:spPr>
          <a:xfrm>
            <a:off x="3565627" y="4009653"/>
            <a:ext cx="613899" cy="307777"/>
          </a:xfrm>
          <a:prstGeom prst="rect">
            <a:avLst/>
          </a:prstGeom>
          <a:noFill/>
        </p:spPr>
        <p:txBody>
          <a:bodyPr wrap="none" rtlCol="0">
            <a:spAutoFit/>
          </a:bodyPr>
          <a:lstStyle/>
          <a:p>
            <a:pPr>
              <a:spcAft>
                <a:spcPts val="600"/>
              </a:spcAft>
            </a:pPr>
            <a:r>
              <a:rPr lang="en-US" sz="1400" b="0" dirty="0" smtClean="0">
                <a:solidFill>
                  <a:srgbClr val="008000"/>
                </a:solidFill>
                <a:latin typeface="+mn-lt"/>
              </a:rPr>
              <a:t>e’K</a:t>
            </a:r>
            <a:r>
              <a:rPr lang="en-US" sz="1400" b="0" baseline="30000" dirty="0" smtClean="0">
                <a:solidFill>
                  <a:srgbClr val="008000"/>
                </a:solidFill>
                <a:latin typeface="+mn-lt"/>
              </a:rPr>
              <a:t>+</a:t>
            </a:r>
            <a:r>
              <a:rPr lang="en-US" sz="1400" b="0" dirty="0" smtClean="0">
                <a:solidFill>
                  <a:srgbClr val="008000"/>
                </a:solidFill>
                <a:latin typeface="+mn-lt"/>
              </a:rPr>
              <a:t>p</a:t>
            </a:r>
          </a:p>
        </p:txBody>
      </p:sp>
    </p:spTree>
  </p:cSld>
  <p:clrMapOvr>
    <a:masterClrMapping/>
  </p:clrMapOvr>
  <p:transition advTm="117349">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 name="Picture 62" descr="temp.png"/>
          <p:cNvPicPr>
            <a:picLocks noChangeAspect="1"/>
          </p:cNvPicPr>
          <p:nvPr/>
        </p:nvPicPr>
        <p:blipFill>
          <a:blip r:embed="rId2"/>
          <a:stretch>
            <a:fillRect/>
          </a:stretch>
        </p:blipFill>
        <p:spPr>
          <a:xfrm>
            <a:off x="279459" y="4087173"/>
            <a:ext cx="5419090" cy="2364105"/>
          </a:xfrm>
          <a:prstGeom prst="rect">
            <a:avLst/>
          </a:prstGeom>
        </p:spPr>
      </p:pic>
      <p:sp>
        <p:nvSpPr>
          <p:cNvPr id="2" name="Title 1"/>
          <p:cNvSpPr>
            <a:spLocks noGrp="1"/>
          </p:cNvSpPr>
          <p:nvPr>
            <p:ph type="title"/>
          </p:nvPr>
        </p:nvSpPr>
        <p:spPr>
          <a:xfrm>
            <a:off x="0" y="139700"/>
            <a:ext cx="9144000" cy="639763"/>
          </a:xfrm>
        </p:spPr>
        <p:txBody>
          <a:bodyPr/>
          <a:lstStyle/>
          <a:p>
            <a:r>
              <a:rPr lang="en-US" dirty="0" smtClean="0"/>
              <a:t>Statistical Estimates</a:t>
            </a:r>
            <a:endParaRPr lang="en-US" dirty="0"/>
          </a:p>
        </p:txBody>
      </p:sp>
      <p:graphicFrame>
        <p:nvGraphicFramePr>
          <p:cNvPr id="44" name="Table 43"/>
          <p:cNvGraphicFramePr>
            <a:graphicFrameLocks noGrp="1"/>
          </p:cNvGraphicFramePr>
          <p:nvPr/>
        </p:nvGraphicFramePr>
        <p:xfrm>
          <a:off x="6126163" y="1893818"/>
          <a:ext cx="2763760" cy="1689870"/>
        </p:xfrm>
        <a:graphic>
          <a:graphicData uri="http://schemas.openxmlformats.org/drawingml/2006/table">
            <a:tbl>
              <a:tblPr firstRow="1" bandRow="1">
                <a:tableStyleId>{69CF1AB2-1976-4502-BF36-3FF5EA218861}</a:tableStyleId>
              </a:tblPr>
              <a:tblGrid>
                <a:gridCol w="1284746"/>
                <a:gridCol w="1479014"/>
              </a:tblGrid>
              <a:tr h="348750">
                <a:tc gridSpan="2">
                  <a:txBody>
                    <a:bodyPr/>
                    <a:lstStyle/>
                    <a:p>
                      <a:pPr algn="ctr"/>
                      <a:r>
                        <a:rPr lang="en-US" sz="1600" b="0" baseline="0" dirty="0" smtClean="0">
                          <a:solidFill>
                            <a:srgbClr val="800000"/>
                          </a:solidFill>
                          <a:latin typeface="Comic Sans MS"/>
                          <a:cs typeface="Comic Sans MS"/>
                        </a:rPr>
                        <a:t>Representative Binning</a:t>
                      </a:r>
                    </a:p>
                  </a:txBody>
                  <a:tcPr/>
                </a:tc>
                <a:tc hMerge="1">
                  <a:txBody>
                    <a:bodyPr/>
                    <a:lstStyle/>
                    <a:p>
                      <a:pPr algn="ctr"/>
                      <a:endParaRPr lang="en-US" b="0" baseline="30000" dirty="0"/>
                    </a:p>
                  </a:txBody>
                  <a:tcPr/>
                </a:tc>
              </a:tr>
              <a:tr h="319688">
                <a:tc>
                  <a:txBody>
                    <a:bodyPr/>
                    <a:lstStyle/>
                    <a:p>
                      <a:pPr algn="ctr"/>
                      <a:r>
                        <a:rPr lang="en-US" sz="1600" b="0" dirty="0" smtClean="0">
                          <a:latin typeface="Symbol" charset="2"/>
                          <a:cs typeface="Symbol" charset="2"/>
                        </a:rPr>
                        <a:t>D</a:t>
                      </a:r>
                      <a:r>
                        <a:rPr lang="en-US" sz="1600" b="0" dirty="0" smtClean="0"/>
                        <a:t>Q</a:t>
                      </a:r>
                      <a:r>
                        <a:rPr lang="en-US" sz="1600" b="0" baseline="30000" dirty="0" smtClean="0"/>
                        <a:t>2</a:t>
                      </a:r>
                    </a:p>
                  </a:txBody>
                  <a:tcPr/>
                </a:tc>
                <a:tc>
                  <a:txBody>
                    <a:bodyPr/>
                    <a:lstStyle/>
                    <a:p>
                      <a:pPr algn="ctr"/>
                      <a:r>
                        <a:rPr lang="en-US" sz="1600" b="0" dirty="0" smtClean="0"/>
                        <a:t>1 GeV</a:t>
                      </a:r>
                      <a:r>
                        <a:rPr lang="en-US" sz="1600" b="0" baseline="30000" dirty="0" smtClean="0"/>
                        <a:t>2</a:t>
                      </a:r>
                      <a:endParaRPr lang="en-US" sz="1600" b="0" baseline="30000" dirty="0"/>
                    </a:p>
                  </a:txBody>
                  <a:tcPr/>
                </a:tc>
              </a:tr>
              <a:tr h="319688">
                <a:tc>
                  <a:txBody>
                    <a:bodyPr/>
                    <a:lstStyle/>
                    <a:p>
                      <a:pPr algn="ctr"/>
                      <a:r>
                        <a:rPr lang="en-US" sz="1600" b="0" dirty="0" smtClean="0">
                          <a:latin typeface="Symbol" charset="2"/>
                          <a:cs typeface="Symbol" charset="2"/>
                        </a:rPr>
                        <a:t>D</a:t>
                      </a:r>
                      <a:r>
                        <a:rPr lang="en-US" sz="1600" b="0" dirty="0" smtClean="0"/>
                        <a:t>W</a:t>
                      </a:r>
                      <a:endParaRPr lang="en-US" sz="1600" b="0" dirty="0"/>
                    </a:p>
                  </a:txBody>
                  <a:tcPr/>
                </a:tc>
                <a:tc>
                  <a:txBody>
                    <a:bodyPr/>
                    <a:lstStyle/>
                    <a:p>
                      <a:pPr algn="ctr"/>
                      <a:r>
                        <a:rPr lang="en-US" sz="1600" b="0" dirty="0" smtClean="0"/>
                        <a:t>50 MeV</a:t>
                      </a:r>
                      <a:endParaRPr lang="en-US" sz="1600" b="0" dirty="0"/>
                    </a:p>
                  </a:txBody>
                  <a:tcPr/>
                </a:tc>
              </a:tr>
              <a:tr h="319688">
                <a:tc>
                  <a:txBody>
                    <a:bodyPr/>
                    <a:lstStyle/>
                    <a:p>
                      <a:pPr algn="ctr"/>
                      <a:r>
                        <a:rPr lang="en-US" sz="1600" b="0" dirty="0" smtClean="0">
                          <a:latin typeface="Symbol" charset="2"/>
                          <a:cs typeface="Symbol" charset="2"/>
                        </a:rPr>
                        <a:t>D</a:t>
                      </a:r>
                      <a:r>
                        <a:rPr lang="en-US" sz="1600" b="0" dirty="0" smtClean="0"/>
                        <a:t>cos </a:t>
                      </a:r>
                      <a:r>
                        <a:rPr lang="en-US" sz="1600" b="0" dirty="0" smtClean="0">
                          <a:latin typeface="Symbol" charset="2"/>
                          <a:cs typeface="Symbol" charset="2"/>
                        </a:rPr>
                        <a:t>q</a:t>
                      </a:r>
                      <a:r>
                        <a:rPr lang="en-US" sz="1600" b="0" baseline="-25000" dirty="0" smtClean="0"/>
                        <a:t>K</a:t>
                      </a:r>
                      <a:r>
                        <a:rPr lang="en-US" sz="1600" b="0" dirty="0" smtClean="0"/>
                        <a:t>*</a:t>
                      </a:r>
                      <a:endParaRPr lang="en-US" sz="1600" b="0" dirty="0"/>
                    </a:p>
                  </a:txBody>
                  <a:tcPr/>
                </a:tc>
                <a:tc>
                  <a:txBody>
                    <a:bodyPr/>
                    <a:lstStyle/>
                    <a:p>
                      <a:pPr algn="ctr"/>
                      <a:r>
                        <a:rPr lang="en-US" sz="1600" b="0" dirty="0" smtClean="0"/>
                        <a:t>10 bins</a:t>
                      </a:r>
                      <a:endParaRPr lang="en-US" sz="1600" b="0" dirty="0"/>
                    </a:p>
                  </a:txBody>
                  <a:tcPr/>
                </a:tc>
              </a:tr>
              <a:tr h="319688">
                <a:tc>
                  <a:txBody>
                    <a:bodyPr/>
                    <a:lstStyle/>
                    <a:p>
                      <a:pPr algn="ctr"/>
                      <a:r>
                        <a:rPr lang="en-US" sz="1600" b="0" dirty="0" smtClean="0">
                          <a:latin typeface="Symbol" charset="2"/>
                          <a:cs typeface="Symbol" charset="2"/>
                        </a:rPr>
                        <a:t>DF</a:t>
                      </a:r>
                      <a:endParaRPr lang="en-US" sz="1600" b="0" dirty="0">
                        <a:latin typeface="Symbol" charset="2"/>
                        <a:cs typeface="Symbol" charset="2"/>
                      </a:endParaRPr>
                    </a:p>
                  </a:txBody>
                  <a:tcPr/>
                </a:tc>
                <a:tc>
                  <a:txBody>
                    <a:bodyPr/>
                    <a:lstStyle/>
                    <a:p>
                      <a:pPr algn="ctr"/>
                      <a:r>
                        <a:rPr lang="en-US" sz="1600" b="0" dirty="0" smtClean="0"/>
                        <a:t>8 bins</a:t>
                      </a:r>
                      <a:endParaRPr lang="en-US" sz="1600" b="0" dirty="0"/>
                    </a:p>
                  </a:txBody>
                  <a:tcPr/>
                </a:tc>
              </a:tr>
            </a:tbl>
          </a:graphicData>
        </a:graphic>
      </p:graphicFrame>
      <p:sp>
        <p:nvSpPr>
          <p:cNvPr id="46" name="TextBox 45"/>
          <p:cNvSpPr txBox="1"/>
          <p:nvPr/>
        </p:nvSpPr>
        <p:spPr>
          <a:xfrm>
            <a:off x="835745" y="3155475"/>
            <a:ext cx="1132487" cy="338554"/>
          </a:xfrm>
          <a:prstGeom prst="rect">
            <a:avLst/>
          </a:prstGeom>
          <a:noFill/>
        </p:spPr>
        <p:txBody>
          <a:bodyPr wrap="square" rtlCol="0">
            <a:spAutoFit/>
          </a:bodyPr>
          <a:lstStyle/>
          <a:p>
            <a:pPr>
              <a:spcAft>
                <a:spcPts val="600"/>
              </a:spcAft>
            </a:pPr>
            <a:r>
              <a:rPr lang="en-US" sz="1600" b="0" i="1" dirty="0" smtClean="0">
                <a:solidFill>
                  <a:srgbClr val="008000"/>
                </a:solidFill>
                <a:latin typeface="+mn-lt"/>
              </a:rPr>
              <a:t>CLAS K</a:t>
            </a:r>
            <a:r>
              <a:rPr lang="en-US" sz="1600" b="0" i="1" baseline="30000" dirty="0" smtClean="0">
                <a:solidFill>
                  <a:srgbClr val="008000"/>
                </a:solidFill>
                <a:latin typeface="+mn-lt"/>
              </a:rPr>
              <a:t>+</a:t>
            </a:r>
            <a:r>
              <a:rPr lang="en-US" sz="1600" b="0" i="1" dirty="0" smtClean="0">
                <a:solidFill>
                  <a:srgbClr val="008000"/>
                </a:solidFill>
                <a:latin typeface="Symbol" charset="2"/>
                <a:cs typeface="Symbol" charset="2"/>
              </a:rPr>
              <a:t>L</a:t>
            </a:r>
          </a:p>
        </p:txBody>
      </p:sp>
      <p:pic>
        <p:nvPicPr>
          <p:cNvPr id="42" name="Picture 41"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20899" y="1890304"/>
            <a:ext cx="1743075" cy="400050"/>
          </a:xfrm>
          <a:prstGeom prst="rect">
            <a:avLst/>
          </a:prstGeom>
          <a:solidFill>
            <a:schemeClr val="bg1"/>
          </a:solidFill>
          <a:ln w="25400">
            <a:noFill/>
          </a:ln>
        </p:spPr>
      </p:pic>
      <p:graphicFrame>
        <p:nvGraphicFramePr>
          <p:cNvPr id="50" name="Table 49"/>
          <p:cNvGraphicFramePr>
            <a:graphicFrameLocks noGrp="1"/>
          </p:cNvGraphicFramePr>
          <p:nvPr/>
        </p:nvGraphicFramePr>
        <p:xfrm>
          <a:off x="5888107" y="3915336"/>
          <a:ext cx="3142493" cy="2510487"/>
        </p:xfrm>
        <a:graphic>
          <a:graphicData uri="http://schemas.openxmlformats.org/drawingml/2006/table">
            <a:tbl>
              <a:tblPr firstRow="1" bandRow="1">
                <a:tableStyleId>{69CF1AB2-1976-4502-BF36-3FF5EA218861}</a:tableStyleId>
              </a:tblPr>
              <a:tblGrid>
                <a:gridCol w="904336"/>
                <a:gridCol w="639268"/>
                <a:gridCol w="891583"/>
                <a:gridCol w="707306"/>
              </a:tblGrid>
              <a:tr h="559011">
                <a:tc gridSpan="4">
                  <a:txBody>
                    <a:bodyPr/>
                    <a:lstStyle/>
                    <a:p>
                      <a:pPr algn="ctr"/>
                      <a:r>
                        <a:rPr lang="en-US" sz="1600" b="0" dirty="0" smtClean="0">
                          <a:solidFill>
                            <a:srgbClr val="800000"/>
                          </a:solidFill>
                          <a:latin typeface="Comic Sans MS"/>
                          <a:cs typeface="Comic Sans MS"/>
                        </a:rPr>
                        <a:t>Expected Statistics vs. Q</a:t>
                      </a:r>
                      <a:r>
                        <a:rPr lang="en-US" sz="1600" b="0" baseline="30000" dirty="0" smtClean="0">
                          <a:solidFill>
                            <a:srgbClr val="800000"/>
                          </a:solidFill>
                          <a:latin typeface="Comic Sans MS"/>
                          <a:cs typeface="Comic Sans MS"/>
                        </a:rPr>
                        <a:t>2</a:t>
                      </a:r>
                      <a:r>
                        <a:rPr lang="en-US" sz="1600" b="0" dirty="0" smtClean="0">
                          <a:solidFill>
                            <a:srgbClr val="800000"/>
                          </a:solidFill>
                          <a:latin typeface="Comic Sans MS"/>
                          <a:cs typeface="Comic Sans MS"/>
                        </a:rPr>
                        <a:t> to CLAS Data at Q</a:t>
                      </a:r>
                      <a:r>
                        <a:rPr lang="en-US" sz="1600" b="0" baseline="30000" dirty="0" smtClean="0">
                          <a:solidFill>
                            <a:srgbClr val="800000"/>
                          </a:solidFill>
                          <a:latin typeface="Comic Sans MS"/>
                          <a:cs typeface="Comic Sans MS"/>
                        </a:rPr>
                        <a:t>2</a:t>
                      </a:r>
                      <a:r>
                        <a:rPr lang="en-US" sz="1600" b="0" dirty="0" smtClean="0">
                          <a:solidFill>
                            <a:srgbClr val="800000"/>
                          </a:solidFill>
                          <a:latin typeface="Comic Sans MS"/>
                          <a:cs typeface="Comic Sans MS"/>
                        </a:rPr>
                        <a:t>=1.8 GeV</a:t>
                      </a:r>
                      <a:r>
                        <a:rPr lang="en-US" sz="1600" b="0" baseline="30000" dirty="0" smtClean="0">
                          <a:solidFill>
                            <a:srgbClr val="800000"/>
                          </a:solidFill>
                          <a:latin typeface="Comic Sans MS"/>
                          <a:cs typeface="Comic Sans MS"/>
                        </a:rPr>
                        <a:t>2</a:t>
                      </a:r>
                      <a:endParaRPr lang="en-US" sz="1600" b="0" baseline="30000" dirty="0">
                        <a:solidFill>
                          <a:srgbClr val="800000"/>
                        </a:solidFill>
                        <a:latin typeface="Comic Sans MS"/>
                        <a:cs typeface="Comic Sans MS"/>
                      </a:endParaRPr>
                    </a:p>
                  </a:txBody>
                  <a:tcPr/>
                </a:tc>
                <a:tc hMerge="1">
                  <a:txBody>
                    <a:bodyPr/>
                    <a:lstStyle/>
                    <a:p>
                      <a:pPr algn="ctr"/>
                      <a:endParaRPr lang="en-US" dirty="0"/>
                    </a:p>
                  </a:txBody>
                  <a:tcPr/>
                </a:tc>
                <a:tc hMerge="1">
                  <a:txBody>
                    <a:bodyPr/>
                    <a:lstStyle/>
                    <a:p>
                      <a:endParaRPr lang="en-US" dirty="0"/>
                    </a:p>
                  </a:txBody>
                  <a:tcPr/>
                </a:tc>
                <a:tc hMerge="1">
                  <a:txBody>
                    <a:bodyPr/>
                    <a:lstStyle/>
                    <a:p>
                      <a:pPr algn="ctr"/>
                      <a:endParaRPr lang="en-US" dirty="0"/>
                    </a:p>
                  </a:txBody>
                  <a:tcPr/>
                </a:tc>
              </a:tr>
              <a:tr h="588433">
                <a:tc>
                  <a:txBody>
                    <a:bodyPr/>
                    <a:lstStyle/>
                    <a:p>
                      <a:pPr algn="l"/>
                      <a:r>
                        <a:rPr lang="en-US" sz="1600" dirty="0" smtClean="0"/>
                        <a:t>E</a:t>
                      </a:r>
                      <a:r>
                        <a:rPr lang="en-US" sz="1600" baseline="-25000" dirty="0" smtClean="0"/>
                        <a:t>b</a:t>
                      </a:r>
                      <a:r>
                        <a:rPr lang="en-US" sz="1600" dirty="0" smtClean="0"/>
                        <a:t>=6.6</a:t>
                      </a:r>
                    </a:p>
                    <a:p>
                      <a:pPr algn="r"/>
                      <a:r>
                        <a:rPr lang="en-US" dirty="0" smtClean="0"/>
                        <a:t> </a:t>
                      </a:r>
                      <a:r>
                        <a:rPr lang="en-US" sz="1400" dirty="0" smtClean="0"/>
                        <a:t>(GeV)</a:t>
                      </a:r>
                      <a:endParaRPr lang="en-US" sz="1400" dirty="0"/>
                    </a:p>
                  </a:txBody>
                  <a:tcPr/>
                </a:tc>
                <a:tc>
                  <a:txBody>
                    <a:bodyPr/>
                    <a:lstStyle/>
                    <a:p>
                      <a:pPr algn="ctr"/>
                      <a:r>
                        <a:rPr lang="en-US" sz="1600" dirty="0" smtClean="0"/>
                        <a:t>F</a:t>
                      </a:r>
                      <a:r>
                        <a:rPr lang="en-US" sz="1600" baseline="-25000" dirty="0" smtClean="0"/>
                        <a:t>e1f</a:t>
                      </a:r>
                      <a:endParaRPr lang="en-US" sz="1600"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a:t>
                      </a:r>
                      <a:r>
                        <a:rPr lang="en-US" sz="1600" baseline="-25000" dirty="0" smtClean="0"/>
                        <a:t>b</a:t>
                      </a:r>
                      <a:r>
                        <a:rPr lang="en-US" sz="1600" dirty="0" smtClean="0"/>
                        <a:t>=8.8</a:t>
                      </a:r>
                    </a:p>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 </a:t>
                      </a:r>
                      <a:r>
                        <a:rPr lang="en-US" sz="1400" dirty="0" smtClean="0"/>
                        <a:t>(GeV)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a:t>
                      </a:r>
                      <a:r>
                        <a:rPr lang="en-US" sz="1600" baseline="-25000" dirty="0" smtClean="0"/>
                        <a:t>e1f</a:t>
                      </a:r>
                    </a:p>
                  </a:txBody>
                  <a:tcPr/>
                </a:tc>
              </a:tr>
              <a:tr h="636448">
                <a:tc>
                  <a:txBody>
                    <a:bodyPr/>
                    <a:lstStyle/>
                    <a:p>
                      <a:pPr algn="r"/>
                      <a:r>
                        <a:rPr lang="en-US" sz="1600" dirty="0" smtClean="0"/>
                        <a:t>Q</a:t>
                      </a:r>
                      <a:r>
                        <a:rPr lang="en-US" sz="1600" baseline="30000" dirty="0" smtClean="0"/>
                        <a:t>2</a:t>
                      </a:r>
                      <a:r>
                        <a:rPr lang="en-US" sz="1600" dirty="0" smtClean="0"/>
                        <a:t>=2 </a:t>
                      </a:r>
                    </a:p>
                    <a:p>
                      <a:pPr algn="r"/>
                      <a:r>
                        <a:rPr lang="en-US" sz="1400" dirty="0" smtClean="0"/>
                        <a:t>(GeV</a:t>
                      </a:r>
                      <a:r>
                        <a:rPr lang="en-US" sz="1400" baseline="30000" dirty="0" smtClean="0"/>
                        <a:t>2</a:t>
                      </a:r>
                      <a:r>
                        <a:rPr lang="en-US" sz="1400" baseline="0" dirty="0" smtClean="0"/>
                        <a:t>)</a:t>
                      </a:r>
                      <a:endParaRPr lang="en-US" sz="1400" baseline="0" dirty="0"/>
                    </a:p>
                  </a:txBody>
                  <a:tcPr/>
                </a:tc>
                <a:tc>
                  <a:txBody>
                    <a:bodyPr/>
                    <a:lstStyle/>
                    <a:p>
                      <a:pPr algn="ctr"/>
                      <a:r>
                        <a:rPr lang="en-US" sz="1600" dirty="0" smtClean="0"/>
                        <a:t>x25</a:t>
                      </a:r>
                      <a:endParaRPr lang="en-US" sz="1600" dirty="0"/>
                    </a:p>
                  </a:txBody>
                  <a:tcPr/>
                </a:tc>
                <a:tc>
                  <a:txBody>
                    <a:bodyPr/>
                    <a:lstStyle/>
                    <a:p>
                      <a:pPr algn="r"/>
                      <a:r>
                        <a:rPr lang="en-US" sz="1600" dirty="0" smtClean="0"/>
                        <a:t>Q</a:t>
                      </a:r>
                      <a:r>
                        <a:rPr lang="en-US" sz="1600" baseline="30000" dirty="0" smtClean="0"/>
                        <a:t>2</a:t>
                      </a:r>
                      <a:r>
                        <a:rPr lang="en-US" sz="1600" dirty="0" smtClean="0"/>
                        <a:t>=4 </a:t>
                      </a:r>
                      <a:r>
                        <a:rPr lang="en-US" sz="1400" dirty="0" smtClean="0"/>
                        <a:t>(GeV</a:t>
                      </a:r>
                      <a:r>
                        <a:rPr lang="en-US" sz="1400" baseline="30000" dirty="0" smtClean="0"/>
                        <a:t>2</a:t>
                      </a:r>
                      <a:r>
                        <a:rPr lang="en-US" sz="1400" baseline="0" dirty="0" smtClean="0"/>
                        <a:t>)</a:t>
                      </a:r>
                      <a:endParaRPr lang="en-US" sz="1400" baseline="0" dirty="0"/>
                    </a:p>
                  </a:txBody>
                  <a:tcPr/>
                </a:tc>
                <a:tc>
                  <a:txBody>
                    <a:bodyPr/>
                    <a:lstStyle/>
                    <a:p>
                      <a:pPr algn="ctr"/>
                      <a:r>
                        <a:rPr lang="en-US" sz="1600" dirty="0" smtClean="0"/>
                        <a:t>x4</a:t>
                      </a:r>
                      <a:endParaRPr lang="en-US" sz="1600" dirty="0"/>
                    </a:p>
                  </a:txBody>
                  <a:tcPr/>
                </a:tc>
              </a:tr>
              <a:tr h="685319">
                <a:tc>
                  <a:txBody>
                    <a:bodyPr/>
                    <a:lstStyle/>
                    <a:p>
                      <a:pPr algn="r"/>
                      <a:r>
                        <a:rPr lang="en-US" sz="1600" dirty="0" smtClean="0"/>
                        <a:t>5</a:t>
                      </a:r>
                      <a:r>
                        <a:rPr lang="en-US" dirty="0" smtClean="0"/>
                        <a:t> </a:t>
                      </a:r>
                    </a:p>
                    <a:p>
                      <a:pPr algn="r"/>
                      <a:r>
                        <a:rPr lang="en-US" sz="1400" dirty="0" smtClean="0"/>
                        <a:t>(GeV</a:t>
                      </a:r>
                      <a:r>
                        <a:rPr lang="en-US" sz="1400" baseline="30000" dirty="0" smtClean="0"/>
                        <a:t>2</a:t>
                      </a:r>
                      <a:r>
                        <a:rPr lang="en-US" sz="1400" baseline="0" dirty="0" smtClean="0"/>
                        <a:t>)</a:t>
                      </a:r>
                      <a:endParaRPr lang="en-US" sz="1400" baseline="0" dirty="0"/>
                    </a:p>
                  </a:txBody>
                  <a:tcPr anchor="b"/>
                </a:tc>
                <a:tc>
                  <a:txBody>
                    <a:bodyPr/>
                    <a:lstStyle/>
                    <a:p>
                      <a:pPr algn="ctr"/>
                      <a:r>
                        <a:rPr lang="en-US" sz="1600" dirty="0" smtClean="0"/>
                        <a:t>x3</a:t>
                      </a:r>
                      <a:endParaRPr lang="en-US" sz="1600" dirty="0"/>
                    </a:p>
                  </a:txBody>
                  <a:tcPr anchor="ctr"/>
                </a:tc>
                <a:tc>
                  <a:txBody>
                    <a:bodyPr/>
                    <a:lstStyle/>
                    <a:p>
                      <a:pPr algn="r"/>
                      <a:r>
                        <a:rPr lang="en-US" sz="1600" dirty="0" smtClean="0"/>
                        <a:t>7</a:t>
                      </a:r>
                      <a:r>
                        <a:rPr lang="en-US" dirty="0" smtClean="0"/>
                        <a:t> </a:t>
                      </a:r>
                      <a:r>
                        <a:rPr lang="en-US" sz="1400" dirty="0" smtClean="0"/>
                        <a:t>(GeV</a:t>
                      </a:r>
                      <a:r>
                        <a:rPr lang="en-US" sz="1400" baseline="30000" dirty="0" smtClean="0"/>
                        <a:t>2</a:t>
                      </a:r>
                      <a:r>
                        <a:rPr lang="en-US" sz="1400" baseline="0" dirty="0" smtClean="0"/>
                        <a:t>)</a:t>
                      </a:r>
                      <a:endParaRPr lang="en-US" sz="1400" baseline="0" dirty="0"/>
                    </a:p>
                  </a:txBody>
                  <a:tcPr anchor="b"/>
                </a:tc>
                <a:tc>
                  <a:txBody>
                    <a:bodyPr/>
                    <a:lstStyle/>
                    <a:p>
                      <a:pPr algn="ctr"/>
                      <a:r>
                        <a:rPr lang="en-US" sz="1600" dirty="0" smtClean="0"/>
                        <a:t>x1</a:t>
                      </a:r>
                      <a:endParaRPr lang="en-US" sz="1600" dirty="0"/>
                    </a:p>
                  </a:txBody>
                  <a:tcPr anchor="ctr"/>
                </a:tc>
              </a:tr>
            </a:tbl>
          </a:graphicData>
        </a:graphic>
      </p:graphicFrame>
      <p:cxnSp>
        <p:nvCxnSpPr>
          <p:cNvPr id="52" name="Straight Arrow Connector 51"/>
          <p:cNvCxnSpPr/>
          <p:nvPr/>
        </p:nvCxnSpPr>
        <p:spPr bwMode="auto">
          <a:xfrm rot="5400000">
            <a:off x="6950369" y="5716090"/>
            <a:ext cx="411472" cy="0"/>
          </a:xfrm>
          <a:prstGeom prst="straightConnector1">
            <a:avLst/>
          </a:prstGeom>
          <a:noFill/>
          <a:ln w="15875" cap="flat" cmpd="sng" algn="ctr">
            <a:solidFill>
              <a:schemeClr val="accent6">
                <a:lumMod val="60000"/>
                <a:lumOff val="40000"/>
              </a:schemeClr>
            </a:solidFill>
            <a:prstDash val="solid"/>
            <a:round/>
            <a:headEnd type="none" w="med" len="med"/>
            <a:tailEnd type="arrow"/>
          </a:ln>
          <a:effectLst/>
        </p:spPr>
      </p:cxnSp>
      <p:cxnSp>
        <p:nvCxnSpPr>
          <p:cNvPr id="53" name="Straight Arrow Connector 52"/>
          <p:cNvCxnSpPr/>
          <p:nvPr/>
        </p:nvCxnSpPr>
        <p:spPr bwMode="auto">
          <a:xfrm rot="5400000">
            <a:off x="8486249" y="5721070"/>
            <a:ext cx="411472" cy="0"/>
          </a:xfrm>
          <a:prstGeom prst="straightConnector1">
            <a:avLst/>
          </a:prstGeom>
          <a:noFill/>
          <a:ln w="15875" cap="flat" cmpd="sng" algn="ctr">
            <a:solidFill>
              <a:schemeClr val="accent6">
                <a:lumMod val="60000"/>
                <a:lumOff val="40000"/>
              </a:schemeClr>
            </a:solidFill>
            <a:prstDash val="solid"/>
            <a:round/>
            <a:headEnd type="none" w="med" len="med"/>
            <a:tailEnd type="arrow"/>
          </a:ln>
          <a:effectLst/>
        </p:spPr>
      </p:cxnSp>
      <p:sp>
        <p:nvSpPr>
          <p:cNvPr id="54" name="Rectangle 53"/>
          <p:cNvSpPr/>
          <p:nvPr/>
        </p:nvSpPr>
        <p:spPr bwMode="auto">
          <a:xfrm>
            <a:off x="4070930" y="1598971"/>
            <a:ext cx="1190662" cy="1927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55" name="TextBox 54"/>
          <p:cNvSpPr txBox="1"/>
          <p:nvPr/>
        </p:nvSpPr>
        <p:spPr>
          <a:xfrm>
            <a:off x="929851" y="4207223"/>
            <a:ext cx="1142023" cy="276999"/>
          </a:xfrm>
          <a:prstGeom prst="rect">
            <a:avLst/>
          </a:prstGeom>
          <a:noFill/>
        </p:spPr>
        <p:txBody>
          <a:bodyPr wrap="square" rtlCol="0" anchor="ctr">
            <a:spAutoFit/>
          </a:bodyPr>
          <a:lstStyle/>
          <a:p>
            <a:pPr algn="ctr">
              <a:spcAft>
                <a:spcPts val="600"/>
              </a:spcAft>
            </a:pPr>
            <a:r>
              <a:rPr lang="en-US" sz="1200" b="0" dirty="0" smtClean="0">
                <a:solidFill>
                  <a:srgbClr val="008000"/>
                </a:solidFill>
                <a:latin typeface="+mn-lt"/>
              </a:rPr>
              <a:t>Q</a:t>
            </a:r>
            <a:r>
              <a:rPr lang="en-US" sz="1200" b="0" baseline="30000" dirty="0" smtClean="0">
                <a:solidFill>
                  <a:srgbClr val="008000"/>
                </a:solidFill>
                <a:latin typeface="+mn-lt"/>
              </a:rPr>
              <a:t>2</a:t>
            </a:r>
            <a:r>
              <a:rPr lang="en-US" sz="1200" b="0" dirty="0" smtClean="0">
                <a:solidFill>
                  <a:srgbClr val="008000"/>
                </a:solidFill>
                <a:latin typeface="+mn-lt"/>
              </a:rPr>
              <a:t>=2.0 GeV</a:t>
            </a:r>
            <a:r>
              <a:rPr lang="en-US" sz="1200" b="0" baseline="30000" dirty="0" smtClean="0">
                <a:solidFill>
                  <a:srgbClr val="008000"/>
                </a:solidFill>
                <a:latin typeface="+mn-lt"/>
              </a:rPr>
              <a:t>2</a:t>
            </a:r>
          </a:p>
        </p:txBody>
      </p:sp>
      <p:sp>
        <p:nvSpPr>
          <p:cNvPr id="56" name="TextBox 55"/>
          <p:cNvSpPr txBox="1"/>
          <p:nvPr/>
        </p:nvSpPr>
        <p:spPr>
          <a:xfrm>
            <a:off x="3599651" y="4212200"/>
            <a:ext cx="1142023" cy="276999"/>
          </a:xfrm>
          <a:prstGeom prst="rect">
            <a:avLst/>
          </a:prstGeom>
          <a:noFill/>
        </p:spPr>
        <p:txBody>
          <a:bodyPr wrap="square" rtlCol="0" anchor="ctr">
            <a:spAutoFit/>
          </a:bodyPr>
          <a:lstStyle/>
          <a:p>
            <a:pPr algn="ctr">
              <a:spcAft>
                <a:spcPts val="600"/>
              </a:spcAft>
            </a:pPr>
            <a:r>
              <a:rPr lang="en-US" sz="1200" b="0" dirty="0" smtClean="0">
                <a:solidFill>
                  <a:srgbClr val="008000"/>
                </a:solidFill>
                <a:latin typeface="+mn-lt"/>
              </a:rPr>
              <a:t>Q</a:t>
            </a:r>
            <a:r>
              <a:rPr lang="en-US" sz="1200" b="0" baseline="30000" dirty="0" smtClean="0">
                <a:solidFill>
                  <a:srgbClr val="008000"/>
                </a:solidFill>
                <a:latin typeface="+mn-lt"/>
              </a:rPr>
              <a:t>2</a:t>
            </a:r>
            <a:r>
              <a:rPr lang="en-US" sz="1200" b="0" dirty="0" smtClean="0">
                <a:solidFill>
                  <a:srgbClr val="008000"/>
                </a:solidFill>
                <a:latin typeface="+mn-lt"/>
              </a:rPr>
              <a:t>=5.0 GeV</a:t>
            </a:r>
            <a:r>
              <a:rPr lang="en-US" sz="1200" b="0" baseline="30000" dirty="0" smtClean="0">
                <a:solidFill>
                  <a:srgbClr val="008000"/>
                </a:solidFill>
                <a:latin typeface="+mn-lt"/>
              </a:rPr>
              <a:t>2</a:t>
            </a:r>
          </a:p>
        </p:txBody>
      </p:sp>
      <p:sp>
        <p:nvSpPr>
          <p:cNvPr id="57" name="TextBox 56"/>
          <p:cNvSpPr txBox="1"/>
          <p:nvPr/>
        </p:nvSpPr>
        <p:spPr>
          <a:xfrm>
            <a:off x="1020568" y="4558772"/>
            <a:ext cx="683685" cy="646331"/>
          </a:xfrm>
          <a:prstGeom prst="rect">
            <a:avLst/>
          </a:prstGeom>
          <a:noFill/>
        </p:spPr>
        <p:txBody>
          <a:bodyPr wrap="square" rtlCol="0">
            <a:spAutoFit/>
          </a:bodyPr>
          <a:lstStyle/>
          <a:p>
            <a:pPr>
              <a:spcAft>
                <a:spcPts val="0"/>
              </a:spcAft>
            </a:pPr>
            <a:r>
              <a:rPr lang="en-US" sz="1200" b="0" dirty="0" smtClean="0">
                <a:solidFill>
                  <a:srgbClr val="0000FF"/>
                </a:solidFill>
                <a:latin typeface="+mn-lt"/>
              </a:rPr>
              <a:t>eK</a:t>
            </a:r>
            <a:r>
              <a:rPr lang="en-US" sz="1200" b="0" baseline="30000" dirty="0" smtClean="0">
                <a:solidFill>
                  <a:srgbClr val="0000FF"/>
                </a:solidFill>
                <a:latin typeface="+mn-lt"/>
              </a:rPr>
              <a:t>+</a:t>
            </a:r>
          </a:p>
          <a:p>
            <a:pPr>
              <a:spcAft>
                <a:spcPts val="0"/>
              </a:spcAft>
            </a:pPr>
            <a:r>
              <a:rPr lang="en-US" sz="1200" b="0" dirty="0" smtClean="0">
                <a:solidFill>
                  <a:srgbClr val="008000"/>
                </a:solidFill>
                <a:latin typeface="+mn-lt"/>
              </a:rPr>
              <a:t>eK</a:t>
            </a:r>
            <a:r>
              <a:rPr lang="en-US" sz="1200" b="0" baseline="30000" dirty="0" smtClean="0">
                <a:solidFill>
                  <a:srgbClr val="008000"/>
                </a:solidFill>
                <a:latin typeface="+mn-lt"/>
              </a:rPr>
              <a:t>+</a:t>
            </a:r>
            <a:r>
              <a:rPr lang="en-US" sz="1200" b="0" dirty="0" smtClean="0">
                <a:solidFill>
                  <a:srgbClr val="008000"/>
                </a:solidFill>
                <a:latin typeface="+mn-lt"/>
              </a:rPr>
              <a:t>p</a:t>
            </a:r>
          </a:p>
          <a:p>
            <a:pPr>
              <a:spcAft>
                <a:spcPts val="0"/>
              </a:spcAft>
            </a:pPr>
            <a:r>
              <a:rPr lang="en-US" sz="1200" b="0" dirty="0" smtClean="0">
                <a:solidFill>
                  <a:srgbClr val="FF0000"/>
                </a:solidFill>
                <a:latin typeface="+mn-lt"/>
              </a:rPr>
              <a:t>eK</a:t>
            </a:r>
            <a:r>
              <a:rPr lang="en-US" sz="1200" b="0" baseline="30000" dirty="0" smtClean="0">
                <a:solidFill>
                  <a:srgbClr val="FF0000"/>
                </a:solidFill>
                <a:latin typeface="+mn-lt"/>
              </a:rPr>
              <a:t>+</a:t>
            </a:r>
            <a:r>
              <a:rPr lang="en-US" sz="1200" b="0" dirty="0" smtClean="0">
                <a:solidFill>
                  <a:srgbClr val="FF0000"/>
                </a:solidFill>
                <a:latin typeface="+mn-lt"/>
              </a:rPr>
              <a:t> e1f</a:t>
            </a:r>
          </a:p>
        </p:txBody>
      </p:sp>
      <p:sp>
        <p:nvSpPr>
          <p:cNvPr id="59" name="Rectangle 58"/>
          <p:cNvSpPr/>
          <p:nvPr/>
        </p:nvSpPr>
        <p:spPr bwMode="auto">
          <a:xfrm>
            <a:off x="1292718" y="1825775"/>
            <a:ext cx="1939078" cy="567012"/>
          </a:xfrm>
          <a:prstGeom prst="rect">
            <a:avLst/>
          </a:prstGeom>
          <a:no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60" name="TextBox 59"/>
          <p:cNvSpPr txBox="1"/>
          <p:nvPr/>
        </p:nvSpPr>
        <p:spPr>
          <a:xfrm>
            <a:off x="2805044" y="6129131"/>
            <a:ext cx="979777" cy="276999"/>
          </a:xfrm>
          <a:prstGeom prst="rect">
            <a:avLst/>
          </a:prstGeom>
          <a:noFill/>
        </p:spPr>
        <p:txBody>
          <a:bodyPr wrap="square" rtlCol="0">
            <a:spAutoFit/>
          </a:bodyPr>
          <a:lstStyle/>
          <a:p>
            <a:pPr algn="ctr">
              <a:spcAft>
                <a:spcPts val="600"/>
              </a:spcAft>
            </a:pPr>
            <a:r>
              <a:rPr lang="en-US" sz="1200" b="0" dirty="0" smtClean="0">
                <a:solidFill>
                  <a:srgbClr val="008000"/>
                </a:solidFill>
                <a:latin typeface="Symbol" charset="2"/>
                <a:cs typeface="Symbol" charset="2"/>
              </a:rPr>
              <a:t>F</a:t>
            </a:r>
            <a:r>
              <a:rPr lang="en-US" sz="1200" b="0" dirty="0" smtClean="0">
                <a:solidFill>
                  <a:srgbClr val="008000"/>
                </a:solidFill>
                <a:latin typeface="+mn-lt"/>
              </a:rPr>
              <a:t> averaged</a:t>
            </a:r>
          </a:p>
        </p:txBody>
      </p:sp>
      <p:pic>
        <p:nvPicPr>
          <p:cNvPr id="21" name="Picture 20"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743735" y="1014959"/>
            <a:ext cx="5676900" cy="609600"/>
          </a:xfrm>
          <a:prstGeom prst="rect">
            <a:avLst/>
          </a:prstGeom>
        </p:spPr>
      </p:pic>
      <p:pic>
        <p:nvPicPr>
          <p:cNvPr id="47" name="Picture 46" descr="example.png"/>
          <p:cNvPicPr>
            <a:picLocks noChangeAspect="1"/>
          </p:cNvPicPr>
          <p:nvPr/>
        </p:nvPicPr>
        <p:blipFill>
          <a:blip r:embed="rId7"/>
          <a:stretch>
            <a:fillRect/>
          </a:stretch>
        </p:blipFill>
        <p:spPr>
          <a:xfrm>
            <a:off x="42752" y="1710974"/>
            <a:ext cx="3263900" cy="2425700"/>
          </a:xfrm>
          <a:prstGeom prst="rect">
            <a:avLst/>
          </a:prstGeom>
        </p:spPr>
      </p:pic>
      <p:sp>
        <p:nvSpPr>
          <p:cNvPr id="58" name="TextBox 57"/>
          <p:cNvSpPr txBox="1"/>
          <p:nvPr/>
        </p:nvSpPr>
        <p:spPr>
          <a:xfrm>
            <a:off x="1913376" y="2004730"/>
            <a:ext cx="1215175" cy="276999"/>
          </a:xfrm>
          <a:prstGeom prst="rect">
            <a:avLst/>
          </a:prstGeom>
          <a:noFill/>
        </p:spPr>
        <p:txBody>
          <a:bodyPr wrap="square" rtlCol="0" anchor="ctr">
            <a:spAutoFit/>
          </a:bodyPr>
          <a:lstStyle/>
          <a:p>
            <a:pPr algn="ctr">
              <a:spcAft>
                <a:spcPts val="600"/>
              </a:spcAft>
            </a:pPr>
            <a:r>
              <a:rPr lang="en-US" sz="1200" b="0" dirty="0" smtClean="0">
                <a:solidFill>
                  <a:srgbClr val="008000"/>
                </a:solidFill>
                <a:latin typeface="+mn-lt"/>
              </a:rPr>
              <a:t>W=1.925 GeV</a:t>
            </a:r>
            <a:endParaRPr lang="en-US" sz="1200" b="0" baseline="30000" dirty="0" smtClean="0">
              <a:solidFill>
                <a:srgbClr val="008000"/>
              </a:solidFill>
              <a:latin typeface="+mn-lt"/>
            </a:endParaRPr>
          </a:p>
        </p:txBody>
      </p:sp>
      <p:sp>
        <p:nvSpPr>
          <p:cNvPr id="22" name="TextBox 21"/>
          <p:cNvSpPr txBox="1"/>
          <p:nvPr/>
        </p:nvSpPr>
        <p:spPr>
          <a:xfrm>
            <a:off x="3412442" y="2109298"/>
            <a:ext cx="2562088" cy="1046440"/>
          </a:xfrm>
          <a:prstGeom prst="rect">
            <a:avLst/>
          </a:prstGeom>
          <a:noFill/>
        </p:spPr>
        <p:txBody>
          <a:bodyPr wrap="square" rtlCol="0">
            <a:spAutoFit/>
          </a:bodyPr>
          <a:lstStyle/>
          <a:p>
            <a:pPr algn="ctr">
              <a:spcAft>
                <a:spcPts val="600"/>
              </a:spcAft>
            </a:pPr>
            <a:r>
              <a:rPr lang="en-US" sz="1800" b="0" dirty="0" smtClean="0">
                <a:latin typeface="+mn-lt"/>
              </a:rPr>
              <a:t>e’K</a:t>
            </a:r>
            <a:r>
              <a:rPr lang="en-US" sz="1800" b="0" baseline="30000" dirty="0" smtClean="0">
                <a:latin typeface="+mn-lt"/>
              </a:rPr>
              <a:t>+</a:t>
            </a:r>
            <a:r>
              <a:rPr lang="en-US" sz="1800" b="0" dirty="0" smtClean="0">
                <a:latin typeface="+mn-lt"/>
              </a:rPr>
              <a:t> topology</a:t>
            </a:r>
          </a:p>
          <a:p>
            <a:pPr algn="ctr">
              <a:spcAft>
                <a:spcPts val="600"/>
              </a:spcAft>
            </a:pPr>
            <a:r>
              <a:rPr lang="en-US" sz="1600" b="0" dirty="0" smtClean="0">
                <a:latin typeface="+mn-lt"/>
              </a:rPr>
              <a:t>Over full kinematic range:</a:t>
            </a:r>
          </a:p>
          <a:p>
            <a:pPr algn="ctr">
              <a:spcAft>
                <a:spcPts val="600"/>
              </a:spcAft>
            </a:pPr>
            <a:r>
              <a:rPr lang="en-US" sz="1600" b="0" i="1" dirty="0" smtClean="0">
                <a:solidFill>
                  <a:srgbClr val="BD0000"/>
                </a:solidFill>
                <a:latin typeface="+mn-lt"/>
              </a:rPr>
              <a:t>&lt;ACC&gt;: 40% </a:t>
            </a:r>
            <a:r>
              <a:rPr lang="en-US" sz="1600" b="0" i="1" dirty="0" smtClean="0">
                <a:solidFill>
                  <a:srgbClr val="BD0000"/>
                </a:solidFill>
                <a:latin typeface="+mn-lt"/>
                <a:sym typeface="Wingdings"/>
              </a:rPr>
              <a:t> 60%</a:t>
            </a:r>
            <a:endParaRPr lang="en-US" sz="1600" b="0" i="1" dirty="0" smtClean="0">
              <a:solidFill>
                <a:srgbClr val="BD0000"/>
              </a:solidFill>
              <a:latin typeface="+mn-lt"/>
            </a:endParaRPr>
          </a:p>
        </p:txBody>
      </p:sp>
    </p:spTree>
  </p:cSld>
  <p:clrMapOvr>
    <a:masterClrMapping/>
  </p:clrMapOvr>
  <p:transition advTm="10856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740"/>
            <a:ext cx="9144000" cy="639763"/>
          </a:xfrm>
        </p:spPr>
        <p:txBody>
          <a:bodyPr/>
          <a:lstStyle/>
          <a:p>
            <a:r>
              <a:rPr lang="en-US" dirty="0" smtClean="0"/>
              <a:t>Systematic Uncertainties</a:t>
            </a:r>
            <a:endParaRPr lang="en-US" dirty="0"/>
          </a:p>
        </p:txBody>
      </p:sp>
      <p:sp>
        <p:nvSpPr>
          <p:cNvPr id="12" name="TextBox 11"/>
          <p:cNvSpPr txBox="1"/>
          <p:nvPr/>
        </p:nvSpPr>
        <p:spPr>
          <a:xfrm>
            <a:off x="353388" y="2782906"/>
            <a:ext cx="1148522" cy="369332"/>
          </a:xfrm>
          <a:prstGeom prst="rect">
            <a:avLst/>
          </a:prstGeom>
          <a:noFill/>
          <a:ln w="50800">
            <a:solidFill>
              <a:srgbClr val="000090"/>
            </a:solidFill>
          </a:ln>
        </p:spPr>
        <p:txBody>
          <a:bodyPr wrap="square" rtlCol="0">
            <a:spAutoFit/>
          </a:bodyPr>
          <a:lstStyle/>
          <a:p>
            <a:pPr algn="ctr">
              <a:spcAft>
                <a:spcPts val="600"/>
              </a:spcAft>
            </a:pPr>
            <a:r>
              <a:rPr lang="en-US" sz="1800" b="0" dirty="0" smtClean="0">
                <a:solidFill>
                  <a:srgbClr val="FF0000"/>
                </a:solidFill>
                <a:latin typeface="Comic Sans MS"/>
                <a:cs typeface="Comic Sans MS"/>
              </a:rPr>
              <a:t>Phase 1</a:t>
            </a:r>
          </a:p>
        </p:txBody>
      </p:sp>
      <p:sp>
        <p:nvSpPr>
          <p:cNvPr id="13" name="TextBox 12"/>
          <p:cNvSpPr txBox="1"/>
          <p:nvPr/>
        </p:nvSpPr>
        <p:spPr>
          <a:xfrm>
            <a:off x="356616" y="5563718"/>
            <a:ext cx="1148522" cy="369332"/>
          </a:xfrm>
          <a:prstGeom prst="rect">
            <a:avLst/>
          </a:prstGeom>
          <a:noFill/>
          <a:ln w="50800">
            <a:solidFill>
              <a:srgbClr val="000090"/>
            </a:solidFill>
          </a:ln>
        </p:spPr>
        <p:txBody>
          <a:bodyPr wrap="square" rtlCol="0">
            <a:spAutoFit/>
          </a:bodyPr>
          <a:lstStyle/>
          <a:p>
            <a:pPr algn="ctr">
              <a:spcAft>
                <a:spcPts val="600"/>
              </a:spcAft>
            </a:pPr>
            <a:r>
              <a:rPr lang="en-US" sz="1800" b="0" dirty="0" smtClean="0">
                <a:solidFill>
                  <a:srgbClr val="FF0000"/>
                </a:solidFill>
                <a:latin typeface="Comic Sans MS"/>
                <a:cs typeface="Comic Sans MS"/>
              </a:rPr>
              <a:t>Phase 2</a:t>
            </a:r>
          </a:p>
        </p:txBody>
      </p:sp>
      <p:sp>
        <p:nvSpPr>
          <p:cNvPr id="14" name="TextBox 13"/>
          <p:cNvSpPr txBox="1"/>
          <p:nvPr/>
        </p:nvSpPr>
        <p:spPr>
          <a:xfrm>
            <a:off x="1844261" y="5400253"/>
            <a:ext cx="6692348" cy="923330"/>
          </a:xfrm>
          <a:prstGeom prst="rect">
            <a:avLst/>
          </a:prstGeom>
          <a:noFill/>
        </p:spPr>
        <p:txBody>
          <a:bodyPr wrap="square" rtlCol="0">
            <a:spAutoFit/>
          </a:bodyPr>
          <a:lstStyle/>
          <a:p>
            <a:pPr>
              <a:spcAft>
                <a:spcPts val="600"/>
              </a:spcAft>
            </a:pPr>
            <a:r>
              <a:rPr lang="en-US" sz="1800" b="0" dirty="0" smtClean="0">
                <a:latin typeface="+mn-lt"/>
              </a:rPr>
              <a:t>Expected statistics for KY electroproduction in this experiment similar to CLAS N</a:t>
            </a:r>
            <a:r>
              <a:rPr lang="en-US" sz="1800" b="0" dirty="0" smtClean="0">
                <a:latin typeface="Symbol" charset="2"/>
                <a:cs typeface="Symbol" charset="2"/>
              </a:rPr>
              <a:t>pp</a:t>
            </a:r>
            <a:r>
              <a:rPr lang="en-US" sz="1800" b="0" dirty="0" smtClean="0">
                <a:latin typeface="+mn-lt"/>
              </a:rPr>
              <a:t> datasets. Systematics of electrocoupling extraction will be driven by extraction model. </a:t>
            </a:r>
            <a:r>
              <a:rPr lang="en-US" sz="1800" b="0" dirty="0" smtClean="0">
                <a:solidFill>
                  <a:srgbClr val="008000"/>
                </a:solidFill>
                <a:latin typeface="Comic Sans MS"/>
                <a:cs typeface="Comic Sans MS"/>
              </a:rPr>
              <a:t>(level TBD)</a:t>
            </a:r>
          </a:p>
        </p:txBody>
      </p:sp>
      <p:sp>
        <p:nvSpPr>
          <p:cNvPr id="15" name="TextBox 14"/>
          <p:cNvSpPr txBox="1"/>
          <p:nvPr/>
        </p:nvSpPr>
        <p:spPr>
          <a:xfrm>
            <a:off x="6272696" y="2606246"/>
            <a:ext cx="2661477" cy="723275"/>
          </a:xfrm>
          <a:prstGeom prst="rect">
            <a:avLst/>
          </a:prstGeom>
          <a:noFill/>
          <a:ln w="38100">
            <a:solidFill>
              <a:schemeClr val="accent6">
                <a:lumMod val="60000"/>
                <a:lumOff val="40000"/>
              </a:schemeClr>
            </a:solidFill>
          </a:ln>
        </p:spPr>
        <p:txBody>
          <a:bodyPr wrap="square" rtlCol="0">
            <a:spAutoFit/>
          </a:bodyPr>
          <a:lstStyle/>
          <a:p>
            <a:pPr algn="ctr">
              <a:spcBef>
                <a:spcPts val="600"/>
              </a:spcBef>
              <a:spcAft>
                <a:spcPts val="600"/>
              </a:spcAft>
            </a:pPr>
            <a:r>
              <a:rPr lang="en-US" sz="1800" b="0" dirty="0" smtClean="0">
                <a:solidFill>
                  <a:srgbClr val="008000"/>
                </a:solidFill>
                <a:latin typeface="Comic Sans MS"/>
                <a:cs typeface="Comic Sans MS"/>
              </a:rPr>
              <a:t>Conservative Estimate</a:t>
            </a:r>
          </a:p>
          <a:p>
            <a:pPr algn="ctr">
              <a:spcBef>
                <a:spcPts val="0"/>
              </a:spcBef>
              <a:spcAft>
                <a:spcPts val="600"/>
              </a:spcAft>
            </a:pPr>
            <a:r>
              <a:rPr lang="en-US" sz="1800" b="0" dirty="0" smtClean="0">
                <a:solidFill>
                  <a:srgbClr val="008000"/>
                </a:solidFill>
                <a:latin typeface="Comic Sans MS"/>
                <a:cs typeface="Comic Sans MS"/>
              </a:rPr>
              <a:t> level </a:t>
            </a:r>
            <a:r>
              <a:rPr lang="en-US" sz="1800" b="0" dirty="0" smtClean="0">
                <a:solidFill>
                  <a:srgbClr val="008000"/>
                </a:solidFill>
                <a:latin typeface="Comic Sans MS"/>
                <a:cs typeface="Comic Sans MS"/>
              </a:rPr>
              <a:t>TBD </a:t>
            </a:r>
            <a:r>
              <a:rPr lang="en-US" sz="1800" b="0" dirty="0" smtClean="0">
                <a:solidFill>
                  <a:srgbClr val="008000"/>
                </a:solidFill>
                <a:latin typeface="Comic Sans MS"/>
                <a:cs typeface="Comic Sans MS"/>
              </a:rPr>
              <a:t>for CLAS12</a:t>
            </a:r>
          </a:p>
        </p:txBody>
      </p:sp>
      <p:graphicFrame>
        <p:nvGraphicFramePr>
          <p:cNvPr id="8" name="Table 7"/>
          <p:cNvGraphicFramePr>
            <a:graphicFrameLocks noGrp="1"/>
          </p:cNvGraphicFramePr>
          <p:nvPr/>
        </p:nvGraphicFramePr>
        <p:xfrm>
          <a:off x="2319098" y="967771"/>
          <a:ext cx="3798977" cy="4320540"/>
        </p:xfrm>
        <a:graphic>
          <a:graphicData uri="http://schemas.openxmlformats.org/drawingml/2006/table">
            <a:tbl>
              <a:tblPr firstRow="1" bandRow="1">
                <a:tableStyleId>{5C22544A-7EE6-4342-B048-85BDC9FD1C3A}</a:tableStyleId>
              </a:tblPr>
              <a:tblGrid>
                <a:gridCol w="1863308"/>
                <a:gridCol w="1935669"/>
              </a:tblGrid>
              <a:tr h="225238">
                <a:tc>
                  <a:txBody>
                    <a:bodyPr/>
                    <a:lstStyle/>
                    <a:p>
                      <a:pPr algn="ctr"/>
                      <a:r>
                        <a:rPr lang="en-US" sz="1200" dirty="0" smtClean="0">
                          <a:solidFill>
                            <a:srgbClr val="800000"/>
                          </a:solidFill>
                          <a:latin typeface="Comic Sans MS"/>
                          <a:cs typeface="Comic Sans MS"/>
                        </a:rPr>
                        <a:t>Category</a:t>
                      </a:r>
                      <a:endParaRPr lang="en-US" sz="1200" dirty="0">
                        <a:solidFill>
                          <a:srgbClr val="800000"/>
                        </a:solidFill>
                        <a:latin typeface="Comic Sans MS"/>
                        <a:cs typeface="Comic Sans MS"/>
                      </a:endParaRPr>
                    </a:p>
                  </a:txBody>
                  <a:tcPr/>
                </a:tc>
                <a:tc>
                  <a:txBody>
                    <a:bodyPr/>
                    <a:lstStyle/>
                    <a:p>
                      <a:pPr algn="ctr"/>
                      <a:r>
                        <a:rPr lang="en-US" sz="1200" dirty="0" smtClean="0">
                          <a:solidFill>
                            <a:srgbClr val="800000"/>
                          </a:solidFill>
                          <a:latin typeface="Comic Sans MS"/>
                          <a:cs typeface="Comic Sans MS"/>
                        </a:rPr>
                        <a:t>Sys.</a:t>
                      </a:r>
                      <a:r>
                        <a:rPr lang="en-US" sz="1200" baseline="0" dirty="0" smtClean="0">
                          <a:solidFill>
                            <a:srgbClr val="800000"/>
                          </a:solidFill>
                          <a:latin typeface="Comic Sans MS"/>
                          <a:cs typeface="Comic Sans MS"/>
                        </a:rPr>
                        <a:t> Uncertainty</a:t>
                      </a:r>
                      <a:endParaRPr lang="en-US" sz="1200" dirty="0">
                        <a:solidFill>
                          <a:srgbClr val="800000"/>
                        </a:solidFill>
                        <a:latin typeface="Comic Sans MS"/>
                        <a:cs typeface="Comic Sans MS"/>
                      </a:endParaRPr>
                    </a:p>
                  </a:txBody>
                  <a:tcPr/>
                </a:tc>
              </a:tr>
              <a:tr h="225238">
                <a:tc>
                  <a:txBody>
                    <a:bodyPr/>
                    <a:lstStyle/>
                    <a:p>
                      <a:r>
                        <a:rPr lang="en-US" sz="1050" dirty="0" smtClean="0">
                          <a:solidFill>
                            <a:srgbClr val="000090"/>
                          </a:solidFill>
                          <a:latin typeface="Comic Sans MS"/>
                          <a:cs typeface="Comic Sans MS"/>
                        </a:rPr>
                        <a:t>1. Yield Extraction</a:t>
                      </a:r>
                      <a:endParaRPr lang="en-US" sz="1050" dirty="0">
                        <a:solidFill>
                          <a:srgbClr val="000090"/>
                        </a:solidFill>
                        <a:latin typeface="Comic Sans MS"/>
                        <a:cs typeface="Comic Sans MS"/>
                      </a:endParaRPr>
                    </a:p>
                  </a:txBody>
                  <a:tcPr/>
                </a:tc>
                <a:tc>
                  <a:txBody>
                    <a:bodyPr/>
                    <a:lstStyle/>
                    <a:p>
                      <a:endParaRPr lang="en-US" sz="1050" dirty="0"/>
                    </a:p>
                  </a:txBody>
                  <a:tcPr/>
                </a:tc>
              </a:tr>
              <a:tr h="225238">
                <a:tc>
                  <a:txBody>
                    <a:bodyPr/>
                    <a:lstStyle/>
                    <a:p>
                      <a:pPr algn="r"/>
                      <a:r>
                        <a:rPr lang="en-US" sz="1050" i="1" dirty="0" smtClean="0"/>
                        <a:t>Fiducial cuts</a:t>
                      </a:r>
                      <a:endParaRPr lang="en-US" sz="1050" i="1" dirty="0"/>
                    </a:p>
                  </a:txBody>
                  <a:tcPr/>
                </a:tc>
                <a:tc>
                  <a:txBody>
                    <a:bodyPr/>
                    <a:lstStyle/>
                    <a:p>
                      <a:pPr algn="ctr"/>
                      <a:r>
                        <a:rPr lang="en-US" sz="1050" dirty="0" smtClean="0"/>
                        <a:t>0.5-3%</a:t>
                      </a:r>
                      <a:endParaRPr lang="en-US" sz="1050" dirty="0"/>
                    </a:p>
                  </a:txBody>
                  <a:tcPr/>
                </a:tc>
              </a:tr>
              <a:tr h="225238">
                <a:tc>
                  <a:txBody>
                    <a:bodyPr/>
                    <a:lstStyle/>
                    <a:p>
                      <a:pPr algn="r"/>
                      <a:r>
                        <a:rPr lang="en-US" sz="1050" i="1" dirty="0" smtClean="0"/>
                        <a:t>Electron ID</a:t>
                      </a:r>
                      <a:endParaRPr lang="en-US" sz="1050" i="1" dirty="0"/>
                    </a:p>
                  </a:txBody>
                  <a:tcPr/>
                </a:tc>
                <a:tc>
                  <a:txBody>
                    <a:bodyPr/>
                    <a:lstStyle/>
                    <a:p>
                      <a:pPr algn="ctr"/>
                      <a:r>
                        <a:rPr lang="en-US" sz="1050" dirty="0" smtClean="0"/>
                        <a:t>0.5%</a:t>
                      </a:r>
                      <a:endParaRPr lang="en-US" sz="1050" dirty="0"/>
                    </a:p>
                  </a:txBody>
                  <a:tcPr/>
                </a:tc>
              </a:tr>
              <a:tr h="225238">
                <a:tc>
                  <a:txBody>
                    <a:bodyPr/>
                    <a:lstStyle/>
                    <a:p>
                      <a:r>
                        <a:rPr lang="en-US" sz="1050" dirty="0" smtClean="0">
                          <a:solidFill>
                            <a:srgbClr val="000090"/>
                          </a:solidFill>
                          <a:latin typeface="Comic Sans MS"/>
                          <a:cs typeface="Comic Sans MS"/>
                        </a:rPr>
                        <a:t>2. Detector Acceptance</a:t>
                      </a:r>
                      <a:endParaRPr lang="en-US" sz="1050" dirty="0">
                        <a:solidFill>
                          <a:srgbClr val="000090"/>
                        </a:solidFill>
                        <a:latin typeface="Comic Sans MS"/>
                        <a:cs typeface="Comic Sans MS"/>
                      </a:endParaRPr>
                    </a:p>
                  </a:txBody>
                  <a:tcPr/>
                </a:tc>
                <a:tc>
                  <a:txBody>
                    <a:bodyPr/>
                    <a:lstStyle/>
                    <a:p>
                      <a:pPr algn="ctr"/>
                      <a:endParaRPr lang="en-US" sz="1050" dirty="0"/>
                    </a:p>
                  </a:txBody>
                  <a:tcPr/>
                </a:tc>
              </a:tr>
              <a:tr h="225238">
                <a:tc>
                  <a:txBody>
                    <a:bodyPr/>
                    <a:lstStyle/>
                    <a:p>
                      <a:pPr algn="r"/>
                      <a:r>
                        <a:rPr lang="en-US" sz="1050" i="1" dirty="0" smtClean="0"/>
                        <a:t>MC model</a:t>
                      </a:r>
                      <a:r>
                        <a:rPr lang="en-US" sz="1050" i="1" baseline="0" dirty="0" smtClean="0"/>
                        <a:t> dependence</a:t>
                      </a:r>
                      <a:endParaRPr lang="en-US" sz="1050" i="1" dirty="0"/>
                    </a:p>
                  </a:txBody>
                  <a:tcPr/>
                </a:tc>
                <a:tc>
                  <a:txBody>
                    <a:bodyPr/>
                    <a:lstStyle/>
                    <a:p>
                      <a:pPr algn="ctr"/>
                      <a:r>
                        <a:rPr lang="en-US" sz="1050" dirty="0" smtClean="0"/>
                        <a:t>2-5%</a:t>
                      </a:r>
                      <a:endParaRPr lang="en-US" sz="1050" dirty="0"/>
                    </a:p>
                  </a:txBody>
                  <a:tcPr/>
                </a:tc>
              </a:tr>
              <a:tr h="225238">
                <a:tc>
                  <a:txBody>
                    <a:bodyPr/>
                    <a:lstStyle/>
                    <a:p>
                      <a:pPr algn="r"/>
                      <a:r>
                        <a:rPr lang="en-US" sz="1050" i="1" dirty="0" smtClean="0"/>
                        <a:t>Tracking efficiencies</a:t>
                      </a:r>
                      <a:endParaRPr lang="en-US" sz="1050" i="1" dirty="0"/>
                    </a:p>
                  </a:txBody>
                  <a:tcPr/>
                </a:tc>
                <a:tc>
                  <a:txBody>
                    <a:bodyPr/>
                    <a:lstStyle/>
                    <a:p>
                      <a:pPr algn="ctr"/>
                      <a:r>
                        <a:rPr lang="en-US" sz="1050" dirty="0" smtClean="0"/>
                        <a:t>5%</a:t>
                      </a:r>
                      <a:endParaRPr lang="en-US" sz="1050" dirty="0"/>
                    </a:p>
                  </a:txBody>
                  <a:tcPr/>
                </a:tc>
              </a:tr>
              <a:tr h="225238">
                <a:tc>
                  <a:txBody>
                    <a:bodyPr/>
                    <a:lstStyle/>
                    <a:p>
                      <a:pPr algn="r"/>
                      <a:r>
                        <a:rPr lang="en-US" sz="1050" i="1" dirty="0" smtClean="0"/>
                        <a:t>Close track efficiencies</a:t>
                      </a:r>
                      <a:endParaRPr lang="en-US" sz="1050" i="1" dirty="0"/>
                    </a:p>
                  </a:txBody>
                  <a:tcPr/>
                </a:tc>
                <a:tc>
                  <a:txBody>
                    <a:bodyPr/>
                    <a:lstStyle/>
                    <a:p>
                      <a:pPr algn="ctr"/>
                      <a:r>
                        <a:rPr lang="en-US" sz="1050" dirty="0" smtClean="0"/>
                        <a:t>1%</a:t>
                      </a:r>
                      <a:endParaRPr lang="en-US" sz="1050" dirty="0"/>
                    </a:p>
                  </a:txBody>
                  <a:tcPr/>
                </a:tc>
              </a:tr>
              <a:tr h="225238">
                <a:tc>
                  <a:txBody>
                    <a:bodyPr/>
                    <a:lstStyle/>
                    <a:p>
                      <a:pPr algn="r"/>
                      <a:r>
                        <a:rPr lang="en-US" sz="1050" i="1" dirty="0" smtClean="0"/>
                        <a:t>CC efficiency function</a:t>
                      </a:r>
                      <a:endParaRPr lang="en-US" sz="1050" i="1" dirty="0"/>
                    </a:p>
                  </a:txBody>
                  <a:tcPr/>
                </a:tc>
                <a:tc>
                  <a:txBody>
                    <a:bodyPr/>
                    <a:lstStyle/>
                    <a:p>
                      <a:pPr algn="ctr"/>
                      <a:r>
                        <a:rPr lang="en-US" sz="1050" dirty="0" smtClean="0"/>
                        <a:t>0.5-2%</a:t>
                      </a:r>
                      <a:endParaRPr lang="en-US" sz="1050" dirty="0"/>
                    </a:p>
                  </a:txBody>
                  <a:tcPr/>
                </a:tc>
              </a:tr>
              <a:tr h="225238">
                <a:tc>
                  <a:txBody>
                    <a:bodyPr/>
                    <a:lstStyle/>
                    <a:p>
                      <a:r>
                        <a:rPr lang="en-US" sz="1050" dirty="0" smtClean="0">
                          <a:solidFill>
                            <a:srgbClr val="000090"/>
                          </a:solidFill>
                          <a:latin typeface="Comic Sans MS"/>
                          <a:cs typeface="Comic Sans MS"/>
                        </a:rPr>
                        <a:t>3. Radiative Corrections</a:t>
                      </a:r>
                      <a:endParaRPr lang="en-US" sz="1050" dirty="0">
                        <a:solidFill>
                          <a:srgbClr val="000090"/>
                        </a:solidFill>
                        <a:latin typeface="Comic Sans MS"/>
                        <a:cs typeface="Comic Sans MS"/>
                      </a:endParaRPr>
                    </a:p>
                  </a:txBody>
                  <a:tcPr/>
                </a:tc>
                <a:tc>
                  <a:txBody>
                    <a:bodyPr/>
                    <a:lstStyle/>
                    <a:p>
                      <a:pPr algn="ctr"/>
                      <a:r>
                        <a:rPr lang="en-US" sz="1050" dirty="0" smtClean="0"/>
                        <a:t>2%</a:t>
                      </a:r>
                      <a:endParaRPr lang="en-US" sz="1050" dirty="0"/>
                    </a:p>
                  </a:txBody>
                  <a:tcPr/>
                </a:tc>
              </a:tr>
              <a:tr h="225238">
                <a:tc>
                  <a:txBody>
                    <a:bodyPr/>
                    <a:lstStyle/>
                    <a:p>
                      <a:r>
                        <a:rPr lang="en-US" sz="1050" dirty="0" smtClean="0">
                          <a:solidFill>
                            <a:srgbClr val="000090"/>
                          </a:solidFill>
                          <a:latin typeface="Comic Sans MS"/>
                          <a:cs typeface="Comic Sans MS"/>
                        </a:rPr>
                        <a:t>4. Bin Centering</a:t>
                      </a:r>
                      <a:endParaRPr lang="en-US" sz="1050" dirty="0">
                        <a:solidFill>
                          <a:srgbClr val="000090"/>
                        </a:solidFill>
                        <a:latin typeface="Comic Sans MS"/>
                        <a:cs typeface="Comic Sans MS"/>
                      </a:endParaRPr>
                    </a:p>
                  </a:txBody>
                  <a:tcPr/>
                </a:tc>
                <a:tc>
                  <a:txBody>
                    <a:bodyPr/>
                    <a:lstStyle/>
                    <a:p>
                      <a:pPr algn="ctr"/>
                      <a:r>
                        <a:rPr lang="en-US" sz="1050" dirty="0" smtClean="0"/>
                        <a:t>0.5%</a:t>
                      </a:r>
                      <a:endParaRPr lang="en-US" sz="1050" dirty="0"/>
                    </a:p>
                  </a:txBody>
                  <a:tcPr/>
                </a:tc>
              </a:tr>
              <a:tr h="225238">
                <a:tc>
                  <a:txBody>
                    <a:bodyPr/>
                    <a:lstStyle/>
                    <a:p>
                      <a:r>
                        <a:rPr lang="en-US" sz="1050" dirty="0" smtClean="0">
                          <a:solidFill>
                            <a:srgbClr val="000090"/>
                          </a:solidFill>
                          <a:latin typeface="Comic Sans MS"/>
                          <a:cs typeface="Comic Sans MS"/>
                        </a:rPr>
                        <a:t>5. Scale Uncertainties</a:t>
                      </a:r>
                      <a:endParaRPr lang="en-US" sz="1050" dirty="0">
                        <a:solidFill>
                          <a:srgbClr val="000090"/>
                        </a:solidFill>
                        <a:latin typeface="Comic Sans MS"/>
                        <a:cs typeface="Comic Sans MS"/>
                      </a:endParaRPr>
                    </a:p>
                  </a:txBody>
                  <a:tcPr/>
                </a:tc>
                <a:tc>
                  <a:txBody>
                    <a:bodyPr/>
                    <a:lstStyle/>
                    <a:p>
                      <a:pPr algn="ctr"/>
                      <a:endParaRPr lang="en-US" sz="1050" dirty="0"/>
                    </a:p>
                  </a:txBody>
                  <a:tcPr/>
                </a:tc>
              </a:tr>
              <a:tr h="225238">
                <a:tc>
                  <a:txBody>
                    <a:bodyPr/>
                    <a:lstStyle/>
                    <a:p>
                      <a:pPr algn="r"/>
                      <a:r>
                        <a:rPr lang="en-US" sz="1050" i="1" dirty="0" smtClean="0"/>
                        <a:t>Beam polarization</a:t>
                      </a:r>
                      <a:endParaRPr lang="en-US" sz="1050" i="1" dirty="0"/>
                    </a:p>
                  </a:txBody>
                  <a:tcPr/>
                </a:tc>
                <a:tc>
                  <a:txBody>
                    <a:bodyPr/>
                    <a:lstStyle/>
                    <a:p>
                      <a:pPr algn="ctr"/>
                      <a:r>
                        <a:rPr lang="en-US" sz="1050" dirty="0" smtClean="0"/>
                        <a:t>2%</a:t>
                      </a:r>
                      <a:endParaRPr lang="en-US" sz="1050" dirty="0"/>
                    </a:p>
                  </a:txBody>
                  <a:tcPr/>
                </a:tc>
              </a:tr>
              <a:tr h="225238">
                <a:tc>
                  <a:txBody>
                    <a:bodyPr/>
                    <a:lstStyle/>
                    <a:p>
                      <a:pPr algn="r"/>
                      <a:r>
                        <a:rPr lang="en-US" sz="1050" i="1" dirty="0" smtClean="0"/>
                        <a:t>Beam charge asymmetry</a:t>
                      </a:r>
                      <a:endParaRPr lang="en-US" sz="1050" i="1" dirty="0"/>
                    </a:p>
                  </a:txBody>
                  <a:tcPr/>
                </a:tc>
                <a:tc>
                  <a:txBody>
                    <a:bodyPr/>
                    <a:lstStyle/>
                    <a:p>
                      <a:pPr algn="ctr"/>
                      <a:r>
                        <a:rPr lang="en-US" sz="1050" dirty="0" smtClean="0"/>
                        <a:t>&lt;0.2%</a:t>
                      </a:r>
                      <a:endParaRPr lang="en-US" sz="1050" dirty="0"/>
                    </a:p>
                  </a:txBody>
                  <a:tcPr/>
                </a:tc>
              </a:tr>
              <a:tr h="225238">
                <a:tc>
                  <a:txBody>
                    <a:bodyPr/>
                    <a:lstStyle/>
                    <a:p>
                      <a:pPr algn="r"/>
                      <a:r>
                        <a:rPr lang="en-US" sz="1050" i="1" dirty="0" smtClean="0"/>
                        <a:t>Photon flux factor</a:t>
                      </a:r>
                      <a:endParaRPr lang="en-US" sz="1050" i="1" dirty="0"/>
                    </a:p>
                  </a:txBody>
                  <a:tcPr/>
                </a:tc>
                <a:tc>
                  <a:txBody>
                    <a:bodyPr/>
                    <a:lstStyle/>
                    <a:p>
                      <a:pPr algn="ctr"/>
                      <a:r>
                        <a:rPr lang="en-US" sz="1050" dirty="0" smtClean="0"/>
                        <a:t>3%</a:t>
                      </a:r>
                      <a:endParaRPr lang="en-US" sz="1050" dirty="0"/>
                    </a:p>
                  </a:txBody>
                  <a:tcPr/>
                </a:tc>
              </a:tr>
              <a:tr h="225238">
                <a:tc>
                  <a:txBody>
                    <a:bodyPr/>
                    <a:lstStyle/>
                    <a:p>
                      <a:pPr algn="r"/>
                      <a:r>
                        <a:rPr lang="en-US" sz="1050" i="1" dirty="0" smtClean="0"/>
                        <a:t>Luminosity</a:t>
                      </a:r>
                      <a:endParaRPr lang="en-US" sz="1050" i="1" dirty="0"/>
                    </a:p>
                  </a:txBody>
                  <a:tcPr/>
                </a:tc>
                <a:tc>
                  <a:txBody>
                    <a:bodyPr/>
                    <a:lstStyle/>
                    <a:p>
                      <a:pPr algn="ctr"/>
                      <a:r>
                        <a:rPr lang="en-US" sz="1050" dirty="0" smtClean="0"/>
                        <a:t>3%</a:t>
                      </a:r>
                      <a:endParaRPr lang="en-US" sz="1050" dirty="0"/>
                    </a:p>
                  </a:txBody>
                  <a:tcPr/>
                </a:tc>
              </a:tr>
              <a:tr h="225238">
                <a:tc>
                  <a:txBody>
                    <a:bodyPr/>
                    <a:lstStyle/>
                    <a:p>
                      <a:pPr algn="ctr"/>
                      <a:r>
                        <a:rPr lang="en-US" sz="1200" b="1" dirty="0" smtClean="0">
                          <a:solidFill>
                            <a:srgbClr val="000090"/>
                          </a:solidFill>
                          <a:latin typeface="Comic Sans MS"/>
                          <a:cs typeface="Comic Sans MS"/>
                        </a:rPr>
                        <a:t>Total</a:t>
                      </a:r>
                      <a:endParaRPr lang="en-US" sz="1200" b="1" dirty="0">
                        <a:solidFill>
                          <a:srgbClr val="000090"/>
                        </a:solidFill>
                        <a:latin typeface="Comic Sans MS"/>
                        <a:cs typeface="Comic Sans MS"/>
                      </a:endParaRPr>
                    </a:p>
                  </a:txBody>
                  <a:tcPr/>
                </a:tc>
                <a:tc>
                  <a:txBody>
                    <a:bodyPr/>
                    <a:lstStyle/>
                    <a:p>
                      <a:pPr algn="ctr"/>
                      <a:r>
                        <a:rPr lang="en-US" sz="1200" b="1" dirty="0" smtClean="0">
                          <a:solidFill>
                            <a:srgbClr val="000090"/>
                          </a:solidFill>
                          <a:latin typeface="Comic Sans MS"/>
                          <a:cs typeface="Comic Sans MS"/>
                        </a:rPr>
                        <a:t>10%</a:t>
                      </a:r>
                      <a:endParaRPr lang="en-US" sz="1200" b="1" dirty="0">
                        <a:solidFill>
                          <a:srgbClr val="000090"/>
                        </a:solidFill>
                        <a:latin typeface="Comic Sans MS"/>
                        <a:cs typeface="Comic Sans MS"/>
                      </a:endParaRPr>
                    </a:p>
                  </a:txBody>
                  <a:tcPr/>
                </a:tc>
              </a:tr>
            </a:tbl>
          </a:graphicData>
        </a:graphic>
      </p:graphicFrame>
    </p:spTree>
  </p:cSld>
  <p:clrMapOvr>
    <a:masterClrMapping/>
  </p:clrMapOvr>
  <p:transition advTm="6075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592"/>
            <a:ext cx="9144000" cy="639763"/>
          </a:xfrm>
        </p:spPr>
        <p:txBody>
          <a:bodyPr/>
          <a:lstStyle/>
          <a:p>
            <a:r>
              <a:rPr lang="en-US" dirty="0" smtClean="0"/>
              <a:t>Summary</a:t>
            </a:r>
            <a:endParaRPr lang="en-US" dirty="0"/>
          </a:p>
        </p:txBody>
      </p:sp>
      <p:pic>
        <p:nvPicPr>
          <p:cNvPr id="3" name="Picture 2" descr="greenmarble.png"/>
          <p:cNvPicPr>
            <a:picLocks noChangeAspect="1"/>
          </p:cNvPicPr>
          <p:nvPr/>
        </p:nvPicPr>
        <p:blipFill>
          <a:blip r:embed="rId2"/>
          <a:stretch>
            <a:fillRect/>
          </a:stretch>
        </p:blipFill>
        <p:spPr>
          <a:xfrm>
            <a:off x="206262" y="1174785"/>
            <a:ext cx="217831" cy="216406"/>
          </a:xfrm>
          <a:prstGeom prst="rect">
            <a:avLst/>
          </a:prstGeom>
        </p:spPr>
      </p:pic>
      <p:pic>
        <p:nvPicPr>
          <p:cNvPr id="5" name="Picture 4" descr="greenmarble.png"/>
          <p:cNvPicPr>
            <a:picLocks noChangeAspect="1"/>
          </p:cNvPicPr>
          <p:nvPr/>
        </p:nvPicPr>
        <p:blipFill>
          <a:blip r:embed="rId2"/>
          <a:stretch>
            <a:fillRect/>
          </a:stretch>
        </p:blipFill>
        <p:spPr>
          <a:xfrm>
            <a:off x="206262" y="3507936"/>
            <a:ext cx="217831" cy="216406"/>
          </a:xfrm>
          <a:prstGeom prst="rect">
            <a:avLst/>
          </a:prstGeom>
        </p:spPr>
      </p:pic>
      <p:sp>
        <p:nvSpPr>
          <p:cNvPr id="11" name="TextBox 10"/>
          <p:cNvSpPr txBox="1"/>
          <p:nvPr/>
        </p:nvSpPr>
        <p:spPr>
          <a:xfrm>
            <a:off x="367114" y="1068738"/>
            <a:ext cx="8611233" cy="5239896"/>
          </a:xfrm>
          <a:prstGeom prst="rect">
            <a:avLst/>
          </a:prstGeom>
          <a:noFill/>
        </p:spPr>
        <p:txBody>
          <a:bodyPr wrap="square" rtlCol="0">
            <a:spAutoFit/>
          </a:bodyPr>
          <a:lstStyle/>
          <a:p>
            <a:pPr>
              <a:spcAft>
                <a:spcPts val="600"/>
              </a:spcAft>
            </a:pPr>
            <a:r>
              <a:rPr lang="en-US" sz="1800" b="0" dirty="0" smtClean="0">
                <a:latin typeface="Comic Sans MS"/>
                <a:cs typeface="Comic Sans MS"/>
              </a:rPr>
              <a:t>The study of N* states is one of the key foundations of the Hall B physics program with CLAS:</a:t>
            </a:r>
          </a:p>
          <a:p>
            <a:pPr marL="346075">
              <a:spcBef>
                <a:spcPts val="1200"/>
              </a:spcBef>
              <a:spcAft>
                <a:spcPts val="0"/>
              </a:spcAft>
            </a:pPr>
            <a:r>
              <a:rPr lang="en-US" sz="1800" b="0" dirty="0" smtClean="0">
                <a:solidFill>
                  <a:srgbClr val="000090"/>
                </a:solidFill>
                <a:latin typeface="+mn-lt"/>
              </a:rPr>
              <a:t>Electrocouplings of most N* states &lt; 1.7 GeV have been extracted from the CLAS data for N</a:t>
            </a:r>
            <a:r>
              <a:rPr lang="en-US" sz="1800" b="0" dirty="0" smtClean="0">
                <a:solidFill>
                  <a:srgbClr val="000090"/>
                </a:solidFill>
                <a:latin typeface="Symbol" charset="2"/>
                <a:cs typeface="Symbol" charset="2"/>
              </a:rPr>
              <a:t>p</a:t>
            </a:r>
            <a:r>
              <a:rPr lang="en-US" sz="1800" b="0" dirty="0" smtClean="0">
                <a:solidFill>
                  <a:srgbClr val="000090"/>
                </a:solidFill>
                <a:latin typeface="+mn-lt"/>
              </a:rPr>
              <a:t> and N</a:t>
            </a:r>
            <a:r>
              <a:rPr lang="en-US" sz="1800" b="0" dirty="0" smtClean="0">
                <a:solidFill>
                  <a:srgbClr val="000090"/>
                </a:solidFill>
                <a:latin typeface="Symbol" charset="2"/>
                <a:cs typeface="Symbol" charset="2"/>
              </a:rPr>
              <a:t>pp</a:t>
            </a:r>
            <a:r>
              <a:rPr lang="en-US" sz="1800" b="0" dirty="0" smtClean="0">
                <a:solidFill>
                  <a:srgbClr val="000090"/>
                </a:solidFill>
                <a:latin typeface="+mn-lt"/>
              </a:rPr>
              <a:t> for Q</a:t>
            </a:r>
            <a:r>
              <a:rPr lang="en-US" sz="1800" b="0" baseline="30000" dirty="0" smtClean="0">
                <a:solidFill>
                  <a:srgbClr val="000090"/>
                </a:solidFill>
                <a:latin typeface="+mn-lt"/>
              </a:rPr>
              <a:t>2</a:t>
            </a:r>
            <a:r>
              <a:rPr lang="en-US" sz="1800" b="0" dirty="0" smtClean="0">
                <a:solidFill>
                  <a:srgbClr val="000090"/>
                </a:solidFill>
                <a:latin typeface="+mn-lt"/>
              </a:rPr>
              <a:t> from 0 to 5 GeV</a:t>
            </a:r>
            <a:r>
              <a:rPr lang="en-US" sz="1800" b="0" baseline="30000" dirty="0" smtClean="0">
                <a:solidFill>
                  <a:srgbClr val="000090"/>
                </a:solidFill>
                <a:latin typeface="+mn-lt"/>
              </a:rPr>
              <a:t>2</a:t>
            </a:r>
          </a:p>
          <a:p>
            <a:pPr marL="346075">
              <a:spcBef>
                <a:spcPts val="1200"/>
              </a:spcBef>
              <a:spcAft>
                <a:spcPts val="1200"/>
              </a:spcAft>
            </a:pPr>
            <a:r>
              <a:rPr lang="en-US" sz="1800" b="0" dirty="0" smtClean="0">
                <a:solidFill>
                  <a:srgbClr val="000090"/>
                </a:solidFill>
                <a:latin typeface="+mn-lt"/>
              </a:rPr>
              <a:t>KY data important for spectrum and structure studies - working to develop reaction models to extract electrocoupling amplitudes</a:t>
            </a:r>
          </a:p>
          <a:p>
            <a:pPr>
              <a:spcBef>
                <a:spcPts val="1200"/>
              </a:spcBef>
              <a:spcAft>
                <a:spcPts val="900"/>
              </a:spcAft>
            </a:pPr>
            <a:r>
              <a:rPr lang="en-US" sz="1800" b="0" dirty="0" smtClean="0">
                <a:latin typeface="Comic Sans MS"/>
                <a:cs typeface="Comic Sans MS"/>
              </a:rPr>
              <a:t>The CLAS12 N* program will extend these studies for 2 GeV</a:t>
            </a:r>
            <a:r>
              <a:rPr lang="en-US" sz="1800" b="0" baseline="30000" dirty="0" smtClean="0">
                <a:latin typeface="Comic Sans MS"/>
                <a:cs typeface="Comic Sans MS"/>
              </a:rPr>
              <a:t>2</a:t>
            </a:r>
            <a:r>
              <a:rPr lang="en-US" sz="1800" b="0" dirty="0" smtClean="0">
                <a:latin typeface="Comic Sans MS"/>
                <a:cs typeface="Comic Sans MS"/>
              </a:rPr>
              <a:t> &lt;  Q</a:t>
            </a:r>
            <a:r>
              <a:rPr lang="en-US" sz="1800" b="0" baseline="30000" dirty="0" smtClean="0">
                <a:latin typeface="Comic Sans MS"/>
                <a:cs typeface="Comic Sans MS"/>
              </a:rPr>
              <a:t>2</a:t>
            </a:r>
            <a:r>
              <a:rPr lang="en-US" sz="1800" b="0" dirty="0" smtClean="0">
                <a:latin typeface="Comic Sans MS"/>
                <a:cs typeface="Comic Sans MS"/>
              </a:rPr>
              <a:t> &lt; 12 GeV</a:t>
            </a:r>
            <a:r>
              <a:rPr lang="en-US" sz="1800" b="0" baseline="30000" dirty="0" smtClean="0">
                <a:latin typeface="Comic Sans MS"/>
                <a:cs typeface="Comic Sans MS"/>
              </a:rPr>
              <a:t>2</a:t>
            </a:r>
            <a:r>
              <a:rPr lang="en-US" sz="1800" b="0" dirty="0" smtClean="0">
                <a:latin typeface="Comic Sans MS"/>
                <a:cs typeface="Comic Sans MS"/>
              </a:rPr>
              <a:t>:</a:t>
            </a:r>
          </a:p>
          <a:p>
            <a:pPr marL="346075">
              <a:spcBef>
                <a:spcPts val="1200"/>
              </a:spcBef>
              <a:spcAft>
                <a:spcPts val="0"/>
              </a:spcAft>
            </a:pPr>
            <a:r>
              <a:rPr lang="en-US" sz="1800" b="0" dirty="0" smtClean="0">
                <a:solidFill>
                  <a:srgbClr val="000090"/>
                </a:solidFill>
                <a:latin typeface="+mn-lt"/>
                <a:cs typeface="Symbol" charset="2"/>
              </a:rPr>
              <a:t>This new proposal to study the spectrum and structure of N* states through the KY channels at E</a:t>
            </a:r>
            <a:r>
              <a:rPr lang="en-US" sz="1800" b="0" baseline="-25000" dirty="0" smtClean="0">
                <a:solidFill>
                  <a:srgbClr val="000090"/>
                </a:solidFill>
                <a:latin typeface="+mn-lt"/>
                <a:cs typeface="Symbol" charset="2"/>
              </a:rPr>
              <a:t>b</a:t>
            </a:r>
            <a:r>
              <a:rPr lang="en-US" sz="1800" b="0" dirty="0" smtClean="0">
                <a:solidFill>
                  <a:srgbClr val="000090"/>
                </a:solidFill>
                <a:latin typeface="+mn-lt"/>
                <a:cs typeface="Symbol" charset="2"/>
              </a:rPr>
              <a:t>=6.6 GeV and 8.8 GeV will provide new and unique opportunities</a:t>
            </a:r>
          </a:p>
          <a:p>
            <a:pPr marL="346075">
              <a:spcBef>
                <a:spcPts val="1200"/>
              </a:spcBef>
              <a:spcAft>
                <a:spcPts val="0"/>
              </a:spcAft>
            </a:pPr>
            <a:r>
              <a:rPr lang="en-US" sz="1800" b="0" dirty="0" smtClean="0">
                <a:solidFill>
                  <a:srgbClr val="000090"/>
                </a:solidFill>
                <a:latin typeface="+mn-lt"/>
                <a:cs typeface="Symbol" charset="2"/>
              </a:rPr>
              <a:t>These studies will allow for insights into the strong interaction dynamics of dressed quarks and their confinement in baryons over a broad Q</a:t>
            </a:r>
            <a:r>
              <a:rPr lang="en-US" sz="1800" b="0" baseline="30000" dirty="0" smtClean="0">
                <a:solidFill>
                  <a:srgbClr val="000090"/>
                </a:solidFill>
                <a:latin typeface="+mn-lt"/>
                <a:cs typeface="Symbol" charset="2"/>
              </a:rPr>
              <a:t>2</a:t>
            </a:r>
            <a:r>
              <a:rPr lang="en-US" sz="1800" b="0" dirty="0" smtClean="0">
                <a:solidFill>
                  <a:srgbClr val="000090"/>
                </a:solidFill>
                <a:latin typeface="+mn-lt"/>
                <a:cs typeface="Symbol" charset="2"/>
              </a:rPr>
              <a:t>/W range</a:t>
            </a:r>
          </a:p>
          <a:p>
            <a:pPr marL="346075">
              <a:spcBef>
                <a:spcPts val="1200"/>
              </a:spcBef>
              <a:spcAft>
                <a:spcPts val="0"/>
              </a:spcAft>
            </a:pPr>
            <a:r>
              <a:rPr lang="en-US" sz="1800" b="0" dirty="0" smtClean="0">
                <a:solidFill>
                  <a:srgbClr val="000090"/>
                </a:solidFill>
                <a:latin typeface="+mn-lt"/>
                <a:cs typeface="Symbol" charset="2"/>
              </a:rPr>
              <a:t>These data will address key questions of the Standard Model on the nature of hadron mass, confinement, and the emergence of the N* states from QCD</a:t>
            </a:r>
          </a:p>
        </p:txBody>
      </p:sp>
      <p:sp>
        <p:nvSpPr>
          <p:cNvPr id="15" name="Rectangle 14"/>
          <p:cNvSpPr/>
          <p:nvPr/>
        </p:nvSpPr>
        <p:spPr bwMode="auto">
          <a:xfrm>
            <a:off x="549171" y="1979515"/>
            <a:ext cx="138063"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16" name="Rectangle 15"/>
          <p:cNvSpPr/>
          <p:nvPr/>
        </p:nvSpPr>
        <p:spPr bwMode="auto">
          <a:xfrm>
            <a:off x="549171" y="2690287"/>
            <a:ext cx="138063"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13" name="Rectangle 12"/>
          <p:cNvSpPr/>
          <p:nvPr/>
        </p:nvSpPr>
        <p:spPr bwMode="auto">
          <a:xfrm>
            <a:off x="549171" y="5083718"/>
            <a:ext cx="138063"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12" name="Rectangle 11"/>
          <p:cNvSpPr/>
          <p:nvPr/>
        </p:nvSpPr>
        <p:spPr bwMode="auto">
          <a:xfrm>
            <a:off x="558012" y="4097891"/>
            <a:ext cx="138063"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14" name="Rectangle 13"/>
          <p:cNvSpPr/>
          <p:nvPr/>
        </p:nvSpPr>
        <p:spPr bwMode="auto">
          <a:xfrm>
            <a:off x="552087" y="5799311"/>
            <a:ext cx="138063" cy="7315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Tree>
  </p:cSld>
  <p:clrMapOvr>
    <a:masterClrMapping/>
  </p:clrMapOvr>
  <p:transition advTm="8344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pic>
        <p:nvPicPr>
          <p:cNvPr id="5" name="Picture 4" descr="backup_logo.jpg"/>
          <p:cNvPicPr>
            <a:picLocks noChangeAspect="1"/>
          </p:cNvPicPr>
          <p:nvPr/>
        </p:nvPicPr>
        <p:blipFill>
          <a:blip r:embed="rId2"/>
          <a:stretch>
            <a:fillRect/>
          </a:stretch>
        </p:blipFill>
        <p:spPr>
          <a:xfrm>
            <a:off x="1387475" y="2341563"/>
            <a:ext cx="6502400" cy="125730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59"/>
            <a:ext cx="9144000" cy="639763"/>
          </a:xfrm>
        </p:spPr>
        <p:txBody>
          <a:bodyPr/>
          <a:lstStyle/>
          <a:p>
            <a:r>
              <a:rPr lang="en-US" dirty="0" smtClean="0"/>
              <a:t>Hybrid vs. KY Proposals</a:t>
            </a:r>
            <a:endParaRPr lang="en-US" dirty="0"/>
          </a:p>
        </p:txBody>
      </p:sp>
      <p:sp>
        <p:nvSpPr>
          <p:cNvPr id="4" name="TextBox 3"/>
          <p:cNvSpPr txBox="1"/>
          <p:nvPr/>
        </p:nvSpPr>
        <p:spPr>
          <a:xfrm>
            <a:off x="90100" y="1115396"/>
            <a:ext cx="9023419" cy="5247590"/>
          </a:xfrm>
          <a:prstGeom prst="rect">
            <a:avLst/>
          </a:prstGeom>
          <a:noFill/>
        </p:spPr>
        <p:txBody>
          <a:bodyPr wrap="square" lIns="91440" rtlCol="0">
            <a:spAutoFit/>
          </a:bodyPr>
          <a:lstStyle/>
          <a:p>
            <a:pPr marL="1943100" indent="-1943100">
              <a:spcAft>
                <a:spcPts val="600"/>
              </a:spcAft>
            </a:pPr>
            <a:r>
              <a:rPr lang="en-US" sz="1800" dirty="0" smtClean="0">
                <a:solidFill>
                  <a:srgbClr val="BD0000"/>
                </a:solidFill>
                <a:latin typeface="Comic Sans MS"/>
                <a:cs typeface="Comic Sans MS"/>
              </a:rPr>
              <a:t>Hybrid Proposal: </a:t>
            </a:r>
            <a:r>
              <a:rPr lang="en-US" sz="1800" b="0" dirty="0" smtClean="0">
                <a:latin typeface="+mn-lt"/>
              </a:rPr>
              <a:t>focused on search for hybrid baryons in range of Q</a:t>
            </a:r>
            <a:r>
              <a:rPr lang="en-US" sz="1800" b="0" baseline="30000" dirty="0" smtClean="0">
                <a:latin typeface="+mn-lt"/>
              </a:rPr>
              <a:t>2</a:t>
            </a:r>
            <a:r>
              <a:rPr lang="en-US" sz="1800" b="0" dirty="0" smtClean="0">
                <a:latin typeface="+mn-lt"/>
              </a:rPr>
              <a:t>&lt; 2 GeV</a:t>
            </a:r>
            <a:r>
              <a:rPr lang="en-US" sz="1800" b="0" baseline="30000" dirty="0" smtClean="0">
                <a:latin typeface="+mn-lt"/>
              </a:rPr>
              <a:t>2</a:t>
            </a:r>
            <a:r>
              <a:rPr lang="en-US" sz="1800" b="0" dirty="0" smtClean="0">
                <a:latin typeface="+mn-lt"/>
              </a:rPr>
              <a:t> and the determination of their properties</a:t>
            </a:r>
          </a:p>
          <a:p>
            <a:pPr>
              <a:spcBef>
                <a:spcPts val="600"/>
              </a:spcBef>
              <a:spcAft>
                <a:spcPts val="1200"/>
              </a:spcAft>
            </a:pPr>
            <a:r>
              <a:rPr lang="en-US" sz="1800" dirty="0" smtClean="0">
                <a:solidFill>
                  <a:srgbClr val="BD0000"/>
                </a:solidFill>
                <a:latin typeface="Comic Sans MS"/>
                <a:cs typeface="Comic Sans MS"/>
              </a:rPr>
              <a:t>KY Proposal: </a:t>
            </a:r>
            <a:r>
              <a:rPr lang="en-US" sz="1800" b="0" dirty="0" smtClean="0">
                <a:latin typeface="+mn-lt"/>
              </a:rPr>
              <a:t>focused on N* spectrum and structure studies for Q</a:t>
            </a:r>
            <a:r>
              <a:rPr lang="en-US" sz="1800" b="0" baseline="30000" dirty="0" smtClean="0">
                <a:latin typeface="+mn-lt"/>
              </a:rPr>
              <a:t>2</a:t>
            </a:r>
            <a:r>
              <a:rPr lang="en-US" sz="1800" b="0" dirty="0" smtClean="0">
                <a:latin typeface="+mn-lt"/>
              </a:rPr>
              <a:t> from 2 to 7 GeV</a:t>
            </a:r>
            <a:r>
              <a:rPr lang="en-US" sz="1800" b="0" baseline="30000" dirty="0" smtClean="0">
                <a:latin typeface="+mn-lt"/>
              </a:rPr>
              <a:t>2</a:t>
            </a:r>
            <a:r>
              <a:rPr lang="en-US" sz="1800" b="0" dirty="0" smtClean="0">
                <a:latin typeface="+mn-lt"/>
              </a:rPr>
              <a:t>     </a:t>
            </a:r>
          </a:p>
          <a:p>
            <a:pPr marL="574675" indent="-165100">
              <a:spcAft>
                <a:spcPts val="600"/>
              </a:spcAft>
              <a:buFontTx/>
              <a:buChar char="-"/>
            </a:pPr>
            <a:r>
              <a:rPr lang="en-US" sz="1800" b="0" i="1" dirty="0" smtClean="0">
                <a:solidFill>
                  <a:srgbClr val="008000"/>
                </a:solidFill>
                <a:latin typeface="+mn-lt"/>
              </a:rPr>
              <a:t>verify N* </a:t>
            </a:r>
            <a:r>
              <a:rPr lang="en-US" sz="1800" b="0" i="1" dirty="0" smtClean="0">
                <a:solidFill>
                  <a:srgbClr val="008000"/>
                </a:solidFill>
                <a:latin typeface="+mn-lt"/>
                <a:sym typeface="Wingdings"/>
              </a:rPr>
              <a:t></a:t>
            </a:r>
            <a:r>
              <a:rPr lang="en-US" sz="1800" b="0" i="1" dirty="0" smtClean="0">
                <a:solidFill>
                  <a:srgbClr val="008000"/>
                </a:solidFill>
                <a:latin typeface="+mn-lt"/>
              </a:rPr>
              <a:t>KY states for W &lt; 2 GeV seen in B-G analysis of CLAS </a:t>
            </a:r>
            <a:r>
              <a:rPr lang="en-US" sz="1800" b="0" i="1" dirty="0" smtClean="0">
                <a:solidFill>
                  <a:srgbClr val="008000"/>
                </a:solidFill>
                <a:latin typeface="Symbol" charset="2"/>
                <a:cs typeface="Symbol" charset="2"/>
              </a:rPr>
              <a:t>g</a:t>
            </a:r>
            <a:r>
              <a:rPr lang="en-US" sz="1800" b="0" i="1" dirty="0" smtClean="0">
                <a:solidFill>
                  <a:srgbClr val="008000"/>
                </a:solidFill>
                <a:latin typeface="+mn-lt"/>
              </a:rPr>
              <a:t>p data; search for N* states that couple to KY for W to 3 GeV     </a:t>
            </a:r>
          </a:p>
          <a:p>
            <a:pPr marL="519113" indent="-109538">
              <a:spcAft>
                <a:spcPts val="600"/>
              </a:spcAft>
              <a:buFontTx/>
              <a:buChar char="-"/>
            </a:pPr>
            <a:r>
              <a:rPr lang="en-US" sz="1800" b="0" i="1" dirty="0" smtClean="0">
                <a:solidFill>
                  <a:srgbClr val="008000"/>
                </a:solidFill>
                <a:latin typeface="+mn-lt"/>
              </a:rPr>
              <a:t> extract electrocouplings vs. Q</a:t>
            </a:r>
            <a:r>
              <a:rPr lang="en-US" sz="1800" b="0" i="1" baseline="30000" dirty="0" smtClean="0">
                <a:solidFill>
                  <a:srgbClr val="008000"/>
                </a:solidFill>
                <a:latin typeface="+mn-lt"/>
              </a:rPr>
              <a:t>2</a:t>
            </a:r>
            <a:r>
              <a:rPr lang="en-US" sz="1800" b="0" i="1" dirty="0" smtClean="0">
                <a:solidFill>
                  <a:srgbClr val="008000"/>
                </a:solidFill>
                <a:latin typeface="+mn-lt"/>
              </a:rPr>
              <a:t> of N* states that couple to KY      </a:t>
            </a:r>
          </a:p>
          <a:p>
            <a:pPr marL="574675" indent="-165100">
              <a:spcAft>
                <a:spcPts val="600"/>
              </a:spcAft>
              <a:buFontTx/>
              <a:buChar char="-"/>
            </a:pPr>
            <a:r>
              <a:rPr lang="en-US" sz="1800" b="0" i="1" dirty="0" smtClean="0">
                <a:solidFill>
                  <a:srgbClr val="008000"/>
                </a:solidFill>
                <a:latin typeface="+mn-lt"/>
              </a:rPr>
              <a:t>probe transition region of MB cloud to quark core domination with focus on emergence of MB cloud from q-g confinement (with E12-06-108A)</a:t>
            </a:r>
          </a:p>
          <a:p>
            <a:pPr marL="519113" indent="-109538">
              <a:spcAft>
                <a:spcPts val="600"/>
              </a:spcAft>
              <a:buFontTx/>
              <a:buChar char="-"/>
            </a:pPr>
            <a:r>
              <a:rPr lang="en-US" sz="1800" b="0" i="1" dirty="0" smtClean="0">
                <a:solidFill>
                  <a:srgbClr val="008000"/>
                </a:solidFill>
                <a:latin typeface="+mn-lt"/>
              </a:rPr>
              <a:t> access to di-quark correlations in the high-lying N* structure             </a:t>
            </a:r>
          </a:p>
          <a:p>
            <a:pPr marL="519113" indent="-109538">
              <a:spcAft>
                <a:spcPts val="600"/>
              </a:spcAft>
              <a:buFontTx/>
              <a:buChar char="-"/>
            </a:pPr>
            <a:r>
              <a:rPr lang="en-US" sz="1800" b="0" i="1" dirty="0" smtClean="0">
                <a:solidFill>
                  <a:srgbClr val="008000"/>
                </a:solidFill>
                <a:latin typeface="+mn-lt"/>
              </a:rPr>
              <a:t> Develop reaction models to understand dynamics of KY production</a:t>
            </a:r>
          </a:p>
          <a:p>
            <a:pPr marL="519113" indent="-109538">
              <a:spcAft>
                <a:spcPts val="600"/>
              </a:spcAft>
              <a:buFontTx/>
              <a:buChar char="-"/>
            </a:pPr>
            <a:r>
              <a:rPr lang="en-US" sz="1800" b="0" i="1" dirty="0" smtClean="0">
                <a:solidFill>
                  <a:srgbClr val="008000"/>
                </a:solidFill>
                <a:latin typeface="+mn-lt"/>
              </a:rPr>
              <a:t> Probe hadronic couplings in decays N* </a:t>
            </a:r>
            <a:r>
              <a:rPr lang="en-US" sz="1800" b="0" i="1" dirty="0" smtClean="0">
                <a:solidFill>
                  <a:srgbClr val="008000"/>
                </a:solidFill>
                <a:latin typeface="+mn-lt"/>
                <a:sym typeface="Wingdings"/>
              </a:rPr>
              <a:t></a:t>
            </a:r>
            <a:r>
              <a:rPr lang="en-US" sz="1800" b="0" i="1" dirty="0" smtClean="0">
                <a:solidFill>
                  <a:srgbClr val="008000"/>
                </a:solidFill>
                <a:latin typeface="+mn-lt"/>
              </a:rPr>
              <a:t>K*Y and KY* final states</a:t>
            </a:r>
          </a:p>
          <a:p>
            <a:pPr marL="1541463" indent="-1541463">
              <a:spcBef>
                <a:spcPts val="1800"/>
              </a:spcBef>
              <a:spcAft>
                <a:spcPts val="600"/>
              </a:spcAft>
            </a:pPr>
            <a:r>
              <a:rPr lang="en-US" sz="1800" dirty="0" smtClean="0">
                <a:solidFill>
                  <a:srgbClr val="BD0000"/>
                </a:solidFill>
                <a:latin typeface="Comic Sans MS"/>
                <a:cs typeface="Comic Sans MS"/>
              </a:rPr>
              <a:t>Commonality: </a:t>
            </a:r>
            <a:r>
              <a:rPr lang="en-US" sz="1800" b="0" dirty="0" smtClean="0">
                <a:latin typeface="+mn-lt"/>
                <a:cs typeface="Comic Sans MS"/>
              </a:rPr>
              <a:t>There is overlap of both experimental and theoretical support for both  proposals, especially with regard to the collection and processing of data and the development of KY reaction models, fitting tools, and interpretation of the data</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6"/>
            <a:ext cx="9144000" cy="639763"/>
          </a:xfrm>
        </p:spPr>
        <p:txBody>
          <a:bodyPr/>
          <a:lstStyle/>
          <a:p>
            <a:r>
              <a:rPr lang="en-US" dirty="0" smtClean="0"/>
              <a:t>Dynamical Mass of Light Dressed Quarks</a:t>
            </a:r>
            <a:endParaRPr lang="en-US" dirty="0"/>
          </a:p>
        </p:txBody>
      </p:sp>
      <p:pic>
        <p:nvPicPr>
          <p:cNvPr id="4" name="Picture 6" descr="quark-mass.eps"/>
          <p:cNvPicPr>
            <a:picLocks noChangeAspect="1"/>
          </p:cNvPicPr>
          <p:nvPr/>
        </p:nvPicPr>
        <p:blipFill>
          <a:blip r:embed="rId2"/>
          <a:srcRect/>
          <a:stretch>
            <a:fillRect/>
          </a:stretch>
        </p:blipFill>
        <p:spPr bwMode="auto">
          <a:xfrm>
            <a:off x="392113" y="1020137"/>
            <a:ext cx="4762500" cy="3692525"/>
          </a:xfrm>
          <a:prstGeom prst="rect">
            <a:avLst/>
          </a:prstGeom>
          <a:noFill/>
          <a:ln w="9525">
            <a:noFill/>
            <a:miter lim="800000"/>
            <a:headEnd/>
            <a:tailEnd/>
          </a:ln>
        </p:spPr>
      </p:pic>
      <p:sp>
        <p:nvSpPr>
          <p:cNvPr id="5" name="TextBox 7"/>
          <p:cNvSpPr txBox="1">
            <a:spLocks noChangeArrowheads="1"/>
          </p:cNvSpPr>
          <p:nvPr/>
        </p:nvSpPr>
        <p:spPr bwMode="auto">
          <a:xfrm>
            <a:off x="5556422" y="1212225"/>
            <a:ext cx="3435910" cy="2862323"/>
          </a:xfrm>
          <a:prstGeom prst="rect">
            <a:avLst/>
          </a:prstGeom>
          <a:noFill/>
          <a:ln w="9525">
            <a:noFill/>
            <a:miter lim="800000"/>
            <a:headEnd/>
            <a:tailEnd/>
          </a:ln>
        </p:spPr>
        <p:txBody>
          <a:bodyPr wrap="square">
            <a:prstTxWarp prst="textNoShape">
              <a:avLst/>
            </a:prstTxWarp>
            <a:spAutoFit/>
          </a:bodyPr>
          <a:lstStyle/>
          <a:p>
            <a:pPr algn="l">
              <a:buFont typeface="Arial" pitchFamily="-106" charset="0"/>
              <a:buNone/>
            </a:pPr>
            <a:r>
              <a:rPr lang="en-US" sz="1800" b="0" dirty="0">
                <a:solidFill>
                  <a:srgbClr val="333399"/>
                </a:solidFill>
                <a:latin typeface="+mn-lt"/>
              </a:rPr>
              <a:t>DSE and LQCD predict  the dynamical generation of the momentum dependent dressed quark mass that comes from the gluon dressing of current quark propagator.</a:t>
            </a:r>
          </a:p>
          <a:p>
            <a:pPr algn="l">
              <a:buFont typeface="Arial" pitchFamily="-106" charset="0"/>
              <a:buNone/>
            </a:pPr>
            <a:endParaRPr lang="en-US" sz="1800" b="0" dirty="0">
              <a:solidFill>
                <a:srgbClr val="333399"/>
              </a:solidFill>
              <a:latin typeface="+mn-lt"/>
            </a:endParaRPr>
          </a:p>
          <a:p>
            <a:pPr algn="l">
              <a:buFont typeface="Arial" pitchFamily="-106" charset="0"/>
              <a:buNone/>
            </a:pPr>
            <a:r>
              <a:rPr lang="en-US" sz="1800" b="0" dirty="0">
                <a:solidFill>
                  <a:srgbClr val="333399"/>
                </a:solidFill>
                <a:latin typeface="+mn-lt"/>
              </a:rPr>
              <a:t>These dynamical contributions account for more than 98% of the dressed light quark mass.</a:t>
            </a:r>
          </a:p>
        </p:txBody>
      </p:sp>
      <p:sp>
        <p:nvSpPr>
          <p:cNvPr id="6" name="TextBox 8"/>
          <p:cNvSpPr txBox="1">
            <a:spLocks noChangeArrowheads="1"/>
          </p:cNvSpPr>
          <p:nvPr/>
        </p:nvSpPr>
        <p:spPr bwMode="auto">
          <a:xfrm>
            <a:off x="247650" y="5347662"/>
            <a:ext cx="8661400" cy="1015663"/>
          </a:xfrm>
          <a:prstGeom prst="rect">
            <a:avLst/>
          </a:prstGeom>
          <a:noFill/>
          <a:ln w="9525">
            <a:noFill/>
            <a:miter lim="800000"/>
            <a:headEnd/>
            <a:tailEnd/>
          </a:ln>
        </p:spPr>
        <p:txBody>
          <a:bodyPr>
            <a:prstTxWarp prst="textNoShape">
              <a:avLst/>
            </a:prstTxWarp>
            <a:spAutoFit/>
          </a:bodyPr>
          <a:lstStyle/>
          <a:p>
            <a:pPr algn="l"/>
            <a:r>
              <a:rPr lang="en-US" sz="2000" b="0" dirty="0">
                <a:solidFill>
                  <a:srgbClr val="333399"/>
                </a:solidFill>
                <a:latin typeface="+mn-lt"/>
              </a:rPr>
              <a:t>The data on N* electrocouplings at</a:t>
            </a:r>
            <a:r>
              <a:rPr lang="en-US" sz="2000" b="0" dirty="0" smtClean="0">
                <a:solidFill>
                  <a:srgbClr val="333399"/>
                </a:solidFill>
                <a:latin typeface="+mn-lt"/>
              </a:rPr>
              <a:t> 2 &lt; Q</a:t>
            </a:r>
            <a:r>
              <a:rPr lang="en-US" sz="2000" b="0" baseline="30000" dirty="0" smtClean="0">
                <a:solidFill>
                  <a:srgbClr val="333399"/>
                </a:solidFill>
                <a:latin typeface="+mn-lt"/>
              </a:rPr>
              <a:t>2 </a:t>
            </a:r>
            <a:r>
              <a:rPr lang="en-US" sz="2000" b="0" dirty="0" smtClean="0">
                <a:solidFill>
                  <a:srgbClr val="333399"/>
                </a:solidFill>
                <a:latin typeface="+mn-lt"/>
              </a:rPr>
              <a:t>&lt; 12 </a:t>
            </a:r>
            <a:r>
              <a:rPr lang="en-US" sz="2000" b="0" dirty="0">
                <a:solidFill>
                  <a:srgbClr val="333399"/>
                </a:solidFill>
                <a:latin typeface="+mn-lt"/>
              </a:rPr>
              <a:t>GeV</a:t>
            </a:r>
            <a:r>
              <a:rPr lang="en-US" sz="2000" b="0" baseline="30000" dirty="0">
                <a:solidFill>
                  <a:srgbClr val="333399"/>
                </a:solidFill>
                <a:latin typeface="+mn-lt"/>
              </a:rPr>
              <a:t>2</a:t>
            </a:r>
            <a:r>
              <a:rPr lang="en-US" sz="2000" b="0" dirty="0">
                <a:solidFill>
                  <a:srgbClr val="333399"/>
                </a:solidFill>
                <a:latin typeface="+mn-lt"/>
              </a:rPr>
              <a:t> will allow us to chart the momentum evolution of dressed quark mass, and in particular, to explore the</a:t>
            </a:r>
            <a:r>
              <a:rPr lang="en-US" sz="2000" b="0" dirty="0" smtClean="0">
                <a:solidFill>
                  <a:srgbClr val="333399"/>
                </a:solidFill>
                <a:latin typeface="+mn-lt"/>
              </a:rPr>
              <a:t> transition </a:t>
            </a:r>
            <a:r>
              <a:rPr lang="en-US" sz="2000" b="0" dirty="0">
                <a:solidFill>
                  <a:srgbClr val="333399"/>
                </a:solidFill>
                <a:latin typeface="+mn-lt"/>
              </a:rPr>
              <a:t>from dressed to almost bare current </a:t>
            </a:r>
            <a:r>
              <a:rPr lang="en-US" sz="2000" b="0" dirty="0" smtClean="0">
                <a:solidFill>
                  <a:srgbClr val="333399"/>
                </a:solidFill>
                <a:latin typeface="+mn-lt"/>
              </a:rPr>
              <a:t>quarks.</a:t>
            </a:r>
            <a:endParaRPr lang="en-US" sz="2000" b="0" dirty="0">
              <a:solidFill>
                <a:srgbClr val="333399"/>
              </a:solidFill>
              <a:latin typeface="+mn-lt"/>
            </a:endParaRPr>
          </a:p>
        </p:txBody>
      </p:sp>
      <p:sp>
        <p:nvSpPr>
          <p:cNvPr id="7" name="TextBox 9"/>
          <p:cNvSpPr txBox="1">
            <a:spLocks noChangeArrowheads="1"/>
          </p:cNvSpPr>
          <p:nvPr/>
        </p:nvSpPr>
        <p:spPr bwMode="auto">
          <a:xfrm>
            <a:off x="3206750" y="4444375"/>
            <a:ext cx="1568450" cy="304800"/>
          </a:xfrm>
          <a:prstGeom prst="rect">
            <a:avLst/>
          </a:prstGeom>
          <a:noFill/>
          <a:ln w="9525">
            <a:noFill/>
            <a:miter lim="800000"/>
            <a:headEnd/>
            <a:tailEnd/>
          </a:ln>
        </p:spPr>
        <p:txBody>
          <a:bodyPr wrap="none">
            <a:prstTxWarp prst="textNoShape">
              <a:avLst/>
            </a:prstTxWarp>
            <a:spAutoFit/>
          </a:bodyPr>
          <a:lstStyle/>
          <a:p>
            <a:r>
              <a:rPr lang="en-US" sz="1400" dirty="0"/>
              <a:t>per dressed quark</a:t>
            </a:r>
          </a:p>
        </p:txBody>
      </p:sp>
      <p:sp>
        <p:nvSpPr>
          <p:cNvPr id="8" name="TextBox 10"/>
          <p:cNvSpPr txBox="1">
            <a:spLocks noChangeArrowheads="1"/>
          </p:cNvSpPr>
          <p:nvPr/>
        </p:nvSpPr>
        <p:spPr bwMode="auto">
          <a:xfrm>
            <a:off x="257175" y="4869825"/>
            <a:ext cx="5832209" cy="369332"/>
          </a:xfrm>
          <a:prstGeom prst="rect">
            <a:avLst/>
          </a:prstGeom>
          <a:noFill/>
          <a:ln w="9525">
            <a:noFill/>
            <a:miter lim="800000"/>
            <a:headEnd/>
            <a:tailEnd/>
          </a:ln>
        </p:spPr>
        <p:txBody>
          <a:bodyPr wrap="square">
            <a:prstTxWarp prst="textNoShape">
              <a:avLst/>
            </a:prstTxWarp>
            <a:spAutoFit/>
          </a:bodyPr>
          <a:lstStyle/>
          <a:p>
            <a:pPr algn="l"/>
            <a:r>
              <a:rPr lang="en-US" sz="1800" b="0" i="1" dirty="0" smtClean="0">
                <a:solidFill>
                  <a:srgbClr val="993366"/>
                </a:solidFill>
                <a:latin typeface="+mn-lt"/>
              </a:rPr>
              <a:t>[Q</a:t>
            </a:r>
            <a:r>
              <a:rPr lang="en-US" sz="1800" b="0" i="1" baseline="30000" dirty="0" smtClean="0">
                <a:solidFill>
                  <a:srgbClr val="993366"/>
                </a:solidFill>
                <a:latin typeface="+mn-lt"/>
              </a:rPr>
              <a:t>2</a:t>
            </a:r>
            <a:r>
              <a:rPr lang="en-US" sz="1800" b="0" i="1" dirty="0" smtClean="0">
                <a:solidFill>
                  <a:srgbClr val="993366"/>
                </a:solidFill>
                <a:latin typeface="+mn-lt"/>
              </a:rPr>
              <a:t> </a:t>
            </a:r>
            <a:r>
              <a:rPr lang="en-US" sz="1800" b="0" i="1" dirty="0">
                <a:solidFill>
                  <a:srgbClr val="993366"/>
                </a:solidFill>
                <a:latin typeface="+mn-lt"/>
              </a:rPr>
              <a:t>=</a:t>
            </a:r>
            <a:r>
              <a:rPr lang="en-US" sz="1800" b="0" i="1" dirty="0" smtClean="0">
                <a:solidFill>
                  <a:srgbClr val="993366"/>
                </a:solidFill>
                <a:latin typeface="+mn-lt"/>
              </a:rPr>
              <a:t> 2 </a:t>
            </a:r>
            <a:r>
              <a:rPr lang="en-US" sz="1800" b="0" i="1" dirty="0" smtClean="0">
                <a:solidFill>
                  <a:srgbClr val="993366"/>
                </a:solidFill>
                <a:latin typeface="+mn-lt"/>
                <a:sym typeface="Wingdings"/>
              </a:rPr>
              <a:t>      </a:t>
            </a:r>
            <a:r>
              <a:rPr lang="en-US" sz="1800" b="0" i="1" dirty="0" smtClean="0">
                <a:solidFill>
                  <a:srgbClr val="993366"/>
                </a:solidFill>
                <a:latin typeface="+mn-lt"/>
              </a:rPr>
              <a:t>12 </a:t>
            </a:r>
            <a:r>
              <a:rPr lang="en-US" sz="1800" b="0" i="1" dirty="0">
                <a:solidFill>
                  <a:srgbClr val="993366"/>
                </a:solidFill>
                <a:latin typeface="+mn-lt"/>
              </a:rPr>
              <a:t>GeV</a:t>
            </a:r>
            <a:r>
              <a:rPr lang="en-US" sz="1800" b="0" i="1" baseline="30000" dirty="0">
                <a:solidFill>
                  <a:srgbClr val="993366"/>
                </a:solidFill>
                <a:latin typeface="+mn-lt"/>
              </a:rPr>
              <a:t>2 </a:t>
            </a:r>
            <a:r>
              <a:rPr lang="en-US" sz="1800" b="0" i="1" baseline="30000" dirty="0" smtClean="0">
                <a:solidFill>
                  <a:srgbClr val="993366"/>
                </a:solidFill>
                <a:latin typeface="+mn-lt"/>
              </a:rPr>
              <a:t> </a:t>
            </a:r>
            <a:r>
              <a:rPr lang="en-US" sz="1800" b="0" i="1" dirty="0" smtClean="0">
                <a:solidFill>
                  <a:srgbClr val="993366"/>
                </a:solidFill>
                <a:latin typeface="+mn-lt"/>
              </a:rPr>
              <a:t>: p = 0.5      </a:t>
            </a:r>
            <a:r>
              <a:rPr lang="en-US" sz="1800" b="0" i="1" dirty="0" smtClean="0">
                <a:solidFill>
                  <a:srgbClr val="993366"/>
                </a:solidFill>
                <a:latin typeface="+mn-lt"/>
                <a:sym typeface="Wingdings"/>
              </a:rPr>
              <a:t> 1.5 GeV = sqrt(Q</a:t>
            </a:r>
            <a:r>
              <a:rPr lang="en-US" sz="1800" b="0" i="1" baseline="30000" dirty="0" smtClean="0">
                <a:solidFill>
                  <a:srgbClr val="993366"/>
                </a:solidFill>
                <a:latin typeface="+mn-lt"/>
                <a:sym typeface="Wingdings"/>
              </a:rPr>
              <a:t>2</a:t>
            </a:r>
            <a:r>
              <a:rPr lang="en-US" sz="1800" b="0" i="1" dirty="0" smtClean="0">
                <a:solidFill>
                  <a:srgbClr val="993366"/>
                </a:solidFill>
                <a:latin typeface="+mn-lt"/>
                <a:sym typeface="Wingdings"/>
              </a:rPr>
              <a:t>)/N</a:t>
            </a:r>
            <a:r>
              <a:rPr lang="en-US" sz="1800" b="0" i="1" baseline="-25000" dirty="0" smtClean="0">
                <a:solidFill>
                  <a:srgbClr val="993366"/>
                </a:solidFill>
                <a:latin typeface="+mn-lt"/>
                <a:sym typeface="Wingdings"/>
              </a:rPr>
              <a:t>q</a:t>
            </a:r>
            <a:r>
              <a:rPr lang="en-US" sz="1800" b="0" i="1" dirty="0" smtClean="0">
                <a:solidFill>
                  <a:srgbClr val="993366"/>
                </a:solidFill>
                <a:latin typeface="+mn-lt"/>
                <a:sym typeface="Wingdings"/>
              </a:rPr>
              <a:t>] </a:t>
            </a:r>
            <a:r>
              <a:rPr lang="en-US" sz="1800" b="0" i="1" dirty="0" smtClean="0">
                <a:solidFill>
                  <a:srgbClr val="993366"/>
                </a:solidFill>
                <a:latin typeface="+mn-lt"/>
              </a:rPr>
              <a:t>     </a:t>
            </a:r>
            <a:endParaRPr lang="en-US" sz="1800" b="0" i="1" dirty="0">
              <a:solidFill>
                <a:srgbClr val="993366"/>
              </a:solidFill>
              <a:latin typeface="+mn-lt"/>
            </a:endParaRPr>
          </a:p>
        </p:txBody>
      </p:sp>
      <p:cxnSp>
        <p:nvCxnSpPr>
          <p:cNvPr id="9" name="Straight Connector 8"/>
          <p:cNvCxnSpPr>
            <a:cxnSpLocks noChangeShapeType="1"/>
          </p:cNvCxnSpPr>
          <p:nvPr/>
        </p:nvCxnSpPr>
        <p:spPr bwMode="auto">
          <a:xfrm rot="5400000">
            <a:off x="690562" y="2647325"/>
            <a:ext cx="3236913" cy="1588"/>
          </a:xfrm>
          <a:prstGeom prst="line">
            <a:avLst/>
          </a:prstGeom>
          <a:noFill/>
          <a:ln w="19050">
            <a:solidFill>
              <a:srgbClr val="993366"/>
            </a:solidFill>
            <a:round/>
            <a:headEnd/>
            <a:tailEnd/>
          </a:ln>
        </p:spPr>
      </p:cxnSp>
      <p:sp>
        <p:nvSpPr>
          <p:cNvPr id="10" name="Line 13"/>
          <p:cNvSpPr>
            <a:spLocks noChangeShapeType="1"/>
          </p:cNvSpPr>
          <p:nvPr/>
        </p:nvSpPr>
        <p:spPr bwMode="auto">
          <a:xfrm>
            <a:off x="1173262" y="5068262"/>
            <a:ext cx="238815" cy="0"/>
          </a:xfrm>
          <a:prstGeom prst="line">
            <a:avLst/>
          </a:prstGeom>
          <a:noFill/>
          <a:ln w="25400">
            <a:solidFill>
              <a:srgbClr val="993366"/>
            </a:solidFill>
            <a:round/>
            <a:headEnd/>
            <a:tailEnd type="triangle" w="lg" len="med"/>
          </a:ln>
          <a:effectLst/>
        </p:spPr>
        <p:txBody>
          <a:bodyPr wrap="square" anchor="ctr">
            <a:prstTxWarp prst="textNoShape">
              <a:avLst/>
            </a:prstTxWarp>
            <a:spAutoFit/>
          </a:bodyPr>
          <a:lstStyle/>
          <a:p>
            <a:endParaRPr lang="en-US" i="1" dirty="0">
              <a:latin typeface="+mn-lt"/>
            </a:endParaRPr>
          </a:p>
        </p:txBody>
      </p:sp>
      <p:sp>
        <p:nvSpPr>
          <p:cNvPr id="11" name="Text Box 17"/>
          <p:cNvSpPr txBox="1">
            <a:spLocks noChangeArrowheads="1"/>
          </p:cNvSpPr>
          <p:nvPr/>
        </p:nvSpPr>
        <p:spPr bwMode="auto">
          <a:xfrm>
            <a:off x="5631210" y="4228277"/>
            <a:ext cx="3417785" cy="276999"/>
          </a:xfrm>
          <a:prstGeom prst="rect">
            <a:avLst/>
          </a:prstGeom>
          <a:noFill/>
          <a:ln w="9525">
            <a:noFill/>
            <a:miter lim="800000"/>
            <a:headEnd/>
            <a:tailEnd/>
          </a:ln>
          <a:effectLst/>
        </p:spPr>
        <p:txBody>
          <a:bodyPr wrap="none" tIns="0" bIns="0">
            <a:prstTxWarp prst="textNoShape">
              <a:avLst/>
            </a:prstTxWarp>
            <a:spAutoFit/>
          </a:bodyPr>
          <a:lstStyle/>
          <a:p>
            <a:pPr algn="l"/>
            <a:r>
              <a:rPr lang="en-US" sz="1800" b="0" dirty="0">
                <a:solidFill>
                  <a:srgbClr val="993366"/>
                </a:solidFill>
                <a:latin typeface="+mn-lt"/>
              </a:rPr>
              <a:t>DSE: lines and LQCD: triangles</a:t>
            </a:r>
          </a:p>
        </p:txBody>
      </p:sp>
      <p:cxnSp>
        <p:nvCxnSpPr>
          <p:cNvPr id="12" name="Straight Connector 11"/>
          <p:cNvCxnSpPr>
            <a:cxnSpLocks noChangeShapeType="1"/>
          </p:cNvCxnSpPr>
          <p:nvPr/>
        </p:nvCxnSpPr>
        <p:spPr bwMode="auto">
          <a:xfrm rot="5400000">
            <a:off x="-206123" y="2667209"/>
            <a:ext cx="3236913" cy="1588"/>
          </a:xfrm>
          <a:prstGeom prst="line">
            <a:avLst/>
          </a:prstGeom>
          <a:noFill/>
          <a:ln w="19050">
            <a:solidFill>
              <a:srgbClr val="993366"/>
            </a:solidFill>
            <a:round/>
            <a:headEnd/>
            <a:tailEnd/>
          </a:ln>
        </p:spPr>
      </p:cxnSp>
      <p:sp>
        <p:nvSpPr>
          <p:cNvPr id="13" name="Line 13"/>
          <p:cNvSpPr>
            <a:spLocks noChangeShapeType="1"/>
          </p:cNvSpPr>
          <p:nvPr/>
        </p:nvSpPr>
        <p:spPr bwMode="auto">
          <a:xfrm>
            <a:off x="3415705" y="5077103"/>
            <a:ext cx="238815" cy="0"/>
          </a:xfrm>
          <a:prstGeom prst="line">
            <a:avLst/>
          </a:prstGeom>
          <a:noFill/>
          <a:ln w="25400">
            <a:solidFill>
              <a:srgbClr val="993366"/>
            </a:solidFill>
            <a:round/>
            <a:headEnd/>
            <a:tailEnd type="triangle" w="lg" len="med"/>
          </a:ln>
          <a:effectLst/>
        </p:spPr>
        <p:txBody>
          <a:bodyPr wrap="square" anchor="ctr">
            <a:prstTxWarp prst="textNoShape">
              <a:avLst/>
            </a:prstTxWarp>
            <a:spAutoFit/>
          </a:bodyPr>
          <a:lstStyle/>
          <a:p>
            <a:endParaRPr lang="en-US" i="1" dirty="0">
              <a:latin typeface="+mn-l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473"/>
            <a:ext cx="9144000" cy="639763"/>
          </a:xfrm>
        </p:spPr>
        <p:txBody>
          <a:bodyPr/>
          <a:lstStyle/>
          <a:p>
            <a:r>
              <a:rPr lang="en-US" dirty="0" smtClean="0"/>
              <a:t>Physics Goals</a:t>
            </a:r>
            <a:endParaRPr lang="en-US" dirty="0"/>
          </a:p>
        </p:txBody>
      </p:sp>
      <p:sp>
        <p:nvSpPr>
          <p:cNvPr id="5" name="Rectangle 4"/>
          <p:cNvSpPr txBox="1">
            <a:spLocks noChangeArrowheads="1"/>
          </p:cNvSpPr>
          <p:nvPr/>
        </p:nvSpPr>
        <p:spPr bwMode="auto">
          <a:xfrm>
            <a:off x="1855768" y="1431401"/>
            <a:ext cx="6905986" cy="3296177"/>
          </a:xfrm>
          <a:prstGeom prst="rect">
            <a:avLst/>
          </a:prstGeom>
          <a:solidFill>
            <a:schemeClr val="bg1"/>
          </a:solidFill>
          <a:ln w="38100">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90000"/>
              </a:lnSpc>
              <a:spcBef>
                <a:spcPts val="1720"/>
              </a:spcBef>
              <a:spcAft>
                <a:spcPct val="0"/>
              </a:spcAft>
              <a:buClr>
                <a:srgbClr val="333399"/>
              </a:buClr>
              <a:buSzTx/>
              <a:tabLst/>
              <a:defRPr/>
            </a:pPr>
            <a:r>
              <a:rPr kumimoji="0" lang="en-US" sz="2000" b="0" i="0" u="none" strike="noStrike" kern="0" cap="none" spc="0" normalizeH="0" baseline="0" noProof="0" dirty="0" smtClean="0">
                <a:ln>
                  <a:noFill/>
                </a:ln>
                <a:solidFill>
                  <a:srgbClr val="333399"/>
                </a:solidFill>
                <a:effectLst/>
                <a:uLnTx/>
                <a:uFillTx/>
                <a:latin typeface="+mn-lt"/>
                <a:ea typeface="+mn-ea"/>
                <a:cs typeface="+mn-cs"/>
              </a:rPr>
              <a:t>Measure differential cross sections, separated structure functions</a:t>
            </a:r>
            <a:r>
              <a:rPr kumimoji="0" lang="en-US" sz="2000" b="0" i="0" u="none" strike="noStrike" kern="0" cap="none" spc="0" normalizeH="0" noProof="0" dirty="0" smtClean="0">
                <a:ln>
                  <a:noFill/>
                </a:ln>
                <a:solidFill>
                  <a:srgbClr val="333399"/>
                </a:solidFill>
                <a:effectLst/>
                <a:uLnTx/>
                <a:uFillTx/>
                <a:latin typeface="+mn-lt"/>
                <a:ea typeface="+mn-ea"/>
                <a:cs typeface="+mn-cs"/>
              </a:rPr>
              <a:t> </a:t>
            </a:r>
            <a:r>
              <a:rPr kumimoji="0" lang="en-US" sz="2000" b="0" i="0" u="none" strike="noStrike" kern="0" cap="none" spc="0" normalizeH="0" baseline="0" noProof="0" dirty="0" smtClean="0">
                <a:ln>
                  <a:noFill/>
                </a:ln>
                <a:solidFill>
                  <a:srgbClr val="333399"/>
                </a:solidFill>
                <a:effectLst/>
                <a:uLnTx/>
                <a:uFillTx/>
                <a:latin typeface="+mn-lt"/>
                <a:ea typeface="+mn-ea"/>
                <a:cs typeface="+mn-cs"/>
              </a:rPr>
              <a:t>(</a:t>
            </a:r>
            <a:r>
              <a:rPr kumimoji="0" lang="en-US" sz="2000" b="0" i="0" u="none" strike="noStrike" kern="0" cap="none" spc="0" normalizeH="0" baseline="0" noProof="0" dirty="0" smtClean="0">
                <a:ln>
                  <a:noFill/>
                </a:ln>
                <a:solidFill>
                  <a:srgbClr val="333399"/>
                </a:solidFill>
                <a:effectLst/>
                <a:uLnTx/>
                <a:uFillTx/>
                <a:latin typeface="Symbol" charset="2"/>
                <a:ea typeface="+mn-ea"/>
                <a:cs typeface="Symbol" charset="2"/>
              </a:rPr>
              <a:t>s</a:t>
            </a:r>
            <a:r>
              <a:rPr kumimoji="0" lang="en-US" sz="2000" b="0" i="0" u="none" strike="noStrike" kern="0" cap="none" spc="0" normalizeH="0" baseline="-25000" noProof="0" dirty="0" smtClean="0">
                <a:ln>
                  <a:noFill/>
                </a:ln>
                <a:solidFill>
                  <a:srgbClr val="333399"/>
                </a:solidFill>
                <a:effectLst/>
                <a:uLnTx/>
                <a:uFillTx/>
                <a:latin typeface="+mn-lt"/>
                <a:ea typeface="+mn-ea"/>
                <a:cs typeface="+mn-cs"/>
              </a:rPr>
              <a:t>U</a:t>
            </a:r>
            <a:r>
              <a:rPr kumimoji="0" lang="en-US" sz="2000" b="0" i="0" u="none" strike="noStrike" kern="0" cap="none" spc="0" normalizeH="0" baseline="0" noProof="0" dirty="0" smtClean="0">
                <a:ln>
                  <a:noFill/>
                </a:ln>
                <a:solidFill>
                  <a:srgbClr val="333399"/>
                </a:solidFill>
                <a:effectLst/>
                <a:uLnTx/>
                <a:uFillTx/>
                <a:latin typeface="+mn-lt"/>
                <a:ea typeface="+mn-ea"/>
                <a:cs typeface="+mn-cs"/>
              </a:rPr>
              <a:t>, </a:t>
            </a:r>
            <a:r>
              <a:rPr kumimoji="0" lang="en-US" sz="2000" b="0" i="0" u="none" strike="noStrike" kern="0" cap="none" spc="0" normalizeH="0" baseline="0" noProof="0" dirty="0" smtClean="0">
                <a:ln>
                  <a:noFill/>
                </a:ln>
                <a:solidFill>
                  <a:srgbClr val="333399"/>
                </a:solidFill>
                <a:effectLst/>
                <a:uLnTx/>
                <a:uFillTx/>
                <a:latin typeface="Symbol" charset="2"/>
                <a:ea typeface="+mn-ea"/>
                <a:cs typeface="Symbol" charset="2"/>
              </a:rPr>
              <a:t>s</a:t>
            </a:r>
            <a:r>
              <a:rPr kumimoji="0" lang="en-US" sz="2000" b="0" i="0" u="none" strike="noStrike" kern="0" cap="none" spc="0" normalizeH="0" baseline="-25000" noProof="0" dirty="0" smtClean="0">
                <a:ln>
                  <a:noFill/>
                </a:ln>
                <a:solidFill>
                  <a:srgbClr val="333399"/>
                </a:solidFill>
                <a:effectLst/>
                <a:uLnTx/>
                <a:uFillTx/>
                <a:latin typeface="+mn-lt"/>
                <a:ea typeface="+mn-ea"/>
                <a:cs typeface="+mn-cs"/>
              </a:rPr>
              <a:t>LT</a:t>
            </a:r>
            <a:r>
              <a:rPr kumimoji="0" lang="en-US" sz="2000" b="0" i="0" u="none" strike="noStrike" kern="0" cap="none" spc="0" normalizeH="0" baseline="0" noProof="0" dirty="0" smtClean="0">
                <a:ln>
                  <a:noFill/>
                </a:ln>
                <a:solidFill>
                  <a:srgbClr val="333399"/>
                </a:solidFill>
                <a:effectLst/>
                <a:uLnTx/>
                <a:uFillTx/>
                <a:latin typeface="+mn-lt"/>
                <a:ea typeface="+mn-ea"/>
                <a:cs typeface="+mn-cs"/>
              </a:rPr>
              <a:t>, </a:t>
            </a:r>
            <a:r>
              <a:rPr kumimoji="0" lang="en-US" sz="2000" b="0" i="0" u="none" strike="noStrike" kern="0" cap="none" spc="0" normalizeH="0" baseline="0" noProof="0" dirty="0" smtClean="0">
                <a:ln>
                  <a:noFill/>
                </a:ln>
                <a:solidFill>
                  <a:srgbClr val="333399"/>
                </a:solidFill>
                <a:effectLst/>
                <a:uLnTx/>
                <a:uFillTx/>
                <a:latin typeface="Symbol" charset="2"/>
                <a:ea typeface="+mn-ea"/>
                <a:cs typeface="Symbol" charset="2"/>
              </a:rPr>
              <a:t>s</a:t>
            </a:r>
            <a:r>
              <a:rPr kumimoji="0" lang="en-US" sz="2000" b="0" i="0" u="none" strike="noStrike" kern="0" cap="none" spc="0" normalizeH="0" baseline="-25000" noProof="0" dirty="0" smtClean="0">
                <a:ln>
                  <a:noFill/>
                </a:ln>
                <a:solidFill>
                  <a:srgbClr val="333399"/>
                </a:solidFill>
                <a:effectLst/>
                <a:uLnTx/>
                <a:uFillTx/>
                <a:latin typeface="+mn-lt"/>
                <a:ea typeface="+mn-ea"/>
                <a:cs typeface="+mn-cs"/>
              </a:rPr>
              <a:t>TT</a:t>
            </a:r>
            <a:r>
              <a:rPr kumimoji="0" lang="en-US" sz="2000" b="0" i="0" u="none" strike="noStrike" kern="0" cap="none" spc="0" normalizeH="0" baseline="0" noProof="0" dirty="0" smtClean="0">
                <a:ln>
                  <a:noFill/>
                </a:ln>
                <a:solidFill>
                  <a:srgbClr val="333399"/>
                </a:solidFill>
                <a:effectLst/>
                <a:uLnTx/>
                <a:uFillTx/>
                <a:latin typeface="+mn-lt"/>
                <a:ea typeface="+mn-ea"/>
                <a:cs typeface="+mn-cs"/>
              </a:rPr>
              <a:t>, </a:t>
            </a:r>
            <a:r>
              <a:rPr kumimoji="0" lang="en-US" sz="2000" b="0" i="0" u="none" strike="noStrike" kern="0" cap="none" spc="0" normalizeH="0" baseline="0" noProof="0" dirty="0" smtClean="0">
                <a:ln>
                  <a:noFill/>
                </a:ln>
                <a:solidFill>
                  <a:srgbClr val="333399"/>
                </a:solidFill>
                <a:effectLst/>
                <a:uLnTx/>
                <a:uFillTx/>
                <a:latin typeface="Symbol" charset="2"/>
                <a:ea typeface="+mn-ea"/>
                <a:cs typeface="Symbol" charset="2"/>
              </a:rPr>
              <a:t>s</a:t>
            </a:r>
            <a:r>
              <a:rPr kumimoji="0" lang="en-US" sz="2000" b="0" i="0" u="none" strike="noStrike" kern="0" cap="none" spc="0" normalizeH="0" baseline="-25000" noProof="0" dirty="0" smtClean="0">
                <a:ln>
                  <a:noFill/>
                </a:ln>
                <a:solidFill>
                  <a:srgbClr val="333399"/>
                </a:solidFill>
                <a:effectLst/>
                <a:uLnTx/>
                <a:uFillTx/>
                <a:latin typeface="+mn-lt"/>
                <a:ea typeface="+mn-ea"/>
                <a:cs typeface="+mn-cs"/>
              </a:rPr>
              <a:t>LT’</a:t>
            </a:r>
            <a:r>
              <a:rPr kumimoji="0" lang="en-US" sz="2000" b="0" i="0" u="none" strike="noStrike" kern="0" cap="none" spc="0" normalizeH="0" baseline="0" noProof="0" dirty="0" smtClean="0">
                <a:ln>
                  <a:noFill/>
                </a:ln>
                <a:solidFill>
                  <a:srgbClr val="333399"/>
                </a:solidFill>
                <a:effectLst/>
                <a:uLnTx/>
                <a:uFillTx/>
                <a:latin typeface="+mn-lt"/>
                <a:ea typeface="+mn-ea"/>
                <a:cs typeface="+mn-cs"/>
              </a:rPr>
              <a:t>), and </a:t>
            </a:r>
            <a:r>
              <a:rPr lang="en-US" sz="2000" b="0" kern="0" dirty="0" smtClean="0">
                <a:solidFill>
                  <a:srgbClr val="333399"/>
                </a:solidFill>
                <a:latin typeface="+mn-lt"/>
                <a:ea typeface="+mn-ea"/>
              </a:rPr>
              <a:t>recoil and beam-recoil</a:t>
            </a:r>
          </a:p>
          <a:p>
            <a:pPr marR="0" lvl="0" algn="l" defTabSz="914400" rtl="0" eaLnBrk="1" fontAlgn="base" latinLnBrk="0" hangingPunct="1">
              <a:lnSpc>
                <a:spcPct val="90000"/>
              </a:lnSpc>
              <a:spcBef>
                <a:spcPts val="300"/>
              </a:spcBef>
              <a:spcAft>
                <a:spcPct val="0"/>
              </a:spcAft>
              <a:buClr>
                <a:srgbClr val="333399"/>
              </a:buClr>
              <a:buSzTx/>
              <a:tabLst/>
              <a:defRPr/>
            </a:pPr>
            <a:r>
              <a:rPr kumimoji="0" lang="en-US" sz="2000" b="0" i="0" u="none" strike="noStrike" kern="0" cap="none" spc="0" normalizeH="0" baseline="0" noProof="0" dirty="0" smtClean="0">
                <a:ln>
                  <a:noFill/>
                </a:ln>
                <a:solidFill>
                  <a:srgbClr val="333399"/>
                </a:solidFill>
                <a:effectLst/>
                <a:uLnTx/>
                <a:uFillTx/>
                <a:latin typeface="+mn-lt"/>
                <a:ea typeface="+mn-ea"/>
                <a:cs typeface="+mn-cs"/>
              </a:rPr>
              <a:t>polarization observables</a:t>
            </a:r>
            <a:r>
              <a:rPr kumimoji="0" lang="en-US" sz="2000" b="0" i="0" u="none" strike="noStrike" kern="0" cap="none" spc="0" normalizeH="0" noProof="0" dirty="0" smtClean="0">
                <a:ln>
                  <a:noFill/>
                </a:ln>
                <a:solidFill>
                  <a:srgbClr val="333399"/>
                </a:solidFill>
                <a:effectLst/>
                <a:uLnTx/>
                <a:uFillTx/>
                <a:latin typeface="+mn-lt"/>
                <a:ea typeface="+mn-ea"/>
                <a:cs typeface="+mn-cs"/>
              </a:rPr>
              <a:t> for K</a:t>
            </a:r>
            <a:r>
              <a:rPr kumimoji="0" lang="en-US" sz="2000" b="0" i="0" u="none" strike="noStrike" kern="0" cap="none" spc="0" normalizeH="0" baseline="30000" noProof="0" dirty="0" smtClean="0">
                <a:ln>
                  <a:noFill/>
                </a:ln>
                <a:solidFill>
                  <a:srgbClr val="333399"/>
                </a:solidFill>
                <a:effectLst/>
                <a:uLnTx/>
                <a:uFillTx/>
                <a:latin typeface="+mn-lt"/>
                <a:ea typeface="+mn-ea"/>
                <a:cs typeface="+mn-cs"/>
              </a:rPr>
              <a:t>+</a:t>
            </a:r>
            <a:r>
              <a:rPr kumimoji="0" lang="en-US" sz="2000" b="0" i="0" u="none" strike="noStrike" kern="0" cap="none" spc="0" normalizeH="0" noProof="0" dirty="0" smtClean="0">
                <a:ln>
                  <a:noFill/>
                </a:ln>
                <a:solidFill>
                  <a:srgbClr val="333399"/>
                </a:solidFill>
                <a:effectLst/>
                <a:uLnTx/>
                <a:uFillTx/>
                <a:latin typeface="Symbol" charset="2"/>
                <a:ea typeface="+mn-ea"/>
                <a:cs typeface="Symbol" charset="2"/>
              </a:rPr>
              <a:t>L</a:t>
            </a:r>
            <a:r>
              <a:rPr kumimoji="0" lang="en-US" sz="2000" b="0" i="0" u="none" strike="noStrike" kern="0" cap="none" spc="0" normalizeH="0" noProof="0" dirty="0" smtClean="0">
                <a:ln>
                  <a:noFill/>
                </a:ln>
                <a:solidFill>
                  <a:srgbClr val="333399"/>
                </a:solidFill>
                <a:effectLst/>
                <a:uLnTx/>
                <a:uFillTx/>
                <a:latin typeface="+mn-lt"/>
                <a:ea typeface="+mn-ea"/>
                <a:cs typeface="+mn-cs"/>
              </a:rPr>
              <a:t> and K</a:t>
            </a:r>
            <a:r>
              <a:rPr kumimoji="0" lang="en-US" sz="2000" b="0" i="0" u="none" strike="noStrike" kern="0" cap="none" spc="0" normalizeH="0" baseline="30000" noProof="0" dirty="0" smtClean="0">
                <a:ln>
                  <a:noFill/>
                </a:ln>
                <a:solidFill>
                  <a:srgbClr val="333399"/>
                </a:solidFill>
                <a:effectLst/>
                <a:uLnTx/>
                <a:uFillTx/>
                <a:latin typeface="+mn-lt"/>
                <a:ea typeface="+mn-ea"/>
                <a:cs typeface="+mn-cs"/>
              </a:rPr>
              <a:t>+</a:t>
            </a:r>
            <a:r>
              <a:rPr kumimoji="0" lang="en-US" sz="2000" b="0" i="0" u="none" strike="noStrike" kern="0" cap="none" spc="0" normalizeH="0" noProof="0" dirty="0" smtClean="0">
                <a:ln>
                  <a:noFill/>
                </a:ln>
                <a:solidFill>
                  <a:srgbClr val="333399"/>
                </a:solidFill>
                <a:effectLst/>
                <a:uLnTx/>
                <a:uFillTx/>
                <a:latin typeface="Symbol" charset="2"/>
                <a:ea typeface="+mn-ea"/>
                <a:cs typeface="Symbol" charset="2"/>
              </a:rPr>
              <a:t>S</a:t>
            </a:r>
            <a:r>
              <a:rPr kumimoji="0" lang="en-US" sz="2000" b="0" i="0" u="none" strike="noStrike" kern="0" cap="none" spc="0" normalizeH="0" baseline="30000" noProof="0" dirty="0" smtClean="0">
                <a:ln>
                  <a:noFill/>
                </a:ln>
                <a:solidFill>
                  <a:srgbClr val="333399"/>
                </a:solidFill>
                <a:effectLst/>
                <a:uLnTx/>
                <a:uFillTx/>
                <a:latin typeface="+mn-lt"/>
                <a:ea typeface="+mn-ea"/>
                <a:cs typeface="+mn-cs"/>
              </a:rPr>
              <a:t>0</a:t>
            </a:r>
            <a:r>
              <a:rPr lang="en-US" sz="2000" b="0" kern="0" dirty="0" smtClean="0">
                <a:solidFill>
                  <a:srgbClr val="333399"/>
                </a:solidFill>
                <a:latin typeface="+mn-lt"/>
                <a:ea typeface="+mn-ea"/>
              </a:rPr>
              <a:t> </a:t>
            </a:r>
            <a:r>
              <a:rPr kumimoji="0" lang="en-US" sz="2000" b="0" i="0" u="none" strike="noStrike" kern="0" cap="none" spc="0" normalizeH="0" noProof="0" dirty="0" smtClean="0">
                <a:ln>
                  <a:noFill/>
                </a:ln>
                <a:solidFill>
                  <a:srgbClr val="333399"/>
                </a:solidFill>
                <a:effectLst/>
                <a:uLnTx/>
                <a:uFillTx/>
                <a:latin typeface="+mn-lt"/>
                <a:ea typeface="+mn-ea"/>
                <a:cs typeface="+mn-cs"/>
              </a:rPr>
              <a:t>electroproduction</a:t>
            </a:r>
            <a:endParaRPr lang="en-US" sz="2000" b="0" kern="0" dirty="0" smtClean="0">
              <a:solidFill>
                <a:srgbClr val="333399"/>
              </a:solidFill>
              <a:latin typeface="+mn-lt"/>
              <a:ea typeface="+mn-ea"/>
            </a:endParaRPr>
          </a:p>
          <a:p>
            <a:pPr marR="0" lvl="0" algn="l" defTabSz="914400" rtl="0" eaLnBrk="1" fontAlgn="base" latinLnBrk="0" hangingPunct="1">
              <a:lnSpc>
                <a:spcPct val="90000"/>
              </a:lnSpc>
              <a:spcBef>
                <a:spcPts val="1680"/>
              </a:spcBef>
              <a:spcAft>
                <a:spcPct val="0"/>
              </a:spcAft>
              <a:buClr>
                <a:srgbClr val="333399"/>
              </a:buClr>
              <a:buSzTx/>
              <a:tabLst/>
              <a:defRPr/>
            </a:pPr>
            <a:r>
              <a:rPr kumimoji="0" lang="en-US" sz="2000" b="0" i="1" u="none" strike="noStrike" kern="0" cap="none" spc="0" normalizeH="0" noProof="0" dirty="0" smtClean="0">
                <a:ln>
                  <a:noFill/>
                </a:ln>
                <a:solidFill>
                  <a:srgbClr val="333399"/>
                </a:solidFill>
                <a:effectLst/>
                <a:uLnTx/>
                <a:uFillTx/>
                <a:latin typeface="+mn-lt"/>
                <a:ea typeface="+mn-ea"/>
                <a:cs typeface="+mn-cs"/>
              </a:rPr>
              <a:t>    </a:t>
            </a:r>
            <a:r>
              <a:rPr kumimoji="0" lang="en-US" sz="2000" b="0" i="1" u="none" strike="noStrike" kern="0" cap="none" spc="0" normalizeH="0" noProof="0" dirty="0" smtClean="0">
                <a:ln>
                  <a:noFill/>
                </a:ln>
                <a:solidFill>
                  <a:srgbClr val="008000"/>
                </a:solidFill>
                <a:effectLst/>
                <a:uLnTx/>
                <a:uFillTx/>
                <a:latin typeface="+mn-lt"/>
                <a:ea typeface="+mn-ea"/>
                <a:cs typeface="+mn-cs"/>
              </a:rPr>
              <a:t>W: 1.6 </a:t>
            </a:r>
            <a:r>
              <a:rPr lang="en-US" sz="2000" dirty="0" smtClean="0">
                <a:solidFill>
                  <a:srgbClr val="008000"/>
                </a:solidFill>
                <a:latin typeface="+mn-lt"/>
              </a:rPr>
              <a:t>→</a:t>
            </a:r>
            <a:r>
              <a:rPr lang="en-US" sz="2000" dirty="0" smtClean="0"/>
              <a:t> </a:t>
            </a:r>
            <a:r>
              <a:rPr kumimoji="0" lang="en-US" sz="2000" b="0" i="1" u="none" strike="noStrike" kern="0" cap="none" spc="0" normalizeH="0" noProof="0" dirty="0" smtClean="0">
                <a:ln>
                  <a:noFill/>
                </a:ln>
                <a:solidFill>
                  <a:srgbClr val="008000"/>
                </a:solidFill>
                <a:effectLst/>
                <a:uLnTx/>
                <a:uFillTx/>
                <a:latin typeface="+mn-lt"/>
                <a:ea typeface="+mn-ea"/>
                <a:cs typeface="+mn-cs"/>
                <a:sym typeface="Wingdings"/>
              </a:rPr>
              <a:t>3.0 GeV, Q</a:t>
            </a:r>
            <a:r>
              <a:rPr kumimoji="0" lang="en-US" sz="2000" b="0" i="1" u="none" strike="noStrike" kern="0" cap="none" spc="0" normalizeH="0" baseline="30000" noProof="0" dirty="0" smtClean="0">
                <a:ln>
                  <a:noFill/>
                </a:ln>
                <a:solidFill>
                  <a:srgbClr val="008000"/>
                </a:solidFill>
                <a:effectLst/>
                <a:uLnTx/>
                <a:uFillTx/>
                <a:latin typeface="+mn-lt"/>
                <a:ea typeface="+mn-ea"/>
                <a:cs typeface="+mn-cs"/>
                <a:sym typeface="Wingdings"/>
              </a:rPr>
              <a:t>2</a:t>
            </a:r>
            <a:r>
              <a:rPr kumimoji="0" lang="en-US" sz="2000" b="0" i="1" u="none" strike="noStrike" kern="0" cap="none" spc="0" normalizeH="0" noProof="0" dirty="0" smtClean="0">
                <a:ln>
                  <a:noFill/>
                </a:ln>
                <a:solidFill>
                  <a:srgbClr val="008000"/>
                </a:solidFill>
                <a:effectLst/>
                <a:uLnTx/>
                <a:uFillTx/>
                <a:latin typeface="+mn-lt"/>
                <a:ea typeface="+mn-ea"/>
                <a:cs typeface="+mn-cs"/>
                <a:sym typeface="Wingdings"/>
              </a:rPr>
              <a:t>: 2.0 </a:t>
            </a:r>
            <a:r>
              <a:rPr lang="en-US" sz="2000" dirty="0" smtClean="0">
                <a:solidFill>
                  <a:srgbClr val="008000"/>
                </a:solidFill>
                <a:latin typeface="+mn-lt"/>
              </a:rPr>
              <a:t>→</a:t>
            </a:r>
            <a:r>
              <a:rPr kumimoji="0" lang="en-US" sz="2000" b="0" i="1" u="none" strike="noStrike" kern="0" cap="none" spc="0" normalizeH="0" noProof="0" dirty="0" smtClean="0">
                <a:ln>
                  <a:noFill/>
                </a:ln>
                <a:solidFill>
                  <a:srgbClr val="008000"/>
                </a:solidFill>
                <a:effectLst/>
                <a:uLnTx/>
                <a:uFillTx/>
                <a:latin typeface="+mn-lt"/>
                <a:ea typeface="+mn-ea"/>
                <a:cs typeface="+mn-cs"/>
                <a:sym typeface="Wingdings"/>
              </a:rPr>
              <a:t>7.0 GeV</a:t>
            </a:r>
            <a:r>
              <a:rPr kumimoji="0" lang="en-US" sz="2000" b="0" i="1" u="none" strike="noStrike" kern="0" cap="none" spc="0" normalizeH="0" baseline="30000" noProof="0" dirty="0" smtClean="0">
                <a:ln>
                  <a:noFill/>
                </a:ln>
                <a:solidFill>
                  <a:srgbClr val="008000"/>
                </a:solidFill>
                <a:effectLst/>
                <a:uLnTx/>
                <a:uFillTx/>
                <a:latin typeface="+mn-lt"/>
                <a:ea typeface="+mn-ea"/>
                <a:cs typeface="+mn-cs"/>
                <a:sym typeface="Wingdings"/>
              </a:rPr>
              <a:t>2</a:t>
            </a:r>
            <a:r>
              <a:rPr kumimoji="0" lang="en-US" sz="2000" b="0" i="1" u="none" strike="noStrike" kern="0" cap="none" spc="0" normalizeH="0" noProof="0" dirty="0" smtClean="0">
                <a:ln>
                  <a:noFill/>
                </a:ln>
                <a:solidFill>
                  <a:srgbClr val="008000"/>
                </a:solidFill>
                <a:effectLst/>
                <a:uLnTx/>
                <a:uFillTx/>
                <a:latin typeface="+mn-lt"/>
                <a:ea typeface="+mn-ea"/>
                <a:cs typeface="+mn-cs"/>
                <a:sym typeface="Wingdings"/>
              </a:rPr>
              <a:t>, cos </a:t>
            </a:r>
            <a:r>
              <a:rPr kumimoji="0" lang="en-US" sz="2000" b="0" i="1" u="none" strike="noStrike" kern="0" cap="none" spc="0" normalizeH="0" noProof="0" dirty="0" smtClean="0">
                <a:ln>
                  <a:noFill/>
                </a:ln>
                <a:solidFill>
                  <a:srgbClr val="008000"/>
                </a:solidFill>
                <a:effectLst/>
                <a:uLnTx/>
                <a:uFillTx/>
                <a:latin typeface="Symbol" charset="2"/>
                <a:ea typeface="+mn-ea"/>
                <a:cs typeface="Symbol" charset="2"/>
                <a:sym typeface="Wingdings"/>
              </a:rPr>
              <a:t>q</a:t>
            </a:r>
            <a:r>
              <a:rPr kumimoji="0" lang="en-US" sz="2000" b="0" i="1" u="none" strike="noStrike" kern="0" cap="none" spc="0" normalizeH="0" baseline="-25000" noProof="0" dirty="0" smtClean="0">
                <a:ln>
                  <a:noFill/>
                </a:ln>
                <a:solidFill>
                  <a:srgbClr val="008000"/>
                </a:solidFill>
                <a:effectLst/>
                <a:uLnTx/>
                <a:uFillTx/>
                <a:latin typeface="+mn-lt"/>
                <a:ea typeface="+mn-ea"/>
                <a:cs typeface="+mn-cs"/>
                <a:sym typeface="Wingdings"/>
              </a:rPr>
              <a:t>K</a:t>
            </a:r>
            <a:r>
              <a:rPr kumimoji="0" lang="en-US" sz="2000" b="0" i="1" u="none" strike="noStrike" kern="0" cap="none" spc="0" normalizeH="0" noProof="0" dirty="0" smtClean="0">
                <a:ln>
                  <a:noFill/>
                </a:ln>
                <a:solidFill>
                  <a:srgbClr val="008000"/>
                </a:solidFill>
                <a:effectLst/>
                <a:uLnTx/>
                <a:uFillTx/>
                <a:latin typeface="+mn-lt"/>
                <a:ea typeface="+mn-ea"/>
                <a:cs typeface="+mn-cs"/>
                <a:sym typeface="Wingdings"/>
              </a:rPr>
              <a:t>*: -1 </a:t>
            </a:r>
            <a:r>
              <a:rPr lang="en-US" sz="2000" dirty="0" smtClean="0">
                <a:solidFill>
                  <a:srgbClr val="008000"/>
                </a:solidFill>
                <a:latin typeface="+mn-lt"/>
              </a:rPr>
              <a:t>→</a:t>
            </a:r>
            <a:r>
              <a:rPr kumimoji="0" lang="en-US" sz="2000" b="0" i="1" u="none" strike="noStrike" kern="0" cap="none" spc="0" normalizeH="0" noProof="0" dirty="0" smtClean="0">
                <a:ln>
                  <a:noFill/>
                </a:ln>
                <a:solidFill>
                  <a:srgbClr val="008000"/>
                </a:solidFill>
                <a:effectLst/>
                <a:uLnTx/>
                <a:uFillTx/>
                <a:latin typeface="+mn-lt"/>
                <a:ea typeface="+mn-ea"/>
                <a:cs typeface="+mn-cs"/>
                <a:sym typeface="Wingdings"/>
              </a:rPr>
              <a:t>1</a:t>
            </a:r>
            <a:r>
              <a:rPr kumimoji="0" lang="en-US" sz="2000" b="0" i="0" u="none" strike="noStrike" kern="0" cap="none" spc="0" normalizeH="0" baseline="0" noProof="0" dirty="0" smtClean="0">
                <a:ln>
                  <a:noFill/>
                </a:ln>
                <a:solidFill>
                  <a:srgbClr val="333399"/>
                </a:solidFill>
                <a:effectLst/>
                <a:uLnTx/>
                <a:uFillTx/>
                <a:latin typeface="+mn-lt"/>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333399"/>
              </a:buClr>
              <a:buSzTx/>
              <a:buFont typeface="Wingdings" pitchFamily="-106" charset="2"/>
              <a:buChar char="Ø"/>
              <a:tabLst/>
              <a:defRPr/>
            </a:pPr>
            <a:endParaRPr kumimoji="0" lang="en-US" sz="2000" b="0" i="0" u="none" strike="noStrike" kern="0" cap="none" spc="0" normalizeH="0" baseline="0" noProof="0" dirty="0" smtClean="0">
              <a:ln>
                <a:noFill/>
              </a:ln>
              <a:solidFill>
                <a:srgbClr val="333399"/>
              </a:solidFill>
              <a:effectLst/>
              <a:uLnTx/>
              <a:uFillTx/>
              <a:latin typeface="+mn-lt"/>
              <a:ea typeface="+mn-ea"/>
              <a:cs typeface="+mn-cs"/>
            </a:endParaRPr>
          </a:p>
          <a:p>
            <a:pPr marR="0" lvl="0" algn="l" defTabSz="914400" rtl="0" eaLnBrk="1" fontAlgn="base" latinLnBrk="0" hangingPunct="1">
              <a:lnSpc>
                <a:spcPct val="90000"/>
              </a:lnSpc>
              <a:spcBef>
                <a:spcPts val="3600"/>
              </a:spcBef>
              <a:spcAft>
                <a:spcPct val="0"/>
              </a:spcAft>
              <a:buClr>
                <a:srgbClr val="333399"/>
              </a:buClr>
              <a:buSzTx/>
              <a:tabLst/>
              <a:defRPr/>
            </a:pPr>
            <a:r>
              <a:rPr lang="en-US" sz="2000" b="0" kern="0" dirty="0" smtClean="0">
                <a:solidFill>
                  <a:srgbClr val="000090"/>
                </a:solidFill>
                <a:latin typeface="+mn-lt"/>
                <a:ea typeface="+mn-ea"/>
              </a:rPr>
              <a:t>Extract</a:t>
            </a:r>
            <a:r>
              <a:rPr kumimoji="0" lang="en-US" sz="2000" b="0" i="0" u="none" strike="noStrike" kern="0" cap="none" spc="0" normalizeH="0" baseline="0" noProof="0" dirty="0" smtClean="0">
                <a:ln>
                  <a:noFill/>
                </a:ln>
                <a:solidFill>
                  <a:srgbClr val="000090"/>
                </a:solidFill>
                <a:effectLst/>
                <a:uLnTx/>
                <a:uFillTx/>
                <a:latin typeface="+mn-lt"/>
                <a:ea typeface="+mn-ea"/>
                <a:cs typeface="+mn-cs"/>
              </a:rPr>
              <a:t> electrocouplings of prominent excited nucleon states (N</a:t>
            </a:r>
            <a:r>
              <a:rPr kumimoji="0" lang="en-US" sz="2000" b="0" i="0" u="none" strike="noStrike" kern="0" cap="none" spc="0" normalizeH="0" baseline="30000" noProof="0" dirty="0" smtClean="0">
                <a:ln>
                  <a:noFill/>
                </a:ln>
                <a:solidFill>
                  <a:srgbClr val="000090"/>
                </a:solidFill>
                <a:effectLst/>
                <a:uLnTx/>
                <a:uFillTx/>
                <a:latin typeface="+mn-lt"/>
                <a:ea typeface="+mn-ea"/>
                <a:cs typeface="+mn-cs"/>
              </a:rPr>
              <a:t>*</a:t>
            </a:r>
            <a:r>
              <a:rPr kumimoji="0" lang="en-US" sz="2000" b="0" i="0" u="none" strike="noStrike" kern="0" cap="none" spc="0" normalizeH="0" baseline="0" noProof="0" dirty="0" smtClean="0">
                <a:ln>
                  <a:noFill/>
                </a:ln>
                <a:solidFill>
                  <a:srgbClr val="000090"/>
                </a:solidFill>
                <a:effectLst/>
                <a:uLnTx/>
                <a:uFillTx/>
                <a:latin typeface="+mn-lt"/>
                <a:ea typeface="+mn-ea"/>
                <a:cs typeface="+mn-cs"/>
              </a:rPr>
              <a:t>, Δ</a:t>
            </a:r>
            <a:r>
              <a:rPr kumimoji="0" lang="en-US" sz="2000" b="0" i="0" u="none" strike="noStrike" kern="0" cap="none" spc="0" normalizeH="0" baseline="30000" noProof="0" dirty="0" smtClean="0">
                <a:ln>
                  <a:noFill/>
                </a:ln>
                <a:solidFill>
                  <a:srgbClr val="000090"/>
                </a:solidFill>
                <a:effectLst/>
                <a:uLnTx/>
                <a:uFillTx/>
                <a:latin typeface="+mn-lt"/>
                <a:ea typeface="+mn-ea"/>
                <a:cs typeface="+mn-cs"/>
              </a:rPr>
              <a:t>*</a:t>
            </a:r>
            <a:r>
              <a:rPr kumimoji="0" lang="en-US" sz="2000" b="0" i="0" u="none" strike="noStrike" kern="0" cap="none" spc="0" normalizeH="0" baseline="0" noProof="0" dirty="0" smtClean="0">
                <a:ln>
                  <a:noFill/>
                </a:ln>
                <a:solidFill>
                  <a:srgbClr val="000090"/>
                </a:solidFill>
                <a:effectLst/>
                <a:uLnTx/>
                <a:uFillTx/>
                <a:latin typeface="+mn-lt"/>
                <a:ea typeface="+mn-ea"/>
                <a:cs typeface="+mn-cs"/>
              </a:rPr>
              <a:t>) </a:t>
            </a:r>
            <a:r>
              <a:rPr lang="en-US" sz="2000" b="0" kern="0" dirty="0" smtClean="0">
                <a:solidFill>
                  <a:srgbClr val="000090"/>
                </a:solidFill>
                <a:latin typeface="+mn-lt"/>
                <a:ea typeface="+mn-ea"/>
              </a:rPr>
              <a:t>to</a:t>
            </a:r>
            <a:r>
              <a:rPr kumimoji="0" lang="en-US" sz="2000" b="0" i="0" u="none" strike="noStrike" kern="0" cap="none" spc="0" normalizeH="0" baseline="0" noProof="0" dirty="0" smtClean="0">
                <a:ln>
                  <a:noFill/>
                </a:ln>
                <a:solidFill>
                  <a:srgbClr val="000090"/>
                </a:solidFill>
                <a:effectLst/>
                <a:uLnTx/>
                <a:uFillTx/>
                <a:latin typeface="+mn-lt"/>
                <a:ea typeface="+mn-ea"/>
                <a:cs typeface="+mn-cs"/>
              </a:rPr>
              <a:t> considerably extend the database on </a:t>
            </a:r>
            <a:r>
              <a:rPr lang="en-US" sz="2000" b="0" kern="0" dirty="0" smtClean="0">
                <a:solidFill>
                  <a:srgbClr val="000090"/>
                </a:solidFill>
                <a:latin typeface="+mn-lt"/>
                <a:ea typeface="+mn-ea"/>
              </a:rPr>
              <a:t>transition</a:t>
            </a:r>
            <a:r>
              <a:rPr kumimoji="0" lang="en-US" sz="2000" b="0" i="0" u="none" strike="noStrike" kern="0" cap="none" spc="0" normalizeH="0" baseline="0" noProof="0" dirty="0" smtClean="0">
                <a:ln>
                  <a:noFill/>
                </a:ln>
                <a:solidFill>
                  <a:srgbClr val="000090"/>
                </a:solidFill>
                <a:effectLst/>
                <a:uLnTx/>
                <a:uFillTx/>
                <a:latin typeface="+mn-lt"/>
                <a:ea typeface="+mn-ea"/>
                <a:cs typeface="+mn-cs"/>
              </a:rPr>
              <a:t> form factors </a:t>
            </a:r>
            <a:r>
              <a:rPr lang="en-US" sz="2000" b="0" kern="0" dirty="0" smtClean="0">
                <a:solidFill>
                  <a:srgbClr val="000090"/>
                </a:solidFill>
                <a:latin typeface="+mn-lt"/>
                <a:ea typeface="+mn-ea"/>
              </a:rPr>
              <a:t>to</a:t>
            </a:r>
            <a:r>
              <a:rPr kumimoji="0" lang="en-US" sz="2000" b="0" i="0" u="none" strike="noStrike" kern="0" cap="none" spc="0" normalizeH="0" baseline="0" noProof="0" dirty="0" smtClean="0">
                <a:ln>
                  <a:noFill/>
                </a:ln>
                <a:solidFill>
                  <a:srgbClr val="000090"/>
                </a:solidFill>
                <a:effectLst/>
                <a:uLnTx/>
                <a:uFillTx/>
                <a:latin typeface="+mn-lt"/>
                <a:ea typeface="+mn-ea"/>
                <a:cs typeface="+mn-cs"/>
              </a:rPr>
              <a:t> </a:t>
            </a:r>
            <a:r>
              <a:rPr lang="en-US" sz="2000" b="0" kern="0" noProof="0" dirty="0" smtClean="0">
                <a:solidFill>
                  <a:srgbClr val="000090"/>
                </a:solidFill>
                <a:latin typeface="+mn-lt"/>
                <a:ea typeface="+mn-ea"/>
              </a:rPr>
              <a:t>higher-lying</a:t>
            </a:r>
            <a:r>
              <a:rPr lang="en-US" sz="2000" b="0" kern="0" dirty="0" smtClean="0">
                <a:solidFill>
                  <a:srgbClr val="000090"/>
                </a:solidFill>
                <a:latin typeface="+mn-lt"/>
                <a:ea typeface="+mn-ea"/>
              </a:rPr>
              <a:t> N* states</a:t>
            </a:r>
            <a:endParaRPr kumimoji="0" lang="en-US" sz="2000" b="0" i="0" u="none" strike="noStrike" kern="0" cap="none" spc="0" normalizeH="0" baseline="0" noProof="0" dirty="0" smtClean="0">
              <a:ln>
                <a:noFill/>
              </a:ln>
              <a:solidFill>
                <a:srgbClr val="000090"/>
              </a:solidFill>
              <a:effectLst/>
              <a:uLnTx/>
              <a:uFillTx/>
              <a:latin typeface="+mn-lt"/>
              <a:ea typeface="+mn-ea"/>
              <a:cs typeface="+mn-cs"/>
            </a:endParaRPr>
          </a:p>
        </p:txBody>
      </p:sp>
      <p:sp>
        <p:nvSpPr>
          <p:cNvPr id="6" name="TextBox 5"/>
          <p:cNvSpPr txBox="1"/>
          <p:nvPr/>
        </p:nvSpPr>
        <p:spPr>
          <a:xfrm>
            <a:off x="463813" y="2043043"/>
            <a:ext cx="1148522" cy="369332"/>
          </a:xfrm>
          <a:prstGeom prst="rect">
            <a:avLst/>
          </a:prstGeom>
          <a:noFill/>
          <a:ln w="50800">
            <a:solidFill>
              <a:srgbClr val="000090"/>
            </a:solidFill>
          </a:ln>
        </p:spPr>
        <p:txBody>
          <a:bodyPr wrap="square" rtlCol="0">
            <a:spAutoFit/>
          </a:bodyPr>
          <a:lstStyle/>
          <a:p>
            <a:pPr algn="ctr">
              <a:spcAft>
                <a:spcPts val="600"/>
              </a:spcAft>
            </a:pPr>
            <a:r>
              <a:rPr lang="en-US" sz="1800" b="0" dirty="0" smtClean="0">
                <a:solidFill>
                  <a:srgbClr val="FF0000"/>
                </a:solidFill>
                <a:latin typeface="Comic Sans MS"/>
                <a:cs typeface="Comic Sans MS"/>
              </a:rPr>
              <a:t>Phase 1</a:t>
            </a:r>
          </a:p>
        </p:txBody>
      </p:sp>
      <p:sp>
        <p:nvSpPr>
          <p:cNvPr id="7" name="TextBox 6"/>
          <p:cNvSpPr txBox="1"/>
          <p:nvPr/>
        </p:nvSpPr>
        <p:spPr>
          <a:xfrm>
            <a:off x="472646" y="3851947"/>
            <a:ext cx="1148522" cy="369332"/>
          </a:xfrm>
          <a:prstGeom prst="rect">
            <a:avLst/>
          </a:prstGeom>
          <a:noFill/>
          <a:ln w="50800">
            <a:solidFill>
              <a:srgbClr val="000090"/>
            </a:solidFill>
          </a:ln>
        </p:spPr>
        <p:txBody>
          <a:bodyPr wrap="square" rtlCol="0">
            <a:spAutoFit/>
          </a:bodyPr>
          <a:lstStyle/>
          <a:p>
            <a:pPr algn="ctr">
              <a:spcAft>
                <a:spcPts val="600"/>
              </a:spcAft>
            </a:pPr>
            <a:r>
              <a:rPr lang="en-US" sz="1800" b="0" dirty="0" smtClean="0">
                <a:solidFill>
                  <a:srgbClr val="FF0000"/>
                </a:solidFill>
                <a:latin typeface="Comic Sans MS"/>
                <a:cs typeface="Comic Sans MS"/>
              </a:rPr>
              <a:t>Phase 2</a:t>
            </a:r>
          </a:p>
        </p:txBody>
      </p:sp>
      <p:sp>
        <p:nvSpPr>
          <p:cNvPr id="9" name="Rectangle 8"/>
          <p:cNvSpPr/>
          <p:nvPr/>
        </p:nvSpPr>
        <p:spPr bwMode="auto">
          <a:xfrm>
            <a:off x="342399" y="1247901"/>
            <a:ext cx="8443800" cy="3633314"/>
          </a:xfrm>
          <a:prstGeom prst="rect">
            <a:avLst/>
          </a:pr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cxnSp>
        <p:nvCxnSpPr>
          <p:cNvPr id="11" name="Straight Connector 10"/>
          <p:cNvCxnSpPr/>
          <p:nvPr/>
        </p:nvCxnSpPr>
        <p:spPr bwMode="auto">
          <a:xfrm>
            <a:off x="353389" y="3290933"/>
            <a:ext cx="8431736" cy="0"/>
          </a:xfrm>
          <a:prstGeom prst="line">
            <a:avLst/>
          </a:prstGeom>
          <a:noFill/>
          <a:ln w="50800" cap="flat" cmpd="sng" algn="ctr">
            <a:solidFill>
              <a:schemeClr val="accent6">
                <a:lumMod val="60000"/>
                <a:lumOff val="40000"/>
              </a:schemeClr>
            </a:solidFill>
            <a:prstDash val="solid"/>
            <a:round/>
            <a:headEnd type="none" w="med" len="med"/>
            <a:tailEnd type="none" w="med" len="med"/>
          </a:ln>
          <a:effectLst/>
        </p:spPr>
      </p:cxnSp>
      <p:cxnSp>
        <p:nvCxnSpPr>
          <p:cNvPr id="13" name="Straight Connector 12"/>
          <p:cNvCxnSpPr/>
          <p:nvPr/>
        </p:nvCxnSpPr>
        <p:spPr bwMode="auto">
          <a:xfrm rot="16200000" flipH="1">
            <a:off x="-38550" y="3053605"/>
            <a:ext cx="3644127" cy="11043"/>
          </a:xfrm>
          <a:prstGeom prst="line">
            <a:avLst/>
          </a:prstGeom>
          <a:noFill/>
          <a:ln w="50800" cap="flat" cmpd="sng" algn="ctr">
            <a:solidFill>
              <a:schemeClr val="accent6">
                <a:lumMod val="60000"/>
                <a:lumOff val="40000"/>
              </a:schemeClr>
            </a:solidFill>
            <a:prstDash val="solid"/>
            <a:round/>
            <a:headEnd type="none" w="med" len="med"/>
            <a:tailEnd type="none" w="med" len="med"/>
          </a:ln>
          <a:effectLst/>
        </p:spPr>
      </p:cxnSp>
      <p:sp>
        <p:nvSpPr>
          <p:cNvPr id="14" name="TextBox 13"/>
          <p:cNvSpPr txBox="1"/>
          <p:nvPr/>
        </p:nvSpPr>
        <p:spPr>
          <a:xfrm>
            <a:off x="839311" y="5367130"/>
            <a:ext cx="7299739" cy="707886"/>
          </a:xfrm>
          <a:prstGeom prst="rect">
            <a:avLst/>
          </a:prstGeom>
          <a:noFill/>
          <a:ln w="50800">
            <a:solidFill>
              <a:schemeClr val="accent6">
                <a:lumMod val="60000"/>
                <a:lumOff val="40000"/>
              </a:schemeClr>
            </a:solidFill>
          </a:ln>
        </p:spPr>
        <p:txBody>
          <a:bodyPr wrap="square" rtlCol="0">
            <a:spAutoFit/>
          </a:bodyPr>
          <a:lstStyle/>
          <a:p>
            <a:pPr algn="ctr">
              <a:spcBef>
                <a:spcPts val="1200"/>
              </a:spcBef>
              <a:spcAft>
                <a:spcPts val="0"/>
              </a:spcAft>
              <a:buClr>
                <a:srgbClr val="000090"/>
              </a:buClr>
            </a:pPr>
            <a:r>
              <a:rPr lang="en-US" sz="2000" b="0" dirty="0" smtClean="0">
                <a:solidFill>
                  <a:srgbClr val="800000"/>
                </a:solidFill>
                <a:latin typeface="Comic Sans MS"/>
                <a:cs typeface="Comic Sans MS"/>
              </a:rPr>
              <a:t>This proposal represents an important extension of the existing N* program with CLAS12</a:t>
            </a:r>
          </a:p>
        </p:txBody>
      </p:sp>
    </p:spTree>
  </p:cSld>
  <p:clrMapOvr>
    <a:masterClrMapping/>
  </p:clrMapOvr>
  <p:transition advTm="6098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473"/>
            <a:ext cx="9144000" cy="639763"/>
          </a:xfrm>
        </p:spPr>
        <p:txBody>
          <a:bodyPr/>
          <a:lstStyle/>
          <a:p>
            <a:r>
              <a:rPr lang="en-US" dirty="0" smtClean="0"/>
              <a:t>N* History / Milestones</a:t>
            </a:r>
            <a:endParaRPr lang="en-US" dirty="0"/>
          </a:p>
        </p:txBody>
      </p:sp>
      <p:sp>
        <p:nvSpPr>
          <p:cNvPr id="4" name="TextBox 3"/>
          <p:cNvSpPr txBox="1"/>
          <p:nvPr/>
        </p:nvSpPr>
        <p:spPr>
          <a:xfrm>
            <a:off x="121483" y="1027050"/>
            <a:ext cx="8923130" cy="3908763"/>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US" sz="1800" b="0" dirty="0" smtClean="0">
                <a:latin typeface="+mn-lt"/>
                <a:cs typeface="Comic Sans MS"/>
              </a:rPr>
              <a:t>Workshop on </a:t>
            </a:r>
            <a:r>
              <a:rPr lang="en-US" sz="1800" b="0" i="1" dirty="0" smtClean="0">
                <a:solidFill>
                  <a:srgbClr val="008000"/>
                </a:solidFill>
                <a:latin typeface="+mn-lt"/>
                <a:cs typeface="Comic Sans MS"/>
              </a:rPr>
              <a:t>“Electromagnetic N-N* Transition Form Factors” </a:t>
            </a:r>
            <a:r>
              <a:rPr lang="en-US" sz="1800" b="0" dirty="0" smtClean="0">
                <a:latin typeface="+mn-lt"/>
                <a:cs typeface="Comic Sans MS"/>
              </a:rPr>
              <a:t>(JLab, Oct. 2008)</a:t>
            </a:r>
          </a:p>
          <a:p>
            <a:pPr marL="342900" indent="-342900">
              <a:spcBef>
                <a:spcPts val="600"/>
              </a:spcBef>
              <a:spcAft>
                <a:spcPts val="600"/>
              </a:spcAft>
              <a:buFont typeface="+mj-lt"/>
              <a:buAutoNum type="arabicPeriod"/>
            </a:pPr>
            <a:r>
              <a:rPr lang="en-US" sz="1800" b="0" dirty="0" smtClean="0">
                <a:latin typeface="+mn-lt"/>
                <a:cs typeface="Comic Sans MS"/>
              </a:rPr>
              <a:t>White Paper: </a:t>
            </a:r>
            <a:r>
              <a:rPr lang="en-US" sz="1800" b="0" i="1" dirty="0" smtClean="0">
                <a:solidFill>
                  <a:srgbClr val="008000"/>
                </a:solidFill>
                <a:latin typeface="+mn-lt"/>
                <a:cs typeface="Comic Sans MS"/>
              </a:rPr>
              <a:t>“Theory Support for the Excited Baryon Program at the JLab 12 GeV Upgrade” </a:t>
            </a:r>
            <a:r>
              <a:rPr lang="en-US" sz="1800" b="0" dirty="0" smtClean="0">
                <a:latin typeface="+mn-lt"/>
                <a:cs typeface="Comic Sans MS"/>
              </a:rPr>
              <a:t>(I. Aznauryan et al., arXiv:0907:1301)</a:t>
            </a:r>
          </a:p>
          <a:p>
            <a:pPr marL="342900" indent="-342900">
              <a:spcBef>
                <a:spcPts val="600"/>
              </a:spcBef>
              <a:spcAft>
                <a:spcPts val="600"/>
              </a:spcAft>
              <a:buFont typeface="+mj-lt"/>
              <a:buAutoNum type="arabicPeriod"/>
            </a:pPr>
            <a:r>
              <a:rPr lang="en-US" sz="1800" b="0" dirty="0" smtClean="0">
                <a:latin typeface="+mn-lt"/>
                <a:cs typeface="Comic Sans MS"/>
              </a:rPr>
              <a:t>Overview Paper: </a:t>
            </a:r>
            <a:r>
              <a:rPr lang="en-US" sz="1800" b="0" i="1" dirty="0" smtClean="0">
                <a:solidFill>
                  <a:srgbClr val="008000"/>
                </a:solidFill>
                <a:latin typeface="+mn-lt"/>
                <a:cs typeface="Comic Sans MS"/>
              </a:rPr>
              <a:t>“Studies of Nucleon Resonance Structure in Exclusive Meson Electroproduction” </a:t>
            </a:r>
            <a:r>
              <a:rPr lang="en-US" sz="1800" b="0" dirty="0" smtClean="0">
                <a:latin typeface="+mn-lt"/>
                <a:cs typeface="Comic Sans MS"/>
              </a:rPr>
              <a:t>(I. Aznauryan et al, Int. J. Mod. Phys. E22, 1330015 (2013)</a:t>
            </a:r>
          </a:p>
          <a:p>
            <a:pPr marL="342900" indent="-342900">
              <a:spcBef>
                <a:spcPts val="600"/>
              </a:spcBef>
              <a:spcAft>
                <a:spcPts val="600"/>
              </a:spcAft>
              <a:buFont typeface="+mj-lt"/>
              <a:buAutoNum type="arabicPeriod"/>
            </a:pPr>
            <a:r>
              <a:rPr lang="en-US" sz="1800" b="0" dirty="0" smtClean="0">
                <a:latin typeface="+mn-lt"/>
                <a:cs typeface="Comic Sans MS"/>
              </a:rPr>
              <a:t>ECT* Workshop: </a:t>
            </a:r>
            <a:r>
              <a:rPr lang="en-US" sz="1800" b="0" i="1" dirty="0" smtClean="0">
                <a:solidFill>
                  <a:srgbClr val="008000"/>
                </a:solidFill>
                <a:latin typeface="+mn-lt"/>
                <a:cs typeface="Comic Sans MS"/>
              </a:rPr>
              <a:t>“Nucleon Resonances From Photoproduction to High Photon Virtualities”</a:t>
            </a:r>
            <a:r>
              <a:rPr lang="en-US" sz="1800" b="0" dirty="0" smtClean="0">
                <a:latin typeface="+mn-lt"/>
                <a:cs typeface="Comic Sans MS"/>
              </a:rPr>
              <a:t> (Trento, Italy, Oct. 2015)</a:t>
            </a:r>
          </a:p>
          <a:p>
            <a:pPr marL="342900" indent="-342900">
              <a:spcBef>
                <a:spcPts val="600"/>
              </a:spcBef>
              <a:spcAft>
                <a:spcPts val="600"/>
              </a:spcAft>
              <a:buFont typeface="+mj-lt"/>
              <a:buAutoNum type="arabicPeriod"/>
            </a:pPr>
            <a:r>
              <a:rPr lang="en-US" sz="1800" b="0" dirty="0" smtClean="0">
                <a:latin typeface="+mn-lt"/>
                <a:cs typeface="Comic Sans MS"/>
              </a:rPr>
              <a:t>INT Seattle Workshop: </a:t>
            </a:r>
            <a:r>
              <a:rPr lang="en-US" sz="1800" b="0" i="1" dirty="0" smtClean="0">
                <a:solidFill>
                  <a:srgbClr val="008000"/>
                </a:solidFill>
                <a:latin typeface="+mn-lt"/>
                <a:cs typeface="Comic Sans MS"/>
              </a:rPr>
              <a:t>“Spectrum and Structure of Excited Nucleons from Exclusive Electroproduction” </a:t>
            </a:r>
            <a:r>
              <a:rPr lang="en-US" sz="1800" b="0" dirty="0" smtClean="0">
                <a:latin typeface="+mn-lt"/>
                <a:cs typeface="Comic Sans MS"/>
              </a:rPr>
              <a:t>(Seattle, Nov. 2016)</a:t>
            </a:r>
          </a:p>
          <a:p>
            <a:pPr marL="342900" indent="-342900">
              <a:spcBef>
                <a:spcPts val="600"/>
              </a:spcBef>
              <a:spcAft>
                <a:spcPts val="600"/>
              </a:spcAft>
              <a:buFont typeface="+mj-lt"/>
              <a:buAutoNum type="arabicPeriod"/>
            </a:pPr>
            <a:r>
              <a:rPr lang="en-US" sz="1800" b="0" dirty="0" smtClean="0">
                <a:latin typeface="+mn-lt"/>
                <a:cs typeface="Comic Sans MS"/>
              </a:rPr>
              <a:t>NSTAR Workshops (10): N*2000, N*2001, N*2002, N*2004, N*2005, N*2007, N*2009, N*2011, N*2013, N*2015</a:t>
            </a:r>
          </a:p>
        </p:txBody>
      </p:sp>
      <p:sp>
        <p:nvSpPr>
          <p:cNvPr id="5" name="TextBox 4"/>
          <p:cNvSpPr txBox="1"/>
          <p:nvPr/>
        </p:nvSpPr>
        <p:spPr>
          <a:xfrm>
            <a:off x="463826" y="5189315"/>
            <a:ext cx="8293652" cy="923330"/>
          </a:xfrm>
          <a:prstGeom prst="rect">
            <a:avLst/>
          </a:prstGeom>
          <a:noFill/>
          <a:ln w="50800">
            <a:solidFill>
              <a:schemeClr val="accent5">
                <a:lumMod val="50000"/>
              </a:schemeClr>
            </a:solidFill>
          </a:ln>
        </p:spPr>
        <p:txBody>
          <a:bodyPr wrap="square" rtlCol="0" anchor="ctr">
            <a:spAutoFit/>
          </a:bodyPr>
          <a:lstStyle/>
          <a:p>
            <a:pPr algn="ctr">
              <a:spcBef>
                <a:spcPts val="1200"/>
              </a:spcBef>
              <a:spcAft>
                <a:spcPts val="0"/>
              </a:spcAft>
            </a:pPr>
            <a:r>
              <a:rPr lang="en-US" sz="1800" b="0" dirty="0" smtClean="0">
                <a:solidFill>
                  <a:srgbClr val="000090"/>
                </a:solidFill>
                <a:latin typeface="+mn-lt"/>
              </a:rPr>
              <a:t>There has been significant progress in the studies of N* states over the past several years as the electrocouplings of most N* states &lt; 1.7 GeV have been extracted for the first time from CLAS data for Q</a:t>
            </a:r>
            <a:r>
              <a:rPr lang="en-US" sz="1800" b="0" baseline="30000" dirty="0" smtClean="0">
                <a:solidFill>
                  <a:srgbClr val="000090"/>
                </a:solidFill>
                <a:latin typeface="+mn-lt"/>
              </a:rPr>
              <a:t>2</a:t>
            </a:r>
            <a:r>
              <a:rPr lang="en-US" sz="1800" b="0" dirty="0" smtClean="0">
                <a:solidFill>
                  <a:srgbClr val="000090"/>
                </a:solidFill>
                <a:latin typeface="+mn-lt"/>
              </a:rPr>
              <a:t> from 0 to 5.0 GeV</a:t>
            </a:r>
            <a:r>
              <a:rPr lang="en-US" sz="1800" b="0" baseline="30000" dirty="0" smtClean="0">
                <a:solidFill>
                  <a:srgbClr val="000090"/>
                </a:solidFill>
                <a:latin typeface="+mn-lt"/>
              </a:rPr>
              <a:t>2</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6"/>
            <a:ext cx="9144000" cy="639763"/>
          </a:xfrm>
        </p:spPr>
        <p:txBody>
          <a:bodyPr/>
          <a:lstStyle/>
          <a:p>
            <a:r>
              <a:rPr lang="en-US" dirty="0" smtClean="0"/>
              <a:t>CLAS12 Resolution</a:t>
            </a:r>
            <a:endParaRPr lang="en-US" dirty="0"/>
          </a:p>
        </p:txBody>
      </p:sp>
      <p:pic>
        <p:nvPicPr>
          <p:cNvPr id="5" name="Picture 4" descr="temp.png"/>
          <p:cNvPicPr>
            <a:picLocks noChangeAspect="1"/>
          </p:cNvPicPr>
          <p:nvPr/>
        </p:nvPicPr>
        <p:blipFill>
          <a:blip r:embed="rId2"/>
          <a:stretch>
            <a:fillRect/>
          </a:stretch>
        </p:blipFill>
        <p:spPr>
          <a:xfrm>
            <a:off x="351541" y="3950841"/>
            <a:ext cx="4602480" cy="2255520"/>
          </a:xfrm>
          <a:prstGeom prst="rect">
            <a:avLst/>
          </a:prstGeom>
        </p:spPr>
      </p:pic>
      <p:pic>
        <p:nvPicPr>
          <p:cNvPr id="9" name="Picture 8" descr="Screen Shot 2016-06-22 at 11.35.56 AM.png"/>
          <p:cNvPicPr>
            <a:picLocks noChangeAspect="1"/>
          </p:cNvPicPr>
          <p:nvPr/>
        </p:nvPicPr>
        <p:blipFill>
          <a:blip r:embed="rId3"/>
          <a:stretch>
            <a:fillRect/>
          </a:stretch>
        </p:blipFill>
        <p:spPr>
          <a:xfrm>
            <a:off x="448619" y="1281702"/>
            <a:ext cx="3088640" cy="1859280"/>
          </a:xfrm>
          <a:prstGeom prst="rect">
            <a:avLst/>
          </a:prstGeom>
        </p:spPr>
      </p:pic>
      <p:pic>
        <p:nvPicPr>
          <p:cNvPr id="10" name="Picture 9" descr="Screen Shot 2016-06-22 at 11.36.19 AM.png"/>
          <p:cNvPicPr>
            <a:picLocks noChangeAspect="1"/>
          </p:cNvPicPr>
          <p:nvPr/>
        </p:nvPicPr>
        <p:blipFill>
          <a:blip r:embed="rId4"/>
          <a:stretch>
            <a:fillRect/>
          </a:stretch>
        </p:blipFill>
        <p:spPr>
          <a:xfrm>
            <a:off x="6012789" y="3736206"/>
            <a:ext cx="2555240" cy="2245360"/>
          </a:xfrm>
          <a:prstGeom prst="rect">
            <a:avLst/>
          </a:prstGeom>
        </p:spPr>
      </p:pic>
      <p:sp>
        <p:nvSpPr>
          <p:cNvPr id="11" name="TextBox 10"/>
          <p:cNvSpPr txBox="1"/>
          <p:nvPr/>
        </p:nvSpPr>
        <p:spPr>
          <a:xfrm>
            <a:off x="6667703" y="6032997"/>
            <a:ext cx="1445908" cy="307777"/>
          </a:xfrm>
          <a:prstGeom prst="rect">
            <a:avLst/>
          </a:prstGeom>
          <a:noFill/>
        </p:spPr>
        <p:txBody>
          <a:bodyPr wrap="square" rtlCol="0">
            <a:spAutoFit/>
          </a:bodyPr>
          <a:lstStyle/>
          <a:p>
            <a:pPr>
              <a:spcAft>
                <a:spcPts val="600"/>
              </a:spcAft>
            </a:pPr>
            <a:r>
              <a:rPr lang="en-US" sz="1400" b="0" dirty="0" smtClean="0">
                <a:solidFill>
                  <a:srgbClr val="000090"/>
                </a:solidFill>
                <a:latin typeface="+mn-lt"/>
              </a:rPr>
              <a:t>MM(e’K</a:t>
            </a:r>
            <a:r>
              <a:rPr lang="en-US" sz="1400" b="0" baseline="30000" dirty="0" smtClean="0">
                <a:solidFill>
                  <a:srgbClr val="000090"/>
                </a:solidFill>
                <a:latin typeface="+mn-lt"/>
              </a:rPr>
              <a:t>+</a:t>
            </a:r>
            <a:r>
              <a:rPr lang="en-US" sz="1400" b="0" dirty="0" smtClean="0">
                <a:solidFill>
                  <a:srgbClr val="000090"/>
                </a:solidFill>
                <a:latin typeface="+mn-lt"/>
              </a:rPr>
              <a:t>) (GeV)</a:t>
            </a:r>
          </a:p>
        </p:txBody>
      </p:sp>
      <p:sp>
        <p:nvSpPr>
          <p:cNvPr id="12" name="TextBox 11"/>
          <p:cNvSpPr txBox="1"/>
          <p:nvPr/>
        </p:nvSpPr>
        <p:spPr>
          <a:xfrm>
            <a:off x="7590470" y="3662890"/>
            <a:ext cx="1288467" cy="600164"/>
          </a:xfrm>
          <a:prstGeom prst="rect">
            <a:avLst/>
          </a:prstGeom>
          <a:solidFill>
            <a:schemeClr val="bg1"/>
          </a:solidFill>
          <a:ln w="38100">
            <a:solidFill>
              <a:schemeClr val="accent6">
                <a:lumMod val="60000"/>
                <a:lumOff val="40000"/>
              </a:schemeClr>
            </a:solidFill>
          </a:ln>
        </p:spPr>
        <p:txBody>
          <a:bodyPr wrap="square" rtlCol="0">
            <a:spAutoFit/>
          </a:bodyPr>
          <a:lstStyle/>
          <a:p>
            <a:pPr algn="ctr">
              <a:spcAft>
                <a:spcPts val="600"/>
              </a:spcAft>
            </a:pPr>
            <a:r>
              <a:rPr lang="en-US" sz="1400" b="0" dirty="0" smtClean="0">
                <a:solidFill>
                  <a:srgbClr val="000090"/>
                </a:solidFill>
                <a:latin typeface="+mn-lt"/>
              </a:rPr>
              <a:t>summed over</a:t>
            </a:r>
          </a:p>
          <a:p>
            <a:pPr algn="ctr">
              <a:spcAft>
                <a:spcPts val="600"/>
              </a:spcAft>
            </a:pPr>
            <a:r>
              <a:rPr lang="en-US" sz="1400" b="0" dirty="0" smtClean="0">
                <a:solidFill>
                  <a:srgbClr val="000090"/>
                </a:solidFill>
                <a:latin typeface="+mn-lt"/>
              </a:rPr>
              <a:t> all Q</a:t>
            </a:r>
            <a:r>
              <a:rPr lang="en-US" sz="1400" b="0" baseline="30000" dirty="0" smtClean="0">
                <a:solidFill>
                  <a:srgbClr val="000090"/>
                </a:solidFill>
                <a:latin typeface="+mn-lt"/>
              </a:rPr>
              <a:t>2</a:t>
            </a:r>
            <a:r>
              <a:rPr lang="en-US" sz="1400" b="0" dirty="0" smtClean="0">
                <a:solidFill>
                  <a:srgbClr val="000090"/>
                </a:solidFill>
                <a:latin typeface="+mn-lt"/>
              </a:rPr>
              <a:t>/W</a:t>
            </a:r>
          </a:p>
        </p:txBody>
      </p:sp>
      <p:sp>
        <p:nvSpPr>
          <p:cNvPr id="13" name="TextBox 12"/>
          <p:cNvSpPr txBox="1"/>
          <p:nvPr/>
        </p:nvSpPr>
        <p:spPr>
          <a:xfrm>
            <a:off x="4310909" y="3324765"/>
            <a:ext cx="918511" cy="369332"/>
          </a:xfrm>
          <a:prstGeom prst="rect">
            <a:avLst/>
          </a:prstGeom>
          <a:noFill/>
          <a:ln w="38100">
            <a:solidFill>
              <a:schemeClr val="accent6">
                <a:lumMod val="60000"/>
                <a:lumOff val="40000"/>
              </a:schemeClr>
            </a:solidFill>
          </a:ln>
        </p:spPr>
        <p:txBody>
          <a:bodyPr wrap="square" rtlCol="0">
            <a:spAutoFit/>
          </a:bodyPr>
          <a:lstStyle/>
          <a:p>
            <a:pPr algn="ctr">
              <a:spcAft>
                <a:spcPts val="600"/>
              </a:spcAft>
            </a:pPr>
            <a:r>
              <a:rPr lang="en-US" sz="1800" b="0" i="1" dirty="0" smtClean="0">
                <a:solidFill>
                  <a:srgbClr val="FF0000"/>
                </a:solidFill>
                <a:latin typeface="+mn-lt"/>
              </a:rPr>
              <a:t>fastMC</a:t>
            </a:r>
          </a:p>
        </p:txBody>
      </p:sp>
      <p:sp>
        <p:nvSpPr>
          <p:cNvPr id="14" name="TextBox 13"/>
          <p:cNvSpPr txBox="1"/>
          <p:nvPr/>
        </p:nvSpPr>
        <p:spPr>
          <a:xfrm>
            <a:off x="5193560" y="4615469"/>
            <a:ext cx="601001" cy="523220"/>
          </a:xfrm>
          <a:prstGeom prst="rect">
            <a:avLst/>
          </a:prstGeom>
          <a:noFill/>
        </p:spPr>
        <p:txBody>
          <a:bodyPr wrap="square" rtlCol="0">
            <a:spAutoFit/>
          </a:bodyPr>
          <a:lstStyle/>
          <a:p>
            <a:pPr>
              <a:spcAft>
                <a:spcPts val="600"/>
              </a:spcAft>
            </a:pPr>
            <a:r>
              <a:rPr lang="en-US" sz="2800" b="0" dirty="0" smtClean="0">
                <a:solidFill>
                  <a:srgbClr val="FF0000"/>
                </a:solidFill>
                <a:latin typeface="+mn-lt"/>
              </a:rPr>
              <a:t>⇒</a:t>
            </a:r>
          </a:p>
        </p:txBody>
      </p:sp>
      <p:sp>
        <p:nvSpPr>
          <p:cNvPr id="15" name="TextBox 14"/>
          <p:cNvSpPr txBox="1"/>
          <p:nvPr/>
        </p:nvSpPr>
        <p:spPr>
          <a:xfrm>
            <a:off x="793761" y="3129898"/>
            <a:ext cx="2514120" cy="338554"/>
          </a:xfrm>
          <a:prstGeom prst="rect">
            <a:avLst/>
          </a:prstGeom>
          <a:noFill/>
        </p:spPr>
        <p:txBody>
          <a:bodyPr wrap="square" rtlCol="0">
            <a:spAutoFit/>
          </a:bodyPr>
          <a:lstStyle/>
          <a:p>
            <a:pPr>
              <a:spcAft>
                <a:spcPts val="600"/>
              </a:spcAft>
            </a:pPr>
            <a:r>
              <a:rPr lang="en-US" sz="1600" b="0" dirty="0" smtClean="0">
                <a:solidFill>
                  <a:srgbClr val="000090"/>
                </a:solidFill>
                <a:latin typeface="Symbol" charset="2"/>
                <a:cs typeface="Symbol" charset="2"/>
              </a:rPr>
              <a:t>D</a:t>
            </a:r>
            <a:r>
              <a:rPr lang="en-US" sz="1600" b="0" dirty="0" smtClean="0">
                <a:solidFill>
                  <a:srgbClr val="000090"/>
                </a:solidFill>
                <a:latin typeface="+mn-lt"/>
              </a:rPr>
              <a:t>W (= W</a:t>
            </a:r>
            <a:r>
              <a:rPr lang="en-US" sz="1600" b="0" baseline="-25000" dirty="0" smtClean="0">
                <a:solidFill>
                  <a:srgbClr val="000090"/>
                </a:solidFill>
                <a:latin typeface="+mn-lt"/>
              </a:rPr>
              <a:t>gen</a:t>
            </a:r>
            <a:r>
              <a:rPr lang="en-US" sz="1600" b="0" dirty="0" smtClean="0">
                <a:solidFill>
                  <a:srgbClr val="000090"/>
                </a:solidFill>
                <a:latin typeface="+mn-lt"/>
              </a:rPr>
              <a:t> – W</a:t>
            </a:r>
            <a:r>
              <a:rPr lang="en-US" sz="1600" b="0" baseline="-25000" dirty="0" smtClean="0">
                <a:solidFill>
                  <a:srgbClr val="000090"/>
                </a:solidFill>
                <a:latin typeface="+mn-lt"/>
              </a:rPr>
              <a:t>rec</a:t>
            </a:r>
            <a:r>
              <a:rPr lang="en-US" sz="1600" b="0" dirty="0" smtClean="0">
                <a:solidFill>
                  <a:srgbClr val="000090"/>
                </a:solidFill>
                <a:latin typeface="+mn-lt"/>
              </a:rPr>
              <a:t>) (GeV)</a:t>
            </a:r>
          </a:p>
        </p:txBody>
      </p:sp>
      <p:sp>
        <p:nvSpPr>
          <p:cNvPr id="16" name="TextBox 15"/>
          <p:cNvSpPr txBox="1"/>
          <p:nvPr/>
        </p:nvSpPr>
        <p:spPr>
          <a:xfrm>
            <a:off x="2721500" y="1190720"/>
            <a:ext cx="1961757" cy="584776"/>
          </a:xfrm>
          <a:prstGeom prst="rect">
            <a:avLst/>
          </a:prstGeom>
          <a:solidFill>
            <a:schemeClr val="bg1"/>
          </a:solidFill>
        </p:spPr>
        <p:txBody>
          <a:bodyPr wrap="square" rtlCol="0">
            <a:spAutoFit/>
          </a:bodyPr>
          <a:lstStyle/>
          <a:p>
            <a:pPr>
              <a:spcAft>
                <a:spcPts val="600"/>
              </a:spcAft>
            </a:pPr>
            <a:r>
              <a:rPr lang="en-US" sz="1600" b="0" dirty="0" smtClean="0">
                <a:solidFill>
                  <a:srgbClr val="000090"/>
                </a:solidFill>
                <a:latin typeface="+mn-lt"/>
              </a:rPr>
              <a:t>10 MeV resolution @ E</a:t>
            </a:r>
            <a:r>
              <a:rPr lang="en-US" sz="1600" b="0" baseline="-25000" dirty="0" smtClean="0">
                <a:solidFill>
                  <a:srgbClr val="000090"/>
                </a:solidFill>
                <a:latin typeface="+mn-lt"/>
              </a:rPr>
              <a:t>b</a:t>
            </a:r>
            <a:r>
              <a:rPr lang="en-US" sz="1600" b="0" dirty="0" smtClean="0">
                <a:solidFill>
                  <a:srgbClr val="000090"/>
                </a:solidFill>
                <a:latin typeface="+mn-lt"/>
              </a:rPr>
              <a:t>=6.6,8.8 GeV</a:t>
            </a:r>
          </a:p>
        </p:txBody>
      </p:sp>
      <p:sp>
        <p:nvSpPr>
          <p:cNvPr id="18" name="TextBox 17"/>
          <p:cNvSpPr txBox="1"/>
          <p:nvPr/>
        </p:nvSpPr>
        <p:spPr>
          <a:xfrm>
            <a:off x="4739968" y="954362"/>
            <a:ext cx="4138968" cy="2185214"/>
          </a:xfrm>
          <a:prstGeom prst="rect">
            <a:avLst/>
          </a:prstGeom>
          <a:noFill/>
        </p:spPr>
        <p:txBody>
          <a:bodyPr wrap="square" rtlCol="0">
            <a:spAutoFit/>
          </a:bodyPr>
          <a:lstStyle/>
          <a:p>
            <a:pPr marL="169863" indent="-169863">
              <a:spcAft>
                <a:spcPts val="600"/>
              </a:spcAft>
              <a:buClr>
                <a:srgbClr val="000090"/>
              </a:buClr>
              <a:buFont typeface="Arial"/>
              <a:buChar char="•"/>
            </a:pPr>
            <a:r>
              <a:rPr lang="en-US" sz="1800" b="0" dirty="0" smtClean="0">
                <a:solidFill>
                  <a:srgbClr val="660066"/>
                </a:solidFill>
                <a:latin typeface="+mn-lt"/>
              </a:rPr>
              <a:t>CLAS12 energy resolution is more than adequate for </a:t>
            </a:r>
            <a:r>
              <a:rPr lang="en-US" sz="1800" b="0" dirty="0" smtClean="0">
                <a:solidFill>
                  <a:srgbClr val="660066"/>
                </a:solidFill>
                <a:latin typeface="Symbol" charset="2"/>
                <a:cs typeface="Symbol" charset="2"/>
              </a:rPr>
              <a:t>D</a:t>
            </a:r>
            <a:r>
              <a:rPr lang="en-US" sz="1800" b="0" dirty="0" smtClean="0">
                <a:solidFill>
                  <a:srgbClr val="660066"/>
                </a:solidFill>
                <a:latin typeface="+mn-lt"/>
              </a:rPr>
              <a:t>W=50 MeV given typical </a:t>
            </a:r>
            <a:r>
              <a:rPr lang="en-US" sz="1800" b="0" dirty="0" smtClean="0">
                <a:solidFill>
                  <a:srgbClr val="660066"/>
                </a:solidFill>
                <a:latin typeface="Symbol" charset="2"/>
                <a:cs typeface="Symbol" charset="2"/>
              </a:rPr>
              <a:t>G</a:t>
            </a:r>
            <a:r>
              <a:rPr lang="en-US" sz="1800" b="0" baseline="-25000" dirty="0" smtClean="0">
                <a:solidFill>
                  <a:srgbClr val="660066"/>
                </a:solidFill>
                <a:latin typeface="+mn-lt"/>
              </a:rPr>
              <a:t>res</a:t>
            </a:r>
            <a:r>
              <a:rPr lang="en-US" sz="1800" b="0" dirty="0" smtClean="0">
                <a:solidFill>
                  <a:srgbClr val="660066"/>
                </a:solidFill>
                <a:latin typeface="+mn-lt"/>
              </a:rPr>
              <a:t>~150-300 MeV</a:t>
            </a:r>
          </a:p>
          <a:p>
            <a:pPr marL="169863" indent="-169863">
              <a:spcBef>
                <a:spcPts val="600"/>
              </a:spcBef>
              <a:spcAft>
                <a:spcPts val="0"/>
              </a:spcAft>
              <a:buClr>
                <a:srgbClr val="000090"/>
              </a:buClr>
              <a:buFont typeface="Arial"/>
              <a:buChar char="•"/>
            </a:pPr>
            <a:r>
              <a:rPr lang="en-US" sz="1800" b="0" dirty="0" smtClean="0">
                <a:solidFill>
                  <a:srgbClr val="660066"/>
                </a:solidFill>
                <a:latin typeface="+mn-lt"/>
              </a:rPr>
              <a:t>CLAS12 MM resolution at full torus field is adequate to effectively separate K</a:t>
            </a:r>
            <a:r>
              <a:rPr lang="en-US" sz="1800" b="0" baseline="30000" dirty="0" smtClean="0">
                <a:solidFill>
                  <a:srgbClr val="660066"/>
                </a:solidFill>
                <a:latin typeface="+mn-lt"/>
              </a:rPr>
              <a:t>+</a:t>
            </a:r>
            <a:r>
              <a:rPr lang="en-US" sz="1800" b="0" dirty="0" smtClean="0">
                <a:solidFill>
                  <a:srgbClr val="660066"/>
                </a:solidFill>
                <a:latin typeface="Symbol" charset="2"/>
                <a:cs typeface="Symbol" charset="2"/>
              </a:rPr>
              <a:t>L</a:t>
            </a:r>
            <a:r>
              <a:rPr lang="en-US" sz="1800" b="0" dirty="0" smtClean="0">
                <a:solidFill>
                  <a:srgbClr val="660066"/>
                </a:solidFill>
                <a:latin typeface="+mn-lt"/>
              </a:rPr>
              <a:t>/K</a:t>
            </a:r>
            <a:r>
              <a:rPr lang="en-US" sz="1800" b="0" baseline="30000" dirty="0" smtClean="0">
                <a:solidFill>
                  <a:srgbClr val="660066"/>
                </a:solidFill>
                <a:latin typeface="+mn-lt"/>
              </a:rPr>
              <a:t>+</a:t>
            </a:r>
            <a:r>
              <a:rPr lang="en-US" sz="1800" b="0" dirty="0" smtClean="0">
                <a:solidFill>
                  <a:srgbClr val="660066"/>
                </a:solidFill>
                <a:latin typeface="Symbol" charset="2"/>
                <a:cs typeface="Symbol" charset="2"/>
              </a:rPr>
              <a:t>S</a:t>
            </a:r>
            <a:r>
              <a:rPr lang="en-US" sz="1800" b="0" baseline="30000" dirty="0" smtClean="0">
                <a:solidFill>
                  <a:srgbClr val="660066"/>
                </a:solidFill>
                <a:latin typeface="+mn-lt"/>
              </a:rPr>
              <a:t>0</a:t>
            </a:r>
            <a:r>
              <a:rPr lang="en-US" sz="1800" b="0" dirty="0" smtClean="0">
                <a:solidFill>
                  <a:srgbClr val="660066"/>
                </a:solidFill>
                <a:latin typeface="+mn-lt"/>
              </a:rPr>
              <a:t> final states </a:t>
            </a:r>
          </a:p>
          <a:p>
            <a:pPr marL="169863" indent="-169863" algn="ctr">
              <a:spcBef>
                <a:spcPts val="0"/>
              </a:spcBef>
              <a:spcAft>
                <a:spcPts val="0"/>
              </a:spcAft>
              <a:buClr>
                <a:srgbClr val="000090"/>
              </a:buClr>
            </a:pPr>
            <a:r>
              <a:rPr lang="en-US" sz="1800" b="0" i="1" dirty="0" smtClean="0">
                <a:solidFill>
                  <a:srgbClr val="000090"/>
                </a:solidFill>
                <a:latin typeface="Comic Sans MS"/>
                <a:cs typeface="Comic Sans MS"/>
              </a:rPr>
              <a:t>(with spectrum fits)</a:t>
            </a:r>
          </a:p>
        </p:txBody>
      </p:sp>
      <p:sp>
        <p:nvSpPr>
          <p:cNvPr id="19" name="TextBox 18"/>
          <p:cNvSpPr txBox="1"/>
          <p:nvPr/>
        </p:nvSpPr>
        <p:spPr>
          <a:xfrm>
            <a:off x="8006521" y="4560957"/>
            <a:ext cx="1016899" cy="523220"/>
          </a:xfrm>
          <a:prstGeom prst="rect">
            <a:avLst/>
          </a:prstGeom>
          <a:solidFill>
            <a:srgbClr val="FFEDF2"/>
          </a:solidFill>
          <a:ln w="25400">
            <a:solidFill>
              <a:schemeClr val="accent6">
                <a:lumMod val="60000"/>
                <a:lumOff val="40000"/>
              </a:schemeClr>
            </a:solidFill>
          </a:ln>
        </p:spPr>
        <p:txBody>
          <a:bodyPr wrap="square" rtlCol="0">
            <a:spAutoFit/>
          </a:bodyPr>
          <a:lstStyle/>
          <a:p>
            <a:pPr algn="ctr">
              <a:spcAft>
                <a:spcPts val="600"/>
              </a:spcAft>
            </a:pPr>
            <a:r>
              <a:rPr lang="en-US" sz="1400" b="0" dirty="0" smtClean="0">
                <a:solidFill>
                  <a:srgbClr val="008000"/>
                </a:solidFill>
                <a:latin typeface="+mn-lt"/>
              </a:rPr>
              <a:t>full torus field</a:t>
            </a:r>
          </a:p>
        </p:txBody>
      </p:sp>
    </p:spTree>
  </p:cSld>
  <p:clrMapOvr>
    <a:masterClrMapping/>
  </p:clrMapOvr>
  <p:transition advTm="33233">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094"/>
            <a:ext cx="9144000" cy="639763"/>
          </a:xfrm>
        </p:spPr>
        <p:txBody>
          <a:bodyPr/>
          <a:lstStyle/>
          <a:p>
            <a:r>
              <a:rPr lang="en-US" dirty="0" smtClean="0"/>
              <a:t>N* Spectrum</a:t>
            </a:r>
            <a:endParaRPr lang="en-US" dirty="0"/>
          </a:p>
        </p:txBody>
      </p:sp>
      <p:sp>
        <p:nvSpPr>
          <p:cNvPr id="9" name="TextBox 8"/>
          <p:cNvSpPr txBox="1"/>
          <p:nvPr/>
        </p:nvSpPr>
        <p:spPr>
          <a:xfrm>
            <a:off x="2523800" y="5981088"/>
            <a:ext cx="4540401" cy="307777"/>
          </a:xfrm>
          <a:prstGeom prst="rect">
            <a:avLst/>
          </a:prstGeom>
          <a:noFill/>
        </p:spPr>
        <p:txBody>
          <a:bodyPr wrap="square" rtlCol="0">
            <a:spAutoFit/>
          </a:bodyPr>
          <a:lstStyle/>
          <a:p>
            <a:pPr>
              <a:spcAft>
                <a:spcPts val="600"/>
              </a:spcAft>
            </a:pPr>
            <a:r>
              <a:rPr lang="en-US" sz="1400" b="0" i="1" dirty="0" smtClean="0">
                <a:solidFill>
                  <a:srgbClr val="008000"/>
                </a:solidFill>
                <a:latin typeface="+mn-lt"/>
              </a:rPr>
              <a:t>[Löring, Metsch, Petry, Eur. Phys. J. A 10, 395 (2001)]</a:t>
            </a:r>
          </a:p>
        </p:txBody>
      </p:sp>
      <p:pic>
        <p:nvPicPr>
          <p:cNvPr id="10" name="Picture 9" descr="spectrum-alt.png"/>
          <p:cNvPicPr>
            <a:picLocks/>
          </p:cNvPicPr>
          <p:nvPr/>
        </p:nvPicPr>
        <p:blipFill>
          <a:blip r:embed="rId2"/>
          <a:stretch>
            <a:fillRect/>
          </a:stretch>
        </p:blipFill>
        <p:spPr>
          <a:xfrm>
            <a:off x="490898" y="1078778"/>
            <a:ext cx="7133082" cy="4805401"/>
          </a:xfrm>
          <a:prstGeom prst="rect">
            <a:avLst/>
          </a:prstGeom>
        </p:spPr>
      </p:pic>
      <p:sp>
        <p:nvSpPr>
          <p:cNvPr id="7" name="TextBox 6"/>
          <p:cNvSpPr txBox="1"/>
          <p:nvPr/>
        </p:nvSpPr>
        <p:spPr>
          <a:xfrm>
            <a:off x="7851906" y="4980586"/>
            <a:ext cx="1038087" cy="440120"/>
          </a:xfrm>
          <a:prstGeom prst="rect">
            <a:avLst/>
          </a:prstGeom>
          <a:solidFill>
            <a:srgbClr val="FFFF00"/>
          </a:solidFill>
          <a:ln w="38100">
            <a:solidFill>
              <a:schemeClr val="tx1"/>
            </a:solidFill>
          </a:ln>
        </p:spPr>
        <p:txBody>
          <a:bodyPr wrap="square" rtlCol="0">
            <a:spAutoFit/>
          </a:bodyPr>
          <a:lstStyle/>
          <a:p>
            <a:pPr algn="ctr">
              <a:spcAft>
                <a:spcPts val="600"/>
              </a:spcAft>
            </a:pPr>
            <a:r>
              <a:rPr lang="en-US" sz="2000" b="0" dirty="0" smtClean="0">
                <a:solidFill>
                  <a:srgbClr val="FF0000"/>
                </a:solidFill>
                <a:latin typeface="Chalkduster"/>
                <a:cs typeface="Chalkduster"/>
              </a:rPr>
              <a:t>RCQM</a:t>
            </a:r>
          </a:p>
        </p:txBody>
      </p:sp>
      <p:sp>
        <p:nvSpPr>
          <p:cNvPr id="14" name="TextBox 13"/>
          <p:cNvSpPr txBox="1"/>
          <p:nvPr/>
        </p:nvSpPr>
        <p:spPr>
          <a:xfrm>
            <a:off x="7818791" y="1998864"/>
            <a:ext cx="1137478" cy="1591206"/>
          </a:xfrm>
          <a:prstGeom prst="rect">
            <a:avLst/>
          </a:prstGeom>
          <a:noFill/>
        </p:spPr>
        <p:txBody>
          <a:bodyPr wrap="square" rtlCol="0">
            <a:spAutoFit/>
          </a:bodyPr>
          <a:lstStyle/>
          <a:p>
            <a:pPr algn="ctr">
              <a:spcAft>
                <a:spcPts val="600"/>
              </a:spcAft>
            </a:pPr>
            <a:r>
              <a:rPr lang="en-US" sz="1800" b="0" i="1" dirty="0" smtClean="0">
                <a:solidFill>
                  <a:srgbClr val="660066"/>
                </a:solidFill>
                <a:latin typeface="+mn-lt"/>
              </a:rPr>
              <a:t>N</a:t>
            </a:r>
            <a:r>
              <a:rPr lang="en-US" sz="1800" b="0" i="1" dirty="0" smtClean="0">
                <a:solidFill>
                  <a:srgbClr val="660066"/>
                </a:solidFill>
                <a:latin typeface="Symbol" charset="2"/>
                <a:cs typeface="Symbol" charset="2"/>
              </a:rPr>
              <a:t>pp,</a:t>
            </a:r>
          </a:p>
          <a:p>
            <a:pPr algn="ctr">
              <a:spcAft>
                <a:spcPts val="600"/>
              </a:spcAft>
            </a:pPr>
            <a:r>
              <a:rPr lang="en-US" sz="1800" b="0" i="1" dirty="0" smtClean="0">
                <a:solidFill>
                  <a:srgbClr val="660066"/>
                </a:solidFill>
                <a:latin typeface="+mn-lt"/>
              </a:rPr>
              <a:t>KY</a:t>
            </a:r>
          </a:p>
          <a:p>
            <a:pPr algn="ctr">
              <a:spcAft>
                <a:spcPts val="600"/>
              </a:spcAft>
            </a:pPr>
            <a:r>
              <a:rPr lang="en-US" sz="1400" b="0" i="1" dirty="0" smtClean="0">
                <a:solidFill>
                  <a:srgbClr val="660066"/>
                </a:solidFill>
                <a:latin typeface="+mn-lt"/>
              </a:rPr>
              <a:t>sensitive to higher mass states</a:t>
            </a:r>
          </a:p>
        </p:txBody>
      </p:sp>
      <p:sp>
        <p:nvSpPr>
          <p:cNvPr id="15" name="TextBox 14"/>
          <p:cNvSpPr txBox="1"/>
          <p:nvPr/>
        </p:nvSpPr>
        <p:spPr>
          <a:xfrm>
            <a:off x="7840875" y="1236867"/>
            <a:ext cx="1016000" cy="643256"/>
          </a:xfrm>
          <a:prstGeom prst="rect">
            <a:avLst/>
          </a:prstGeom>
          <a:noFill/>
        </p:spPr>
        <p:txBody>
          <a:bodyPr wrap="square" rtlCol="0">
            <a:spAutoFit/>
          </a:bodyPr>
          <a:lstStyle/>
          <a:p>
            <a:pPr algn="ctr">
              <a:spcAft>
                <a:spcPts val="600"/>
              </a:spcAft>
            </a:pPr>
            <a:r>
              <a:rPr lang="en-US" sz="1600" b="0" i="1" dirty="0" smtClean="0">
                <a:solidFill>
                  <a:srgbClr val="008000"/>
                </a:solidFill>
                <a:latin typeface="+mn-lt"/>
              </a:rPr>
              <a:t>missing N* states</a:t>
            </a:r>
          </a:p>
        </p:txBody>
      </p:sp>
      <p:sp>
        <p:nvSpPr>
          <p:cNvPr id="11" name="Rectangle 10"/>
          <p:cNvSpPr/>
          <p:nvPr/>
        </p:nvSpPr>
        <p:spPr bwMode="auto">
          <a:xfrm>
            <a:off x="1247913" y="1104336"/>
            <a:ext cx="6339309" cy="2809550"/>
          </a:xfrm>
          <a:prstGeom prst="rect">
            <a:avLst/>
          </a:prstGeom>
          <a:noFill/>
          <a:ln w="76200" cap="flat" cmpd="tri"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9144000" cy="639763"/>
          </a:xfrm>
        </p:spPr>
        <p:txBody>
          <a:bodyPr/>
          <a:lstStyle/>
          <a:p>
            <a:r>
              <a:rPr lang="en-US" dirty="0" smtClean="0"/>
              <a:t>N*,</a:t>
            </a:r>
            <a:r>
              <a:rPr lang="en-US" sz="3600" dirty="0" smtClean="0">
                <a:latin typeface="Symbol" charset="2"/>
                <a:cs typeface="Symbol" charset="2"/>
              </a:rPr>
              <a:t>D</a:t>
            </a:r>
            <a:r>
              <a:rPr lang="en-US" dirty="0" smtClean="0"/>
              <a:t>* </a:t>
            </a:r>
            <a:r>
              <a:rPr lang="en-US" sz="2800" dirty="0" smtClean="0">
                <a:sym typeface="Wingdings"/>
              </a:rPr>
              <a:t></a:t>
            </a:r>
            <a:r>
              <a:rPr lang="en-US" dirty="0" smtClean="0">
                <a:sym typeface="Wingdings"/>
              </a:rPr>
              <a:t> KY Landscape</a:t>
            </a:r>
            <a:endParaRPr lang="en-US" dirty="0"/>
          </a:p>
        </p:txBody>
      </p:sp>
      <p:sp>
        <p:nvSpPr>
          <p:cNvPr id="6" name="TextBox 5"/>
          <p:cNvSpPr txBox="1"/>
          <p:nvPr/>
        </p:nvSpPr>
        <p:spPr>
          <a:xfrm>
            <a:off x="296250" y="5598263"/>
            <a:ext cx="3953044" cy="307777"/>
          </a:xfrm>
          <a:prstGeom prst="rect">
            <a:avLst/>
          </a:prstGeom>
          <a:noFill/>
        </p:spPr>
        <p:txBody>
          <a:bodyPr wrap="square" rtlCol="0">
            <a:spAutoFit/>
          </a:bodyPr>
          <a:lstStyle/>
          <a:p>
            <a:pPr>
              <a:spcAft>
                <a:spcPts val="600"/>
              </a:spcAft>
            </a:pPr>
            <a:r>
              <a:rPr lang="en-US" sz="1400" b="0" i="1" dirty="0" smtClean="0">
                <a:solidFill>
                  <a:srgbClr val="009900"/>
                </a:solidFill>
                <a:latin typeface="+mn-lt"/>
              </a:rPr>
              <a:t>[Beringer et al. (PDG), PRD 86, 010001 (2012)]</a:t>
            </a:r>
          </a:p>
        </p:txBody>
      </p:sp>
      <p:graphicFrame>
        <p:nvGraphicFramePr>
          <p:cNvPr id="9" name="Table 8"/>
          <p:cNvGraphicFramePr>
            <a:graphicFrameLocks noGrp="1"/>
          </p:cNvGraphicFramePr>
          <p:nvPr/>
        </p:nvGraphicFramePr>
        <p:xfrm>
          <a:off x="0" y="920096"/>
          <a:ext cx="4508501" cy="4513905"/>
        </p:xfrm>
        <a:graphic>
          <a:graphicData uri="http://schemas.openxmlformats.org/drawingml/2006/table">
            <a:tbl>
              <a:tblPr firstRow="1" bandRow="1">
                <a:tableStyleId>{5C22544A-7EE6-4342-B048-85BDC9FD1C3A}</a:tableStyleId>
              </a:tblPr>
              <a:tblGrid>
                <a:gridCol w="838200"/>
                <a:gridCol w="570345"/>
                <a:gridCol w="606714"/>
                <a:gridCol w="524741"/>
                <a:gridCol w="730084"/>
                <a:gridCol w="594345"/>
                <a:gridCol w="644072"/>
              </a:tblGrid>
              <a:tr h="359036">
                <a:tc gridSpan="4">
                  <a:txBody>
                    <a:bodyPr/>
                    <a:lstStyle/>
                    <a:p>
                      <a:pPr algn="ctr"/>
                      <a:r>
                        <a:rPr lang="en-US" sz="1800" dirty="0" smtClean="0">
                          <a:solidFill>
                            <a:schemeClr val="tx1"/>
                          </a:solidFill>
                        </a:rPr>
                        <a:t>N* </a:t>
                      </a:r>
                      <a:r>
                        <a:rPr lang="en-US" sz="1800" dirty="0" smtClean="0">
                          <a:solidFill>
                            <a:schemeClr val="tx1"/>
                          </a:solidFill>
                          <a:sym typeface="Wingdings"/>
                        </a:rPr>
                        <a:t> KY</a:t>
                      </a:r>
                      <a:endParaRPr lang="en-US" sz="1800" dirty="0">
                        <a:solidFill>
                          <a:schemeClr val="tx1"/>
                        </a:solidFill>
                      </a:endParaRP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800" dirty="0" smtClean="0">
                          <a:solidFill>
                            <a:schemeClr val="tx1"/>
                          </a:solidFill>
                          <a:latin typeface="Symbol" charset="2"/>
                          <a:cs typeface="Symbol" charset="2"/>
                        </a:rPr>
                        <a:t>D</a:t>
                      </a:r>
                      <a:r>
                        <a:rPr lang="en-US" sz="1800" dirty="0" smtClean="0">
                          <a:solidFill>
                            <a:schemeClr val="tx1"/>
                          </a:solidFill>
                        </a:rPr>
                        <a:t>* </a:t>
                      </a:r>
                      <a:r>
                        <a:rPr lang="en-US" sz="1800" dirty="0" smtClean="0">
                          <a:solidFill>
                            <a:schemeClr val="tx1"/>
                          </a:solidFill>
                          <a:sym typeface="Wingdings"/>
                        </a:rPr>
                        <a:t> K</a:t>
                      </a:r>
                      <a:r>
                        <a:rPr lang="en-US" sz="1800" dirty="0" smtClean="0">
                          <a:solidFill>
                            <a:schemeClr val="tx1"/>
                          </a:solidFill>
                          <a:latin typeface="Symbol" charset="2"/>
                          <a:cs typeface="Symbol" charset="2"/>
                          <a:sym typeface="Wingdings"/>
                        </a:rPr>
                        <a:t>S</a:t>
                      </a:r>
                      <a:endParaRPr lang="en-US" sz="1800" dirty="0">
                        <a:solidFill>
                          <a:schemeClr val="tx1"/>
                        </a:solidFill>
                        <a:latin typeface="Symbol" charset="2"/>
                        <a:cs typeface="Symbol" charset="2"/>
                      </a:endParaRPr>
                    </a:p>
                  </a:txBody>
                  <a:tcPr/>
                </a:tc>
                <a:tc hMerge="1">
                  <a:txBody>
                    <a:bodyPr/>
                    <a:lstStyle/>
                    <a:p>
                      <a:endParaRPr lang="en-US" sz="1400"/>
                    </a:p>
                  </a:txBody>
                  <a:tcPr/>
                </a:tc>
                <a:tc hMerge="1">
                  <a:txBody>
                    <a:bodyPr/>
                    <a:lstStyle/>
                    <a:p>
                      <a:endParaRPr lang="en-US" sz="1400" dirty="0"/>
                    </a:p>
                  </a:txBody>
                  <a:tcPr/>
                </a:tc>
              </a:tr>
              <a:tr h="446243">
                <a:tc>
                  <a:txBody>
                    <a:bodyPr/>
                    <a:lstStyle/>
                    <a:p>
                      <a:pPr algn="ctr"/>
                      <a:r>
                        <a:rPr lang="en-US" sz="1000" dirty="0" smtClean="0"/>
                        <a:t>State</a:t>
                      </a:r>
                      <a:endParaRPr lang="en-US" sz="1000" dirty="0"/>
                    </a:p>
                  </a:txBody>
                  <a:tcPr/>
                </a:tc>
                <a:tc>
                  <a:txBody>
                    <a:bodyPr/>
                    <a:lstStyle/>
                    <a:p>
                      <a:pPr algn="ctr"/>
                      <a:r>
                        <a:rPr lang="en-US" sz="1000" dirty="0" smtClean="0"/>
                        <a:t>Rating</a:t>
                      </a:r>
                      <a:endParaRPr lang="en-US" sz="1000" dirty="0"/>
                    </a:p>
                  </a:txBody>
                  <a:tcPr/>
                </a:tc>
                <a:tc>
                  <a:txBody>
                    <a:bodyPr/>
                    <a:lstStyle/>
                    <a:p>
                      <a:pPr algn="ctr"/>
                      <a:r>
                        <a:rPr lang="en-US" sz="1000" dirty="0" smtClean="0"/>
                        <a:t>BR %(K</a:t>
                      </a:r>
                      <a:r>
                        <a:rPr lang="en-US" sz="1000" dirty="0" smtClean="0">
                          <a:latin typeface="Symbol" charset="2"/>
                          <a:cs typeface="Symbol" charset="2"/>
                        </a:rPr>
                        <a:t>L</a:t>
                      </a:r>
                      <a:r>
                        <a:rPr lang="en-US" sz="1000" dirty="0" smtClean="0"/>
                        <a:t>)</a:t>
                      </a:r>
                      <a:endParaRPr lang="en-US" sz="1000" dirty="0"/>
                    </a:p>
                  </a:txBody>
                  <a:tcPr/>
                </a:tc>
                <a:tc>
                  <a:txBody>
                    <a:bodyPr/>
                    <a:lstStyle/>
                    <a:p>
                      <a:pPr algn="ctr"/>
                      <a:r>
                        <a:rPr lang="en-US" sz="1000" dirty="0" smtClean="0"/>
                        <a:t>BR</a:t>
                      </a:r>
                      <a:r>
                        <a:rPr lang="en-US" sz="1000" baseline="0" dirty="0" smtClean="0"/>
                        <a:t> %</a:t>
                      </a:r>
                      <a:r>
                        <a:rPr lang="en-US" sz="1000" dirty="0" smtClean="0"/>
                        <a:t> (K</a:t>
                      </a:r>
                      <a:r>
                        <a:rPr lang="en-US" sz="1000" dirty="0" smtClean="0">
                          <a:latin typeface="Symbol" charset="2"/>
                          <a:cs typeface="Symbol" charset="2"/>
                        </a:rPr>
                        <a:t>S</a:t>
                      </a:r>
                      <a:r>
                        <a:rPr lang="en-US" sz="1000" dirty="0" smtClean="0"/>
                        <a:t>)</a:t>
                      </a:r>
                      <a:endParaRPr lang="en-US" sz="1000" dirty="0"/>
                    </a:p>
                  </a:txBody>
                  <a:tcPr/>
                </a:tc>
                <a:tc>
                  <a:txBody>
                    <a:bodyPr/>
                    <a:lstStyle/>
                    <a:p>
                      <a:pPr algn="ctr"/>
                      <a:r>
                        <a:rPr lang="en-US" sz="1000" dirty="0" smtClean="0"/>
                        <a:t>State</a:t>
                      </a:r>
                      <a:endParaRPr lang="en-US" sz="1000" dirty="0"/>
                    </a:p>
                  </a:txBody>
                  <a:tcPr/>
                </a:tc>
                <a:tc>
                  <a:txBody>
                    <a:bodyPr/>
                    <a:lstStyle/>
                    <a:p>
                      <a:pPr algn="ctr"/>
                      <a:r>
                        <a:rPr lang="en-US" sz="1000" dirty="0" smtClean="0"/>
                        <a:t>Rating</a:t>
                      </a:r>
                      <a:endParaRPr lang="en-US" sz="1000" dirty="0"/>
                    </a:p>
                  </a:txBody>
                  <a:tcPr/>
                </a:tc>
                <a:tc>
                  <a:txBody>
                    <a:bodyPr/>
                    <a:lstStyle/>
                    <a:p>
                      <a:pPr algn="ctr"/>
                      <a:r>
                        <a:rPr lang="en-US" sz="1000" dirty="0" smtClean="0"/>
                        <a:t>BR % (K</a:t>
                      </a:r>
                      <a:r>
                        <a:rPr lang="en-US" sz="1000" dirty="0" smtClean="0">
                          <a:latin typeface="Symbol" charset="2"/>
                          <a:cs typeface="Symbol" charset="2"/>
                        </a:rPr>
                        <a:t>S</a:t>
                      </a:r>
                      <a:r>
                        <a:rPr lang="en-US" sz="1000" dirty="0" smtClean="0"/>
                        <a:t>)</a:t>
                      </a:r>
                      <a:endParaRPr lang="en-US" sz="1000" dirty="0"/>
                    </a:p>
                  </a:txBody>
                  <a:tcPr/>
                </a:tc>
              </a:tr>
              <a:tr h="378698">
                <a:tc>
                  <a:txBody>
                    <a:bodyPr/>
                    <a:lstStyle/>
                    <a:p>
                      <a:pPr algn="ctr"/>
                      <a:r>
                        <a:rPr lang="en-US" sz="1000" dirty="0" smtClean="0"/>
                        <a:t>N*(1650)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3–11</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*(1700)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78698">
                <a:tc>
                  <a:txBody>
                    <a:bodyPr/>
                    <a:lstStyle/>
                    <a:p>
                      <a:pPr algn="ctr"/>
                      <a:r>
                        <a:rPr lang="en-US" sz="1000" dirty="0" smtClean="0"/>
                        <a:t>N*(1675)</a:t>
                      </a:r>
                      <a:r>
                        <a:rPr lang="en-US" sz="1000" baseline="0" dirty="0" smtClean="0"/>
                        <a:t>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&lt; 1</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*(1750)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70770">
                <a:tc>
                  <a:txBody>
                    <a:bodyPr/>
                    <a:lstStyle/>
                    <a:p>
                      <a:pPr algn="ctr"/>
                      <a:r>
                        <a:rPr lang="en-US" sz="1000" dirty="0" smtClean="0"/>
                        <a:t>N*(1680)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78698">
                <a:tc>
                  <a:txBody>
                    <a:bodyPr/>
                    <a:lstStyle/>
                    <a:p>
                      <a:pPr algn="ctr"/>
                      <a:r>
                        <a:rPr lang="en-US" sz="1000" dirty="0" smtClean="0"/>
                        <a:t>N*(1700)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&lt; 3</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*(1905)</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78698">
                <a:tc>
                  <a:txBody>
                    <a:bodyPr/>
                    <a:lstStyle/>
                    <a:p>
                      <a:pPr algn="ctr"/>
                      <a:r>
                        <a:rPr lang="en-US" sz="1000" dirty="0" smtClean="0"/>
                        <a:t>N*(1710)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5</a:t>
                      </a:r>
                      <a:r>
                        <a:rPr lang="en-US" sz="1000" baseline="0" dirty="0" smtClean="0"/>
                        <a:t>–25</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*(1910)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9</a:t>
                      </a:r>
                      <a:endParaRPr lang="en-US" sz="1000" dirty="0"/>
                    </a:p>
                  </a:txBody>
                  <a:tcPr/>
                </a:tc>
              </a:tr>
              <a:tr h="378698">
                <a:tc>
                  <a:txBody>
                    <a:bodyPr/>
                    <a:lstStyle/>
                    <a:p>
                      <a:pPr algn="ctr"/>
                      <a:r>
                        <a:rPr lang="en-US" sz="1000" dirty="0" smtClean="0"/>
                        <a:t>N*(1720)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1–15</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*(1920)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2.1</a:t>
                      </a:r>
                      <a:endParaRPr lang="en-US" sz="1000" dirty="0"/>
                    </a:p>
                  </a:txBody>
                  <a:tcPr/>
                </a:tc>
              </a:tr>
              <a:tr h="378698">
                <a:tc>
                  <a:txBody>
                    <a:bodyPr/>
                    <a:lstStyle/>
                    <a:p>
                      <a:pPr algn="ctr"/>
                      <a:r>
                        <a:rPr lang="en-US" sz="1000" dirty="0" smtClean="0"/>
                        <a:t>N*(1875)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 -</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*(1930)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78698">
                <a:tc>
                  <a:txBody>
                    <a:bodyPr/>
                    <a:lstStyle/>
                    <a:p>
                      <a:pPr algn="ctr"/>
                      <a:r>
                        <a:rPr lang="en-US" sz="1000" dirty="0" smtClean="0"/>
                        <a:t>N*(1900) </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0</a:t>
                      </a:r>
                      <a:r>
                        <a:rPr lang="en-US" sz="1000" baseline="0" dirty="0" smtClean="0"/>
                        <a:t>-10</a:t>
                      </a:r>
                      <a:endParaRPr lang="en-US" sz="1000" dirty="0"/>
                    </a:p>
                  </a:txBody>
                  <a:tcPr/>
                </a:tc>
                <a:tc>
                  <a:txBody>
                    <a:bodyPr/>
                    <a:lstStyle/>
                    <a:p>
                      <a:pPr algn="ctr"/>
                      <a:r>
                        <a:rPr lang="en-US" sz="1000" dirty="0" smtClean="0"/>
                        <a:t>5</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*(1940)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78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N*(1990)</a:t>
                      </a:r>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*(1950)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01548">
                <a:tc>
                  <a:txBody>
                    <a:bodyPr/>
                    <a:lstStyle/>
                    <a:p>
                      <a:pPr algn="ctr"/>
                      <a:r>
                        <a:rPr lang="en-US" sz="1000" dirty="0" smtClean="0"/>
                        <a:t>N*(2000)</a:t>
                      </a:r>
                      <a:endParaRPr lang="en-US" sz="1000" dirty="0"/>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*(2000)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bl>
          </a:graphicData>
        </a:graphic>
      </p:graphicFrame>
      <p:sp>
        <p:nvSpPr>
          <p:cNvPr id="8" name="TextBox 7"/>
          <p:cNvSpPr txBox="1"/>
          <p:nvPr/>
        </p:nvSpPr>
        <p:spPr>
          <a:xfrm>
            <a:off x="4976095" y="5602880"/>
            <a:ext cx="3835400" cy="307777"/>
          </a:xfrm>
          <a:prstGeom prst="rect">
            <a:avLst/>
          </a:prstGeom>
          <a:noFill/>
        </p:spPr>
        <p:txBody>
          <a:bodyPr wrap="square" rtlCol="0">
            <a:spAutoFit/>
          </a:bodyPr>
          <a:lstStyle/>
          <a:p>
            <a:pPr algn="ctr">
              <a:spcAft>
                <a:spcPts val="600"/>
              </a:spcAft>
            </a:pPr>
            <a:r>
              <a:rPr lang="en-US" sz="1400" b="0" i="1" dirty="0" smtClean="0">
                <a:solidFill>
                  <a:srgbClr val="009900"/>
                </a:solidFill>
                <a:latin typeface="+mn-lt"/>
              </a:rPr>
              <a:t>[Anisovich et al., EPJ A 48, 15 (2012)]</a:t>
            </a:r>
          </a:p>
        </p:txBody>
      </p:sp>
      <p:graphicFrame>
        <p:nvGraphicFramePr>
          <p:cNvPr id="10" name="Table 9"/>
          <p:cNvGraphicFramePr>
            <a:graphicFrameLocks noGrp="1"/>
          </p:cNvGraphicFramePr>
          <p:nvPr/>
        </p:nvGraphicFramePr>
        <p:xfrm>
          <a:off x="4610099" y="915801"/>
          <a:ext cx="4521200" cy="4685052"/>
        </p:xfrm>
        <a:graphic>
          <a:graphicData uri="http://schemas.openxmlformats.org/drawingml/2006/table">
            <a:tbl>
              <a:tblPr firstRow="1" bandRow="1">
                <a:tableStyleId>{5C22544A-7EE6-4342-B048-85BDC9FD1C3A}</a:tableStyleId>
              </a:tblPr>
              <a:tblGrid>
                <a:gridCol w="774701"/>
                <a:gridCol w="609600"/>
                <a:gridCol w="551873"/>
                <a:gridCol w="554182"/>
                <a:gridCol w="722745"/>
                <a:gridCol w="662214"/>
                <a:gridCol w="645885"/>
              </a:tblGrid>
              <a:tr h="278775">
                <a:tc gridSpan="4">
                  <a:txBody>
                    <a:bodyPr/>
                    <a:lstStyle/>
                    <a:p>
                      <a:pPr algn="ctr"/>
                      <a:r>
                        <a:rPr lang="en-US" sz="1600" dirty="0" smtClean="0">
                          <a:solidFill>
                            <a:schemeClr val="tx1"/>
                          </a:solidFill>
                        </a:rPr>
                        <a:t>N* </a:t>
                      </a:r>
                      <a:r>
                        <a:rPr lang="en-US" sz="1600" dirty="0" smtClean="0">
                          <a:solidFill>
                            <a:schemeClr val="tx1"/>
                          </a:solidFill>
                          <a:sym typeface="Wingdings"/>
                        </a:rPr>
                        <a:t> KY</a:t>
                      </a:r>
                      <a:endParaRPr lang="en-US" sz="1600" dirty="0">
                        <a:solidFill>
                          <a:schemeClr val="tx1"/>
                        </a:solidFill>
                      </a:endParaRPr>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600" dirty="0" smtClean="0">
                          <a:solidFill>
                            <a:schemeClr val="tx1"/>
                          </a:solidFill>
                          <a:latin typeface="Symbol" charset="2"/>
                          <a:cs typeface="Symbol" charset="2"/>
                        </a:rPr>
                        <a:t>D</a:t>
                      </a:r>
                      <a:r>
                        <a:rPr lang="en-US" sz="1600" dirty="0" smtClean="0">
                          <a:solidFill>
                            <a:schemeClr val="tx1"/>
                          </a:solidFill>
                        </a:rPr>
                        <a:t>* </a:t>
                      </a:r>
                      <a:r>
                        <a:rPr lang="en-US" sz="1600" dirty="0" smtClean="0">
                          <a:solidFill>
                            <a:schemeClr val="tx1"/>
                          </a:solidFill>
                          <a:sym typeface="Wingdings"/>
                        </a:rPr>
                        <a:t> K</a:t>
                      </a:r>
                      <a:r>
                        <a:rPr lang="en-US" sz="1600" dirty="0" smtClean="0">
                          <a:solidFill>
                            <a:schemeClr val="tx1"/>
                          </a:solidFill>
                          <a:latin typeface="Symbol" charset="2"/>
                          <a:cs typeface="Symbol" charset="2"/>
                          <a:sym typeface="Wingdings"/>
                        </a:rPr>
                        <a:t>S</a:t>
                      </a:r>
                      <a:endParaRPr lang="en-US" sz="1600" dirty="0">
                        <a:solidFill>
                          <a:schemeClr val="tx1"/>
                        </a:solidFill>
                        <a:latin typeface="Symbol" charset="2"/>
                        <a:cs typeface="Symbol" charset="2"/>
                      </a:endParaRPr>
                    </a:p>
                  </a:txBody>
                  <a:tcPr/>
                </a:tc>
                <a:tc hMerge="1">
                  <a:txBody>
                    <a:bodyPr/>
                    <a:lstStyle/>
                    <a:p>
                      <a:endParaRPr lang="en-US" sz="1400"/>
                    </a:p>
                  </a:txBody>
                  <a:tcPr/>
                </a:tc>
                <a:tc hMerge="1">
                  <a:txBody>
                    <a:bodyPr/>
                    <a:lstStyle/>
                    <a:p>
                      <a:endParaRPr lang="en-US" sz="1400" dirty="0"/>
                    </a:p>
                  </a:txBody>
                  <a:tcPr/>
                </a:tc>
              </a:tr>
              <a:tr h="329461">
                <a:tc>
                  <a:txBody>
                    <a:bodyPr/>
                    <a:lstStyle/>
                    <a:p>
                      <a:pPr algn="ctr"/>
                      <a:r>
                        <a:rPr lang="en-US" sz="1000" dirty="0" smtClean="0"/>
                        <a:t>State</a:t>
                      </a:r>
                      <a:endParaRPr lang="en-US" sz="1000" dirty="0"/>
                    </a:p>
                  </a:txBody>
                  <a:tcPr/>
                </a:tc>
                <a:tc>
                  <a:txBody>
                    <a:bodyPr/>
                    <a:lstStyle/>
                    <a:p>
                      <a:pPr algn="ctr"/>
                      <a:r>
                        <a:rPr lang="en-US" sz="1000" dirty="0" smtClean="0"/>
                        <a:t>Rating</a:t>
                      </a:r>
                      <a:endParaRPr lang="en-US" sz="1000" dirty="0"/>
                    </a:p>
                  </a:txBody>
                  <a:tcPr/>
                </a:tc>
                <a:tc>
                  <a:txBody>
                    <a:bodyPr/>
                    <a:lstStyle/>
                    <a:p>
                      <a:pPr algn="ctr"/>
                      <a:r>
                        <a:rPr lang="en-US" sz="1000" dirty="0" smtClean="0"/>
                        <a:t>BR</a:t>
                      </a:r>
                      <a:r>
                        <a:rPr lang="en-US" sz="1000" baseline="0" dirty="0" smtClean="0"/>
                        <a:t> %</a:t>
                      </a:r>
                      <a:r>
                        <a:rPr lang="en-US" sz="1000" dirty="0" smtClean="0"/>
                        <a:t> (K</a:t>
                      </a:r>
                      <a:r>
                        <a:rPr lang="en-US" sz="1000" dirty="0" smtClean="0">
                          <a:latin typeface="Symbol" charset="2"/>
                          <a:cs typeface="Symbol" charset="2"/>
                        </a:rPr>
                        <a:t>L</a:t>
                      </a:r>
                      <a:r>
                        <a:rPr lang="en-US" sz="1000" dirty="0" smtClean="0"/>
                        <a:t>)</a:t>
                      </a:r>
                      <a:endParaRPr lang="en-US" sz="1000" dirty="0"/>
                    </a:p>
                  </a:txBody>
                  <a:tcPr/>
                </a:tc>
                <a:tc>
                  <a:txBody>
                    <a:bodyPr/>
                    <a:lstStyle/>
                    <a:p>
                      <a:pPr algn="ctr"/>
                      <a:r>
                        <a:rPr lang="en-US" sz="1000" dirty="0" smtClean="0"/>
                        <a:t>BR %(K</a:t>
                      </a:r>
                      <a:r>
                        <a:rPr lang="en-US" sz="1000" dirty="0" smtClean="0">
                          <a:latin typeface="Symbol" charset="2"/>
                          <a:cs typeface="Symbol" charset="2"/>
                        </a:rPr>
                        <a:t>S</a:t>
                      </a:r>
                      <a:r>
                        <a:rPr lang="en-US" sz="1000" dirty="0" smtClean="0"/>
                        <a:t>)</a:t>
                      </a:r>
                      <a:endParaRPr lang="en-US" sz="1000" dirty="0"/>
                    </a:p>
                  </a:txBody>
                  <a:tcPr/>
                </a:tc>
                <a:tc>
                  <a:txBody>
                    <a:bodyPr/>
                    <a:lstStyle/>
                    <a:p>
                      <a:pPr algn="ctr"/>
                      <a:r>
                        <a:rPr lang="en-US" sz="1000" dirty="0" smtClean="0"/>
                        <a:t>State</a:t>
                      </a:r>
                      <a:endParaRPr lang="en-US" sz="1000" dirty="0"/>
                    </a:p>
                  </a:txBody>
                  <a:tcPr/>
                </a:tc>
                <a:tc>
                  <a:txBody>
                    <a:bodyPr/>
                    <a:lstStyle/>
                    <a:p>
                      <a:pPr algn="ctr"/>
                      <a:r>
                        <a:rPr lang="en-US" sz="1000" dirty="0" smtClean="0"/>
                        <a:t>Rating</a:t>
                      </a:r>
                      <a:endParaRPr lang="en-US" sz="1000" dirty="0"/>
                    </a:p>
                  </a:txBody>
                  <a:tcPr/>
                </a:tc>
                <a:tc>
                  <a:txBody>
                    <a:bodyPr/>
                    <a:lstStyle/>
                    <a:p>
                      <a:pPr algn="ctr"/>
                      <a:r>
                        <a:rPr lang="en-US" sz="1000" dirty="0" smtClean="0"/>
                        <a:t>BR % (K</a:t>
                      </a:r>
                      <a:r>
                        <a:rPr lang="en-US" sz="1000" dirty="0" smtClean="0">
                          <a:latin typeface="Symbol" charset="2"/>
                          <a:cs typeface="Symbol" charset="2"/>
                        </a:rPr>
                        <a:t>S</a:t>
                      </a:r>
                      <a:r>
                        <a:rPr lang="en-US" sz="1000" dirty="0" smtClean="0"/>
                        <a:t>)</a:t>
                      </a:r>
                      <a:endParaRPr lang="en-US" sz="1000" dirty="0"/>
                    </a:p>
                  </a:txBody>
                  <a:tcPr/>
                </a:tc>
              </a:tr>
              <a:tr h="329461">
                <a:tc>
                  <a:txBody>
                    <a:bodyPr/>
                    <a:lstStyle/>
                    <a:p>
                      <a:pPr algn="ctr"/>
                      <a:r>
                        <a:rPr lang="en-US" sz="1000" dirty="0" smtClean="0"/>
                        <a:t>N*(1650)</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10±5</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*(1620)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algn="ctr"/>
                      <a:r>
                        <a:rPr lang="en-US" sz="1000" dirty="0" smtClean="0"/>
                        <a:t>N*(1675)</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*(1700)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algn="ctr"/>
                      <a:r>
                        <a:rPr lang="en-US" sz="1000" dirty="0" smtClean="0"/>
                        <a:t>N*(1680)</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*(1750)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algn="ctr"/>
                      <a:r>
                        <a:rPr lang="en-US" sz="1000" dirty="0" smtClean="0"/>
                        <a:t>N*(1700)</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5±3</a:t>
                      </a:r>
                      <a:endParaRPr lang="en-US" sz="1000" dirty="0"/>
                    </a:p>
                  </a:txBody>
                  <a:tcPr/>
                </a:tc>
              </a:tr>
              <a:tr h="329461">
                <a:tc>
                  <a:txBody>
                    <a:bodyPr/>
                    <a:lstStyle/>
                    <a:p>
                      <a:pPr algn="ctr"/>
                      <a:r>
                        <a:rPr lang="en-US" sz="1000" dirty="0" smtClean="0"/>
                        <a:t>N*(1710)</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23±7</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*(1905)</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algn="ctr"/>
                      <a:r>
                        <a:rPr lang="en-US" sz="1000" dirty="0" smtClean="0"/>
                        <a:t>N*(1720)</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*(1910)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9±5</a:t>
                      </a:r>
                      <a:endParaRPr lang="en-US" sz="1000" dirty="0"/>
                    </a:p>
                  </a:txBody>
                  <a:tcPr/>
                </a:tc>
              </a:tr>
              <a:tr h="329461">
                <a:tc>
                  <a:txBody>
                    <a:bodyPr/>
                    <a:lstStyle/>
                    <a:p>
                      <a:pPr algn="ctr"/>
                      <a:r>
                        <a:rPr lang="en-US" sz="1000" dirty="0" smtClean="0"/>
                        <a:t>N*(1875)</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4±2</a:t>
                      </a:r>
                      <a:endParaRPr lang="en-US" sz="1000" dirty="0"/>
                    </a:p>
                  </a:txBody>
                  <a:tcPr/>
                </a:tc>
                <a:tc>
                  <a:txBody>
                    <a:bodyPr/>
                    <a:lstStyle/>
                    <a:p>
                      <a:pPr algn="ctr"/>
                      <a:r>
                        <a:rPr lang="en-US" sz="1000" dirty="0" smtClean="0"/>
                        <a:t>15±8</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*(1920)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4±2</a:t>
                      </a:r>
                      <a:endParaRPr lang="en-US" sz="1000" dirty="0"/>
                    </a:p>
                  </a:txBody>
                  <a:tcPr/>
                </a:tc>
              </a:tr>
              <a:tr h="329461">
                <a:tc>
                  <a:txBody>
                    <a:bodyPr/>
                    <a:lstStyle/>
                    <a:p>
                      <a:pPr algn="ctr"/>
                      <a:r>
                        <a:rPr lang="en-US" sz="1000" dirty="0" smtClean="0"/>
                        <a:t>N*(1880)</a:t>
                      </a:r>
                      <a:endParaRPr lang="en-US" sz="1000" baseline="-25000" dirty="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2±1</a:t>
                      </a:r>
                      <a:endParaRPr lang="en-US" sz="1000" dirty="0"/>
                    </a:p>
                  </a:txBody>
                  <a:tcPr/>
                </a:tc>
                <a:tc>
                  <a:txBody>
                    <a:bodyPr/>
                    <a:lstStyle/>
                    <a:p>
                      <a:pPr algn="ctr"/>
                      <a:r>
                        <a:rPr lang="en-US" sz="1000" dirty="0" smtClean="0"/>
                        <a:t>17±7</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*(1930)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N*(1895)</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18±5</a:t>
                      </a:r>
                      <a:endParaRPr lang="en-US" sz="1000" dirty="0"/>
                    </a:p>
                  </a:txBody>
                  <a:tcPr/>
                </a:tc>
                <a:tc>
                  <a:txBody>
                    <a:bodyPr/>
                    <a:lstStyle/>
                    <a:p>
                      <a:pPr algn="ctr"/>
                      <a:r>
                        <a:rPr lang="en-US" sz="1000" dirty="0" smtClean="0"/>
                        <a:t>13±7</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*(1940)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N*(1900)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16±5</a:t>
                      </a:r>
                      <a:endParaRPr lang="en-US" sz="1000" dirty="0"/>
                    </a:p>
                  </a:txBody>
                  <a:tcPr/>
                </a:tc>
                <a:tc>
                  <a:txBody>
                    <a:bodyPr/>
                    <a:lstStyle/>
                    <a:p>
                      <a:pPr algn="ctr"/>
                      <a:r>
                        <a:rPr lang="en-US" sz="1000" dirty="0" smtClean="0"/>
                        <a:t>5±2</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*(1950)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0.4±0.1</a:t>
                      </a:r>
                      <a:endParaRPr lang="en-US" sz="1000" dirty="0"/>
                    </a:p>
                  </a:txBody>
                  <a:tcPr/>
                </a:tc>
              </a:tr>
              <a:tr h="32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N*(1990)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Symbol" charset="2"/>
                          <a:cs typeface="Symbol" charset="2"/>
                        </a:rPr>
                        <a:t>D</a:t>
                      </a:r>
                      <a:r>
                        <a:rPr lang="en-US" sz="1000" dirty="0" smtClean="0"/>
                        <a:t>*(2000)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r>
              <a:tr h="3294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N*(2000)</a:t>
                      </a:r>
                      <a:endParaRPr lang="en-US" sz="1000" baseline="-25000" dirty="0" smtClean="0"/>
                    </a:p>
                  </a:txBody>
                  <a:tcPr/>
                </a:tc>
                <a:tc>
                  <a:txBody>
                    <a:bodyPr/>
                    <a:lstStyle/>
                    <a:p>
                      <a:pPr algn="ctr"/>
                      <a:r>
                        <a:rPr lang="en-US" sz="1000" dirty="0" smtClean="0">
                          <a:latin typeface="Times New Roman"/>
                          <a:cs typeface="Times New Roman"/>
                        </a:rPr>
                        <a:t>**</a:t>
                      </a:r>
                      <a:endParaRPr lang="en-US" sz="1000" dirty="0">
                        <a:latin typeface="Times New Roman"/>
                        <a:cs typeface="Times New Roman"/>
                      </a:endParaRPr>
                    </a:p>
                  </a:txBody>
                  <a:tcPr/>
                </a:tc>
                <a:tc>
                  <a:txBody>
                    <a:bodyPr/>
                    <a:lstStyle/>
                    <a:p>
                      <a:pPr algn="ctr"/>
                      <a:r>
                        <a:rPr lang="en-US" sz="1000" dirty="0" smtClean="0"/>
                        <a:t>-</a:t>
                      </a:r>
                      <a:endParaRPr lang="en-US" sz="1000" dirty="0"/>
                    </a:p>
                  </a:txBody>
                  <a:tcPr/>
                </a:tc>
                <a:tc>
                  <a:txBody>
                    <a:bodyPr/>
                    <a:lstStyle/>
                    <a:p>
                      <a:pPr algn="ctr"/>
                      <a:r>
                        <a:rPr lang="en-US" sz="1000" dirty="0" smtClean="0"/>
                        <a:t>-</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aseline="-25000" dirty="0" smtClean="0"/>
                    </a:p>
                  </a:txBody>
                  <a:tcPr/>
                </a:tc>
                <a:tc>
                  <a:txBody>
                    <a:bodyPr/>
                    <a:lstStyle/>
                    <a:p>
                      <a:pPr algn="ctr"/>
                      <a:endParaRPr lang="en-US" sz="1000" dirty="0">
                        <a:latin typeface="Times New Roman"/>
                        <a:cs typeface="Times New Roman"/>
                      </a:endParaRPr>
                    </a:p>
                  </a:txBody>
                  <a:tcPr/>
                </a:tc>
                <a:tc>
                  <a:txBody>
                    <a:bodyPr/>
                    <a:lstStyle/>
                    <a:p>
                      <a:pPr algn="ctr"/>
                      <a:endParaRPr lang="en-US" sz="1000" dirty="0"/>
                    </a:p>
                  </a:txBody>
                  <a:tcPr/>
                </a:tc>
              </a:tr>
            </a:tbl>
          </a:graphicData>
        </a:graphic>
      </p:graphicFrame>
      <p:sp>
        <p:nvSpPr>
          <p:cNvPr id="14" name="TextBox 13"/>
          <p:cNvSpPr txBox="1"/>
          <p:nvPr/>
        </p:nvSpPr>
        <p:spPr>
          <a:xfrm>
            <a:off x="2209800" y="863600"/>
            <a:ext cx="622300" cy="369332"/>
          </a:xfrm>
          <a:prstGeom prst="rect">
            <a:avLst/>
          </a:prstGeom>
          <a:solidFill>
            <a:schemeClr val="bg1"/>
          </a:solidFill>
          <a:ln w="44450">
            <a:solidFill>
              <a:srgbClr val="FF7517"/>
            </a:solidFill>
          </a:ln>
        </p:spPr>
        <p:txBody>
          <a:bodyPr wrap="square" rtlCol="0">
            <a:spAutoFit/>
          </a:bodyPr>
          <a:lstStyle/>
          <a:p>
            <a:pPr algn="ctr">
              <a:spcAft>
                <a:spcPts val="600"/>
              </a:spcAft>
            </a:pPr>
            <a:r>
              <a:rPr lang="en-US" sz="1800" b="0" dirty="0" smtClean="0">
                <a:solidFill>
                  <a:srgbClr val="FF0000"/>
                </a:solidFill>
                <a:latin typeface="+mn-lt"/>
              </a:rPr>
              <a:t>Old</a:t>
            </a:r>
          </a:p>
        </p:txBody>
      </p:sp>
      <p:sp>
        <p:nvSpPr>
          <p:cNvPr id="15" name="TextBox 14"/>
          <p:cNvSpPr txBox="1"/>
          <p:nvPr/>
        </p:nvSpPr>
        <p:spPr>
          <a:xfrm>
            <a:off x="6629400" y="863600"/>
            <a:ext cx="711200" cy="369332"/>
          </a:xfrm>
          <a:prstGeom prst="rect">
            <a:avLst/>
          </a:prstGeom>
          <a:solidFill>
            <a:schemeClr val="bg1"/>
          </a:solidFill>
          <a:ln w="44450">
            <a:solidFill>
              <a:srgbClr val="FF7517"/>
            </a:solidFill>
          </a:ln>
        </p:spPr>
        <p:txBody>
          <a:bodyPr wrap="square" rtlCol="0">
            <a:spAutoFit/>
          </a:bodyPr>
          <a:lstStyle/>
          <a:p>
            <a:pPr algn="ctr">
              <a:spcAft>
                <a:spcPts val="600"/>
              </a:spcAft>
            </a:pPr>
            <a:r>
              <a:rPr lang="en-US" sz="1800" b="0" dirty="0" smtClean="0">
                <a:solidFill>
                  <a:srgbClr val="FF0000"/>
                </a:solidFill>
                <a:latin typeface="+mn-lt"/>
              </a:rPr>
              <a:t>New</a:t>
            </a:r>
          </a:p>
        </p:txBody>
      </p:sp>
      <p:cxnSp>
        <p:nvCxnSpPr>
          <p:cNvPr id="13" name="Straight Connector 12"/>
          <p:cNvCxnSpPr/>
          <p:nvPr/>
        </p:nvCxnSpPr>
        <p:spPr bwMode="auto">
          <a:xfrm rot="5400000">
            <a:off x="456866" y="3436418"/>
            <a:ext cx="4142695" cy="1588"/>
          </a:xfrm>
          <a:prstGeom prst="line">
            <a:avLst/>
          </a:prstGeom>
          <a:noFill/>
          <a:ln w="31750" cap="flat" cmpd="sng" algn="ctr">
            <a:solidFill>
              <a:srgbClr val="008000"/>
            </a:solidFill>
            <a:prstDash val="solid"/>
            <a:round/>
            <a:headEnd type="none" w="med" len="med"/>
            <a:tailEnd type="none" w="med" len="med"/>
          </a:ln>
          <a:effectLst/>
        </p:spPr>
      </p:cxnSp>
      <p:cxnSp>
        <p:nvCxnSpPr>
          <p:cNvPr id="16" name="Straight Connector 15"/>
          <p:cNvCxnSpPr/>
          <p:nvPr/>
        </p:nvCxnSpPr>
        <p:spPr bwMode="auto">
          <a:xfrm rot="5400000">
            <a:off x="4942052" y="3517360"/>
            <a:ext cx="4308403" cy="1588"/>
          </a:xfrm>
          <a:prstGeom prst="line">
            <a:avLst/>
          </a:prstGeom>
          <a:noFill/>
          <a:ln w="31750"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flipV="1">
            <a:off x="0" y="1241944"/>
            <a:ext cx="9144000" cy="22620"/>
          </a:xfrm>
          <a:prstGeom prst="line">
            <a:avLst/>
          </a:prstGeom>
          <a:noFill/>
          <a:ln w="31750" cap="flat" cmpd="sng" algn="ctr">
            <a:solidFill>
              <a:srgbClr val="008000"/>
            </a:solidFill>
            <a:prstDash val="solid"/>
            <a:round/>
            <a:headEnd type="none" w="med" len="med"/>
            <a:tailEnd type="none" w="med" len="med"/>
          </a:ln>
          <a:effectLst/>
        </p:spPr>
      </p:cxnSp>
      <p:cxnSp>
        <p:nvCxnSpPr>
          <p:cNvPr id="12" name="Straight Connector 11"/>
          <p:cNvCxnSpPr/>
          <p:nvPr/>
        </p:nvCxnSpPr>
        <p:spPr bwMode="auto">
          <a:xfrm rot="16200000" flipH="1">
            <a:off x="2177828" y="3296594"/>
            <a:ext cx="4773168" cy="15176"/>
          </a:xfrm>
          <a:prstGeom prst="line">
            <a:avLst/>
          </a:prstGeom>
          <a:noFill/>
          <a:ln w="76200" cap="rnd" cmpd="sng" algn="ctr">
            <a:solidFill>
              <a:srgbClr val="FF6600"/>
            </a:solidFill>
            <a:prstDash val="solid"/>
            <a:round/>
            <a:headEnd type="none" w="med" len="med"/>
            <a:tailEnd type="none" w="med" len="med"/>
          </a:ln>
          <a:effectLst/>
        </p:spPr>
      </p:cxnSp>
      <p:sp>
        <p:nvSpPr>
          <p:cNvPr id="18" name="TextBox 17"/>
          <p:cNvSpPr txBox="1"/>
          <p:nvPr/>
        </p:nvSpPr>
        <p:spPr>
          <a:xfrm>
            <a:off x="1060188" y="5985567"/>
            <a:ext cx="6979478" cy="369332"/>
          </a:xfrm>
          <a:prstGeom prst="rect">
            <a:avLst/>
          </a:prstGeom>
          <a:noFill/>
          <a:ln w="38100">
            <a:solidFill>
              <a:srgbClr val="660066"/>
            </a:solidFill>
          </a:ln>
        </p:spPr>
        <p:txBody>
          <a:bodyPr wrap="square" rtlCol="0">
            <a:spAutoFit/>
          </a:bodyPr>
          <a:lstStyle/>
          <a:p>
            <a:pPr>
              <a:spcAft>
                <a:spcPts val="600"/>
              </a:spcAft>
            </a:pPr>
            <a:r>
              <a:rPr lang="en-US" sz="1800" b="0" dirty="0" smtClean="0">
                <a:solidFill>
                  <a:schemeClr val="accent6">
                    <a:lumMod val="60000"/>
                    <a:lumOff val="40000"/>
                  </a:schemeClr>
                </a:solidFill>
                <a:latin typeface="+mn-lt"/>
              </a:rPr>
              <a:t>Essentially nothing is known regarding N*,</a:t>
            </a:r>
            <a:r>
              <a:rPr lang="en-US" sz="1800" b="0" dirty="0" smtClean="0">
                <a:solidFill>
                  <a:schemeClr val="accent6">
                    <a:lumMod val="60000"/>
                    <a:lumOff val="40000"/>
                  </a:schemeClr>
                </a:solidFill>
                <a:latin typeface="Symbol" charset="2"/>
                <a:cs typeface="Symbol" charset="2"/>
              </a:rPr>
              <a:t>D</a:t>
            </a:r>
            <a:r>
              <a:rPr lang="en-US" sz="1800" b="0" dirty="0" smtClean="0">
                <a:solidFill>
                  <a:schemeClr val="accent6">
                    <a:lumMod val="60000"/>
                    <a:lumOff val="40000"/>
                  </a:schemeClr>
                </a:solidFill>
                <a:latin typeface="+mn-lt"/>
              </a:rPr>
              <a:t>* states for M &gt; 2 GeV</a:t>
            </a:r>
          </a:p>
        </p:txBody>
      </p:sp>
    </p:spTree>
  </p:cSld>
  <p:clrMapOvr>
    <a:masterClrMapping/>
  </p:clrMapOvr>
  <p:transition advTm="43997">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sig_w_q1_sep15.jpg"/>
          <p:cNvPicPr>
            <a:picLocks/>
          </p:cNvPicPr>
          <p:nvPr/>
        </p:nvPicPr>
        <p:blipFill>
          <a:blip r:embed="rId2"/>
          <a:stretch>
            <a:fillRect/>
          </a:stretch>
        </p:blipFill>
        <p:spPr>
          <a:xfrm>
            <a:off x="66259" y="866784"/>
            <a:ext cx="8995745" cy="5120640"/>
          </a:xfrm>
          <a:prstGeom prst="rect">
            <a:avLst/>
          </a:prstGeom>
        </p:spPr>
      </p:pic>
      <p:sp>
        <p:nvSpPr>
          <p:cNvPr id="2" name="Title 1"/>
          <p:cNvSpPr>
            <a:spLocks noGrp="1"/>
          </p:cNvSpPr>
          <p:nvPr>
            <p:ph type="title"/>
          </p:nvPr>
        </p:nvSpPr>
        <p:spPr>
          <a:xfrm>
            <a:off x="0" y="165101"/>
            <a:ext cx="9144000" cy="639763"/>
          </a:xfrm>
        </p:spPr>
        <p:txBody>
          <a:bodyPr/>
          <a:lstStyle/>
          <a:p>
            <a:r>
              <a:rPr lang="en-US" dirty="0" smtClean="0"/>
              <a:t>K</a:t>
            </a:r>
            <a:r>
              <a:rPr lang="en-US" baseline="30000" dirty="0" smtClean="0"/>
              <a:t>+</a:t>
            </a:r>
            <a:r>
              <a:rPr lang="en-US" sz="3400" dirty="0" smtClean="0">
                <a:latin typeface="Symbol" charset="2"/>
                <a:cs typeface="Symbol" charset="2"/>
              </a:rPr>
              <a:t>S</a:t>
            </a:r>
            <a:r>
              <a:rPr lang="en-US" sz="3400" baseline="30000" dirty="0" smtClean="0">
                <a:latin typeface="Symbol" charset="2"/>
                <a:cs typeface="Symbol" charset="2"/>
              </a:rPr>
              <a:t>0</a:t>
            </a:r>
            <a:r>
              <a:rPr lang="en-US" dirty="0" smtClean="0"/>
              <a:t> Structure Functions</a:t>
            </a:r>
            <a:endParaRPr lang="en-US" dirty="0"/>
          </a:p>
        </p:txBody>
      </p:sp>
      <p:cxnSp>
        <p:nvCxnSpPr>
          <p:cNvPr id="11" name="Straight Connector 10"/>
          <p:cNvCxnSpPr/>
          <p:nvPr/>
        </p:nvCxnSpPr>
        <p:spPr bwMode="auto">
          <a:xfrm>
            <a:off x="203200" y="5987772"/>
            <a:ext cx="8699500" cy="12700"/>
          </a:xfrm>
          <a:prstGeom prst="line">
            <a:avLst/>
          </a:prstGeom>
          <a:noFill/>
          <a:ln w="15875" cap="flat" cmpd="sng" algn="ctr">
            <a:solidFill>
              <a:srgbClr val="0000FF"/>
            </a:solidFill>
            <a:prstDash val="solid"/>
            <a:round/>
            <a:headEnd type="none" w="med" len="med"/>
            <a:tailEnd type="none" w="med" len="med"/>
          </a:ln>
          <a:effectLst/>
        </p:spPr>
      </p:cxnSp>
      <p:sp>
        <p:nvSpPr>
          <p:cNvPr id="9" name="TextBox 8"/>
          <p:cNvSpPr txBox="1"/>
          <p:nvPr/>
        </p:nvSpPr>
        <p:spPr>
          <a:xfrm>
            <a:off x="327615" y="6070601"/>
            <a:ext cx="4830899" cy="307764"/>
          </a:xfrm>
          <a:prstGeom prst="rect">
            <a:avLst/>
          </a:prstGeom>
          <a:noFill/>
        </p:spPr>
        <p:txBody>
          <a:bodyPr wrap="square" lIns="91429" tIns="45714" rIns="91429" bIns="45714" rtlCol="0">
            <a:spAutoFit/>
          </a:bodyPr>
          <a:lstStyle/>
          <a:p>
            <a:pPr>
              <a:spcAft>
                <a:spcPts val="300"/>
              </a:spcAft>
            </a:pPr>
            <a:r>
              <a:rPr lang="en-US" sz="1400" b="0" i="1" dirty="0" smtClean="0">
                <a:solidFill>
                  <a:srgbClr val="000090"/>
                </a:solidFill>
                <a:latin typeface="+mn-lt"/>
              </a:rPr>
              <a:t>E = 5.5 GeV,  W: thr – 2.6 GeV, Q</a:t>
            </a:r>
            <a:r>
              <a:rPr lang="en-US" sz="1400" b="0" i="1" baseline="30000" dirty="0" smtClean="0">
                <a:solidFill>
                  <a:srgbClr val="000090"/>
                </a:solidFill>
                <a:latin typeface="+mn-lt"/>
              </a:rPr>
              <a:t>2</a:t>
            </a:r>
            <a:r>
              <a:rPr lang="en-US" sz="1400" b="0" i="1" dirty="0" smtClean="0">
                <a:solidFill>
                  <a:srgbClr val="000090"/>
                </a:solidFill>
                <a:latin typeface="+mn-lt"/>
              </a:rPr>
              <a:t> = 1.80, 2.60, 3.45 GeV</a:t>
            </a:r>
            <a:r>
              <a:rPr lang="en-US" sz="1400" b="0" i="1" baseline="30000" dirty="0" smtClean="0">
                <a:solidFill>
                  <a:srgbClr val="000090"/>
                </a:solidFill>
                <a:latin typeface="+mn-lt"/>
              </a:rPr>
              <a:t>2</a:t>
            </a:r>
          </a:p>
        </p:txBody>
      </p:sp>
      <p:sp>
        <p:nvSpPr>
          <p:cNvPr id="13" name="Rectangle 12"/>
          <p:cNvSpPr/>
          <p:nvPr/>
        </p:nvSpPr>
        <p:spPr bwMode="auto">
          <a:xfrm>
            <a:off x="3337560" y="6071616"/>
            <a:ext cx="411480" cy="317500"/>
          </a:xfrm>
          <a:prstGeom prst="rect">
            <a:avLst/>
          </a:prstGeom>
          <a:no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7" name="TextBox 6"/>
          <p:cNvSpPr txBox="1"/>
          <p:nvPr/>
        </p:nvSpPr>
        <p:spPr>
          <a:xfrm>
            <a:off x="5412512" y="6065667"/>
            <a:ext cx="3430298" cy="307764"/>
          </a:xfrm>
          <a:prstGeom prst="rect">
            <a:avLst/>
          </a:prstGeom>
          <a:noFill/>
        </p:spPr>
        <p:txBody>
          <a:bodyPr wrap="square" lIns="91429" tIns="45714" rIns="91429" bIns="45714" rtlCol="0">
            <a:spAutoFit/>
          </a:bodyPr>
          <a:lstStyle/>
          <a:p>
            <a:pPr>
              <a:spcAft>
                <a:spcPts val="600"/>
              </a:spcAft>
            </a:pPr>
            <a:r>
              <a:rPr lang="en-US" sz="1400" b="0" i="1" dirty="0" smtClean="0">
                <a:solidFill>
                  <a:srgbClr val="008000"/>
                </a:solidFill>
                <a:latin typeface="+mn-lt"/>
              </a:rPr>
              <a:t>[Carman et al., PRC 87, 025204 (2013)]</a:t>
            </a:r>
          </a:p>
        </p:txBody>
      </p:sp>
      <p:sp>
        <p:nvSpPr>
          <p:cNvPr id="8" name="Rectangle 7"/>
          <p:cNvSpPr/>
          <p:nvPr/>
        </p:nvSpPr>
        <p:spPr bwMode="auto">
          <a:xfrm>
            <a:off x="697376" y="1048562"/>
            <a:ext cx="5807233" cy="376047"/>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pic>
        <p:nvPicPr>
          <p:cNvPr id="10" name="Picture 9" descr="latex-image-1.pdf"/>
          <p:cNvPicPr>
            <a:picLocks/>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57396" y="1065906"/>
            <a:ext cx="5680942" cy="335280"/>
          </a:xfrm>
          <a:prstGeom prst="rect">
            <a:avLst/>
          </a:prstGeom>
          <a:noFill/>
          <a:ln w="22225">
            <a:noFill/>
          </a:ln>
        </p:spPr>
      </p:pic>
      <p:pic>
        <p:nvPicPr>
          <p:cNvPr id="12" name="Picture 11" descr="CLAS-color-high.jpg"/>
          <p:cNvPicPr>
            <a:picLocks noChangeAspect="1"/>
          </p:cNvPicPr>
          <p:nvPr/>
        </p:nvPicPr>
        <p:blipFill>
          <a:blip r:embed="rId5"/>
          <a:stretch>
            <a:fillRect/>
          </a:stretch>
        </p:blipFill>
        <p:spPr>
          <a:xfrm>
            <a:off x="8279758" y="320248"/>
            <a:ext cx="795985" cy="426110"/>
          </a:xfrm>
          <a:prstGeom prst="rect">
            <a:avLst/>
          </a:prstGeom>
        </p:spPr>
      </p:pic>
    </p:spTree>
  </p:cSld>
  <p:clrMapOvr>
    <a:masterClrMapping/>
  </p:clrMapOvr>
  <p:transition advTm="32384">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 name="Picture 25" descr="pind_w.jpg"/>
          <p:cNvPicPr>
            <a:picLocks/>
          </p:cNvPicPr>
          <p:nvPr/>
        </p:nvPicPr>
        <p:blipFill>
          <a:blip r:embed="rId3"/>
          <a:stretch>
            <a:fillRect/>
          </a:stretch>
        </p:blipFill>
        <p:spPr>
          <a:xfrm>
            <a:off x="187766" y="859189"/>
            <a:ext cx="8598408" cy="5486400"/>
          </a:xfrm>
          <a:prstGeom prst="rect">
            <a:avLst/>
          </a:prstGeom>
        </p:spPr>
      </p:pic>
      <p:sp>
        <p:nvSpPr>
          <p:cNvPr id="2" name="Title 1"/>
          <p:cNvSpPr>
            <a:spLocks noGrp="1"/>
          </p:cNvSpPr>
          <p:nvPr>
            <p:ph type="title"/>
          </p:nvPr>
        </p:nvSpPr>
        <p:spPr>
          <a:xfrm>
            <a:off x="0" y="139700"/>
            <a:ext cx="9144000" cy="639763"/>
          </a:xfrm>
        </p:spPr>
        <p:txBody>
          <a:bodyPr/>
          <a:lstStyle/>
          <a:p>
            <a:r>
              <a:rPr lang="en-US" dirty="0" smtClean="0"/>
              <a:t>Recoil Polarization        </a:t>
            </a:r>
            <a:r>
              <a:rPr lang="en-US" b="0" dirty="0" smtClean="0">
                <a:solidFill>
                  <a:srgbClr val="000090"/>
                </a:solidFill>
                <a:latin typeface="Comic Sans MS"/>
                <a:cs typeface="Comic Sans MS"/>
              </a:rPr>
              <a:t>ep </a:t>
            </a:r>
            <a:r>
              <a:rPr lang="en-US" b="0" dirty="0" smtClean="0">
                <a:solidFill>
                  <a:srgbClr val="000090"/>
                </a:solidFill>
                <a:latin typeface="Comic Sans MS"/>
                <a:cs typeface="Comic Sans MS"/>
                <a:sym typeface="Wingdings"/>
              </a:rPr>
              <a:t> e’K</a:t>
            </a:r>
            <a:r>
              <a:rPr lang="en-US" b="0" baseline="30000" dirty="0" smtClean="0">
                <a:solidFill>
                  <a:srgbClr val="000090"/>
                </a:solidFill>
                <a:latin typeface="Comic Sans MS"/>
                <a:cs typeface="Comic Sans MS"/>
                <a:sym typeface="Wingdings"/>
              </a:rPr>
              <a:t>+</a:t>
            </a:r>
            <a:r>
              <a:rPr lang="en-US" b="0" dirty="0" smtClean="0">
                <a:solidFill>
                  <a:srgbClr val="000090"/>
                </a:solidFill>
                <a:latin typeface="Symbol" charset="2"/>
                <a:cs typeface="Symbol" charset="2"/>
                <a:sym typeface="Wingdings"/>
              </a:rPr>
              <a:t>L</a:t>
            </a:r>
            <a:r>
              <a:rPr lang="en-US" dirty="0" smtClean="0"/>
              <a:t> </a:t>
            </a:r>
            <a:endParaRPr lang="en-US" dirty="0"/>
          </a:p>
        </p:txBody>
      </p:sp>
      <p:cxnSp>
        <p:nvCxnSpPr>
          <p:cNvPr id="3" name="Straight Arrow Connector 2"/>
          <p:cNvCxnSpPr/>
          <p:nvPr/>
        </p:nvCxnSpPr>
        <p:spPr bwMode="auto">
          <a:xfrm>
            <a:off x="7572827" y="296753"/>
            <a:ext cx="265176" cy="1588"/>
          </a:xfrm>
          <a:prstGeom prst="straightConnector1">
            <a:avLst/>
          </a:prstGeom>
          <a:noFill/>
          <a:ln w="9525" cap="flat" cmpd="sng" algn="ctr">
            <a:solidFill>
              <a:srgbClr val="000090"/>
            </a:solidFill>
            <a:prstDash val="solid"/>
            <a:round/>
            <a:headEnd type="none" w="med" len="med"/>
            <a:tailEnd type="arrow"/>
          </a:ln>
          <a:effectLst/>
        </p:spPr>
      </p:cxnSp>
      <p:sp>
        <p:nvSpPr>
          <p:cNvPr id="10" name="TextBox 9"/>
          <p:cNvSpPr txBox="1"/>
          <p:nvPr/>
        </p:nvSpPr>
        <p:spPr>
          <a:xfrm>
            <a:off x="2795921" y="5016582"/>
            <a:ext cx="2022947" cy="369332"/>
          </a:xfrm>
          <a:prstGeom prst="rect">
            <a:avLst/>
          </a:prstGeom>
          <a:noFill/>
        </p:spPr>
        <p:txBody>
          <a:bodyPr wrap="square" rtlCol="0">
            <a:spAutoFit/>
          </a:bodyPr>
          <a:lstStyle/>
          <a:p>
            <a:pPr algn="ctr">
              <a:spcAft>
                <a:spcPts val="600"/>
              </a:spcAft>
            </a:pPr>
            <a:r>
              <a:rPr lang="en-US" sz="1400" b="0" i="1" dirty="0" smtClean="0">
                <a:solidFill>
                  <a:srgbClr val="008000"/>
                </a:solidFill>
                <a:latin typeface="+mn-lt"/>
              </a:rPr>
              <a:t> </a:t>
            </a:r>
            <a:r>
              <a:rPr lang="en-US" sz="1800" b="0" i="1" dirty="0" smtClean="0">
                <a:solidFill>
                  <a:srgbClr val="000090"/>
                </a:solidFill>
                <a:latin typeface="+mn-lt"/>
              </a:rPr>
              <a:t>&lt;Q</a:t>
            </a:r>
            <a:r>
              <a:rPr lang="en-US" sz="1800" b="0" i="1" baseline="30000" dirty="0" smtClean="0">
                <a:solidFill>
                  <a:srgbClr val="000090"/>
                </a:solidFill>
                <a:latin typeface="+mn-lt"/>
              </a:rPr>
              <a:t>2</a:t>
            </a:r>
            <a:r>
              <a:rPr lang="en-US" sz="1800" b="0" i="1" dirty="0" smtClean="0">
                <a:solidFill>
                  <a:srgbClr val="000090"/>
                </a:solidFill>
                <a:latin typeface="+mn-lt"/>
              </a:rPr>
              <a:t>&gt; ~ 1.9 GeV</a:t>
            </a:r>
            <a:r>
              <a:rPr lang="en-US" sz="1800" b="0" i="1" baseline="30000" dirty="0" smtClean="0">
                <a:solidFill>
                  <a:srgbClr val="000090"/>
                </a:solidFill>
                <a:latin typeface="+mn-lt"/>
              </a:rPr>
              <a:t>2</a:t>
            </a:r>
          </a:p>
        </p:txBody>
      </p:sp>
      <p:sp>
        <p:nvSpPr>
          <p:cNvPr id="20" name="TextBox 19"/>
          <p:cNvSpPr txBox="1"/>
          <p:nvPr/>
        </p:nvSpPr>
        <p:spPr>
          <a:xfrm>
            <a:off x="841919" y="6105847"/>
            <a:ext cx="3708736" cy="307777"/>
          </a:xfrm>
          <a:prstGeom prst="rect">
            <a:avLst/>
          </a:prstGeom>
          <a:noFill/>
        </p:spPr>
        <p:txBody>
          <a:bodyPr wrap="square" rtlCol="0">
            <a:spAutoFit/>
          </a:bodyPr>
          <a:lstStyle/>
          <a:p>
            <a:pPr>
              <a:spcAft>
                <a:spcPts val="600"/>
              </a:spcAft>
            </a:pPr>
            <a:r>
              <a:rPr lang="en-US" sz="1400" b="0" i="1" dirty="0" smtClean="0">
                <a:solidFill>
                  <a:srgbClr val="008000"/>
                </a:solidFill>
                <a:latin typeface="+mn-lt"/>
              </a:rPr>
              <a:t> [Gabrielyan et al., PRC 90, 035202 (2014)]</a:t>
            </a:r>
          </a:p>
        </p:txBody>
      </p:sp>
      <p:grpSp>
        <p:nvGrpSpPr>
          <p:cNvPr id="4" name="Group 13"/>
          <p:cNvGrpSpPr/>
          <p:nvPr/>
        </p:nvGrpSpPr>
        <p:grpSpPr>
          <a:xfrm>
            <a:off x="230192" y="5439084"/>
            <a:ext cx="3198991" cy="646331"/>
            <a:chOff x="434312" y="5439084"/>
            <a:chExt cx="3198991" cy="646331"/>
          </a:xfrm>
        </p:grpSpPr>
        <p:sp>
          <p:nvSpPr>
            <p:cNvPr id="11" name="TextBox 10"/>
            <p:cNvSpPr txBox="1"/>
            <p:nvPr/>
          </p:nvSpPr>
          <p:spPr>
            <a:xfrm>
              <a:off x="434312" y="5439084"/>
              <a:ext cx="3198991" cy="646331"/>
            </a:xfrm>
            <a:prstGeom prst="rect">
              <a:avLst/>
            </a:prstGeom>
            <a:noFill/>
            <a:ln w="38100" cap="rnd">
              <a:solidFill>
                <a:srgbClr val="660066"/>
              </a:solidFill>
            </a:ln>
          </p:spPr>
          <p:txBody>
            <a:bodyPr wrap="square" rtlCol="0">
              <a:spAutoFit/>
            </a:bodyPr>
            <a:lstStyle/>
            <a:p>
              <a:pPr>
                <a:spcAft>
                  <a:spcPts val="0"/>
                </a:spcAft>
              </a:pPr>
              <a:r>
                <a:rPr lang="en-US" sz="1800" b="0" i="1" dirty="0" smtClean="0">
                  <a:solidFill>
                    <a:srgbClr val="FF0000"/>
                  </a:solidFill>
                  <a:latin typeface="+mn-lt"/>
                </a:rPr>
                <a:t>  MX</a:t>
              </a:r>
              <a:r>
                <a:rPr lang="en-US" sz="1800" b="0" i="1" dirty="0" smtClean="0">
                  <a:solidFill>
                    <a:srgbClr val="000000"/>
                  </a:solidFill>
                  <a:latin typeface="+mn-lt"/>
                </a:rPr>
                <a:t>,</a:t>
              </a:r>
              <a:r>
                <a:rPr lang="en-US" sz="1800" b="0" i="1" dirty="0" smtClean="0">
                  <a:solidFill>
                    <a:srgbClr val="0000FF"/>
                  </a:solidFill>
                  <a:latin typeface="+mn-lt"/>
                </a:rPr>
                <a:t> RPR-2011 (full)</a:t>
              </a:r>
            </a:p>
            <a:p>
              <a:pPr algn="ctr">
                <a:spcAft>
                  <a:spcPts val="600"/>
                </a:spcAft>
              </a:pPr>
              <a:r>
                <a:rPr lang="en-US" sz="1800" b="0" i="1" dirty="0" smtClean="0">
                  <a:solidFill>
                    <a:srgbClr val="0000FF"/>
                  </a:solidFill>
                  <a:latin typeface="+mn-lt"/>
                </a:rPr>
                <a:t>         (nores)</a:t>
              </a:r>
            </a:p>
          </p:txBody>
        </p:sp>
        <p:cxnSp>
          <p:nvCxnSpPr>
            <p:cNvPr id="12" name="Straight Connector 11"/>
            <p:cNvCxnSpPr/>
            <p:nvPr/>
          </p:nvCxnSpPr>
          <p:spPr bwMode="auto">
            <a:xfrm>
              <a:off x="2816087" y="5632174"/>
              <a:ext cx="706783" cy="1588"/>
            </a:xfrm>
            <a:prstGeom prst="line">
              <a:avLst/>
            </a:prstGeom>
            <a:noFill/>
            <a:ln w="38100" cap="flat" cmpd="sng" algn="ctr">
              <a:solidFill>
                <a:srgbClr val="0000FF"/>
              </a:solidFill>
              <a:prstDash val="solid"/>
              <a:round/>
              <a:headEnd type="none" w="med" len="med"/>
              <a:tailEnd type="none" w="med" len="med"/>
            </a:ln>
            <a:effectLst/>
          </p:spPr>
        </p:cxnSp>
        <p:cxnSp>
          <p:nvCxnSpPr>
            <p:cNvPr id="13" name="Straight Connector 12"/>
            <p:cNvCxnSpPr/>
            <p:nvPr/>
          </p:nvCxnSpPr>
          <p:spPr bwMode="auto">
            <a:xfrm>
              <a:off x="2813885" y="5950219"/>
              <a:ext cx="706783" cy="1588"/>
            </a:xfrm>
            <a:prstGeom prst="line">
              <a:avLst/>
            </a:prstGeom>
            <a:noFill/>
            <a:ln w="38100" cap="flat" cmpd="sng" algn="ctr">
              <a:solidFill>
                <a:srgbClr val="0000FF"/>
              </a:solidFill>
              <a:prstDash val="sysDash"/>
              <a:round/>
              <a:headEnd type="none" w="med" len="med"/>
              <a:tailEnd type="none" w="med" len="med"/>
            </a:ln>
            <a:effectLst/>
          </p:spPr>
        </p:cxn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l_asmq2_ect.png"/>
          <p:cNvPicPr>
            <a:picLocks/>
          </p:cNvPicPr>
          <p:nvPr/>
        </p:nvPicPr>
        <p:blipFill>
          <a:blip r:embed="rId3"/>
          <a:stretch>
            <a:fillRect/>
          </a:stretch>
        </p:blipFill>
        <p:spPr>
          <a:xfrm>
            <a:off x="94242" y="988954"/>
            <a:ext cx="5797550" cy="5456682"/>
          </a:xfrm>
          <a:prstGeom prst="rect">
            <a:avLst/>
          </a:prstGeom>
        </p:spPr>
      </p:pic>
      <p:sp>
        <p:nvSpPr>
          <p:cNvPr id="2" name="Title 1"/>
          <p:cNvSpPr>
            <a:spLocks noGrp="1"/>
          </p:cNvSpPr>
          <p:nvPr>
            <p:ph type="title"/>
          </p:nvPr>
        </p:nvSpPr>
        <p:spPr>
          <a:xfrm>
            <a:off x="0" y="139700"/>
            <a:ext cx="9144000" cy="639763"/>
          </a:xfrm>
        </p:spPr>
        <p:txBody>
          <a:bodyPr/>
          <a:lstStyle/>
          <a:p>
            <a:r>
              <a:rPr lang="en-US" dirty="0" smtClean="0"/>
              <a:t>Transferred Polarization   </a:t>
            </a:r>
            <a:r>
              <a:rPr lang="en-US" b="0" dirty="0" smtClean="0">
                <a:solidFill>
                  <a:srgbClr val="000090"/>
                </a:solidFill>
                <a:latin typeface="Comic Sans MS"/>
                <a:cs typeface="Comic Sans MS"/>
              </a:rPr>
              <a:t>ep </a:t>
            </a:r>
            <a:r>
              <a:rPr lang="en-US" b="0" dirty="0" smtClean="0">
                <a:solidFill>
                  <a:srgbClr val="000090"/>
                </a:solidFill>
                <a:latin typeface="Comic Sans MS"/>
                <a:cs typeface="Comic Sans MS"/>
                <a:sym typeface="Wingdings"/>
              </a:rPr>
              <a:t> e’K</a:t>
            </a:r>
            <a:r>
              <a:rPr lang="en-US" b="0" baseline="30000" dirty="0" smtClean="0">
                <a:solidFill>
                  <a:srgbClr val="000090"/>
                </a:solidFill>
                <a:latin typeface="Comic Sans MS"/>
                <a:cs typeface="Comic Sans MS"/>
                <a:sym typeface="Wingdings"/>
              </a:rPr>
              <a:t>+</a:t>
            </a:r>
            <a:r>
              <a:rPr lang="en-US" b="0" dirty="0" smtClean="0">
                <a:solidFill>
                  <a:srgbClr val="000090"/>
                </a:solidFill>
                <a:latin typeface="Symbol" charset="2"/>
                <a:cs typeface="Symbol" charset="2"/>
                <a:sym typeface="Wingdings"/>
              </a:rPr>
              <a:t>L</a:t>
            </a:r>
            <a:r>
              <a:rPr lang="en-US" dirty="0" smtClean="0"/>
              <a:t> </a:t>
            </a:r>
            <a:endParaRPr lang="en-US" dirty="0"/>
          </a:p>
        </p:txBody>
      </p:sp>
      <p:cxnSp>
        <p:nvCxnSpPr>
          <p:cNvPr id="4" name="Straight Arrow Connector 3"/>
          <p:cNvCxnSpPr/>
          <p:nvPr/>
        </p:nvCxnSpPr>
        <p:spPr bwMode="auto">
          <a:xfrm>
            <a:off x="7789211" y="284883"/>
            <a:ext cx="265176" cy="1588"/>
          </a:xfrm>
          <a:prstGeom prst="straightConnector1">
            <a:avLst/>
          </a:prstGeom>
          <a:noFill/>
          <a:ln w="9525" cap="flat" cmpd="sng" algn="ctr">
            <a:solidFill>
              <a:srgbClr val="000090"/>
            </a:solidFill>
            <a:prstDash val="solid"/>
            <a:round/>
            <a:headEnd type="none" w="med" len="med"/>
            <a:tailEnd type="arrow"/>
          </a:ln>
          <a:effectLst/>
        </p:spPr>
      </p:cxnSp>
      <p:cxnSp>
        <p:nvCxnSpPr>
          <p:cNvPr id="5" name="Straight Arrow Connector 4"/>
          <p:cNvCxnSpPr/>
          <p:nvPr/>
        </p:nvCxnSpPr>
        <p:spPr bwMode="auto">
          <a:xfrm>
            <a:off x="6018671" y="354193"/>
            <a:ext cx="265176" cy="1588"/>
          </a:xfrm>
          <a:prstGeom prst="straightConnector1">
            <a:avLst/>
          </a:prstGeom>
          <a:noFill/>
          <a:ln w="9525" cap="flat" cmpd="sng" algn="ctr">
            <a:solidFill>
              <a:srgbClr val="000090"/>
            </a:solidFill>
            <a:prstDash val="solid"/>
            <a:round/>
            <a:headEnd type="none" w="med" len="med"/>
            <a:tailEnd type="arrow"/>
          </a:ln>
          <a:effectLst/>
        </p:spPr>
      </p:cxnSp>
      <p:sp>
        <p:nvSpPr>
          <p:cNvPr id="6" name="TextBox 5"/>
          <p:cNvSpPr txBox="1"/>
          <p:nvPr/>
        </p:nvSpPr>
        <p:spPr>
          <a:xfrm>
            <a:off x="6077205" y="1210759"/>
            <a:ext cx="3031185" cy="4919296"/>
          </a:xfrm>
          <a:prstGeom prst="rect">
            <a:avLst/>
          </a:prstGeom>
          <a:noFill/>
        </p:spPr>
        <p:txBody>
          <a:bodyPr wrap="square" rtlCol="0">
            <a:spAutoFit/>
          </a:bodyPr>
          <a:lstStyle/>
          <a:p>
            <a:pPr algn="ctr">
              <a:spcAft>
                <a:spcPts val="200"/>
              </a:spcAft>
            </a:pPr>
            <a:r>
              <a:rPr lang="en-US" sz="1400" b="0" dirty="0" smtClean="0">
                <a:solidFill>
                  <a:srgbClr val="008000"/>
                </a:solidFill>
                <a:latin typeface="+mn-lt"/>
              </a:rPr>
              <a:t>5.754 GeV</a:t>
            </a:r>
          </a:p>
          <a:p>
            <a:pPr algn="ctr">
              <a:spcAft>
                <a:spcPts val="600"/>
              </a:spcAft>
            </a:pPr>
            <a:r>
              <a:rPr lang="en-US" sz="1400" b="0" dirty="0" smtClean="0">
                <a:solidFill>
                  <a:srgbClr val="008000"/>
                </a:solidFill>
                <a:latin typeface="+mn-lt"/>
              </a:rPr>
              <a:t>Summed over Q</a:t>
            </a:r>
            <a:r>
              <a:rPr lang="en-US" sz="1400" b="0" baseline="30000" dirty="0" smtClean="0">
                <a:solidFill>
                  <a:srgbClr val="008000"/>
                </a:solidFill>
                <a:latin typeface="+mn-lt"/>
              </a:rPr>
              <a:t>2</a:t>
            </a:r>
            <a:r>
              <a:rPr lang="en-US" sz="1400" b="0" dirty="0" smtClean="0">
                <a:solidFill>
                  <a:srgbClr val="008000"/>
                </a:solidFill>
                <a:latin typeface="+mn-lt"/>
              </a:rPr>
              <a:t>, </a:t>
            </a:r>
            <a:r>
              <a:rPr lang="en-US" sz="1400" b="0" dirty="0" smtClean="0">
                <a:solidFill>
                  <a:srgbClr val="008000"/>
                </a:solidFill>
                <a:latin typeface="Symbol" charset="2"/>
                <a:cs typeface="Symbol" charset="2"/>
              </a:rPr>
              <a:t>F</a:t>
            </a:r>
          </a:p>
          <a:p>
            <a:pPr>
              <a:spcAft>
                <a:spcPts val="600"/>
              </a:spcAft>
            </a:pPr>
            <a:endParaRPr lang="en-US" sz="1800" b="0" dirty="0" smtClean="0">
              <a:solidFill>
                <a:srgbClr val="0000FF"/>
              </a:solidFill>
              <a:latin typeface="+mn-lt"/>
            </a:endParaRPr>
          </a:p>
          <a:p>
            <a:pPr>
              <a:spcAft>
                <a:spcPts val="600"/>
              </a:spcAft>
            </a:pPr>
            <a:r>
              <a:rPr lang="en-US" sz="1800" b="0" dirty="0" smtClean="0">
                <a:solidFill>
                  <a:srgbClr val="0000FF"/>
                </a:solidFill>
                <a:latin typeface="+mn-lt"/>
              </a:rPr>
              <a:t>Data not included in fits</a:t>
            </a:r>
          </a:p>
          <a:p>
            <a:pPr>
              <a:spcAft>
                <a:spcPts val="600"/>
              </a:spcAft>
            </a:pPr>
            <a:r>
              <a:rPr lang="en-US" sz="1800" b="0" dirty="0" smtClean="0">
                <a:solidFill>
                  <a:srgbClr val="0000FF"/>
                </a:solidFill>
                <a:latin typeface="+mn-lt"/>
              </a:rPr>
              <a:t>Rule out P</a:t>
            </a:r>
            <a:r>
              <a:rPr lang="en-US" sz="1800" b="0" baseline="-25000" dirty="0" smtClean="0">
                <a:solidFill>
                  <a:srgbClr val="0000FF"/>
                </a:solidFill>
                <a:latin typeface="+mn-lt"/>
              </a:rPr>
              <a:t>11</a:t>
            </a:r>
            <a:r>
              <a:rPr lang="en-US" sz="1800" b="0" dirty="0" smtClean="0">
                <a:solidFill>
                  <a:srgbClr val="0000FF"/>
                </a:solidFill>
                <a:latin typeface="+mn-lt"/>
              </a:rPr>
              <a:t>(1900) assignment </a:t>
            </a:r>
          </a:p>
          <a:p>
            <a:pPr>
              <a:spcAft>
                <a:spcPts val="600"/>
              </a:spcAft>
            </a:pPr>
            <a:r>
              <a:rPr lang="en-US" sz="1800" b="0" dirty="0" smtClean="0">
                <a:solidFill>
                  <a:srgbClr val="0000FF"/>
                </a:solidFill>
                <a:latin typeface="+mn-lt"/>
              </a:rPr>
              <a:t>D</a:t>
            </a:r>
            <a:r>
              <a:rPr lang="en-US" sz="1800" b="0" baseline="-25000" dirty="0" smtClean="0">
                <a:solidFill>
                  <a:srgbClr val="0000FF"/>
                </a:solidFill>
                <a:latin typeface="+mn-lt"/>
              </a:rPr>
              <a:t>13</a:t>
            </a:r>
            <a:r>
              <a:rPr lang="en-US" sz="1800" b="0" dirty="0" smtClean="0">
                <a:solidFill>
                  <a:srgbClr val="0000FF"/>
                </a:solidFill>
                <a:latin typeface="+mn-lt"/>
              </a:rPr>
              <a:t>(1900) not ruled out via P’ data but with S.F. data</a:t>
            </a:r>
          </a:p>
          <a:p>
            <a:pPr>
              <a:spcAft>
                <a:spcPts val="600"/>
              </a:spcAft>
            </a:pPr>
            <a:endParaRPr lang="en-US" sz="1800" b="0" dirty="0" smtClean="0">
              <a:solidFill>
                <a:srgbClr val="0000FF"/>
              </a:solidFill>
              <a:latin typeface="+mn-lt"/>
            </a:endParaRPr>
          </a:p>
          <a:p>
            <a:pPr>
              <a:spcAft>
                <a:spcPts val="600"/>
              </a:spcAft>
            </a:pPr>
            <a:r>
              <a:rPr lang="en-US" sz="1400" b="0" i="1" dirty="0" smtClean="0">
                <a:latin typeface="+mn-lt"/>
              </a:rPr>
              <a:t>        Isobar Model – Mart</a:t>
            </a:r>
          </a:p>
          <a:p>
            <a:pPr>
              <a:spcAft>
                <a:spcPts val="600"/>
              </a:spcAft>
            </a:pPr>
            <a:r>
              <a:rPr lang="en-US" sz="1400" b="0" i="1" dirty="0" smtClean="0">
                <a:solidFill>
                  <a:srgbClr val="0000FF"/>
                </a:solidFill>
                <a:latin typeface="+mn-lt"/>
              </a:rPr>
              <a:t>        Regge Model – GLV</a:t>
            </a:r>
          </a:p>
          <a:p>
            <a:pPr>
              <a:spcAft>
                <a:spcPts val="600"/>
              </a:spcAft>
            </a:pPr>
            <a:r>
              <a:rPr lang="en-US" sz="1400" b="0" i="1" dirty="0" smtClean="0">
                <a:solidFill>
                  <a:srgbClr val="FF0000"/>
                </a:solidFill>
                <a:latin typeface="+mn-lt"/>
              </a:rPr>
              <a:t>       RPR07 w P</a:t>
            </a:r>
            <a:r>
              <a:rPr lang="en-US" sz="1400" b="0" i="1" baseline="-25000" dirty="0" smtClean="0">
                <a:solidFill>
                  <a:srgbClr val="FF0000"/>
                </a:solidFill>
                <a:latin typeface="+mn-lt"/>
              </a:rPr>
              <a:t>11</a:t>
            </a:r>
            <a:r>
              <a:rPr lang="en-US" sz="1400" b="0" i="1" dirty="0" smtClean="0">
                <a:solidFill>
                  <a:srgbClr val="FF0000"/>
                </a:solidFill>
                <a:latin typeface="+mn-lt"/>
              </a:rPr>
              <a:t>(1900) - Ghent</a:t>
            </a:r>
          </a:p>
          <a:p>
            <a:pPr>
              <a:spcAft>
                <a:spcPts val="1800"/>
              </a:spcAft>
            </a:pPr>
            <a:r>
              <a:rPr lang="en-US" sz="1400" b="0" i="1" dirty="0" smtClean="0">
                <a:solidFill>
                  <a:srgbClr val="008000"/>
                </a:solidFill>
                <a:latin typeface="+mn-lt"/>
              </a:rPr>
              <a:t>       RPR07 w D</a:t>
            </a:r>
            <a:r>
              <a:rPr lang="en-US" sz="1400" b="0" i="1" baseline="-25000" dirty="0" smtClean="0">
                <a:solidFill>
                  <a:srgbClr val="008000"/>
                </a:solidFill>
                <a:latin typeface="+mn-lt"/>
              </a:rPr>
              <a:t>13</a:t>
            </a:r>
            <a:r>
              <a:rPr lang="en-US" sz="1400" b="0" i="1" dirty="0" smtClean="0">
                <a:solidFill>
                  <a:srgbClr val="008000"/>
                </a:solidFill>
                <a:latin typeface="+mn-lt"/>
              </a:rPr>
              <a:t>(1900) - Ghent</a:t>
            </a:r>
          </a:p>
          <a:p>
            <a:pPr>
              <a:spcBef>
                <a:spcPts val="1200"/>
              </a:spcBef>
              <a:spcAft>
                <a:spcPts val="2400"/>
              </a:spcAft>
            </a:pPr>
            <a:r>
              <a:rPr lang="en-US" sz="1600" b="0" dirty="0" smtClean="0">
                <a:latin typeface="+mn-lt"/>
              </a:rPr>
              <a:t>RPR background + S</a:t>
            </a:r>
            <a:r>
              <a:rPr lang="en-US" sz="1600" b="0" baseline="-25000" dirty="0" smtClean="0">
                <a:latin typeface="+mn-lt"/>
              </a:rPr>
              <a:t>11</a:t>
            </a:r>
            <a:r>
              <a:rPr lang="en-US" sz="1600" b="0" dirty="0" smtClean="0">
                <a:latin typeface="+mn-lt"/>
              </a:rPr>
              <a:t>(1650), P</a:t>
            </a:r>
            <a:r>
              <a:rPr lang="en-US" sz="1600" b="0" baseline="-25000" dirty="0" smtClean="0">
                <a:latin typeface="+mn-lt"/>
              </a:rPr>
              <a:t>11</a:t>
            </a:r>
            <a:r>
              <a:rPr lang="en-US" sz="1600" b="0" dirty="0" smtClean="0">
                <a:latin typeface="+mn-lt"/>
              </a:rPr>
              <a:t>(1710), P</a:t>
            </a:r>
            <a:r>
              <a:rPr lang="en-US" sz="1600" b="0" baseline="-25000" dirty="0" smtClean="0">
                <a:latin typeface="+mn-lt"/>
              </a:rPr>
              <a:t>13</a:t>
            </a:r>
            <a:r>
              <a:rPr lang="en-US" sz="1600" b="0" dirty="0" smtClean="0">
                <a:latin typeface="+mn-lt"/>
              </a:rPr>
              <a:t>(1720), P</a:t>
            </a:r>
            <a:r>
              <a:rPr lang="en-US" sz="1600" b="0" baseline="-25000" dirty="0" smtClean="0">
                <a:latin typeface="+mn-lt"/>
              </a:rPr>
              <a:t>13</a:t>
            </a:r>
            <a:r>
              <a:rPr lang="en-US" sz="1600" b="0" dirty="0" smtClean="0">
                <a:latin typeface="+mn-lt"/>
              </a:rPr>
              <a:t>(1900)</a:t>
            </a:r>
          </a:p>
        </p:txBody>
      </p:sp>
      <p:sp>
        <p:nvSpPr>
          <p:cNvPr id="8" name="TextBox 7"/>
          <p:cNvSpPr txBox="1"/>
          <p:nvPr/>
        </p:nvSpPr>
        <p:spPr>
          <a:xfrm>
            <a:off x="5772737" y="6081456"/>
            <a:ext cx="3364992" cy="307777"/>
          </a:xfrm>
          <a:prstGeom prst="rect">
            <a:avLst/>
          </a:prstGeom>
          <a:noFill/>
        </p:spPr>
        <p:txBody>
          <a:bodyPr wrap="square" rtlCol="0">
            <a:spAutoFit/>
          </a:bodyPr>
          <a:lstStyle/>
          <a:p>
            <a:pPr>
              <a:spcAft>
                <a:spcPts val="0"/>
              </a:spcAft>
            </a:pPr>
            <a:r>
              <a:rPr lang="en-US" sz="1400" b="0" i="1" dirty="0" smtClean="0">
                <a:solidFill>
                  <a:srgbClr val="008000"/>
                </a:solidFill>
                <a:latin typeface="+mj-lt"/>
              </a:rPr>
              <a:t>[Carman et al., PRC 79, 065205 (2009)]</a:t>
            </a:r>
          </a:p>
        </p:txBody>
      </p:sp>
      <p:sp>
        <p:nvSpPr>
          <p:cNvPr id="9" name="Rounded Rectangle 8"/>
          <p:cNvSpPr/>
          <p:nvPr/>
        </p:nvSpPr>
        <p:spPr bwMode="auto">
          <a:xfrm>
            <a:off x="6623205" y="1163278"/>
            <a:ext cx="1982214" cy="652860"/>
          </a:xfrm>
          <a:prstGeom prst="roundRect">
            <a:avLst/>
          </a:prstGeom>
          <a:noFill/>
          <a:ln w="50800" cap="flat" cmpd="sng" algn="ctr">
            <a:solidFill>
              <a:srgbClr val="E3E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10" name="Rounded Rectangle 9"/>
          <p:cNvSpPr/>
          <p:nvPr/>
        </p:nvSpPr>
        <p:spPr bwMode="auto">
          <a:xfrm>
            <a:off x="6272311" y="4001519"/>
            <a:ext cx="2683950" cy="1293851"/>
          </a:xfrm>
          <a:prstGeom prst="roundRect">
            <a:avLst/>
          </a:prstGeom>
          <a:noFill/>
          <a:ln w="50800" cap="flat" cmpd="sng" algn="ctr">
            <a:solidFill>
              <a:srgbClr val="66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pic>
        <p:nvPicPr>
          <p:cNvPr id="11" name="Picture 10" descr="redmarble.jpg"/>
          <p:cNvPicPr>
            <a:picLocks/>
          </p:cNvPicPr>
          <p:nvPr/>
        </p:nvPicPr>
        <p:blipFill>
          <a:blip r:embed="rId4"/>
          <a:stretch>
            <a:fillRect/>
          </a:stretch>
        </p:blipFill>
        <p:spPr>
          <a:xfrm>
            <a:off x="5983057" y="2222342"/>
            <a:ext cx="162560" cy="109728"/>
          </a:xfrm>
          <a:prstGeom prst="rect">
            <a:avLst/>
          </a:prstGeom>
        </p:spPr>
      </p:pic>
      <p:pic>
        <p:nvPicPr>
          <p:cNvPr id="12" name="Picture 11" descr="redmarble.jpg"/>
          <p:cNvPicPr>
            <a:picLocks/>
          </p:cNvPicPr>
          <p:nvPr/>
        </p:nvPicPr>
        <p:blipFill>
          <a:blip r:embed="rId4"/>
          <a:stretch>
            <a:fillRect/>
          </a:stretch>
        </p:blipFill>
        <p:spPr>
          <a:xfrm>
            <a:off x="5981153" y="2566580"/>
            <a:ext cx="162560" cy="101600"/>
          </a:xfrm>
          <a:prstGeom prst="rect">
            <a:avLst/>
          </a:prstGeom>
        </p:spPr>
      </p:pic>
      <p:pic>
        <p:nvPicPr>
          <p:cNvPr id="13" name="Picture 12" descr="redmarble.jpg"/>
          <p:cNvPicPr>
            <a:picLocks/>
          </p:cNvPicPr>
          <p:nvPr/>
        </p:nvPicPr>
        <p:blipFill>
          <a:blip r:embed="rId4"/>
          <a:stretch>
            <a:fillRect/>
          </a:stretch>
        </p:blipFill>
        <p:spPr>
          <a:xfrm>
            <a:off x="5979249" y="3193788"/>
            <a:ext cx="162560" cy="1016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 name="Picture 32" descr="lam-legfit-b.png"/>
          <p:cNvPicPr>
            <a:picLocks noChangeAspect="1"/>
          </p:cNvPicPr>
          <p:nvPr/>
        </p:nvPicPr>
        <p:blipFill>
          <a:blip r:embed="rId3"/>
          <a:stretch>
            <a:fillRect/>
          </a:stretch>
        </p:blipFill>
        <p:spPr>
          <a:xfrm>
            <a:off x="713232" y="1637742"/>
            <a:ext cx="3768784" cy="3775123"/>
          </a:xfrm>
          <a:prstGeom prst="rect">
            <a:avLst/>
          </a:prstGeom>
        </p:spPr>
      </p:pic>
      <p:pic>
        <p:nvPicPr>
          <p:cNvPr id="34" name="Picture 33" descr="sig-legfit-b.png"/>
          <p:cNvPicPr>
            <a:picLocks noChangeAspect="1"/>
          </p:cNvPicPr>
          <p:nvPr/>
        </p:nvPicPr>
        <p:blipFill>
          <a:blip r:embed="rId4"/>
          <a:stretch>
            <a:fillRect/>
          </a:stretch>
        </p:blipFill>
        <p:spPr>
          <a:xfrm>
            <a:off x="4553712" y="1637742"/>
            <a:ext cx="3841687" cy="3756105"/>
          </a:xfrm>
          <a:prstGeom prst="rect">
            <a:avLst/>
          </a:prstGeom>
        </p:spPr>
      </p:pic>
      <p:sp>
        <p:nvSpPr>
          <p:cNvPr id="2" name="Title 1"/>
          <p:cNvSpPr>
            <a:spLocks noGrp="1"/>
          </p:cNvSpPr>
          <p:nvPr>
            <p:ph type="title"/>
          </p:nvPr>
        </p:nvSpPr>
        <p:spPr>
          <a:xfrm>
            <a:off x="0" y="165100"/>
            <a:ext cx="9144000" cy="639763"/>
          </a:xfrm>
        </p:spPr>
        <p:txBody>
          <a:bodyPr/>
          <a:lstStyle/>
          <a:p>
            <a:r>
              <a:rPr lang="en-US" dirty="0" smtClean="0"/>
              <a:t>Legendre Analysis   </a:t>
            </a:r>
            <a:r>
              <a:rPr lang="en-US" b="0" dirty="0" smtClean="0">
                <a:latin typeface="Comic Sans MS"/>
                <a:cs typeface="Comic Sans MS"/>
              </a:rPr>
              <a:t>ep </a:t>
            </a:r>
            <a:r>
              <a:rPr lang="en-US" b="0" dirty="0" smtClean="0">
                <a:latin typeface="Comic Sans MS"/>
                <a:cs typeface="Comic Sans MS"/>
                <a:sym typeface="Wingdings"/>
              </a:rPr>
              <a:t> K</a:t>
            </a:r>
            <a:r>
              <a:rPr lang="en-US" b="0" baseline="30000" dirty="0" smtClean="0">
                <a:latin typeface="Comic Sans MS"/>
                <a:cs typeface="Comic Sans MS"/>
                <a:sym typeface="Wingdings"/>
              </a:rPr>
              <a:t>+</a:t>
            </a:r>
            <a:r>
              <a:rPr lang="en-US" b="0" dirty="0" smtClean="0">
                <a:latin typeface="Comic Sans MS"/>
                <a:cs typeface="Comic Sans MS"/>
                <a:sym typeface="Wingdings"/>
              </a:rPr>
              <a:t>Y</a:t>
            </a:r>
            <a:endParaRPr lang="en-US" b="0" dirty="0">
              <a:latin typeface="Comic Sans MS"/>
              <a:cs typeface="Comic Sans MS"/>
            </a:endParaRPr>
          </a:p>
        </p:txBody>
      </p:sp>
      <p:sp>
        <p:nvSpPr>
          <p:cNvPr id="6" name="TextBox 5"/>
          <p:cNvSpPr txBox="1"/>
          <p:nvPr/>
        </p:nvSpPr>
        <p:spPr>
          <a:xfrm>
            <a:off x="538130" y="5384800"/>
            <a:ext cx="8153400" cy="1090042"/>
          </a:xfrm>
          <a:prstGeom prst="rect">
            <a:avLst/>
          </a:prstGeom>
          <a:noFill/>
        </p:spPr>
        <p:txBody>
          <a:bodyPr wrap="square" rtlCol="0">
            <a:spAutoFit/>
          </a:bodyPr>
          <a:lstStyle/>
          <a:p>
            <a:pPr>
              <a:spcAft>
                <a:spcPts val="600"/>
              </a:spcAft>
            </a:pPr>
            <a:r>
              <a:rPr lang="en-US" sz="1800" b="0" dirty="0" smtClean="0">
                <a:latin typeface="+mn-lt"/>
              </a:rPr>
              <a:t>Structures in </a:t>
            </a:r>
            <a:r>
              <a:rPr lang="en-US" sz="1800" b="0" i="1" dirty="0" smtClean="0">
                <a:latin typeface="+mn-lt"/>
              </a:rPr>
              <a:t>W</a:t>
            </a:r>
            <a:r>
              <a:rPr lang="en-US" sz="1800" b="0" dirty="0" smtClean="0">
                <a:latin typeface="+mn-lt"/>
              </a:rPr>
              <a:t> dependence of </a:t>
            </a:r>
            <a:r>
              <a:rPr lang="en-US" sz="1800" b="0" i="1" dirty="0" smtClean="0">
                <a:latin typeface="+mn-lt"/>
              </a:rPr>
              <a:t>C</a:t>
            </a:r>
            <a:r>
              <a:rPr lang="en-US" sz="1800" b="0" i="1" baseline="-25000" dirty="0" smtClean="0">
                <a:latin typeface="+mn-lt"/>
              </a:rPr>
              <a:t>L</a:t>
            </a:r>
            <a:r>
              <a:rPr lang="en-US" sz="1800" b="0" dirty="0" smtClean="0">
                <a:latin typeface="+mn-lt"/>
              </a:rPr>
              <a:t> moments at the same </a:t>
            </a:r>
            <a:r>
              <a:rPr lang="en-US" sz="1800" b="0" i="1" dirty="0" smtClean="0">
                <a:latin typeface="+mn-lt"/>
              </a:rPr>
              <a:t>W</a:t>
            </a:r>
            <a:r>
              <a:rPr lang="en-US" sz="1800" b="0" dirty="0" smtClean="0">
                <a:latin typeface="+mn-lt"/>
              </a:rPr>
              <a:t> in all </a:t>
            </a:r>
            <a:r>
              <a:rPr lang="en-US" sz="1800" b="0" i="1" dirty="0" smtClean="0">
                <a:latin typeface="+mn-lt"/>
              </a:rPr>
              <a:t>Q</a:t>
            </a:r>
            <a:r>
              <a:rPr lang="en-US" sz="1800" b="0" i="1" baseline="30000" dirty="0" smtClean="0">
                <a:latin typeface="+mn-lt"/>
              </a:rPr>
              <a:t>2</a:t>
            </a:r>
            <a:r>
              <a:rPr lang="en-US" sz="1800" b="0" dirty="0" smtClean="0">
                <a:latin typeface="+mn-lt"/>
              </a:rPr>
              <a:t> bins are consistent with </a:t>
            </a:r>
            <a:r>
              <a:rPr lang="en-US" sz="1800" b="0" i="1" dirty="0" smtClean="0">
                <a:latin typeface="+mn-lt"/>
              </a:rPr>
              <a:t>s</a:t>
            </a:r>
            <a:r>
              <a:rPr lang="en-US" sz="1800" b="0" dirty="0" smtClean="0">
                <a:latin typeface="+mn-lt"/>
              </a:rPr>
              <a:t>-channel resonance contributions.</a:t>
            </a:r>
          </a:p>
          <a:p>
            <a:pPr>
              <a:spcBef>
                <a:spcPts val="400"/>
              </a:spcBef>
              <a:spcAft>
                <a:spcPts val="0"/>
              </a:spcAft>
            </a:pPr>
            <a:r>
              <a:rPr lang="en-US" sz="1800" b="0" dirty="0" smtClean="0">
                <a:latin typeface="+mn-lt"/>
              </a:rPr>
              <a:t>Reaction model is needed for the extraction of the </a:t>
            </a:r>
            <a:r>
              <a:rPr lang="en-US" sz="1800" b="0" i="1" dirty="0" smtClean="0">
                <a:latin typeface="+mn-lt"/>
              </a:rPr>
              <a:t>N*</a:t>
            </a:r>
            <a:r>
              <a:rPr lang="en-US" sz="1800" b="0" dirty="0" smtClean="0">
                <a:latin typeface="+mn-lt"/>
              </a:rPr>
              <a:t> parameters.</a:t>
            </a:r>
          </a:p>
        </p:txBody>
      </p:sp>
      <p:pic>
        <p:nvPicPr>
          <p:cNvPr id="7" name="Picture 6" descr="greenmarble.png"/>
          <p:cNvPicPr>
            <a:picLocks noChangeAspect="1"/>
          </p:cNvPicPr>
          <p:nvPr/>
        </p:nvPicPr>
        <p:blipFill>
          <a:blip r:embed="rId5"/>
          <a:stretch>
            <a:fillRect/>
          </a:stretch>
        </p:blipFill>
        <p:spPr>
          <a:xfrm>
            <a:off x="431078" y="5499100"/>
            <a:ext cx="182880" cy="182880"/>
          </a:xfrm>
          <a:prstGeom prst="rect">
            <a:avLst/>
          </a:prstGeom>
        </p:spPr>
      </p:pic>
      <p:pic>
        <p:nvPicPr>
          <p:cNvPr id="8" name="Picture 7" descr="greenmarble.png"/>
          <p:cNvPicPr>
            <a:picLocks noChangeAspect="1"/>
          </p:cNvPicPr>
          <p:nvPr/>
        </p:nvPicPr>
        <p:blipFill>
          <a:blip r:embed="rId5"/>
          <a:stretch>
            <a:fillRect/>
          </a:stretch>
        </p:blipFill>
        <p:spPr>
          <a:xfrm>
            <a:off x="434040" y="6172200"/>
            <a:ext cx="182880" cy="182880"/>
          </a:xfrm>
          <a:prstGeom prst="rect">
            <a:avLst/>
          </a:prstGeom>
        </p:spPr>
      </p:pic>
      <p:sp>
        <p:nvSpPr>
          <p:cNvPr id="9" name="Rectangle 8"/>
          <p:cNvSpPr/>
          <p:nvPr/>
        </p:nvSpPr>
        <p:spPr bwMode="auto">
          <a:xfrm>
            <a:off x="330200" y="1054100"/>
            <a:ext cx="2552700" cy="482600"/>
          </a:xfrm>
          <a:prstGeom prst="rect">
            <a:avLst/>
          </a:prstGeom>
          <a:noFill/>
          <a:ln w="50800" cap="flat" cmpd="sng" algn="ctr">
            <a:solidFill>
              <a:srgbClr val="BD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10" name="TextBox 9"/>
          <p:cNvSpPr txBox="1"/>
          <p:nvPr/>
        </p:nvSpPr>
        <p:spPr>
          <a:xfrm>
            <a:off x="64008" y="3137358"/>
            <a:ext cx="720921" cy="461665"/>
          </a:xfrm>
          <a:prstGeom prst="rect">
            <a:avLst/>
          </a:prstGeom>
          <a:noFill/>
        </p:spPr>
        <p:txBody>
          <a:bodyPr wrap="none" rtlCol="0">
            <a:spAutoFit/>
          </a:bodyPr>
          <a:lstStyle/>
          <a:p>
            <a:pPr>
              <a:spcAft>
                <a:spcPts val="600"/>
              </a:spcAft>
            </a:pPr>
            <a:r>
              <a:rPr lang="en-US" sz="2400" b="0" dirty="0" smtClean="0">
                <a:solidFill>
                  <a:srgbClr val="660066"/>
                </a:solidFill>
                <a:latin typeface="+mn-lt"/>
              </a:rPr>
              <a:t>K</a:t>
            </a:r>
            <a:r>
              <a:rPr lang="en-US" sz="2400" b="0" baseline="30000" dirty="0" smtClean="0">
                <a:solidFill>
                  <a:srgbClr val="660066"/>
                </a:solidFill>
                <a:latin typeface="+mn-lt"/>
              </a:rPr>
              <a:t>+</a:t>
            </a:r>
            <a:r>
              <a:rPr lang="en-US" sz="2400" b="0" dirty="0" smtClean="0">
                <a:solidFill>
                  <a:srgbClr val="660066"/>
                </a:solidFill>
                <a:latin typeface="Symbol" charset="2"/>
                <a:cs typeface="Symbol" charset="2"/>
              </a:rPr>
              <a:t>L</a:t>
            </a:r>
          </a:p>
        </p:txBody>
      </p:sp>
      <p:sp>
        <p:nvSpPr>
          <p:cNvPr id="11" name="TextBox 10"/>
          <p:cNvSpPr txBox="1"/>
          <p:nvPr/>
        </p:nvSpPr>
        <p:spPr>
          <a:xfrm>
            <a:off x="8266176" y="3137358"/>
            <a:ext cx="800219" cy="461665"/>
          </a:xfrm>
          <a:prstGeom prst="rect">
            <a:avLst/>
          </a:prstGeom>
          <a:noFill/>
        </p:spPr>
        <p:txBody>
          <a:bodyPr wrap="none" rtlCol="0">
            <a:spAutoFit/>
          </a:bodyPr>
          <a:lstStyle/>
          <a:p>
            <a:pPr>
              <a:spcAft>
                <a:spcPts val="600"/>
              </a:spcAft>
            </a:pPr>
            <a:r>
              <a:rPr lang="en-US" sz="2400" b="0" dirty="0" smtClean="0">
                <a:solidFill>
                  <a:srgbClr val="660066"/>
                </a:solidFill>
                <a:latin typeface="+mn-lt"/>
              </a:rPr>
              <a:t>K</a:t>
            </a:r>
            <a:r>
              <a:rPr lang="en-US" sz="2400" b="0" baseline="30000" dirty="0" smtClean="0">
                <a:solidFill>
                  <a:srgbClr val="660066"/>
                </a:solidFill>
                <a:latin typeface="+mn-lt"/>
              </a:rPr>
              <a:t>+</a:t>
            </a:r>
            <a:r>
              <a:rPr lang="en-US" sz="2400" b="0" dirty="0" smtClean="0">
                <a:solidFill>
                  <a:srgbClr val="660066"/>
                </a:solidFill>
                <a:latin typeface="Symbol" charset="2"/>
                <a:cs typeface="Symbol" charset="2"/>
              </a:rPr>
              <a:t>S</a:t>
            </a:r>
            <a:r>
              <a:rPr lang="en-US" sz="2400" b="0" baseline="30000" dirty="0" smtClean="0">
                <a:solidFill>
                  <a:srgbClr val="660066"/>
                </a:solidFill>
                <a:latin typeface="Symbol" charset="2"/>
                <a:cs typeface="Symbol" charset="2"/>
              </a:rPr>
              <a:t>0</a:t>
            </a:r>
            <a:endParaRPr lang="en-US" sz="2400" b="0" dirty="0" smtClean="0">
              <a:solidFill>
                <a:srgbClr val="660066"/>
              </a:solidFill>
              <a:latin typeface="Symbol" charset="2"/>
              <a:cs typeface="Symbol" charset="2"/>
            </a:endParaRPr>
          </a:p>
        </p:txBody>
      </p:sp>
      <p:sp>
        <p:nvSpPr>
          <p:cNvPr id="12" name="TextBox 11"/>
          <p:cNvSpPr txBox="1"/>
          <p:nvPr/>
        </p:nvSpPr>
        <p:spPr>
          <a:xfrm>
            <a:off x="381000" y="1104900"/>
            <a:ext cx="2527300" cy="369332"/>
          </a:xfrm>
          <a:prstGeom prst="rect">
            <a:avLst/>
          </a:prstGeom>
          <a:noFill/>
        </p:spPr>
        <p:txBody>
          <a:bodyPr wrap="square" rtlCol="0">
            <a:spAutoFit/>
          </a:bodyPr>
          <a:lstStyle/>
          <a:p>
            <a:pPr>
              <a:spcAft>
                <a:spcPts val="600"/>
              </a:spcAft>
            </a:pPr>
            <a:r>
              <a:rPr lang="en-US" sz="1800" b="0" dirty="0" smtClean="0">
                <a:latin typeface="+mn-lt"/>
              </a:rPr>
              <a:t>Coherent Legendre fit:</a:t>
            </a:r>
          </a:p>
        </p:txBody>
      </p:sp>
      <p:pic>
        <p:nvPicPr>
          <p:cNvPr id="13" name="Picture 1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790960" y="901700"/>
            <a:ext cx="3810000" cy="670560"/>
          </a:xfrm>
          <a:prstGeom prst="rect">
            <a:avLst/>
          </a:prstGeom>
        </p:spPr>
      </p:pic>
      <p:cxnSp>
        <p:nvCxnSpPr>
          <p:cNvPr id="14" name="Straight Connector 13"/>
          <p:cNvCxnSpPr/>
          <p:nvPr/>
        </p:nvCxnSpPr>
        <p:spPr bwMode="auto">
          <a:xfrm rot="16200000" flipH="1">
            <a:off x="2871216" y="3429966"/>
            <a:ext cx="3352800" cy="25400"/>
          </a:xfrm>
          <a:prstGeom prst="line">
            <a:avLst/>
          </a:prstGeom>
          <a:noFill/>
          <a:ln w="50800" cap="flat" cmpd="sng" algn="ctr">
            <a:solidFill>
              <a:srgbClr val="0000FF"/>
            </a:solidFill>
            <a:prstDash val="solid"/>
            <a:round/>
            <a:headEnd type="none" w="med" len="med"/>
            <a:tailEnd type="none" w="med" len="med"/>
          </a:ln>
          <a:effectLst/>
        </p:spPr>
      </p:cxnSp>
      <p:sp>
        <p:nvSpPr>
          <p:cNvPr id="35" name="TextBox 34"/>
          <p:cNvSpPr txBox="1"/>
          <p:nvPr/>
        </p:nvSpPr>
        <p:spPr>
          <a:xfrm>
            <a:off x="5760312" y="5767256"/>
            <a:ext cx="3421788" cy="307777"/>
          </a:xfrm>
          <a:prstGeom prst="rect">
            <a:avLst/>
          </a:prstGeom>
          <a:noFill/>
        </p:spPr>
        <p:txBody>
          <a:bodyPr wrap="square" rtlCol="0">
            <a:spAutoFit/>
          </a:bodyPr>
          <a:lstStyle/>
          <a:p>
            <a:pPr>
              <a:spcAft>
                <a:spcPts val="600"/>
              </a:spcAft>
            </a:pPr>
            <a:r>
              <a:rPr lang="en-US" sz="1400" b="0" i="1" dirty="0" smtClean="0">
                <a:solidFill>
                  <a:srgbClr val="008000"/>
                </a:solidFill>
                <a:latin typeface="+mn-lt"/>
              </a:rPr>
              <a:t>[Carman et al., PRC 87, 025204 (2013)]</a:t>
            </a:r>
          </a:p>
        </p:txBody>
      </p:sp>
    </p:spTree>
  </p:cSld>
  <p:clrMapOvr>
    <a:masterClrMapping/>
  </p:clrMapOvr>
  <p:transition advTm="65621">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87"/>
            <a:ext cx="9144000" cy="639763"/>
          </a:xfrm>
        </p:spPr>
        <p:txBody>
          <a:bodyPr/>
          <a:lstStyle/>
          <a:p>
            <a:r>
              <a:rPr lang="en-US" dirty="0" smtClean="0"/>
              <a:t>Extending the Analysis</a:t>
            </a:r>
            <a:endParaRPr lang="en-US" dirty="0"/>
          </a:p>
        </p:txBody>
      </p:sp>
      <p:pic>
        <p:nvPicPr>
          <p:cNvPr id="5" name="Picture 4" descr="Screen Shot 2016-06-22 at 8.31.43 AM.png"/>
          <p:cNvPicPr>
            <a:picLocks noChangeAspect="1"/>
          </p:cNvPicPr>
          <p:nvPr/>
        </p:nvPicPr>
        <p:blipFill>
          <a:blip r:embed="rId2"/>
          <a:stretch>
            <a:fillRect/>
          </a:stretch>
        </p:blipFill>
        <p:spPr>
          <a:xfrm>
            <a:off x="317520" y="1888013"/>
            <a:ext cx="8445500" cy="3031490"/>
          </a:xfrm>
          <a:prstGeom prst="rect">
            <a:avLst/>
          </a:prstGeom>
        </p:spPr>
      </p:pic>
      <p:sp>
        <p:nvSpPr>
          <p:cNvPr id="6" name="TextBox 5"/>
          <p:cNvSpPr txBox="1"/>
          <p:nvPr/>
        </p:nvSpPr>
        <p:spPr>
          <a:xfrm>
            <a:off x="226793" y="1077321"/>
            <a:ext cx="8561426" cy="646331"/>
          </a:xfrm>
          <a:prstGeom prst="rect">
            <a:avLst/>
          </a:prstGeom>
          <a:noFill/>
        </p:spPr>
        <p:txBody>
          <a:bodyPr wrap="square" rtlCol="0">
            <a:spAutoFit/>
          </a:bodyPr>
          <a:lstStyle/>
          <a:p>
            <a:pPr>
              <a:spcAft>
                <a:spcPts val="600"/>
              </a:spcAft>
            </a:pPr>
            <a:r>
              <a:rPr lang="en-US" sz="1800" b="0" dirty="0" smtClean="0">
                <a:solidFill>
                  <a:srgbClr val="000090"/>
                </a:solidFill>
                <a:latin typeface="+mn-lt"/>
              </a:rPr>
              <a:t>New datasets at 6.6 GeV and 8.8 GeV will allow for the opportunity to measure K*Y and K*Y electroproduction.</a:t>
            </a:r>
          </a:p>
        </p:txBody>
      </p:sp>
      <p:sp>
        <p:nvSpPr>
          <p:cNvPr id="7" name="TextBox 6"/>
          <p:cNvSpPr txBox="1"/>
          <p:nvPr/>
        </p:nvSpPr>
        <p:spPr>
          <a:xfrm>
            <a:off x="351529" y="5216503"/>
            <a:ext cx="8300614" cy="923330"/>
          </a:xfrm>
          <a:prstGeom prst="rect">
            <a:avLst/>
          </a:prstGeom>
          <a:noFill/>
        </p:spPr>
        <p:txBody>
          <a:bodyPr wrap="square" rtlCol="0">
            <a:spAutoFit/>
          </a:bodyPr>
          <a:lstStyle/>
          <a:p>
            <a:pPr>
              <a:spcAft>
                <a:spcPts val="600"/>
              </a:spcAft>
            </a:pPr>
            <a:r>
              <a:rPr lang="en-US" sz="1800" b="0" dirty="0" smtClean="0">
                <a:solidFill>
                  <a:srgbClr val="008000"/>
                </a:solidFill>
                <a:latin typeface="+mn-lt"/>
              </a:rPr>
              <a:t>Measurements will be limited to rather coarsely binned differential cross sections due to lower cross sections and smaller acceptances to reconstruct exclusive final states.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Oval 42"/>
          <p:cNvSpPr>
            <a:spLocks/>
          </p:cNvSpPr>
          <p:nvPr/>
        </p:nvSpPr>
        <p:spPr>
          <a:xfrm>
            <a:off x="5468888" y="3143162"/>
            <a:ext cx="3457565" cy="260009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nvGrpSpPr>
          <p:cNvPr id="3" name="Group 38"/>
          <p:cNvGrpSpPr>
            <a:grpSpLocks/>
          </p:cNvGrpSpPr>
          <p:nvPr/>
        </p:nvGrpSpPr>
        <p:grpSpPr bwMode="auto">
          <a:xfrm>
            <a:off x="5545761" y="3576716"/>
            <a:ext cx="764525" cy="728662"/>
            <a:chOff x="1251" y="695"/>
            <a:chExt cx="573" cy="641"/>
          </a:xfrm>
        </p:grpSpPr>
        <p:sp>
          <p:nvSpPr>
            <p:cNvPr id="65" name="Line 39"/>
            <p:cNvSpPr>
              <a:spLocks noChangeShapeType="1"/>
            </p:cNvSpPr>
            <p:nvPr/>
          </p:nvSpPr>
          <p:spPr bwMode="auto">
            <a:xfrm flipV="1">
              <a:off x="1716" y="695"/>
              <a:ext cx="108" cy="377"/>
            </a:xfrm>
            <a:prstGeom prst="line">
              <a:avLst/>
            </a:prstGeom>
            <a:noFill/>
            <a:ln w="9525">
              <a:solidFill>
                <a:srgbClr val="FF0000"/>
              </a:solidFill>
              <a:round/>
              <a:headEnd/>
              <a:tailEnd type="triangle" w="med" len="med"/>
            </a:ln>
          </p:spPr>
          <p:txBody>
            <a:bodyPr>
              <a:prstTxWarp prst="textNoShape">
                <a:avLst/>
              </a:prstTxWarp>
            </a:bodyPr>
            <a:lstStyle/>
            <a:p>
              <a:endParaRPr lang="en-US" dirty="0"/>
            </a:p>
          </p:txBody>
        </p:sp>
        <p:grpSp>
          <p:nvGrpSpPr>
            <p:cNvPr id="4" name="Group 40"/>
            <p:cNvGrpSpPr>
              <a:grpSpLocks/>
            </p:cNvGrpSpPr>
            <p:nvPr/>
          </p:nvGrpSpPr>
          <p:grpSpPr bwMode="auto">
            <a:xfrm>
              <a:off x="1251" y="1078"/>
              <a:ext cx="465" cy="258"/>
              <a:chOff x="1251" y="1078"/>
              <a:chExt cx="465" cy="258"/>
            </a:xfrm>
          </p:grpSpPr>
          <p:sp>
            <p:nvSpPr>
              <p:cNvPr id="67" name="Line 41"/>
              <p:cNvSpPr>
                <a:spLocks noChangeShapeType="1"/>
              </p:cNvSpPr>
              <p:nvPr/>
            </p:nvSpPr>
            <p:spPr bwMode="auto">
              <a:xfrm flipV="1">
                <a:off x="1251" y="1197"/>
                <a:ext cx="254" cy="139"/>
              </a:xfrm>
              <a:prstGeom prst="line">
                <a:avLst/>
              </a:prstGeom>
              <a:noFill/>
              <a:ln w="9525">
                <a:solidFill>
                  <a:srgbClr val="FF0000"/>
                </a:solidFill>
                <a:round/>
                <a:headEnd/>
                <a:tailEnd type="triangle" w="med" len="med"/>
              </a:ln>
            </p:spPr>
            <p:txBody>
              <a:bodyPr>
                <a:prstTxWarp prst="textNoShape">
                  <a:avLst/>
                </a:prstTxWarp>
              </a:bodyPr>
              <a:lstStyle/>
              <a:p>
                <a:endParaRPr lang="en-US" dirty="0"/>
              </a:p>
            </p:txBody>
          </p:sp>
          <p:sp>
            <p:nvSpPr>
              <p:cNvPr id="68" name="Line 42"/>
              <p:cNvSpPr>
                <a:spLocks noChangeShapeType="1"/>
              </p:cNvSpPr>
              <p:nvPr/>
            </p:nvSpPr>
            <p:spPr bwMode="auto">
              <a:xfrm flipV="1">
                <a:off x="1486" y="1078"/>
                <a:ext cx="230" cy="131"/>
              </a:xfrm>
              <a:prstGeom prst="line">
                <a:avLst/>
              </a:prstGeom>
              <a:noFill/>
              <a:ln w="9525">
                <a:solidFill>
                  <a:srgbClr val="FF0000"/>
                </a:solidFill>
                <a:round/>
                <a:headEnd/>
                <a:tailEnd/>
              </a:ln>
            </p:spPr>
            <p:txBody>
              <a:bodyPr>
                <a:prstTxWarp prst="textNoShape">
                  <a:avLst/>
                </a:prstTxWarp>
              </a:bodyPr>
              <a:lstStyle/>
              <a:p>
                <a:endParaRPr lang="en-US" dirty="0"/>
              </a:p>
            </p:txBody>
          </p:sp>
        </p:grpSp>
      </p:grpSp>
      <p:sp>
        <p:nvSpPr>
          <p:cNvPr id="45" name="Freeform 43"/>
          <p:cNvSpPr>
            <a:spLocks/>
          </p:cNvSpPr>
          <p:nvPr/>
        </p:nvSpPr>
        <p:spPr bwMode="auto">
          <a:xfrm rot="1980000" flipV="1">
            <a:off x="6096724" y="4191114"/>
            <a:ext cx="745940" cy="45719"/>
          </a:xfrm>
          <a:custGeom>
            <a:avLst/>
            <a:gdLst>
              <a:gd name="T0" fmla="*/ 0 w 576"/>
              <a:gd name="T1" fmla="*/ 12 h 48"/>
              <a:gd name="T2" fmla="*/ 21 w 576"/>
              <a:gd name="T3" fmla="*/ 0 h 48"/>
              <a:gd name="T4" fmla="*/ 44 w 576"/>
              <a:gd name="T5" fmla="*/ 12 h 48"/>
              <a:gd name="T6" fmla="*/ 66 w 576"/>
              <a:gd name="T7" fmla="*/ 0 h 48"/>
              <a:gd name="T8" fmla="*/ 88 w 576"/>
              <a:gd name="T9" fmla="*/ 12 h 48"/>
              <a:gd name="T10" fmla="*/ 109 w 576"/>
              <a:gd name="T11" fmla="*/ 0 h 48"/>
              <a:gd name="T12" fmla="*/ 131 w 576"/>
              <a:gd name="T13" fmla="*/ 12 h 48"/>
              <a:gd name="T14" fmla="*/ 153 w 576"/>
              <a:gd name="T15" fmla="*/ 0 h 48"/>
              <a:gd name="T16" fmla="*/ 175 w 576"/>
              <a:gd name="T17" fmla="*/ 12 h 48"/>
              <a:gd name="T18" fmla="*/ 197 w 576"/>
              <a:gd name="T19" fmla="*/ 0 h 48"/>
              <a:gd name="T20" fmla="*/ 218 w 576"/>
              <a:gd name="T21" fmla="*/ 12 h 48"/>
              <a:gd name="T22" fmla="*/ 240 w 576"/>
              <a:gd name="T23" fmla="*/ 0 h 48"/>
              <a:gd name="T24" fmla="*/ 262 w 576"/>
              <a:gd name="T25" fmla="*/ 12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8"/>
              <a:gd name="T41" fmla="*/ 576 w 57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8" y="40"/>
                  <a:pt x="576" y="48"/>
                </a:cubicBezTo>
              </a:path>
            </a:pathLst>
          </a:custGeom>
          <a:noFill/>
          <a:ln w="9525">
            <a:solidFill>
              <a:srgbClr val="FF0000"/>
            </a:solidFill>
            <a:round/>
            <a:headEnd/>
            <a:tailEnd/>
          </a:ln>
        </p:spPr>
        <p:txBody>
          <a:bodyPr>
            <a:prstTxWarp prst="textNoShape">
              <a:avLst/>
            </a:prstTxWarp>
          </a:bodyPr>
          <a:lstStyle/>
          <a:p>
            <a:endParaRPr lang="en-US" dirty="0"/>
          </a:p>
        </p:txBody>
      </p:sp>
      <p:sp>
        <p:nvSpPr>
          <p:cNvPr id="46" name="Oval 44"/>
          <p:cNvSpPr>
            <a:spLocks noChangeArrowheads="1"/>
          </p:cNvSpPr>
          <p:nvPr/>
        </p:nvSpPr>
        <p:spPr bwMode="auto">
          <a:xfrm>
            <a:off x="6751384" y="4300617"/>
            <a:ext cx="192750" cy="163513"/>
          </a:xfrm>
          <a:prstGeom prst="ellipse">
            <a:avLst/>
          </a:prstGeom>
          <a:solidFill>
            <a:srgbClr val="FF0000"/>
          </a:solidFill>
          <a:ln w="9525">
            <a:solidFill>
              <a:srgbClr val="000000"/>
            </a:solidFill>
            <a:round/>
            <a:headEnd/>
            <a:tailEnd/>
          </a:ln>
        </p:spPr>
        <p:txBody>
          <a:bodyPr wrap="none" anchor="ctr">
            <a:prstTxWarp prst="textNoShape">
              <a:avLst/>
            </a:prstTxWarp>
          </a:bodyPr>
          <a:lstStyle/>
          <a:p>
            <a:endParaRPr lang="en-US" dirty="0"/>
          </a:p>
        </p:txBody>
      </p:sp>
      <p:sp>
        <p:nvSpPr>
          <p:cNvPr id="47" name="AutoShape 45"/>
          <p:cNvSpPr>
            <a:spLocks noChangeArrowheads="1"/>
          </p:cNvSpPr>
          <p:nvPr/>
        </p:nvSpPr>
        <p:spPr bwMode="auto">
          <a:xfrm rot="1800000">
            <a:off x="6614237" y="4422854"/>
            <a:ext cx="105284" cy="461963"/>
          </a:xfrm>
          <a:prstGeom prst="upArrow">
            <a:avLst>
              <a:gd name="adj1" fmla="val 50000"/>
              <a:gd name="adj2" fmla="val 111923"/>
            </a:avLst>
          </a:prstGeom>
          <a:solidFill>
            <a:srgbClr val="000000"/>
          </a:solidFill>
          <a:ln w="9525">
            <a:solidFill>
              <a:srgbClr val="000000"/>
            </a:solidFill>
            <a:miter lim="800000"/>
            <a:headEnd/>
            <a:tailEnd/>
          </a:ln>
        </p:spPr>
        <p:txBody>
          <a:bodyPr wrap="none" anchor="ctr">
            <a:prstTxWarp prst="textNoShape">
              <a:avLst/>
            </a:prstTxWarp>
          </a:bodyPr>
          <a:lstStyle/>
          <a:p>
            <a:endParaRPr lang="en-US" dirty="0"/>
          </a:p>
        </p:txBody>
      </p:sp>
      <p:sp>
        <p:nvSpPr>
          <p:cNvPr id="48" name="Line 46"/>
          <p:cNvSpPr>
            <a:spLocks noChangeShapeType="1"/>
          </p:cNvSpPr>
          <p:nvPr/>
        </p:nvSpPr>
        <p:spPr bwMode="auto">
          <a:xfrm>
            <a:off x="6930644" y="4340304"/>
            <a:ext cx="826073" cy="0"/>
          </a:xfrm>
          <a:prstGeom prst="line">
            <a:avLst/>
          </a:prstGeom>
          <a:noFill/>
          <a:ln w="25400">
            <a:solidFill>
              <a:srgbClr val="000000"/>
            </a:solidFill>
            <a:round/>
            <a:headEnd/>
            <a:tailEnd/>
          </a:ln>
        </p:spPr>
        <p:txBody>
          <a:bodyPr>
            <a:prstTxWarp prst="textNoShape">
              <a:avLst/>
            </a:prstTxWarp>
          </a:bodyPr>
          <a:lstStyle/>
          <a:p>
            <a:endParaRPr lang="en-US" dirty="0"/>
          </a:p>
        </p:txBody>
      </p:sp>
      <p:sp>
        <p:nvSpPr>
          <p:cNvPr id="49" name="Line 47"/>
          <p:cNvSpPr>
            <a:spLocks noChangeShapeType="1"/>
          </p:cNvSpPr>
          <p:nvPr/>
        </p:nvSpPr>
        <p:spPr bwMode="auto">
          <a:xfrm>
            <a:off x="6935504" y="4389517"/>
            <a:ext cx="827693" cy="0"/>
          </a:xfrm>
          <a:prstGeom prst="line">
            <a:avLst/>
          </a:prstGeom>
          <a:noFill/>
          <a:ln w="25400">
            <a:solidFill>
              <a:srgbClr val="000000"/>
            </a:solidFill>
            <a:round/>
            <a:headEnd/>
            <a:tailEnd/>
          </a:ln>
        </p:spPr>
        <p:txBody>
          <a:bodyPr>
            <a:prstTxWarp prst="textNoShape">
              <a:avLst/>
            </a:prstTxWarp>
          </a:bodyPr>
          <a:lstStyle/>
          <a:p>
            <a:endParaRPr lang="en-US" dirty="0"/>
          </a:p>
        </p:txBody>
      </p:sp>
      <p:sp>
        <p:nvSpPr>
          <p:cNvPr id="50" name="Line 48"/>
          <p:cNvSpPr>
            <a:spLocks noChangeShapeType="1"/>
          </p:cNvSpPr>
          <p:nvPr/>
        </p:nvSpPr>
        <p:spPr bwMode="auto">
          <a:xfrm>
            <a:off x="6909588" y="4437142"/>
            <a:ext cx="827693" cy="0"/>
          </a:xfrm>
          <a:prstGeom prst="line">
            <a:avLst/>
          </a:prstGeom>
          <a:noFill/>
          <a:ln w="25400">
            <a:solidFill>
              <a:srgbClr val="000000"/>
            </a:solidFill>
            <a:round/>
            <a:headEnd/>
            <a:tailEnd/>
          </a:ln>
        </p:spPr>
        <p:txBody>
          <a:bodyPr>
            <a:prstTxWarp prst="textNoShape">
              <a:avLst/>
            </a:prstTxWarp>
          </a:bodyPr>
          <a:lstStyle/>
          <a:p>
            <a:endParaRPr lang="en-US" dirty="0"/>
          </a:p>
        </p:txBody>
      </p:sp>
      <p:sp>
        <p:nvSpPr>
          <p:cNvPr id="51" name="Oval 49"/>
          <p:cNvSpPr>
            <a:spLocks noChangeArrowheads="1"/>
          </p:cNvSpPr>
          <p:nvPr/>
        </p:nvSpPr>
        <p:spPr bwMode="auto">
          <a:xfrm>
            <a:off x="7714604" y="4313317"/>
            <a:ext cx="191131" cy="163513"/>
          </a:xfrm>
          <a:prstGeom prst="ellipse">
            <a:avLst/>
          </a:prstGeom>
          <a:solidFill>
            <a:srgbClr val="339966"/>
          </a:solidFill>
          <a:ln w="9525">
            <a:solidFill>
              <a:srgbClr val="000000"/>
            </a:solidFill>
            <a:round/>
            <a:headEnd/>
            <a:tailEnd/>
          </a:ln>
        </p:spPr>
        <p:txBody>
          <a:bodyPr wrap="none" anchor="ctr">
            <a:prstTxWarp prst="textNoShape">
              <a:avLst/>
            </a:prstTxWarp>
          </a:bodyPr>
          <a:lstStyle/>
          <a:p>
            <a:endParaRPr lang="en-US" dirty="0"/>
          </a:p>
        </p:txBody>
      </p:sp>
      <p:sp>
        <p:nvSpPr>
          <p:cNvPr id="52" name="Line 50"/>
          <p:cNvSpPr>
            <a:spLocks noChangeShapeType="1"/>
          </p:cNvSpPr>
          <p:nvPr/>
        </p:nvSpPr>
        <p:spPr bwMode="auto">
          <a:xfrm flipV="1">
            <a:off x="7868481" y="3776869"/>
            <a:ext cx="259520" cy="538035"/>
          </a:xfrm>
          <a:prstGeom prst="line">
            <a:avLst/>
          </a:prstGeom>
          <a:noFill/>
          <a:ln w="31750">
            <a:solidFill>
              <a:srgbClr val="339966"/>
            </a:solidFill>
            <a:prstDash val="sysDot"/>
            <a:round/>
            <a:headEnd/>
            <a:tailEnd type="triangle" w="med" len="med"/>
          </a:ln>
        </p:spPr>
        <p:txBody>
          <a:bodyPr>
            <a:prstTxWarp prst="textNoShape">
              <a:avLst/>
            </a:prstTxWarp>
          </a:bodyPr>
          <a:lstStyle/>
          <a:p>
            <a:endParaRPr lang="en-US" dirty="0"/>
          </a:p>
        </p:txBody>
      </p:sp>
      <p:sp>
        <p:nvSpPr>
          <p:cNvPr id="53" name="AutoShape 51"/>
          <p:cNvSpPr>
            <a:spLocks noChangeArrowheads="1"/>
          </p:cNvSpPr>
          <p:nvPr/>
        </p:nvSpPr>
        <p:spPr bwMode="auto">
          <a:xfrm rot="9000000">
            <a:off x="7944609" y="4441904"/>
            <a:ext cx="93946" cy="460375"/>
          </a:xfrm>
          <a:prstGeom prst="upArrow">
            <a:avLst>
              <a:gd name="adj1" fmla="val 50000"/>
              <a:gd name="adj2" fmla="val 125000"/>
            </a:avLst>
          </a:prstGeom>
          <a:solidFill>
            <a:srgbClr val="000000"/>
          </a:solidFill>
          <a:ln w="9525">
            <a:solidFill>
              <a:srgbClr val="000000"/>
            </a:solidFill>
            <a:miter lim="800000"/>
            <a:headEnd/>
            <a:tailEnd/>
          </a:ln>
        </p:spPr>
        <p:txBody>
          <a:bodyPr wrap="none" anchor="ctr">
            <a:prstTxWarp prst="textNoShape">
              <a:avLst/>
            </a:prstTxWarp>
          </a:bodyPr>
          <a:lstStyle/>
          <a:p>
            <a:endParaRPr lang="en-US" dirty="0"/>
          </a:p>
        </p:txBody>
      </p:sp>
      <p:sp>
        <p:nvSpPr>
          <p:cNvPr id="54" name="Text Box 52"/>
          <p:cNvSpPr txBox="1">
            <a:spLocks noChangeArrowheads="1"/>
          </p:cNvSpPr>
          <p:nvPr/>
        </p:nvSpPr>
        <p:spPr bwMode="auto">
          <a:xfrm>
            <a:off x="5633224" y="3857704"/>
            <a:ext cx="362824" cy="338554"/>
          </a:xfrm>
          <a:prstGeom prst="rect">
            <a:avLst/>
          </a:prstGeom>
          <a:noFill/>
          <a:ln w="9525">
            <a:noFill/>
            <a:miter lim="800000"/>
            <a:headEnd/>
            <a:tailEnd/>
          </a:ln>
        </p:spPr>
        <p:txBody>
          <a:bodyPr wrap="square">
            <a:prstTxWarp prst="textNoShape">
              <a:avLst/>
            </a:prstTxWarp>
            <a:spAutoFit/>
          </a:bodyPr>
          <a:lstStyle/>
          <a:p>
            <a:r>
              <a:rPr lang="en-US" sz="1600" b="0" dirty="0">
                <a:solidFill>
                  <a:srgbClr val="FF0000"/>
                </a:solidFill>
                <a:latin typeface="+mn-lt"/>
              </a:rPr>
              <a:t>e</a:t>
            </a:r>
          </a:p>
        </p:txBody>
      </p:sp>
      <p:sp>
        <p:nvSpPr>
          <p:cNvPr id="55" name="Text Box 53"/>
          <p:cNvSpPr txBox="1">
            <a:spLocks noChangeArrowheads="1"/>
          </p:cNvSpPr>
          <p:nvPr/>
        </p:nvSpPr>
        <p:spPr bwMode="auto">
          <a:xfrm>
            <a:off x="5965863" y="3503622"/>
            <a:ext cx="345007" cy="338554"/>
          </a:xfrm>
          <a:prstGeom prst="rect">
            <a:avLst/>
          </a:prstGeom>
          <a:noFill/>
          <a:ln w="9525">
            <a:noFill/>
            <a:miter lim="800000"/>
            <a:headEnd/>
            <a:tailEnd/>
          </a:ln>
        </p:spPr>
        <p:txBody>
          <a:bodyPr wrap="square">
            <a:prstTxWarp prst="textNoShape">
              <a:avLst/>
            </a:prstTxWarp>
            <a:spAutoFit/>
          </a:bodyPr>
          <a:lstStyle/>
          <a:p>
            <a:r>
              <a:rPr lang="en-US" sz="1600" b="0" dirty="0">
                <a:solidFill>
                  <a:srgbClr val="FF0000"/>
                </a:solidFill>
                <a:latin typeface="+mn-lt"/>
              </a:rPr>
              <a:t>e’</a:t>
            </a:r>
          </a:p>
        </p:txBody>
      </p:sp>
      <p:sp>
        <p:nvSpPr>
          <p:cNvPr id="56" name="Text Box 54"/>
          <p:cNvSpPr txBox="1">
            <a:spLocks noChangeArrowheads="1"/>
          </p:cNvSpPr>
          <p:nvPr/>
        </p:nvSpPr>
        <p:spPr bwMode="auto">
          <a:xfrm>
            <a:off x="6431761" y="3684667"/>
            <a:ext cx="579871" cy="461963"/>
          </a:xfrm>
          <a:prstGeom prst="rect">
            <a:avLst/>
          </a:prstGeom>
          <a:noFill/>
          <a:ln w="9525">
            <a:noFill/>
            <a:miter lim="800000"/>
            <a:headEnd/>
            <a:tailEnd/>
          </a:ln>
        </p:spPr>
        <p:txBody>
          <a:bodyPr wrap="square">
            <a:prstTxWarp prst="textNoShape">
              <a:avLst/>
            </a:prstTxWarp>
            <a:spAutoFit/>
          </a:bodyPr>
          <a:lstStyle/>
          <a:p>
            <a:r>
              <a:rPr lang="el-GR" sz="2000" b="0" dirty="0">
                <a:solidFill>
                  <a:srgbClr val="FF0000"/>
                </a:solidFill>
                <a:ea typeface="Times New Roman" charset="0"/>
                <a:cs typeface="Times New Roman" charset="0"/>
              </a:rPr>
              <a:t>γ</a:t>
            </a:r>
            <a:r>
              <a:rPr lang="en-US" sz="2000" b="0" baseline="-25000" dirty="0">
                <a:solidFill>
                  <a:srgbClr val="FF0000"/>
                </a:solidFill>
                <a:latin typeface="+mn-lt"/>
                <a:ea typeface="Times New Roman" charset="0"/>
                <a:cs typeface="Times New Roman" charset="0"/>
              </a:rPr>
              <a:t>v</a:t>
            </a:r>
            <a:r>
              <a:rPr lang="en-US" sz="2400" dirty="0">
                <a:solidFill>
                  <a:srgbClr val="FF0000"/>
                </a:solidFill>
                <a:ea typeface="Times New Roman" charset="0"/>
                <a:cs typeface="Times New Roman" charset="0"/>
              </a:rPr>
              <a:t> </a:t>
            </a:r>
            <a:endParaRPr lang="el-GR" sz="2400" dirty="0">
              <a:solidFill>
                <a:srgbClr val="FF0000"/>
              </a:solidFill>
              <a:ea typeface="Times New Roman" charset="0"/>
              <a:cs typeface="Times New Roman" charset="0"/>
            </a:endParaRPr>
          </a:p>
        </p:txBody>
      </p:sp>
      <p:sp>
        <p:nvSpPr>
          <p:cNvPr id="57" name="Text Box 55"/>
          <p:cNvSpPr txBox="1">
            <a:spLocks noChangeArrowheads="1"/>
          </p:cNvSpPr>
          <p:nvPr/>
        </p:nvSpPr>
        <p:spPr bwMode="auto">
          <a:xfrm>
            <a:off x="6205435" y="4662567"/>
            <a:ext cx="421135" cy="338138"/>
          </a:xfrm>
          <a:prstGeom prst="rect">
            <a:avLst/>
          </a:prstGeom>
          <a:noFill/>
          <a:ln w="9525">
            <a:noFill/>
            <a:miter lim="800000"/>
            <a:headEnd/>
            <a:tailEnd/>
          </a:ln>
        </p:spPr>
        <p:txBody>
          <a:bodyPr wrap="square">
            <a:prstTxWarp prst="textNoShape">
              <a:avLst/>
            </a:prstTxWarp>
            <a:spAutoFit/>
          </a:bodyPr>
          <a:lstStyle/>
          <a:p>
            <a:r>
              <a:rPr lang="en-US" sz="1600" b="0" dirty="0">
                <a:solidFill>
                  <a:srgbClr val="000000"/>
                </a:solidFill>
                <a:latin typeface="+mn-lt"/>
              </a:rPr>
              <a:t>N</a:t>
            </a:r>
          </a:p>
        </p:txBody>
      </p:sp>
      <p:sp>
        <p:nvSpPr>
          <p:cNvPr id="58" name="Text Box 56"/>
          <p:cNvSpPr txBox="1">
            <a:spLocks noChangeArrowheads="1"/>
          </p:cNvSpPr>
          <p:nvPr/>
        </p:nvSpPr>
        <p:spPr bwMode="auto">
          <a:xfrm>
            <a:off x="8119103" y="4608592"/>
            <a:ext cx="323950" cy="338138"/>
          </a:xfrm>
          <a:prstGeom prst="rect">
            <a:avLst/>
          </a:prstGeom>
          <a:noFill/>
          <a:ln w="9525">
            <a:noFill/>
            <a:miter lim="800000"/>
            <a:headEnd/>
            <a:tailEnd/>
          </a:ln>
        </p:spPr>
        <p:txBody>
          <a:bodyPr wrap="square">
            <a:prstTxWarp prst="textNoShape">
              <a:avLst/>
            </a:prstTxWarp>
            <a:spAutoFit/>
          </a:bodyPr>
          <a:lstStyle/>
          <a:p>
            <a:r>
              <a:rPr lang="en-US" sz="1600" b="0" dirty="0" smtClean="0">
                <a:solidFill>
                  <a:srgbClr val="000000"/>
                </a:solidFill>
                <a:latin typeface="+mn-lt"/>
                <a:cs typeface="MS Reference Sans Serif"/>
              </a:rPr>
              <a:t>Y</a:t>
            </a:r>
            <a:endParaRPr lang="en-US" sz="1600" b="0" dirty="0">
              <a:solidFill>
                <a:srgbClr val="000000"/>
              </a:solidFill>
              <a:latin typeface="+mn-lt"/>
            </a:endParaRPr>
          </a:p>
        </p:txBody>
      </p:sp>
      <p:sp>
        <p:nvSpPr>
          <p:cNvPr id="59" name="Text Box 57"/>
          <p:cNvSpPr txBox="1">
            <a:spLocks noChangeArrowheads="1"/>
          </p:cNvSpPr>
          <p:nvPr/>
        </p:nvSpPr>
        <p:spPr bwMode="auto">
          <a:xfrm>
            <a:off x="6975997" y="3973592"/>
            <a:ext cx="894103" cy="338138"/>
          </a:xfrm>
          <a:prstGeom prst="rect">
            <a:avLst/>
          </a:prstGeom>
          <a:noFill/>
          <a:ln w="9525">
            <a:noFill/>
            <a:miter lim="800000"/>
            <a:headEnd/>
            <a:tailEnd/>
          </a:ln>
        </p:spPr>
        <p:txBody>
          <a:bodyPr wrap="square">
            <a:prstTxWarp prst="textNoShape">
              <a:avLst/>
            </a:prstTxWarp>
            <a:spAutoFit/>
          </a:bodyPr>
          <a:lstStyle/>
          <a:p>
            <a:r>
              <a:rPr lang="en-US" sz="1600" b="0" dirty="0">
                <a:solidFill>
                  <a:srgbClr val="000000"/>
                </a:solidFill>
                <a:latin typeface="+mn-lt"/>
              </a:rPr>
              <a:t>N*,</a:t>
            </a:r>
            <a:r>
              <a:rPr lang="en-US" sz="1600" dirty="0">
                <a:solidFill>
                  <a:srgbClr val="000000"/>
                </a:solidFill>
                <a:latin typeface="MS Reference Sans Serif" charset="0"/>
              </a:rPr>
              <a:t>△</a:t>
            </a:r>
            <a:r>
              <a:rPr lang="en-US" sz="1600" dirty="0">
                <a:solidFill>
                  <a:srgbClr val="000000"/>
                </a:solidFill>
                <a:latin typeface="+mn-lt"/>
              </a:rPr>
              <a:t>*</a:t>
            </a:r>
          </a:p>
        </p:txBody>
      </p:sp>
      <p:sp>
        <p:nvSpPr>
          <p:cNvPr id="60" name="Line 58"/>
          <p:cNvSpPr>
            <a:spLocks noChangeShapeType="1"/>
          </p:cNvSpPr>
          <p:nvPr/>
        </p:nvSpPr>
        <p:spPr bwMode="auto">
          <a:xfrm>
            <a:off x="5699633" y="3916442"/>
            <a:ext cx="178173" cy="0"/>
          </a:xfrm>
          <a:prstGeom prst="line">
            <a:avLst/>
          </a:prstGeom>
          <a:noFill/>
          <a:ln w="9525">
            <a:solidFill>
              <a:srgbClr val="FF0000"/>
            </a:solidFill>
            <a:round/>
            <a:headEnd/>
            <a:tailEnd type="triangle" w="med" len="med"/>
          </a:ln>
        </p:spPr>
        <p:txBody>
          <a:bodyPr>
            <a:prstTxWarp prst="textNoShape">
              <a:avLst/>
            </a:prstTxWarp>
          </a:bodyPr>
          <a:lstStyle/>
          <a:p>
            <a:endParaRPr lang="en-US" dirty="0"/>
          </a:p>
        </p:txBody>
      </p:sp>
      <p:sp>
        <p:nvSpPr>
          <p:cNvPr id="61" name="Text Box 59"/>
          <p:cNvSpPr txBox="1">
            <a:spLocks noChangeArrowheads="1"/>
          </p:cNvSpPr>
          <p:nvPr/>
        </p:nvSpPr>
        <p:spPr bwMode="auto">
          <a:xfrm>
            <a:off x="6338955" y="5026323"/>
            <a:ext cx="1744466" cy="523220"/>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a:r>
              <a:rPr lang="en-US" sz="1400" b="0" dirty="0">
                <a:latin typeface="+mn-lt"/>
              </a:rPr>
              <a:t>A</a:t>
            </a:r>
            <a:r>
              <a:rPr lang="en-US" sz="1400" b="0" baseline="-25000" dirty="0">
                <a:latin typeface="+mn-lt"/>
              </a:rPr>
              <a:t>1/2</a:t>
            </a:r>
            <a:r>
              <a:rPr lang="en-US" sz="1400" b="0" dirty="0">
                <a:latin typeface="+mn-lt"/>
              </a:rPr>
              <a:t>, A</a:t>
            </a:r>
            <a:r>
              <a:rPr lang="en-US" sz="1400" b="0" baseline="-25000" dirty="0">
                <a:latin typeface="+mn-lt"/>
              </a:rPr>
              <a:t>3/2</a:t>
            </a:r>
            <a:r>
              <a:rPr lang="en-US" sz="1400" b="0" dirty="0">
                <a:latin typeface="+mn-lt"/>
              </a:rPr>
              <a:t>, S</a:t>
            </a:r>
            <a:r>
              <a:rPr lang="en-US" sz="1400" b="0" baseline="-25000" dirty="0">
                <a:latin typeface="+mn-lt"/>
              </a:rPr>
              <a:t>1/</a:t>
            </a:r>
            <a:r>
              <a:rPr lang="en-US" sz="1400" b="0" baseline="-25000" dirty="0" smtClean="0">
                <a:latin typeface="+mn-lt"/>
              </a:rPr>
              <a:t>2 </a:t>
            </a:r>
          </a:p>
          <a:p>
            <a:pPr algn="ctr"/>
            <a:r>
              <a:rPr lang="en-US" sz="1400" b="0" dirty="0" smtClean="0">
                <a:latin typeface="+mn-lt"/>
                <a:cs typeface="Times New Roman"/>
              </a:rPr>
              <a:t>helicity amplitudes</a:t>
            </a:r>
            <a:endParaRPr lang="en-US" sz="1400" b="0" dirty="0">
              <a:latin typeface="+mn-lt"/>
              <a:cs typeface="Times New Roman"/>
            </a:endParaRPr>
          </a:p>
        </p:txBody>
      </p:sp>
      <p:sp>
        <p:nvSpPr>
          <p:cNvPr id="62" name="Line 60"/>
          <p:cNvSpPr>
            <a:spLocks noChangeShapeType="1"/>
          </p:cNvSpPr>
          <p:nvPr/>
        </p:nvSpPr>
        <p:spPr bwMode="auto">
          <a:xfrm flipH="1" flipV="1">
            <a:off x="6889522" y="4505346"/>
            <a:ext cx="286859" cy="466344"/>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3" name="Text Box 61"/>
          <p:cNvSpPr txBox="1">
            <a:spLocks noChangeArrowheads="1"/>
          </p:cNvSpPr>
          <p:nvPr/>
        </p:nvSpPr>
        <p:spPr bwMode="auto">
          <a:xfrm>
            <a:off x="8121420" y="3608467"/>
            <a:ext cx="369303" cy="338138"/>
          </a:xfrm>
          <a:prstGeom prst="rect">
            <a:avLst/>
          </a:prstGeom>
          <a:noFill/>
          <a:ln w="9525">
            <a:noFill/>
            <a:miter lim="800000"/>
            <a:headEnd/>
            <a:tailEnd/>
          </a:ln>
        </p:spPr>
        <p:txBody>
          <a:bodyPr wrap="square">
            <a:prstTxWarp prst="textNoShape">
              <a:avLst/>
            </a:prstTxWarp>
            <a:spAutoFit/>
          </a:bodyPr>
          <a:lstStyle/>
          <a:p>
            <a:r>
              <a:rPr lang="en-US" sz="1600" b="0" dirty="0" smtClean="0">
                <a:latin typeface="+mn-lt"/>
                <a:ea typeface="Times New Roman" charset="0"/>
                <a:cs typeface="MS Reference Sans Serif"/>
              </a:rPr>
              <a:t>K</a:t>
            </a:r>
            <a:endParaRPr lang="el-GR" sz="1600" b="0" dirty="0">
              <a:latin typeface="+mn-lt"/>
              <a:ea typeface="Times New Roman" charset="0"/>
              <a:cs typeface="MS Reference Sans Serif"/>
            </a:endParaRPr>
          </a:p>
        </p:txBody>
      </p:sp>
      <p:sp>
        <p:nvSpPr>
          <p:cNvPr id="64" name="TextBox 63"/>
          <p:cNvSpPr txBox="1"/>
          <p:nvPr/>
        </p:nvSpPr>
        <p:spPr>
          <a:xfrm>
            <a:off x="6050399" y="4156129"/>
            <a:ext cx="466794" cy="369332"/>
          </a:xfrm>
          <a:prstGeom prst="rect">
            <a:avLst/>
          </a:prstGeom>
          <a:noFill/>
        </p:spPr>
        <p:txBody>
          <a:bodyPr wrap="none" rtlCol="0">
            <a:spAutoFit/>
          </a:bodyPr>
          <a:lstStyle/>
          <a:p>
            <a:r>
              <a:rPr lang="en-US" sz="1800" b="0" dirty="0" smtClean="0">
                <a:latin typeface="+mn-lt"/>
                <a:cs typeface="MS Reference Sans Serif"/>
              </a:rPr>
              <a:t>Q</a:t>
            </a:r>
            <a:r>
              <a:rPr lang="en-US" sz="1800" b="0" baseline="30000" dirty="0" smtClean="0">
                <a:latin typeface="+mn-lt"/>
                <a:cs typeface="MS Reference Sans Serif"/>
              </a:rPr>
              <a:t>2</a:t>
            </a:r>
            <a:endParaRPr lang="en-US" sz="1800" b="0" baseline="30000" dirty="0">
              <a:latin typeface="+mn-lt"/>
              <a:cs typeface="MS Reference Sans Serif"/>
            </a:endParaRPr>
          </a:p>
        </p:txBody>
      </p:sp>
      <p:sp>
        <p:nvSpPr>
          <p:cNvPr id="2" name="Title 1"/>
          <p:cNvSpPr>
            <a:spLocks noGrp="1"/>
          </p:cNvSpPr>
          <p:nvPr>
            <p:ph type="title"/>
          </p:nvPr>
        </p:nvSpPr>
        <p:spPr>
          <a:xfrm>
            <a:off x="0" y="164592"/>
            <a:ext cx="9144000" cy="639763"/>
          </a:xfrm>
        </p:spPr>
        <p:txBody>
          <a:bodyPr/>
          <a:lstStyle/>
          <a:p>
            <a:r>
              <a:rPr lang="en-US" dirty="0" smtClean="0"/>
              <a:t>Excited Nucleon Structure</a:t>
            </a:r>
            <a:endParaRPr lang="en-US" dirty="0"/>
          </a:p>
        </p:txBody>
      </p:sp>
      <p:sp>
        <p:nvSpPr>
          <p:cNvPr id="5" name="TextBox 4"/>
          <p:cNvSpPr txBox="1"/>
          <p:nvPr/>
        </p:nvSpPr>
        <p:spPr>
          <a:xfrm>
            <a:off x="308609" y="997098"/>
            <a:ext cx="8520907" cy="1792786"/>
          </a:xfrm>
          <a:prstGeom prst="rect">
            <a:avLst/>
          </a:prstGeom>
          <a:noFill/>
        </p:spPr>
        <p:txBody>
          <a:bodyPr wrap="square" lIns="91429" tIns="45714" rIns="91429" bIns="45714" rtlCol="0">
            <a:spAutoFit/>
          </a:bodyPr>
          <a:lstStyle/>
          <a:p>
            <a:pPr>
              <a:spcAft>
                <a:spcPts val="1200"/>
              </a:spcAft>
            </a:pPr>
            <a:r>
              <a:rPr lang="en-US" sz="1800" b="0" dirty="0" smtClean="0">
                <a:latin typeface="+mn-lt"/>
              </a:rPr>
              <a:t>Nucleon structure is more complex than what can be described accounting for quark degrees of freedom only</a:t>
            </a:r>
          </a:p>
          <a:p>
            <a:pPr marL="225425" lvl="1" indent="-57150">
              <a:spcBef>
                <a:spcPts val="600"/>
              </a:spcBef>
              <a:spcAft>
                <a:spcPts val="600"/>
              </a:spcAft>
            </a:pPr>
            <a:r>
              <a:rPr lang="en-US" sz="1600" b="0" i="1" dirty="0" smtClean="0">
                <a:solidFill>
                  <a:srgbClr val="FF0000"/>
                </a:solidFill>
                <a:latin typeface="+mn-lt"/>
              </a:rPr>
              <a:t>- Low Q</a:t>
            </a:r>
            <a:r>
              <a:rPr lang="en-US" sz="1600" b="0" i="1" baseline="30000" dirty="0" smtClean="0">
                <a:solidFill>
                  <a:srgbClr val="FF0000"/>
                </a:solidFill>
                <a:latin typeface="+mn-lt"/>
              </a:rPr>
              <a:t>2</a:t>
            </a:r>
            <a:r>
              <a:rPr lang="en-US" sz="1600" b="0" i="1" dirty="0" smtClean="0">
                <a:solidFill>
                  <a:srgbClr val="FF0000"/>
                </a:solidFill>
                <a:latin typeface="+mn-lt"/>
              </a:rPr>
              <a:t>:</a:t>
            </a:r>
            <a:r>
              <a:rPr lang="en-US" sz="1600" b="0" i="1" dirty="0" smtClean="0">
                <a:solidFill>
                  <a:srgbClr val="0000FF"/>
                </a:solidFill>
                <a:latin typeface="+mn-lt"/>
              </a:rPr>
              <a:t> </a:t>
            </a:r>
          </a:p>
          <a:p>
            <a:pPr marL="225425" lvl="1" indent="-57150">
              <a:spcBef>
                <a:spcPts val="2700"/>
              </a:spcBef>
              <a:spcAft>
                <a:spcPts val="0"/>
              </a:spcAft>
              <a:buFontTx/>
              <a:buChar char="-"/>
            </a:pPr>
            <a:r>
              <a:rPr lang="en-US" sz="1600" b="0" i="1" dirty="0" smtClean="0">
                <a:solidFill>
                  <a:srgbClr val="FF0000"/>
                </a:solidFill>
                <a:latin typeface="+mn-lt"/>
              </a:rPr>
              <a:t>High Q</a:t>
            </a:r>
            <a:r>
              <a:rPr lang="en-US" sz="1600" b="0" i="1" baseline="30000" dirty="0" smtClean="0">
                <a:solidFill>
                  <a:srgbClr val="FF0000"/>
                </a:solidFill>
                <a:latin typeface="+mn-lt"/>
              </a:rPr>
              <a:t>2</a:t>
            </a:r>
            <a:r>
              <a:rPr lang="en-US" sz="1600" b="0" i="1" dirty="0" smtClean="0">
                <a:solidFill>
                  <a:srgbClr val="FF0000"/>
                </a:solidFill>
                <a:latin typeface="+mn-lt"/>
              </a:rPr>
              <a:t>:</a:t>
            </a:r>
          </a:p>
        </p:txBody>
      </p:sp>
      <p:pic>
        <p:nvPicPr>
          <p:cNvPr id="34" name="Picture 33" descr="greenmarble.png"/>
          <p:cNvPicPr>
            <a:picLocks noChangeAspect="1"/>
          </p:cNvPicPr>
          <p:nvPr/>
        </p:nvPicPr>
        <p:blipFill>
          <a:blip r:embed="rId2"/>
          <a:stretch>
            <a:fillRect/>
          </a:stretch>
        </p:blipFill>
        <p:spPr>
          <a:xfrm>
            <a:off x="179568" y="1113019"/>
            <a:ext cx="203200" cy="203200"/>
          </a:xfrm>
          <a:prstGeom prst="rect">
            <a:avLst/>
          </a:prstGeom>
        </p:spPr>
      </p:pic>
      <p:sp>
        <p:nvSpPr>
          <p:cNvPr id="36" name="TextBox 35"/>
          <p:cNvSpPr txBox="1"/>
          <p:nvPr/>
        </p:nvSpPr>
        <p:spPr>
          <a:xfrm>
            <a:off x="308390" y="3273926"/>
            <a:ext cx="4837872" cy="2577616"/>
          </a:xfrm>
          <a:prstGeom prst="rect">
            <a:avLst/>
          </a:prstGeom>
          <a:noFill/>
        </p:spPr>
        <p:txBody>
          <a:bodyPr wrap="square" lIns="91429" tIns="45714" rIns="91429" bIns="45714" rtlCol="0">
            <a:spAutoFit/>
          </a:bodyPr>
          <a:lstStyle/>
          <a:p>
            <a:pPr>
              <a:spcAft>
                <a:spcPts val="600"/>
              </a:spcAft>
            </a:pPr>
            <a:r>
              <a:rPr lang="en-US" sz="1800" b="0" dirty="0" smtClean="0">
                <a:latin typeface="+mn-lt"/>
              </a:rPr>
              <a:t>Electroproduction studies from low to high Q</a:t>
            </a:r>
            <a:r>
              <a:rPr lang="en-US" sz="1800" b="0" baseline="30000" dirty="0" smtClean="0">
                <a:latin typeface="+mn-lt"/>
              </a:rPr>
              <a:t>2</a:t>
            </a:r>
            <a:r>
              <a:rPr lang="en-US" sz="1800" b="0" dirty="0" smtClean="0">
                <a:latin typeface="+mn-lt"/>
              </a:rPr>
              <a:t> probe the detailed structure of the N* states through </a:t>
            </a:r>
            <a:r>
              <a:rPr lang="en-US" sz="1800" b="0" dirty="0" smtClean="0">
                <a:latin typeface="+mn-lt"/>
                <a:sym typeface="Wingdings"/>
              </a:rPr>
              <a:t>the </a:t>
            </a:r>
            <a:r>
              <a:rPr lang="en-US" sz="1800" b="0" dirty="0" smtClean="0">
                <a:latin typeface="Symbol" charset="2"/>
                <a:cs typeface="Symbol" charset="2"/>
                <a:sym typeface="Wingdings"/>
              </a:rPr>
              <a:t>g</a:t>
            </a:r>
            <a:r>
              <a:rPr lang="en-US" sz="1800" b="0" baseline="-25000" dirty="0" smtClean="0">
                <a:latin typeface="+mn-lt"/>
                <a:sym typeface="Wingdings"/>
              </a:rPr>
              <a:t>v</a:t>
            </a:r>
            <a:r>
              <a:rPr lang="en-US" sz="1800" b="0" dirty="0" smtClean="0">
                <a:latin typeface="+mn-lt"/>
                <a:sym typeface="Wingdings"/>
              </a:rPr>
              <a:t>NN* electrocoupling amplitudes</a:t>
            </a:r>
          </a:p>
          <a:p>
            <a:pPr marL="225425" indent="-112713">
              <a:spcBef>
                <a:spcPts val="1200"/>
              </a:spcBef>
              <a:spcAft>
                <a:spcPts val="0"/>
              </a:spcAft>
              <a:buFontTx/>
              <a:buChar char="-"/>
            </a:pPr>
            <a:r>
              <a:rPr lang="en-US" sz="1600" b="0" i="1" dirty="0" smtClean="0">
                <a:solidFill>
                  <a:srgbClr val="0000FF"/>
                </a:solidFill>
                <a:latin typeface="+mn-lt"/>
                <a:sym typeface="Wingdings"/>
              </a:rPr>
              <a:t>Elucidate relevant degrees of freedom and their evolution with distance scale</a:t>
            </a:r>
          </a:p>
          <a:p>
            <a:pPr marL="231775" indent="-120650">
              <a:spcBef>
                <a:spcPts val="1500"/>
              </a:spcBef>
              <a:spcAft>
                <a:spcPts val="0"/>
              </a:spcAft>
            </a:pPr>
            <a:r>
              <a:rPr lang="en-US" sz="1600" b="0" i="1" dirty="0" smtClean="0">
                <a:solidFill>
                  <a:srgbClr val="0000FF"/>
                </a:solidFill>
                <a:latin typeface="+mn-lt"/>
                <a:sym typeface="Wingdings"/>
              </a:rPr>
              <a:t>- Only source of information on many facets of the non-perturbative strong interaction in the generation of N* states from quarks and gluons</a:t>
            </a:r>
            <a:endParaRPr lang="en-US" sz="1600" b="0" i="1" dirty="0" smtClean="0">
              <a:solidFill>
                <a:srgbClr val="0000FF"/>
              </a:solidFill>
              <a:latin typeface="+mn-lt"/>
            </a:endParaRPr>
          </a:p>
        </p:txBody>
      </p:sp>
      <p:pic>
        <p:nvPicPr>
          <p:cNvPr id="37" name="Picture 36" descr="greenmarble.png"/>
          <p:cNvPicPr>
            <a:picLocks noChangeAspect="1"/>
          </p:cNvPicPr>
          <p:nvPr/>
        </p:nvPicPr>
        <p:blipFill>
          <a:blip r:embed="rId2"/>
          <a:stretch>
            <a:fillRect/>
          </a:stretch>
        </p:blipFill>
        <p:spPr>
          <a:xfrm>
            <a:off x="180981" y="3375306"/>
            <a:ext cx="203200" cy="203200"/>
          </a:xfrm>
          <a:prstGeom prst="rect">
            <a:avLst/>
          </a:prstGeom>
        </p:spPr>
      </p:pic>
      <p:sp>
        <p:nvSpPr>
          <p:cNvPr id="40" name="TextBox 39"/>
          <p:cNvSpPr txBox="1"/>
          <p:nvPr/>
        </p:nvSpPr>
        <p:spPr>
          <a:xfrm>
            <a:off x="1068372" y="1757584"/>
            <a:ext cx="4708265" cy="1256754"/>
          </a:xfrm>
          <a:prstGeom prst="rect">
            <a:avLst/>
          </a:prstGeom>
          <a:noFill/>
        </p:spPr>
        <p:txBody>
          <a:bodyPr wrap="square" rtlCol="0">
            <a:spAutoFit/>
          </a:bodyPr>
          <a:lstStyle/>
          <a:p>
            <a:pPr lvl="1">
              <a:spcBef>
                <a:spcPts val="600"/>
              </a:spcBef>
              <a:spcAft>
                <a:spcPts val="600"/>
              </a:spcAft>
            </a:pPr>
            <a:r>
              <a:rPr lang="en-US" sz="1600" b="0" i="1" dirty="0" smtClean="0">
                <a:solidFill>
                  <a:srgbClr val="0000FF"/>
                </a:solidFill>
                <a:latin typeface="Arial"/>
                <a:cs typeface="Arial"/>
              </a:rPr>
              <a:t>structure well described by adding an external MB cloud to inner quark core</a:t>
            </a:r>
          </a:p>
          <a:p>
            <a:pPr lvl="1">
              <a:spcBef>
                <a:spcPts val="800"/>
              </a:spcBef>
              <a:spcAft>
                <a:spcPts val="0"/>
              </a:spcAft>
            </a:pPr>
            <a:r>
              <a:rPr lang="en-US" sz="1600" b="0" i="1" dirty="0" smtClean="0">
                <a:solidFill>
                  <a:srgbClr val="0000FF"/>
                </a:solidFill>
                <a:latin typeface="Arial"/>
                <a:cs typeface="Arial"/>
              </a:rPr>
              <a:t>quark core dominates; transition from confinement to pQCD regime</a:t>
            </a:r>
            <a:endParaRPr lang="en-US" sz="1800" b="0" i="1" dirty="0" smtClean="0">
              <a:latin typeface="Arial"/>
              <a:cs typeface="Arial"/>
            </a:endParaRPr>
          </a:p>
        </p:txBody>
      </p:sp>
      <p:sp>
        <p:nvSpPr>
          <p:cNvPr id="39" name="TextBox 38"/>
          <p:cNvSpPr txBox="1"/>
          <p:nvPr/>
        </p:nvSpPr>
        <p:spPr>
          <a:xfrm>
            <a:off x="6993056" y="5849316"/>
            <a:ext cx="1942709" cy="612976"/>
          </a:xfrm>
          <a:prstGeom prst="rect">
            <a:avLst/>
          </a:prstGeom>
          <a:noFill/>
        </p:spPr>
        <p:txBody>
          <a:bodyPr wrap="square" lIns="91429" tIns="45714" rIns="91429" bIns="45714" rtlCol="0">
            <a:spAutoFit/>
          </a:bodyPr>
          <a:lstStyle/>
          <a:p>
            <a:pPr algn="ctr">
              <a:spcAft>
                <a:spcPts val="600"/>
              </a:spcAft>
            </a:pPr>
            <a:r>
              <a:rPr lang="en-US" sz="1400" b="0" i="1" dirty="0" smtClean="0">
                <a:solidFill>
                  <a:srgbClr val="BD0000"/>
                </a:solidFill>
                <a:latin typeface="+mn-lt"/>
              </a:rPr>
              <a:t>A</a:t>
            </a:r>
            <a:r>
              <a:rPr lang="en-US" sz="1400" b="0" i="1" baseline="-25000" dirty="0" smtClean="0">
                <a:solidFill>
                  <a:srgbClr val="BD0000"/>
                </a:solidFill>
                <a:latin typeface="+mn-lt"/>
              </a:rPr>
              <a:t>1/2</a:t>
            </a:r>
            <a:r>
              <a:rPr lang="en-US" sz="1400" b="0" i="1" dirty="0" smtClean="0">
                <a:solidFill>
                  <a:srgbClr val="BD0000"/>
                </a:solidFill>
                <a:latin typeface="+mn-lt"/>
              </a:rPr>
              <a:t> , A</a:t>
            </a:r>
            <a:r>
              <a:rPr lang="en-US" sz="1400" b="0" i="1" baseline="-25000" dirty="0" smtClean="0">
                <a:solidFill>
                  <a:srgbClr val="BD0000"/>
                </a:solidFill>
                <a:latin typeface="+mn-lt"/>
              </a:rPr>
              <a:t>3/2 </a:t>
            </a:r>
            <a:r>
              <a:rPr lang="en-US" sz="1400" b="0" i="1" dirty="0" smtClean="0">
                <a:solidFill>
                  <a:srgbClr val="BD0000"/>
                </a:solidFill>
                <a:latin typeface="+mn-lt"/>
              </a:rPr>
              <a:t>– transverse</a:t>
            </a:r>
          </a:p>
          <a:p>
            <a:pPr algn="ctr">
              <a:spcAft>
                <a:spcPts val="600"/>
              </a:spcAft>
            </a:pPr>
            <a:r>
              <a:rPr lang="en-US" sz="1400" b="0" i="1" dirty="0" smtClean="0">
                <a:solidFill>
                  <a:srgbClr val="BD0000"/>
                </a:solidFill>
                <a:latin typeface="+mn-lt"/>
              </a:rPr>
              <a:t>S</a:t>
            </a:r>
            <a:r>
              <a:rPr lang="en-US" sz="1400" b="0" i="1" baseline="-25000" dirty="0" smtClean="0">
                <a:solidFill>
                  <a:srgbClr val="BD0000"/>
                </a:solidFill>
                <a:latin typeface="+mn-lt"/>
              </a:rPr>
              <a:t>1/2</a:t>
            </a:r>
            <a:r>
              <a:rPr lang="en-US" sz="1400" b="0" i="1" dirty="0" smtClean="0">
                <a:solidFill>
                  <a:srgbClr val="BD0000"/>
                </a:solidFill>
                <a:latin typeface="+mn-lt"/>
              </a:rPr>
              <a:t> - longitudinal</a:t>
            </a:r>
          </a:p>
        </p:txBody>
      </p:sp>
      <p:pic>
        <p:nvPicPr>
          <p:cNvPr id="71" name="Picture 70" descr="hel-arrows.png"/>
          <p:cNvPicPr>
            <a:picLocks noChangeAspect="1"/>
          </p:cNvPicPr>
          <p:nvPr/>
        </p:nvPicPr>
        <p:blipFill>
          <a:blip r:embed="rId3"/>
          <a:stretch>
            <a:fillRect/>
          </a:stretch>
        </p:blipFill>
        <p:spPr>
          <a:xfrm>
            <a:off x="5492801" y="5727192"/>
            <a:ext cx="1282700" cy="781050"/>
          </a:xfrm>
          <a:prstGeom prst="rect">
            <a:avLst/>
          </a:prstGeom>
        </p:spPr>
      </p:pic>
      <p:pic>
        <p:nvPicPr>
          <p:cNvPr id="41" name="Picture 40" descr="structure-scale.png"/>
          <p:cNvPicPr>
            <a:picLocks/>
          </p:cNvPicPr>
          <p:nvPr/>
        </p:nvPicPr>
        <p:blipFill>
          <a:blip r:embed="rId4"/>
          <a:stretch>
            <a:fillRect/>
          </a:stretch>
        </p:blipFill>
        <p:spPr>
          <a:xfrm>
            <a:off x="5595967" y="1423009"/>
            <a:ext cx="3238500" cy="1666875"/>
          </a:xfrm>
          <a:prstGeom prst="rect">
            <a:avLst/>
          </a:prstGeom>
        </p:spPr>
      </p:pic>
      <p:sp>
        <p:nvSpPr>
          <p:cNvPr id="42" name="TextBox 41"/>
          <p:cNvSpPr txBox="1"/>
          <p:nvPr/>
        </p:nvSpPr>
        <p:spPr>
          <a:xfrm>
            <a:off x="404587" y="2067795"/>
            <a:ext cx="1168815" cy="276999"/>
          </a:xfrm>
          <a:prstGeom prst="rect">
            <a:avLst/>
          </a:prstGeom>
          <a:noFill/>
        </p:spPr>
        <p:txBody>
          <a:bodyPr wrap="square" rtlCol="0">
            <a:spAutoFit/>
          </a:bodyPr>
          <a:lstStyle/>
          <a:p>
            <a:pPr>
              <a:spcAft>
                <a:spcPts val="600"/>
              </a:spcAft>
            </a:pPr>
            <a:r>
              <a:rPr lang="en-US" sz="1200" b="0" i="1" dirty="0" smtClean="0">
                <a:solidFill>
                  <a:srgbClr val="008000"/>
                </a:solidFill>
                <a:latin typeface="+mn-lt"/>
              </a:rPr>
              <a:t>(Q</a:t>
            </a:r>
            <a:r>
              <a:rPr lang="en-US" sz="1200" b="0" i="1" baseline="30000" dirty="0" smtClean="0">
                <a:solidFill>
                  <a:srgbClr val="008000"/>
                </a:solidFill>
                <a:latin typeface="+mn-lt"/>
              </a:rPr>
              <a:t>2</a:t>
            </a:r>
            <a:r>
              <a:rPr lang="en-US" sz="1200" b="0" i="1" dirty="0" smtClean="0">
                <a:solidFill>
                  <a:srgbClr val="008000"/>
                </a:solidFill>
                <a:latin typeface="+mn-lt"/>
              </a:rPr>
              <a:t> &lt; 5 GeV</a:t>
            </a:r>
            <a:r>
              <a:rPr lang="en-US" sz="1200" b="0" i="1" baseline="30000" dirty="0" smtClean="0">
                <a:solidFill>
                  <a:srgbClr val="008000"/>
                </a:solidFill>
                <a:latin typeface="+mn-lt"/>
              </a:rPr>
              <a:t>2</a:t>
            </a:r>
            <a:r>
              <a:rPr lang="en-US" sz="1200" b="0" i="1" dirty="0" smtClean="0">
                <a:solidFill>
                  <a:srgbClr val="008000"/>
                </a:solidFill>
                <a:latin typeface="+mn-lt"/>
              </a:rPr>
              <a:t>)</a:t>
            </a:r>
          </a:p>
        </p:txBody>
      </p:sp>
      <p:sp>
        <p:nvSpPr>
          <p:cNvPr id="69" name="TextBox 68"/>
          <p:cNvSpPr txBox="1"/>
          <p:nvPr/>
        </p:nvSpPr>
        <p:spPr>
          <a:xfrm>
            <a:off x="404595" y="2725906"/>
            <a:ext cx="1135098" cy="276999"/>
          </a:xfrm>
          <a:prstGeom prst="rect">
            <a:avLst/>
          </a:prstGeom>
          <a:noFill/>
        </p:spPr>
        <p:txBody>
          <a:bodyPr wrap="square" rtlCol="0">
            <a:spAutoFit/>
          </a:bodyPr>
          <a:lstStyle/>
          <a:p>
            <a:pPr>
              <a:spcAft>
                <a:spcPts val="600"/>
              </a:spcAft>
            </a:pPr>
            <a:r>
              <a:rPr lang="en-US" sz="1200" b="0" i="1" dirty="0" smtClean="0">
                <a:solidFill>
                  <a:srgbClr val="008000"/>
                </a:solidFill>
                <a:latin typeface="+mn-lt"/>
              </a:rPr>
              <a:t>(Q</a:t>
            </a:r>
            <a:r>
              <a:rPr lang="en-US" sz="1200" b="0" i="1" baseline="30000" dirty="0" smtClean="0">
                <a:solidFill>
                  <a:srgbClr val="008000"/>
                </a:solidFill>
                <a:latin typeface="+mn-lt"/>
              </a:rPr>
              <a:t>2</a:t>
            </a:r>
            <a:r>
              <a:rPr lang="en-US" sz="1200" b="0" i="1" dirty="0" smtClean="0">
                <a:solidFill>
                  <a:srgbClr val="008000"/>
                </a:solidFill>
                <a:latin typeface="+mn-lt"/>
              </a:rPr>
              <a:t> &gt; 5 GeV</a:t>
            </a:r>
            <a:r>
              <a:rPr lang="en-US" sz="1200" b="0" i="1" baseline="30000" dirty="0" smtClean="0">
                <a:solidFill>
                  <a:srgbClr val="008000"/>
                </a:solidFill>
                <a:latin typeface="+mn-lt"/>
              </a:rPr>
              <a:t>2</a:t>
            </a:r>
            <a:r>
              <a:rPr lang="en-US" sz="1200" b="0" i="1" dirty="0" smtClean="0">
                <a:solidFill>
                  <a:srgbClr val="008000"/>
                </a:solidFill>
                <a:latin typeface="+mn-lt"/>
              </a:rPr>
              <a:t>)</a:t>
            </a:r>
          </a:p>
        </p:txBody>
      </p:sp>
    </p:spTree>
  </p:cSld>
  <p:clrMapOvr>
    <a:masterClrMapping/>
  </p:clrMapOvr>
  <p:transition advTm="57049">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592"/>
            <a:ext cx="9144000" cy="639763"/>
          </a:xfrm>
        </p:spPr>
        <p:txBody>
          <a:bodyPr/>
          <a:lstStyle/>
          <a:p>
            <a:r>
              <a:rPr lang="en-US" dirty="0" smtClean="0"/>
              <a:t>Lower-Lying N* States</a:t>
            </a:r>
            <a:endParaRPr lang="en-US" dirty="0"/>
          </a:p>
        </p:txBody>
      </p:sp>
      <p:sp>
        <p:nvSpPr>
          <p:cNvPr id="5" name="TextBox 4"/>
          <p:cNvSpPr txBox="1"/>
          <p:nvPr/>
        </p:nvSpPr>
        <p:spPr>
          <a:xfrm>
            <a:off x="290768" y="3890413"/>
            <a:ext cx="8676537" cy="1692771"/>
          </a:xfrm>
          <a:prstGeom prst="rect">
            <a:avLst/>
          </a:prstGeom>
          <a:noFill/>
        </p:spPr>
        <p:txBody>
          <a:bodyPr wrap="square" rtlCol="0">
            <a:spAutoFit/>
          </a:bodyPr>
          <a:lstStyle/>
          <a:p>
            <a:pPr>
              <a:spcAft>
                <a:spcPts val="0"/>
              </a:spcAft>
              <a:buClr>
                <a:srgbClr val="800000"/>
              </a:buClr>
              <a:buFont typeface="Arial"/>
              <a:buChar char="•"/>
            </a:pPr>
            <a:r>
              <a:rPr lang="en-US" sz="1800" b="0" dirty="0" smtClean="0">
                <a:latin typeface="+mn-lt"/>
              </a:rPr>
              <a:t> Electrocouplings reveal different interplay between quark core and MB cloud</a:t>
            </a:r>
          </a:p>
          <a:p>
            <a:pPr marL="452438" indent="-109538">
              <a:spcBef>
                <a:spcPts val="600"/>
              </a:spcBef>
              <a:spcAft>
                <a:spcPts val="600"/>
              </a:spcAft>
              <a:buFontTx/>
              <a:buChar char="-"/>
            </a:pPr>
            <a:r>
              <a:rPr lang="en-US" sz="1600" b="0" i="1" dirty="0" smtClean="0">
                <a:solidFill>
                  <a:srgbClr val="BD0000"/>
                </a:solidFill>
                <a:latin typeface="+mn-lt"/>
              </a:rPr>
              <a:t>Important to study different N* states vs. distance scale </a:t>
            </a:r>
          </a:p>
          <a:p>
            <a:pPr>
              <a:spcAft>
                <a:spcPts val="0"/>
              </a:spcAft>
              <a:buClr>
                <a:srgbClr val="800000"/>
              </a:buClr>
              <a:buFont typeface="Arial"/>
              <a:buChar char="•"/>
            </a:pPr>
            <a:r>
              <a:rPr lang="en-US" sz="1800" b="0" dirty="0" smtClean="0">
                <a:latin typeface="+mn-lt"/>
              </a:rPr>
              <a:t> Good agreement of the extracted N* electrocouplings from N</a:t>
            </a:r>
            <a:r>
              <a:rPr lang="en-US" sz="1800" b="0" dirty="0" smtClean="0">
                <a:latin typeface="Symbol" charset="2"/>
                <a:cs typeface="Symbol" charset="2"/>
              </a:rPr>
              <a:t>p</a:t>
            </a:r>
            <a:r>
              <a:rPr lang="en-US" sz="1800" b="0" dirty="0" smtClean="0">
                <a:latin typeface="+mn-lt"/>
              </a:rPr>
              <a:t> and N</a:t>
            </a:r>
            <a:r>
              <a:rPr lang="en-US" sz="1800" b="0" dirty="0" smtClean="0">
                <a:latin typeface="Symbol" charset="2"/>
                <a:cs typeface="Symbol" charset="2"/>
              </a:rPr>
              <a:t>pp</a:t>
            </a:r>
          </a:p>
          <a:p>
            <a:pPr marL="452438" indent="-109538">
              <a:spcBef>
                <a:spcPts val="600"/>
              </a:spcBef>
              <a:spcAft>
                <a:spcPts val="600"/>
              </a:spcAft>
              <a:buFontTx/>
              <a:buChar char="-"/>
            </a:pPr>
            <a:r>
              <a:rPr lang="en-US" sz="1600" b="0" i="1" dirty="0" smtClean="0">
                <a:solidFill>
                  <a:srgbClr val="BD0000"/>
                </a:solidFill>
                <a:latin typeface="+mn-lt"/>
              </a:rPr>
              <a:t>Compelling evidence for the reliability of the results</a:t>
            </a:r>
          </a:p>
          <a:p>
            <a:pPr marL="452438" indent="-109538">
              <a:spcAft>
                <a:spcPts val="1200"/>
              </a:spcAft>
              <a:buFontTx/>
              <a:buChar char="-"/>
              <a:tabLst>
                <a:tab pos="288925" algn="l"/>
              </a:tabLst>
            </a:pPr>
            <a:r>
              <a:rPr lang="en-US" sz="1600" b="0" i="1" dirty="0" smtClean="0">
                <a:solidFill>
                  <a:srgbClr val="BD0000"/>
                </a:solidFill>
                <a:latin typeface="+mn-lt"/>
              </a:rPr>
              <a:t>Channels have very different mechanisms for the non-resonant background</a:t>
            </a:r>
          </a:p>
        </p:txBody>
      </p:sp>
      <p:pic>
        <p:nvPicPr>
          <p:cNvPr id="57" name="Picture 56" descr="roper_a12.png"/>
          <p:cNvPicPr>
            <a:picLocks/>
          </p:cNvPicPr>
          <p:nvPr/>
        </p:nvPicPr>
        <p:blipFill>
          <a:blip r:embed="rId2"/>
          <a:stretch>
            <a:fillRect/>
          </a:stretch>
        </p:blipFill>
        <p:spPr>
          <a:xfrm>
            <a:off x="58185" y="908623"/>
            <a:ext cx="2971800" cy="2931932"/>
          </a:xfrm>
          <a:prstGeom prst="rect">
            <a:avLst/>
          </a:prstGeom>
        </p:spPr>
      </p:pic>
      <p:pic>
        <p:nvPicPr>
          <p:cNvPr id="58" name="Picture 57" descr="d13_a12.png"/>
          <p:cNvPicPr>
            <a:picLocks/>
          </p:cNvPicPr>
          <p:nvPr/>
        </p:nvPicPr>
        <p:blipFill>
          <a:blip r:embed="rId3"/>
          <a:stretch>
            <a:fillRect/>
          </a:stretch>
        </p:blipFill>
        <p:spPr>
          <a:xfrm>
            <a:off x="3048168" y="902995"/>
            <a:ext cx="3008376" cy="2931932"/>
          </a:xfrm>
          <a:prstGeom prst="rect">
            <a:avLst/>
          </a:prstGeom>
        </p:spPr>
      </p:pic>
      <p:pic>
        <p:nvPicPr>
          <p:cNvPr id="59" name="Picture 58" descr="d15_a12.png"/>
          <p:cNvPicPr>
            <a:picLocks/>
          </p:cNvPicPr>
          <p:nvPr/>
        </p:nvPicPr>
        <p:blipFill>
          <a:blip r:embed="rId4"/>
          <a:stretch>
            <a:fillRect/>
          </a:stretch>
        </p:blipFill>
        <p:spPr>
          <a:xfrm>
            <a:off x="6098697" y="902260"/>
            <a:ext cx="2990088" cy="2931932"/>
          </a:xfrm>
          <a:prstGeom prst="rect">
            <a:avLst/>
          </a:prstGeom>
        </p:spPr>
      </p:pic>
      <p:sp>
        <p:nvSpPr>
          <p:cNvPr id="29" name="TextBox 28"/>
          <p:cNvSpPr txBox="1"/>
          <p:nvPr/>
        </p:nvSpPr>
        <p:spPr>
          <a:xfrm>
            <a:off x="4597648" y="940091"/>
            <a:ext cx="1437946" cy="338554"/>
          </a:xfrm>
          <a:prstGeom prst="rect">
            <a:avLst/>
          </a:prstGeom>
          <a:solidFill>
            <a:schemeClr val="bg1"/>
          </a:solidFill>
          <a:ln w="31750">
            <a:solidFill>
              <a:srgbClr val="008000"/>
            </a:solidFill>
          </a:ln>
        </p:spPr>
        <p:txBody>
          <a:bodyPr wrap="square" rtlCol="0">
            <a:spAutoFit/>
          </a:bodyPr>
          <a:lstStyle/>
          <a:p>
            <a:pPr algn="ctr">
              <a:spcAft>
                <a:spcPts val="600"/>
              </a:spcAft>
            </a:pPr>
            <a:r>
              <a:rPr lang="en-US" sz="1600" b="0" dirty="0" smtClean="0">
                <a:solidFill>
                  <a:srgbClr val="000090"/>
                </a:solidFill>
                <a:latin typeface="Comic Sans MS"/>
                <a:cs typeface="Comic Sans MS"/>
              </a:rPr>
              <a:t>N(1520)3/2</a:t>
            </a:r>
            <a:r>
              <a:rPr lang="en-US" sz="1600" b="0" baseline="30000" dirty="0" smtClean="0">
                <a:solidFill>
                  <a:srgbClr val="000090"/>
                </a:solidFill>
                <a:latin typeface="Comic Sans MS"/>
                <a:cs typeface="Comic Sans MS"/>
              </a:rPr>
              <a:t>-</a:t>
            </a:r>
          </a:p>
        </p:txBody>
      </p:sp>
      <p:sp>
        <p:nvSpPr>
          <p:cNvPr id="30" name="TextBox 29"/>
          <p:cNvSpPr txBox="1"/>
          <p:nvPr/>
        </p:nvSpPr>
        <p:spPr>
          <a:xfrm>
            <a:off x="1638284" y="938220"/>
            <a:ext cx="1358704" cy="338554"/>
          </a:xfrm>
          <a:prstGeom prst="rect">
            <a:avLst/>
          </a:prstGeom>
          <a:solidFill>
            <a:schemeClr val="bg1"/>
          </a:solidFill>
          <a:ln w="31750">
            <a:solidFill>
              <a:srgbClr val="008000"/>
            </a:solidFill>
          </a:ln>
        </p:spPr>
        <p:txBody>
          <a:bodyPr wrap="square" rtlCol="0">
            <a:spAutoFit/>
          </a:bodyPr>
          <a:lstStyle/>
          <a:p>
            <a:pPr algn="ctr">
              <a:spcAft>
                <a:spcPts val="600"/>
              </a:spcAft>
            </a:pPr>
            <a:r>
              <a:rPr lang="en-US" sz="1600" b="0" dirty="0" smtClean="0">
                <a:solidFill>
                  <a:srgbClr val="000090"/>
                </a:solidFill>
                <a:latin typeface="Comic Sans MS"/>
                <a:cs typeface="Comic Sans MS"/>
              </a:rPr>
              <a:t>N(1440)1/2</a:t>
            </a:r>
            <a:r>
              <a:rPr lang="en-US" sz="1600" b="0" baseline="30000" dirty="0" smtClean="0">
                <a:solidFill>
                  <a:srgbClr val="000090"/>
                </a:solidFill>
                <a:latin typeface="Comic Sans MS"/>
                <a:cs typeface="Comic Sans MS"/>
              </a:rPr>
              <a:t>+</a:t>
            </a:r>
          </a:p>
        </p:txBody>
      </p:sp>
      <p:sp>
        <p:nvSpPr>
          <p:cNvPr id="32" name="TextBox 31"/>
          <p:cNvSpPr txBox="1"/>
          <p:nvPr/>
        </p:nvSpPr>
        <p:spPr>
          <a:xfrm>
            <a:off x="235006" y="882819"/>
            <a:ext cx="696792" cy="369332"/>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A</a:t>
            </a:r>
            <a:r>
              <a:rPr lang="en-US" sz="1800" b="0" baseline="-25000" dirty="0" smtClean="0">
                <a:solidFill>
                  <a:srgbClr val="FF0000"/>
                </a:solidFill>
                <a:latin typeface="Comic Sans MS"/>
                <a:cs typeface="Comic Sans MS"/>
              </a:rPr>
              <a:t>1/2</a:t>
            </a:r>
          </a:p>
        </p:txBody>
      </p:sp>
      <p:sp>
        <p:nvSpPr>
          <p:cNvPr id="33" name="TextBox 32"/>
          <p:cNvSpPr txBox="1"/>
          <p:nvPr/>
        </p:nvSpPr>
        <p:spPr>
          <a:xfrm>
            <a:off x="3569214" y="882819"/>
            <a:ext cx="696792" cy="369332"/>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A</a:t>
            </a:r>
            <a:r>
              <a:rPr lang="en-US" sz="1800" b="0" baseline="-25000" dirty="0" smtClean="0">
                <a:solidFill>
                  <a:srgbClr val="FF0000"/>
                </a:solidFill>
                <a:latin typeface="Comic Sans MS"/>
                <a:cs typeface="Comic Sans MS"/>
              </a:rPr>
              <a:t>1/2</a:t>
            </a:r>
          </a:p>
        </p:txBody>
      </p:sp>
      <p:sp>
        <p:nvSpPr>
          <p:cNvPr id="42" name="TextBox 41"/>
          <p:cNvSpPr txBox="1"/>
          <p:nvPr/>
        </p:nvSpPr>
        <p:spPr>
          <a:xfrm>
            <a:off x="6680889" y="882819"/>
            <a:ext cx="696792" cy="369332"/>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A</a:t>
            </a:r>
            <a:r>
              <a:rPr lang="en-US" sz="1800" b="0" baseline="-25000" dirty="0" smtClean="0">
                <a:solidFill>
                  <a:srgbClr val="FF0000"/>
                </a:solidFill>
                <a:latin typeface="Comic Sans MS"/>
                <a:cs typeface="Comic Sans MS"/>
              </a:rPr>
              <a:t>1/2</a:t>
            </a:r>
          </a:p>
        </p:txBody>
      </p:sp>
      <p:sp>
        <p:nvSpPr>
          <p:cNvPr id="43" name="TextBox 42"/>
          <p:cNvSpPr txBox="1"/>
          <p:nvPr/>
        </p:nvSpPr>
        <p:spPr>
          <a:xfrm>
            <a:off x="7600977" y="947889"/>
            <a:ext cx="1404798" cy="338554"/>
          </a:xfrm>
          <a:prstGeom prst="rect">
            <a:avLst/>
          </a:prstGeom>
          <a:solidFill>
            <a:schemeClr val="bg1"/>
          </a:solidFill>
          <a:ln w="31750">
            <a:solidFill>
              <a:srgbClr val="008000"/>
            </a:solidFill>
          </a:ln>
        </p:spPr>
        <p:txBody>
          <a:bodyPr wrap="square" rtlCol="0">
            <a:spAutoFit/>
          </a:bodyPr>
          <a:lstStyle/>
          <a:p>
            <a:pPr algn="ctr">
              <a:spcAft>
                <a:spcPts val="600"/>
              </a:spcAft>
            </a:pPr>
            <a:r>
              <a:rPr lang="en-US" sz="1600" b="0" dirty="0" smtClean="0">
                <a:solidFill>
                  <a:srgbClr val="000090"/>
                </a:solidFill>
                <a:latin typeface="Comic Sans MS"/>
                <a:cs typeface="Comic Sans MS"/>
              </a:rPr>
              <a:t>N(1675)5/2</a:t>
            </a:r>
            <a:r>
              <a:rPr lang="en-US" sz="1600" b="0" baseline="30000" dirty="0" smtClean="0">
                <a:solidFill>
                  <a:srgbClr val="000090"/>
                </a:solidFill>
                <a:latin typeface="Comic Sans MS"/>
                <a:cs typeface="Comic Sans MS"/>
              </a:rPr>
              <a:t>-</a:t>
            </a:r>
          </a:p>
        </p:txBody>
      </p:sp>
      <p:sp>
        <p:nvSpPr>
          <p:cNvPr id="21" name="TextBox 20"/>
          <p:cNvSpPr txBox="1"/>
          <p:nvPr/>
        </p:nvSpPr>
        <p:spPr>
          <a:xfrm>
            <a:off x="496960" y="5679584"/>
            <a:ext cx="8130518" cy="646331"/>
          </a:xfrm>
          <a:prstGeom prst="rect">
            <a:avLst/>
          </a:prstGeom>
          <a:noFill/>
          <a:ln w="50800">
            <a:solidFill>
              <a:schemeClr val="accent6">
                <a:lumMod val="60000"/>
                <a:lumOff val="40000"/>
              </a:schemeClr>
            </a:solidFill>
          </a:ln>
        </p:spPr>
        <p:txBody>
          <a:bodyPr wrap="square" rtlCol="0" anchor="ctr">
            <a:spAutoFit/>
          </a:bodyPr>
          <a:lstStyle/>
          <a:p>
            <a:pPr algn="ctr">
              <a:spcAft>
                <a:spcPts val="600"/>
              </a:spcAft>
            </a:pPr>
            <a:r>
              <a:rPr lang="en-US" sz="1800" b="0" dirty="0" smtClean="0">
                <a:solidFill>
                  <a:srgbClr val="008000"/>
                </a:solidFill>
                <a:latin typeface="Comic Sans MS"/>
                <a:cs typeface="Comic Sans MS"/>
              </a:rPr>
              <a:t>Structure studies of low-lying N* states have advanced due to agreement of results from independent analyses of the N</a:t>
            </a:r>
            <a:r>
              <a:rPr lang="en-US" sz="1800" b="0" dirty="0" smtClean="0">
                <a:solidFill>
                  <a:srgbClr val="008000"/>
                </a:solidFill>
                <a:latin typeface="Symbol" charset="2"/>
                <a:cs typeface="Symbol" charset="2"/>
              </a:rPr>
              <a:t>p</a:t>
            </a:r>
            <a:r>
              <a:rPr lang="en-US" sz="1800" b="0" dirty="0" smtClean="0">
                <a:solidFill>
                  <a:srgbClr val="008000"/>
                </a:solidFill>
                <a:latin typeface="+mn-lt"/>
              </a:rPr>
              <a:t> </a:t>
            </a:r>
            <a:r>
              <a:rPr lang="en-US" sz="1800" b="0" dirty="0" smtClean="0">
                <a:solidFill>
                  <a:srgbClr val="008000"/>
                </a:solidFill>
                <a:latin typeface="Comic Sans MS"/>
                <a:cs typeface="Comic Sans MS"/>
              </a:rPr>
              <a:t>and</a:t>
            </a:r>
            <a:r>
              <a:rPr lang="en-US" sz="1800" b="0" dirty="0" smtClean="0">
                <a:solidFill>
                  <a:srgbClr val="008000"/>
                </a:solidFill>
                <a:latin typeface="+mn-lt"/>
              </a:rPr>
              <a:t> </a:t>
            </a:r>
            <a:r>
              <a:rPr lang="en-US" sz="1800" b="0" dirty="0" smtClean="0">
                <a:solidFill>
                  <a:srgbClr val="008000"/>
                </a:solidFill>
                <a:latin typeface="Comic Sans MS"/>
                <a:cs typeface="Comic Sans MS"/>
              </a:rPr>
              <a:t>N</a:t>
            </a:r>
            <a:r>
              <a:rPr lang="en-US" sz="1800" b="0" dirty="0" smtClean="0">
                <a:solidFill>
                  <a:srgbClr val="008000"/>
                </a:solidFill>
                <a:latin typeface="Symbol" charset="2"/>
                <a:cs typeface="Symbol" charset="2"/>
              </a:rPr>
              <a:t>pp</a:t>
            </a:r>
            <a:r>
              <a:rPr lang="en-US" sz="1800" b="0" dirty="0" smtClean="0">
                <a:solidFill>
                  <a:srgbClr val="008000"/>
                </a:solidFill>
                <a:latin typeface="+mn-lt"/>
              </a:rPr>
              <a:t> </a:t>
            </a:r>
            <a:r>
              <a:rPr lang="en-US" sz="1800" b="0" dirty="0" smtClean="0">
                <a:solidFill>
                  <a:srgbClr val="008000"/>
                </a:solidFill>
                <a:latin typeface="Comic Sans MS"/>
                <a:cs typeface="Comic Sans MS"/>
              </a:rPr>
              <a:t>final states</a:t>
            </a:r>
          </a:p>
        </p:txBody>
      </p:sp>
      <p:sp>
        <p:nvSpPr>
          <p:cNvPr id="35" name="TextBox 34"/>
          <p:cNvSpPr txBox="1"/>
          <p:nvPr/>
        </p:nvSpPr>
        <p:spPr>
          <a:xfrm>
            <a:off x="2163602" y="3670395"/>
            <a:ext cx="980413" cy="307777"/>
          </a:xfrm>
          <a:prstGeom prst="rect">
            <a:avLst/>
          </a:prstGeom>
          <a:noFill/>
        </p:spPr>
        <p:txBody>
          <a:bodyPr wrap="square" rtlCol="0">
            <a:spAutoFit/>
          </a:bodyPr>
          <a:lstStyle/>
          <a:p>
            <a:pPr algn="ctr">
              <a:spcAft>
                <a:spcPts val="600"/>
              </a:spcAft>
            </a:pPr>
            <a:r>
              <a:rPr lang="en-US" sz="1400" b="0" i="1" dirty="0" smtClean="0">
                <a:latin typeface="+mn-lt"/>
              </a:rPr>
              <a:t>Q</a:t>
            </a:r>
            <a:r>
              <a:rPr lang="en-US" sz="1400" b="0" i="1" baseline="30000" dirty="0" smtClean="0">
                <a:latin typeface="+mn-lt"/>
              </a:rPr>
              <a:t>2</a:t>
            </a:r>
            <a:r>
              <a:rPr lang="en-US" sz="1400" b="0" i="1" dirty="0" smtClean="0">
                <a:latin typeface="+mn-lt"/>
              </a:rPr>
              <a:t> (GeV</a:t>
            </a:r>
            <a:r>
              <a:rPr lang="en-US" sz="1400" b="0" i="1" baseline="30000" dirty="0" smtClean="0">
                <a:latin typeface="+mn-lt"/>
              </a:rPr>
              <a:t>2</a:t>
            </a:r>
            <a:r>
              <a:rPr lang="en-US" sz="1400" b="0" i="1" dirty="0" smtClean="0">
                <a:latin typeface="+mn-lt"/>
              </a:rPr>
              <a:t>)</a:t>
            </a:r>
          </a:p>
        </p:txBody>
      </p:sp>
      <p:sp>
        <p:nvSpPr>
          <p:cNvPr id="52" name="TextBox 51"/>
          <p:cNvSpPr txBox="1"/>
          <p:nvPr/>
        </p:nvSpPr>
        <p:spPr>
          <a:xfrm>
            <a:off x="5150911" y="3652692"/>
            <a:ext cx="980413" cy="307777"/>
          </a:xfrm>
          <a:prstGeom prst="rect">
            <a:avLst/>
          </a:prstGeom>
          <a:noFill/>
        </p:spPr>
        <p:txBody>
          <a:bodyPr wrap="square" rtlCol="0">
            <a:spAutoFit/>
          </a:bodyPr>
          <a:lstStyle/>
          <a:p>
            <a:pPr algn="ctr">
              <a:spcAft>
                <a:spcPts val="600"/>
              </a:spcAft>
            </a:pPr>
            <a:r>
              <a:rPr lang="en-US" sz="1400" b="0" i="1" dirty="0" smtClean="0">
                <a:latin typeface="+mn-lt"/>
              </a:rPr>
              <a:t>Q</a:t>
            </a:r>
            <a:r>
              <a:rPr lang="en-US" sz="1400" b="0" i="1" baseline="30000" dirty="0" smtClean="0">
                <a:latin typeface="+mn-lt"/>
              </a:rPr>
              <a:t>2</a:t>
            </a:r>
            <a:r>
              <a:rPr lang="en-US" sz="1400" b="0" i="1" dirty="0" smtClean="0">
                <a:latin typeface="+mn-lt"/>
              </a:rPr>
              <a:t> (GeV</a:t>
            </a:r>
            <a:r>
              <a:rPr lang="en-US" sz="1400" b="0" i="1" baseline="30000" dirty="0" smtClean="0">
                <a:latin typeface="+mn-lt"/>
              </a:rPr>
              <a:t>2</a:t>
            </a:r>
            <a:r>
              <a:rPr lang="en-US" sz="1400" b="0" i="1" dirty="0" smtClean="0">
                <a:latin typeface="+mn-lt"/>
              </a:rPr>
              <a:t>)</a:t>
            </a:r>
          </a:p>
        </p:txBody>
      </p:sp>
      <p:sp>
        <p:nvSpPr>
          <p:cNvPr id="53" name="TextBox 52"/>
          <p:cNvSpPr txBox="1"/>
          <p:nvPr/>
        </p:nvSpPr>
        <p:spPr>
          <a:xfrm>
            <a:off x="8138220" y="3680349"/>
            <a:ext cx="980413" cy="307777"/>
          </a:xfrm>
          <a:prstGeom prst="rect">
            <a:avLst/>
          </a:prstGeom>
          <a:noFill/>
        </p:spPr>
        <p:txBody>
          <a:bodyPr wrap="square" rtlCol="0">
            <a:spAutoFit/>
          </a:bodyPr>
          <a:lstStyle/>
          <a:p>
            <a:pPr algn="ctr">
              <a:spcAft>
                <a:spcPts val="600"/>
              </a:spcAft>
            </a:pPr>
            <a:r>
              <a:rPr lang="en-US" sz="1400" b="0" i="1" dirty="0" smtClean="0">
                <a:latin typeface="+mn-lt"/>
              </a:rPr>
              <a:t>Q</a:t>
            </a:r>
            <a:r>
              <a:rPr lang="en-US" sz="1400" b="0" i="1" baseline="30000" dirty="0" smtClean="0">
                <a:latin typeface="+mn-lt"/>
              </a:rPr>
              <a:t>2</a:t>
            </a:r>
            <a:r>
              <a:rPr lang="en-US" sz="1400" b="0" i="1" dirty="0" smtClean="0">
                <a:latin typeface="+mn-lt"/>
              </a:rPr>
              <a:t> (GeV</a:t>
            </a:r>
            <a:r>
              <a:rPr lang="en-US" sz="1400" b="0" i="1" baseline="30000" dirty="0" smtClean="0">
                <a:latin typeface="+mn-lt"/>
              </a:rPr>
              <a:t>2</a:t>
            </a:r>
            <a:r>
              <a:rPr lang="en-US" sz="1400" b="0" i="1" dirty="0" smtClean="0">
                <a:latin typeface="+mn-lt"/>
              </a:rPr>
              <a:t>)</a:t>
            </a:r>
          </a:p>
        </p:txBody>
      </p:sp>
    </p:spTree>
  </p:cSld>
  <p:clrMapOvr>
    <a:masterClrMapping/>
  </p:clrMapOvr>
  <p:transition advTm="61616">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 name="Picture 36" descr="roper-mod.png"/>
          <p:cNvPicPr>
            <a:picLocks/>
          </p:cNvPicPr>
          <p:nvPr/>
        </p:nvPicPr>
        <p:blipFill>
          <a:blip r:embed="rId2"/>
          <a:stretch>
            <a:fillRect/>
          </a:stretch>
        </p:blipFill>
        <p:spPr>
          <a:xfrm>
            <a:off x="3964075" y="933269"/>
            <a:ext cx="3080009" cy="2752155"/>
          </a:xfrm>
          <a:prstGeom prst="rect">
            <a:avLst/>
          </a:prstGeom>
        </p:spPr>
      </p:pic>
      <p:sp>
        <p:nvSpPr>
          <p:cNvPr id="2" name="Title 1"/>
          <p:cNvSpPr>
            <a:spLocks noGrp="1"/>
          </p:cNvSpPr>
          <p:nvPr>
            <p:ph type="title"/>
          </p:nvPr>
        </p:nvSpPr>
        <p:spPr>
          <a:xfrm>
            <a:off x="0" y="121473"/>
            <a:ext cx="9144000" cy="639763"/>
          </a:xfrm>
        </p:spPr>
        <p:txBody>
          <a:bodyPr/>
          <a:lstStyle/>
          <a:p>
            <a:r>
              <a:rPr lang="en-US" dirty="0" smtClean="0"/>
              <a:t>Connections to QCD</a:t>
            </a:r>
            <a:endParaRPr lang="en-US" dirty="0"/>
          </a:p>
        </p:txBody>
      </p:sp>
      <p:sp>
        <p:nvSpPr>
          <p:cNvPr id="17" name="Rectangle 16"/>
          <p:cNvSpPr/>
          <p:nvPr/>
        </p:nvSpPr>
        <p:spPr>
          <a:xfrm>
            <a:off x="375098" y="4311950"/>
            <a:ext cx="8282990" cy="1777410"/>
          </a:xfrm>
          <a:prstGeom prst="rect">
            <a:avLst/>
          </a:prstGeom>
        </p:spPr>
        <p:txBody>
          <a:bodyPr wrap="square">
            <a:spAutoFit/>
          </a:bodyPr>
          <a:lstStyle/>
          <a:p>
            <a:pPr lvl="0">
              <a:spcAft>
                <a:spcPts val="600"/>
              </a:spcAft>
              <a:defRPr/>
            </a:pPr>
            <a:r>
              <a:rPr lang="en-US" sz="1800" b="0" dirty="0" smtClean="0">
                <a:solidFill>
                  <a:srgbClr val="000000"/>
                </a:solidFill>
                <a:latin typeface="Arial" pitchFamily="34" charset="0"/>
                <a:cs typeface="Arial" pitchFamily="34" charset="0"/>
              </a:rPr>
              <a:t>DSE calculations of form factors for both ground and excited N* states using the same running dressed quark mass function describe the data for Q</a:t>
            </a:r>
            <a:r>
              <a:rPr lang="en-US" sz="1800" b="0" baseline="30000" dirty="0" smtClean="0">
                <a:solidFill>
                  <a:srgbClr val="000000"/>
                </a:solidFill>
                <a:latin typeface="Arial" pitchFamily="34" charset="0"/>
                <a:cs typeface="Arial" pitchFamily="34" charset="0"/>
              </a:rPr>
              <a:t>2</a:t>
            </a:r>
            <a:r>
              <a:rPr lang="en-US" sz="1800" b="0" dirty="0" smtClean="0">
                <a:solidFill>
                  <a:srgbClr val="000000"/>
                </a:solidFill>
                <a:latin typeface="Arial" pitchFamily="34" charset="0"/>
                <a:cs typeface="Arial" pitchFamily="34" charset="0"/>
              </a:rPr>
              <a:t>&gt;2.0 GeV</a:t>
            </a:r>
            <a:r>
              <a:rPr lang="en-US" sz="1800" b="0" baseline="30000" dirty="0" smtClean="0">
                <a:solidFill>
                  <a:srgbClr val="000000"/>
                </a:solidFill>
                <a:latin typeface="Arial" pitchFamily="34" charset="0"/>
                <a:cs typeface="Arial" pitchFamily="34" charset="0"/>
              </a:rPr>
              <a:t>2 –</a:t>
            </a:r>
            <a:r>
              <a:rPr lang="en-US" sz="1800" b="0" dirty="0" smtClean="0">
                <a:solidFill>
                  <a:srgbClr val="000000"/>
                </a:solidFill>
                <a:latin typeface="Arial" pitchFamily="34" charset="0"/>
                <a:cs typeface="Arial" pitchFamily="34" charset="0"/>
              </a:rPr>
              <a:t> this provides strong evidence for:</a:t>
            </a:r>
          </a:p>
          <a:p>
            <a:pPr marL="452438" lvl="0" indent="-109538">
              <a:spcAft>
                <a:spcPts val="300"/>
              </a:spcAft>
              <a:defRPr/>
            </a:pPr>
            <a:r>
              <a:rPr lang="en-US" sz="1600" b="0" i="1" dirty="0" smtClean="0">
                <a:solidFill>
                  <a:srgbClr val="FF0000"/>
                </a:solidFill>
                <a:latin typeface="Arial" pitchFamily="34" charset="0"/>
                <a:cs typeface="Arial" pitchFamily="34" charset="0"/>
              </a:rPr>
              <a:t>- the relevance of dressed quarks with dynamically generated masses</a:t>
            </a:r>
          </a:p>
          <a:p>
            <a:pPr marL="452438" lvl="0" indent="-109538">
              <a:defRPr/>
            </a:pPr>
            <a:r>
              <a:rPr lang="en-US" sz="1600" b="0" i="1" dirty="0" smtClean="0">
                <a:solidFill>
                  <a:srgbClr val="FF0000"/>
                </a:solidFill>
                <a:latin typeface="Arial" pitchFamily="34" charset="0"/>
                <a:cs typeface="Arial" pitchFamily="34" charset="0"/>
              </a:rPr>
              <a:t>- the dressed-quark mass function can be “measured” because it influences and determines experimental observables</a:t>
            </a:r>
            <a:endParaRPr lang="en-US" sz="1600" b="0" i="1" dirty="0" smtClean="0">
              <a:solidFill>
                <a:schemeClr val="accent6">
                  <a:lumMod val="60000"/>
                  <a:lumOff val="40000"/>
                </a:schemeClr>
              </a:solidFill>
              <a:latin typeface="Comic Sans MS"/>
              <a:cs typeface="Comic Sans MS"/>
            </a:endParaRPr>
          </a:p>
        </p:txBody>
      </p:sp>
      <p:sp>
        <p:nvSpPr>
          <p:cNvPr id="18" name="TextBox 17"/>
          <p:cNvSpPr txBox="1"/>
          <p:nvPr/>
        </p:nvSpPr>
        <p:spPr>
          <a:xfrm>
            <a:off x="304135" y="3921885"/>
            <a:ext cx="8427831" cy="307777"/>
          </a:xfrm>
          <a:prstGeom prst="rect">
            <a:avLst/>
          </a:prstGeom>
          <a:noFill/>
        </p:spPr>
        <p:txBody>
          <a:bodyPr wrap="square" rtlCol="0" anchor="ctr">
            <a:spAutoFit/>
          </a:bodyPr>
          <a:lstStyle/>
          <a:p>
            <a:pPr algn="ctr">
              <a:spcAft>
                <a:spcPts val="600"/>
              </a:spcAft>
            </a:pPr>
            <a:r>
              <a:rPr lang="en-US" sz="1400" b="0" i="1" dirty="0" smtClean="0">
                <a:solidFill>
                  <a:srgbClr val="008000"/>
                </a:solidFill>
                <a:latin typeface="+mn-lt"/>
              </a:rPr>
              <a:t>[DSE: Segovia, Few Body Syst. 57, 461 (2015);  LF RQM: Aznauryan/Burkert, arXiv:1603.06692, (2016)]</a:t>
            </a:r>
          </a:p>
        </p:txBody>
      </p:sp>
      <p:pic>
        <p:nvPicPr>
          <p:cNvPr id="19" name="Picture 18" descr="greenmarble.png"/>
          <p:cNvPicPr>
            <a:picLocks noChangeAspect="1"/>
          </p:cNvPicPr>
          <p:nvPr/>
        </p:nvPicPr>
        <p:blipFill>
          <a:blip r:embed="rId3"/>
          <a:stretch>
            <a:fillRect/>
          </a:stretch>
        </p:blipFill>
        <p:spPr>
          <a:xfrm>
            <a:off x="251198" y="4439829"/>
            <a:ext cx="203200" cy="203200"/>
          </a:xfrm>
          <a:prstGeom prst="rect">
            <a:avLst/>
          </a:prstGeom>
        </p:spPr>
      </p:pic>
      <p:pic>
        <p:nvPicPr>
          <p:cNvPr id="4" name="Picture 3" descr="Screen Shot 2016-06-27 at 1.22.54 PM.png"/>
          <p:cNvPicPr>
            <a:picLocks noChangeAspect="1"/>
          </p:cNvPicPr>
          <p:nvPr/>
        </p:nvPicPr>
        <p:blipFill>
          <a:blip r:embed="rId4"/>
          <a:stretch>
            <a:fillRect/>
          </a:stretch>
        </p:blipFill>
        <p:spPr>
          <a:xfrm>
            <a:off x="34975" y="893606"/>
            <a:ext cx="3608832" cy="2999155"/>
          </a:xfrm>
          <a:prstGeom prst="rect">
            <a:avLst/>
          </a:prstGeom>
        </p:spPr>
      </p:pic>
      <p:sp>
        <p:nvSpPr>
          <p:cNvPr id="6" name="TextBox 5"/>
          <p:cNvSpPr txBox="1"/>
          <p:nvPr/>
        </p:nvSpPr>
        <p:spPr>
          <a:xfrm>
            <a:off x="1998735" y="952381"/>
            <a:ext cx="1478209" cy="522893"/>
          </a:xfrm>
          <a:prstGeom prst="rect">
            <a:avLst/>
          </a:prstGeom>
          <a:noFill/>
          <a:ln w="38100">
            <a:solidFill>
              <a:schemeClr val="accent6">
                <a:lumMod val="60000"/>
                <a:lumOff val="40000"/>
              </a:schemeClr>
            </a:solidFill>
          </a:ln>
        </p:spPr>
        <p:txBody>
          <a:bodyPr wrap="square" rtlCol="0">
            <a:spAutoFit/>
          </a:bodyPr>
          <a:lstStyle/>
          <a:p>
            <a:pPr algn="ctr">
              <a:spcAft>
                <a:spcPts val="600"/>
              </a:spcAft>
            </a:pPr>
            <a:r>
              <a:rPr lang="en-US" sz="1400" b="0" dirty="0" smtClean="0">
                <a:latin typeface="+mn-lt"/>
              </a:rPr>
              <a:t>N</a:t>
            </a:r>
            <a:r>
              <a:rPr lang="en-US" sz="1400" b="0" dirty="0" smtClean="0">
                <a:latin typeface="+mn-lt"/>
                <a:sym typeface="Wingdings"/>
              </a:rPr>
              <a:t></a:t>
            </a:r>
            <a:r>
              <a:rPr lang="en-US" sz="1400" b="0" dirty="0" smtClean="0">
                <a:latin typeface="Symbol" charset="2"/>
                <a:cs typeface="Symbol" charset="2"/>
                <a:sym typeface="Wingdings"/>
              </a:rPr>
              <a:t>D</a:t>
            </a:r>
            <a:r>
              <a:rPr lang="en-US" sz="1400" b="0" dirty="0" smtClean="0">
                <a:latin typeface="+mn-lt"/>
                <a:sym typeface="Wingdings"/>
              </a:rPr>
              <a:t>(1232)3/2</a:t>
            </a:r>
            <a:r>
              <a:rPr lang="en-US" sz="1400" b="0" baseline="30000" dirty="0" smtClean="0">
                <a:latin typeface="+mn-lt"/>
                <a:sym typeface="Wingdings"/>
              </a:rPr>
              <a:t>+</a:t>
            </a:r>
            <a:r>
              <a:rPr lang="en-US" sz="1400" b="0" dirty="0" smtClean="0">
                <a:latin typeface="+mn-lt"/>
                <a:sym typeface="Wingdings"/>
              </a:rPr>
              <a:t> Magnetic FF</a:t>
            </a:r>
            <a:endParaRPr lang="en-US" sz="1400" b="0" dirty="0" smtClean="0">
              <a:latin typeface="+mn-lt"/>
            </a:endParaRPr>
          </a:p>
        </p:txBody>
      </p:sp>
      <p:sp>
        <p:nvSpPr>
          <p:cNvPr id="7" name="Rectangle 6"/>
          <p:cNvSpPr/>
          <p:nvPr/>
        </p:nvSpPr>
        <p:spPr bwMode="auto">
          <a:xfrm>
            <a:off x="661948" y="932093"/>
            <a:ext cx="1347556" cy="2564810"/>
          </a:xfrm>
          <a:prstGeom prst="rect">
            <a:avLst/>
          </a:prstGeom>
          <a:solidFill>
            <a:schemeClr val="bg2">
              <a:lumMod val="60000"/>
              <a:lumOff val="4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794653" y="1971436"/>
            <a:ext cx="1080924" cy="536860"/>
          </a:xfrm>
          <a:prstGeom prst="rect">
            <a:avLst/>
          </a:prstGeom>
          <a:noFill/>
        </p:spPr>
        <p:txBody>
          <a:bodyPr wrap="square" rtlCol="0" anchor="ctr">
            <a:spAutoFit/>
          </a:bodyPr>
          <a:lstStyle/>
          <a:p>
            <a:pPr>
              <a:spcAft>
                <a:spcPts val="600"/>
              </a:spcAft>
            </a:pPr>
            <a:r>
              <a:rPr lang="en-US" sz="1100" b="0" dirty="0" smtClean="0">
                <a:latin typeface="+mn-lt"/>
              </a:rPr>
              <a:t>Substantial contributions from MB cloud</a:t>
            </a:r>
          </a:p>
        </p:txBody>
      </p:sp>
      <p:sp>
        <p:nvSpPr>
          <p:cNvPr id="15" name="Rectangle 14"/>
          <p:cNvSpPr/>
          <p:nvPr/>
        </p:nvSpPr>
        <p:spPr bwMode="auto">
          <a:xfrm>
            <a:off x="3915132" y="3714802"/>
            <a:ext cx="2778211" cy="1318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rot="5400000">
            <a:off x="2499444" y="2277738"/>
            <a:ext cx="3022781" cy="2041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20" name="TextBox 19"/>
          <p:cNvSpPr txBox="1"/>
          <p:nvPr/>
        </p:nvSpPr>
        <p:spPr>
          <a:xfrm>
            <a:off x="2543721" y="1500922"/>
            <a:ext cx="935470" cy="385438"/>
          </a:xfrm>
          <a:prstGeom prst="rect">
            <a:avLst/>
          </a:prstGeom>
          <a:noFill/>
        </p:spPr>
        <p:txBody>
          <a:bodyPr wrap="square" rtlCol="0">
            <a:spAutoFit/>
          </a:bodyPr>
          <a:lstStyle/>
          <a:p>
            <a:pPr>
              <a:spcAft>
                <a:spcPts val="600"/>
              </a:spcAft>
            </a:pPr>
            <a:r>
              <a:rPr lang="en-US" sz="1100" b="0" dirty="0" smtClean="0">
                <a:latin typeface="+mn-lt"/>
              </a:rPr>
              <a:t>quark core dominance</a:t>
            </a:r>
          </a:p>
        </p:txBody>
      </p:sp>
      <p:sp>
        <p:nvSpPr>
          <p:cNvPr id="22" name="TextBox 21"/>
          <p:cNvSpPr txBox="1"/>
          <p:nvPr/>
        </p:nvSpPr>
        <p:spPr>
          <a:xfrm>
            <a:off x="5632948" y="948010"/>
            <a:ext cx="1358704" cy="357705"/>
          </a:xfrm>
          <a:prstGeom prst="rect">
            <a:avLst/>
          </a:prstGeom>
          <a:solidFill>
            <a:schemeClr val="bg1"/>
          </a:solidFill>
          <a:ln w="38100">
            <a:solidFill>
              <a:schemeClr val="accent6">
                <a:lumMod val="60000"/>
                <a:lumOff val="40000"/>
              </a:schemeClr>
            </a:solidFill>
          </a:ln>
        </p:spPr>
        <p:txBody>
          <a:bodyPr wrap="square" rtlCol="0" anchor="ctr">
            <a:spAutoFit/>
          </a:bodyPr>
          <a:lstStyle/>
          <a:p>
            <a:pPr algn="ctr">
              <a:spcAft>
                <a:spcPts val="600"/>
              </a:spcAft>
            </a:pPr>
            <a:r>
              <a:rPr lang="en-US" sz="1600" b="0" dirty="0" smtClean="0">
                <a:solidFill>
                  <a:srgbClr val="000090"/>
                </a:solidFill>
                <a:latin typeface="Comic Sans MS"/>
                <a:cs typeface="Comic Sans MS"/>
              </a:rPr>
              <a:t>N(1440)1/2</a:t>
            </a:r>
            <a:r>
              <a:rPr lang="en-US" sz="1600" b="0" baseline="30000" dirty="0" smtClean="0">
                <a:solidFill>
                  <a:srgbClr val="000090"/>
                </a:solidFill>
                <a:latin typeface="Comic Sans MS"/>
                <a:cs typeface="Comic Sans MS"/>
              </a:rPr>
              <a:t>+</a:t>
            </a:r>
          </a:p>
        </p:txBody>
      </p:sp>
      <p:sp>
        <p:nvSpPr>
          <p:cNvPr id="23" name="TextBox 22"/>
          <p:cNvSpPr txBox="1"/>
          <p:nvPr/>
        </p:nvSpPr>
        <p:spPr>
          <a:xfrm>
            <a:off x="4199526" y="918872"/>
            <a:ext cx="696792" cy="330376"/>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A</a:t>
            </a:r>
            <a:r>
              <a:rPr lang="en-US" sz="1800" b="0" baseline="-25000" dirty="0" smtClean="0">
                <a:solidFill>
                  <a:srgbClr val="FF0000"/>
                </a:solidFill>
                <a:latin typeface="Comic Sans MS"/>
                <a:cs typeface="Comic Sans MS"/>
              </a:rPr>
              <a:t>1/2</a:t>
            </a:r>
          </a:p>
        </p:txBody>
      </p:sp>
      <p:sp>
        <p:nvSpPr>
          <p:cNvPr id="25" name="TextBox 24"/>
          <p:cNvSpPr txBox="1"/>
          <p:nvPr/>
        </p:nvSpPr>
        <p:spPr>
          <a:xfrm>
            <a:off x="7156181" y="1469885"/>
            <a:ext cx="1877038" cy="584776"/>
          </a:xfrm>
          <a:prstGeom prst="rect">
            <a:avLst/>
          </a:prstGeom>
          <a:noFill/>
          <a:ln w="38100">
            <a:solidFill>
              <a:schemeClr val="accent6">
                <a:lumMod val="60000"/>
                <a:lumOff val="40000"/>
              </a:schemeClr>
            </a:solidFill>
          </a:ln>
        </p:spPr>
        <p:txBody>
          <a:bodyPr wrap="square" rtlCol="0">
            <a:spAutoFit/>
          </a:bodyPr>
          <a:lstStyle/>
          <a:p>
            <a:pPr algn="ctr">
              <a:spcAft>
                <a:spcPts val="600"/>
              </a:spcAft>
            </a:pPr>
            <a:r>
              <a:rPr lang="en-US" sz="1600" b="0" i="1" dirty="0" smtClean="0">
                <a:solidFill>
                  <a:srgbClr val="008000"/>
                </a:solidFill>
                <a:latin typeface="+mn-lt"/>
              </a:rPr>
              <a:t>Dyson-Schwinger Eq. Calculations</a:t>
            </a:r>
          </a:p>
        </p:txBody>
      </p:sp>
      <p:sp>
        <p:nvSpPr>
          <p:cNvPr id="27" name="TextBox 26"/>
          <p:cNvSpPr txBox="1"/>
          <p:nvPr/>
        </p:nvSpPr>
        <p:spPr>
          <a:xfrm>
            <a:off x="4583011" y="5996620"/>
            <a:ext cx="4401353" cy="369332"/>
          </a:xfrm>
          <a:prstGeom prst="rect">
            <a:avLst/>
          </a:prstGeom>
          <a:noFill/>
          <a:ln w="38100">
            <a:solidFill>
              <a:srgbClr val="008000"/>
            </a:solidFill>
          </a:ln>
        </p:spPr>
        <p:txBody>
          <a:bodyPr wrap="square" rtlCol="0">
            <a:spAutoFit/>
          </a:bodyPr>
          <a:lstStyle/>
          <a:p>
            <a:pPr algn="ctr">
              <a:spcAft>
                <a:spcPts val="600"/>
              </a:spcAft>
            </a:pPr>
            <a:r>
              <a:rPr lang="en-US" sz="1800" b="0" i="1" dirty="0" smtClean="0">
                <a:solidFill>
                  <a:schemeClr val="accent6">
                    <a:lumMod val="60000"/>
                    <a:lumOff val="40000"/>
                  </a:schemeClr>
                </a:solidFill>
                <a:latin typeface="Comic Sans MS"/>
                <a:cs typeface="Comic Sans MS"/>
              </a:rPr>
              <a:t>DSEs relate these observables to QCD</a:t>
            </a:r>
            <a:endParaRPr lang="en-US" sz="1800" b="0" dirty="0" smtClean="0">
              <a:latin typeface="+mn-lt"/>
            </a:endParaRPr>
          </a:p>
        </p:txBody>
      </p:sp>
      <p:sp>
        <p:nvSpPr>
          <p:cNvPr id="29" name="TextBox 28"/>
          <p:cNvSpPr txBox="1"/>
          <p:nvPr/>
        </p:nvSpPr>
        <p:spPr>
          <a:xfrm>
            <a:off x="646714" y="967713"/>
            <a:ext cx="596365" cy="369332"/>
          </a:xfrm>
          <a:prstGeom prst="rect">
            <a:avLst/>
          </a:prstGeom>
          <a:noFill/>
        </p:spPr>
        <p:txBody>
          <a:bodyPr wrap="square" rtlCol="0">
            <a:spAutoFit/>
          </a:bodyPr>
          <a:lstStyle/>
          <a:p>
            <a:pPr algn="ctr">
              <a:spcAft>
                <a:spcPts val="600"/>
              </a:spcAft>
            </a:pPr>
            <a:r>
              <a:rPr lang="en-US" sz="1800" b="0" i="1" dirty="0" smtClean="0">
                <a:solidFill>
                  <a:srgbClr val="FF0000"/>
                </a:solidFill>
                <a:latin typeface="Comic Sans MS"/>
                <a:cs typeface="Comic Sans MS"/>
              </a:rPr>
              <a:t>G</a:t>
            </a:r>
            <a:r>
              <a:rPr lang="en-US" sz="1800" b="0" i="1" baseline="-25000" dirty="0" smtClean="0">
                <a:solidFill>
                  <a:srgbClr val="FF0000"/>
                </a:solidFill>
                <a:latin typeface="Comic Sans MS"/>
                <a:cs typeface="Comic Sans MS"/>
              </a:rPr>
              <a:t>M</a:t>
            </a:r>
            <a:r>
              <a:rPr lang="en-US" sz="1800" b="0" i="1" dirty="0" smtClean="0">
                <a:solidFill>
                  <a:srgbClr val="FF0000"/>
                </a:solidFill>
                <a:latin typeface="Comic Sans MS"/>
                <a:cs typeface="Comic Sans MS"/>
              </a:rPr>
              <a:t>*</a:t>
            </a:r>
          </a:p>
        </p:txBody>
      </p:sp>
      <p:sp>
        <p:nvSpPr>
          <p:cNvPr id="30" name="Rectangle 29"/>
          <p:cNvSpPr/>
          <p:nvPr/>
        </p:nvSpPr>
        <p:spPr bwMode="auto">
          <a:xfrm>
            <a:off x="13704" y="1937886"/>
            <a:ext cx="328850" cy="521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1703903" y="3706962"/>
            <a:ext cx="759756" cy="1587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28" name="TextBox 27"/>
          <p:cNvSpPr txBox="1"/>
          <p:nvPr/>
        </p:nvSpPr>
        <p:spPr>
          <a:xfrm>
            <a:off x="2222925" y="3612784"/>
            <a:ext cx="980413" cy="275313"/>
          </a:xfrm>
          <a:prstGeom prst="rect">
            <a:avLst/>
          </a:prstGeom>
          <a:noFill/>
        </p:spPr>
        <p:txBody>
          <a:bodyPr wrap="square" rtlCol="0">
            <a:spAutoFit/>
          </a:bodyPr>
          <a:lstStyle/>
          <a:p>
            <a:pPr algn="ctr">
              <a:spcAft>
                <a:spcPts val="600"/>
              </a:spcAft>
            </a:pPr>
            <a:r>
              <a:rPr lang="en-US" sz="1400" b="0" i="1" dirty="0" smtClean="0">
                <a:latin typeface="+mn-lt"/>
              </a:rPr>
              <a:t>Q</a:t>
            </a:r>
            <a:r>
              <a:rPr lang="en-US" sz="1400" b="0" i="1" baseline="30000" dirty="0" smtClean="0">
                <a:latin typeface="+mn-lt"/>
              </a:rPr>
              <a:t>2</a:t>
            </a:r>
            <a:r>
              <a:rPr lang="en-US" sz="1400" b="0" i="1" dirty="0" smtClean="0">
                <a:latin typeface="+mn-lt"/>
              </a:rPr>
              <a:t> (GeV</a:t>
            </a:r>
            <a:r>
              <a:rPr lang="en-US" sz="1400" b="0" i="1" baseline="30000" dirty="0" smtClean="0">
                <a:latin typeface="+mn-lt"/>
              </a:rPr>
              <a:t>2</a:t>
            </a:r>
            <a:r>
              <a:rPr lang="en-US" sz="1400" b="0" i="1" dirty="0" smtClean="0">
                <a:latin typeface="+mn-lt"/>
              </a:rPr>
              <a:t>)</a:t>
            </a:r>
          </a:p>
        </p:txBody>
      </p:sp>
      <p:sp>
        <p:nvSpPr>
          <p:cNvPr id="32" name="TextBox 31"/>
          <p:cNvSpPr txBox="1"/>
          <p:nvPr/>
        </p:nvSpPr>
        <p:spPr>
          <a:xfrm>
            <a:off x="7460068" y="2215788"/>
            <a:ext cx="1290886" cy="815608"/>
          </a:xfrm>
          <a:prstGeom prst="rect">
            <a:avLst/>
          </a:prstGeom>
          <a:noFill/>
        </p:spPr>
        <p:txBody>
          <a:bodyPr wrap="square" rtlCol="0">
            <a:spAutoFit/>
          </a:bodyPr>
          <a:lstStyle/>
          <a:p>
            <a:pPr>
              <a:spcAft>
                <a:spcPts val="0"/>
              </a:spcAft>
            </a:pPr>
            <a:r>
              <a:rPr lang="en-US" sz="1400" b="0" dirty="0" smtClean="0">
                <a:latin typeface="+mn-lt"/>
              </a:rPr>
              <a:t>quark mass:</a:t>
            </a:r>
          </a:p>
          <a:p>
            <a:pPr>
              <a:spcAft>
                <a:spcPts val="600"/>
              </a:spcAft>
            </a:pPr>
            <a:r>
              <a:rPr lang="en-US" sz="1400" b="0" dirty="0" smtClean="0">
                <a:solidFill>
                  <a:srgbClr val="FF0000"/>
                </a:solidFill>
                <a:latin typeface="+mn-lt"/>
              </a:rPr>
              <a:t>    frozen</a:t>
            </a:r>
          </a:p>
          <a:p>
            <a:pPr>
              <a:spcAft>
                <a:spcPts val="600"/>
              </a:spcAft>
            </a:pPr>
            <a:r>
              <a:rPr lang="en-US" sz="1400" b="0" dirty="0" smtClean="0">
                <a:solidFill>
                  <a:srgbClr val="3366FF"/>
                </a:solidFill>
                <a:latin typeface="+mn-lt"/>
              </a:rPr>
              <a:t>   running</a:t>
            </a:r>
          </a:p>
        </p:txBody>
      </p:sp>
      <p:cxnSp>
        <p:nvCxnSpPr>
          <p:cNvPr id="33" name="Straight Connector 32"/>
          <p:cNvCxnSpPr/>
          <p:nvPr/>
        </p:nvCxnSpPr>
        <p:spPr bwMode="auto">
          <a:xfrm flipV="1">
            <a:off x="7683302" y="2716079"/>
            <a:ext cx="603504" cy="0"/>
          </a:xfrm>
          <a:prstGeom prst="line">
            <a:avLst/>
          </a:prstGeom>
          <a:solidFill>
            <a:schemeClr val="bg1"/>
          </a:solidFill>
          <a:ln w="38100" cap="flat" cmpd="sng" algn="ctr">
            <a:solidFill>
              <a:srgbClr val="FF0000"/>
            </a:solidFill>
            <a:prstDash val="sysDot"/>
            <a:round/>
            <a:headEnd type="none" w="med" len="med"/>
            <a:tailEnd type="none" w="med" len="med"/>
          </a:ln>
          <a:effectLst/>
        </p:spPr>
      </p:cxnSp>
      <p:cxnSp>
        <p:nvCxnSpPr>
          <p:cNvPr id="34" name="Straight Connector 33"/>
          <p:cNvCxnSpPr/>
          <p:nvPr/>
        </p:nvCxnSpPr>
        <p:spPr bwMode="auto">
          <a:xfrm flipV="1">
            <a:off x="7688288" y="3023426"/>
            <a:ext cx="603504" cy="0"/>
          </a:xfrm>
          <a:prstGeom prst="line">
            <a:avLst/>
          </a:prstGeom>
          <a:solidFill>
            <a:schemeClr val="bg1"/>
          </a:solidFill>
          <a:ln w="38100" cap="flat" cmpd="sng" algn="ctr">
            <a:solidFill>
              <a:srgbClr val="3366FF"/>
            </a:solidFill>
            <a:prstDash val="solid"/>
            <a:round/>
            <a:headEnd type="none" w="med" len="med"/>
            <a:tailEnd type="none" w="med" len="med"/>
          </a:ln>
          <a:effectLst/>
        </p:spPr>
      </p:cxnSp>
      <p:sp>
        <p:nvSpPr>
          <p:cNvPr id="35" name="Rectangle 34"/>
          <p:cNvSpPr/>
          <p:nvPr/>
        </p:nvSpPr>
        <p:spPr bwMode="auto">
          <a:xfrm>
            <a:off x="4130187" y="943821"/>
            <a:ext cx="663283" cy="2553082"/>
          </a:xfrm>
          <a:prstGeom prst="rect">
            <a:avLst/>
          </a:prstGeom>
          <a:solidFill>
            <a:schemeClr val="bg2">
              <a:lumMod val="60000"/>
              <a:lumOff val="40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sp>
        <p:nvSpPr>
          <p:cNvPr id="5" name="TextBox 4"/>
          <p:cNvSpPr txBox="1"/>
          <p:nvPr/>
        </p:nvSpPr>
        <p:spPr>
          <a:xfrm>
            <a:off x="3743735" y="896310"/>
            <a:ext cx="366331" cy="2772554"/>
          </a:xfrm>
          <a:prstGeom prst="rect">
            <a:avLst/>
          </a:prstGeom>
          <a:noFill/>
        </p:spPr>
        <p:txBody>
          <a:bodyPr wrap="square" rtlCol="0">
            <a:spAutoFit/>
          </a:bodyPr>
          <a:lstStyle/>
          <a:p>
            <a:pPr algn="r">
              <a:lnSpc>
                <a:spcPct val="150000"/>
              </a:lnSpc>
              <a:spcBef>
                <a:spcPts val="0"/>
              </a:spcBef>
              <a:spcAft>
                <a:spcPts val="500"/>
              </a:spcAft>
            </a:pPr>
            <a:r>
              <a:rPr lang="en-US" sz="1000" b="0" dirty="0" smtClean="0">
                <a:latin typeface="+mn-lt"/>
              </a:rPr>
              <a:t>80</a:t>
            </a:r>
          </a:p>
          <a:p>
            <a:pPr algn="r">
              <a:lnSpc>
                <a:spcPct val="150000"/>
              </a:lnSpc>
              <a:spcBef>
                <a:spcPts val="0"/>
              </a:spcBef>
              <a:spcAft>
                <a:spcPts val="500"/>
              </a:spcAft>
            </a:pPr>
            <a:r>
              <a:rPr lang="en-US" sz="1000" b="0" dirty="0" smtClean="0">
                <a:latin typeface="+mn-lt"/>
              </a:rPr>
              <a:t>60</a:t>
            </a:r>
          </a:p>
          <a:p>
            <a:pPr algn="r">
              <a:lnSpc>
                <a:spcPct val="150000"/>
              </a:lnSpc>
              <a:spcBef>
                <a:spcPts val="0"/>
              </a:spcBef>
              <a:spcAft>
                <a:spcPts val="500"/>
              </a:spcAft>
            </a:pPr>
            <a:r>
              <a:rPr lang="en-US" sz="1000" b="0" dirty="0" smtClean="0">
                <a:latin typeface="+mn-lt"/>
              </a:rPr>
              <a:t>40</a:t>
            </a:r>
          </a:p>
          <a:p>
            <a:pPr algn="r">
              <a:lnSpc>
                <a:spcPct val="150000"/>
              </a:lnSpc>
              <a:spcBef>
                <a:spcPts val="0"/>
              </a:spcBef>
              <a:spcAft>
                <a:spcPts val="500"/>
              </a:spcAft>
            </a:pPr>
            <a:r>
              <a:rPr lang="en-US" sz="1000" b="0" dirty="0" smtClean="0">
                <a:latin typeface="+mn-lt"/>
              </a:rPr>
              <a:t>20</a:t>
            </a:r>
          </a:p>
          <a:p>
            <a:pPr algn="r">
              <a:lnSpc>
                <a:spcPct val="150000"/>
              </a:lnSpc>
              <a:spcBef>
                <a:spcPts val="0"/>
              </a:spcBef>
              <a:spcAft>
                <a:spcPts val="500"/>
              </a:spcAft>
            </a:pPr>
            <a:r>
              <a:rPr lang="en-US" sz="1000" b="0" dirty="0" smtClean="0">
                <a:latin typeface="+mn-lt"/>
              </a:rPr>
              <a:t>  0</a:t>
            </a:r>
          </a:p>
          <a:p>
            <a:pPr algn="r">
              <a:lnSpc>
                <a:spcPct val="150000"/>
              </a:lnSpc>
              <a:spcBef>
                <a:spcPts val="0"/>
              </a:spcBef>
              <a:spcAft>
                <a:spcPts val="500"/>
              </a:spcAft>
            </a:pPr>
            <a:r>
              <a:rPr lang="en-US" sz="1000" b="0" dirty="0" smtClean="0">
                <a:latin typeface="+mn-lt"/>
              </a:rPr>
              <a:t>-20</a:t>
            </a:r>
          </a:p>
          <a:p>
            <a:pPr algn="r">
              <a:lnSpc>
                <a:spcPct val="150000"/>
              </a:lnSpc>
              <a:spcBef>
                <a:spcPts val="0"/>
              </a:spcBef>
              <a:spcAft>
                <a:spcPts val="500"/>
              </a:spcAft>
            </a:pPr>
            <a:r>
              <a:rPr lang="en-US" sz="1000" b="0" dirty="0" smtClean="0">
                <a:latin typeface="+mn-lt"/>
              </a:rPr>
              <a:t>-40</a:t>
            </a:r>
          </a:p>
          <a:p>
            <a:pPr algn="r">
              <a:lnSpc>
                <a:spcPct val="150000"/>
              </a:lnSpc>
              <a:spcBef>
                <a:spcPts val="0"/>
              </a:spcBef>
              <a:spcAft>
                <a:spcPts val="500"/>
              </a:spcAft>
            </a:pPr>
            <a:r>
              <a:rPr lang="en-US" sz="1000" b="0" dirty="0" smtClean="0">
                <a:latin typeface="+mn-lt"/>
              </a:rPr>
              <a:t>-60</a:t>
            </a:r>
          </a:p>
          <a:p>
            <a:pPr algn="r">
              <a:lnSpc>
                <a:spcPct val="150000"/>
              </a:lnSpc>
              <a:spcBef>
                <a:spcPts val="0"/>
              </a:spcBef>
              <a:spcAft>
                <a:spcPts val="500"/>
              </a:spcAft>
            </a:pPr>
            <a:r>
              <a:rPr lang="en-US" sz="1000" b="0" dirty="0" smtClean="0">
                <a:latin typeface="+mn-lt"/>
              </a:rPr>
              <a:t>-80</a:t>
            </a:r>
          </a:p>
        </p:txBody>
      </p:sp>
      <p:sp>
        <p:nvSpPr>
          <p:cNvPr id="36" name="TextBox 35"/>
          <p:cNvSpPr txBox="1"/>
          <p:nvPr/>
        </p:nvSpPr>
        <p:spPr>
          <a:xfrm>
            <a:off x="4196524" y="3496219"/>
            <a:ext cx="2830664" cy="163919"/>
          </a:xfrm>
          <a:prstGeom prst="rect">
            <a:avLst/>
          </a:prstGeom>
          <a:solidFill>
            <a:schemeClr val="bg1"/>
          </a:solidFill>
        </p:spPr>
        <p:txBody>
          <a:bodyPr wrap="square" rtlCol="0" anchor="ctr">
            <a:spAutoFit/>
          </a:bodyPr>
          <a:lstStyle/>
          <a:p>
            <a:pPr>
              <a:spcAft>
                <a:spcPts val="600"/>
              </a:spcAft>
            </a:pPr>
            <a:r>
              <a:rPr lang="en-US" sz="1000" b="0" dirty="0" smtClean="0">
                <a:latin typeface="+mn-lt"/>
              </a:rPr>
              <a:t>0           1             2            3           4            5</a:t>
            </a:r>
          </a:p>
        </p:txBody>
      </p:sp>
      <p:sp>
        <p:nvSpPr>
          <p:cNvPr id="24" name="TextBox 23"/>
          <p:cNvSpPr txBox="1"/>
          <p:nvPr/>
        </p:nvSpPr>
        <p:spPr>
          <a:xfrm>
            <a:off x="6128122" y="3623206"/>
            <a:ext cx="980413" cy="275313"/>
          </a:xfrm>
          <a:prstGeom prst="rect">
            <a:avLst/>
          </a:prstGeom>
          <a:noFill/>
        </p:spPr>
        <p:txBody>
          <a:bodyPr wrap="square" rtlCol="0">
            <a:spAutoFit/>
          </a:bodyPr>
          <a:lstStyle/>
          <a:p>
            <a:pPr algn="ctr">
              <a:spcAft>
                <a:spcPts val="600"/>
              </a:spcAft>
            </a:pPr>
            <a:r>
              <a:rPr lang="en-US" sz="1400" b="0" i="1" dirty="0" smtClean="0">
                <a:latin typeface="+mn-lt"/>
              </a:rPr>
              <a:t>Q</a:t>
            </a:r>
            <a:r>
              <a:rPr lang="en-US" sz="1400" b="0" i="1" baseline="30000" dirty="0" smtClean="0">
                <a:latin typeface="+mn-lt"/>
              </a:rPr>
              <a:t>2</a:t>
            </a:r>
            <a:r>
              <a:rPr lang="en-US" sz="1400" b="0" i="1" dirty="0" smtClean="0">
                <a:latin typeface="+mn-lt"/>
              </a:rPr>
              <a:t> (GeV</a:t>
            </a:r>
            <a:r>
              <a:rPr lang="en-US" sz="1400" b="0" i="1" baseline="30000" dirty="0" smtClean="0">
                <a:latin typeface="+mn-lt"/>
              </a:rPr>
              <a:t>2</a:t>
            </a:r>
            <a:r>
              <a:rPr lang="en-US" sz="1400" b="0" i="1" dirty="0" smtClean="0">
                <a:latin typeface="+mn-lt"/>
              </a:rPr>
              <a:t>)</a:t>
            </a:r>
          </a:p>
        </p:txBody>
      </p:sp>
    </p:spTree>
  </p:cSld>
  <p:clrMapOvr>
    <a:masterClrMapping/>
  </p:clrMapOvr>
  <p:transition advTm="62933">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 name="Picture 31" descr="Screen Shot 2015-09-09 at 8.06.08 AM.png"/>
          <p:cNvPicPr>
            <a:picLocks noChangeAspect="1"/>
          </p:cNvPicPr>
          <p:nvPr/>
        </p:nvPicPr>
        <p:blipFill>
          <a:blip r:embed="rId2"/>
          <a:stretch>
            <a:fillRect/>
          </a:stretch>
        </p:blipFill>
        <p:spPr>
          <a:xfrm>
            <a:off x="6289649" y="2504403"/>
            <a:ext cx="2697480" cy="2857500"/>
          </a:xfrm>
          <a:prstGeom prst="rect">
            <a:avLst/>
          </a:prstGeom>
        </p:spPr>
      </p:pic>
      <p:pic>
        <p:nvPicPr>
          <p:cNvPr id="31" name="Picture 30" descr="Screen Shot 2015-09-09 at 8.06.32 AM.png"/>
          <p:cNvPicPr>
            <a:picLocks noChangeAspect="1"/>
          </p:cNvPicPr>
          <p:nvPr/>
        </p:nvPicPr>
        <p:blipFill>
          <a:blip r:embed="rId3"/>
          <a:stretch>
            <a:fillRect/>
          </a:stretch>
        </p:blipFill>
        <p:spPr>
          <a:xfrm>
            <a:off x="3364793" y="2514628"/>
            <a:ext cx="2697480" cy="2872740"/>
          </a:xfrm>
          <a:prstGeom prst="rect">
            <a:avLst/>
          </a:prstGeom>
        </p:spPr>
      </p:pic>
      <p:pic>
        <p:nvPicPr>
          <p:cNvPr id="30" name="Picture 29" descr="Screen Shot 2015-09-09 at 8.05.41 AM.png"/>
          <p:cNvPicPr>
            <a:picLocks noChangeAspect="1"/>
          </p:cNvPicPr>
          <p:nvPr/>
        </p:nvPicPr>
        <p:blipFill>
          <a:blip r:embed="rId4"/>
          <a:stretch>
            <a:fillRect/>
          </a:stretch>
        </p:blipFill>
        <p:spPr>
          <a:xfrm>
            <a:off x="258970" y="2508747"/>
            <a:ext cx="2872740" cy="2857500"/>
          </a:xfrm>
          <a:prstGeom prst="rect">
            <a:avLst/>
          </a:prstGeom>
        </p:spPr>
      </p:pic>
      <p:sp>
        <p:nvSpPr>
          <p:cNvPr id="2" name="Title 1"/>
          <p:cNvSpPr>
            <a:spLocks noGrp="1"/>
          </p:cNvSpPr>
          <p:nvPr>
            <p:ph type="title"/>
          </p:nvPr>
        </p:nvSpPr>
        <p:spPr>
          <a:xfrm>
            <a:off x="0" y="164592"/>
            <a:ext cx="9144000" cy="639763"/>
          </a:xfrm>
        </p:spPr>
        <p:txBody>
          <a:bodyPr/>
          <a:lstStyle/>
          <a:p>
            <a:r>
              <a:rPr lang="en-US" dirty="0" smtClean="0"/>
              <a:t>Higher-Lying N* States</a:t>
            </a:r>
            <a:endParaRPr lang="en-US" dirty="0"/>
          </a:p>
        </p:txBody>
      </p:sp>
      <p:pic>
        <p:nvPicPr>
          <p:cNvPr id="5" name="Picture 4" descr="greenmarble.png"/>
          <p:cNvPicPr>
            <a:picLocks noChangeAspect="1"/>
          </p:cNvPicPr>
          <p:nvPr/>
        </p:nvPicPr>
        <p:blipFill>
          <a:blip r:embed="rId5"/>
          <a:stretch>
            <a:fillRect/>
          </a:stretch>
        </p:blipFill>
        <p:spPr>
          <a:xfrm>
            <a:off x="176006" y="1051457"/>
            <a:ext cx="203200" cy="203200"/>
          </a:xfrm>
          <a:prstGeom prst="rect">
            <a:avLst/>
          </a:prstGeom>
        </p:spPr>
      </p:pic>
      <p:sp>
        <p:nvSpPr>
          <p:cNvPr id="6" name="TextBox 5"/>
          <p:cNvSpPr txBox="1"/>
          <p:nvPr/>
        </p:nvSpPr>
        <p:spPr>
          <a:xfrm>
            <a:off x="314283" y="932756"/>
            <a:ext cx="8686151" cy="761747"/>
          </a:xfrm>
          <a:prstGeom prst="rect">
            <a:avLst/>
          </a:prstGeom>
          <a:noFill/>
        </p:spPr>
        <p:txBody>
          <a:bodyPr wrap="square" rtlCol="0">
            <a:spAutoFit/>
          </a:bodyPr>
          <a:lstStyle/>
          <a:p>
            <a:pPr>
              <a:spcAft>
                <a:spcPts val="0"/>
              </a:spcAft>
            </a:pPr>
            <a:r>
              <a:rPr lang="en-US" sz="1800" b="0" dirty="0" smtClean="0">
                <a:latin typeface="+mn-lt"/>
              </a:rPr>
              <a:t>N</a:t>
            </a:r>
            <a:r>
              <a:rPr lang="en-US" sz="1800" b="0" dirty="0" smtClean="0">
                <a:latin typeface="Symbol" charset="2"/>
                <a:cs typeface="Symbol" charset="2"/>
              </a:rPr>
              <a:t>pp</a:t>
            </a:r>
            <a:r>
              <a:rPr lang="en-US" sz="1800" b="0" dirty="0" smtClean="0">
                <a:latin typeface="+mn-lt"/>
              </a:rPr>
              <a:t> channel gave first electrocoupling results on higher-lying states up to 1.7 GeV:</a:t>
            </a:r>
          </a:p>
          <a:p>
            <a:pPr algn="ctr">
              <a:spcBef>
                <a:spcPts val="900"/>
              </a:spcBef>
              <a:spcAft>
                <a:spcPts val="0"/>
              </a:spcAft>
            </a:pPr>
            <a:r>
              <a:rPr lang="en-US" sz="1800" b="0" i="1" dirty="0" smtClean="0">
                <a:solidFill>
                  <a:srgbClr val="0000FF"/>
                </a:solidFill>
                <a:latin typeface="Symbol" charset="2"/>
                <a:cs typeface="Symbol" charset="2"/>
              </a:rPr>
              <a:t>D</a:t>
            </a:r>
            <a:r>
              <a:rPr lang="en-US" sz="1800" b="0" i="1" dirty="0" smtClean="0">
                <a:solidFill>
                  <a:srgbClr val="0000FF"/>
                </a:solidFill>
                <a:latin typeface="+mn-lt"/>
              </a:rPr>
              <a:t>(1620)1/2</a:t>
            </a:r>
            <a:r>
              <a:rPr lang="en-US" sz="1800" b="0" i="1" baseline="30000" dirty="0" smtClean="0">
                <a:solidFill>
                  <a:srgbClr val="0000FF"/>
                </a:solidFill>
                <a:latin typeface="+mn-lt"/>
              </a:rPr>
              <a:t>-</a:t>
            </a:r>
            <a:r>
              <a:rPr lang="en-US" sz="1800" b="0" i="1" dirty="0" smtClean="0">
                <a:solidFill>
                  <a:srgbClr val="0000FF"/>
                </a:solidFill>
                <a:latin typeface="+mn-lt"/>
              </a:rPr>
              <a:t>, N(1650)1/2</a:t>
            </a:r>
            <a:r>
              <a:rPr lang="en-US" sz="1800" b="0" i="1" baseline="30000" dirty="0" smtClean="0">
                <a:solidFill>
                  <a:srgbClr val="0000FF"/>
                </a:solidFill>
                <a:latin typeface="+mn-lt"/>
              </a:rPr>
              <a:t>-</a:t>
            </a:r>
            <a:r>
              <a:rPr lang="en-US" sz="1800" b="0" i="1" dirty="0" smtClean="0">
                <a:solidFill>
                  <a:srgbClr val="0000FF"/>
                </a:solidFill>
                <a:latin typeface="+mn-lt"/>
              </a:rPr>
              <a:t>, </a:t>
            </a:r>
            <a:r>
              <a:rPr lang="en-US" sz="1800" b="0" i="1" dirty="0" smtClean="0">
                <a:solidFill>
                  <a:srgbClr val="0000FF"/>
                </a:solidFill>
                <a:latin typeface="Symbol" charset="2"/>
                <a:cs typeface="Symbol" charset="2"/>
              </a:rPr>
              <a:t>D</a:t>
            </a:r>
            <a:r>
              <a:rPr lang="en-US" sz="1800" b="0" i="1" dirty="0" smtClean="0">
                <a:solidFill>
                  <a:srgbClr val="0000FF"/>
                </a:solidFill>
                <a:latin typeface="+mn-lt"/>
              </a:rPr>
              <a:t>(1700)3/2</a:t>
            </a:r>
            <a:r>
              <a:rPr lang="en-US" sz="1800" b="0" i="1" baseline="30000" dirty="0" smtClean="0">
                <a:solidFill>
                  <a:srgbClr val="0000FF"/>
                </a:solidFill>
                <a:latin typeface="+mn-lt"/>
              </a:rPr>
              <a:t>-</a:t>
            </a:r>
            <a:r>
              <a:rPr lang="en-US" sz="1800" b="0" i="1" dirty="0" smtClean="0">
                <a:solidFill>
                  <a:srgbClr val="0000FF"/>
                </a:solidFill>
                <a:latin typeface="+mn-lt"/>
              </a:rPr>
              <a:t>, N(1720)3/2</a:t>
            </a:r>
            <a:r>
              <a:rPr lang="en-US" sz="1800" b="0" i="1" baseline="30000" dirty="0" smtClean="0">
                <a:solidFill>
                  <a:srgbClr val="0000FF"/>
                </a:solidFill>
                <a:latin typeface="+mn-lt"/>
              </a:rPr>
              <a:t>+</a:t>
            </a:r>
          </a:p>
        </p:txBody>
      </p:sp>
      <p:sp>
        <p:nvSpPr>
          <p:cNvPr id="8" name="TextBox 7"/>
          <p:cNvSpPr txBox="1"/>
          <p:nvPr/>
        </p:nvSpPr>
        <p:spPr>
          <a:xfrm>
            <a:off x="1776498" y="5268681"/>
            <a:ext cx="5866544" cy="307777"/>
          </a:xfrm>
          <a:prstGeom prst="rect">
            <a:avLst/>
          </a:prstGeom>
          <a:noFill/>
        </p:spPr>
        <p:txBody>
          <a:bodyPr wrap="square" rtlCol="0">
            <a:spAutoFit/>
          </a:bodyPr>
          <a:lstStyle/>
          <a:p>
            <a:pPr>
              <a:spcAft>
                <a:spcPts val="600"/>
              </a:spcAft>
            </a:pPr>
            <a:r>
              <a:rPr lang="en-US" sz="1400" b="0" i="1" dirty="0" smtClean="0">
                <a:solidFill>
                  <a:srgbClr val="008000"/>
                </a:solidFill>
                <a:latin typeface="+mn-lt"/>
              </a:rPr>
              <a:t>[Mokeev, Aznauryan, Int. J. Mod. Phys. Conf. Ser. 26, 1460080 (2014)]</a:t>
            </a:r>
          </a:p>
        </p:txBody>
      </p:sp>
      <p:sp>
        <p:nvSpPr>
          <p:cNvPr id="10" name="TextBox 9"/>
          <p:cNvSpPr txBox="1"/>
          <p:nvPr/>
        </p:nvSpPr>
        <p:spPr>
          <a:xfrm>
            <a:off x="364435" y="5644730"/>
            <a:ext cx="8426174" cy="646331"/>
          </a:xfrm>
          <a:prstGeom prst="rect">
            <a:avLst/>
          </a:prstGeom>
          <a:noFill/>
        </p:spPr>
        <p:txBody>
          <a:bodyPr wrap="square" rtlCol="0">
            <a:spAutoFit/>
          </a:bodyPr>
          <a:lstStyle/>
          <a:p>
            <a:pPr algn="ctr">
              <a:spcBef>
                <a:spcPts val="300"/>
              </a:spcBef>
              <a:spcAft>
                <a:spcPts val="0"/>
              </a:spcAft>
            </a:pPr>
            <a:r>
              <a:rPr lang="en-US" sz="1800" b="0" dirty="0" smtClean="0">
                <a:solidFill>
                  <a:srgbClr val="FF0000"/>
                </a:solidFill>
                <a:latin typeface="Comic Sans MS"/>
                <a:cs typeface="Comic Sans MS"/>
              </a:rPr>
              <a:t>Data from the KY channels is critical to provide an independent </a:t>
            </a:r>
          </a:p>
          <a:p>
            <a:pPr algn="ctr">
              <a:spcAft>
                <a:spcPts val="0"/>
              </a:spcAft>
            </a:pPr>
            <a:r>
              <a:rPr lang="en-US" sz="1800" b="0" dirty="0" smtClean="0">
                <a:solidFill>
                  <a:srgbClr val="FF0000"/>
                </a:solidFill>
                <a:latin typeface="Comic Sans MS"/>
                <a:cs typeface="Comic Sans MS"/>
              </a:rPr>
              <a:t>extraction of the electrocoupling amplitudes for the high-lying N* states</a:t>
            </a:r>
          </a:p>
        </p:txBody>
      </p:sp>
      <p:sp>
        <p:nvSpPr>
          <p:cNvPr id="11" name="Rectangle 10"/>
          <p:cNvSpPr/>
          <p:nvPr/>
        </p:nvSpPr>
        <p:spPr bwMode="auto">
          <a:xfrm>
            <a:off x="350745" y="5650044"/>
            <a:ext cx="8468584" cy="667512"/>
          </a:xfrm>
          <a:prstGeom prst="rect">
            <a:avLst/>
          </a:pr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Comic Sans MS"/>
              <a:cs typeface="Comic Sans MS"/>
            </a:endParaRPr>
          </a:p>
        </p:txBody>
      </p:sp>
      <p:sp>
        <p:nvSpPr>
          <p:cNvPr id="13" name="TextBox 12"/>
          <p:cNvSpPr txBox="1"/>
          <p:nvPr/>
        </p:nvSpPr>
        <p:spPr>
          <a:xfrm>
            <a:off x="1529425" y="1733824"/>
            <a:ext cx="5980118" cy="646331"/>
          </a:xfrm>
          <a:prstGeom prst="rect">
            <a:avLst/>
          </a:prstGeom>
          <a:noFill/>
          <a:ln w="38100">
            <a:solidFill>
              <a:schemeClr val="accent6">
                <a:lumMod val="60000"/>
                <a:lumOff val="40000"/>
              </a:schemeClr>
            </a:solidFill>
          </a:ln>
        </p:spPr>
        <p:txBody>
          <a:bodyPr wrap="square" rtlCol="0">
            <a:spAutoFit/>
          </a:bodyPr>
          <a:lstStyle/>
          <a:p>
            <a:pPr marL="630238" indent="-630238">
              <a:spcAft>
                <a:spcPts val="600"/>
              </a:spcAft>
            </a:pPr>
            <a:r>
              <a:rPr lang="en-US" sz="1800" b="0" i="1" dirty="0" smtClean="0">
                <a:solidFill>
                  <a:srgbClr val="008000"/>
                </a:solidFill>
                <a:latin typeface="Comic Sans MS"/>
                <a:cs typeface="Comic Sans MS"/>
              </a:rPr>
              <a:t>Note: Most high-lying N* states (M &gt; 1.6 GeV) decay mainly to N</a:t>
            </a:r>
            <a:r>
              <a:rPr lang="en-US" sz="1800" b="0" i="1" dirty="0" smtClean="0">
                <a:solidFill>
                  <a:srgbClr val="008000"/>
                </a:solidFill>
                <a:latin typeface="Symbol" charset="2"/>
                <a:cs typeface="Symbol" charset="2"/>
              </a:rPr>
              <a:t>pp</a:t>
            </a:r>
            <a:r>
              <a:rPr lang="en-US" sz="1800" b="0" i="1" dirty="0" smtClean="0">
                <a:solidFill>
                  <a:srgbClr val="008000"/>
                </a:solidFill>
                <a:latin typeface="Comic Sans MS"/>
                <a:cs typeface="Comic Sans MS"/>
              </a:rPr>
              <a:t> with much smaller strength to N</a:t>
            </a:r>
            <a:r>
              <a:rPr lang="en-US" sz="1800" b="0" i="1" dirty="0" smtClean="0">
                <a:solidFill>
                  <a:srgbClr val="008000"/>
                </a:solidFill>
                <a:latin typeface="Symbol" charset="2"/>
                <a:cs typeface="Symbol" charset="2"/>
              </a:rPr>
              <a:t>p</a:t>
            </a:r>
          </a:p>
        </p:txBody>
      </p:sp>
      <p:sp>
        <p:nvSpPr>
          <p:cNvPr id="21" name="TextBox 20"/>
          <p:cNvSpPr txBox="1"/>
          <p:nvPr/>
        </p:nvSpPr>
        <p:spPr>
          <a:xfrm>
            <a:off x="1049130" y="2600115"/>
            <a:ext cx="1446696" cy="338554"/>
          </a:xfrm>
          <a:prstGeom prst="rect">
            <a:avLst/>
          </a:prstGeom>
          <a:solidFill>
            <a:schemeClr val="bg1"/>
          </a:solidFill>
          <a:ln w="31750">
            <a:solidFill>
              <a:srgbClr val="008000"/>
            </a:solidFill>
          </a:ln>
        </p:spPr>
        <p:txBody>
          <a:bodyPr wrap="square" rtlCol="0">
            <a:spAutoFit/>
          </a:bodyPr>
          <a:lstStyle/>
          <a:p>
            <a:pPr algn="ctr">
              <a:spcAft>
                <a:spcPts val="600"/>
              </a:spcAft>
            </a:pPr>
            <a:r>
              <a:rPr lang="en-US" sz="1600" b="0" dirty="0" smtClean="0">
                <a:solidFill>
                  <a:srgbClr val="000090"/>
                </a:solidFill>
                <a:latin typeface="Symbol" charset="2"/>
                <a:cs typeface="Symbol" charset="2"/>
              </a:rPr>
              <a:t>D</a:t>
            </a:r>
            <a:r>
              <a:rPr lang="en-US" sz="1600" b="0" dirty="0" smtClean="0">
                <a:solidFill>
                  <a:srgbClr val="000090"/>
                </a:solidFill>
                <a:latin typeface="Comic Sans MS"/>
                <a:cs typeface="Comic Sans MS"/>
              </a:rPr>
              <a:t>(1620)1/2</a:t>
            </a:r>
            <a:r>
              <a:rPr lang="en-US" sz="1600" b="0" baseline="30000" dirty="0" smtClean="0">
                <a:solidFill>
                  <a:srgbClr val="000090"/>
                </a:solidFill>
                <a:latin typeface="Comic Sans MS"/>
                <a:cs typeface="Comic Sans MS"/>
              </a:rPr>
              <a:t>-</a:t>
            </a:r>
          </a:p>
        </p:txBody>
      </p:sp>
      <p:sp>
        <p:nvSpPr>
          <p:cNvPr id="22" name="TextBox 21"/>
          <p:cNvSpPr txBox="1"/>
          <p:nvPr/>
        </p:nvSpPr>
        <p:spPr>
          <a:xfrm>
            <a:off x="4097130" y="2595183"/>
            <a:ext cx="1490870" cy="338554"/>
          </a:xfrm>
          <a:prstGeom prst="rect">
            <a:avLst/>
          </a:prstGeom>
          <a:solidFill>
            <a:schemeClr val="bg1"/>
          </a:solidFill>
          <a:ln w="31750">
            <a:solidFill>
              <a:srgbClr val="008000"/>
            </a:solidFill>
          </a:ln>
        </p:spPr>
        <p:txBody>
          <a:bodyPr wrap="square" rtlCol="0">
            <a:spAutoFit/>
          </a:bodyPr>
          <a:lstStyle/>
          <a:p>
            <a:pPr algn="ctr">
              <a:spcAft>
                <a:spcPts val="600"/>
              </a:spcAft>
            </a:pPr>
            <a:r>
              <a:rPr lang="en-US" sz="1600" b="0" dirty="0" smtClean="0">
                <a:solidFill>
                  <a:srgbClr val="000090"/>
                </a:solidFill>
                <a:latin typeface="Symbol" charset="2"/>
                <a:cs typeface="Symbol" charset="2"/>
              </a:rPr>
              <a:t>D</a:t>
            </a:r>
            <a:r>
              <a:rPr lang="en-US" sz="1600" b="0" dirty="0" smtClean="0">
                <a:solidFill>
                  <a:srgbClr val="000090"/>
                </a:solidFill>
                <a:latin typeface="Comic Sans MS"/>
                <a:cs typeface="Comic Sans MS"/>
              </a:rPr>
              <a:t>(1700)3/2</a:t>
            </a:r>
            <a:r>
              <a:rPr lang="en-US" sz="1600" b="0" baseline="30000" dirty="0" smtClean="0">
                <a:solidFill>
                  <a:srgbClr val="000090"/>
                </a:solidFill>
                <a:latin typeface="Comic Sans MS"/>
                <a:cs typeface="Comic Sans MS"/>
              </a:rPr>
              <a:t>-</a:t>
            </a:r>
          </a:p>
        </p:txBody>
      </p:sp>
      <p:sp>
        <p:nvSpPr>
          <p:cNvPr id="23" name="TextBox 22"/>
          <p:cNvSpPr txBox="1"/>
          <p:nvPr/>
        </p:nvSpPr>
        <p:spPr>
          <a:xfrm>
            <a:off x="7045738" y="2590251"/>
            <a:ext cx="1468783" cy="338554"/>
          </a:xfrm>
          <a:prstGeom prst="rect">
            <a:avLst/>
          </a:prstGeom>
          <a:solidFill>
            <a:schemeClr val="bg1"/>
          </a:solidFill>
          <a:ln w="31750">
            <a:solidFill>
              <a:srgbClr val="008000"/>
            </a:solidFill>
          </a:ln>
        </p:spPr>
        <p:txBody>
          <a:bodyPr wrap="square" rtlCol="0">
            <a:spAutoFit/>
          </a:bodyPr>
          <a:lstStyle/>
          <a:p>
            <a:pPr algn="ctr">
              <a:spcAft>
                <a:spcPts val="600"/>
              </a:spcAft>
            </a:pPr>
            <a:r>
              <a:rPr lang="en-US" sz="1600" b="0" dirty="0" smtClean="0">
                <a:solidFill>
                  <a:srgbClr val="000090"/>
                </a:solidFill>
                <a:latin typeface="Comic Sans MS"/>
                <a:cs typeface="Comic Sans MS"/>
              </a:rPr>
              <a:t>N(1720)3/2</a:t>
            </a:r>
            <a:r>
              <a:rPr lang="en-US" sz="1600" b="0" baseline="30000" dirty="0" smtClean="0">
                <a:solidFill>
                  <a:srgbClr val="000090"/>
                </a:solidFill>
                <a:latin typeface="Comic Sans MS"/>
                <a:cs typeface="Comic Sans MS"/>
              </a:rPr>
              <a:t>+</a:t>
            </a:r>
          </a:p>
        </p:txBody>
      </p:sp>
      <p:sp>
        <p:nvSpPr>
          <p:cNvPr id="24" name="TextBox 23"/>
          <p:cNvSpPr txBox="1"/>
          <p:nvPr/>
        </p:nvSpPr>
        <p:spPr>
          <a:xfrm>
            <a:off x="619537" y="4510775"/>
            <a:ext cx="650478" cy="369332"/>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S</a:t>
            </a:r>
            <a:r>
              <a:rPr lang="en-US" sz="1800" b="0" baseline="-25000" dirty="0" smtClean="0">
                <a:solidFill>
                  <a:srgbClr val="FF0000"/>
                </a:solidFill>
                <a:latin typeface="Comic Sans MS"/>
                <a:cs typeface="Comic Sans MS"/>
              </a:rPr>
              <a:t>1/2</a:t>
            </a:r>
          </a:p>
        </p:txBody>
      </p:sp>
      <p:sp>
        <p:nvSpPr>
          <p:cNvPr id="33" name="TextBox 32"/>
          <p:cNvSpPr txBox="1"/>
          <p:nvPr/>
        </p:nvSpPr>
        <p:spPr>
          <a:xfrm>
            <a:off x="3766474" y="4515754"/>
            <a:ext cx="667323" cy="369332"/>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A</a:t>
            </a:r>
            <a:r>
              <a:rPr lang="en-US" sz="1800" b="0" baseline="-25000" dirty="0" smtClean="0">
                <a:solidFill>
                  <a:srgbClr val="FF0000"/>
                </a:solidFill>
                <a:latin typeface="Comic Sans MS"/>
                <a:cs typeface="Comic Sans MS"/>
              </a:rPr>
              <a:t>1/2</a:t>
            </a:r>
          </a:p>
        </p:txBody>
      </p:sp>
      <p:sp>
        <p:nvSpPr>
          <p:cNvPr id="34" name="TextBox 33"/>
          <p:cNvSpPr txBox="1"/>
          <p:nvPr/>
        </p:nvSpPr>
        <p:spPr>
          <a:xfrm>
            <a:off x="6685439" y="4513911"/>
            <a:ext cx="628328" cy="369332"/>
          </a:xfrm>
          <a:prstGeom prst="rect">
            <a:avLst/>
          </a:prstGeom>
          <a:noFill/>
        </p:spPr>
        <p:txBody>
          <a:bodyPr wrap="square" rtlCol="0">
            <a:spAutoFit/>
          </a:bodyPr>
          <a:lstStyle/>
          <a:p>
            <a:pPr>
              <a:spcAft>
                <a:spcPts val="600"/>
              </a:spcAft>
            </a:pPr>
            <a:r>
              <a:rPr lang="en-US" sz="1800" b="0" dirty="0" smtClean="0">
                <a:solidFill>
                  <a:srgbClr val="FF0000"/>
                </a:solidFill>
                <a:latin typeface="Comic Sans MS"/>
                <a:cs typeface="Comic Sans MS"/>
              </a:rPr>
              <a:t>A</a:t>
            </a:r>
            <a:r>
              <a:rPr lang="en-US" sz="1800" b="0" baseline="-25000" dirty="0" smtClean="0">
                <a:solidFill>
                  <a:srgbClr val="FF0000"/>
                </a:solidFill>
                <a:latin typeface="Comic Sans MS"/>
                <a:cs typeface="Comic Sans MS"/>
              </a:rPr>
              <a:t>3/2</a:t>
            </a:r>
          </a:p>
        </p:txBody>
      </p:sp>
      <p:sp>
        <p:nvSpPr>
          <p:cNvPr id="35" name="TextBox 34"/>
          <p:cNvSpPr txBox="1"/>
          <p:nvPr/>
        </p:nvSpPr>
        <p:spPr>
          <a:xfrm>
            <a:off x="640520" y="3144562"/>
            <a:ext cx="1192696" cy="646331"/>
          </a:xfrm>
          <a:prstGeom prst="rect">
            <a:avLst/>
          </a:prstGeom>
          <a:noFill/>
          <a:ln>
            <a:solidFill>
              <a:schemeClr val="accent6">
                <a:lumMod val="60000"/>
                <a:lumOff val="40000"/>
              </a:schemeClr>
            </a:solidFill>
          </a:ln>
        </p:spPr>
        <p:txBody>
          <a:bodyPr wrap="square" rtlCol="0">
            <a:spAutoFit/>
          </a:bodyPr>
          <a:lstStyle/>
          <a:p>
            <a:pPr>
              <a:spcAft>
                <a:spcPts val="0"/>
              </a:spcAft>
            </a:pPr>
            <a:r>
              <a:rPr lang="en-US" sz="1200" b="0" i="1" dirty="0" smtClean="0">
                <a:solidFill>
                  <a:srgbClr val="009900"/>
                </a:solidFill>
                <a:latin typeface="+mn-lt"/>
              </a:rPr>
              <a:t>1.46-1.56 GeV</a:t>
            </a:r>
          </a:p>
          <a:p>
            <a:pPr>
              <a:spcAft>
                <a:spcPts val="0"/>
              </a:spcAft>
            </a:pPr>
            <a:r>
              <a:rPr lang="en-US" sz="1200" b="0" i="1" dirty="0" smtClean="0">
                <a:solidFill>
                  <a:srgbClr val="F489AF"/>
                </a:solidFill>
                <a:latin typeface="+mn-lt"/>
              </a:rPr>
              <a:t>1.56-1.66 GeV</a:t>
            </a:r>
          </a:p>
          <a:p>
            <a:pPr>
              <a:spcAft>
                <a:spcPts val="0"/>
              </a:spcAft>
            </a:pPr>
            <a:r>
              <a:rPr lang="en-US" sz="1200" b="0" i="1" dirty="0" smtClean="0">
                <a:solidFill>
                  <a:srgbClr val="FF0000"/>
                </a:solidFill>
                <a:latin typeface="+mn-lt"/>
              </a:rPr>
              <a:t>1.61-1.71 GeV</a:t>
            </a:r>
          </a:p>
        </p:txBody>
      </p:sp>
      <p:sp>
        <p:nvSpPr>
          <p:cNvPr id="36" name="TextBox 35"/>
          <p:cNvSpPr txBox="1"/>
          <p:nvPr/>
        </p:nvSpPr>
        <p:spPr>
          <a:xfrm>
            <a:off x="5663094" y="2877309"/>
            <a:ext cx="1192696" cy="646331"/>
          </a:xfrm>
          <a:prstGeom prst="rect">
            <a:avLst/>
          </a:prstGeom>
          <a:solidFill>
            <a:schemeClr val="bg1"/>
          </a:solidFill>
          <a:ln>
            <a:solidFill>
              <a:schemeClr val="accent6">
                <a:lumMod val="60000"/>
                <a:lumOff val="40000"/>
              </a:schemeClr>
            </a:solidFill>
          </a:ln>
        </p:spPr>
        <p:txBody>
          <a:bodyPr wrap="square" rtlCol="0">
            <a:spAutoFit/>
          </a:bodyPr>
          <a:lstStyle/>
          <a:p>
            <a:pPr>
              <a:spcAft>
                <a:spcPts val="0"/>
              </a:spcAft>
            </a:pPr>
            <a:r>
              <a:rPr lang="en-US" sz="1200" b="0" i="1" dirty="0" smtClean="0">
                <a:solidFill>
                  <a:srgbClr val="FF0000"/>
                </a:solidFill>
                <a:latin typeface="+mn-lt"/>
              </a:rPr>
              <a:t>1.61-1.71 GeV</a:t>
            </a:r>
          </a:p>
          <a:p>
            <a:pPr>
              <a:spcAft>
                <a:spcPts val="0"/>
              </a:spcAft>
            </a:pPr>
            <a:r>
              <a:rPr lang="en-US" sz="1200" b="0" i="1" dirty="0" smtClean="0">
                <a:solidFill>
                  <a:srgbClr val="0000FF"/>
                </a:solidFill>
                <a:latin typeface="+mn-lt"/>
              </a:rPr>
              <a:t>1.66-1.76 GeV</a:t>
            </a:r>
          </a:p>
          <a:p>
            <a:pPr>
              <a:spcAft>
                <a:spcPts val="0"/>
              </a:spcAft>
            </a:pPr>
            <a:r>
              <a:rPr lang="en-US" sz="1200" b="0" i="1" dirty="0" smtClean="0">
                <a:latin typeface="+mn-lt"/>
              </a:rPr>
              <a:t>1.71-1.81 GeV</a:t>
            </a:r>
          </a:p>
        </p:txBody>
      </p:sp>
    </p:spTree>
  </p:cSld>
  <p:clrMapOvr>
    <a:masterClrMapping/>
  </p:clrMapOvr>
  <p:transition advTm="61066">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9144000" cy="639763"/>
          </a:xfrm>
        </p:spPr>
        <p:txBody>
          <a:bodyPr/>
          <a:lstStyle/>
          <a:p>
            <a:r>
              <a:rPr lang="en-US" dirty="0" smtClean="0">
                <a:sym typeface="Wingdings"/>
              </a:rPr>
              <a:t>Evidence for New N* in KY Final State</a:t>
            </a:r>
            <a:endParaRPr lang="en-US" dirty="0"/>
          </a:p>
        </p:txBody>
      </p:sp>
      <p:graphicFrame>
        <p:nvGraphicFramePr>
          <p:cNvPr id="19" name="Table 18"/>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1281309"/>
              </p:ext>
            </p:extLst>
          </p:nvPr>
        </p:nvGraphicFramePr>
        <p:xfrm>
          <a:off x="927653" y="1056288"/>
          <a:ext cx="7174007" cy="4444819"/>
        </p:xfrm>
        <a:graphic>
          <a:graphicData uri="http://schemas.openxmlformats.org/drawingml/2006/table">
            <a:tbl>
              <a:tblPr firstRow="1" bandRow="1">
                <a:tableStyleId>{073A0DAA-6AF3-43AB-8588-CEC1D06C72B9}</a:tableStyleId>
              </a:tblPr>
              <a:tblGrid>
                <a:gridCol w="1391477"/>
                <a:gridCol w="1223059"/>
                <a:gridCol w="1307268"/>
                <a:gridCol w="997650"/>
                <a:gridCol w="1077924"/>
                <a:gridCol w="1176629"/>
              </a:tblGrid>
              <a:tr h="608834">
                <a:tc>
                  <a:txBody>
                    <a:bodyPr/>
                    <a:lstStyle/>
                    <a:p>
                      <a:r>
                        <a:rPr lang="en-US" dirty="0" smtClean="0"/>
                        <a:t>State</a:t>
                      </a:r>
                    </a:p>
                    <a:p>
                      <a:r>
                        <a:rPr lang="en-US" dirty="0" smtClean="0"/>
                        <a:t>N(mass)J</a:t>
                      </a:r>
                      <a:r>
                        <a:rPr lang="en-US" baseline="30000" dirty="0" smtClean="0"/>
                        <a:t>P</a:t>
                      </a:r>
                      <a:endParaRPr lang="en-US" baseline="30000" dirty="0"/>
                    </a:p>
                  </a:txBody>
                  <a:tcPr/>
                </a:tc>
                <a:tc>
                  <a:txBody>
                    <a:bodyPr/>
                    <a:lstStyle/>
                    <a:p>
                      <a:pPr algn="ctr"/>
                      <a:r>
                        <a:rPr lang="en-US" baseline="0" dirty="0" smtClean="0"/>
                        <a:t>PDG </a:t>
                      </a:r>
                    </a:p>
                    <a:p>
                      <a:pPr algn="ctr"/>
                      <a:r>
                        <a:rPr lang="en-US" baseline="0" dirty="0" smtClean="0"/>
                        <a:t>pre 2010</a:t>
                      </a:r>
                    </a:p>
                  </a:txBody>
                  <a:tcPr/>
                </a:tc>
                <a:tc>
                  <a:txBody>
                    <a:bodyPr/>
                    <a:lstStyle/>
                    <a:p>
                      <a:pPr algn="ctr"/>
                      <a:r>
                        <a:rPr lang="en-US" dirty="0" smtClean="0"/>
                        <a:t>PDG</a:t>
                      </a:r>
                      <a:r>
                        <a:rPr lang="en-US" baseline="0" dirty="0" smtClean="0"/>
                        <a:t> 2016</a:t>
                      </a:r>
                      <a:endParaRPr lang="en-US" dirty="0" smtClean="0"/>
                    </a:p>
                  </a:txBody>
                  <a:tcPr/>
                </a:tc>
                <a:tc>
                  <a:txBody>
                    <a:bodyPr/>
                    <a:lstStyle/>
                    <a:p>
                      <a:pPr algn="ctr"/>
                      <a:r>
                        <a:rPr lang="en-US" dirty="0" smtClean="0"/>
                        <a:t>KΛ</a:t>
                      </a:r>
                    </a:p>
                    <a:p>
                      <a:pPr algn="ctr"/>
                      <a:endParaRPr lang="en-US" dirty="0"/>
                    </a:p>
                  </a:txBody>
                  <a:tcPr/>
                </a:tc>
                <a:tc>
                  <a:txBody>
                    <a:bodyPr/>
                    <a:lstStyle/>
                    <a:p>
                      <a:pPr algn="ctr"/>
                      <a:r>
                        <a:rPr lang="en-US" dirty="0" smtClean="0"/>
                        <a:t>KΣ</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 Nγ</a:t>
                      </a:r>
                    </a:p>
                  </a:txBody>
                  <a:tcPr/>
                </a:tc>
              </a:tr>
              <a:tr h="509391">
                <a:tc>
                  <a:txBody>
                    <a:bodyPr/>
                    <a:lstStyle/>
                    <a:p>
                      <a:r>
                        <a:rPr lang="en-US" sz="1600" b="1" dirty="0" smtClean="0"/>
                        <a:t>N(1710)1/2</a:t>
                      </a:r>
                      <a:r>
                        <a:rPr lang="en-US" sz="1600" b="1" baseline="30000" dirty="0" smtClean="0"/>
                        <a:t>+</a:t>
                      </a:r>
                      <a:endParaRPr lang="en-US" sz="1600" b="1" baseline="30000" dirty="0"/>
                    </a:p>
                  </a:txBody>
                  <a:tcPr/>
                </a:tc>
                <a:tc>
                  <a:txBody>
                    <a:bodyPr/>
                    <a:lstStyle/>
                    <a:p>
                      <a:pPr algn="ctr"/>
                      <a:r>
                        <a:rPr lang="en-US" sz="1600" b="0" dirty="0" smtClean="0"/>
                        <a:t>***</a:t>
                      </a:r>
                      <a:endParaRPr lang="en-US" sz="1600" b="0"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N(1880)1/2</a:t>
                      </a:r>
                      <a:r>
                        <a:rPr lang="en-US" sz="1600" b="1" baseline="30000" dirty="0" smtClean="0"/>
                        <a:t>+</a:t>
                      </a:r>
                    </a:p>
                  </a:txBody>
                  <a:tcPr/>
                </a:tc>
                <a:tc>
                  <a:txBody>
                    <a:bodyPr/>
                    <a:lstStyle/>
                    <a:p>
                      <a:pPr algn="ctr"/>
                      <a:r>
                        <a:rPr lang="en-US" sz="1600" b="1" baseline="0" dirty="0" smtClean="0"/>
                        <a:t> </a:t>
                      </a: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N(1895)1/2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N(1900)3/2</a:t>
                      </a:r>
                      <a:r>
                        <a:rPr lang="en-US" sz="1600" b="1" baseline="30000" dirty="0" smtClean="0"/>
                        <a:t>+</a:t>
                      </a:r>
                    </a:p>
                  </a:txBody>
                  <a:tcPr/>
                </a:tc>
                <a:tc>
                  <a:txBody>
                    <a:bodyPr/>
                    <a:lstStyle/>
                    <a:p>
                      <a:pPr algn="ctr"/>
                      <a:r>
                        <a:rPr lang="en-US" sz="1600" b="1" dirty="0" smtClean="0"/>
                        <a:t>**</a:t>
                      </a: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N(1875)3/2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N(2150)3/2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739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N(2000)5/2</a:t>
                      </a:r>
                      <a:r>
                        <a:rPr lang="en-US" sz="1600" b="1" baseline="30000" dirty="0" smtClean="0"/>
                        <a:t>+</a:t>
                      </a:r>
                    </a:p>
                  </a:txBody>
                  <a:tcPr/>
                </a:tc>
                <a:tc>
                  <a:txBody>
                    <a:bodyPr/>
                    <a:lstStyle/>
                    <a:p>
                      <a:pPr algn="ctr"/>
                      <a:r>
                        <a:rPr lang="en-US" sz="1600" b="1" dirty="0" smtClean="0"/>
                        <a:t>*</a:t>
                      </a: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r h="4517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N(2060)5/2</a:t>
                      </a:r>
                      <a:r>
                        <a:rPr lang="en-US" sz="1600" b="1" baseline="30000" dirty="0" smtClean="0"/>
                        <a:t>-</a:t>
                      </a:r>
                    </a:p>
                  </a:txBody>
                  <a:tcPr/>
                </a:tc>
                <a:tc>
                  <a:txBody>
                    <a:bodyPr/>
                    <a:lstStyle/>
                    <a:p>
                      <a:pPr algn="ctr"/>
                      <a:endParaRPr lang="en-US" sz="1600" b="1" dirty="0"/>
                    </a:p>
                  </a:txBody>
                  <a:tcPr/>
                </a:tc>
                <a:tc>
                  <a:txBody>
                    <a:bodyPr/>
                    <a:lstStyle/>
                    <a:p>
                      <a:pPr algn="ctr"/>
                      <a:r>
                        <a:rPr lang="en-US" sz="1600" b="1" dirty="0" smtClean="0">
                          <a:solidFill>
                            <a:srgbClr val="008000"/>
                          </a:solidFill>
                        </a:rPr>
                        <a:t>**</a:t>
                      </a:r>
                      <a:endParaRPr lang="en-US" sz="1600" b="1" dirty="0">
                        <a:solidFill>
                          <a:srgbClr val="008000"/>
                        </a:solidFill>
                      </a:endParaRPr>
                    </a:p>
                  </a:txBody>
                  <a:tcPr/>
                </a:tc>
                <a:tc>
                  <a:txBody>
                    <a:bodyPr/>
                    <a:lstStyle/>
                    <a:p>
                      <a:pPr algn="ct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c>
                  <a:txBody>
                    <a:bodyPr/>
                    <a:lstStyle/>
                    <a:p>
                      <a:pPr algn="ctr"/>
                      <a:r>
                        <a:rPr lang="en-US" sz="1600" b="1" dirty="0" smtClean="0">
                          <a:solidFill>
                            <a:srgbClr val="FF0000"/>
                          </a:solidFill>
                        </a:rPr>
                        <a:t>**</a:t>
                      </a:r>
                      <a:endParaRPr lang="en-US" sz="1600" b="1" dirty="0">
                        <a:solidFill>
                          <a:srgbClr val="FF0000"/>
                        </a:solidFill>
                      </a:endParaRPr>
                    </a:p>
                  </a:txBody>
                  <a:tcPr/>
                </a:tc>
              </a:tr>
            </a:tbl>
          </a:graphicData>
        </a:graphic>
      </p:graphicFrame>
      <p:sp>
        <p:nvSpPr>
          <p:cNvPr id="20" name="Rectangle 19"/>
          <p:cNvSpPr/>
          <p:nvPr/>
        </p:nvSpPr>
        <p:spPr>
          <a:xfrm>
            <a:off x="3556556" y="1043595"/>
            <a:ext cx="1320800" cy="4453128"/>
          </a:xfrm>
          <a:prstGeom prst="rect">
            <a:avLst/>
          </a:prstGeom>
          <a:noFill/>
          <a:ln w="28575" cap="flat" cmpd="sng" algn="ctr">
            <a:solidFill>
              <a:srgbClr val="4CE44B"/>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916597" y="5870075"/>
            <a:ext cx="7165961" cy="369332"/>
          </a:xfrm>
          <a:prstGeom prst="rect">
            <a:avLst/>
          </a:prstGeom>
          <a:noFill/>
          <a:ln w="38100">
            <a:solidFill>
              <a:schemeClr val="accent6">
                <a:lumMod val="60000"/>
                <a:lumOff val="40000"/>
              </a:schemeClr>
            </a:solidFill>
          </a:ln>
        </p:spPr>
        <p:txBody>
          <a:bodyPr wrap="square" rtlCol="0" anchor="ctr">
            <a:spAutoFit/>
          </a:bodyPr>
          <a:lstStyle/>
          <a:p>
            <a:pPr algn="ctr">
              <a:spcAft>
                <a:spcPts val="600"/>
              </a:spcAft>
            </a:pPr>
            <a:r>
              <a:rPr lang="en-US" sz="1800" b="0" dirty="0" smtClean="0">
                <a:solidFill>
                  <a:srgbClr val="800000"/>
                </a:solidFill>
                <a:latin typeface="Comic Sans MS"/>
                <a:cs typeface="Comic Sans MS"/>
              </a:rPr>
              <a:t>Extend these studies to higher masses and to electroproduction</a:t>
            </a:r>
          </a:p>
        </p:txBody>
      </p:sp>
    </p:spTree>
  </p:cSld>
  <p:clrMapOvr>
    <a:masterClrMapping/>
  </p:clrMapOvr>
  <p:transition advTm="400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lam_w_q1_sep15.jpg"/>
          <p:cNvPicPr>
            <a:picLocks/>
          </p:cNvPicPr>
          <p:nvPr/>
        </p:nvPicPr>
        <p:blipFill>
          <a:blip r:embed="rId2"/>
          <a:stretch>
            <a:fillRect/>
          </a:stretch>
        </p:blipFill>
        <p:spPr>
          <a:xfrm>
            <a:off x="77301" y="873737"/>
            <a:ext cx="9040612" cy="5096256"/>
          </a:xfrm>
          <a:prstGeom prst="rect">
            <a:avLst/>
          </a:prstGeom>
        </p:spPr>
      </p:pic>
      <p:sp>
        <p:nvSpPr>
          <p:cNvPr id="2" name="Title 1"/>
          <p:cNvSpPr>
            <a:spLocks noGrp="1"/>
          </p:cNvSpPr>
          <p:nvPr>
            <p:ph type="title"/>
          </p:nvPr>
        </p:nvSpPr>
        <p:spPr>
          <a:xfrm>
            <a:off x="0" y="165101"/>
            <a:ext cx="9144000" cy="639763"/>
          </a:xfrm>
        </p:spPr>
        <p:txBody>
          <a:bodyPr/>
          <a:lstStyle/>
          <a:p>
            <a:r>
              <a:rPr lang="en-US" dirty="0" smtClean="0"/>
              <a:t>K</a:t>
            </a:r>
            <a:r>
              <a:rPr lang="en-US" baseline="30000" dirty="0" smtClean="0"/>
              <a:t>+</a:t>
            </a:r>
            <a:r>
              <a:rPr lang="en-US" sz="3400" dirty="0" smtClean="0">
                <a:latin typeface="Symbol" charset="2"/>
                <a:cs typeface="Symbol" charset="2"/>
              </a:rPr>
              <a:t>L</a:t>
            </a:r>
            <a:r>
              <a:rPr lang="en-US" dirty="0" smtClean="0"/>
              <a:t> Structure Functions</a:t>
            </a:r>
            <a:endParaRPr lang="en-US" dirty="0"/>
          </a:p>
        </p:txBody>
      </p:sp>
      <p:sp>
        <p:nvSpPr>
          <p:cNvPr id="7" name="TextBox 6"/>
          <p:cNvSpPr txBox="1"/>
          <p:nvPr/>
        </p:nvSpPr>
        <p:spPr>
          <a:xfrm>
            <a:off x="335272" y="6071617"/>
            <a:ext cx="5076271" cy="307764"/>
          </a:xfrm>
          <a:prstGeom prst="rect">
            <a:avLst/>
          </a:prstGeom>
          <a:noFill/>
        </p:spPr>
        <p:txBody>
          <a:bodyPr wrap="square" lIns="91429" tIns="45714" rIns="91429" bIns="45714" rtlCol="0">
            <a:spAutoFit/>
          </a:bodyPr>
          <a:lstStyle/>
          <a:p>
            <a:pPr>
              <a:spcAft>
                <a:spcPts val="300"/>
              </a:spcAft>
            </a:pPr>
            <a:r>
              <a:rPr lang="en-US" sz="1400" b="0" i="1" dirty="0" smtClean="0">
                <a:solidFill>
                  <a:srgbClr val="000090"/>
                </a:solidFill>
                <a:latin typeface="+mn-lt"/>
              </a:rPr>
              <a:t>E = 5.5 GeV,  W: thr – 2.6 GeV, Q</a:t>
            </a:r>
            <a:r>
              <a:rPr lang="en-US" sz="1400" b="0" i="1" baseline="30000" dirty="0" smtClean="0">
                <a:solidFill>
                  <a:srgbClr val="000090"/>
                </a:solidFill>
                <a:latin typeface="+mn-lt"/>
              </a:rPr>
              <a:t>2</a:t>
            </a:r>
            <a:r>
              <a:rPr lang="en-US" sz="1400" b="0" i="1" dirty="0" smtClean="0">
                <a:solidFill>
                  <a:srgbClr val="000090"/>
                </a:solidFill>
                <a:latin typeface="+mn-lt"/>
              </a:rPr>
              <a:t> = 1.80, 2.60, 3.45 GeV</a:t>
            </a:r>
            <a:r>
              <a:rPr lang="en-US" sz="1400" b="0" i="1" baseline="30000" dirty="0" smtClean="0">
                <a:solidFill>
                  <a:srgbClr val="000090"/>
                </a:solidFill>
                <a:latin typeface="+mn-lt"/>
              </a:rPr>
              <a:t>2</a:t>
            </a:r>
          </a:p>
        </p:txBody>
      </p:sp>
      <p:cxnSp>
        <p:nvCxnSpPr>
          <p:cNvPr id="11" name="Straight Connector 10"/>
          <p:cNvCxnSpPr/>
          <p:nvPr/>
        </p:nvCxnSpPr>
        <p:spPr bwMode="auto">
          <a:xfrm flipV="1">
            <a:off x="225286" y="5987772"/>
            <a:ext cx="8737600" cy="0"/>
          </a:xfrm>
          <a:prstGeom prst="line">
            <a:avLst/>
          </a:prstGeom>
          <a:noFill/>
          <a:ln w="15875" cap="flat" cmpd="sng" algn="ctr">
            <a:solidFill>
              <a:srgbClr val="0000FF"/>
            </a:solidFill>
            <a:prstDash val="solid"/>
            <a:round/>
            <a:headEnd type="none" w="med" len="med"/>
            <a:tailEnd type="none" w="med" len="med"/>
          </a:ln>
          <a:effectLst/>
        </p:spPr>
      </p:cxnSp>
      <p:sp>
        <p:nvSpPr>
          <p:cNvPr id="12" name="Rectangle 11"/>
          <p:cNvSpPr/>
          <p:nvPr/>
        </p:nvSpPr>
        <p:spPr bwMode="auto">
          <a:xfrm>
            <a:off x="3336520" y="6070601"/>
            <a:ext cx="410936" cy="317500"/>
          </a:xfrm>
          <a:prstGeom prst="rect">
            <a:avLst/>
          </a:prstGeom>
          <a:no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algn="ctr" defTabSz="914293" eaLnBrk="0" hangingPunct="0"/>
            <a:endParaRPr lang="en-US" dirty="0" smtClean="0"/>
          </a:p>
        </p:txBody>
      </p:sp>
      <p:sp>
        <p:nvSpPr>
          <p:cNvPr id="8" name="TextBox 7"/>
          <p:cNvSpPr txBox="1"/>
          <p:nvPr/>
        </p:nvSpPr>
        <p:spPr>
          <a:xfrm>
            <a:off x="5412512" y="6065667"/>
            <a:ext cx="3430298" cy="307764"/>
          </a:xfrm>
          <a:prstGeom prst="rect">
            <a:avLst/>
          </a:prstGeom>
          <a:noFill/>
        </p:spPr>
        <p:txBody>
          <a:bodyPr wrap="square" lIns="91429" tIns="45714" rIns="91429" bIns="45714" rtlCol="0">
            <a:spAutoFit/>
          </a:bodyPr>
          <a:lstStyle/>
          <a:p>
            <a:pPr>
              <a:spcAft>
                <a:spcPts val="600"/>
              </a:spcAft>
            </a:pPr>
            <a:r>
              <a:rPr lang="en-US" sz="1400" b="0" i="1" dirty="0" smtClean="0">
                <a:solidFill>
                  <a:srgbClr val="008000"/>
                </a:solidFill>
                <a:latin typeface="+mn-lt"/>
              </a:rPr>
              <a:t>[Carman et al., PRC 87, 025204 (2013)]</a:t>
            </a:r>
          </a:p>
        </p:txBody>
      </p:sp>
      <p:sp>
        <p:nvSpPr>
          <p:cNvPr id="17" name="Rectangle 16"/>
          <p:cNvSpPr/>
          <p:nvPr/>
        </p:nvSpPr>
        <p:spPr bwMode="auto">
          <a:xfrm>
            <a:off x="741156" y="1005365"/>
            <a:ext cx="5763453" cy="446959"/>
          </a:xfrm>
          <a:prstGeom prst="rect">
            <a:avLst/>
          </a:prstGeom>
          <a:solidFill>
            <a:schemeClr val="bg1"/>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ndParaRPr>
          </a:p>
        </p:txBody>
      </p:sp>
      <p:pic>
        <p:nvPicPr>
          <p:cNvPr id="10" name="Picture 9"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23262" y="1044795"/>
            <a:ext cx="5593000" cy="363220"/>
          </a:xfrm>
          <a:prstGeom prst="rect">
            <a:avLst/>
          </a:prstGeom>
          <a:solidFill>
            <a:schemeClr val="bg1"/>
          </a:solidFill>
          <a:ln w="22225">
            <a:noFill/>
          </a:ln>
        </p:spPr>
      </p:pic>
    </p:spTree>
  </p:cSld>
  <p:clrMapOvr>
    <a:masterClrMapping/>
  </p:clrMapOvr>
  <p:transition advTm="98516">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441"/>
            <a:ext cx="9144000" cy="639763"/>
          </a:xfrm>
        </p:spPr>
        <p:txBody>
          <a:bodyPr/>
          <a:lstStyle/>
          <a:p>
            <a:r>
              <a:rPr lang="en-US" dirty="0" smtClean="0"/>
              <a:t>KY Reaction Model</a:t>
            </a:r>
            <a:endParaRPr lang="en-US" dirty="0"/>
          </a:p>
        </p:txBody>
      </p:sp>
      <p:pic>
        <p:nvPicPr>
          <p:cNvPr id="62" name="Picture 61" descr="corthals-fig1.2.png"/>
          <p:cNvPicPr>
            <a:picLocks/>
          </p:cNvPicPr>
          <p:nvPr/>
        </p:nvPicPr>
        <p:blipFill>
          <a:blip r:embed="rId2"/>
          <a:stretch>
            <a:fillRect/>
          </a:stretch>
        </p:blipFill>
        <p:spPr>
          <a:xfrm>
            <a:off x="417498" y="2581275"/>
            <a:ext cx="4315968" cy="2789428"/>
          </a:xfrm>
          <a:prstGeom prst="rect">
            <a:avLst/>
          </a:prstGeom>
        </p:spPr>
      </p:pic>
      <p:sp>
        <p:nvSpPr>
          <p:cNvPr id="10" name="TextBox 9"/>
          <p:cNvSpPr txBox="1"/>
          <p:nvPr/>
        </p:nvSpPr>
        <p:spPr>
          <a:xfrm>
            <a:off x="4473212" y="5029635"/>
            <a:ext cx="395352" cy="369332"/>
          </a:xfrm>
          <a:prstGeom prst="rect">
            <a:avLst/>
          </a:prstGeom>
          <a:noFill/>
        </p:spPr>
        <p:txBody>
          <a:bodyPr wrap="square" rtlCol="0">
            <a:spAutoFit/>
          </a:bodyPr>
          <a:lstStyle/>
          <a:p>
            <a:pPr>
              <a:spcAft>
                <a:spcPts val="600"/>
              </a:spcAft>
            </a:pPr>
            <a:r>
              <a:rPr lang="en-US" sz="1800" b="0" dirty="0" smtClean="0">
                <a:latin typeface="+mn-lt"/>
              </a:rPr>
              <a:t>W</a:t>
            </a:r>
          </a:p>
        </p:txBody>
      </p:sp>
      <p:sp>
        <p:nvSpPr>
          <p:cNvPr id="11" name="TextBox 10"/>
          <p:cNvSpPr txBox="1"/>
          <p:nvPr/>
        </p:nvSpPr>
        <p:spPr>
          <a:xfrm rot="16200000">
            <a:off x="-609795" y="3122746"/>
            <a:ext cx="1701209" cy="369332"/>
          </a:xfrm>
          <a:prstGeom prst="rect">
            <a:avLst/>
          </a:prstGeom>
          <a:noFill/>
        </p:spPr>
        <p:txBody>
          <a:bodyPr wrap="square" rtlCol="0">
            <a:spAutoFit/>
          </a:bodyPr>
          <a:lstStyle/>
          <a:p>
            <a:pPr>
              <a:spcAft>
                <a:spcPts val="600"/>
              </a:spcAft>
            </a:pPr>
            <a:r>
              <a:rPr lang="en-US" sz="1800" b="0" dirty="0" smtClean="0">
                <a:latin typeface="+mn-lt"/>
              </a:rPr>
              <a:t>cross section</a:t>
            </a:r>
          </a:p>
        </p:txBody>
      </p:sp>
      <p:pic>
        <p:nvPicPr>
          <p:cNvPr id="15" name="Picture 14" descr="greenmarble.png"/>
          <p:cNvPicPr>
            <a:picLocks noChangeAspect="1"/>
          </p:cNvPicPr>
          <p:nvPr/>
        </p:nvPicPr>
        <p:blipFill>
          <a:blip r:embed="rId3"/>
          <a:stretch>
            <a:fillRect/>
          </a:stretch>
        </p:blipFill>
        <p:spPr>
          <a:xfrm>
            <a:off x="291238" y="1078203"/>
            <a:ext cx="203200" cy="203200"/>
          </a:xfrm>
          <a:prstGeom prst="rect">
            <a:avLst/>
          </a:prstGeom>
        </p:spPr>
      </p:pic>
      <p:sp>
        <p:nvSpPr>
          <p:cNvPr id="16" name="TextBox 15"/>
          <p:cNvSpPr txBox="1"/>
          <p:nvPr/>
        </p:nvSpPr>
        <p:spPr>
          <a:xfrm>
            <a:off x="2061309" y="2026936"/>
            <a:ext cx="5032042" cy="369332"/>
          </a:xfrm>
          <a:prstGeom prst="rect">
            <a:avLst/>
          </a:prstGeom>
          <a:noFill/>
          <a:ln w="38100">
            <a:solidFill>
              <a:schemeClr val="accent6">
                <a:lumMod val="60000"/>
                <a:lumOff val="40000"/>
              </a:schemeClr>
            </a:solidFill>
          </a:ln>
        </p:spPr>
        <p:txBody>
          <a:bodyPr wrap="square" rtlCol="0" anchor="ctr">
            <a:spAutoFit/>
          </a:bodyPr>
          <a:lstStyle/>
          <a:p>
            <a:pPr algn="ctr">
              <a:spcBef>
                <a:spcPts val="1200"/>
              </a:spcBef>
              <a:spcAft>
                <a:spcPts val="0"/>
              </a:spcAft>
            </a:pPr>
            <a:r>
              <a:rPr lang="en-US" sz="1800" b="0" dirty="0" smtClean="0">
                <a:solidFill>
                  <a:srgbClr val="FF0000"/>
                </a:solidFill>
                <a:latin typeface="Comic Sans MS"/>
                <a:cs typeface="Comic Sans MS"/>
              </a:rPr>
              <a:t>At present no such KY reaction model exists!!</a:t>
            </a:r>
            <a:endParaRPr lang="en-US" sz="1600" b="0" i="1" dirty="0" smtClean="0">
              <a:solidFill>
                <a:srgbClr val="FF0000"/>
              </a:solidFill>
              <a:latin typeface="Comic Sans MS"/>
              <a:cs typeface="Comic Sans MS"/>
            </a:endParaRPr>
          </a:p>
        </p:txBody>
      </p:sp>
      <p:sp>
        <p:nvSpPr>
          <p:cNvPr id="17" name="TextBox 16"/>
          <p:cNvSpPr txBox="1"/>
          <p:nvPr/>
        </p:nvSpPr>
        <p:spPr>
          <a:xfrm>
            <a:off x="452788" y="967125"/>
            <a:ext cx="7995478" cy="923330"/>
          </a:xfrm>
          <a:prstGeom prst="rect">
            <a:avLst/>
          </a:prstGeom>
          <a:noFill/>
        </p:spPr>
        <p:txBody>
          <a:bodyPr wrap="square" rtlCol="0">
            <a:spAutoFit/>
          </a:bodyPr>
          <a:lstStyle/>
          <a:p>
            <a:pPr>
              <a:spcAft>
                <a:spcPts val="600"/>
              </a:spcAft>
            </a:pPr>
            <a:r>
              <a:rPr lang="en-US" sz="1800" b="0" dirty="0" smtClean="0">
                <a:latin typeface="+mn-lt"/>
              </a:rPr>
              <a:t>A model that describes the data is necessary to extract the electrocoupling parameters from the existing lower Q</a:t>
            </a:r>
            <a:r>
              <a:rPr lang="en-US" sz="1800" b="0" baseline="30000" dirty="0" smtClean="0">
                <a:latin typeface="+mn-lt"/>
              </a:rPr>
              <a:t>2</a:t>
            </a:r>
            <a:r>
              <a:rPr lang="en-US" sz="1800" b="0" dirty="0" smtClean="0">
                <a:latin typeface="+mn-lt"/>
              </a:rPr>
              <a:t> CLAS data and the forthcoming higher Q</a:t>
            </a:r>
            <a:r>
              <a:rPr lang="en-US" sz="1800" b="0" baseline="30000" dirty="0" smtClean="0">
                <a:latin typeface="+mn-lt"/>
              </a:rPr>
              <a:t>2</a:t>
            </a:r>
            <a:r>
              <a:rPr lang="en-US" sz="1800" b="0" dirty="0" smtClean="0">
                <a:latin typeface="+mn-lt"/>
              </a:rPr>
              <a:t> CLAS12 data</a:t>
            </a:r>
          </a:p>
        </p:txBody>
      </p:sp>
      <p:sp>
        <p:nvSpPr>
          <p:cNvPr id="18" name="TextBox 17"/>
          <p:cNvSpPr txBox="1"/>
          <p:nvPr/>
        </p:nvSpPr>
        <p:spPr>
          <a:xfrm>
            <a:off x="4509050" y="2614943"/>
            <a:ext cx="4447205" cy="646331"/>
          </a:xfrm>
          <a:prstGeom prst="rect">
            <a:avLst/>
          </a:prstGeom>
          <a:noFill/>
        </p:spPr>
        <p:txBody>
          <a:bodyPr wrap="square" rtlCol="0">
            <a:spAutoFit/>
          </a:bodyPr>
          <a:lstStyle/>
          <a:p>
            <a:pPr>
              <a:spcAft>
                <a:spcPts val="600"/>
              </a:spcAft>
            </a:pPr>
            <a:r>
              <a:rPr lang="en-US" sz="1800" b="0" dirty="0" smtClean="0">
                <a:solidFill>
                  <a:srgbClr val="000090"/>
                </a:solidFill>
                <a:latin typeface="+mn-lt"/>
              </a:rPr>
              <a:t>Work is underway to develop the Ghent Regge plus Resonance (RPR) model:</a:t>
            </a:r>
          </a:p>
        </p:txBody>
      </p:sp>
      <p:sp>
        <p:nvSpPr>
          <p:cNvPr id="21" name="TextBox 20"/>
          <p:cNvSpPr txBox="1"/>
          <p:nvPr/>
        </p:nvSpPr>
        <p:spPr>
          <a:xfrm>
            <a:off x="4685239" y="3385469"/>
            <a:ext cx="4130101" cy="2062996"/>
          </a:xfrm>
          <a:prstGeom prst="rect">
            <a:avLst/>
          </a:prstGeom>
          <a:noFill/>
        </p:spPr>
        <p:txBody>
          <a:bodyPr wrap="square" rtlCol="0">
            <a:spAutoFit/>
          </a:bodyPr>
          <a:lstStyle/>
          <a:p>
            <a:pPr>
              <a:spcAft>
                <a:spcPts val="600"/>
              </a:spcAft>
              <a:buClr>
                <a:srgbClr val="000090"/>
              </a:buClr>
              <a:buFont typeface="Arial"/>
              <a:buChar char="•"/>
            </a:pPr>
            <a:r>
              <a:rPr lang="en-US" sz="1600" b="0" dirty="0" smtClean="0">
                <a:latin typeface="+mn-lt"/>
              </a:rPr>
              <a:t> Update RPR electrocoupling parameters</a:t>
            </a:r>
          </a:p>
          <a:p>
            <a:pPr>
              <a:spcAft>
                <a:spcPts val="600"/>
              </a:spcAft>
              <a:buClr>
                <a:srgbClr val="000090"/>
              </a:buClr>
              <a:buFont typeface="Arial"/>
              <a:buChar char="•"/>
            </a:pPr>
            <a:r>
              <a:rPr lang="en-US" sz="1600" b="0" dirty="0" smtClean="0">
                <a:latin typeface="+mn-lt"/>
              </a:rPr>
              <a:t> Refit model to CLAS </a:t>
            </a:r>
            <a:r>
              <a:rPr lang="en-US" sz="1600" b="0" dirty="0" smtClean="0">
                <a:latin typeface="Symbol" charset="2"/>
                <a:cs typeface="Symbol" charset="2"/>
              </a:rPr>
              <a:t>g</a:t>
            </a:r>
            <a:r>
              <a:rPr lang="en-US" sz="1600" b="0" dirty="0" smtClean="0">
                <a:latin typeface="+mn-lt"/>
              </a:rPr>
              <a:t>p and </a:t>
            </a:r>
            <a:r>
              <a:rPr lang="en-US" sz="1600" b="0" dirty="0" smtClean="0">
                <a:latin typeface="Symbol" charset="2"/>
                <a:cs typeface="Symbol" charset="2"/>
              </a:rPr>
              <a:t>g</a:t>
            </a:r>
            <a:r>
              <a:rPr lang="en-US" sz="1600" b="0" baseline="-25000" dirty="0" smtClean="0">
                <a:latin typeface="+mn-lt"/>
              </a:rPr>
              <a:t>v</a:t>
            </a:r>
            <a:r>
              <a:rPr lang="en-US" sz="1600" b="0" dirty="0" smtClean="0">
                <a:latin typeface="+mn-lt"/>
              </a:rPr>
              <a:t>p data: </a:t>
            </a:r>
          </a:p>
          <a:p>
            <a:pPr algn="ctr">
              <a:spcAft>
                <a:spcPts val="600"/>
              </a:spcAft>
            </a:pPr>
            <a:r>
              <a:rPr lang="en-US" sz="1600" b="0" i="1" dirty="0" smtClean="0">
                <a:solidFill>
                  <a:srgbClr val="BD0000"/>
                </a:solidFill>
                <a:latin typeface="+mn-lt"/>
              </a:rPr>
              <a:t>W </a:t>
            </a:r>
            <a:r>
              <a:rPr lang="en-US" sz="1600" b="0" i="1" dirty="0" smtClean="0">
                <a:solidFill>
                  <a:srgbClr val="BD0000"/>
                </a:solidFill>
                <a:latin typeface="+mn-lt"/>
                <a:sym typeface="Wingdings"/>
              </a:rPr>
              <a:t> 2.6 GeV, Q</a:t>
            </a:r>
            <a:r>
              <a:rPr lang="en-US" sz="1600" b="0" i="1" baseline="30000" dirty="0" smtClean="0">
                <a:solidFill>
                  <a:srgbClr val="BD0000"/>
                </a:solidFill>
                <a:latin typeface="+mn-lt"/>
                <a:sym typeface="Wingdings"/>
              </a:rPr>
              <a:t>2</a:t>
            </a:r>
            <a:r>
              <a:rPr lang="en-US" sz="1600" b="0" i="1" dirty="0" smtClean="0">
                <a:solidFill>
                  <a:srgbClr val="BD0000"/>
                </a:solidFill>
                <a:latin typeface="+mn-lt"/>
                <a:sym typeface="Wingdings"/>
              </a:rPr>
              <a:t>  4 GeV</a:t>
            </a:r>
            <a:r>
              <a:rPr lang="en-US" sz="1600" b="0" i="1" baseline="30000" dirty="0" smtClean="0">
                <a:solidFill>
                  <a:srgbClr val="BD0000"/>
                </a:solidFill>
                <a:latin typeface="+mn-lt"/>
                <a:sym typeface="Wingdings"/>
              </a:rPr>
              <a:t>2</a:t>
            </a:r>
          </a:p>
          <a:p>
            <a:pPr>
              <a:spcAft>
                <a:spcPts val="600"/>
              </a:spcAft>
              <a:buClr>
                <a:srgbClr val="000090"/>
              </a:buClr>
              <a:buFont typeface="Arial"/>
              <a:buChar char="•"/>
            </a:pPr>
            <a:r>
              <a:rPr lang="en-US" sz="1600" b="0" dirty="0" smtClean="0">
                <a:latin typeface="+mn-lt"/>
                <a:sym typeface="Wingdings"/>
              </a:rPr>
              <a:t> Extend model to CLAS12 kinematics:</a:t>
            </a:r>
          </a:p>
          <a:p>
            <a:pPr algn="ctr">
              <a:spcAft>
                <a:spcPts val="600"/>
              </a:spcAft>
            </a:pPr>
            <a:r>
              <a:rPr lang="en-US" sz="1600" b="0" i="1" dirty="0" smtClean="0">
                <a:solidFill>
                  <a:srgbClr val="BD0000"/>
                </a:solidFill>
                <a:latin typeface="+mn-lt"/>
                <a:sym typeface="Wingdings"/>
              </a:rPr>
              <a:t>W  3 GeV, Q</a:t>
            </a:r>
            <a:r>
              <a:rPr lang="en-US" sz="1600" b="0" i="1" baseline="30000" dirty="0" smtClean="0">
                <a:solidFill>
                  <a:srgbClr val="BD0000"/>
                </a:solidFill>
                <a:latin typeface="+mn-lt"/>
                <a:sym typeface="Wingdings"/>
              </a:rPr>
              <a:t>2</a:t>
            </a:r>
            <a:r>
              <a:rPr lang="en-US" sz="1600" b="0" i="1" dirty="0" smtClean="0">
                <a:solidFill>
                  <a:srgbClr val="BD0000"/>
                </a:solidFill>
                <a:latin typeface="+mn-lt"/>
                <a:sym typeface="Wingdings"/>
              </a:rPr>
              <a:t>  12 GeV</a:t>
            </a:r>
            <a:r>
              <a:rPr lang="en-US" sz="1600" b="0" i="1" baseline="30000" dirty="0" smtClean="0">
                <a:solidFill>
                  <a:srgbClr val="BD0000"/>
                </a:solidFill>
                <a:latin typeface="+mn-lt"/>
                <a:sym typeface="Wingdings"/>
              </a:rPr>
              <a:t>2</a:t>
            </a:r>
          </a:p>
          <a:p>
            <a:pPr algn="ctr">
              <a:spcBef>
                <a:spcPts val="1200"/>
              </a:spcBef>
              <a:spcAft>
                <a:spcPts val="0"/>
              </a:spcAft>
            </a:pPr>
            <a:r>
              <a:rPr lang="en-US" sz="1400" b="0" i="1" dirty="0" smtClean="0">
                <a:solidFill>
                  <a:srgbClr val="008000"/>
                </a:solidFill>
                <a:latin typeface="+mn-lt"/>
              </a:rPr>
              <a:t>[DeCruz et al., PRC 86, 015212 (2012)]</a:t>
            </a:r>
            <a:endParaRPr lang="en-US" sz="1400" b="0" dirty="0" smtClean="0">
              <a:latin typeface="+mn-lt"/>
            </a:endParaRPr>
          </a:p>
        </p:txBody>
      </p:sp>
      <p:sp>
        <p:nvSpPr>
          <p:cNvPr id="23" name="TextBox 22"/>
          <p:cNvSpPr txBox="1"/>
          <p:nvPr/>
        </p:nvSpPr>
        <p:spPr>
          <a:xfrm>
            <a:off x="1064217" y="5616572"/>
            <a:ext cx="7031904" cy="754053"/>
          </a:xfrm>
          <a:prstGeom prst="rect">
            <a:avLst/>
          </a:prstGeom>
          <a:noFill/>
          <a:ln w="38100">
            <a:solidFill>
              <a:schemeClr val="accent6">
                <a:lumMod val="60000"/>
                <a:lumOff val="40000"/>
              </a:schemeClr>
            </a:solidFill>
          </a:ln>
        </p:spPr>
        <p:txBody>
          <a:bodyPr wrap="square" rtlCol="0" anchor="ctr">
            <a:spAutoFit/>
          </a:bodyPr>
          <a:lstStyle/>
          <a:p>
            <a:pPr algn="ctr">
              <a:spcAft>
                <a:spcPts val="600"/>
              </a:spcAft>
            </a:pPr>
            <a:r>
              <a:rPr lang="en-US" sz="2000" b="0" dirty="0" smtClean="0">
                <a:solidFill>
                  <a:srgbClr val="FF0000"/>
                </a:solidFill>
                <a:latin typeface="Comic Sans MS"/>
                <a:cs typeface="Comic Sans MS"/>
              </a:rPr>
              <a:t>Ultimately need analysis within global multi-channel model</a:t>
            </a:r>
          </a:p>
          <a:p>
            <a:pPr algn="ctr">
              <a:spcAft>
                <a:spcPts val="600"/>
              </a:spcAft>
            </a:pPr>
            <a:r>
              <a:rPr lang="en-US" sz="1800" b="0" i="1" dirty="0" smtClean="0">
                <a:solidFill>
                  <a:srgbClr val="FF0000"/>
                </a:solidFill>
                <a:latin typeface="Comic Sans MS"/>
                <a:cs typeface="Comic Sans MS"/>
              </a:rPr>
              <a:t>(e.g. ANL-Osaka, Bonn-Gatchina)</a:t>
            </a:r>
          </a:p>
        </p:txBody>
      </p:sp>
    </p:spTree>
  </p:cSld>
  <p:clrMapOvr>
    <a:masterClrMapping/>
  </p:clrMapOvr>
  <p:transition advTm="52549">
    <p:fade/>
  </p:transition>
  <p:timing>
    <p:tnLst>
      <p:par>
        <p:cTn id="1" dur="indefinite" restart="never" nodeType="tmRoot"/>
      </p:par>
    </p:tnLst>
  </p:timing>
</p:sld>
</file>

<file path=ppt/theme/theme1.xml><?xml version="1.0" encoding="utf-8"?>
<a:theme xmlns:a="http://schemas.openxmlformats.org/drawingml/2006/main" name="Powerpoint Template Lehman Review June 07">
  <a:themeElements>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spcAft>
            <a:spcPts val="600"/>
          </a:spcAft>
          <a:defRPr sz="1800" b="0" dirty="0" smtClean="0">
            <a:latin typeface="+mn-lt"/>
          </a:defRPr>
        </a:defPPr>
      </a:lstStyle>
    </a:tx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txDef>
      <a:spPr>
        <a:noFill/>
      </a:spPr>
      <a:bodyPr wrap="square" rtlCol="0">
        <a:noAutofit/>
      </a:bodyPr>
      <a:lstStyle>
        <a:defPPr algn="l">
          <a:defRPr sz="2400" dirty="0" smtClean="0">
            <a:latin typeface="Arial" pitchFamily="34" charset="0"/>
            <a:cs typeface="Arial" pitchFamily="34" charset="0"/>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Lehman Review June 07</Template>
  <TotalTime>116847</TotalTime>
  <Pages>1</Pages>
  <Words>3913</Words>
  <Application>Microsoft Macintosh PowerPoint</Application>
  <PresentationFormat>On-screen Show (4:3)</PresentationFormat>
  <Paragraphs>597</Paragraphs>
  <Slides>28</Slides>
  <Notes>4</Notes>
  <HiddenSlides>0</HiddenSlides>
  <MMClips>0</MMClips>
  <ScaleCrop>false</ScaleCrop>
  <HeadingPairs>
    <vt:vector size="4" baseType="variant">
      <vt:variant>
        <vt:lpstr>Design Template</vt:lpstr>
      </vt:variant>
      <vt:variant>
        <vt:i4>3</vt:i4>
      </vt:variant>
      <vt:variant>
        <vt:lpstr>Slide Titles</vt:lpstr>
      </vt:variant>
      <vt:variant>
        <vt:i4>28</vt:i4>
      </vt:variant>
    </vt:vector>
  </HeadingPairs>
  <TitlesOfParts>
    <vt:vector size="31" baseType="lpstr">
      <vt:lpstr>Powerpoint Template Lehman Review June 07</vt:lpstr>
      <vt:lpstr>Custom Design</vt:lpstr>
      <vt:lpstr>1_Custom Design</vt:lpstr>
      <vt:lpstr>Slide 1</vt:lpstr>
      <vt:lpstr>Physics Goals</vt:lpstr>
      <vt:lpstr>Excited Nucleon Structure</vt:lpstr>
      <vt:lpstr>Lower-Lying N* States</vt:lpstr>
      <vt:lpstr>Connections to QCD</vt:lpstr>
      <vt:lpstr>Higher-Lying N* States</vt:lpstr>
      <vt:lpstr>Evidence for New N* in KY Final State</vt:lpstr>
      <vt:lpstr>K+L Structure Functions</vt:lpstr>
      <vt:lpstr>KY Reaction Model</vt:lpstr>
      <vt:lpstr>CLAS12 N* Program</vt:lpstr>
      <vt:lpstr>Physics Opportunities</vt:lpstr>
      <vt:lpstr>Run Conditions</vt:lpstr>
      <vt:lpstr>K+ Particle Identification</vt:lpstr>
      <vt:lpstr>Statistical Estimates</vt:lpstr>
      <vt:lpstr>Systematic Uncertainties</vt:lpstr>
      <vt:lpstr>Summary</vt:lpstr>
      <vt:lpstr>Slide 17</vt:lpstr>
      <vt:lpstr>Hybrid vs. KY Proposals</vt:lpstr>
      <vt:lpstr>Dynamical Mass of Light Dressed Quarks</vt:lpstr>
      <vt:lpstr>N* History / Milestones</vt:lpstr>
      <vt:lpstr>CLAS12 Resolution</vt:lpstr>
      <vt:lpstr>N* Spectrum</vt:lpstr>
      <vt:lpstr>N*,D*  KY Landscape</vt:lpstr>
      <vt:lpstr>K+S0 Structure Functions</vt:lpstr>
      <vt:lpstr>Recoil Polarization        ep  e’K+L </vt:lpstr>
      <vt:lpstr>Transferred Polarization   ep  e’K+L </vt:lpstr>
      <vt:lpstr>Legendre Analysis   ep  K+Y</vt:lpstr>
      <vt:lpstr>Extending the Analysis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Christine Hummel</dc:creator>
  <cp:keywords>Presentation Generic</cp:keywords>
  <dc:description/>
  <cp:lastModifiedBy>Daniel Carman</cp:lastModifiedBy>
  <cp:revision>1252</cp:revision>
  <cp:lastPrinted>2016-06-30T12:02:59Z</cp:lastPrinted>
  <dcterms:created xsi:type="dcterms:W3CDTF">2016-07-21T20:17:13Z</dcterms:created>
  <dcterms:modified xsi:type="dcterms:W3CDTF">2016-07-23T14:24:06Z</dcterms:modified>
</cp:coreProperties>
</file>