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72" r:id="rId2"/>
    <p:sldId id="273" r:id="rId3"/>
    <p:sldId id="296" r:id="rId4"/>
    <p:sldId id="274" r:id="rId5"/>
    <p:sldId id="295" r:id="rId6"/>
    <p:sldId id="297" r:id="rId7"/>
    <p:sldId id="306" r:id="rId8"/>
    <p:sldId id="307" r:id="rId9"/>
    <p:sldId id="308" r:id="rId10"/>
    <p:sldId id="309" r:id="rId11"/>
    <p:sldId id="275" r:id="rId12"/>
    <p:sldId id="276" r:id="rId13"/>
    <p:sldId id="298" r:id="rId14"/>
    <p:sldId id="300" r:id="rId15"/>
    <p:sldId id="280" r:id="rId16"/>
    <p:sldId id="313" r:id="rId17"/>
    <p:sldId id="320" r:id="rId18"/>
    <p:sldId id="282" r:id="rId19"/>
    <p:sldId id="283" r:id="rId20"/>
    <p:sldId id="284" r:id="rId21"/>
    <p:sldId id="286" r:id="rId22"/>
    <p:sldId id="315" r:id="rId23"/>
    <p:sldId id="316" r:id="rId24"/>
    <p:sldId id="288" r:id="rId25"/>
    <p:sldId id="289" r:id="rId26"/>
    <p:sldId id="321" r:id="rId27"/>
    <p:sldId id="299" r:id="rId28"/>
    <p:sldId id="302" r:id="rId29"/>
    <p:sldId id="310" r:id="rId30"/>
    <p:sldId id="312" r:id="rId31"/>
    <p:sldId id="314" r:id="rId32"/>
    <p:sldId id="318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59CB"/>
    <a:srgbClr val="375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5" autoAdjust="0"/>
    <p:restoredTop sz="86445" autoAdjust="0"/>
  </p:normalViewPr>
  <p:slideViewPr>
    <p:cSldViewPr>
      <p:cViewPr varScale="1">
        <p:scale>
          <a:sx n="75" d="100"/>
          <a:sy n="75" d="100"/>
        </p:scale>
        <p:origin x="-96" y="-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163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9" Type="http://schemas.openxmlformats.org/officeDocument/2006/relationships/slide" Target="slides/slide13.xml"/><Relationship Id="rId20" Type="http://schemas.openxmlformats.org/officeDocument/2006/relationships/slide" Target="slides/slide25.xml"/><Relationship Id="rId21" Type="http://schemas.openxmlformats.org/officeDocument/2006/relationships/slide" Target="slides/slide28.xml"/><Relationship Id="rId22" Type="http://schemas.openxmlformats.org/officeDocument/2006/relationships/slide" Target="slides/slide30.xml"/><Relationship Id="rId23" Type="http://schemas.openxmlformats.org/officeDocument/2006/relationships/slide" Target="slides/slide32.xml"/><Relationship Id="rId10" Type="http://schemas.openxmlformats.org/officeDocument/2006/relationships/slide" Target="slides/slide14.xml"/><Relationship Id="rId11" Type="http://schemas.openxmlformats.org/officeDocument/2006/relationships/slide" Target="slides/slide15.xml"/><Relationship Id="rId12" Type="http://schemas.openxmlformats.org/officeDocument/2006/relationships/slide" Target="slides/slide16.xml"/><Relationship Id="rId13" Type="http://schemas.openxmlformats.org/officeDocument/2006/relationships/slide" Target="slides/slide18.xml"/><Relationship Id="rId14" Type="http://schemas.openxmlformats.org/officeDocument/2006/relationships/slide" Target="slides/slide19.xml"/><Relationship Id="rId15" Type="http://schemas.openxmlformats.org/officeDocument/2006/relationships/slide" Target="slides/slide20.xml"/><Relationship Id="rId16" Type="http://schemas.openxmlformats.org/officeDocument/2006/relationships/slide" Target="slides/slide21.xml"/><Relationship Id="rId17" Type="http://schemas.openxmlformats.org/officeDocument/2006/relationships/slide" Target="slides/slide22.xml"/><Relationship Id="rId18" Type="http://schemas.openxmlformats.org/officeDocument/2006/relationships/slide" Target="slides/slide23.xml"/><Relationship Id="rId19" Type="http://schemas.openxmlformats.org/officeDocument/2006/relationships/slide" Target="slides/slide24.xml"/><Relationship Id="rId1" Type="http://schemas.openxmlformats.org/officeDocument/2006/relationships/slide" Target="slides/slide1.xml"/><Relationship Id="rId2" Type="http://schemas.openxmlformats.org/officeDocument/2006/relationships/slide" Target="slides/slide2.xml"/><Relationship Id="rId3" Type="http://schemas.openxmlformats.org/officeDocument/2006/relationships/slide" Target="slides/slide3.xml"/><Relationship Id="rId4" Type="http://schemas.openxmlformats.org/officeDocument/2006/relationships/slide" Target="slides/slide4.xml"/><Relationship Id="rId5" Type="http://schemas.openxmlformats.org/officeDocument/2006/relationships/slide" Target="slides/slide5.xml"/><Relationship Id="rId6" Type="http://schemas.openxmlformats.org/officeDocument/2006/relationships/slide" Target="slides/slide6.xml"/><Relationship Id="rId7" Type="http://schemas.openxmlformats.org/officeDocument/2006/relationships/slide" Target="slides/slide11.xml"/><Relationship Id="rId8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22C3B-208C-4635-9B0A-046924F93907}" type="datetimeFigureOut">
              <a:rPr lang="en-US" smtClean="0"/>
              <a:t>7/26/16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080B5-04FC-4035-9DC1-FBB410245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954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3936F-6D97-40FA-986B-0A4E2CC09509}" type="datetimeFigureOut">
              <a:rPr lang="en-US" smtClean="0"/>
              <a:t>7/26/16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39016-5417-48A9-8196-6DE307E7D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699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Reader</a:t>
            </a:r>
            <a:r>
              <a:rPr lang="en-US" baseline="0" dirty="0" smtClean="0"/>
              <a:t> comment: 10% contingency “not realistic”. Noted that contingency is based on costing of recent 12 GeV actuals of identical items.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39016-5417-48A9-8196-6DE307E7DED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47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39016-5417-48A9-8196-6DE307E7DED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42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657600"/>
            <a:ext cx="4114800" cy="17526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27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36075" y="6450949"/>
            <a:ext cx="736325" cy="365125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C5A364D8-B016-A94F-BA08-B382FC3388E9}" type="slidenum">
              <a:rPr lang="en-US" smtClean="0"/>
              <a:t>‹#›</a:t>
            </a:fld>
            <a:r>
              <a:rPr lang="en-US" dirty="0" smtClean="0"/>
              <a:t>/10</a:t>
            </a:r>
            <a:endParaRPr lang="en-US" dirty="0"/>
          </a:p>
        </p:txBody>
      </p:sp>
      <p:sp>
        <p:nvSpPr>
          <p:cNvPr id="6" name="Slide Number Placeholder 2"/>
          <p:cNvSpPr txBox="1">
            <a:spLocks/>
          </p:cNvSpPr>
          <p:nvPr userDrawn="1"/>
        </p:nvSpPr>
        <p:spPr>
          <a:xfrm>
            <a:off x="7252137" y="373380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fld id="{019119BA-EBC2-486C-BC0A-FFF01F0697A2}" type="slidenum">
              <a:rPr lang="en-US" sz="1400" smtClean="0"/>
              <a:pPr/>
              <a:t>‹#›</a:t>
            </a:fld>
            <a:endParaRPr lang="en-US" sz="1400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77310" y="6479623"/>
            <a:ext cx="2133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PAC44 PR12-16-008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486399" y="6479623"/>
            <a:ext cx="178675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T. Satogata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142592" y="6479623"/>
            <a:ext cx="234380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ER@CEBAF Proposal	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530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273158" y="6450949"/>
            <a:ext cx="457200" cy="365125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77310" y="6504655"/>
            <a:ext cx="2133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Data</a:t>
            </a:r>
            <a:r>
              <a:rPr lang="en-US" sz="1400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Driven Retuning	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486399" y="6508297"/>
            <a:ext cx="178675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Todd</a:t>
            </a:r>
            <a:r>
              <a:rPr lang="en-US" sz="1400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Satogata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42592" y="6475986"/>
            <a:ext cx="234380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2016</a:t>
            </a:r>
            <a:r>
              <a:rPr lang="en-US" sz="1400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Ops StayTreat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651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273158" y="6450949"/>
            <a:ext cx="457200" cy="365125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77310" y="6504655"/>
            <a:ext cx="2133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Data Driven Retuning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486399" y="6508297"/>
            <a:ext cx="178675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Todd Satogata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142592" y="6475986"/>
            <a:ext cx="234380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2016</a:t>
            </a:r>
            <a:r>
              <a:rPr lang="en-US" sz="1400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Ops StayTreat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659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572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rgbClr val="000090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300">
          <a:solidFill>
            <a:srgbClr val="375BC0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55319"/>
            <a:ext cx="9144000" cy="1246495"/>
          </a:xfrm>
          <a:prstGeom prst="rect">
            <a:avLst/>
          </a:prstGeom>
          <a:solidFill>
            <a:srgbClr val="A3262A"/>
          </a:solidFill>
        </p:spPr>
        <p:txBody>
          <a:bodyPr wrap="square" rtlCol="0">
            <a:spAutoFit/>
          </a:bodyPr>
          <a:lstStyle/>
          <a:p>
            <a:pPr algn="ctr"/>
            <a:endParaRPr lang="en-US" sz="12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ER@CEBAF: A Test of 5-Pass Energy Recovery at CEBAF</a:t>
            </a:r>
          </a:p>
          <a:p>
            <a:pPr algn="ctr"/>
            <a:endParaRPr lang="en-US" sz="3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Todd Satogata / Center for Advanced Studies of Accelerators</a:t>
            </a:r>
          </a:p>
          <a:p>
            <a:pPr algn="ctr"/>
            <a:endParaRPr lang="en-US" sz="12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94092"/>
            <a:ext cx="5791200" cy="42163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1040" y="1794933"/>
            <a:ext cx="3439160" cy="23147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4114800"/>
            <a:ext cx="3352800" cy="19042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4800" y="61722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PAC44      PR12-16-008      July 26, 2016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094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/>
          <p:cNvSpPr txBox="1">
            <a:spLocks noChangeArrowheads="1"/>
          </p:cNvSpPr>
          <p:nvPr/>
        </p:nvSpPr>
        <p:spPr bwMode="auto">
          <a:xfrm>
            <a:off x="3657600" y="60198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5138632" y="1029850"/>
            <a:ext cx="2296515" cy="1709345"/>
            <a:chOff x="5138632" y="1029850"/>
            <a:chExt cx="2296515" cy="1709345"/>
          </a:xfrm>
        </p:grpSpPr>
        <p:grpSp>
          <p:nvGrpSpPr>
            <p:cNvPr id="3" name="Group 407"/>
            <p:cNvGrpSpPr>
              <a:grpSpLocks/>
            </p:cNvGrpSpPr>
            <p:nvPr/>
          </p:nvGrpSpPr>
          <p:grpSpPr bwMode="auto">
            <a:xfrm>
              <a:off x="5282632" y="1029850"/>
              <a:ext cx="2152515" cy="1639246"/>
              <a:chOff x="2477" y="960"/>
              <a:chExt cx="1151" cy="912"/>
            </a:xfrm>
          </p:grpSpPr>
          <p:sp>
            <p:nvSpPr>
              <p:cNvPr id="6456" name="Line 70"/>
              <p:cNvSpPr>
                <a:spLocks noChangeShapeType="1"/>
              </p:cNvSpPr>
              <p:nvPr/>
            </p:nvSpPr>
            <p:spPr bwMode="auto">
              <a:xfrm flipH="1" flipV="1">
                <a:off x="2477" y="1870"/>
                <a:ext cx="0" cy="2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7" name="Freeform 318"/>
              <p:cNvSpPr>
                <a:spLocks/>
              </p:cNvSpPr>
              <p:nvPr/>
            </p:nvSpPr>
            <p:spPr bwMode="auto">
              <a:xfrm>
                <a:off x="3303" y="1036"/>
                <a:ext cx="89" cy="128"/>
              </a:xfrm>
              <a:custGeom>
                <a:avLst/>
                <a:gdLst>
                  <a:gd name="T0" fmla="*/ 89 w 89"/>
                  <a:gd name="T1" fmla="*/ 104 h 130"/>
                  <a:gd name="T2" fmla="*/ 89 w 89"/>
                  <a:gd name="T3" fmla="*/ 32 h 130"/>
                  <a:gd name="T4" fmla="*/ 0 w 89"/>
                  <a:gd name="T5" fmla="*/ 0 h 130"/>
                  <a:gd name="T6" fmla="*/ 0 w 89"/>
                  <a:gd name="T7" fmla="*/ 76 h 130"/>
                  <a:gd name="T8" fmla="*/ 89 w 89"/>
                  <a:gd name="T9" fmla="*/ 104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130"/>
                  <a:gd name="T17" fmla="*/ 89 w 8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130">
                    <a:moveTo>
                      <a:pt x="89" y="130"/>
                    </a:moveTo>
                    <a:lnTo>
                      <a:pt x="89" y="41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89" y="1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8" name="Freeform 319"/>
              <p:cNvSpPr>
                <a:spLocks/>
              </p:cNvSpPr>
              <p:nvPr/>
            </p:nvSpPr>
            <p:spPr bwMode="auto">
              <a:xfrm>
                <a:off x="3303" y="1036"/>
                <a:ext cx="89" cy="128"/>
              </a:xfrm>
              <a:custGeom>
                <a:avLst/>
                <a:gdLst>
                  <a:gd name="T0" fmla="*/ 89 w 89"/>
                  <a:gd name="T1" fmla="*/ 104 h 130"/>
                  <a:gd name="T2" fmla="*/ 89 w 89"/>
                  <a:gd name="T3" fmla="*/ 32 h 130"/>
                  <a:gd name="T4" fmla="*/ 0 w 89"/>
                  <a:gd name="T5" fmla="*/ 0 h 130"/>
                  <a:gd name="T6" fmla="*/ 0 w 89"/>
                  <a:gd name="T7" fmla="*/ 76 h 130"/>
                  <a:gd name="T8" fmla="*/ 89 w 89"/>
                  <a:gd name="T9" fmla="*/ 104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130"/>
                  <a:gd name="T17" fmla="*/ 89 w 8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130">
                    <a:moveTo>
                      <a:pt x="89" y="130"/>
                    </a:moveTo>
                    <a:lnTo>
                      <a:pt x="89" y="41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89" y="13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9" name="Freeform 320"/>
              <p:cNvSpPr>
                <a:spLocks/>
              </p:cNvSpPr>
              <p:nvPr/>
            </p:nvSpPr>
            <p:spPr bwMode="auto">
              <a:xfrm>
                <a:off x="3303" y="960"/>
                <a:ext cx="323" cy="115"/>
              </a:xfrm>
              <a:custGeom>
                <a:avLst/>
                <a:gdLst>
                  <a:gd name="T0" fmla="*/ 239 w 323"/>
                  <a:gd name="T1" fmla="*/ 0 h 117"/>
                  <a:gd name="T2" fmla="*/ 0 w 323"/>
                  <a:gd name="T3" fmla="*/ 63 h 117"/>
                  <a:gd name="T4" fmla="*/ 89 w 323"/>
                  <a:gd name="T5" fmla="*/ 91 h 117"/>
                  <a:gd name="T6" fmla="*/ 323 w 323"/>
                  <a:gd name="T7" fmla="*/ 24 h 117"/>
                  <a:gd name="T8" fmla="*/ 239 w 323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3"/>
                  <a:gd name="T16" fmla="*/ 0 h 117"/>
                  <a:gd name="T17" fmla="*/ 323 w 323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3" h="117">
                    <a:moveTo>
                      <a:pt x="239" y="0"/>
                    </a:moveTo>
                    <a:lnTo>
                      <a:pt x="0" y="76"/>
                    </a:lnTo>
                    <a:lnTo>
                      <a:pt x="89" y="117"/>
                    </a:lnTo>
                    <a:lnTo>
                      <a:pt x="323" y="24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6666FF"/>
              </a:solidFill>
              <a:ln w="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0" name="Freeform 321"/>
              <p:cNvSpPr>
                <a:spLocks/>
              </p:cNvSpPr>
              <p:nvPr/>
            </p:nvSpPr>
            <p:spPr bwMode="auto">
              <a:xfrm>
                <a:off x="3303" y="960"/>
                <a:ext cx="323" cy="115"/>
              </a:xfrm>
              <a:custGeom>
                <a:avLst/>
                <a:gdLst>
                  <a:gd name="T0" fmla="*/ 239 w 323"/>
                  <a:gd name="T1" fmla="*/ 0 h 117"/>
                  <a:gd name="T2" fmla="*/ 0 w 323"/>
                  <a:gd name="T3" fmla="*/ 63 h 117"/>
                  <a:gd name="T4" fmla="*/ 89 w 323"/>
                  <a:gd name="T5" fmla="*/ 91 h 117"/>
                  <a:gd name="T6" fmla="*/ 323 w 323"/>
                  <a:gd name="T7" fmla="*/ 24 h 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3"/>
                  <a:gd name="T13" fmla="*/ 0 h 117"/>
                  <a:gd name="T14" fmla="*/ 323 w 323"/>
                  <a:gd name="T15" fmla="*/ 117 h 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3" h="117">
                    <a:moveTo>
                      <a:pt x="239" y="0"/>
                    </a:moveTo>
                    <a:lnTo>
                      <a:pt x="0" y="76"/>
                    </a:lnTo>
                    <a:lnTo>
                      <a:pt x="89" y="117"/>
                    </a:lnTo>
                    <a:lnTo>
                      <a:pt x="323" y="2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1" name="Freeform 322"/>
              <p:cNvSpPr>
                <a:spLocks/>
              </p:cNvSpPr>
              <p:nvPr/>
            </p:nvSpPr>
            <p:spPr bwMode="auto">
              <a:xfrm>
                <a:off x="3392" y="986"/>
                <a:ext cx="236" cy="177"/>
              </a:xfrm>
              <a:custGeom>
                <a:avLst/>
                <a:gdLst>
                  <a:gd name="T0" fmla="*/ 0 w 236"/>
                  <a:gd name="T1" fmla="*/ 144 h 180"/>
                  <a:gd name="T2" fmla="*/ 0 w 236"/>
                  <a:gd name="T3" fmla="*/ 77 h 180"/>
                  <a:gd name="T4" fmla="*/ 236 w 236"/>
                  <a:gd name="T5" fmla="*/ 0 h 180"/>
                  <a:gd name="T6" fmla="*/ 234 w 236"/>
                  <a:gd name="T7" fmla="*/ 74 h 180"/>
                  <a:gd name="T8" fmla="*/ 0 w 236"/>
                  <a:gd name="T9" fmla="*/ 144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6"/>
                  <a:gd name="T16" fmla="*/ 0 h 180"/>
                  <a:gd name="T17" fmla="*/ 236 w 236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6" h="180">
                    <a:moveTo>
                      <a:pt x="0" y="180"/>
                    </a:moveTo>
                    <a:lnTo>
                      <a:pt x="0" y="91"/>
                    </a:lnTo>
                    <a:lnTo>
                      <a:pt x="236" y="0"/>
                    </a:lnTo>
                    <a:lnTo>
                      <a:pt x="234" y="87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6666FF"/>
              </a:solidFill>
              <a:ln w="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2" name="Freeform 323"/>
              <p:cNvSpPr>
                <a:spLocks/>
              </p:cNvSpPr>
              <p:nvPr/>
            </p:nvSpPr>
            <p:spPr bwMode="auto">
              <a:xfrm>
                <a:off x="3392" y="986"/>
                <a:ext cx="236" cy="177"/>
              </a:xfrm>
              <a:custGeom>
                <a:avLst/>
                <a:gdLst>
                  <a:gd name="T0" fmla="*/ 0 w 236"/>
                  <a:gd name="T1" fmla="*/ 144 h 180"/>
                  <a:gd name="T2" fmla="*/ 0 w 236"/>
                  <a:gd name="T3" fmla="*/ 77 h 180"/>
                  <a:gd name="T4" fmla="*/ 236 w 236"/>
                  <a:gd name="T5" fmla="*/ 0 h 180"/>
                  <a:gd name="T6" fmla="*/ 234 w 236"/>
                  <a:gd name="T7" fmla="*/ 74 h 180"/>
                  <a:gd name="T8" fmla="*/ 0 w 236"/>
                  <a:gd name="T9" fmla="*/ 144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6"/>
                  <a:gd name="T16" fmla="*/ 0 h 180"/>
                  <a:gd name="T17" fmla="*/ 236 w 236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6" h="180">
                    <a:moveTo>
                      <a:pt x="0" y="180"/>
                    </a:moveTo>
                    <a:lnTo>
                      <a:pt x="0" y="91"/>
                    </a:lnTo>
                    <a:lnTo>
                      <a:pt x="236" y="0"/>
                    </a:lnTo>
                    <a:lnTo>
                      <a:pt x="234" y="87"/>
                    </a:lnTo>
                    <a:lnTo>
                      <a:pt x="0" y="18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3" name="Freeform 324"/>
              <p:cNvSpPr>
                <a:spLocks noEditPoints="1"/>
              </p:cNvSpPr>
              <p:nvPr/>
            </p:nvSpPr>
            <p:spPr bwMode="auto">
              <a:xfrm>
                <a:off x="3452" y="1006"/>
                <a:ext cx="90" cy="106"/>
              </a:xfrm>
              <a:custGeom>
                <a:avLst/>
                <a:gdLst>
                  <a:gd name="T0" fmla="*/ 42 w 90"/>
                  <a:gd name="T1" fmla="*/ 19 h 108"/>
                  <a:gd name="T2" fmla="*/ 48 w 90"/>
                  <a:gd name="T3" fmla="*/ 19 h 108"/>
                  <a:gd name="T4" fmla="*/ 53 w 90"/>
                  <a:gd name="T5" fmla="*/ 21 h 108"/>
                  <a:gd name="T6" fmla="*/ 59 w 90"/>
                  <a:gd name="T7" fmla="*/ 22 h 108"/>
                  <a:gd name="T8" fmla="*/ 63 w 90"/>
                  <a:gd name="T9" fmla="*/ 27 h 108"/>
                  <a:gd name="T10" fmla="*/ 64 w 90"/>
                  <a:gd name="T11" fmla="*/ 27 h 108"/>
                  <a:gd name="T12" fmla="*/ 66 w 90"/>
                  <a:gd name="T13" fmla="*/ 30 h 108"/>
                  <a:gd name="T14" fmla="*/ 66 w 90"/>
                  <a:gd name="T15" fmla="*/ 39 h 108"/>
                  <a:gd name="T16" fmla="*/ 66 w 90"/>
                  <a:gd name="T17" fmla="*/ 50 h 108"/>
                  <a:gd name="T18" fmla="*/ 64 w 90"/>
                  <a:gd name="T19" fmla="*/ 60 h 108"/>
                  <a:gd name="T20" fmla="*/ 61 w 90"/>
                  <a:gd name="T21" fmla="*/ 67 h 108"/>
                  <a:gd name="T22" fmla="*/ 55 w 90"/>
                  <a:gd name="T23" fmla="*/ 70 h 108"/>
                  <a:gd name="T24" fmla="*/ 50 w 90"/>
                  <a:gd name="T25" fmla="*/ 71 h 108"/>
                  <a:gd name="T26" fmla="*/ 42 w 90"/>
                  <a:gd name="T27" fmla="*/ 72 h 108"/>
                  <a:gd name="T28" fmla="*/ 20 w 90"/>
                  <a:gd name="T29" fmla="*/ 72 h 108"/>
                  <a:gd name="T30" fmla="*/ 20 w 90"/>
                  <a:gd name="T31" fmla="*/ 19 h 108"/>
                  <a:gd name="T32" fmla="*/ 42 w 90"/>
                  <a:gd name="T33" fmla="*/ 19 h 108"/>
                  <a:gd name="T34" fmla="*/ 46 w 90"/>
                  <a:gd name="T35" fmla="*/ 0 h 108"/>
                  <a:gd name="T36" fmla="*/ 0 w 90"/>
                  <a:gd name="T37" fmla="*/ 0 h 108"/>
                  <a:gd name="T38" fmla="*/ 0 w 90"/>
                  <a:gd name="T39" fmla="*/ 82 h 108"/>
                  <a:gd name="T40" fmla="*/ 46 w 90"/>
                  <a:gd name="T41" fmla="*/ 82 h 108"/>
                  <a:gd name="T42" fmla="*/ 61 w 90"/>
                  <a:gd name="T43" fmla="*/ 79 h 108"/>
                  <a:gd name="T44" fmla="*/ 72 w 90"/>
                  <a:gd name="T45" fmla="*/ 76 h 108"/>
                  <a:gd name="T46" fmla="*/ 81 w 90"/>
                  <a:gd name="T47" fmla="*/ 71 h 108"/>
                  <a:gd name="T48" fmla="*/ 89 w 90"/>
                  <a:gd name="T49" fmla="*/ 58 h 108"/>
                  <a:gd name="T50" fmla="*/ 90 w 90"/>
                  <a:gd name="T51" fmla="*/ 37 h 108"/>
                  <a:gd name="T52" fmla="*/ 89 w 90"/>
                  <a:gd name="T53" fmla="*/ 30 h 108"/>
                  <a:gd name="T54" fmla="*/ 89 w 90"/>
                  <a:gd name="T55" fmla="*/ 27 h 108"/>
                  <a:gd name="T56" fmla="*/ 85 w 90"/>
                  <a:gd name="T57" fmla="*/ 24 h 108"/>
                  <a:gd name="T58" fmla="*/ 81 w 90"/>
                  <a:gd name="T59" fmla="*/ 15 h 108"/>
                  <a:gd name="T60" fmla="*/ 76 w 90"/>
                  <a:gd name="T61" fmla="*/ 9 h 108"/>
                  <a:gd name="T62" fmla="*/ 68 w 90"/>
                  <a:gd name="T63" fmla="*/ 6 h 108"/>
                  <a:gd name="T64" fmla="*/ 63 w 90"/>
                  <a:gd name="T65" fmla="*/ 2 h 108"/>
                  <a:gd name="T66" fmla="*/ 55 w 90"/>
                  <a:gd name="T67" fmla="*/ 0 h 108"/>
                  <a:gd name="T68" fmla="*/ 46 w 90"/>
                  <a:gd name="T69" fmla="*/ 0 h 10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0"/>
                  <a:gd name="T106" fmla="*/ 0 h 108"/>
                  <a:gd name="T107" fmla="*/ 90 w 90"/>
                  <a:gd name="T108" fmla="*/ 108 h 10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0" h="108">
                    <a:moveTo>
                      <a:pt x="42" y="19"/>
                    </a:moveTo>
                    <a:lnTo>
                      <a:pt x="48" y="19"/>
                    </a:lnTo>
                    <a:lnTo>
                      <a:pt x="53" y="21"/>
                    </a:lnTo>
                    <a:lnTo>
                      <a:pt x="59" y="22"/>
                    </a:lnTo>
                    <a:lnTo>
                      <a:pt x="63" y="28"/>
                    </a:lnTo>
                    <a:lnTo>
                      <a:pt x="64" y="34"/>
                    </a:lnTo>
                    <a:lnTo>
                      <a:pt x="66" y="43"/>
                    </a:lnTo>
                    <a:lnTo>
                      <a:pt x="66" y="52"/>
                    </a:lnTo>
                    <a:lnTo>
                      <a:pt x="66" y="63"/>
                    </a:lnTo>
                    <a:lnTo>
                      <a:pt x="64" y="73"/>
                    </a:lnTo>
                    <a:lnTo>
                      <a:pt x="61" y="80"/>
                    </a:lnTo>
                    <a:lnTo>
                      <a:pt x="55" y="86"/>
                    </a:lnTo>
                    <a:lnTo>
                      <a:pt x="50" y="87"/>
                    </a:lnTo>
                    <a:lnTo>
                      <a:pt x="42" y="89"/>
                    </a:lnTo>
                    <a:lnTo>
                      <a:pt x="20" y="89"/>
                    </a:lnTo>
                    <a:lnTo>
                      <a:pt x="20" y="19"/>
                    </a:lnTo>
                    <a:lnTo>
                      <a:pt x="42" y="19"/>
                    </a:lnTo>
                    <a:close/>
                    <a:moveTo>
                      <a:pt x="46" y="0"/>
                    </a:moveTo>
                    <a:lnTo>
                      <a:pt x="0" y="0"/>
                    </a:lnTo>
                    <a:lnTo>
                      <a:pt x="0" y="108"/>
                    </a:lnTo>
                    <a:lnTo>
                      <a:pt x="46" y="108"/>
                    </a:lnTo>
                    <a:lnTo>
                      <a:pt x="61" y="104"/>
                    </a:lnTo>
                    <a:lnTo>
                      <a:pt x="72" y="98"/>
                    </a:lnTo>
                    <a:lnTo>
                      <a:pt x="81" y="87"/>
                    </a:lnTo>
                    <a:lnTo>
                      <a:pt x="89" y="71"/>
                    </a:lnTo>
                    <a:lnTo>
                      <a:pt x="90" y="50"/>
                    </a:lnTo>
                    <a:lnTo>
                      <a:pt x="89" y="43"/>
                    </a:lnTo>
                    <a:lnTo>
                      <a:pt x="89" y="34"/>
                    </a:lnTo>
                    <a:lnTo>
                      <a:pt x="85" y="24"/>
                    </a:lnTo>
                    <a:lnTo>
                      <a:pt x="81" y="15"/>
                    </a:lnTo>
                    <a:lnTo>
                      <a:pt x="76" y="9"/>
                    </a:lnTo>
                    <a:lnTo>
                      <a:pt x="68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4" name="Freeform 325"/>
              <p:cNvSpPr>
                <a:spLocks/>
              </p:cNvSpPr>
              <p:nvPr/>
            </p:nvSpPr>
            <p:spPr bwMode="auto">
              <a:xfrm>
                <a:off x="3472" y="1025"/>
                <a:ext cx="46" cy="69"/>
              </a:xfrm>
              <a:custGeom>
                <a:avLst/>
                <a:gdLst>
                  <a:gd name="T0" fmla="*/ 22 w 46"/>
                  <a:gd name="T1" fmla="*/ 0 h 70"/>
                  <a:gd name="T2" fmla="*/ 28 w 46"/>
                  <a:gd name="T3" fmla="*/ 0 h 70"/>
                  <a:gd name="T4" fmla="*/ 33 w 46"/>
                  <a:gd name="T5" fmla="*/ 2 h 70"/>
                  <a:gd name="T6" fmla="*/ 39 w 46"/>
                  <a:gd name="T7" fmla="*/ 3 h 70"/>
                  <a:gd name="T8" fmla="*/ 43 w 46"/>
                  <a:gd name="T9" fmla="*/ 9 h 70"/>
                  <a:gd name="T10" fmla="*/ 44 w 46"/>
                  <a:gd name="T11" fmla="*/ 15 h 70"/>
                  <a:gd name="T12" fmla="*/ 46 w 46"/>
                  <a:gd name="T13" fmla="*/ 24 h 70"/>
                  <a:gd name="T14" fmla="*/ 46 w 46"/>
                  <a:gd name="T15" fmla="*/ 33 h 70"/>
                  <a:gd name="T16" fmla="*/ 46 w 46"/>
                  <a:gd name="T17" fmla="*/ 35 h 70"/>
                  <a:gd name="T18" fmla="*/ 44 w 46"/>
                  <a:gd name="T19" fmla="*/ 41 h 70"/>
                  <a:gd name="T20" fmla="*/ 41 w 46"/>
                  <a:gd name="T21" fmla="*/ 48 h 70"/>
                  <a:gd name="T22" fmla="*/ 35 w 46"/>
                  <a:gd name="T23" fmla="*/ 54 h 70"/>
                  <a:gd name="T24" fmla="*/ 30 w 46"/>
                  <a:gd name="T25" fmla="*/ 55 h 70"/>
                  <a:gd name="T26" fmla="*/ 22 w 46"/>
                  <a:gd name="T27" fmla="*/ 57 h 70"/>
                  <a:gd name="T28" fmla="*/ 0 w 46"/>
                  <a:gd name="T29" fmla="*/ 57 h 70"/>
                  <a:gd name="T30" fmla="*/ 0 w 46"/>
                  <a:gd name="T31" fmla="*/ 0 h 70"/>
                  <a:gd name="T32" fmla="*/ 22 w 46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70"/>
                  <a:gd name="T53" fmla="*/ 46 w 46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70">
                    <a:moveTo>
                      <a:pt x="22" y="0"/>
                    </a:moveTo>
                    <a:lnTo>
                      <a:pt x="28" y="0"/>
                    </a:lnTo>
                    <a:lnTo>
                      <a:pt x="33" y="2"/>
                    </a:lnTo>
                    <a:lnTo>
                      <a:pt x="39" y="3"/>
                    </a:lnTo>
                    <a:lnTo>
                      <a:pt x="43" y="9"/>
                    </a:lnTo>
                    <a:lnTo>
                      <a:pt x="44" y="15"/>
                    </a:lnTo>
                    <a:lnTo>
                      <a:pt x="46" y="24"/>
                    </a:lnTo>
                    <a:lnTo>
                      <a:pt x="46" y="33"/>
                    </a:lnTo>
                    <a:lnTo>
                      <a:pt x="46" y="44"/>
                    </a:lnTo>
                    <a:lnTo>
                      <a:pt x="44" y="54"/>
                    </a:lnTo>
                    <a:lnTo>
                      <a:pt x="41" y="61"/>
                    </a:lnTo>
                    <a:lnTo>
                      <a:pt x="35" y="67"/>
                    </a:lnTo>
                    <a:lnTo>
                      <a:pt x="30" y="68"/>
                    </a:lnTo>
                    <a:lnTo>
                      <a:pt x="22" y="70"/>
                    </a:lnTo>
                    <a:lnTo>
                      <a:pt x="0" y="70"/>
                    </a:lnTo>
                    <a:lnTo>
                      <a:pt x="0" y="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5" name="Freeform 326"/>
              <p:cNvSpPr>
                <a:spLocks/>
              </p:cNvSpPr>
              <p:nvPr/>
            </p:nvSpPr>
            <p:spPr bwMode="auto">
              <a:xfrm>
                <a:off x="3452" y="1006"/>
                <a:ext cx="90" cy="106"/>
              </a:xfrm>
              <a:custGeom>
                <a:avLst/>
                <a:gdLst>
                  <a:gd name="T0" fmla="*/ 46 w 90"/>
                  <a:gd name="T1" fmla="*/ 0 h 108"/>
                  <a:gd name="T2" fmla="*/ 0 w 90"/>
                  <a:gd name="T3" fmla="*/ 0 h 108"/>
                  <a:gd name="T4" fmla="*/ 0 w 90"/>
                  <a:gd name="T5" fmla="*/ 82 h 108"/>
                  <a:gd name="T6" fmla="*/ 46 w 90"/>
                  <a:gd name="T7" fmla="*/ 82 h 108"/>
                  <a:gd name="T8" fmla="*/ 61 w 90"/>
                  <a:gd name="T9" fmla="*/ 79 h 108"/>
                  <a:gd name="T10" fmla="*/ 72 w 90"/>
                  <a:gd name="T11" fmla="*/ 76 h 108"/>
                  <a:gd name="T12" fmla="*/ 81 w 90"/>
                  <a:gd name="T13" fmla="*/ 71 h 108"/>
                  <a:gd name="T14" fmla="*/ 89 w 90"/>
                  <a:gd name="T15" fmla="*/ 58 h 108"/>
                  <a:gd name="T16" fmla="*/ 90 w 90"/>
                  <a:gd name="T17" fmla="*/ 37 h 108"/>
                  <a:gd name="T18" fmla="*/ 89 w 90"/>
                  <a:gd name="T19" fmla="*/ 30 h 108"/>
                  <a:gd name="T20" fmla="*/ 89 w 90"/>
                  <a:gd name="T21" fmla="*/ 27 h 108"/>
                  <a:gd name="T22" fmla="*/ 85 w 90"/>
                  <a:gd name="T23" fmla="*/ 24 h 108"/>
                  <a:gd name="T24" fmla="*/ 81 w 90"/>
                  <a:gd name="T25" fmla="*/ 15 h 108"/>
                  <a:gd name="T26" fmla="*/ 76 w 90"/>
                  <a:gd name="T27" fmla="*/ 9 h 108"/>
                  <a:gd name="T28" fmla="*/ 68 w 90"/>
                  <a:gd name="T29" fmla="*/ 6 h 108"/>
                  <a:gd name="T30" fmla="*/ 63 w 90"/>
                  <a:gd name="T31" fmla="*/ 2 h 108"/>
                  <a:gd name="T32" fmla="*/ 55 w 90"/>
                  <a:gd name="T33" fmla="*/ 0 h 108"/>
                  <a:gd name="T34" fmla="*/ 46 w 90"/>
                  <a:gd name="T35" fmla="*/ 0 h 10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0"/>
                  <a:gd name="T55" fmla="*/ 0 h 108"/>
                  <a:gd name="T56" fmla="*/ 90 w 90"/>
                  <a:gd name="T57" fmla="*/ 108 h 10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0" h="108">
                    <a:moveTo>
                      <a:pt x="46" y="0"/>
                    </a:moveTo>
                    <a:lnTo>
                      <a:pt x="0" y="0"/>
                    </a:lnTo>
                    <a:lnTo>
                      <a:pt x="0" y="108"/>
                    </a:lnTo>
                    <a:lnTo>
                      <a:pt x="46" y="108"/>
                    </a:lnTo>
                    <a:lnTo>
                      <a:pt x="61" y="104"/>
                    </a:lnTo>
                    <a:lnTo>
                      <a:pt x="72" y="98"/>
                    </a:lnTo>
                    <a:lnTo>
                      <a:pt x="81" y="87"/>
                    </a:lnTo>
                    <a:lnTo>
                      <a:pt x="89" y="71"/>
                    </a:lnTo>
                    <a:lnTo>
                      <a:pt x="90" y="50"/>
                    </a:lnTo>
                    <a:lnTo>
                      <a:pt x="89" y="43"/>
                    </a:lnTo>
                    <a:lnTo>
                      <a:pt x="89" y="34"/>
                    </a:lnTo>
                    <a:lnTo>
                      <a:pt x="85" y="24"/>
                    </a:lnTo>
                    <a:lnTo>
                      <a:pt x="81" y="15"/>
                    </a:lnTo>
                    <a:lnTo>
                      <a:pt x="76" y="9"/>
                    </a:lnTo>
                    <a:lnTo>
                      <a:pt x="68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6" name="Freeform 327"/>
              <p:cNvSpPr>
                <a:spLocks/>
              </p:cNvSpPr>
              <p:nvPr/>
            </p:nvSpPr>
            <p:spPr bwMode="auto">
              <a:xfrm>
                <a:off x="2925" y="1160"/>
                <a:ext cx="89" cy="128"/>
              </a:xfrm>
              <a:custGeom>
                <a:avLst/>
                <a:gdLst>
                  <a:gd name="T0" fmla="*/ 89 w 89"/>
                  <a:gd name="T1" fmla="*/ 104 h 130"/>
                  <a:gd name="T2" fmla="*/ 89 w 89"/>
                  <a:gd name="T3" fmla="*/ 32 h 130"/>
                  <a:gd name="T4" fmla="*/ 0 w 89"/>
                  <a:gd name="T5" fmla="*/ 0 h 130"/>
                  <a:gd name="T6" fmla="*/ 0 w 89"/>
                  <a:gd name="T7" fmla="*/ 76 h 130"/>
                  <a:gd name="T8" fmla="*/ 89 w 89"/>
                  <a:gd name="T9" fmla="*/ 104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130"/>
                  <a:gd name="T17" fmla="*/ 89 w 8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130">
                    <a:moveTo>
                      <a:pt x="89" y="130"/>
                    </a:moveTo>
                    <a:lnTo>
                      <a:pt x="89" y="41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89" y="1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7" name="Freeform 328"/>
              <p:cNvSpPr>
                <a:spLocks/>
              </p:cNvSpPr>
              <p:nvPr/>
            </p:nvSpPr>
            <p:spPr bwMode="auto">
              <a:xfrm>
                <a:off x="2925" y="1160"/>
                <a:ext cx="89" cy="128"/>
              </a:xfrm>
              <a:custGeom>
                <a:avLst/>
                <a:gdLst>
                  <a:gd name="T0" fmla="*/ 89 w 89"/>
                  <a:gd name="T1" fmla="*/ 104 h 130"/>
                  <a:gd name="T2" fmla="*/ 89 w 89"/>
                  <a:gd name="T3" fmla="*/ 32 h 130"/>
                  <a:gd name="T4" fmla="*/ 0 w 89"/>
                  <a:gd name="T5" fmla="*/ 0 h 130"/>
                  <a:gd name="T6" fmla="*/ 0 w 89"/>
                  <a:gd name="T7" fmla="*/ 76 h 130"/>
                  <a:gd name="T8" fmla="*/ 89 w 89"/>
                  <a:gd name="T9" fmla="*/ 104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130"/>
                  <a:gd name="T17" fmla="*/ 89 w 8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130">
                    <a:moveTo>
                      <a:pt x="89" y="130"/>
                    </a:moveTo>
                    <a:lnTo>
                      <a:pt x="89" y="41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89" y="13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8" name="Freeform 329"/>
              <p:cNvSpPr>
                <a:spLocks/>
              </p:cNvSpPr>
              <p:nvPr/>
            </p:nvSpPr>
            <p:spPr bwMode="auto">
              <a:xfrm>
                <a:off x="2925" y="1130"/>
                <a:ext cx="176" cy="70"/>
              </a:xfrm>
              <a:custGeom>
                <a:avLst/>
                <a:gdLst>
                  <a:gd name="T0" fmla="*/ 176 w 176"/>
                  <a:gd name="T1" fmla="*/ 35 h 71"/>
                  <a:gd name="T2" fmla="*/ 89 w 176"/>
                  <a:gd name="T3" fmla="*/ 58 h 71"/>
                  <a:gd name="T4" fmla="*/ 0 w 176"/>
                  <a:gd name="T5" fmla="*/ 30 h 71"/>
                  <a:gd name="T6" fmla="*/ 87 w 176"/>
                  <a:gd name="T7" fmla="*/ 0 h 71"/>
                  <a:gd name="T8" fmla="*/ 176 w 176"/>
                  <a:gd name="T9" fmla="*/ 35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71"/>
                  <a:gd name="T17" fmla="*/ 176 w 176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71">
                    <a:moveTo>
                      <a:pt x="176" y="39"/>
                    </a:moveTo>
                    <a:lnTo>
                      <a:pt x="89" y="71"/>
                    </a:lnTo>
                    <a:lnTo>
                      <a:pt x="0" y="30"/>
                    </a:lnTo>
                    <a:lnTo>
                      <a:pt x="87" y="0"/>
                    </a:lnTo>
                    <a:lnTo>
                      <a:pt x="176" y="39"/>
                    </a:lnTo>
                    <a:close/>
                  </a:path>
                </a:pathLst>
              </a:custGeom>
              <a:solidFill>
                <a:srgbClr val="6666FF"/>
              </a:solidFill>
              <a:ln w="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9" name="Freeform 330"/>
              <p:cNvSpPr>
                <a:spLocks/>
              </p:cNvSpPr>
              <p:nvPr/>
            </p:nvSpPr>
            <p:spPr bwMode="auto">
              <a:xfrm>
                <a:off x="3014" y="1169"/>
                <a:ext cx="87" cy="119"/>
              </a:xfrm>
              <a:custGeom>
                <a:avLst/>
                <a:gdLst>
                  <a:gd name="T0" fmla="*/ 0 w 87"/>
                  <a:gd name="T1" fmla="*/ 95 h 121"/>
                  <a:gd name="T2" fmla="*/ 0 w 87"/>
                  <a:gd name="T3" fmla="*/ 30 h 121"/>
                  <a:gd name="T4" fmla="*/ 87 w 87"/>
                  <a:gd name="T5" fmla="*/ 0 h 121"/>
                  <a:gd name="T6" fmla="*/ 87 w 87"/>
                  <a:gd name="T7" fmla="*/ 73 h 121"/>
                  <a:gd name="T8" fmla="*/ 0 w 87"/>
                  <a:gd name="T9" fmla="*/ 95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121"/>
                  <a:gd name="T17" fmla="*/ 87 w 87"/>
                  <a:gd name="T18" fmla="*/ 121 h 1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121">
                    <a:moveTo>
                      <a:pt x="0" y="121"/>
                    </a:moveTo>
                    <a:lnTo>
                      <a:pt x="0" y="32"/>
                    </a:lnTo>
                    <a:lnTo>
                      <a:pt x="87" y="0"/>
                    </a:lnTo>
                    <a:lnTo>
                      <a:pt x="87" y="86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6666FF"/>
              </a:solidFill>
              <a:ln w="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0" name="Freeform 332"/>
              <p:cNvSpPr>
                <a:spLocks/>
              </p:cNvSpPr>
              <p:nvPr/>
            </p:nvSpPr>
            <p:spPr bwMode="auto">
              <a:xfrm>
                <a:off x="3099" y="1110"/>
                <a:ext cx="238" cy="105"/>
              </a:xfrm>
              <a:custGeom>
                <a:avLst/>
                <a:gdLst>
                  <a:gd name="T0" fmla="*/ 238 w 238"/>
                  <a:gd name="T1" fmla="*/ 0 h 106"/>
                  <a:gd name="T2" fmla="*/ 206 w 238"/>
                  <a:gd name="T3" fmla="*/ 30 h 106"/>
                  <a:gd name="T4" fmla="*/ 184 w 238"/>
                  <a:gd name="T5" fmla="*/ 15 h 106"/>
                  <a:gd name="T6" fmla="*/ 165 w 238"/>
                  <a:gd name="T7" fmla="*/ 41 h 106"/>
                  <a:gd name="T8" fmla="*/ 145 w 238"/>
                  <a:gd name="T9" fmla="*/ 26 h 106"/>
                  <a:gd name="T10" fmla="*/ 132 w 238"/>
                  <a:gd name="T11" fmla="*/ 53 h 106"/>
                  <a:gd name="T12" fmla="*/ 112 w 238"/>
                  <a:gd name="T13" fmla="*/ 43 h 106"/>
                  <a:gd name="T14" fmla="*/ 100 w 238"/>
                  <a:gd name="T15" fmla="*/ 58 h 106"/>
                  <a:gd name="T16" fmla="*/ 78 w 238"/>
                  <a:gd name="T17" fmla="*/ 53 h 106"/>
                  <a:gd name="T18" fmla="*/ 67 w 238"/>
                  <a:gd name="T19" fmla="*/ 70 h 106"/>
                  <a:gd name="T20" fmla="*/ 45 w 238"/>
                  <a:gd name="T21" fmla="*/ 56 h 106"/>
                  <a:gd name="T22" fmla="*/ 32 w 238"/>
                  <a:gd name="T23" fmla="*/ 83 h 106"/>
                  <a:gd name="T24" fmla="*/ 15 w 238"/>
                  <a:gd name="T25" fmla="*/ 65 h 106"/>
                  <a:gd name="T26" fmla="*/ 0 w 238"/>
                  <a:gd name="T27" fmla="*/ 93 h 10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8"/>
                  <a:gd name="T43" fmla="*/ 0 h 106"/>
                  <a:gd name="T44" fmla="*/ 238 w 238"/>
                  <a:gd name="T45" fmla="*/ 106 h 10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8" h="106">
                    <a:moveTo>
                      <a:pt x="238" y="0"/>
                    </a:moveTo>
                    <a:lnTo>
                      <a:pt x="206" y="30"/>
                    </a:lnTo>
                    <a:lnTo>
                      <a:pt x="184" y="15"/>
                    </a:lnTo>
                    <a:lnTo>
                      <a:pt x="165" y="41"/>
                    </a:lnTo>
                    <a:lnTo>
                      <a:pt x="145" y="26"/>
                    </a:lnTo>
                    <a:lnTo>
                      <a:pt x="132" y="54"/>
                    </a:lnTo>
                    <a:lnTo>
                      <a:pt x="112" y="43"/>
                    </a:lnTo>
                    <a:lnTo>
                      <a:pt x="100" y="71"/>
                    </a:lnTo>
                    <a:lnTo>
                      <a:pt x="78" y="56"/>
                    </a:lnTo>
                    <a:lnTo>
                      <a:pt x="67" y="83"/>
                    </a:lnTo>
                    <a:lnTo>
                      <a:pt x="45" y="69"/>
                    </a:lnTo>
                    <a:lnTo>
                      <a:pt x="32" y="96"/>
                    </a:lnTo>
                    <a:lnTo>
                      <a:pt x="15" y="78"/>
                    </a:lnTo>
                    <a:lnTo>
                      <a:pt x="0" y="106"/>
                    </a:lnTo>
                  </a:path>
                </a:pathLst>
              </a:custGeom>
              <a:noFill/>
              <a:ln w="1111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1" name="Line 333"/>
              <p:cNvSpPr>
                <a:spLocks noChangeShapeType="1"/>
              </p:cNvSpPr>
              <p:nvPr/>
            </p:nvSpPr>
            <p:spPr bwMode="auto">
              <a:xfrm flipV="1">
                <a:off x="2877" y="1234"/>
                <a:ext cx="92" cy="40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54" name="Freeform 331"/>
            <p:cNvSpPr>
              <a:spLocks/>
            </p:cNvSpPr>
            <p:nvPr/>
          </p:nvSpPr>
          <p:spPr bwMode="auto">
            <a:xfrm>
              <a:off x="5138632" y="1596037"/>
              <a:ext cx="892050" cy="1143158"/>
            </a:xfrm>
            <a:custGeom>
              <a:avLst/>
              <a:gdLst>
                <a:gd name="T0" fmla="*/ 0 w 477"/>
                <a:gd name="T1" fmla="*/ 636 h 636"/>
                <a:gd name="T2" fmla="*/ 247 w 477"/>
                <a:gd name="T3" fmla="*/ 493 h 636"/>
                <a:gd name="T4" fmla="*/ 477 w 477"/>
                <a:gd name="T5" fmla="*/ 0 h 636"/>
                <a:gd name="T6" fmla="*/ 0 60000 65536"/>
                <a:gd name="T7" fmla="*/ 0 60000 65536"/>
                <a:gd name="T8" fmla="*/ 0 60000 65536"/>
                <a:gd name="T9" fmla="*/ 0 w 477"/>
                <a:gd name="T10" fmla="*/ 0 h 636"/>
                <a:gd name="T11" fmla="*/ 477 w 477"/>
                <a:gd name="T12" fmla="*/ 636 h 6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7" h="636">
                  <a:moveTo>
                    <a:pt x="0" y="636"/>
                  </a:moveTo>
                  <a:lnTo>
                    <a:pt x="247" y="493"/>
                  </a:lnTo>
                  <a:lnTo>
                    <a:pt x="477" y="0"/>
                  </a:lnTo>
                </a:path>
              </a:pathLst>
            </a:cu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29"/>
          <p:cNvGrpSpPr>
            <a:grpSpLocks/>
          </p:cNvGrpSpPr>
          <p:nvPr/>
        </p:nvGrpSpPr>
        <p:grpSpPr bwMode="auto">
          <a:xfrm>
            <a:off x="1996820" y="1892612"/>
            <a:ext cx="5270015" cy="2962145"/>
            <a:chOff x="672" y="1440"/>
            <a:chExt cx="2818" cy="1648"/>
          </a:xfrm>
        </p:grpSpPr>
        <p:sp>
          <p:nvSpPr>
            <p:cNvPr id="6261" name="Freeform 135"/>
            <p:cNvSpPr>
              <a:spLocks/>
            </p:cNvSpPr>
            <p:nvPr/>
          </p:nvSpPr>
          <p:spPr bwMode="auto">
            <a:xfrm>
              <a:off x="672" y="2400"/>
              <a:ext cx="1687" cy="688"/>
            </a:xfrm>
            <a:custGeom>
              <a:avLst/>
              <a:gdLst>
                <a:gd name="T0" fmla="*/ 934 w 1687"/>
                <a:gd name="T1" fmla="*/ 0 h 688"/>
                <a:gd name="T2" fmla="*/ 794 w 1687"/>
                <a:gd name="T3" fmla="*/ 17 h 688"/>
                <a:gd name="T4" fmla="*/ 756 w 1687"/>
                <a:gd name="T5" fmla="*/ 39 h 688"/>
                <a:gd name="T6" fmla="*/ 727 w 1687"/>
                <a:gd name="T7" fmla="*/ 60 h 688"/>
                <a:gd name="T8" fmla="*/ 705 w 1687"/>
                <a:gd name="T9" fmla="*/ 76 h 688"/>
                <a:gd name="T10" fmla="*/ 692 w 1687"/>
                <a:gd name="T11" fmla="*/ 89 h 688"/>
                <a:gd name="T12" fmla="*/ 682 w 1687"/>
                <a:gd name="T13" fmla="*/ 99 h 688"/>
                <a:gd name="T14" fmla="*/ 680 w 1687"/>
                <a:gd name="T15" fmla="*/ 101 h 688"/>
                <a:gd name="T16" fmla="*/ 649 w 1687"/>
                <a:gd name="T17" fmla="*/ 136 h 688"/>
                <a:gd name="T18" fmla="*/ 628 w 1687"/>
                <a:gd name="T19" fmla="*/ 169 h 688"/>
                <a:gd name="T20" fmla="*/ 616 w 1687"/>
                <a:gd name="T21" fmla="*/ 202 h 688"/>
                <a:gd name="T22" fmla="*/ 612 w 1687"/>
                <a:gd name="T23" fmla="*/ 232 h 688"/>
                <a:gd name="T24" fmla="*/ 614 w 1687"/>
                <a:gd name="T25" fmla="*/ 260 h 688"/>
                <a:gd name="T26" fmla="*/ 617 w 1687"/>
                <a:gd name="T27" fmla="*/ 286 h 688"/>
                <a:gd name="T28" fmla="*/ 627 w 1687"/>
                <a:gd name="T29" fmla="*/ 308 h 688"/>
                <a:gd name="T30" fmla="*/ 634 w 1687"/>
                <a:gd name="T31" fmla="*/ 325 h 688"/>
                <a:gd name="T32" fmla="*/ 643 w 1687"/>
                <a:gd name="T33" fmla="*/ 338 h 688"/>
                <a:gd name="T34" fmla="*/ 649 w 1687"/>
                <a:gd name="T35" fmla="*/ 347 h 688"/>
                <a:gd name="T36" fmla="*/ 651 w 1687"/>
                <a:gd name="T37" fmla="*/ 349 h 688"/>
                <a:gd name="T38" fmla="*/ 682 w 1687"/>
                <a:gd name="T39" fmla="*/ 384 h 688"/>
                <a:gd name="T40" fmla="*/ 719 w 1687"/>
                <a:gd name="T41" fmla="*/ 412 h 688"/>
                <a:gd name="T42" fmla="*/ 758 w 1687"/>
                <a:gd name="T43" fmla="*/ 434 h 688"/>
                <a:gd name="T44" fmla="*/ 797 w 1687"/>
                <a:gd name="T45" fmla="*/ 451 h 688"/>
                <a:gd name="T46" fmla="*/ 834 w 1687"/>
                <a:gd name="T47" fmla="*/ 462 h 688"/>
                <a:gd name="T48" fmla="*/ 866 w 1687"/>
                <a:gd name="T49" fmla="*/ 471 h 688"/>
                <a:gd name="T50" fmla="*/ 892 w 1687"/>
                <a:gd name="T51" fmla="*/ 477 h 688"/>
                <a:gd name="T52" fmla="*/ 910 w 1687"/>
                <a:gd name="T53" fmla="*/ 479 h 688"/>
                <a:gd name="T54" fmla="*/ 916 w 1687"/>
                <a:gd name="T55" fmla="*/ 481 h 688"/>
                <a:gd name="T56" fmla="*/ 992 w 1687"/>
                <a:gd name="T57" fmla="*/ 486 h 688"/>
                <a:gd name="T58" fmla="*/ 1059 w 1687"/>
                <a:gd name="T59" fmla="*/ 488 h 688"/>
                <a:gd name="T60" fmla="*/ 1114 w 1687"/>
                <a:gd name="T61" fmla="*/ 488 h 688"/>
                <a:gd name="T62" fmla="*/ 1161 w 1687"/>
                <a:gd name="T63" fmla="*/ 486 h 688"/>
                <a:gd name="T64" fmla="*/ 1198 w 1687"/>
                <a:gd name="T65" fmla="*/ 482 h 688"/>
                <a:gd name="T66" fmla="*/ 1227 w 1687"/>
                <a:gd name="T67" fmla="*/ 479 h 688"/>
                <a:gd name="T68" fmla="*/ 1250 w 1687"/>
                <a:gd name="T69" fmla="*/ 473 h 688"/>
                <a:gd name="T70" fmla="*/ 1265 w 1687"/>
                <a:gd name="T71" fmla="*/ 470 h 688"/>
                <a:gd name="T72" fmla="*/ 1274 w 1687"/>
                <a:gd name="T73" fmla="*/ 468 h 688"/>
                <a:gd name="T74" fmla="*/ 1277 w 1687"/>
                <a:gd name="T75" fmla="*/ 466 h 688"/>
                <a:gd name="T76" fmla="*/ 1320 w 1687"/>
                <a:gd name="T77" fmla="*/ 453 h 688"/>
                <a:gd name="T78" fmla="*/ 1361 w 1687"/>
                <a:gd name="T79" fmla="*/ 436 h 688"/>
                <a:gd name="T80" fmla="*/ 1402 w 1687"/>
                <a:gd name="T81" fmla="*/ 419 h 688"/>
                <a:gd name="T82" fmla="*/ 1441 w 1687"/>
                <a:gd name="T83" fmla="*/ 401 h 688"/>
                <a:gd name="T84" fmla="*/ 1478 w 1687"/>
                <a:gd name="T85" fmla="*/ 382 h 688"/>
                <a:gd name="T86" fmla="*/ 1509 w 1687"/>
                <a:gd name="T87" fmla="*/ 364 h 688"/>
                <a:gd name="T88" fmla="*/ 1537 w 1687"/>
                <a:gd name="T89" fmla="*/ 347 h 688"/>
                <a:gd name="T90" fmla="*/ 1561 w 1687"/>
                <a:gd name="T91" fmla="*/ 332 h 688"/>
                <a:gd name="T92" fmla="*/ 1578 w 1687"/>
                <a:gd name="T93" fmla="*/ 321 h 688"/>
                <a:gd name="T94" fmla="*/ 1589 w 1687"/>
                <a:gd name="T95" fmla="*/ 314 h 688"/>
                <a:gd name="T96" fmla="*/ 1593 w 1687"/>
                <a:gd name="T97" fmla="*/ 312 h 688"/>
                <a:gd name="T98" fmla="*/ 1687 w 1687"/>
                <a:gd name="T99" fmla="*/ 317 h 688"/>
                <a:gd name="T100" fmla="*/ 1096 w 1687"/>
                <a:gd name="T101" fmla="*/ 651 h 688"/>
                <a:gd name="T102" fmla="*/ 1092 w 1687"/>
                <a:gd name="T103" fmla="*/ 653 h 688"/>
                <a:gd name="T104" fmla="*/ 1079 w 1687"/>
                <a:gd name="T105" fmla="*/ 657 h 688"/>
                <a:gd name="T106" fmla="*/ 1059 w 1687"/>
                <a:gd name="T107" fmla="*/ 664 h 688"/>
                <a:gd name="T108" fmla="*/ 1033 w 1687"/>
                <a:gd name="T109" fmla="*/ 672 h 688"/>
                <a:gd name="T110" fmla="*/ 999 w 1687"/>
                <a:gd name="T111" fmla="*/ 679 h 688"/>
                <a:gd name="T112" fmla="*/ 960 w 1687"/>
                <a:gd name="T113" fmla="*/ 685 h 688"/>
                <a:gd name="T114" fmla="*/ 916 w 1687"/>
                <a:gd name="T115" fmla="*/ 688 h 688"/>
                <a:gd name="T116" fmla="*/ 868 w 1687"/>
                <a:gd name="T117" fmla="*/ 688 h 688"/>
                <a:gd name="T118" fmla="*/ 0 w 1687"/>
                <a:gd name="T119" fmla="*/ 668 h 6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87"/>
                <a:gd name="T181" fmla="*/ 0 h 688"/>
                <a:gd name="T182" fmla="*/ 1687 w 1687"/>
                <a:gd name="T183" fmla="*/ 688 h 6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87" h="688">
                  <a:moveTo>
                    <a:pt x="934" y="0"/>
                  </a:moveTo>
                  <a:lnTo>
                    <a:pt x="794" y="17"/>
                  </a:lnTo>
                  <a:lnTo>
                    <a:pt x="756" y="39"/>
                  </a:lnTo>
                  <a:lnTo>
                    <a:pt x="727" y="60"/>
                  </a:lnTo>
                  <a:lnTo>
                    <a:pt x="705" y="76"/>
                  </a:lnTo>
                  <a:lnTo>
                    <a:pt x="692" y="89"/>
                  </a:lnTo>
                  <a:lnTo>
                    <a:pt x="682" y="99"/>
                  </a:lnTo>
                  <a:lnTo>
                    <a:pt x="680" y="101"/>
                  </a:lnTo>
                  <a:lnTo>
                    <a:pt x="649" y="136"/>
                  </a:lnTo>
                  <a:lnTo>
                    <a:pt x="628" y="169"/>
                  </a:lnTo>
                  <a:lnTo>
                    <a:pt x="616" y="202"/>
                  </a:lnTo>
                  <a:lnTo>
                    <a:pt x="612" y="232"/>
                  </a:lnTo>
                  <a:lnTo>
                    <a:pt x="614" y="260"/>
                  </a:lnTo>
                  <a:lnTo>
                    <a:pt x="617" y="286"/>
                  </a:lnTo>
                  <a:lnTo>
                    <a:pt x="627" y="308"/>
                  </a:lnTo>
                  <a:lnTo>
                    <a:pt x="634" y="325"/>
                  </a:lnTo>
                  <a:lnTo>
                    <a:pt x="643" y="338"/>
                  </a:lnTo>
                  <a:lnTo>
                    <a:pt x="649" y="347"/>
                  </a:lnTo>
                  <a:lnTo>
                    <a:pt x="651" y="349"/>
                  </a:lnTo>
                  <a:lnTo>
                    <a:pt x="682" y="384"/>
                  </a:lnTo>
                  <a:lnTo>
                    <a:pt x="719" y="412"/>
                  </a:lnTo>
                  <a:lnTo>
                    <a:pt x="758" y="434"/>
                  </a:lnTo>
                  <a:lnTo>
                    <a:pt x="797" y="451"/>
                  </a:lnTo>
                  <a:lnTo>
                    <a:pt x="834" y="462"/>
                  </a:lnTo>
                  <a:lnTo>
                    <a:pt x="866" y="471"/>
                  </a:lnTo>
                  <a:lnTo>
                    <a:pt x="892" y="477"/>
                  </a:lnTo>
                  <a:lnTo>
                    <a:pt x="910" y="479"/>
                  </a:lnTo>
                  <a:lnTo>
                    <a:pt x="916" y="481"/>
                  </a:lnTo>
                  <a:lnTo>
                    <a:pt x="992" y="486"/>
                  </a:lnTo>
                  <a:lnTo>
                    <a:pt x="1059" y="488"/>
                  </a:lnTo>
                  <a:lnTo>
                    <a:pt x="1114" y="488"/>
                  </a:lnTo>
                  <a:lnTo>
                    <a:pt x="1161" y="486"/>
                  </a:lnTo>
                  <a:lnTo>
                    <a:pt x="1198" y="482"/>
                  </a:lnTo>
                  <a:lnTo>
                    <a:pt x="1227" y="479"/>
                  </a:lnTo>
                  <a:lnTo>
                    <a:pt x="1250" y="473"/>
                  </a:lnTo>
                  <a:lnTo>
                    <a:pt x="1265" y="470"/>
                  </a:lnTo>
                  <a:lnTo>
                    <a:pt x="1274" y="468"/>
                  </a:lnTo>
                  <a:lnTo>
                    <a:pt x="1277" y="466"/>
                  </a:lnTo>
                  <a:lnTo>
                    <a:pt x="1320" y="453"/>
                  </a:lnTo>
                  <a:lnTo>
                    <a:pt x="1361" y="436"/>
                  </a:lnTo>
                  <a:lnTo>
                    <a:pt x="1402" y="419"/>
                  </a:lnTo>
                  <a:lnTo>
                    <a:pt x="1441" y="401"/>
                  </a:lnTo>
                  <a:lnTo>
                    <a:pt x="1478" y="382"/>
                  </a:lnTo>
                  <a:lnTo>
                    <a:pt x="1509" y="364"/>
                  </a:lnTo>
                  <a:lnTo>
                    <a:pt x="1537" y="347"/>
                  </a:lnTo>
                  <a:lnTo>
                    <a:pt x="1561" y="332"/>
                  </a:lnTo>
                  <a:lnTo>
                    <a:pt x="1578" y="321"/>
                  </a:lnTo>
                  <a:lnTo>
                    <a:pt x="1589" y="314"/>
                  </a:lnTo>
                  <a:lnTo>
                    <a:pt x="1593" y="312"/>
                  </a:lnTo>
                  <a:lnTo>
                    <a:pt x="1687" y="317"/>
                  </a:lnTo>
                  <a:lnTo>
                    <a:pt x="1096" y="651"/>
                  </a:lnTo>
                  <a:lnTo>
                    <a:pt x="1092" y="653"/>
                  </a:lnTo>
                  <a:lnTo>
                    <a:pt x="1079" y="657"/>
                  </a:lnTo>
                  <a:lnTo>
                    <a:pt x="1059" y="664"/>
                  </a:lnTo>
                  <a:lnTo>
                    <a:pt x="1033" y="672"/>
                  </a:lnTo>
                  <a:lnTo>
                    <a:pt x="999" y="679"/>
                  </a:lnTo>
                  <a:lnTo>
                    <a:pt x="960" y="685"/>
                  </a:lnTo>
                  <a:lnTo>
                    <a:pt x="916" y="688"/>
                  </a:lnTo>
                  <a:lnTo>
                    <a:pt x="868" y="688"/>
                  </a:lnTo>
                  <a:lnTo>
                    <a:pt x="0" y="668"/>
                  </a:lnTo>
                </a:path>
              </a:pathLst>
            </a:cu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425"/>
            <p:cNvGrpSpPr>
              <a:grpSpLocks/>
            </p:cNvGrpSpPr>
            <p:nvPr/>
          </p:nvGrpSpPr>
          <p:grpSpPr bwMode="auto">
            <a:xfrm>
              <a:off x="1108" y="1440"/>
              <a:ext cx="2382" cy="1491"/>
              <a:chOff x="1108" y="1440"/>
              <a:chExt cx="2382" cy="1491"/>
            </a:xfrm>
          </p:grpSpPr>
          <p:sp>
            <p:nvSpPr>
              <p:cNvPr id="6265" name="Freeform 118"/>
              <p:cNvSpPr>
                <a:spLocks/>
              </p:cNvSpPr>
              <p:nvPr/>
            </p:nvSpPr>
            <p:spPr bwMode="auto">
              <a:xfrm>
                <a:off x="1603" y="1964"/>
                <a:ext cx="665" cy="401"/>
              </a:xfrm>
              <a:custGeom>
                <a:avLst/>
                <a:gdLst>
                  <a:gd name="T0" fmla="*/ 647 w 665"/>
                  <a:gd name="T1" fmla="*/ 0 h 401"/>
                  <a:gd name="T2" fmla="*/ 647 w 665"/>
                  <a:gd name="T3" fmla="*/ 2 h 401"/>
                  <a:gd name="T4" fmla="*/ 651 w 665"/>
                  <a:gd name="T5" fmla="*/ 4 h 401"/>
                  <a:gd name="T6" fmla="*/ 654 w 665"/>
                  <a:gd name="T7" fmla="*/ 6 h 401"/>
                  <a:gd name="T8" fmla="*/ 658 w 665"/>
                  <a:gd name="T9" fmla="*/ 10 h 401"/>
                  <a:gd name="T10" fmla="*/ 662 w 665"/>
                  <a:gd name="T11" fmla="*/ 13 h 401"/>
                  <a:gd name="T12" fmla="*/ 664 w 665"/>
                  <a:gd name="T13" fmla="*/ 19 h 401"/>
                  <a:gd name="T14" fmla="*/ 665 w 665"/>
                  <a:gd name="T15" fmla="*/ 23 h 401"/>
                  <a:gd name="T16" fmla="*/ 15 w 665"/>
                  <a:gd name="T17" fmla="*/ 401 h 401"/>
                  <a:gd name="T18" fmla="*/ 0 w 665"/>
                  <a:gd name="T19" fmla="*/ 379 h 401"/>
                  <a:gd name="T20" fmla="*/ 647 w 665"/>
                  <a:gd name="T21" fmla="*/ 0 h 4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65"/>
                  <a:gd name="T34" fmla="*/ 0 h 401"/>
                  <a:gd name="T35" fmla="*/ 665 w 665"/>
                  <a:gd name="T36" fmla="*/ 401 h 4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65" h="401">
                    <a:moveTo>
                      <a:pt x="647" y="0"/>
                    </a:moveTo>
                    <a:lnTo>
                      <a:pt x="647" y="2"/>
                    </a:lnTo>
                    <a:lnTo>
                      <a:pt x="651" y="4"/>
                    </a:lnTo>
                    <a:lnTo>
                      <a:pt x="654" y="6"/>
                    </a:lnTo>
                    <a:lnTo>
                      <a:pt x="658" y="10"/>
                    </a:lnTo>
                    <a:lnTo>
                      <a:pt x="662" y="13"/>
                    </a:lnTo>
                    <a:lnTo>
                      <a:pt x="664" y="19"/>
                    </a:lnTo>
                    <a:lnTo>
                      <a:pt x="665" y="23"/>
                    </a:lnTo>
                    <a:lnTo>
                      <a:pt x="15" y="401"/>
                    </a:lnTo>
                    <a:lnTo>
                      <a:pt x="0" y="379"/>
                    </a:lnTo>
                    <a:lnTo>
                      <a:pt x="647" y="0"/>
                    </a:lnTo>
                    <a:close/>
                  </a:path>
                </a:pathLst>
              </a:custGeom>
              <a:solidFill>
                <a:srgbClr val="FFD5D5"/>
              </a:solidFill>
              <a:ln w="0">
                <a:solidFill>
                  <a:srgbClr val="FFD5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6" name="Line 153"/>
              <p:cNvSpPr>
                <a:spLocks noChangeShapeType="1"/>
              </p:cNvSpPr>
              <p:nvPr/>
            </p:nvSpPr>
            <p:spPr bwMode="auto">
              <a:xfrm flipH="1">
                <a:off x="2016" y="2592"/>
                <a:ext cx="95" cy="297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7" name="Line 154"/>
              <p:cNvSpPr>
                <a:spLocks noChangeShapeType="1"/>
              </p:cNvSpPr>
              <p:nvPr/>
            </p:nvSpPr>
            <p:spPr bwMode="auto">
              <a:xfrm flipH="1">
                <a:off x="2016" y="2670"/>
                <a:ext cx="95" cy="219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8" name="Line 155"/>
              <p:cNvSpPr>
                <a:spLocks noChangeShapeType="1"/>
              </p:cNvSpPr>
              <p:nvPr/>
            </p:nvSpPr>
            <p:spPr bwMode="auto">
              <a:xfrm flipH="1">
                <a:off x="2016" y="2718"/>
                <a:ext cx="95" cy="17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9" name="Freeform 171"/>
              <p:cNvSpPr>
                <a:spLocks/>
              </p:cNvSpPr>
              <p:nvPr/>
            </p:nvSpPr>
            <p:spPr bwMode="auto">
              <a:xfrm>
                <a:off x="1989" y="2842"/>
                <a:ext cx="68" cy="89"/>
              </a:xfrm>
              <a:custGeom>
                <a:avLst/>
                <a:gdLst>
                  <a:gd name="T0" fmla="*/ 68 w 68"/>
                  <a:gd name="T1" fmla="*/ 0 h 89"/>
                  <a:gd name="T2" fmla="*/ 0 w 68"/>
                  <a:gd name="T3" fmla="*/ 39 h 89"/>
                  <a:gd name="T4" fmla="*/ 0 w 68"/>
                  <a:gd name="T5" fmla="*/ 89 h 89"/>
                  <a:gd name="T6" fmla="*/ 68 w 68"/>
                  <a:gd name="T7" fmla="*/ 52 h 89"/>
                  <a:gd name="T8" fmla="*/ 68 w 68"/>
                  <a:gd name="T9" fmla="*/ 0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89"/>
                  <a:gd name="T17" fmla="*/ 68 w 68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89">
                    <a:moveTo>
                      <a:pt x="68" y="0"/>
                    </a:moveTo>
                    <a:lnTo>
                      <a:pt x="0" y="39"/>
                    </a:lnTo>
                    <a:lnTo>
                      <a:pt x="0" y="89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0" name="Line 156"/>
              <p:cNvSpPr>
                <a:spLocks noChangeShapeType="1"/>
              </p:cNvSpPr>
              <p:nvPr/>
            </p:nvSpPr>
            <p:spPr bwMode="auto">
              <a:xfrm flipH="1">
                <a:off x="2016" y="2762"/>
                <a:ext cx="95" cy="127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1" name="Freeform 173"/>
              <p:cNvSpPr>
                <a:spLocks/>
              </p:cNvSpPr>
              <p:nvPr/>
            </p:nvSpPr>
            <p:spPr bwMode="auto">
              <a:xfrm>
                <a:off x="1989" y="2840"/>
                <a:ext cx="69" cy="91"/>
              </a:xfrm>
              <a:custGeom>
                <a:avLst/>
                <a:gdLst>
                  <a:gd name="T0" fmla="*/ 69 w 69"/>
                  <a:gd name="T1" fmla="*/ 0 h 91"/>
                  <a:gd name="T2" fmla="*/ 0 w 69"/>
                  <a:gd name="T3" fmla="*/ 39 h 91"/>
                  <a:gd name="T4" fmla="*/ 0 w 69"/>
                  <a:gd name="T5" fmla="*/ 91 h 91"/>
                  <a:gd name="T6" fmla="*/ 69 w 69"/>
                  <a:gd name="T7" fmla="*/ 52 h 91"/>
                  <a:gd name="T8" fmla="*/ 69 w 69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91"/>
                  <a:gd name="T17" fmla="*/ 69 w 69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91">
                    <a:moveTo>
                      <a:pt x="69" y="0"/>
                    </a:moveTo>
                    <a:lnTo>
                      <a:pt x="0" y="39"/>
                    </a:lnTo>
                    <a:lnTo>
                      <a:pt x="0" y="91"/>
                    </a:lnTo>
                    <a:lnTo>
                      <a:pt x="69" y="5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2" name="Freeform 172"/>
              <p:cNvSpPr>
                <a:spLocks/>
              </p:cNvSpPr>
              <p:nvPr/>
            </p:nvSpPr>
            <p:spPr bwMode="auto">
              <a:xfrm>
                <a:off x="1989" y="2842"/>
                <a:ext cx="68" cy="89"/>
              </a:xfrm>
              <a:custGeom>
                <a:avLst/>
                <a:gdLst>
                  <a:gd name="T0" fmla="*/ 68 w 68"/>
                  <a:gd name="T1" fmla="*/ 0 h 89"/>
                  <a:gd name="T2" fmla="*/ 0 w 68"/>
                  <a:gd name="T3" fmla="*/ 39 h 89"/>
                  <a:gd name="T4" fmla="*/ 0 w 68"/>
                  <a:gd name="T5" fmla="*/ 89 h 89"/>
                  <a:gd name="T6" fmla="*/ 68 w 68"/>
                  <a:gd name="T7" fmla="*/ 52 h 89"/>
                  <a:gd name="T8" fmla="*/ 68 w 68"/>
                  <a:gd name="T9" fmla="*/ 0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89"/>
                  <a:gd name="T17" fmla="*/ 68 w 68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89">
                    <a:moveTo>
                      <a:pt x="68" y="0"/>
                    </a:moveTo>
                    <a:lnTo>
                      <a:pt x="0" y="39"/>
                    </a:lnTo>
                    <a:lnTo>
                      <a:pt x="0" y="89"/>
                    </a:lnTo>
                    <a:lnTo>
                      <a:pt x="68" y="52"/>
                    </a:lnTo>
                    <a:lnTo>
                      <a:pt x="6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3" name="Freeform 174"/>
              <p:cNvSpPr>
                <a:spLocks/>
              </p:cNvSpPr>
              <p:nvPr/>
            </p:nvSpPr>
            <p:spPr bwMode="auto">
              <a:xfrm>
                <a:off x="1989" y="2840"/>
                <a:ext cx="69" cy="91"/>
              </a:xfrm>
              <a:custGeom>
                <a:avLst/>
                <a:gdLst>
                  <a:gd name="T0" fmla="*/ 69 w 69"/>
                  <a:gd name="T1" fmla="*/ 0 h 91"/>
                  <a:gd name="T2" fmla="*/ 0 w 69"/>
                  <a:gd name="T3" fmla="*/ 39 h 91"/>
                  <a:gd name="T4" fmla="*/ 0 w 69"/>
                  <a:gd name="T5" fmla="*/ 91 h 91"/>
                  <a:gd name="T6" fmla="*/ 69 w 69"/>
                  <a:gd name="T7" fmla="*/ 52 h 91"/>
                  <a:gd name="T8" fmla="*/ 69 w 69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91"/>
                  <a:gd name="T17" fmla="*/ 69 w 69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91">
                    <a:moveTo>
                      <a:pt x="69" y="0"/>
                    </a:moveTo>
                    <a:lnTo>
                      <a:pt x="0" y="39"/>
                    </a:lnTo>
                    <a:lnTo>
                      <a:pt x="0" y="91"/>
                    </a:lnTo>
                    <a:lnTo>
                      <a:pt x="69" y="52"/>
                    </a:lnTo>
                    <a:lnTo>
                      <a:pt x="69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4" name="Freeform 334"/>
              <p:cNvSpPr>
                <a:spLocks/>
              </p:cNvSpPr>
              <p:nvPr/>
            </p:nvSpPr>
            <p:spPr bwMode="auto">
              <a:xfrm>
                <a:off x="1269" y="2389"/>
                <a:ext cx="1075" cy="510"/>
              </a:xfrm>
              <a:custGeom>
                <a:avLst/>
                <a:gdLst>
                  <a:gd name="T0" fmla="*/ 323 w 1075"/>
                  <a:gd name="T1" fmla="*/ 0 h 510"/>
                  <a:gd name="T2" fmla="*/ 184 w 1075"/>
                  <a:gd name="T3" fmla="*/ 39 h 510"/>
                  <a:gd name="T4" fmla="*/ 145 w 1075"/>
                  <a:gd name="T5" fmla="*/ 61 h 510"/>
                  <a:gd name="T6" fmla="*/ 117 w 1075"/>
                  <a:gd name="T7" fmla="*/ 82 h 510"/>
                  <a:gd name="T8" fmla="*/ 95 w 1075"/>
                  <a:gd name="T9" fmla="*/ 98 h 510"/>
                  <a:gd name="T10" fmla="*/ 80 w 1075"/>
                  <a:gd name="T11" fmla="*/ 111 h 510"/>
                  <a:gd name="T12" fmla="*/ 70 w 1075"/>
                  <a:gd name="T13" fmla="*/ 120 h 510"/>
                  <a:gd name="T14" fmla="*/ 69 w 1075"/>
                  <a:gd name="T15" fmla="*/ 122 h 510"/>
                  <a:gd name="T16" fmla="*/ 37 w 1075"/>
                  <a:gd name="T17" fmla="*/ 158 h 510"/>
                  <a:gd name="T18" fmla="*/ 17 w 1075"/>
                  <a:gd name="T19" fmla="*/ 191 h 510"/>
                  <a:gd name="T20" fmla="*/ 6 w 1075"/>
                  <a:gd name="T21" fmla="*/ 224 h 510"/>
                  <a:gd name="T22" fmla="*/ 0 w 1075"/>
                  <a:gd name="T23" fmla="*/ 254 h 510"/>
                  <a:gd name="T24" fmla="*/ 2 w 1075"/>
                  <a:gd name="T25" fmla="*/ 282 h 510"/>
                  <a:gd name="T26" fmla="*/ 7 w 1075"/>
                  <a:gd name="T27" fmla="*/ 308 h 510"/>
                  <a:gd name="T28" fmla="*/ 15 w 1075"/>
                  <a:gd name="T29" fmla="*/ 328 h 510"/>
                  <a:gd name="T30" fmla="*/ 24 w 1075"/>
                  <a:gd name="T31" fmla="*/ 347 h 510"/>
                  <a:gd name="T32" fmla="*/ 31 w 1075"/>
                  <a:gd name="T33" fmla="*/ 360 h 510"/>
                  <a:gd name="T34" fmla="*/ 37 w 1075"/>
                  <a:gd name="T35" fmla="*/ 369 h 510"/>
                  <a:gd name="T36" fmla="*/ 41 w 1075"/>
                  <a:gd name="T37" fmla="*/ 371 h 510"/>
                  <a:gd name="T38" fmla="*/ 67 w 1075"/>
                  <a:gd name="T39" fmla="*/ 402 h 510"/>
                  <a:gd name="T40" fmla="*/ 98 w 1075"/>
                  <a:gd name="T41" fmla="*/ 428 h 510"/>
                  <a:gd name="T42" fmla="*/ 133 w 1075"/>
                  <a:gd name="T43" fmla="*/ 449 h 510"/>
                  <a:gd name="T44" fmla="*/ 172 w 1075"/>
                  <a:gd name="T45" fmla="*/ 467 h 510"/>
                  <a:gd name="T46" fmla="*/ 213 w 1075"/>
                  <a:gd name="T47" fmla="*/ 480 h 510"/>
                  <a:gd name="T48" fmla="*/ 250 w 1075"/>
                  <a:gd name="T49" fmla="*/ 489 h 510"/>
                  <a:gd name="T50" fmla="*/ 286 w 1075"/>
                  <a:gd name="T51" fmla="*/ 497 h 510"/>
                  <a:gd name="T52" fmla="*/ 317 w 1075"/>
                  <a:gd name="T53" fmla="*/ 502 h 510"/>
                  <a:gd name="T54" fmla="*/ 341 w 1075"/>
                  <a:gd name="T55" fmla="*/ 504 h 510"/>
                  <a:gd name="T56" fmla="*/ 356 w 1075"/>
                  <a:gd name="T57" fmla="*/ 506 h 510"/>
                  <a:gd name="T58" fmla="*/ 362 w 1075"/>
                  <a:gd name="T59" fmla="*/ 506 h 510"/>
                  <a:gd name="T60" fmla="*/ 395 w 1075"/>
                  <a:gd name="T61" fmla="*/ 510 h 510"/>
                  <a:gd name="T62" fmla="*/ 432 w 1075"/>
                  <a:gd name="T63" fmla="*/ 510 h 510"/>
                  <a:gd name="T64" fmla="*/ 473 w 1075"/>
                  <a:gd name="T65" fmla="*/ 508 h 510"/>
                  <a:gd name="T66" fmla="*/ 514 w 1075"/>
                  <a:gd name="T67" fmla="*/ 504 h 510"/>
                  <a:gd name="T68" fmla="*/ 553 w 1075"/>
                  <a:gd name="T69" fmla="*/ 501 h 510"/>
                  <a:gd name="T70" fmla="*/ 588 w 1075"/>
                  <a:gd name="T71" fmla="*/ 497 h 510"/>
                  <a:gd name="T72" fmla="*/ 619 w 1075"/>
                  <a:gd name="T73" fmla="*/ 493 h 510"/>
                  <a:gd name="T74" fmla="*/ 643 w 1075"/>
                  <a:gd name="T75" fmla="*/ 491 h 510"/>
                  <a:gd name="T76" fmla="*/ 660 w 1075"/>
                  <a:gd name="T77" fmla="*/ 488 h 510"/>
                  <a:gd name="T78" fmla="*/ 666 w 1075"/>
                  <a:gd name="T79" fmla="*/ 488 h 510"/>
                  <a:gd name="T80" fmla="*/ 708 w 1075"/>
                  <a:gd name="T81" fmla="*/ 475 h 510"/>
                  <a:gd name="T82" fmla="*/ 751 w 1075"/>
                  <a:gd name="T83" fmla="*/ 458 h 510"/>
                  <a:gd name="T84" fmla="*/ 792 w 1075"/>
                  <a:gd name="T85" fmla="*/ 441 h 510"/>
                  <a:gd name="T86" fmla="*/ 831 w 1075"/>
                  <a:gd name="T87" fmla="*/ 423 h 510"/>
                  <a:gd name="T88" fmla="*/ 866 w 1075"/>
                  <a:gd name="T89" fmla="*/ 404 h 510"/>
                  <a:gd name="T90" fmla="*/ 897 w 1075"/>
                  <a:gd name="T91" fmla="*/ 386 h 510"/>
                  <a:gd name="T92" fmla="*/ 927 w 1075"/>
                  <a:gd name="T93" fmla="*/ 369 h 510"/>
                  <a:gd name="T94" fmla="*/ 949 w 1075"/>
                  <a:gd name="T95" fmla="*/ 354 h 510"/>
                  <a:gd name="T96" fmla="*/ 966 w 1075"/>
                  <a:gd name="T97" fmla="*/ 343 h 510"/>
                  <a:gd name="T98" fmla="*/ 977 w 1075"/>
                  <a:gd name="T99" fmla="*/ 336 h 510"/>
                  <a:gd name="T100" fmla="*/ 981 w 1075"/>
                  <a:gd name="T101" fmla="*/ 332 h 510"/>
                  <a:gd name="T102" fmla="*/ 1075 w 1075"/>
                  <a:gd name="T103" fmla="*/ 317 h 51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75"/>
                  <a:gd name="T157" fmla="*/ 0 h 510"/>
                  <a:gd name="T158" fmla="*/ 1075 w 1075"/>
                  <a:gd name="T159" fmla="*/ 510 h 51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75" h="510">
                    <a:moveTo>
                      <a:pt x="323" y="0"/>
                    </a:moveTo>
                    <a:lnTo>
                      <a:pt x="184" y="39"/>
                    </a:lnTo>
                    <a:lnTo>
                      <a:pt x="145" y="61"/>
                    </a:lnTo>
                    <a:lnTo>
                      <a:pt x="117" y="82"/>
                    </a:lnTo>
                    <a:lnTo>
                      <a:pt x="95" y="98"/>
                    </a:lnTo>
                    <a:lnTo>
                      <a:pt x="80" y="111"/>
                    </a:lnTo>
                    <a:lnTo>
                      <a:pt x="70" y="120"/>
                    </a:lnTo>
                    <a:lnTo>
                      <a:pt x="69" y="122"/>
                    </a:lnTo>
                    <a:lnTo>
                      <a:pt x="37" y="158"/>
                    </a:lnTo>
                    <a:lnTo>
                      <a:pt x="17" y="191"/>
                    </a:lnTo>
                    <a:lnTo>
                      <a:pt x="6" y="224"/>
                    </a:lnTo>
                    <a:lnTo>
                      <a:pt x="0" y="254"/>
                    </a:lnTo>
                    <a:lnTo>
                      <a:pt x="2" y="282"/>
                    </a:lnTo>
                    <a:lnTo>
                      <a:pt x="7" y="308"/>
                    </a:lnTo>
                    <a:lnTo>
                      <a:pt x="15" y="328"/>
                    </a:lnTo>
                    <a:lnTo>
                      <a:pt x="24" y="347"/>
                    </a:lnTo>
                    <a:lnTo>
                      <a:pt x="31" y="360"/>
                    </a:lnTo>
                    <a:lnTo>
                      <a:pt x="37" y="369"/>
                    </a:lnTo>
                    <a:lnTo>
                      <a:pt x="41" y="371"/>
                    </a:lnTo>
                    <a:lnTo>
                      <a:pt x="67" y="402"/>
                    </a:lnTo>
                    <a:lnTo>
                      <a:pt x="98" y="428"/>
                    </a:lnTo>
                    <a:lnTo>
                      <a:pt x="133" y="449"/>
                    </a:lnTo>
                    <a:lnTo>
                      <a:pt x="172" y="467"/>
                    </a:lnTo>
                    <a:lnTo>
                      <a:pt x="213" y="480"/>
                    </a:lnTo>
                    <a:lnTo>
                      <a:pt x="250" y="489"/>
                    </a:lnTo>
                    <a:lnTo>
                      <a:pt x="286" y="497"/>
                    </a:lnTo>
                    <a:lnTo>
                      <a:pt x="317" y="502"/>
                    </a:lnTo>
                    <a:lnTo>
                      <a:pt x="341" y="504"/>
                    </a:lnTo>
                    <a:lnTo>
                      <a:pt x="356" y="506"/>
                    </a:lnTo>
                    <a:lnTo>
                      <a:pt x="362" y="506"/>
                    </a:lnTo>
                    <a:lnTo>
                      <a:pt x="395" y="510"/>
                    </a:lnTo>
                    <a:lnTo>
                      <a:pt x="432" y="510"/>
                    </a:lnTo>
                    <a:lnTo>
                      <a:pt x="473" y="508"/>
                    </a:lnTo>
                    <a:lnTo>
                      <a:pt x="514" y="504"/>
                    </a:lnTo>
                    <a:lnTo>
                      <a:pt x="553" y="501"/>
                    </a:lnTo>
                    <a:lnTo>
                      <a:pt x="588" y="497"/>
                    </a:lnTo>
                    <a:lnTo>
                      <a:pt x="619" y="493"/>
                    </a:lnTo>
                    <a:lnTo>
                      <a:pt x="643" y="491"/>
                    </a:lnTo>
                    <a:lnTo>
                      <a:pt x="660" y="488"/>
                    </a:lnTo>
                    <a:lnTo>
                      <a:pt x="666" y="488"/>
                    </a:lnTo>
                    <a:lnTo>
                      <a:pt x="708" y="475"/>
                    </a:lnTo>
                    <a:lnTo>
                      <a:pt x="751" y="458"/>
                    </a:lnTo>
                    <a:lnTo>
                      <a:pt x="792" y="441"/>
                    </a:lnTo>
                    <a:lnTo>
                      <a:pt x="831" y="423"/>
                    </a:lnTo>
                    <a:lnTo>
                      <a:pt x="866" y="404"/>
                    </a:lnTo>
                    <a:lnTo>
                      <a:pt x="897" y="386"/>
                    </a:lnTo>
                    <a:lnTo>
                      <a:pt x="927" y="369"/>
                    </a:lnTo>
                    <a:lnTo>
                      <a:pt x="949" y="354"/>
                    </a:lnTo>
                    <a:lnTo>
                      <a:pt x="966" y="343"/>
                    </a:lnTo>
                    <a:lnTo>
                      <a:pt x="977" y="336"/>
                    </a:lnTo>
                    <a:lnTo>
                      <a:pt x="981" y="332"/>
                    </a:lnTo>
                    <a:lnTo>
                      <a:pt x="1075" y="317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5" name="Freeform 13"/>
              <p:cNvSpPr>
                <a:spLocks/>
              </p:cNvSpPr>
              <p:nvPr/>
            </p:nvSpPr>
            <p:spPr bwMode="auto">
              <a:xfrm>
                <a:off x="1276" y="2469"/>
                <a:ext cx="126" cy="103"/>
              </a:xfrm>
              <a:custGeom>
                <a:avLst/>
                <a:gdLst>
                  <a:gd name="T0" fmla="*/ 0 w 126"/>
                  <a:gd name="T1" fmla="*/ 50 h 103"/>
                  <a:gd name="T2" fmla="*/ 86 w 126"/>
                  <a:gd name="T3" fmla="*/ 0 h 103"/>
                  <a:gd name="T4" fmla="*/ 88 w 126"/>
                  <a:gd name="T5" fmla="*/ 0 h 103"/>
                  <a:gd name="T6" fmla="*/ 93 w 126"/>
                  <a:gd name="T7" fmla="*/ 0 h 103"/>
                  <a:gd name="T8" fmla="*/ 100 w 126"/>
                  <a:gd name="T9" fmla="*/ 0 h 103"/>
                  <a:gd name="T10" fmla="*/ 108 w 126"/>
                  <a:gd name="T11" fmla="*/ 3 h 103"/>
                  <a:gd name="T12" fmla="*/ 115 w 126"/>
                  <a:gd name="T13" fmla="*/ 9 h 103"/>
                  <a:gd name="T14" fmla="*/ 123 w 126"/>
                  <a:gd name="T15" fmla="*/ 18 h 103"/>
                  <a:gd name="T16" fmla="*/ 126 w 126"/>
                  <a:gd name="T17" fmla="*/ 33 h 103"/>
                  <a:gd name="T18" fmla="*/ 126 w 126"/>
                  <a:gd name="T19" fmla="*/ 53 h 103"/>
                  <a:gd name="T20" fmla="*/ 41 w 126"/>
                  <a:gd name="T21" fmla="*/ 103 h 103"/>
                  <a:gd name="T22" fmla="*/ 0 w 126"/>
                  <a:gd name="T23" fmla="*/ 50 h 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6"/>
                  <a:gd name="T37" fmla="*/ 0 h 103"/>
                  <a:gd name="T38" fmla="*/ 126 w 126"/>
                  <a:gd name="T39" fmla="*/ 103 h 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6" h="103">
                    <a:moveTo>
                      <a:pt x="0" y="50"/>
                    </a:moveTo>
                    <a:lnTo>
                      <a:pt x="86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100" y="0"/>
                    </a:lnTo>
                    <a:lnTo>
                      <a:pt x="108" y="3"/>
                    </a:lnTo>
                    <a:lnTo>
                      <a:pt x="115" y="9"/>
                    </a:lnTo>
                    <a:lnTo>
                      <a:pt x="123" y="18"/>
                    </a:lnTo>
                    <a:lnTo>
                      <a:pt x="126" y="33"/>
                    </a:lnTo>
                    <a:lnTo>
                      <a:pt x="126" y="53"/>
                    </a:lnTo>
                    <a:lnTo>
                      <a:pt x="41" y="103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6" name="Freeform 14"/>
              <p:cNvSpPr>
                <a:spLocks/>
              </p:cNvSpPr>
              <p:nvPr/>
            </p:nvSpPr>
            <p:spPr bwMode="auto">
              <a:xfrm>
                <a:off x="1276" y="2469"/>
                <a:ext cx="126" cy="103"/>
              </a:xfrm>
              <a:custGeom>
                <a:avLst/>
                <a:gdLst>
                  <a:gd name="T0" fmla="*/ 0 w 126"/>
                  <a:gd name="T1" fmla="*/ 50 h 103"/>
                  <a:gd name="T2" fmla="*/ 86 w 126"/>
                  <a:gd name="T3" fmla="*/ 0 h 103"/>
                  <a:gd name="T4" fmla="*/ 88 w 126"/>
                  <a:gd name="T5" fmla="*/ 0 h 103"/>
                  <a:gd name="T6" fmla="*/ 93 w 126"/>
                  <a:gd name="T7" fmla="*/ 0 h 103"/>
                  <a:gd name="T8" fmla="*/ 100 w 126"/>
                  <a:gd name="T9" fmla="*/ 0 h 103"/>
                  <a:gd name="T10" fmla="*/ 108 w 126"/>
                  <a:gd name="T11" fmla="*/ 3 h 103"/>
                  <a:gd name="T12" fmla="*/ 115 w 126"/>
                  <a:gd name="T13" fmla="*/ 9 h 103"/>
                  <a:gd name="T14" fmla="*/ 123 w 126"/>
                  <a:gd name="T15" fmla="*/ 18 h 103"/>
                  <a:gd name="T16" fmla="*/ 126 w 126"/>
                  <a:gd name="T17" fmla="*/ 33 h 103"/>
                  <a:gd name="T18" fmla="*/ 126 w 126"/>
                  <a:gd name="T19" fmla="*/ 53 h 103"/>
                  <a:gd name="T20" fmla="*/ 41 w 126"/>
                  <a:gd name="T21" fmla="*/ 103 h 103"/>
                  <a:gd name="T22" fmla="*/ 0 w 126"/>
                  <a:gd name="T23" fmla="*/ 50 h 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6"/>
                  <a:gd name="T37" fmla="*/ 0 h 103"/>
                  <a:gd name="T38" fmla="*/ 126 w 126"/>
                  <a:gd name="T39" fmla="*/ 103 h 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6" h="103">
                    <a:moveTo>
                      <a:pt x="0" y="50"/>
                    </a:moveTo>
                    <a:lnTo>
                      <a:pt x="86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100" y="0"/>
                    </a:lnTo>
                    <a:lnTo>
                      <a:pt x="108" y="3"/>
                    </a:lnTo>
                    <a:lnTo>
                      <a:pt x="115" y="9"/>
                    </a:lnTo>
                    <a:lnTo>
                      <a:pt x="123" y="18"/>
                    </a:lnTo>
                    <a:lnTo>
                      <a:pt x="126" y="33"/>
                    </a:lnTo>
                    <a:lnTo>
                      <a:pt x="126" y="53"/>
                    </a:lnTo>
                    <a:lnTo>
                      <a:pt x="41" y="103"/>
                    </a:lnTo>
                    <a:lnTo>
                      <a:pt x="0" y="5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7" name="Freeform 15"/>
              <p:cNvSpPr>
                <a:spLocks/>
              </p:cNvSpPr>
              <p:nvPr/>
            </p:nvSpPr>
            <p:spPr bwMode="auto">
              <a:xfrm>
                <a:off x="1282" y="2471"/>
                <a:ext cx="120" cy="94"/>
              </a:xfrm>
              <a:custGeom>
                <a:avLst/>
                <a:gdLst>
                  <a:gd name="T0" fmla="*/ 35 w 120"/>
                  <a:gd name="T1" fmla="*/ 94 h 94"/>
                  <a:gd name="T2" fmla="*/ 0 w 120"/>
                  <a:gd name="T3" fmla="*/ 48 h 94"/>
                  <a:gd name="T4" fmla="*/ 83 w 120"/>
                  <a:gd name="T5" fmla="*/ 0 h 94"/>
                  <a:gd name="T6" fmla="*/ 85 w 120"/>
                  <a:gd name="T7" fmla="*/ 0 h 94"/>
                  <a:gd name="T8" fmla="*/ 91 w 120"/>
                  <a:gd name="T9" fmla="*/ 0 h 94"/>
                  <a:gd name="T10" fmla="*/ 98 w 120"/>
                  <a:gd name="T11" fmla="*/ 1 h 94"/>
                  <a:gd name="T12" fmla="*/ 107 w 120"/>
                  <a:gd name="T13" fmla="*/ 5 h 94"/>
                  <a:gd name="T14" fmla="*/ 115 w 120"/>
                  <a:gd name="T15" fmla="*/ 14 h 94"/>
                  <a:gd name="T16" fmla="*/ 119 w 120"/>
                  <a:gd name="T17" fmla="*/ 27 h 94"/>
                  <a:gd name="T18" fmla="*/ 120 w 120"/>
                  <a:gd name="T19" fmla="*/ 46 h 94"/>
                  <a:gd name="T20" fmla="*/ 35 w 120"/>
                  <a:gd name="T21" fmla="*/ 94 h 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0"/>
                  <a:gd name="T34" fmla="*/ 0 h 94"/>
                  <a:gd name="T35" fmla="*/ 120 w 120"/>
                  <a:gd name="T36" fmla="*/ 94 h 9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0" h="94">
                    <a:moveTo>
                      <a:pt x="35" y="94"/>
                    </a:moveTo>
                    <a:lnTo>
                      <a:pt x="0" y="48"/>
                    </a:lnTo>
                    <a:lnTo>
                      <a:pt x="83" y="0"/>
                    </a:lnTo>
                    <a:lnTo>
                      <a:pt x="85" y="0"/>
                    </a:lnTo>
                    <a:lnTo>
                      <a:pt x="91" y="0"/>
                    </a:lnTo>
                    <a:lnTo>
                      <a:pt x="98" y="1"/>
                    </a:lnTo>
                    <a:lnTo>
                      <a:pt x="107" y="5"/>
                    </a:lnTo>
                    <a:lnTo>
                      <a:pt x="115" y="14"/>
                    </a:lnTo>
                    <a:lnTo>
                      <a:pt x="119" y="27"/>
                    </a:lnTo>
                    <a:lnTo>
                      <a:pt x="120" y="46"/>
                    </a:lnTo>
                    <a:lnTo>
                      <a:pt x="35" y="94"/>
                    </a:lnTo>
                    <a:close/>
                  </a:path>
                </a:pathLst>
              </a:custGeom>
              <a:solidFill>
                <a:srgbClr val="2B2BFF"/>
              </a:solidFill>
              <a:ln w="0">
                <a:solidFill>
                  <a:srgbClr val="2B2B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8" name="Freeform 16"/>
              <p:cNvSpPr>
                <a:spLocks/>
              </p:cNvSpPr>
              <p:nvPr/>
            </p:nvSpPr>
            <p:spPr bwMode="auto">
              <a:xfrm>
                <a:off x="1287" y="2471"/>
                <a:ext cx="114" cy="89"/>
              </a:xfrm>
              <a:custGeom>
                <a:avLst/>
                <a:gdLst>
                  <a:gd name="T0" fmla="*/ 30 w 114"/>
                  <a:gd name="T1" fmla="*/ 89 h 89"/>
                  <a:gd name="T2" fmla="*/ 0 w 114"/>
                  <a:gd name="T3" fmla="*/ 48 h 89"/>
                  <a:gd name="T4" fmla="*/ 82 w 114"/>
                  <a:gd name="T5" fmla="*/ 0 h 89"/>
                  <a:gd name="T6" fmla="*/ 84 w 114"/>
                  <a:gd name="T7" fmla="*/ 1 h 89"/>
                  <a:gd name="T8" fmla="*/ 91 w 114"/>
                  <a:gd name="T9" fmla="*/ 1 h 89"/>
                  <a:gd name="T10" fmla="*/ 99 w 114"/>
                  <a:gd name="T11" fmla="*/ 5 h 89"/>
                  <a:gd name="T12" fmla="*/ 108 w 114"/>
                  <a:gd name="T13" fmla="*/ 12 h 89"/>
                  <a:gd name="T14" fmla="*/ 114 w 114"/>
                  <a:gd name="T15" fmla="*/ 24 h 89"/>
                  <a:gd name="T16" fmla="*/ 114 w 114"/>
                  <a:gd name="T17" fmla="*/ 40 h 89"/>
                  <a:gd name="T18" fmla="*/ 30 w 114"/>
                  <a:gd name="T19" fmla="*/ 89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4"/>
                  <a:gd name="T31" fmla="*/ 0 h 89"/>
                  <a:gd name="T32" fmla="*/ 114 w 114"/>
                  <a:gd name="T33" fmla="*/ 89 h 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4" h="89">
                    <a:moveTo>
                      <a:pt x="30" y="89"/>
                    </a:moveTo>
                    <a:lnTo>
                      <a:pt x="0" y="48"/>
                    </a:lnTo>
                    <a:lnTo>
                      <a:pt x="82" y="0"/>
                    </a:lnTo>
                    <a:lnTo>
                      <a:pt x="84" y="1"/>
                    </a:lnTo>
                    <a:lnTo>
                      <a:pt x="91" y="1"/>
                    </a:lnTo>
                    <a:lnTo>
                      <a:pt x="99" y="5"/>
                    </a:lnTo>
                    <a:lnTo>
                      <a:pt x="108" y="12"/>
                    </a:lnTo>
                    <a:lnTo>
                      <a:pt x="114" y="24"/>
                    </a:lnTo>
                    <a:lnTo>
                      <a:pt x="114" y="40"/>
                    </a:lnTo>
                    <a:lnTo>
                      <a:pt x="30" y="89"/>
                    </a:lnTo>
                    <a:close/>
                  </a:path>
                </a:pathLst>
              </a:custGeom>
              <a:solidFill>
                <a:srgbClr val="5555FF"/>
              </a:solidFill>
              <a:ln w="0">
                <a:solidFill>
                  <a:srgbClr val="5555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9" name="Freeform 17"/>
              <p:cNvSpPr>
                <a:spLocks/>
              </p:cNvSpPr>
              <p:nvPr/>
            </p:nvSpPr>
            <p:spPr bwMode="auto">
              <a:xfrm>
                <a:off x="1293" y="2472"/>
                <a:ext cx="108" cy="82"/>
              </a:xfrm>
              <a:custGeom>
                <a:avLst/>
                <a:gdLst>
                  <a:gd name="T0" fmla="*/ 24 w 108"/>
                  <a:gd name="T1" fmla="*/ 82 h 82"/>
                  <a:gd name="T2" fmla="*/ 0 w 108"/>
                  <a:gd name="T3" fmla="*/ 49 h 82"/>
                  <a:gd name="T4" fmla="*/ 80 w 108"/>
                  <a:gd name="T5" fmla="*/ 0 h 82"/>
                  <a:gd name="T6" fmla="*/ 82 w 108"/>
                  <a:gd name="T7" fmla="*/ 0 h 82"/>
                  <a:gd name="T8" fmla="*/ 87 w 108"/>
                  <a:gd name="T9" fmla="*/ 2 h 82"/>
                  <a:gd name="T10" fmla="*/ 95 w 108"/>
                  <a:gd name="T11" fmla="*/ 6 h 82"/>
                  <a:gd name="T12" fmla="*/ 102 w 108"/>
                  <a:gd name="T13" fmla="*/ 11 h 82"/>
                  <a:gd name="T14" fmla="*/ 106 w 108"/>
                  <a:gd name="T15" fmla="*/ 21 h 82"/>
                  <a:gd name="T16" fmla="*/ 108 w 108"/>
                  <a:gd name="T17" fmla="*/ 36 h 82"/>
                  <a:gd name="T18" fmla="*/ 24 w 108"/>
                  <a:gd name="T19" fmla="*/ 82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8"/>
                  <a:gd name="T31" fmla="*/ 0 h 82"/>
                  <a:gd name="T32" fmla="*/ 108 w 108"/>
                  <a:gd name="T33" fmla="*/ 82 h 8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8" h="82">
                    <a:moveTo>
                      <a:pt x="24" y="82"/>
                    </a:moveTo>
                    <a:lnTo>
                      <a:pt x="0" y="49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7" y="2"/>
                    </a:lnTo>
                    <a:lnTo>
                      <a:pt x="95" y="6"/>
                    </a:lnTo>
                    <a:lnTo>
                      <a:pt x="102" y="11"/>
                    </a:lnTo>
                    <a:lnTo>
                      <a:pt x="106" y="21"/>
                    </a:lnTo>
                    <a:lnTo>
                      <a:pt x="108" y="36"/>
                    </a:lnTo>
                    <a:lnTo>
                      <a:pt x="24" y="82"/>
                    </a:lnTo>
                    <a:close/>
                  </a:path>
                </a:pathLst>
              </a:custGeom>
              <a:solidFill>
                <a:srgbClr val="8080FF"/>
              </a:solidFill>
              <a:ln w="0">
                <a:solidFill>
                  <a:srgbClr val="8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0" name="Freeform 18"/>
              <p:cNvSpPr>
                <a:spLocks/>
              </p:cNvSpPr>
              <p:nvPr/>
            </p:nvSpPr>
            <p:spPr bwMode="auto">
              <a:xfrm>
                <a:off x="1299" y="2474"/>
                <a:ext cx="100" cy="74"/>
              </a:xfrm>
              <a:custGeom>
                <a:avLst/>
                <a:gdLst>
                  <a:gd name="T0" fmla="*/ 18 w 100"/>
                  <a:gd name="T1" fmla="*/ 74 h 74"/>
                  <a:gd name="T2" fmla="*/ 0 w 100"/>
                  <a:gd name="T3" fmla="*/ 47 h 74"/>
                  <a:gd name="T4" fmla="*/ 77 w 100"/>
                  <a:gd name="T5" fmla="*/ 0 h 74"/>
                  <a:gd name="T6" fmla="*/ 79 w 100"/>
                  <a:gd name="T7" fmla="*/ 0 h 74"/>
                  <a:gd name="T8" fmla="*/ 81 w 100"/>
                  <a:gd name="T9" fmla="*/ 0 h 74"/>
                  <a:gd name="T10" fmla="*/ 85 w 100"/>
                  <a:gd name="T11" fmla="*/ 2 h 74"/>
                  <a:gd name="T12" fmla="*/ 89 w 100"/>
                  <a:gd name="T13" fmla="*/ 4 h 74"/>
                  <a:gd name="T14" fmla="*/ 92 w 100"/>
                  <a:gd name="T15" fmla="*/ 8 h 74"/>
                  <a:gd name="T16" fmla="*/ 96 w 100"/>
                  <a:gd name="T17" fmla="*/ 11 h 74"/>
                  <a:gd name="T18" fmla="*/ 98 w 100"/>
                  <a:gd name="T19" fmla="*/ 15 h 74"/>
                  <a:gd name="T20" fmla="*/ 100 w 100"/>
                  <a:gd name="T21" fmla="*/ 21 h 74"/>
                  <a:gd name="T22" fmla="*/ 100 w 100"/>
                  <a:gd name="T23" fmla="*/ 28 h 74"/>
                  <a:gd name="T24" fmla="*/ 18 w 100"/>
                  <a:gd name="T25" fmla="*/ 74 h 7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0"/>
                  <a:gd name="T40" fmla="*/ 0 h 74"/>
                  <a:gd name="T41" fmla="*/ 100 w 100"/>
                  <a:gd name="T42" fmla="*/ 74 h 7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0" h="74">
                    <a:moveTo>
                      <a:pt x="18" y="74"/>
                    </a:moveTo>
                    <a:lnTo>
                      <a:pt x="0" y="47"/>
                    </a:lnTo>
                    <a:lnTo>
                      <a:pt x="77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92" y="8"/>
                    </a:lnTo>
                    <a:lnTo>
                      <a:pt x="96" y="11"/>
                    </a:lnTo>
                    <a:lnTo>
                      <a:pt x="98" y="15"/>
                    </a:lnTo>
                    <a:lnTo>
                      <a:pt x="100" y="21"/>
                    </a:lnTo>
                    <a:lnTo>
                      <a:pt x="100" y="28"/>
                    </a:lnTo>
                    <a:lnTo>
                      <a:pt x="18" y="74"/>
                    </a:lnTo>
                    <a:close/>
                  </a:path>
                </a:pathLst>
              </a:custGeom>
              <a:solidFill>
                <a:srgbClr val="AAAAFF"/>
              </a:solidFill>
              <a:ln w="0">
                <a:solidFill>
                  <a:srgbClr val="AAAA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1" name="Freeform 19"/>
              <p:cNvSpPr>
                <a:spLocks/>
              </p:cNvSpPr>
              <p:nvPr/>
            </p:nvSpPr>
            <p:spPr bwMode="auto">
              <a:xfrm>
                <a:off x="1304" y="2474"/>
                <a:ext cx="95" cy="67"/>
              </a:xfrm>
              <a:custGeom>
                <a:avLst/>
                <a:gdLst>
                  <a:gd name="T0" fmla="*/ 13 w 95"/>
                  <a:gd name="T1" fmla="*/ 67 h 67"/>
                  <a:gd name="T2" fmla="*/ 0 w 95"/>
                  <a:gd name="T3" fmla="*/ 47 h 67"/>
                  <a:gd name="T4" fmla="*/ 76 w 95"/>
                  <a:gd name="T5" fmla="*/ 0 h 67"/>
                  <a:gd name="T6" fmla="*/ 78 w 95"/>
                  <a:gd name="T7" fmla="*/ 2 h 67"/>
                  <a:gd name="T8" fmla="*/ 80 w 95"/>
                  <a:gd name="T9" fmla="*/ 4 h 67"/>
                  <a:gd name="T10" fmla="*/ 84 w 95"/>
                  <a:gd name="T11" fmla="*/ 6 h 67"/>
                  <a:gd name="T12" fmla="*/ 87 w 95"/>
                  <a:gd name="T13" fmla="*/ 9 h 67"/>
                  <a:gd name="T14" fmla="*/ 91 w 95"/>
                  <a:gd name="T15" fmla="*/ 13 h 67"/>
                  <a:gd name="T16" fmla="*/ 95 w 95"/>
                  <a:gd name="T17" fmla="*/ 19 h 67"/>
                  <a:gd name="T18" fmla="*/ 95 w 95"/>
                  <a:gd name="T19" fmla="*/ 22 h 67"/>
                  <a:gd name="T20" fmla="*/ 13 w 95"/>
                  <a:gd name="T21" fmla="*/ 67 h 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5"/>
                  <a:gd name="T34" fmla="*/ 0 h 67"/>
                  <a:gd name="T35" fmla="*/ 95 w 95"/>
                  <a:gd name="T36" fmla="*/ 67 h 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5" h="67">
                    <a:moveTo>
                      <a:pt x="13" y="67"/>
                    </a:moveTo>
                    <a:lnTo>
                      <a:pt x="0" y="47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6"/>
                    </a:lnTo>
                    <a:lnTo>
                      <a:pt x="87" y="9"/>
                    </a:lnTo>
                    <a:lnTo>
                      <a:pt x="91" y="13"/>
                    </a:lnTo>
                    <a:lnTo>
                      <a:pt x="95" y="19"/>
                    </a:lnTo>
                    <a:lnTo>
                      <a:pt x="95" y="22"/>
                    </a:lnTo>
                    <a:lnTo>
                      <a:pt x="13" y="67"/>
                    </a:lnTo>
                    <a:close/>
                  </a:path>
                </a:pathLst>
              </a:custGeom>
              <a:solidFill>
                <a:srgbClr val="D5D5FF"/>
              </a:solidFill>
              <a:ln w="0">
                <a:solidFill>
                  <a:srgbClr val="D5D5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2" name="Freeform 20"/>
              <p:cNvSpPr>
                <a:spLocks/>
              </p:cNvSpPr>
              <p:nvPr/>
            </p:nvSpPr>
            <p:spPr bwMode="auto">
              <a:xfrm>
                <a:off x="1310" y="2476"/>
                <a:ext cx="89" cy="59"/>
              </a:xfrm>
              <a:custGeom>
                <a:avLst/>
                <a:gdLst>
                  <a:gd name="T0" fmla="*/ 89 w 89"/>
                  <a:gd name="T1" fmla="*/ 15 h 59"/>
                  <a:gd name="T2" fmla="*/ 7 w 89"/>
                  <a:gd name="T3" fmla="*/ 59 h 59"/>
                  <a:gd name="T4" fmla="*/ 0 w 89"/>
                  <a:gd name="T5" fmla="*/ 45 h 59"/>
                  <a:gd name="T6" fmla="*/ 74 w 89"/>
                  <a:gd name="T7" fmla="*/ 0 h 59"/>
                  <a:gd name="T8" fmla="*/ 89 w 89"/>
                  <a:gd name="T9" fmla="*/ 15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59"/>
                  <a:gd name="T17" fmla="*/ 89 w 8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59">
                    <a:moveTo>
                      <a:pt x="89" y="15"/>
                    </a:moveTo>
                    <a:lnTo>
                      <a:pt x="7" y="59"/>
                    </a:lnTo>
                    <a:lnTo>
                      <a:pt x="0" y="45"/>
                    </a:lnTo>
                    <a:lnTo>
                      <a:pt x="74" y="0"/>
                    </a:lnTo>
                    <a:lnTo>
                      <a:pt x="89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3" name="Freeform 21"/>
              <p:cNvSpPr>
                <a:spLocks/>
              </p:cNvSpPr>
              <p:nvPr/>
            </p:nvSpPr>
            <p:spPr bwMode="auto">
              <a:xfrm>
                <a:off x="1262" y="2517"/>
                <a:ext cx="63" cy="68"/>
              </a:xfrm>
              <a:custGeom>
                <a:avLst/>
                <a:gdLst>
                  <a:gd name="T0" fmla="*/ 46 w 63"/>
                  <a:gd name="T1" fmla="*/ 67 h 68"/>
                  <a:gd name="T2" fmla="*/ 57 w 63"/>
                  <a:gd name="T3" fmla="*/ 55 h 68"/>
                  <a:gd name="T4" fmla="*/ 63 w 63"/>
                  <a:gd name="T5" fmla="*/ 39 h 68"/>
                  <a:gd name="T6" fmla="*/ 59 w 63"/>
                  <a:gd name="T7" fmla="*/ 22 h 68"/>
                  <a:gd name="T8" fmla="*/ 48 w 63"/>
                  <a:gd name="T9" fmla="*/ 7 h 68"/>
                  <a:gd name="T10" fmla="*/ 33 w 63"/>
                  <a:gd name="T11" fmla="*/ 0 h 68"/>
                  <a:gd name="T12" fmla="*/ 16 w 63"/>
                  <a:gd name="T13" fmla="*/ 4 h 68"/>
                  <a:gd name="T14" fmla="*/ 3 w 63"/>
                  <a:gd name="T15" fmla="*/ 15 h 68"/>
                  <a:gd name="T16" fmla="*/ 0 w 63"/>
                  <a:gd name="T17" fmla="*/ 30 h 68"/>
                  <a:gd name="T18" fmla="*/ 1 w 63"/>
                  <a:gd name="T19" fmla="*/ 48 h 68"/>
                  <a:gd name="T20" fmla="*/ 13 w 63"/>
                  <a:gd name="T21" fmla="*/ 61 h 68"/>
                  <a:gd name="T22" fmla="*/ 29 w 63"/>
                  <a:gd name="T23" fmla="*/ 68 h 68"/>
                  <a:gd name="T24" fmla="*/ 46 w 63"/>
                  <a:gd name="T25" fmla="*/ 67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8"/>
                  <a:gd name="T41" fmla="*/ 63 w 63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8">
                    <a:moveTo>
                      <a:pt x="46" y="67"/>
                    </a:moveTo>
                    <a:lnTo>
                      <a:pt x="57" y="55"/>
                    </a:lnTo>
                    <a:lnTo>
                      <a:pt x="63" y="39"/>
                    </a:lnTo>
                    <a:lnTo>
                      <a:pt x="59" y="22"/>
                    </a:lnTo>
                    <a:lnTo>
                      <a:pt x="48" y="7"/>
                    </a:lnTo>
                    <a:lnTo>
                      <a:pt x="33" y="0"/>
                    </a:lnTo>
                    <a:lnTo>
                      <a:pt x="16" y="4"/>
                    </a:lnTo>
                    <a:lnTo>
                      <a:pt x="3" y="15"/>
                    </a:lnTo>
                    <a:lnTo>
                      <a:pt x="0" y="30"/>
                    </a:lnTo>
                    <a:lnTo>
                      <a:pt x="1" y="48"/>
                    </a:lnTo>
                    <a:lnTo>
                      <a:pt x="13" y="61"/>
                    </a:lnTo>
                    <a:lnTo>
                      <a:pt x="29" y="68"/>
                    </a:lnTo>
                    <a:lnTo>
                      <a:pt x="46" y="67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4" name="Freeform 22"/>
              <p:cNvSpPr>
                <a:spLocks/>
              </p:cNvSpPr>
              <p:nvPr/>
            </p:nvSpPr>
            <p:spPr bwMode="auto">
              <a:xfrm>
                <a:off x="1262" y="2517"/>
                <a:ext cx="63" cy="68"/>
              </a:xfrm>
              <a:custGeom>
                <a:avLst/>
                <a:gdLst>
                  <a:gd name="T0" fmla="*/ 46 w 63"/>
                  <a:gd name="T1" fmla="*/ 67 h 68"/>
                  <a:gd name="T2" fmla="*/ 57 w 63"/>
                  <a:gd name="T3" fmla="*/ 55 h 68"/>
                  <a:gd name="T4" fmla="*/ 63 w 63"/>
                  <a:gd name="T5" fmla="*/ 39 h 68"/>
                  <a:gd name="T6" fmla="*/ 59 w 63"/>
                  <a:gd name="T7" fmla="*/ 22 h 68"/>
                  <a:gd name="T8" fmla="*/ 48 w 63"/>
                  <a:gd name="T9" fmla="*/ 7 h 68"/>
                  <a:gd name="T10" fmla="*/ 33 w 63"/>
                  <a:gd name="T11" fmla="*/ 0 h 68"/>
                  <a:gd name="T12" fmla="*/ 16 w 63"/>
                  <a:gd name="T13" fmla="*/ 4 h 68"/>
                  <a:gd name="T14" fmla="*/ 3 w 63"/>
                  <a:gd name="T15" fmla="*/ 15 h 68"/>
                  <a:gd name="T16" fmla="*/ 0 w 63"/>
                  <a:gd name="T17" fmla="*/ 30 h 68"/>
                  <a:gd name="T18" fmla="*/ 1 w 63"/>
                  <a:gd name="T19" fmla="*/ 48 h 68"/>
                  <a:gd name="T20" fmla="*/ 13 w 63"/>
                  <a:gd name="T21" fmla="*/ 61 h 68"/>
                  <a:gd name="T22" fmla="*/ 29 w 63"/>
                  <a:gd name="T23" fmla="*/ 68 h 68"/>
                  <a:gd name="T24" fmla="*/ 46 w 63"/>
                  <a:gd name="T25" fmla="*/ 67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8"/>
                  <a:gd name="T41" fmla="*/ 63 w 63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8">
                    <a:moveTo>
                      <a:pt x="46" y="67"/>
                    </a:moveTo>
                    <a:lnTo>
                      <a:pt x="57" y="55"/>
                    </a:lnTo>
                    <a:lnTo>
                      <a:pt x="63" y="39"/>
                    </a:lnTo>
                    <a:lnTo>
                      <a:pt x="59" y="22"/>
                    </a:lnTo>
                    <a:lnTo>
                      <a:pt x="48" y="7"/>
                    </a:lnTo>
                    <a:lnTo>
                      <a:pt x="33" y="0"/>
                    </a:lnTo>
                    <a:lnTo>
                      <a:pt x="16" y="4"/>
                    </a:lnTo>
                    <a:lnTo>
                      <a:pt x="3" y="15"/>
                    </a:lnTo>
                    <a:lnTo>
                      <a:pt x="0" y="30"/>
                    </a:lnTo>
                    <a:lnTo>
                      <a:pt x="1" y="48"/>
                    </a:lnTo>
                    <a:lnTo>
                      <a:pt x="13" y="61"/>
                    </a:lnTo>
                    <a:lnTo>
                      <a:pt x="29" y="68"/>
                    </a:lnTo>
                    <a:lnTo>
                      <a:pt x="46" y="67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5" name="Freeform 24"/>
              <p:cNvSpPr>
                <a:spLocks/>
              </p:cNvSpPr>
              <p:nvPr/>
            </p:nvSpPr>
            <p:spPr bwMode="auto">
              <a:xfrm>
                <a:off x="1584" y="1961"/>
                <a:ext cx="686" cy="430"/>
              </a:xfrm>
              <a:custGeom>
                <a:avLst/>
                <a:gdLst>
                  <a:gd name="T0" fmla="*/ 0 w 686"/>
                  <a:gd name="T1" fmla="*/ 376 h 430"/>
                  <a:gd name="T2" fmla="*/ 645 w 686"/>
                  <a:gd name="T3" fmla="*/ 0 h 430"/>
                  <a:gd name="T4" fmla="*/ 647 w 686"/>
                  <a:gd name="T5" fmla="*/ 0 h 430"/>
                  <a:gd name="T6" fmla="*/ 653 w 686"/>
                  <a:gd name="T7" fmla="*/ 0 h 430"/>
                  <a:gd name="T8" fmla="*/ 660 w 686"/>
                  <a:gd name="T9" fmla="*/ 0 h 430"/>
                  <a:gd name="T10" fmla="*/ 670 w 686"/>
                  <a:gd name="T11" fmla="*/ 3 h 430"/>
                  <a:gd name="T12" fmla="*/ 677 w 686"/>
                  <a:gd name="T13" fmla="*/ 9 h 430"/>
                  <a:gd name="T14" fmla="*/ 683 w 686"/>
                  <a:gd name="T15" fmla="*/ 18 h 430"/>
                  <a:gd name="T16" fmla="*/ 686 w 686"/>
                  <a:gd name="T17" fmla="*/ 33 h 430"/>
                  <a:gd name="T18" fmla="*/ 686 w 686"/>
                  <a:gd name="T19" fmla="*/ 53 h 430"/>
                  <a:gd name="T20" fmla="*/ 41 w 686"/>
                  <a:gd name="T21" fmla="*/ 430 h 430"/>
                  <a:gd name="T22" fmla="*/ 0 w 686"/>
                  <a:gd name="T23" fmla="*/ 376 h 4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86"/>
                  <a:gd name="T37" fmla="*/ 0 h 430"/>
                  <a:gd name="T38" fmla="*/ 686 w 686"/>
                  <a:gd name="T39" fmla="*/ 430 h 4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86" h="430">
                    <a:moveTo>
                      <a:pt x="0" y="376"/>
                    </a:moveTo>
                    <a:lnTo>
                      <a:pt x="645" y="0"/>
                    </a:lnTo>
                    <a:lnTo>
                      <a:pt x="647" y="0"/>
                    </a:lnTo>
                    <a:lnTo>
                      <a:pt x="653" y="0"/>
                    </a:lnTo>
                    <a:lnTo>
                      <a:pt x="660" y="0"/>
                    </a:lnTo>
                    <a:lnTo>
                      <a:pt x="670" y="3"/>
                    </a:lnTo>
                    <a:lnTo>
                      <a:pt x="677" y="9"/>
                    </a:lnTo>
                    <a:lnTo>
                      <a:pt x="683" y="18"/>
                    </a:lnTo>
                    <a:lnTo>
                      <a:pt x="686" y="33"/>
                    </a:lnTo>
                    <a:lnTo>
                      <a:pt x="686" y="53"/>
                    </a:lnTo>
                    <a:lnTo>
                      <a:pt x="41" y="430"/>
                    </a:lnTo>
                    <a:lnTo>
                      <a:pt x="0" y="376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6" name="Freeform 25"/>
              <p:cNvSpPr>
                <a:spLocks/>
              </p:cNvSpPr>
              <p:nvPr/>
            </p:nvSpPr>
            <p:spPr bwMode="auto">
              <a:xfrm>
                <a:off x="1584" y="1961"/>
                <a:ext cx="686" cy="430"/>
              </a:xfrm>
              <a:custGeom>
                <a:avLst/>
                <a:gdLst>
                  <a:gd name="T0" fmla="*/ 0 w 686"/>
                  <a:gd name="T1" fmla="*/ 376 h 430"/>
                  <a:gd name="T2" fmla="*/ 645 w 686"/>
                  <a:gd name="T3" fmla="*/ 0 h 430"/>
                  <a:gd name="T4" fmla="*/ 647 w 686"/>
                  <a:gd name="T5" fmla="*/ 0 h 430"/>
                  <a:gd name="T6" fmla="*/ 653 w 686"/>
                  <a:gd name="T7" fmla="*/ 0 h 430"/>
                  <a:gd name="T8" fmla="*/ 660 w 686"/>
                  <a:gd name="T9" fmla="*/ 0 h 430"/>
                  <a:gd name="T10" fmla="*/ 670 w 686"/>
                  <a:gd name="T11" fmla="*/ 3 h 430"/>
                  <a:gd name="T12" fmla="*/ 677 w 686"/>
                  <a:gd name="T13" fmla="*/ 9 h 430"/>
                  <a:gd name="T14" fmla="*/ 683 w 686"/>
                  <a:gd name="T15" fmla="*/ 18 h 430"/>
                  <a:gd name="T16" fmla="*/ 686 w 686"/>
                  <a:gd name="T17" fmla="*/ 33 h 430"/>
                  <a:gd name="T18" fmla="*/ 686 w 686"/>
                  <a:gd name="T19" fmla="*/ 53 h 430"/>
                  <a:gd name="T20" fmla="*/ 41 w 686"/>
                  <a:gd name="T21" fmla="*/ 430 h 430"/>
                  <a:gd name="T22" fmla="*/ 0 w 686"/>
                  <a:gd name="T23" fmla="*/ 376 h 4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86"/>
                  <a:gd name="T37" fmla="*/ 0 h 430"/>
                  <a:gd name="T38" fmla="*/ 686 w 686"/>
                  <a:gd name="T39" fmla="*/ 430 h 4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86" h="430">
                    <a:moveTo>
                      <a:pt x="0" y="376"/>
                    </a:moveTo>
                    <a:lnTo>
                      <a:pt x="645" y="0"/>
                    </a:lnTo>
                    <a:lnTo>
                      <a:pt x="647" y="0"/>
                    </a:lnTo>
                    <a:lnTo>
                      <a:pt x="653" y="0"/>
                    </a:lnTo>
                    <a:lnTo>
                      <a:pt x="660" y="0"/>
                    </a:lnTo>
                    <a:lnTo>
                      <a:pt x="670" y="3"/>
                    </a:lnTo>
                    <a:lnTo>
                      <a:pt x="677" y="9"/>
                    </a:lnTo>
                    <a:lnTo>
                      <a:pt x="683" y="18"/>
                    </a:lnTo>
                    <a:lnTo>
                      <a:pt x="686" y="33"/>
                    </a:lnTo>
                    <a:lnTo>
                      <a:pt x="686" y="53"/>
                    </a:lnTo>
                    <a:lnTo>
                      <a:pt x="41" y="430"/>
                    </a:lnTo>
                    <a:lnTo>
                      <a:pt x="0" y="37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7" name="Line 26"/>
              <p:cNvSpPr>
                <a:spLocks noChangeShapeType="1"/>
              </p:cNvSpPr>
              <p:nvPr/>
            </p:nvSpPr>
            <p:spPr bwMode="auto">
              <a:xfrm flipH="1">
                <a:off x="1592" y="2407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8" name="Line 27"/>
              <p:cNvSpPr>
                <a:spLocks noChangeShapeType="1"/>
              </p:cNvSpPr>
              <p:nvPr/>
            </p:nvSpPr>
            <p:spPr bwMode="auto">
              <a:xfrm flipH="1">
                <a:off x="1567" y="2422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9" name="Freeform 28"/>
              <p:cNvSpPr>
                <a:spLocks/>
              </p:cNvSpPr>
              <p:nvPr/>
            </p:nvSpPr>
            <p:spPr bwMode="auto">
              <a:xfrm>
                <a:off x="1551" y="2437"/>
                <a:ext cx="5" cy="9"/>
              </a:xfrm>
              <a:custGeom>
                <a:avLst/>
                <a:gdLst>
                  <a:gd name="T0" fmla="*/ 5 w 5"/>
                  <a:gd name="T1" fmla="*/ 0 h 9"/>
                  <a:gd name="T2" fmla="*/ 0 w 5"/>
                  <a:gd name="T3" fmla="*/ 6 h 9"/>
                  <a:gd name="T4" fmla="*/ 4 w 5"/>
                  <a:gd name="T5" fmla="*/ 9 h 9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9"/>
                  <a:gd name="T11" fmla="*/ 5 w 5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9">
                    <a:moveTo>
                      <a:pt x="5" y="0"/>
                    </a:moveTo>
                    <a:lnTo>
                      <a:pt x="0" y="6"/>
                    </a:lnTo>
                    <a:lnTo>
                      <a:pt x="4" y="9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0" name="Line 29"/>
              <p:cNvSpPr>
                <a:spLocks noChangeShapeType="1"/>
              </p:cNvSpPr>
              <p:nvPr/>
            </p:nvSpPr>
            <p:spPr bwMode="auto">
              <a:xfrm>
                <a:off x="1566" y="2456"/>
                <a:ext cx="11" cy="11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1" name="Line 30"/>
              <p:cNvSpPr>
                <a:spLocks noChangeShapeType="1"/>
              </p:cNvSpPr>
              <p:nvPr/>
            </p:nvSpPr>
            <p:spPr bwMode="auto">
              <a:xfrm flipV="1">
                <a:off x="1588" y="2456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2" name="Line 31"/>
              <p:cNvSpPr>
                <a:spLocks noChangeShapeType="1"/>
              </p:cNvSpPr>
              <p:nvPr/>
            </p:nvSpPr>
            <p:spPr bwMode="auto">
              <a:xfrm flipV="1">
                <a:off x="1612" y="2443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3" name="Line 32"/>
              <p:cNvSpPr>
                <a:spLocks noChangeShapeType="1"/>
              </p:cNvSpPr>
              <p:nvPr/>
            </p:nvSpPr>
            <p:spPr bwMode="auto">
              <a:xfrm flipV="1">
                <a:off x="1636" y="2428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4" name="Line 33"/>
              <p:cNvSpPr>
                <a:spLocks noChangeShapeType="1"/>
              </p:cNvSpPr>
              <p:nvPr/>
            </p:nvSpPr>
            <p:spPr bwMode="auto">
              <a:xfrm flipV="1">
                <a:off x="1662" y="2413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5" name="Line 34"/>
              <p:cNvSpPr>
                <a:spLocks noChangeShapeType="1"/>
              </p:cNvSpPr>
              <p:nvPr/>
            </p:nvSpPr>
            <p:spPr bwMode="auto">
              <a:xfrm flipV="1">
                <a:off x="1686" y="2398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6" name="Line 35"/>
              <p:cNvSpPr>
                <a:spLocks noChangeShapeType="1"/>
              </p:cNvSpPr>
              <p:nvPr/>
            </p:nvSpPr>
            <p:spPr bwMode="auto">
              <a:xfrm flipV="1">
                <a:off x="1710" y="2385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7" name="Line 36"/>
              <p:cNvSpPr>
                <a:spLocks noChangeShapeType="1"/>
              </p:cNvSpPr>
              <p:nvPr/>
            </p:nvSpPr>
            <p:spPr bwMode="auto">
              <a:xfrm flipV="1">
                <a:off x="1736" y="2370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8" name="Line 37"/>
              <p:cNvSpPr>
                <a:spLocks noChangeShapeType="1"/>
              </p:cNvSpPr>
              <p:nvPr/>
            </p:nvSpPr>
            <p:spPr bwMode="auto">
              <a:xfrm flipV="1">
                <a:off x="1760" y="2356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9" name="Line 38"/>
              <p:cNvSpPr>
                <a:spLocks noChangeShapeType="1"/>
              </p:cNvSpPr>
              <p:nvPr/>
            </p:nvSpPr>
            <p:spPr bwMode="auto">
              <a:xfrm flipV="1">
                <a:off x="1784" y="2343"/>
                <a:ext cx="13" cy="5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0" name="Line 39"/>
              <p:cNvSpPr>
                <a:spLocks noChangeShapeType="1"/>
              </p:cNvSpPr>
              <p:nvPr/>
            </p:nvSpPr>
            <p:spPr bwMode="auto">
              <a:xfrm flipV="1">
                <a:off x="1809" y="2328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1" name="Line 40"/>
              <p:cNvSpPr>
                <a:spLocks noChangeShapeType="1"/>
              </p:cNvSpPr>
              <p:nvPr/>
            </p:nvSpPr>
            <p:spPr bwMode="auto">
              <a:xfrm flipV="1">
                <a:off x="1835" y="2313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2" name="Line 41"/>
              <p:cNvSpPr>
                <a:spLocks noChangeShapeType="1"/>
              </p:cNvSpPr>
              <p:nvPr/>
            </p:nvSpPr>
            <p:spPr bwMode="auto">
              <a:xfrm flipV="1">
                <a:off x="1859" y="2298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3" name="Line 42"/>
              <p:cNvSpPr>
                <a:spLocks noChangeShapeType="1"/>
              </p:cNvSpPr>
              <p:nvPr/>
            </p:nvSpPr>
            <p:spPr bwMode="auto">
              <a:xfrm flipV="1">
                <a:off x="1883" y="2285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4" name="Line 43"/>
              <p:cNvSpPr>
                <a:spLocks noChangeShapeType="1"/>
              </p:cNvSpPr>
              <p:nvPr/>
            </p:nvSpPr>
            <p:spPr bwMode="auto">
              <a:xfrm flipV="1">
                <a:off x="1907" y="2270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5" name="Line 44"/>
              <p:cNvSpPr>
                <a:spLocks noChangeShapeType="1"/>
              </p:cNvSpPr>
              <p:nvPr/>
            </p:nvSpPr>
            <p:spPr bwMode="auto">
              <a:xfrm flipV="1">
                <a:off x="1933" y="2255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6" name="Line 45"/>
              <p:cNvSpPr>
                <a:spLocks noChangeShapeType="1"/>
              </p:cNvSpPr>
              <p:nvPr/>
            </p:nvSpPr>
            <p:spPr bwMode="auto">
              <a:xfrm flipV="1">
                <a:off x="1957" y="2241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7" name="Line 46"/>
              <p:cNvSpPr>
                <a:spLocks noChangeShapeType="1"/>
              </p:cNvSpPr>
              <p:nvPr/>
            </p:nvSpPr>
            <p:spPr bwMode="auto">
              <a:xfrm flipV="1">
                <a:off x="1981" y="2228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8" name="Line 47"/>
              <p:cNvSpPr>
                <a:spLocks noChangeShapeType="1"/>
              </p:cNvSpPr>
              <p:nvPr/>
            </p:nvSpPr>
            <p:spPr bwMode="auto">
              <a:xfrm flipV="1">
                <a:off x="2007" y="2213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9" name="Line 48"/>
              <p:cNvSpPr>
                <a:spLocks noChangeShapeType="1"/>
              </p:cNvSpPr>
              <p:nvPr/>
            </p:nvSpPr>
            <p:spPr bwMode="auto">
              <a:xfrm flipV="1">
                <a:off x="2031" y="2198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0" name="Line 49"/>
              <p:cNvSpPr>
                <a:spLocks noChangeShapeType="1"/>
              </p:cNvSpPr>
              <p:nvPr/>
            </p:nvSpPr>
            <p:spPr bwMode="auto">
              <a:xfrm>
                <a:off x="2055" y="2191"/>
                <a:ext cx="1" cy="1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1" name="Line 97"/>
              <p:cNvSpPr>
                <a:spLocks noChangeShapeType="1"/>
              </p:cNvSpPr>
              <p:nvPr/>
            </p:nvSpPr>
            <p:spPr bwMode="auto">
              <a:xfrm flipH="1">
                <a:off x="2563" y="2483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2" name="Line 98"/>
              <p:cNvSpPr>
                <a:spLocks noChangeShapeType="1"/>
              </p:cNvSpPr>
              <p:nvPr/>
            </p:nvSpPr>
            <p:spPr bwMode="auto">
              <a:xfrm flipH="1">
                <a:off x="2539" y="2498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3" name="Line 99"/>
              <p:cNvSpPr>
                <a:spLocks noChangeShapeType="1"/>
              </p:cNvSpPr>
              <p:nvPr/>
            </p:nvSpPr>
            <p:spPr bwMode="auto">
              <a:xfrm flipH="1">
                <a:off x="2513" y="2511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4" name="Line 100"/>
              <p:cNvSpPr>
                <a:spLocks noChangeShapeType="1"/>
              </p:cNvSpPr>
              <p:nvPr/>
            </p:nvSpPr>
            <p:spPr bwMode="auto">
              <a:xfrm flipH="1">
                <a:off x="2489" y="2526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5" name="Line 101"/>
              <p:cNvSpPr>
                <a:spLocks noChangeShapeType="1"/>
              </p:cNvSpPr>
              <p:nvPr/>
            </p:nvSpPr>
            <p:spPr bwMode="auto">
              <a:xfrm flipH="1">
                <a:off x="2465" y="2541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6" name="Line 102"/>
              <p:cNvSpPr>
                <a:spLocks noChangeShapeType="1"/>
              </p:cNvSpPr>
              <p:nvPr/>
            </p:nvSpPr>
            <p:spPr bwMode="auto">
              <a:xfrm flipH="1">
                <a:off x="2439" y="2554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7" name="Line 103"/>
              <p:cNvSpPr>
                <a:spLocks noChangeShapeType="1"/>
              </p:cNvSpPr>
              <p:nvPr/>
            </p:nvSpPr>
            <p:spPr bwMode="auto">
              <a:xfrm flipH="1">
                <a:off x="2415" y="2569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8" name="Line 104"/>
              <p:cNvSpPr>
                <a:spLocks noChangeShapeType="1"/>
              </p:cNvSpPr>
              <p:nvPr/>
            </p:nvSpPr>
            <p:spPr bwMode="auto">
              <a:xfrm flipH="1">
                <a:off x="2391" y="2584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9" name="Line 105"/>
              <p:cNvSpPr>
                <a:spLocks noChangeShapeType="1"/>
              </p:cNvSpPr>
              <p:nvPr/>
            </p:nvSpPr>
            <p:spPr bwMode="auto">
              <a:xfrm flipH="1">
                <a:off x="2365" y="2598"/>
                <a:ext cx="13" cy="6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0" name="Line 106"/>
              <p:cNvSpPr>
                <a:spLocks noChangeShapeType="1"/>
              </p:cNvSpPr>
              <p:nvPr/>
            </p:nvSpPr>
            <p:spPr bwMode="auto">
              <a:xfrm flipH="1">
                <a:off x="2341" y="2611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1" name="Line 107"/>
              <p:cNvSpPr>
                <a:spLocks noChangeShapeType="1"/>
              </p:cNvSpPr>
              <p:nvPr/>
            </p:nvSpPr>
            <p:spPr bwMode="auto">
              <a:xfrm flipH="1">
                <a:off x="2317" y="2626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2" name="Line 108"/>
              <p:cNvSpPr>
                <a:spLocks noChangeShapeType="1"/>
              </p:cNvSpPr>
              <p:nvPr/>
            </p:nvSpPr>
            <p:spPr bwMode="auto">
              <a:xfrm flipH="1">
                <a:off x="2293" y="2641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3" name="Line 109"/>
              <p:cNvSpPr>
                <a:spLocks noChangeShapeType="1"/>
              </p:cNvSpPr>
              <p:nvPr/>
            </p:nvSpPr>
            <p:spPr bwMode="auto">
              <a:xfrm flipH="1">
                <a:off x="2267" y="2654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4" name="Freeform 110"/>
              <p:cNvSpPr>
                <a:spLocks/>
              </p:cNvSpPr>
              <p:nvPr/>
            </p:nvSpPr>
            <p:spPr bwMode="auto">
              <a:xfrm>
                <a:off x="2242" y="2669"/>
                <a:ext cx="13" cy="7"/>
              </a:xfrm>
              <a:custGeom>
                <a:avLst/>
                <a:gdLst>
                  <a:gd name="T0" fmla="*/ 13 w 13"/>
                  <a:gd name="T1" fmla="*/ 0 h 7"/>
                  <a:gd name="T2" fmla="*/ 0 w 13"/>
                  <a:gd name="T3" fmla="*/ 7 h 7"/>
                  <a:gd name="T4" fmla="*/ 0 w 13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7"/>
                  <a:gd name="T11" fmla="*/ 13 w 13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7">
                    <a:moveTo>
                      <a:pt x="13" y="0"/>
                    </a:moveTo>
                    <a:lnTo>
                      <a:pt x="0" y="7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5" name="Line 111"/>
              <p:cNvSpPr>
                <a:spLocks noChangeShapeType="1"/>
              </p:cNvSpPr>
              <p:nvPr/>
            </p:nvSpPr>
            <p:spPr bwMode="auto">
              <a:xfrm>
                <a:off x="2254" y="2686"/>
                <a:ext cx="11" cy="9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6" name="Line 112"/>
              <p:cNvSpPr>
                <a:spLocks noChangeShapeType="1"/>
              </p:cNvSpPr>
              <p:nvPr/>
            </p:nvSpPr>
            <p:spPr bwMode="auto">
              <a:xfrm flipV="1">
                <a:off x="2276" y="2680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7" name="Line 113"/>
              <p:cNvSpPr>
                <a:spLocks noChangeShapeType="1"/>
              </p:cNvSpPr>
              <p:nvPr/>
            </p:nvSpPr>
            <p:spPr bwMode="auto">
              <a:xfrm flipV="1">
                <a:off x="2300" y="2665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8" name="Freeform 114"/>
              <p:cNvSpPr>
                <a:spLocks/>
              </p:cNvSpPr>
              <p:nvPr/>
            </p:nvSpPr>
            <p:spPr bwMode="auto">
              <a:xfrm>
                <a:off x="1579" y="1962"/>
                <a:ext cx="691" cy="429"/>
              </a:xfrm>
              <a:custGeom>
                <a:avLst/>
                <a:gdLst>
                  <a:gd name="T0" fmla="*/ 654 w 691"/>
                  <a:gd name="T1" fmla="*/ 0 h 429"/>
                  <a:gd name="T2" fmla="*/ 658 w 691"/>
                  <a:gd name="T3" fmla="*/ 0 h 429"/>
                  <a:gd name="T4" fmla="*/ 663 w 691"/>
                  <a:gd name="T5" fmla="*/ 0 h 429"/>
                  <a:gd name="T6" fmla="*/ 671 w 691"/>
                  <a:gd name="T7" fmla="*/ 2 h 429"/>
                  <a:gd name="T8" fmla="*/ 678 w 691"/>
                  <a:gd name="T9" fmla="*/ 6 h 429"/>
                  <a:gd name="T10" fmla="*/ 686 w 691"/>
                  <a:gd name="T11" fmla="*/ 13 h 429"/>
                  <a:gd name="T12" fmla="*/ 691 w 691"/>
                  <a:gd name="T13" fmla="*/ 28 h 429"/>
                  <a:gd name="T14" fmla="*/ 691 w 691"/>
                  <a:gd name="T15" fmla="*/ 47 h 429"/>
                  <a:gd name="T16" fmla="*/ 35 w 691"/>
                  <a:gd name="T17" fmla="*/ 429 h 429"/>
                  <a:gd name="T18" fmla="*/ 0 w 691"/>
                  <a:gd name="T19" fmla="*/ 381 h 429"/>
                  <a:gd name="T20" fmla="*/ 654 w 691"/>
                  <a:gd name="T21" fmla="*/ 0 h 4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91"/>
                  <a:gd name="T34" fmla="*/ 0 h 429"/>
                  <a:gd name="T35" fmla="*/ 691 w 691"/>
                  <a:gd name="T36" fmla="*/ 429 h 4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91" h="429">
                    <a:moveTo>
                      <a:pt x="654" y="0"/>
                    </a:moveTo>
                    <a:lnTo>
                      <a:pt x="658" y="0"/>
                    </a:lnTo>
                    <a:lnTo>
                      <a:pt x="663" y="0"/>
                    </a:lnTo>
                    <a:lnTo>
                      <a:pt x="671" y="2"/>
                    </a:lnTo>
                    <a:lnTo>
                      <a:pt x="678" y="6"/>
                    </a:lnTo>
                    <a:lnTo>
                      <a:pt x="686" y="13"/>
                    </a:lnTo>
                    <a:lnTo>
                      <a:pt x="691" y="28"/>
                    </a:lnTo>
                    <a:lnTo>
                      <a:pt x="691" y="47"/>
                    </a:lnTo>
                    <a:lnTo>
                      <a:pt x="35" y="429"/>
                    </a:lnTo>
                    <a:lnTo>
                      <a:pt x="0" y="381"/>
                    </a:lnTo>
                    <a:lnTo>
                      <a:pt x="654" y="0"/>
                    </a:lnTo>
                    <a:close/>
                  </a:path>
                </a:pathLst>
              </a:custGeom>
              <a:solidFill>
                <a:srgbClr val="FF2B2B"/>
              </a:solidFill>
              <a:ln w="0">
                <a:solidFill>
                  <a:srgbClr val="FF2B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9" name="Freeform 115"/>
              <p:cNvSpPr>
                <a:spLocks/>
              </p:cNvSpPr>
              <p:nvPr/>
            </p:nvSpPr>
            <p:spPr bwMode="auto">
              <a:xfrm>
                <a:off x="1584" y="1962"/>
                <a:ext cx="686" cy="421"/>
              </a:xfrm>
              <a:custGeom>
                <a:avLst/>
                <a:gdLst>
                  <a:gd name="T0" fmla="*/ 653 w 686"/>
                  <a:gd name="T1" fmla="*/ 0 h 421"/>
                  <a:gd name="T2" fmla="*/ 657 w 686"/>
                  <a:gd name="T3" fmla="*/ 0 h 421"/>
                  <a:gd name="T4" fmla="*/ 662 w 686"/>
                  <a:gd name="T5" fmla="*/ 2 h 421"/>
                  <a:gd name="T6" fmla="*/ 671 w 686"/>
                  <a:gd name="T7" fmla="*/ 4 h 421"/>
                  <a:gd name="T8" fmla="*/ 679 w 686"/>
                  <a:gd name="T9" fmla="*/ 12 h 421"/>
                  <a:gd name="T10" fmla="*/ 684 w 686"/>
                  <a:gd name="T11" fmla="*/ 23 h 421"/>
                  <a:gd name="T12" fmla="*/ 686 w 686"/>
                  <a:gd name="T13" fmla="*/ 41 h 421"/>
                  <a:gd name="T14" fmla="*/ 32 w 686"/>
                  <a:gd name="T15" fmla="*/ 421 h 421"/>
                  <a:gd name="T16" fmla="*/ 0 w 686"/>
                  <a:gd name="T17" fmla="*/ 381 h 421"/>
                  <a:gd name="T18" fmla="*/ 653 w 686"/>
                  <a:gd name="T19" fmla="*/ 0 h 4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86"/>
                  <a:gd name="T31" fmla="*/ 0 h 421"/>
                  <a:gd name="T32" fmla="*/ 686 w 686"/>
                  <a:gd name="T33" fmla="*/ 421 h 4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86" h="421">
                    <a:moveTo>
                      <a:pt x="653" y="0"/>
                    </a:moveTo>
                    <a:lnTo>
                      <a:pt x="657" y="0"/>
                    </a:lnTo>
                    <a:lnTo>
                      <a:pt x="662" y="2"/>
                    </a:lnTo>
                    <a:lnTo>
                      <a:pt x="671" y="4"/>
                    </a:lnTo>
                    <a:lnTo>
                      <a:pt x="679" y="12"/>
                    </a:lnTo>
                    <a:lnTo>
                      <a:pt x="684" y="23"/>
                    </a:lnTo>
                    <a:lnTo>
                      <a:pt x="686" y="41"/>
                    </a:lnTo>
                    <a:lnTo>
                      <a:pt x="32" y="421"/>
                    </a:lnTo>
                    <a:lnTo>
                      <a:pt x="0" y="381"/>
                    </a:lnTo>
                    <a:lnTo>
                      <a:pt x="653" y="0"/>
                    </a:lnTo>
                    <a:close/>
                  </a:path>
                </a:pathLst>
              </a:custGeom>
              <a:solidFill>
                <a:srgbClr val="FF5555"/>
              </a:solidFill>
              <a:ln w="0">
                <a:solidFill>
                  <a:srgbClr val="FF555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0" name="Freeform 116"/>
              <p:cNvSpPr>
                <a:spLocks/>
              </p:cNvSpPr>
              <p:nvPr/>
            </p:nvSpPr>
            <p:spPr bwMode="auto">
              <a:xfrm>
                <a:off x="1592" y="1964"/>
                <a:ext cx="676" cy="414"/>
              </a:xfrm>
              <a:custGeom>
                <a:avLst/>
                <a:gdLst>
                  <a:gd name="T0" fmla="*/ 650 w 676"/>
                  <a:gd name="T1" fmla="*/ 0 h 414"/>
                  <a:gd name="T2" fmla="*/ 652 w 676"/>
                  <a:gd name="T3" fmla="*/ 0 h 414"/>
                  <a:gd name="T4" fmla="*/ 658 w 676"/>
                  <a:gd name="T5" fmla="*/ 2 h 414"/>
                  <a:gd name="T6" fmla="*/ 665 w 676"/>
                  <a:gd name="T7" fmla="*/ 4 h 414"/>
                  <a:gd name="T8" fmla="*/ 671 w 676"/>
                  <a:gd name="T9" fmla="*/ 11 h 414"/>
                  <a:gd name="T10" fmla="*/ 676 w 676"/>
                  <a:gd name="T11" fmla="*/ 21 h 414"/>
                  <a:gd name="T12" fmla="*/ 676 w 676"/>
                  <a:gd name="T13" fmla="*/ 34 h 414"/>
                  <a:gd name="T14" fmla="*/ 24 w 676"/>
                  <a:gd name="T15" fmla="*/ 414 h 414"/>
                  <a:gd name="T16" fmla="*/ 0 w 676"/>
                  <a:gd name="T17" fmla="*/ 379 h 414"/>
                  <a:gd name="T18" fmla="*/ 650 w 676"/>
                  <a:gd name="T19" fmla="*/ 0 h 4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76"/>
                  <a:gd name="T31" fmla="*/ 0 h 414"/>
                  <a:gd name="T32" fmla="*/ 676 w 676"/>
                  <a:gd name="T33" fmla="*/ 414 h 4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76" h="414">
                    <a:moveTo>
                      <a:pt x="650" y="0"/>
                    </a:moveTo>
                    <a:lnTo>
                      <a:pt x="652" y="0"/>
                    </a:lnTo>
                    <a:lnTo>
                      <a:pt x="658" y="2"/>
                    </a:lnTo>
                    <a:lnTo>
                      <a:pt x="665" y="4"/>
                    </a:lnTo>
                    <a:lnTo>
                      <a:pt x="671" y="11"/>
                    </a:lnTo>
                    <a:lnTo>
                      <a:pt x="676" y="21"/>
                    </a:lnTo>
                    <a:lnTo>
                      <a:pt x="676" y="34"/>
                    </a:lnTo>
                    <a:lnTo>
                      <a:pt x="24" y="414"/>
                    </a:lnTo>
                    <a:lnTo>
                      <a:pt x="0" y="379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FF8080"/>
              </a:solidFill>
              <a:ln w="0">
                <a:solidFill>
                  <a:srgbClr val="FF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1" name="Freeform 117"/>
              <p:cNvSpPr>
                <a:spLocks/>
              </p:cNvSpPr>
              <p:nvPr/>
            </p:nvSpPr>
            <p:spPr bwMode="auto">
              <a:xfrm>
                <a:off x="1597" y="1964"/>
                <a:ext cx="671" cy="406"/>
              </a:xfrm>
              <a:custGeom>
                <a:avLst/>
                <a:gdLst>
                  <a:gd name="T0" fmla="*/ 649 w 671"/>
                  <a:gd name="T1" fmla="*/ 0 h 406"/>
                  <a:gd name="T2" fmla="*/ 649 w 671"/>
                  <a:gd name="T3" fmla="*/ 0 h 406"/>
                  <a:gd name="T4" fmla="*/ 651 w 671"/>
                  <a:gd name="T5" fmla="*/ 2 h 406"/>
                  <a:gd name="T6" fmla="*/ 655 w 671"/>
                  <a:gd name="T7" fmla="*/ 2 h 406"/>
                  <a:gd name="T8" fmla="*/ 658 w 671"/>
                  <a:gd name="T9" fmla="*/ 6 h 406"/>
                  <a:gd name="T10" fmla="*/ 662 w 671"/>
                  <a:gd name="T11" fmla="*/ 8 h 406"/>
                  <a:gd name="T12" fmla="*/ 666 w 671"/>
                  <a:gd name="T13" fmla="*/ 11 h 406"/>
                  <a:gd name="T14" fmla="*/ 670 w 671"/>
                  <a:gd name="T15" fmla="*/ 17 h 406"/>
                  <a:gd name="T16" fmla="*/ 671 w 671"/>
                  <a:gd name="T17" fmla="*/ 23 h 406"/>
                  <a:gd name="T18" fmla="*/ 671 w 671"/>
                  <a:gd name="T19" fmla="*/ 28 h 406"/>
                  <a:gd name="T20" fmla="*/ 19 w 671"/>
                  <a:gd name="T21" fmla="*/ 406 h 406"/>
                  <a:gd name="T22" fmla="*/ 0 w 671"/>
                  <a:gd name="T23" fmla="*/ 379 h 406"/>
                  <a:gd name="T24" fmla="*/ 649 w 671"/>
                  <a:gd name="T25" fmla="*/ 0 h 40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71"/>
                  <a:gd name="T40" fmla="*/ 0 h 406"/>
                  <a:gd name="T41" fmla="*/ 671 w 671"/>
                  <a:gd name="T42" fmla="*/ 406 h 40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71" h="406">
                    <a:moveTo>
                      <a:pt x="649" y="0"/>
                    </a:moveTo>
                    <a:lnTo>
                      <a:pt x="649" y="0"/>
                    </a:lnTo>
                    <a:lnTo>
                      <a:pt x="651" y="2"/>
                    </a:lnTo>
                    <a:lnTo>
                      <a:pt x="655" y="2"/>
                    </a:lnTo>
                    <a:lnTo>
                      <a:pt x="658" y="6"/>
                    </a:lnTo>
                    <a:lnTo>
                      <a:pt x="662" y="8"/>
                    </a:lnTo>
                    <a:lnTo>
                      <a:pt x="666" y="11"/>
                    </a:lnTo>
                    <a:lnTo>
                      <a:pt x="670" y="17"/>
                    </a:lnTo>
                    <a:lnTo>
                      <a:pt x="671" y="23"/>
                    </a:lnTo>
                    <a:lnTo>
                      <a:pt x="671" y="28"/>
                    </a:lnTo>
                    <a:lnTo>
                      <a:pt x="19" y="406"/>
                    </a:lnTo>
                    <a:lnTo>
                      <a:pt x="0" y="379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AAAA"/>
              </a:solidFill>
              <a:ln w="0">
                <a:solidFill>
                  <a:srgbClr val="FFAA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2" name="Freeform 119"/>
              <p:cNvSpPr>
                <a:spLocks/>
              </p:cNvSpPr>
              <p:nvPr/>
            </p:nvSpPr>
            <p:spPr bwMode="auto">
              <a:xfrm>
                <a:off x="1621" y="1966"/>
                <a:ext cx="646" cy="386"/>
              </a:xfrm>
              <a:custGeom>
                <a:avLst/>
                <a:gdLst>
                  <a:gd name="T0" fmla="*/ 646 w 646"/>
                  <a:gd name="T1" fmla="*/ 15 h 386"/>
                  <a:gd name="T2" fmla="*/ 8 w 646"/>
                  <a:gd name="T3" fmla="*/ 386 h 386"/>
                  <a:gd name="T4" fmla="*/ 0 w 646"/>
                  <a:gd name="T5" fmla="*/ 371 h 386"/>
                  <a:gd name="T6" fmla="*/ 633 w 646"/>
                  <a:gd name="T7" fmla="*/ 0 h 386"/>
                  <a:gd name="T8" fmla="*/ 646 w 646"/>
                  <a:gd name="T9" fmla="*/ 15 h 3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6"/>
                  <a:gd name="T16" fmla="*/ 0 h 386"/>
                  <a:gd name="T17" fmla="*/ 646 w 646"/>
                  <a:gd name="T18" fmla="*/ 386 h 3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6" h="386">
                    <a:moveTo>
                      <a:pt x="646" y="15"/>
                    </a:moveTo>
                    <a:lnTo>
                      <a:pt x="8" y="386"/>
                    </a:lnTo>
                    <a:lnTo>
                      <a:pt x="0" y="371"/>
                    </a:lnTo>
                    <a:lnTo>
                      <a:pt x="633" y="0"/>
                    </a:lnTo>
                    <a:lnTo>
                      <a:pt x="646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4" name="Freeform 121"/>
              <p:cNvSpPr>
                <a:spLocks/>
              </p:cNvSpPr>
              <p:nvPr/>
            </p:nvSpPr>
            <p:spPr bwMode="auto">
              <a:xfrm>
                <a:off x="1573" y="2331"/>
                <a:ext cx="65" cy="69"/>
              </a:xfrm>
              <a:custGeom>
                <a:avLst/>
                <a:gdLst>
                  <a:gd name="T0" fmla="*/ 46 w 65"/>
                  <a:gd name="T1" fmla="*/ 65 h 69"/>
                  <a:gd name="T2" fmla="*/ 59 w 65"/>
                  <a:gd name="T3" fmla="*/ 54 h 69"/>
                  <a:gd name="T4" fmla="*/ 65 w 65"/>
                  <a:gd name="T5" fmla="*/ 39 h 69"/>
                  <a:gd name="T6" fmla="*/ 61 w 65"/>
                  <a:gd name="T7" fmla="*/ 21 h 69"/>
                  <a:gd name="T8" fmla="*/ 50 w 65"/>
                  <a:gd name="T9" fmla="*/ 8 h 69"/>
                  <a:gd name="T10" fmla="*/ 35 w 65"/>
                  <a:gd name="T11" fmla="*/ 0 h 69"/>
                  <a:gd name="T12" fmla="*/ 19 w 65"/>
                  <a:gd name="T13" fmla="*/ 2 h 69"/>
                  <a:gd name="T14" fmla="*/ 6 w 65"/>
                  <a:gd name="T15" fmla="*/ 13 h 69"/>
                  <a:gd name="T16" fmla="*/ 0 w 65"/>
                  <a:gd name="T17" fmla="*/ 30 h 69"/>
                  <a:gd name="T18" fmla="*/ 4 w 65"/>
                  <a:gd name="T19" fmla="*/ 47 h 69"/>
                  <a:gd name="T20" fmla="*/ 15 w 65"/>
                  <a:gd name="T21" fmla="*/ 62 h 69"/>
                  <a:gd name="T22" fmla="*/ 30 w 65"/>
                  <a:gd name="T23" fmla="*/ 69 h 69"/>
                  <a:gd name="T24" fmla="*/ 46 w 65"/>
                  <a:gd name="T25" fmla="*/ 65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69"/>
                  <a:gd name="T41" fmla="*/ 65 w 65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69">
                    <a:moveTo>
                      <a:pt x="46" y="65"/>
                    </a:moveTo>
                    <a:lnTo>
                      <a:pt x="59" y="54"/>
                    </a:lnTo>
                    <a:lnTo>
                      <a:pt x="65" y="39"/>
                    </a:lnTo>
                    <a:lnTo>
                      <a:pt x="61" y="21"/>
                    </a:lnTo>
                    <a:lnTo>
                      <a:pt x="50" y="8"/>
                    </a:lnTo>
                    <a:lnTo>
                      <a:pt x="35" y="0"/>
                    </a:lnTo>
                    <a:lnTo>
                      <a:pt x="19" y="2"/>
                    </a:lnTo>
                    <a:lnTo>
                      <a:pt x="6" y="13"/>
                    </a:lnTo>
                    <a:lnTo>
                      <a:pt x="0" y="30"/>
                    </a:lnTo>
                    <a:lnTo>
                      <a:pt x="4" y="47"/>
                    </a:lnTo>
                    <a:lnTo>
                      <a:pt x="15" y="62"/>
                    </a:lnTo>
                    <a:lnTo>
                      <a:pt x="30" y="69"/>
                    </a:lnTo>
                    <a:lnTo>
                      <a:pt x="46" y="6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5" name="Line 122"/>
              <p:cNvSpPr>
                <a:spLocks noChangeShapeType="1"/>
              </p:cNvSpPr>
              <p:nvPr/>
            </p:nvSpPr>
            <p:spPr bwMode="auto">
              <a:xfrm>
                <a:off x="2061" y="2192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6" name="Freeform 130"/>
              <p:cNvSpPr>
                <a:spLocks/>
              </p:cNvSpPr>
              <p:nvPr/>
            </p:nvSpPr>
            <p:spPr bwMode="auto">
              <a:xfrm>
                <a:off x="1108" y="2576"/>
                <a:ext cx="72" cy="117"/>
              </a:xfrm>
              <a:custGeom>
                <a:avLst/>
                <a:gdLst>
                  <a:gd name="T0" fmla="*/ 72 w 72"/>
                  <a:gd name="T1" fmla="*/ 117 h 117"/>
                  <a:gd name="T2" fmla="*/ 72 w 72"/>
                  <a:gd name="T3" fmla="*/ 34 h 117"/>
                  <a:gd name="T4" fmla="*/ 0 w 72"/>
                  <a:gd name="T5" fmla="*/ 0 h 117"/>
                  <a:gd name="T6" fmla="*/ 0 w 72"/>
                  <a:gd name="T7" fmla="*/ 84 h 117"/>
                  <a:gd name="T8" fmla="*/ 72 w 72"/>
                  <a:gd name="T9" fmla="*/ 117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17"/>
                  <a:gd name="T17" fmla="*/ 72 w 72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17">
                    <a:moveTo>
                      <a:pt x="72" y="117"/>
                    </a:moveTo>
                    <a:lnTo>
                      <a:pt x="72" y="34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72" y="117"/>
                    </a:lnTo>
                    <a:close/>
                  </a:path>
                </a:pathLst>
              </a:custGeom>
              <a:solidFill>
                <a:srgbClr val="00B200"/>
              </a:solidFill>
              <a:ln w="0">
                <a:solidFill>
                  <a:srgbClr val="00B2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7" name="Freeform 131"/>
              <p:cNvSpPr>
                <a:spLocks/>
              </p:cNvSpPr>
              <p:nvPr/>
            </p:nvSpPr>
            <p:spPr bwMode="auto">
              <a:xfrm>
                <a:off x="1180" y="2576"/>
                <a:ext cx="70" cy="117"/>
              </a:xfrm>
              <a:custGeom>
                <a:avLst/>
                <a:gdLst>
                  <a:gd name="T0" fmla="*/ 0 w 70"/>
                  <a:gd name="T1" fmla="*/ 117 h 117"/>
                  <a:gd name="T2" fmla="*/ 0 w 70"/>
                  <a:gd name="T3" fmla="*/ 34 h 117"/>
                  <a:gd name="T4" fmla="*/ 70 w 70"/>
                  <a:gd name="T5" fmla="*/ 0 h 117"/>
                  <a:gd name="T6" fmla="*/ 70 w 70"/>
                  <a:gd name="T7" fmla="*/ 84 h 117"/>
                  <a:gd name="T8" fmla="*/ 0 w 70"/>
                  <a:gd name="T9" fmla="*/ 117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117"/>
                  <a:gd name="T17" fmla="*/ 70 w 70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117">
                    <a:moveTo>
                      <a:pt x="0" y="117"/>
                    </a:moveTo>
                    <a:lnTo>
                      <a:pt x="0" y="34"/>
                    </a:lnTo>
                    <a:lnTo>
                      <a:pt x="70" y="0"/>
                    </a:lnTo>
                    <a:lnTo>
                      <a:pt x="70" y="84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8" name="Line 132"/>
              <p:cNvSpPr>
                <a:spLocks noChangeShapeType="1"/>
              </p:cNvSpPr>
              <p:nvPr/>
            </p:nvSpPr>
            <p:spPr bwMode="auto">
              <a:xfrm flipH="1">
                <a:off x="1250" y="2552"/>
                <a:ext cx="43" cy="24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9" name="Freeform 133"/>
              <p:cNvSpPr>
                <a:spLocks/>
              </p:cNvSpPr>
              <p:nvPr/>
            </p:nvSpPr>
            <p:spPr bwMode="auto">
              <a:xfrm>
                <a:off x="1271" y="2285"/>
                <a:ext cx="1075" cy="471"/>
              </a:xfrm>
              <a:custGeom>
                <a:avLst/>
                <a:gdLst>
                  <a:gd name="T0" fmla="*/ 1075 w 1075"/>
                  <a:gd name="T1" fmla="*/ 402 h 471"/>
                  <a:gd name="T2" fmla="*/ 981 w 1075"/>
                  <a:gd name="T3" fmla="*/ 295 h 471"/>
                  <a:gd name="T4" fmla="*/ 977 w 1075"/>
                  <a:gd name="T5" fmla="*/ 297 h 471"/>
                  <a:gd name="T6" fmla="*/ 966 w 1075"/>
                  <a:gd name="T7" fmla="*/ 304 h 471"/>
                  <a:gd name="T8" fmla="*/ 949 w 1075"/>
                  <a:gd name="T9" fmla="*/ 315 h 471"/>
                  <a:gd name="T10" fmla="*/ 925 w 1075"/>
                  <a:gd name="T11" fmla="*/ 330 h 471"/>
                  <a:gd name="T12" fmla="*/ 897 w 1075"/>
                  <a:gd name="T13" fmla="*/ 347 h 471"/>
                  <a:gd name="T14" fmla="*/ 866 w 1075"/>
                  <a:gd name="T15" fmla="*/ 365 h 471"/>
                  <a:gd name="T16" fmla="*/ 829 w 1075"/>
                  <a:gd name="T17" fmla="*/ 384 h 471"/>
                  <a:gd name="T18" fmla="*/ 790 w 1075"/>
                  <a:gd name="T19" fmla="*/ 402 h 471"/>
                  <a:gd name="T20" fmla="*/ 749 w 1075"/>
                  <a:gd name="T21" fmla="*/ 419 h 471"/>
                  <a:gd name="T22" fmla="*/ 708 w 1075"/>
                  <a:gd name="T23" fmla="*/ 436 h 471"/>
                  <a:gd name="T24" fmla="*/ 665 w 1075"/>
                  <a:gd name="T25" fmla="*/ 449 h 471"/>
                  <a:gd name="T26" fmla="*/ 662 w 1075"/>
                  <a:gd name="T27" fmla="*/ 451 h 471"/>
                  <a:gd name="T28" fmla="*/ 653 w 1075"/>
                  <a:gd name="T29" fmla="*/ 453 h 471"/>
                  <a:gd name="T30" fmla="*/ 638 w 1075"/>
                  <a:gd name="T31" fmla="*/ 456 h 471"/>
                  <a:gd name="T32" fmla="*/ 615 w 1075"/>
                  <a:gd name="T33" fmla="*/ 462 h 471"/>
                  <a:gd name="T34" fmla="*/ 586 w 1075"/>
                  <a:gd name="T35" fmla="*/ 466 h 471"/>
                  <a:gd name="T36" fmla="*/ 549 w 1075"/>
                  <a:gd name="T37" fmla="*/ 469 h 471"/>
                  <a:gd name="T38" fmla="*/ 502 w 1075"/>
                  <a:gd name="T39" fmla="*/ 471 h 471"/>
                  <a:gd name="T40" fmla="*/ 447 w 1075"/>
                  <a:gd name="T41" fmla="*/ 471 h 471"/>
                  <a:gd name="T42" fmla="*/ 380 w 1075"/>
                  <a:gd name="T43" fmla="*/ 469 h 471"/>
                  <a:gd name="T44" fmla="*/ 304 w 1075"/>
                  <a:gd name="T45" fmla="*/ 464 h 471"/>
                  <a:gd name="T46" fmla="*/ 298 w 1075"/>
                  <a:gd name="T47" fmla="*/ 462 h 471"/>
                  <a:gd name="T48" fmla="*/ 280 w 1075"/>
                  <a:gd name="T49" fmla="*/ 460 h 471"/>
                  <a:gd name="T50" fmla="*/ 254 w 1075"/>
                  <a:gd name="T51" fmla="*/ 454 h 471"/>
                  <a:gd name="T52" fmla="*/ 222 w 1075"/>
                  <a:gd name="T53" fmla="*/ 445 h 471"/>
                  <a:gd name="T54" fmla="*/ 185 w 1075"/>
                  <a:gd name="T55" fmla="*/ 434 h 471"/>
                  <a:gd name="T56" fmla="*/ 146 w 1075"/>
                  <a:gd name="T57" fmla="*/ 417 h 471"/>
                  <a:gd name="T58" fmla="*/ 107 w 1075"/>
                  <a:gd name="T59" fmla="*/ 395 h 471"/>
                  <a:gd name="T60" fmla="*/ 70 w 1075"/>
                  <a:gd name="T61" fmla="*/ 367 h 471"/>
                  <a:gd name="T62" fmla="*/ 39 w 1075"/>
                  <a:gd name="T63" fmla="*/ 332 h 471"/>
                  <a:gd name="T64" fmla="*/ 37 w 1075"/>
                  <a:gd name="T65" fmla="*/ 330 h 471"/>
                  <a:gd name="T66" fmla="*/ 31 w 1075"/>
                  <a:gd name="T67" fmla="*/ 321 h 471"/>
                  <a:gd name="T68" fmla="*/ 22 w 1075"/>
                  <a:gd name="T69" fmla="*/ 308 h 471"/>
                  <a:gd name="T70" fmla="*/ 15 w 1075"/>
                  <a:gd name="T71" fmla="*/ 291 h 471"/>
                  <a:gd name="T72" fmla="*/ 5 w 1075"/>
                  <a:gd name="T73" fmla="*/ 269 h 471"/>
                  <a:gd name="T74" fmla="*/ 2 w 1075"/>
                  <a:gd name="T75" fmla="*/ 243 h 471"/>
                  <a:gd name="T76" fmla="*/ 0 w 1075"/>
                  <a:gd name="T77" fmla="*/ 215 h 471"/>
                  <a:gd name="T78" fmla="*/ 4 w 1075"/>
                  <a:gd name="T79" fmla="*/ 186 h 471"/>
                  <a:gd name="T80" fmla="*/ 16 w 1075"/>
                  <a:gd name="T81" fmla="*/ 152 h 471"/>
                  <a:gd name="T82" fmla="*/ 37 w 1075"/>
                  <a:gd name="T83" fmla="*/ 119 h 471"/>
                  <a:gd name="T84" fmla="*/ 68 w 1075"/>
                  <a:gd name="T85" fmla="*/ 84 h 471"/>
                  <a:gd name="T86" fmla="*/ 70 w 1075"/>
                  <a:gd name="T87" fmla="*/ 82 h 471"/>
                  <a:gd name="T88" fmla="*/ 80 w 1075"/>
                  <a:gd name="T89" fmla="*/ 72 h 471"/>
                  <a:gd name="T90" fmla="*/ 93 w 1075"/>
                  <a:gd name="T91" fmla="*/ 59 h 471"/>
                  <a:gd name="T92" fmla="*/ 115 w 1075"/>
                  <a:gd name="T93" fmla="*/ 43 h 471"/>
                  <a:gd name="T94" fmla="*/ 144 w 1075"/>
                  <a:gd name="T95" fmla="*/ 22 h 471"/>
                  <a:gd name="T96" fmla="*/ 182 w 1075"/>
                  <a:gd name="T97" fmla="*/ 0 h 471"/>
                  <a:gd name="T98" fmla="*/ 322 w 1075"/>
                  <a:gd name="T99" fmla="*/ 85 h 47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75"/>
                  <a:gd name="T151" fmla="*/ 0 h 471"/>
                  <a:gd name="T152" fmla="*/ 1075 w 1075"/>
                  <a:gd name="T153" fmla="*/ 471 h 47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75" h="471">
                    <a:moveTo>
                      <a:pt x="1075" y="402"/>
                    </a:moveTo>
                    <a:lnTo>
                      <a:pt x="981" y="295"/>
                    </a:lnTo>
                    <a:lnTo>
                      <a:pt x="977" y="297"/>
                    </a:lnTo>
                    <a:lnTo>
                      <a:pt x="966" y="304"/>
                    </a:lnTo>
                    <a:lnTo>
                      <a:pt x="949" y="315"/>
                    </a:lnTo>
                    <a:lnTo>
                      <a:pt x="925" y="330"/>
                    </a:lnTo>
                    <a:lnTo>
                      <a:pt x="897" y="347"/>
                    </a:lnTo>
                    <a:lnTo>
                      <a:pt x="866" y="365"/>
                    </a:lnTo>
                    <a:lnTo>
                      <a:pt x="829" y="384"/>
                    </a:lnTo>
                    <a:lnTo>
                      <a:pt x="790" y="402"/>
                    </a:lnTo>
                    <a:lnTo>
                      <a:pt x="749" y="419"/>
                    </a:lnTo>
                    <a:lnTo>
                      <a:pt x="708" y="436"/>
                    </a:lnTo>
                    <a:lnTo>
                      <a:pt x="665" y="449"/>
                    </a:lnTo>
                    <a:lnTo>
                      <a:pt x="662" y="451"/>
                    </a:lnTo>
                    <a:lnTo>
                      <a:pt x="653" y="453"/>
                    </a:lnTo>
                    <a:lnTo>
                      <a:pt x="638" y="456"/>
                    </a:lnTo>
                    <a:lnTo>
                      <a:pt x="615" y="462"/>
                    </a:lnTo>
                    <a:lnTo>
                      <a:pt x="586" y="466"/>
                    </a:lnTo>
                    <a:lnTo>
                      <a:pt x="549" y="469"/>
                    </a:lnTo>
                    <a:lnTo>
                      <a:pt x="502" y="471"/>
                    </a:lnTo>
                    <a:lnTo>
                      <a:pt x="447" y="471"/>
                    </a:lnTo>
                    <a:lnTo>
                      <a:pt x="380" y="469"/>
                    </a:lnTo>
                    <a:lnTo>
                      <a:pt x="304" y="464"/>
                    </a:lnTo>
                    <a:lnTo>
                      <a:pt x="298" y="462"/>
                    </a:lnTo>
                    <a:lnTo>
                      <a:pt x="280" y="460"/>
                    </a:lnTo>
                    <a:lnTo>
                      <a:pt x="254" y="454"/>
                    </a:lnTo>
                    <a:lnTo>
                      <a:pt x="222" y="445"/>
                    </a:lnTo>
                    <a:lnTo>
                      <a:pt x="185" y="434"/>
                    </a:lnTo>
                    <a:lnTo>
                      <a:pt x="146" y="417"/>
                    </a:lnTo>
                    <a:lnTo>
                      <a:pt x="107" y="395"/>
                    </a:lnTo>
                    <a:lnTo>
                      <a:pt x="70" y="367"/>
                    </a:lnTo>
                    <a:lnTo>
                      <a:pt x="39" y="332"/>
                    </a:lnTo>
                    <a:lnTo>
                      <a:pt x="37" y="330"/>
                    </a:lnTo>
                    <a:lnTo>
                      <a:pt x="31" y="321"/>
                    </a:lnTo>
                    <a:lnTo>
                      <a:pt x="22" y="308"/>
                    </a:lnTo>
                    <a:lnTo>
                      <a:pt x="15" y="291"/>
                    </a:lnTo>
                    <a:lnTo>
                      <a:pt x="5" y="269"/>
                    </a:lnTo>
                    <a:lnTo>
                      <a:pt x="2" y="243"/>
                    </a:lnTo>
                    <a:lnTo>
                      <a:pt x="0" y="215"/>
                    </a:lnTo>
                    <a:lnTo>
                      <a:pt x="4" y="186"/>
                    </a:lnTo>
                    <a:lnTo>
                      <a:pt x="16" y="152"/>
                    </a:lnTo>
                    <a:lnTo>
                      <a:pt x="37" y="119"/>
                    </a:lnTo>
                    <a:lnTo>
                      <a:pt x="68" y="84"/>
                    </a:lnTo>
                    <a:lnTo>
                      <a:pt x="70" y="82"/>
                    </a:lnTo>
                    <a:lnTo>
                      <a:pt x="80" y="72"/>
                    </a:lnTo>
                    <a:lnTo>
                      <a:pt x="93" y="59"/>
                    </a:lnTo>
                    <a:lnTo>
                      <a:pt x="115" y="43"/>
                    </a:lnTo>
                    <a:lnTo>
                      <a:pt x="144" y="22"/>
                    </a:lnTo>
                    <a:lnTo>
                      <a:pt x="182" y="0"/>
                    </a:lnTo>
                    <a:lnTo>
                      <a:pt x="322" y="85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0" name="Freeform 134"/>
              <p:cNvSpPr>
                <a:spLocks/>
              </p:cNvSpPr>
              <p:nvPr/>
            </p:nvSpPr>
            <p:spPr bwMode="auto">
              <a:xfrm>
                <a:off x="1260" y="2354"/>
                <a:ext cx="1075" cy="469"/>
              </a:xfrm>
              <a:custGeom>
                <a:avLst/>
                <a:gdLst>
                  <a:gd name="T0" fmla="*/ 1075 w 1075"/>
                  <a:gd name="T1" fmla="*/ 354 h 469"/>
                  <a:gd name="T2" fmla="*/ 981 w 1075"/>
                  <a:gd name="T3" fmla="*/ 293 h 469"/>
                  <a:gd name="T4" fmla="*/ 977 w 1075"/>
                  <a:gd name="T5" fmla="*/ 295 h 469"/>
                  <a:gd name="T6" fmla="*/ 966 w 1075"/>
                  <a:gd name="T7" fmla="*/ 303 h 469"/>
                  <a:gd name="T8" fmla="*/ 949 w 1075"/>
                  <a:gd name="T9" fmla="*/ 314 h 469"/>
                  <a:gd name="T10" fmla="*/ 925 w 1075"/>
                  <a:gd name="T11" fmla="*/ 328 h 469"/>
                  <a:gd name="T12" fmla="*/ 897 w 1075"/>
                  <a:gd name="T13" fmla="*/ 345 h 469"/>
                  <a:gd name="T14" fmla="*/ 866 w 1075"/>
                  <a:gd name="T15" fmla="*/ 364 h 469"/>
                  <a:gd name="T16" fmla="*/ 829 w 1075"/>
                  <a:gd name="T17" fmla="*/ 382 h 469"/>
                  <a:gd name="T18" fmla="*/ 790 w 1075"/>
                  <a:gd name="T19" fmla="*/ 401 h 469"/>
                  <a:gd name="T20" fmla="*/ 749 w 1075"/>
                  <a:gd name="T21" fmla="*/ 419 h 469"/>
                  <a:gd name="T22" fmla="*/ 708 w 1075"/>
                  <a:gd name="T23" fmla="*/ 434 h 469"/>
                  <a:gd name="T24" fmla="*/ 665 w 1075"/>
                  <a:gd name="T25" fmla="*/ 447 h 469"/>
                  <a:gd name="T26" fmla="*/ 662 w 1075"/>
                  <a:gd name="T27" fmla="*/ 449 h 469"/>
                  <a:gd name="T28" fmla="*/ 653 w 1075"/>
                  <a:gd name="T29" fmla="*/ 451 h 469"/>
                  <a:gd name="T30" fmla="*/ 638 w 1075"/>
                  <a:gd name="T31" fmla="*/ 456 h 469"/>
                  <a:gd name="T32" fmla="*/ 615 w 1075"/>
                  <a:gd name="T33" fmla="*/ 460 h 469"/>
                  <a:gd name="T34" fmla="*/ 586 w 1075"/>
                  <a:gd name="T35" fmla="*/ 464 h 469"/>
                  <a:gd name="T36" fmla="*/ 549 w 1075"/>
                  <a:gd name="T37" fmla="*/ 468 h 469"/>
                  <a:gd name="T38" fmla="*/ 502 w 1075"/>
                  <a:gd name="T39" fmla="*/ 469 h 469"/>
                  <a:gd name="T40" fmla="*/ 447 w 1075"/>
                  <a:gd name="T41" fmla="*/ 469 h 469"/>
                  <a:gd name="T42" fmla="*/ 380 w 1075"/>
                  <a:gd name="T43" fmla="*/ 468 h 469"/>
                  <a:gd name="T44" fmla="*/ 304 w 1075"/>
                  <a:gd name="T45" fmla="*/ 462 h 469"/>
                  <a:gd name="T46" fmla="*/ 298 w 1075"/>
                  <a:gd name="T47" fmla="*/ 462 h 469"/>
                  <a:gd name="T48" fmla="*/ 280 w 1075"/>
                  <a:gd name="T49" fmla="*/ 458 h 469"/>
                  <a:gd name="T50" fmla="*/ 254 w 1075"/>
                  <a:gd name="T51" fmla="*/ 453 h 469"/>
                  <a:gd name="T52" fmla="*/ 222 w 1075"/>
                  <a:gd name="T53" fmla="*/ 445 h 469"/>
                  <a:gd name="T54" fmla="*/ 185 w 1075"/>
                  <a:gd name="T55" fmla="*/ 432 h 469"/>
                  <a:gd name="T56" fmla="*/ 146 w 1075"/>
                  <a:gd name="T57" fmla="*/ 416 h 469"/>
                  <a:gd name="T58" fmla="*/ 107 w 1075"/>
                  <a:gd name="T59" fmla="*/ 393 h 469"/>
                  <a:gd name="T60" fmla="*/ 70 w 1075"/>
                  <a:gd name="T61" fmla="*/ 366 h 469"/>
                  <a:gd name="T62" fmla="*/ 39 w 1075"/>
                  <a:gd name="T63" fmla="*/ 332 h 469"/>
                  <a:gd name="T64" fmla="*/ 37 w 1075"/>
                  <a:gd name="T65" fmla="*/ 328 h 469"/>
                  <a:gd name="T66" fmla="*/ 31 w 1075"/>
                  <a:gd name="T67" fmla="*/ 321 h 469"/>
                  <a:gd name="T68" fmla="*/ 22 w 1075"/>
                  <a:gd name="T69" fmla="*/ 306 h 469"/>
                  <a:gd name="T70" fmla="*/ 15 w 1075"/>
                  <a:gd name="T71" fmla="*/ 290 h 469"/>
                  <a:gd name="T72" fmla="*/ 5 w 1075"/>
                  <a:gd name="T73" fmla="*/ 267 h 469"/>
                  <a:gd name="T74" fmla="*/ 2 w 1075"/>
                  <a:gd name="T75" fmla="*/ 243 h 469"/>
                  <a:gd name="T76" fmla="*/ 0 w 1075"/>
                  <a:gd name="T77" fmla="*/ 215 h 469"/>
                  <a:gd name="T78" fmla="*/ 4 w 1075"/>
                  <a:gd name="T79" fmla="*/ 184 h 469"/>
                  <a:gd name="T80" fmla="*/ 16 w 1075"/>
                  <a:gd name="T81" fmla="*/ 152 h 469"/>
                  <a:gd name="T82" fmla="*/ 37 w 1075"/>
                  <a:gd name="T83" fmla="*/ 117 h 469"/>
                  <a:gd name="T84" fmla="*/ 68 w 1075"/>
                  <a:gd name="T85" fmla="*/ 84 h 469"/>
                  <a:gd name="T86" fmla="*/ 70 w 1075"/>
                  <a:gd name="T87" fmla="*/ 80 h 469"/>
                  <a:gd name="T88" fmla="*/ 80 w 1075"/>
                  <a:gd name="T89" fmla="*/ 73 h 469"/>
                  <a:gd name="T90" fmla="*/ 93 w 1075"/>
                  <a:gd name="T91" fmla="*/ 60 h 469"/>
                  <a:gd name="T92" fmla="*/ 115 w 1075"/>
                  <a:gd name="T93" fmla="*/ 41 h 469"/>
                  <a:gd name="T94" fmla="*/ 144 w 1075"/>
                  <a:gd name="T95" fmla="*/ 23 h 469"/>
                  <a:gd name="T96" fmla="*/ 182 w 1075"/>
                  <a:gd name="T97" fmla="*/ 0 h 469"/>
                  <a:gd name="T98" fmla="*/ 315 w 1075"/>
                  <a:gd name="T99" fmla="*/ 37 h 46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75"/>
                  <a:gd name="T151" fmla="*/ 0 h 469"/>
                  <a:gd name="T152" fmla="*/ 1075 w 1075"/>
                  <a:gd name="T153" fmla="*/ 469 h 46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75" h="469">
                    <a:moveTo>
                      <a:pt x="1075" y="354"/>
                    </a:moveTo>
                    <a:lnTo>
                      <a:pt x="981" y="293"/>
                    </a:lnTo>
                    <a:lnTo>
                      <a:pt x="977" y="295"/>
                    </a:lnTo>
                    <a:lnTo>
                      <a:pt x="966" y="303"/>
                    </a:lnTo>
                    <a:lnTo>
                      <a:pt x="949" y="314"/>
                    </a:lnTo>
                    <a:lnTo>
                      <a:pt x="925" y="328"/>
                    </a:lnTo>
                    <a:lnTo>
                      <a:pt x="897" y="345"/>
                    </a:lnTo>
                    <a:lnTo>
                      <a:pt x="866" y="364"/>
                    </a:lnTo>
                    <a:lnTo>
                      <a:pt x="829" y="382"/>
                    </a:lnTo>
                    <a:lnTo>
                      <a:pt x="790" y="401"/>
                    </a:lnTo>
                    <a:lnTo>
                      <a:pt x="749" y="419"/>
                    </a:lnTo>
                    <a:lnTo>
                      <a:pt x="708" y="434"/>
                    </a:lnTo>
                    <a:lnTo>
                      <a:pt x="665" y="447"/>
                    </a:lnTo>
                    <a:lnTo>
                      <a:pt x="662" y="449"/>
                    </a:lnTo>
                    <a:lnTo>
                      <a:pt x="653" y="451"/>
                    </a:lnTo>
                    <a:lnTo>
                      <a:pt x="638" y="456"/>
                    </a:lnTo>
                    <a:lnTo>
                      <a:pt x="615" y="460"/>
                    </a:lnTo>
                    <a:lnTo>
                      <a:pt x="586" y="464"/>
                    </a:lnTo>
                    <a:lnTo>
                      <a:pt x="549" y="468"/>
                    </a:lnTo>
                    <a:lnTo>
                      <a:pt x="502" y="469"/>
                    </a:lnTo>
                    <a:lnTo>
                      <a:pt x="447" y="469"/>
                    </a:lnTo>
                    <a:lnTo>
                      <a:pt x="380" y="468"/>
                    </a:lnTo>
                    <a:lnTo>
                      <a:pt x="304" y="462"/>
                    </a:lnTo>
                    <a:lnTo>
                      <a:pt x="298" y="462"/>
                    </a:lnTo>
                    <a:lnTo>
                      <a:pt x="280" y="458"/>
                    </a:lnTo>
                    <a:lnTo>
                      <a:pt x="254" y="453"/>
                    </a:lnTo>
                    <a:lnTo>
                      <a:pt x="222" y="445"/>
                    </a:lnTo>
                    <a:lnTo>
                      <a:pt x="185" y="432"/>
                    </a:lnTo>
                    <a:lnTo>
                      <a:pt x="146" y="416"/>
                    </a:lnTo>
                    <a:lnTo>
                      <a:pt x="107" y="393"/>
                    </a:lnTo>
                    <a:lnTo>
                      <a:pt x="70" y="366"/>
                    </a:lnTo>
                    <a:lnTo>
                      <a:pt x="39" y="332"/>
                    </a:lnTo>
                    <a:lnTo>
                      <a:pt x="37" y="328"/>
                    </a:lnTo>
                    <a:lnTo>
                      <a:pt x="31" y="321"/>
                    </a:lnTo>
                    <a:lnTo>
                      <a:pt x="22" y="306"/>
                    </a:lnTo>
                    <a:lnTo>
                      <a:pt x="15" y="290"/>
                    </a:lnTo>
                    <a:lnTo>
                      <a:pt x="5" y="267"/>
                    </a:lnTo>
                    <a:lnTo>
                      <a:pt x="2" y="243"/>
                    </a:lnTo>
                    <a:lnTo>
                      <a:pt x="0" y="215"/>
                    </a:lnTo>
                    <a:lnTo>
                      <a:pt x="4" y="184"/>
                    </a:lnTo>
                    <a:lnTo>
                      <a:pt x="16" y="152"/>
                    </a:lnTo>
                    <a:lnTo>
                      <a:pt x="37" y="117"/>
                    </a:lnTo>
                    <a:lnTo>
                      <a:pt x="68" y="84"/>
                    </a:lnTo>
                    <a:lnTo>
                      <a:pt x="70" y="80"/>
                    </a:lnTo>
                    <a:lnTo>
                      <a:pt x="80" y="73"/>
                    </a:lnTo>
                    <a:lnTo>
                      <a:pt x="93" y="60"/>
                    </a:lnTo>
                    <a:lnTo>
                      <a:pt x="115" y="41"/>
                    </a:lnTo>
                    <a:lnTo>
                      <a:pt x="144" y="23"/>
                    </a:lnTo>
                    <a:lnTo>
                      <a:pt x="182" y="0"/>
                    </a:lnTo>
                    <a:lnTo>
                      <a:pt x="315" y="37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1" name="Freeform 136"/>
              <p:cNvSpPr>
                <a:spLocks/>
              </p:cNvSpPr>
              <p:nvPr/>
            </p:nvSpPr>
            <p:spPr bwMode="auto">
              <a:xfrm>
                <a:off x="2100" y="2572"/>
                <a:ext cx="44" cy="58"/>
              </a:xfrm>
              <a:custGeom>
                <a:avLst/>
                <a:gdLst>
                  <a:gd name="T0" fmla="*/ 44 w 44"/>
                  <a:gd name="T1" fmla="*/ 0 h 58"/>
                  <a:gd name="T2" fmla="*/ 0 w 44"/>
                  <a:gd name="T3" fmla="*/ 25 h 58"/>
                  <a:gd name="T4" fmla="*/ 0 w 44"/>
                  <a:gd name="T5" fmla="*/ 58 h 58"/>
                  <a:gd name="T6" fmla="*/ 44 w 44"/>
                  <a:gd name="T7" fmla="*/ 34 h 58"/>
                  <a:gd name="T8" fmla="*/ 44 w 44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8"/>
                  <a:gd name="T17" fmla="*/ 44 w 44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8">
                    <a:moveTo>
                      <a:pt x="44" y="0"/>
                    </a:moveTo>
                    <a:lnTo>
                      <a:pt x="0" y="25"/>
                    </a:lnTo>
                    <a:lnTo>
                      <a:pt x="0" y="58"/>
                    </a:lnTo>
                    <a:lnTo>
                      <a:pt x="44" y="3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2" name="Freeform 137"/>
              <p:cNvSpPr>
                <a:spLocks/>
              </p:cNvSpPr>
              <p:nvPr/>
            </p:nvSpPr>
            <p:spPr bwMode="auto">
              <a:xfrm>
                <a:off x="2100" y="2572"/>
                <a:ext cx="44" cy="58"/>
              </a:xfrm>
              <a:custGeom>
                <a:avLst/>
                <a:gdLst>
                  <a:gd name="T0" fmla="*/ 44 w 44"/>
                  <a:gd name="T1" fmla="*/ 0 h 58"/>
                  <a:gd name="T2" fmla="*/ 0 w 44"/>
                  <a:gd name="T3" fmla="*/ 25 h 58"/>
                  <a:gd name="T4" fmla="*/ 0 w 44"/>
                  <a:gd name="T5" fmla="*/ 58 h 58"/>
                  <a:gd name="T6" fmla="*/ 44 w 44"/>
                  <a:gd name="T7" fmla="*/ 34 h 58"/>
                  <a:gd name="T8" fmla="*/ 44 w 44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8"/>
                  <a:gd name="T17" fmla="*/ 44 w 44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8">
                    <a:moveTo>
                      <a:pt x="44" y="0"/>
                    </a:moveTo>
                    <a:lnTo>
                      <a:pt x="0" y="25"/>
                    </a:lnTo>
                    <a:lnTo>
                      <a:pt x="0" y="58"/>
                    </a:lnTo>
                    <a:lnTo>
                      <a:pt x="44" y="34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3" name="Freeform 138"/>
              <p:cNvSpPr>
                <a:spLocks/>
              </p:cNvSpPr>
              <p:nvPr/>
            </p:nvSpPr>
            <p:spPr bwMode="auto">
              <a:xfrm>
                <a:off x="2100" y="2632"/>
                <a:ext cx="44" cy="57"/>
              </a:xfrm>
              <a:custGeom>
                <a:avLst/>
                <a:gdLst>
                  <a:gd name="T0" fmla="*/ 44 w 44"/>
                  <a:gd name="T1" fmla="*/ 0 h 57"/>
                  <a:gd name="T2" fmla="*/ 0 w 44"/>
                  <a:gd name="T3" fmla="*/ 24 h 57"/>
                  <a:gd name="T4" fmla="*/ 0 w 44"/>
                  <a:gd name="T5" fmla="*/ 57 h 57"/>
                  <a:gd name="T6" fmla="*/ 44 w 44"/>
                  <a:gd name="T7" fmla="*/ 31 h 57"/>
                  <a:gd name="T8" fmla="*/ 44 w 44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7"/>
                  <a:gd name="T17" fmla="*/ 44 w 4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7">
                    <a:moveTo>
                      <a:pt x="44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4" y="3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4" name="Freeform 139"/>
              <p:cNvSpPr>
                <a:spLocks/>
              </p:cNvSpPr>
              <p:nvPr/>
            </p:nvSpPr>
            <p:spPr bwMode="auto">
              <a:xfrm>
                <a:off x="2100" y="2632"/>
                <a:ext cx="44" cy="57"/>
              </a:xfrm>
              <a:custGeom>
                <a:avLst/>
                <a:gdLst>
                  <a:gd name="T0" fmla="*/ 44 w 44"/>
                  <a:gd name="T1" fmla="*/ 0 h 57"/>
                  <a:gd name="T2" fmla="*/ 0 w 44"/>
                  <a:gd name="T3" fmla="*/ 24 h 57"/>
                  <a:gd name="T4" fmla="*/ 0 w 44"/>
                  <a:gd name="T5" fmla="*/ 57 h 57"/>
                  <a:gd name="T6" fmla="*/ 44 w 44"/>
                  <a:gd name="T7" fmla="*/ 31 h 57"/>
                  <a:gd name="T8" fmla="*/ 44 w 44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7"/>
                  <a:gd name="T17" fmla="*/ 44 w 4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7">
                    <a:moveTo>
                      <a:pt x="44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4" y="31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5" name="Freeform 140"/>
              <p:cNvSpPr>
                <a:spLocks/>
              </p:cNvSpPr>
              <p:nvPr/>
            </p:nvSpPr>
            <p:spPr bwMode="auto">
              <a:xfrm>
                <a:off x="2100" y="2680"/>
                <a:ext cx="44" cy="58"/>
              </a:xfrm>
              <a:custGeom>
                <a:avLst/>
                <a:gdLst>
                  <a:gd name="T0" fmla="*/ 44 w 44"/>
                  <a:gd name="T1" fmla="*/ 0 h 58"/>
                  <a:gd name="T2" fmla="*/ 0 w 44"/>
                  <a:gd name="T3" fmla="*/ 24 h 58"/>
                  <a:gd name="T4" fmla="*/ 0 w 44"/>
                  <a:gd name="T5" fmla="*/ 58 h 58"/>
                  <a:gd name="T6" fmla="*/ 44 w 44"/>
                  <a:gd name="T7" fmla="*/ 33 h 58"/>
                  <a:gd name="T8" fmla="*/ 44 w 44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8"/>
                  <a:gd name="T17" fmla="*/ 44 w 44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8">
                    <a:moveTo>
                      <a:pt x="44" y="0"/>
                    </a:moveTo>
                    <a:lnTo>
                      <a:pt x="0" y="24"/>
                    </a:lnTo>
                    <a:lnTo>
                      <a:pt x="0" y="58"/>
                    </a:lnTo>
                    <a:lnTo>
                      <a:pt x="44" y="33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6" name="Freeform 141"/>
              <p:cNvSpPr>
                <a:spLocks/>
              </p:cNvSpPr>
              <p:nvPr/>
            </p:nvSpPr>
            <p:spPr bwMode="auto">
              <a:xfrm>
                <a:off x="2100" y="2680"/>
                <a:ext cx="44" cy="58"/>
              </a:xfrm>
              <a:custGeom>
                <a:avLst/>
                <a:gdLst>
                  <a:gd name="T0" fmla="*/ 44 w 44"/>
                  <a:gd name="T1" fmla="*/ 0 h 58"/>
                  <a:gd name="T2" fmla="*/ 0 w 44"/>
                  <a:gd name="T3" fmla="*/ 24 h 58"/>
                  <a:gd name="T4" fmla="*/ 0 w 44"/>
                  <a:gd name="T5" fmla="*/ 58 h 58"/>
                  <a:gd name="T6" fmla="*/ 44 w 44"/>
                  <a:gd name="T7" fmla="*/ 33 h 58"/>
                  <a:gd name="T8" fmla="*/ 44 w 44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8"/>
                  <a:gd name="T17" fmla="*/ 44 w 44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8">
                    <a:moveTo>
                      <a:pt x="44" y="0"/>
                    </a:moveTo>
                    <a:lnTo>
                      <a:pt x="0" y="24"/>
                    </a:lnTo>
                    <a:lnTo>
                      <a:pt x="0" y="58"/>
                    </a:lnTo>
                    <a:lnTo>
                      <a:pt x="44" y="33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7" name="Freeform 142"/>
              <p:cNvSpPr>
                <a:spLocks/>
              </p:cNvSpPr>
              <p:nvPr/>
            </p:nvSpPr>
            <p:spPr bwMode="auto">
              <a:xfrm>
                <a:off x="2100" y="2734"/>
                <a:ext cx="44" cy="57"/>
              </a:xfrm>
              <a:custGeom>
                <a:avLst/>
                <a:gdLst>
                  <a:gd name="T0" fmla="*/ 44 w 44"/>
                  <a:gd name="T1" fmla="*/ 0 h 57"/>
                  <a:gd name="T2" fmla="*/ 0 w 44"/>
                  <a:gd name="T3" fmla="*/ 24 h 57"/>
                  <a:gd name="T4" fmla="*/ 0 w 44"/>
                  <a:gd name="T5" fmla="*/ 57 h 57"/>
                  <a:gd name="T6" fmla="*/ 44 w 44"/>
                  <a:gd name="T7" fmla="*/ 31 h 57"/>
                  <a:gd name="T8" fmla="*/ 44 w 44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7"/>
                  <a:gd name="T17" fmla="*/ 44 w 4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7">
                    <a:moveTo>
                      <a:pt x="44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4" y="3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8" name="Freeform 143"/>
              <p:cNvSpPr>
                <a:spLocks/>
              </p:cNvSpPr>
              <p:nvPr/>
            </p:nvSpPr>
            <p:spPr bwMode="auto">
              <a:xfrm>
                <a:off x="2100" y="2734"/>
                <a:ext cx="44" cy="57"/>
              </a:xfrm>
              <a:custGeom>
                <a:avLst/>
                <a:gdLst>
                  <a:gd name="T0" fmla="*/ 44 w 44"/>
                  <a:gd name="T1" fmla="*/ 0 h 57"/>
                  <a:gd name="T2" fmla="*/ 0 w 44"/>
                  <a:gd name="T3" fmla="*/ 24 h 57"/>
                  <a:gd name="T4" fmla="*/ 0 w 44"/>
                  <a:gd name="T5" fmla="*/ 57 h 57"/>
                  <a:gd name="T6" fmla="*/ 44 w 44"/>
                  <a:gd name="T7" fmla="*/ 31 h 57"/>
                  <a:gd name="T8" fmla="*/ 44 w 44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7"/>
                  <a:gd name="T17" fmla="*/ 44 w 4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7">
                    <a:moveTo>
                      <a:pt x="44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4" y="31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9" name="Freeform 144"/>
              <p:cNvSpPr>
                <a:spLocks/>
              </p:cNvSpPr>
              <p:nvPr/>
            </p:nvSpPr>
            <p:spPr bwMode="auto">
              <a:xfrm>
                <a:off x="2105" y="2623"/>
                <a:ext cx="45" cy="57"/>
              </a:xfrm>
              <a:custGeom>
                <a:avLst/>
                <a:gdLst>
                  <a:gd name="T0" fmla="*/ 45 w 45"/>
                  <a:gd name="T1" fmla="*/ 0 h 57"/>
                  <a:gd name="T2" fmla="*/ 0 w 45"/>
                  <a:gd name="T3" fmla="*/ 24 h 57"/>
                  <a:gd name="T4" fmla="*/ 0 w 45"/>
                  <a:gd name="T5" fmla="*/ 57 h 57"/>
                  <a:gd name="T6" fmla="*/ 45 w 45"/>
                  <a:gd name="T7" fmla="*/ 31 h 57"/>
                  <a:gd name="T8" fmla="*/ 45 w 4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7"/>
                  <a:gd name="T17" fmla="*/ 45 w 4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7">
                    <a:moveTo>
                      <a:pt x="45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5" y="3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0" name="Freeform 145"/>
              <p:cNvSpPr>
                <a:spLocks/>
              </p:cNvSpPr>
              <p:nvPr/>
            </p:nvSpPr>
            <p:spPr bwMode="auto">
              <a:xfrm>
                <a:off x="2105" y="2623"/>
                <a:ext cx="45" cy="57"/>
              </a:xfrm>
              <a:custGeom>
                <a:avLst/>
                <a:gdLst>
                  <a:gd name="T0" fmla="*/ 45 w 45"/>
                  <a:gd name="T1" fmla="*/ 0 h 57"/>
                  <a:gd name="T2" fmla="*/ 0 w 45"/>
                  <a:gd name="T3" fmla="*/ 24 h 57"/>
                  <a:gd name="T4" fmla="*/ 0 w 45"/>
                  <a:gd name="T5" fmla="*/ 57 h 57"/>
                  <a:gd name="T6" fmla="*/ 45 w 45"/>
                  <a:gd name="T7" fmla="*/ 31 h 57"/>
                  <a:gd name="T8" fmla="*/ 45 w 4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7"/>
                  <a:gd name="T17" fmla="*/ 45 w 4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7">
                    <a:moveTo>
                      <a:pt x="45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5" y="31"/>
                    </a:lnTo>
                    <a:lnTo>
                      <a:pt x="4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1" name="Freeform 146"/>
              <p:cNvSpPr>
                <a:spLocks/>
              </p:cNvSpPr>
              <p:nvPr/>
            </p:nvSpPr>
            <p:spPr bwMode="auto">
              <a:xfrm>
                <a:off x="2105" y="2671"/>
                <a:ext cx="45" cy="57"/>
              </a:xfrm>
              <a:custGeom>
                <a:avLst/>
                <a:gdLst>
                  <a:gd name="T0" fmla="*/ 45 w 45"/>
                  <a:gd name="T1" fmla="*/ 0 h 57"/>
                  <a:gd name="T2" fmla="*/ 0 w 45"/>
                  <a:gd name="T3" fmla="*/ 24 h 57"/>
                  <a:gd name="T4" fmla="*/ 0 w 45"/>
                  <a:gd name="T5" fmla="*/ 57 h 57"/>
                  <a:gd name="T6" fmla="*/ 45 w 45"/>
                  <a:gd name="T7" fmla="*/ 33 h 57"/>
                  <a:gd name="T8" fmla="*/ 45 w 4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7"/>
                  <a:gd name="T17" fmla="*/ 45 w 4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7">
                    <a:moveTo>
                      <a:pt x="45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5" y="33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2" name="Freeform 147"/>
              <p:cNvSpPr>
                <a:spLocks/>
              </p:cNvSpPr>
              <p:nvPr/>
            </p:nvSpPr>
            <p:spPr bwMode="auto">
              <a:xfrm>
                <a:off x="2105" y="2671"/>
                <a:ext cx="45" cy="57"/>
              </a:xfrm>
              <a:custGeom>
                <a:avLst/>
                <a:gdLst>
                  <a:gd name="T0" fmla="*/ 45 w 45"/>
                  <a:gd name="T1" fmla="*/ 0 h 57"/>
                  <a:gd name="T2" fmla="*/ 0 w 45"/>
                  <a:gd name="T3" fmla="*/ 24 h 57"/>
                  <a:gd name="T4" fmla="*/ 0 w 45"/>
                  <a:gd name="T5" fmla="*/ 57 h 57"/>
                  <a:gd name="T6" fmla="*/ 45 w 45"/>
                  <a:gd name="T7" fmla="*/ 33 h 57"/>
                  <a:gd name="T8" fmla="*/ 45 w 4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7"/>
                  <a:gd name="T17" fmla="*/ 45 w 4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7">
                    <a:moveTo>
                      <a:pt x="45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5" y="33"/>
                    </a:lnTo>
                    <a:lnTo>
                      <a:pt x="4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3" name="Freeform 148"/>
              <p:cNvSpPr>
                <a:spLocks/>
              </p:cNvSpPr>
              <p:nvPr/>
            </p:nvSpPr>
            <p:spPr bwMode="auto">
              <a:xfrm>
                <a:off x="2105" y="2725"/>
                <a:ext cx="45" cy="57"/>
              </a:xfrm>
              <a:custGeom>
                <a:avLst/>
                <a:gdLst>
                  <a:gd name="T0" fmla="*/ 45 w 45"/>
                  <a:gd name="T1" fmla="*/ 0 h 57"/>
                  <a:gd name="T2" fmla="*/ 0 w 45"/>
                  <a:gd name="T3" fmla="*/ 24 h 57"/>
                  <a:gd name="T4" fmla="*/ 0 w 45"/>
                  <a:gd name="T5" fmla="*/ 57 h 57"/>
                  <a:gd name="T6" fmla="*/ 45 w 45"/>
                  <a:gd name="T7" fmla="*/ 31 h 57"/>
                  <a:gd name="T8" fmla="*/ 45 w 4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7"/>
                  <a:gd name="T17" fmla="*/ 45 w 4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7">
                    <a:moveTo>
                      <a:pt x="45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5" y="3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" name="Freeform 149"/>
              <p:cNvSpPr>
                <a:spLocks/>
              </p:cNvSpPr>
              <p:nvPr/>
            </p:nvSpPr>
            <p:spPr bwMode="auto">
              <a:xfrm>
                <a:off x="2105" y="2725"/>
                <a:ext cx="45" cy="57"/>
              </a:xfrm>
              <a:custGeom>
                <a:avLst/>
                <a:gdLst>
                  <a:gd name="T0" fmla="*/ 45 w 45"/>
                  <a:gd name="T1" fmla="*/ 0 h 57"/>
                  <a:gd name="T2" fmla="*/ 0 w 45"/>
                  <a:gd name="T3" fmla="*/ 24 h 57"/>
                  <a:gd name="T4" fmla="*/ 0 w 45"/>
                  <a:gd name="T5" fmla="*/ 57 h 57"/>
                  <a:gd name="T6" fmla="*/ 45 w 45"/>
                  <a:gd name="T7" fmla="*/ 31 h 57"/>
                  <a:gd name="T8" fmla="*/ 45 w 4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7"/>
                  <a:gd name="T17" fmla="*/ 45 w 4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7">
                    <a:moveTo>
                      <a:pt x="45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5" y="31"/>
                    </a:lnTo>
                    <a:lnTo>
                      <a:pt x="4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" name="Freeform 159"/>
              <p:cNvSpPr>
                <a:spLocks/>
              </p:cNvSpPr>
              <p:nvPr/>
            </p:nvSpPr>
            <p:spPr bwMode="auto">
              <a:xfrm>
                <a:off x="2537" y="2166"/>
                <a:ext cx="673" cy="414"/>
              </a:xfrm>
              <a:custGeom>
                <a:avLst/>
                <a:gdLst>
                  <a:gd name="T0" fmla="*/ 0 w 673"/>
                  <a:gd name="T1" fmla="*/ 362 h 414"/>
                  <a:gd name="T2" fmla="*/ 633 w 673"/>
                  <a:gd name="T3" fmla="*/ 2 h 414"/>
                  <a:gd name="T4" fmla="*/ 634 w 673"/>
                  <a:gd name="T5" fmla="*/ 0 h 414"/>
                  <a:gd name="T6" fmla="*/ 640 w 673"/>
                  <a:gd name="T7" fmla="*/ 0 h 414"/>
                  <a:gd name="T8" fmla="*/ 647 w 673"/>
                  <a:gd name="T9" fmla="*/ 2 h 414"/>
                  <a:gd name="T10" fmla="*/ 655 w 673"/>
                  <a:gd name="T11" fmla="*/ 4 h 414"/>
                  <a:gd name="T12" fmla="*/ 662 w 673"/>
                  <a:gd name="T13" fmla="*/ 10 h 414"/>
                  <a:gd name="T14" fmla="*/ 670 w 673"/>
                  <a:gd name="T15" fmla="*/ 19 h 414"/>
                  <a:gd name="T16" fmla="*/ 673 w 673"/>
                  <a:gd name="T17" fmla="*/ 34 h 414"/>
                  <a:gd name="T18" fmla="*/ 673 w 673"/>
                  <a:gd name="T19" fmla="*/ 54 h 414"/>
                  <a:gd name="T20" fmla="*/ 41 w 673"/>
                  <a:gd name="T21" fmla="*/ 414 h 414"/>
                  <a:gd name="T22" fmla="*/ 0 w 673"/>
                  <a:gd name="T23" fmla="*/ 362 h 4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73"/>
                  <a:gd name="T37" fmla="*/ 0 h 414"/>
                  <a:gd name="T38" fmla="*/ 673 w 673"/>
                  <a:gd name="T39" fmla="*/ 414 h 4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73" h="414">
                    <a:moveTo>
                      <a:pt x="0" y="362"/>
                    </a:moveTo>
                    <a:lnTo>
                      <a:pt x="633" y="2"/>
                    </a:lnTo>
                    <a:lnTo>
                      <a:pt x="634" y="0"/>
                    </a:lnTo>
                    <a:lnTo>
                      <a:pt x="640" y="0"/>
                    </a:lnTo>
                    <a:lnTo>
                      <a:pt x="647" y="2"/>
                    </a:lnTo>
                    <a:lnTo>
                      <a:pt x="655" y="4"/>
                    </a:lnTo>
                    <a:lnTo>
                      <a:pt x="662" y="10"/>
                    </a:lnTo>
                    <a:lnTo>
                      <a:pt x="670" y="19"/>
                    </a:lnTo>
                    <a:lnTo>
                      <a:pt x="673" y="34"/>
                    </a:lnTo>
                    <a:lnTo>
                      <a:pt x="673" y="54"/>
                    </a:lnTo>
                    <a:lnTo>
                      <a:pt x="41" y="414"/>
                    </a:lnTo>
                    <a:lnTo>
                      <a:pt x="0" y="36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6" name="Freeform 160"/>
              <p:cNvSpPr>
                <a:spLocks/>
              </p:cNvSpPr>
              <p:nvPr/>
            </p:nvSpPr>
            <p:spPr bwMode="auto">
              <a:xfrm>
                <a:off x="2537" y="2166"/>
                <a:ext cx="673" cy="414"/>
              </a:xfrm>
              <a:custGeom>
                <a:avLst/>
                <a:gdLst>
                  <a:gd name="T0" fmla="*/ 0 w 673"/>
                  <a:gd name="T1" fmla="*/ 362 h 414"/>
                  <a:gd name="T2" fmla="*/ 633 w 673"/>
                  <a:gd name="T3" fmla="*/ 2 h 414"/>
                  <a:gd name="T4" fmla="*/ 634 w 673"/>
                  <a:gd name="T5" fmla="*/ 0 h 414"/>
                  <a:gd name="T6" fmla="*/ 640 w 673"/>
                  <a:gd name="T7" fmla="*/ 0 h 414"/>
                  <a:gd name="T8" fmla="*/ 647 w 673"/>
                  <a:gd name="T9" fmla="*/ 2 h 414"/>
                  <a:gd name="T10" fmla="*/ 655 w 673"/>
                  <a:gd name="T11" fmla="*/ 4 h 414"/>
                  <a:gd name="T12" fmla="*/ 662 w 673"/>
                  <a:gd name="T13" fmla="*/ 10 h 414"/>
                  <a:gd name="T14" fmla="*/ 670 w 673"/>
                  <a:gd name="T15" fmla="*/ 19 h 414"/>
                  <a:gd name="T16" fmla="*/ 673 w 673"/>
                  <a:gd name="T17" fmla="*/ 34 h 414"/>
                  <a:gd name="T18" fmla="*/ 673 w 673"/>
                  <a:gd name="T19" fmla="*/ 54 h 414"/>
                  <a:gd name="T20" fmla="*/ 41 w 673"/>
                  <a:gd name="T21" fmla="*/ 414 h 414"/>
                  <a:gd name="T22" fmla="*/ 0 w 673"/>
                  <a:gd name="T23" fmla="*/ 362 h 4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73"/>
                  <a:gd name="T37" fmla="*/ 0 h 414"/>
                  <a:gd name="T38" fmla="*/ 673 w 673"/>
                  <a:gd name="T39" fmla="*/ 414 h 4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73" h="414">
                    <a:moveTo>
                      <a:pt x="0" y="362"/>
                    </a:moveTo>
                    <a:lnTo>
                      <a:pt x="633" y="2"/>
                    </a:lnTo>
                    <a:lnTo>
                      <a:pt x="634" y="0"/>
                    </a:lnTo>
                    <a:lnTo>
                      <a:pt x="640" y="0"/>
                    </a:lnTo>
                    <a:lnTo>
                      <a:pt x="647" y="2"/>
                    </a:lnTo>
                    <a:lnTo>
                      <a:pt x="655" y="4"/>
                    </a:lnTo>
                    <a:lnTo>
                      <a:pt x="662" y="10"/>
                    </a:lnTo>
                    <a:lnTo>
                      <a:pt x="670" y="19"/>
                    </a:lnTo>
                    <a:lnTo>
                      <a:pt x="673" y="34"/>
                    </a:lnTo>
                    <a:lnTo>
                      <a:pt x="673" y="54"/>
                    </a:lnTo>
                    <a:lnTo>
                      <a:pt x="41" y="414"/>
                    </a:lnTo>
                    <a:lnTo>
                      <a:pt x="0" y="36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7" name="Freeform 161"/>
              <p:cNvSpPr>
                <a:spLocks/>
              </p:cNvSpPr>
              <p:nvPr/>
            </p:nvSpPr>
            <p:spPr bwMode="auto">
              <a:xfrm>
                <a:off x="2543" y="2168"/>
                <a:ext cx="667" cy="406"/>
              </a:xfrm>
              <a:custGeom>
                <a:avLst/>
                <a:gdLst>
                  <a:gd name="T0" fmla="*/ 630 w 667"/>
                  <a:gd name="T1" fmla="*/ 0 h 406"/>
                  <a:gd name="T2" fmla="*/ 632 w 667"/>
                  <a:gd name="T3" fmla="*/ 0 h 406"/>
                  <a:gd name="T4" fmla="*/ 638 w 667"/>
                  <a:gd name="T5" fmla="*/ 0 h 406"/>
                  <a:gd name="T6" fmla="*/ 645 w 667"/>
                  <a:gd name="T7" fmla="*/ 2 h 406"/>
                  <a:gd name="T8" fmla="*/ 654 w 667"/>
                  <a:gd name="T9" fmla="*/ 6 h 406"/>
                  <a:gd name="T10" fmla="*/ 662 w 667"/>
                  <a:gd name="T11" fmla="*/ 15 h 406"/>
                  <a:gd name="T12" fmla="*/ 666 w 667"/>
                  <a:gd name="T13" fmla="*/ 28 h 406"/>
                  <a:gd name="T14" fmla="*/ 667 w 667"/>
                  <a:gd name="T15" fmla="*/ 47 h 406"/>
                  <a:gd name="T16" fmla="*/ 35 w 667"/>
                  <a:gd name="T17" fmla="*/ 406 h 406"/>
                  <a:gd name="T18" fmla="*/ 0 w 667"/>
                  <a:gd name="T19" fmla="*/ 360 h 406"/>
                  <a:gd name="T20" fmla="*/ 630 w 667"/>
                  <a:gd name="T21" fmla="*/ 0 h 40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67"/>
                  <a:gd name="T34" fmla="*/ 0 h 406"/>
                  <a:gd name="T35" fmla="*/ 667 w 667"/>
                  <a:gd name="T36" fmla="*/ 406 h 40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67" h="406">
                    <a:moveTo>
                      <a:pt x="630" y="0"/>
                    </a:moveTo>
                    <a:lnTo>
                      <a:pt x="632" y="0"/>
                    </a:lnTo>
                    <a:lnTo>
                      <a:pt x="638" y="0"/>
                    </a:lnTo>
                    <a:lnTo>
                      <a:pt x="645" y="2"/>
                    </a:lnTo>
                    <a:lnTo>
                      <a:pt x="654" y="6"/>
                    </a:lnTo>
                    <a:lnTo>
                      <a:pt x="662" y="15"/>
                    </a:lnTo>
                    <a:lnTo>
                      <a:pt x="666" y="28"/>
                    </a:lnTo>
                    <a:lnTo>
                      <a:pt x="667" y="47"/>
                    </a:lnTo>
                    <a:lnTo>
                      <a:pt x="35" y="406"/>
                    </a:lnTo>
                    <a:lnTo>
                      <a:pt x="0" y="360"/>
                    </a:lnTo>
                    <a:lnTo>
                      <a:pt x="630" y="0"/>
                    </a:lnTo>
                    <a:close/>
                  </a:path>
                </a:pathLst>
              </a:custGeom>
              <a:solidFill>
                <a:srgbClr val="FF2B2B"/>
              </a:solidFill>
              <a:ln w="0">
                <a:solidFill>
                  <a:srgbClr val="FF2B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8" name="Freeform 162"/>
              <p:cNvSpPr>
                <a:spLocks/>
              </p:cNvSpPr>
              <p:nvPr/>
            </p:nvSpPr>
            <p:spPr bwMode="auto">
              <a:xfrm>
                <a:off x="2548" y="2170"/>
                <a:ext cx="661" cy="397"/>
              </a:xfrm>
              <a:custGeom>
                <a:avLst/>
                <a:gdLst>
                  <a:gd name="T0" fmla="*/ 629 w 661"/>
                  <a:gd name="T1" fmla="*/ 0 h 397"/>
                  <a:gd name="T2" fmla="*/ 631 w 661"/>
                  <a:gd name="T3" fmla="*/ 0 h 397"/>
                  <a:gd name="T4" fmla="*/ 638 w 661"/>
                  <a:gd name="T5" fmla="*/ 0 h 397"/>
                  <a:gd name="T6" fmla="*/ 646 w 661"/>
                  <a:gd name="T7" fmla="*/ 4 h 397"/>
                  <a:gd name="T8" fmla="*/ 655 w 661"/>
                  <a:gd name="T9" fmla="*/ 11 h 397"/>
                  <a:gd name="T10" fmla="*/ 661 w 661"/>
                  <a:gd name="T11" fmla="*/ 22 h 397"/>
                  <a:gd name="T12" fmla="*/ 661 w 661"/>
                  <a:gd name="T13" fmla="*/ 39 h 397"/>
                  <a:gd name="T14" fmla="*/ 32 w 661"/>
                  <a:gd name="T15" fmla="*/ 397 h 397"/>
                  <a:gd name="T16" fmla="*/ 0 w 661"/>
                  <a:gd name="T17" fmla="*/ 358 h 397"/>
                  <a:gd name="T18" fmla="*/ 629 w 661"/>
                  <a:gd name="T19" fmla="*/ 0 h 3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1"/>
                  <a:gd name="T31" fmla="*/ 0 h 397"/>
                  <a:gd name="T32" fmla="*/ 661 w 661"/>
                  <a:gd name="T33" fmla="*/ 397 h 3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1" h="397">
                    <a:moveTo>
                      <a:pt x="629" y="0"/>
                    </a:moveTo>
                    <a:lnTo>
                      <a:pt x="631" y="0"/>
                    </a:lnTo>
                    <a:lnTo>
                      <a:pt x="638" y="0"/>
                    </a:lnTo>
                    <a:lnTo>
                      <a:pt x="646" y="4"/>
                    </a:lnTo>
                    <a:lnTo>
                      <a:pt x="655" y="11"/>
                    </a:lnTo>
                    <a:lnTo>
                      <a:pt x="661" y="22"/>
                    </a:lnTo>
                    <a:lnTo>
                      <a:pt x="661" y="39"/>
                    </a:lnTo>
                    <a:lnTo>
                      <a:pt x="32" y="397"/>
                    </a:lnTo>
                    <a:lnTo>
                      <a:pt x="0" y="358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rgbClr val="FF5555"/>
              </a:solidFill>
              <a:ln w="0">
                <a:solidFill>
                  <a:srgbClr val="FF555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9" name="Freeform 163"/>
              <p:cNvSpPr>
                <a:spLocks/>
              </p:cNvSpPr>
              <p:nvPr/>
            </p:nvSpPr>
            <p:spPr bwMode="auto">
              <a:xfrm>
                <a:off x="2556" y="2170"/>
                <a:ext cx="653" cy="391"/>
              </a:xfrm>
              <a:custGeom>
                <a:avLst/>
                <a:gdLst>
                  <a:gd name="T0" fmla="*/ 625 w 653"/>
                  <a:gd name="T1" fmla="*/ 0 h 391"/>
                  <a:gd name="T2" fmla="*/ 627 w 653"/>
                  <a:gd name="T3" fmla="*/ 0 h 391"/>
                  <a:gd name="T4" fmla="*/ 632 w 653"/>
                  <a:gd name="T5" fmla="*/ 2 h 391"/>
                  <a:gd name="T6" fmla="*/ 640 w 653"/>
                  <a:gd name="T7" fmla="*/ 6 h 391"/>
                  <a:gd name="T8" fmla="*/ 647 w 653"/>
                  <a:gd name="T9" fmla="*/ 11 h 391"/>
                  <a:gd name="T10" fmla="*/ 651 w 653"/>
                  <a:gd name="T11" fmla="*/ 21 h 391"/>
                  <a:gd name="T12" fmla="*/ 653 w 653"/>
                  <a:gd name="T13" fmla="*/ 33 h 391"/>
                  <a:gd name="T14" fmla="*/ 24 w 653"/>
                  <a:gd name="T15" fmla="*/ 391 h 391"/>
                  <a:gd name="T16" fmla="*/ 0 w 653"/>
                  <a:gd name="T17" fmla="*/ 358 h 391"/>
                  <a:gd name="T18" fmla="*/ 625 w 653"/>
                  <a:gd name="T19" fmla="*/ 0 h 3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3"/>
                  <a:gd name="T31" fmla="*/ 0 h 391"/>
                  <a:gd name="T32" fmla="*/ 653 w 653"/>
                  <a:gd name="T33" fmla="*/ 391 h 39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3" h="391">
                    <a:moveTo>
                      <a:pt x="625" y="0"/>
                    </a:moveTo>
                    <a:lnTo>
                      <a:pt x="627" y="0"/>
                    </a:lnTo>
                    <a:lnTo>
                      <a:pt x="632" y="2"/>
                    </a:lnTo>
                    <a:lnTo>
                      <a:pt x="640" y="6"/>
                    </a:lnTo>
                    <a:lnTo>
                      <a:pt x="647" y="11"/>
                    </a:lnTo>
                    <a:lnTo>
                      <a:pt x="651" y="21"/>
                    </a:lnTo>
                    <a:lnTo>
                      <a:pt x="653" y="33"/>
                    </a:lnTo>
                    <a:lnTo>
                      <a:pt x="24" y="391"/>
                    </a:lnTo>
                    <a:lnTo>
                      <a:pt x="0" y="358"/>
                    </a:lnTo>
                    <a:lnTo>
                      <a:pt x="625" y="0"/>
                    </a:lnTo>
                    <a:close/>
                  </a:path>
                </a:pathLst>
              </a:custGeom>
              <a:solidFill>
                <a:srgbClr val="FF8080"/>
              </a:solidFill>
              <a:ln w="0">
                <a:solidFill>
                  <a:srgbClr val="FF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0" name="Freeform 164"/>
              <p:cNvSpPr>
                <a:spLocks/>
              </p:cNvSpPr>
              <p:nvPr/>
            </p:nvSpPr>
            <p:spPr bwMode="auto">
              <a:xfrm>
                <a:off x="2561" y="2170"/>
                <a:ext cx="646" cy="384"/>
              </a:xfrm>
              <a:custGeom>
                <a:avLst/>
                <a:gdLst>
                  <a:gd name="T0" fmla="*/ 623 w 646"/>
                  <a:gd name="T1" fmla="*/ 0 h 384"/>
                  <a:gd name="T2" fmla="*/ 625 w 646"/>
                  <a:gd name="T3" fmla="*/ 2 h 384"/>
                  <a:gd name="T4" fmla="*/ 627 w 646"/>
                  <a:gd name="T5" fmla="*/ 2 h 384"/>
                  <a:gd name="T6" fmla="*/ 631 w 646"/>
                  <a:gd name="T7" fmla="*/ 4 h 384"/>
                  <a:gd name="T8" fmla="*/ 635 w 646"/>
                  <a:gd name="T9" fmla="*/ 6 h 384"/>
                  <a:gd name="T10" fmla="*/ 638 w 646"/>
                  <a:gd name="T11" fmla="*/ 9 h 384"/>
                  <a:gd name="T12" fmla="*/ 642 w 646"/>
                  <a:gd name="T13" fmla="*/ 13 h 384"/>
                  <a:gd name="T14" fmla="*/ 644 w 646"/>
                  <a:gd name="T15" fmla="*/ 17 h 384"/>
                  <a:gd name="T16" fmla="*/ 646 w 646"/>
                  <a:gd name="T17" fmla="*/ 22 h 384"/>
                  <a:gd name="T18" fmla="*/ 646 w 646"/>
                  <a:gd name="T19" fmla="*/ 30 h 384"/>
                  <a:gd name="T20" fmla="*/ 19 w 646"/>
                  <a:gd name="T21" fmla="*/ 384 h 384"/>
                  <a:gd name="T22" fmla="*/ 0 w 646"/>
                  <a:gd name="T23" fmla="*/ 358 h 384"/>
                  <a:gd name="T24" fmla="*/ 623 w 646"/>
                  <a:gd name="T25" fmla="*/ 0 h 3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6"/>
                  <a:gd name="T40" fmla="*/ 0 h 384"/>
                  <a:gd name="T41" fmla="*/ 646 w 646"/>
                  <a:gd name="T42" fmla="*/ 384 h 38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6" h="384">
                    <a:moveTo>
                      <a:pt x="623" y="0"/>
                    </a:moveTo>
                    <a:lnTo>
                      <a:pt x="625" y="2"/>
                    </a:lnTo>
                    <a:lnTo>
                      <a:pt x="627" y="2"/>
                    </a:lnTo>
                    <a:lnTo>
                      <a:pt x="631" y="4"/>
                    </a:lnTo>
                    <a:lnTo>
                      <a:pt x="635" y="6"/>
                    </a:lnTo>
                    <a:lnTo>
                      <a:pt x="638" y="9"/>
                    </a:lnTo>
                    <a:lnTo>
                      <a:pt x="642" y="13"/>
                    </a:lnTo>
                    <a:lnTo>
                      <a:pt x="644" y="17"/>
                    </a:lnTo>
                    <a:lnTo>
                      <a:pt x="646" y="22"/>
                    </a:lnTo>
                    <a:lnTo>
                      <a:pt x="646" y="30"/>
                    </a:lnTo>
                    <a:lnTo>
                      <a:pt x="19" y="384"/>
                    </a:lnTo>
                    <a:lnTo>
                      <a:pt x="0" y="358"/>
                    </a:lnTo>
                    <a:lnTo>
                      <a:pt x="623" y="0"/>
                    </a:lnTo>
                    <a:close/>
                  </a:path>
                </a:pathLst>
              </a:custGeom>
              <a:solidFill>
                <a:srgbClr val="FFAAAA"/>
              </a:solidFill>
              <a:ln w="0">
                <a:solidFill>
                  <a:srgbClr val="FFAA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1" name="Freeform 165"/>
              <p:cNvSpPr>
                <a:spLocks/>
              </p:cNvSpPr>
              <p:nvPr/>
            </p:nvSpPr>
            <p:spPr bwMode="auto">
              <a:xfrm>
                <a:off x="2569" y="2172"/>
                <a:ext cx="638" cy="376"/>
              </a:xfrm>
              <a:custGeom>
                <a:avLst/>
                <a:gdLst>
                  <a:gd name="T0" fmla="*/ 619 w 638"/>
                  <a:gd name="T1" fmla="*/ 0 h 376"/>
                  <a:gd name="T2" fmla="*/ 621 w 638"/>
                  <a:gd name="T3" fmla="*/ 0 h 376"/>
                  <a:gd name="T4" fmla="*/ 623 w 638"/>
                  <a:gd name="T5" fmla="*/ 2 h 376"/>
                  <a:gd name="T6" fmla="*/ 627 w 638"/>
                  <a:gd name="T7" fmla="*/ 6 h 376"/>
                  <a:gd name="T8" fmla="*/ 632 w 638"/>
                  <a:gd name="T9" fmla="*/ 9 h 376"/>
                  <a:gd name="T10" fmla="*/ 634 w 638"/>
                  <a:gd name="T11" fmla="*/ 13 h 376"/>
                  <a:gd name="T12" fmla="*/ 638 w 638"/>
                  <a:gd name="T13" fmla="*/ 17 h 376"/>
                  <a:gd name="T14" fmla="*/ 638 w 638"/>
                  <a:gd name="T15" fmla="*/ 22 h 376"/>
                  <a:gd name="T16" fmla="*/ 13 w 638"/>
                  <a:gd name="T17" fmla="*/ 376 h 376"/>
                  <a:gd name="T18" fmla="*/ 0 w 638"/>
                  <a:gd name="T19" fmla="*/ 356 h 376"/>
                  <a:gd name="T20" fmla="*/ 619 w 638"/>
                  <a:gd name="T21" fmla="*/ 0 h 3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8"/>
                  <a:gd name="T34" fmla="*/ 0 h 376"/>
                  <a:gd name="T35" fmla="*/ 638 w 638"/>
                  <a:gd name="T36" fmla="*/ 376 h 37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8" h="376">
                    <a:moveTo>
                      <a:pt x="619" y="0"/>
                    </a:moveTo>
                    <a:lnTo>
                      <a:pt x="621" y="0"/>
                    </a:lnTo>
                    <a:lnTo>
                      <a:pt x="623" y="2"/>
                    </a:lnTo>
                    <a:lnTo>
                      <a:pt x="627" y="6"/>
                    </a:lnTo>
                    <a:lnTo>
                      <a:pt x="632" y="9"/>
                    </a:lnTo>
                    <a:lnTo>
                      <a:pt x="634" y="13"/>
                    </a:lnTo>
                    <a:lnTo>
                      <a:pt x="638" y="17"/>
                    </a:lnTo>
                    <a:lnTo>
                      <a:pt x="638" y="22"/>
                    </a:lnTo>
                    <a:lnTo>
                      <a:pt x="13" y="376"/>
                    </a:lnTo>
                    <a:lnTo>
                      <a:pt x="0" y="356"/>
                    </a:lnTo>
                    <a:lnTo>
                      <a:pt x="619" y="0"/>
                    </a:lnTo>
                    <a:close/>
                  </a:path>
                </a:pathLst>
              </a:custGeom>
              <a:solidFill>
                <a:srgbClr val="FFD5D5"/>
              </a:solidFill>
              <a:ln w="0">
                <a:solidFill>
                  <a:srgbClr val="FFD5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2" name="Freeform 166"/>
              <p:cNvSpPr>
                <a:spLocks/>
              </p:cNvSpPr>
              <p:nvPr/>
            </p:nvSpPr>
            <p:spPr bwMode="auto">
              <a:xfrm>
                <a:off x="2574" y="2172"/>
                <a:ext cx="633" cy="371"/>
              </a:xfrm>
              <a:custGeom>
                <a:avLst/>
                <a:gdLst>
                  <a:gd name="T0" fmla="*/ 633 w 633"/>
                  <a:gd name="T1" fmla="*/ 17 h 371"/>
                  <a:gd name="T2" fmla="*/ 8 w 633"/>
                  <a:gd name="T3" fmla="*/ 371 h 371"/>
                  <a:gd name="T4" fmla="*/ 0 w 633"/>
                  <a:gd name="T5" fmla="*/ 356 h 371"/>
                  <a:gd name="T6" fmla="*/ 620 w 633"/>
                  <a:gd name="T7" fmla="*/ 0 h 371"/>
                  <a:gd name="T8" fmla="*/ 633 w 633"/>
                  <a:gd name="T9" fmla="*/ 17 h 3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3"/>
                  <a:gd name="T16" fmla="*/ 0 h 371"/>
                  <a:gd name="T17" fmla="*/ 633 w 633"/>
                  <a:gd name="T18" fmla="*/ 371 h 3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3" h="371">
                    <a:moveTo>
                      <a:pt x="633" y="17"/>
                    </a:moveTo>
                    <a:lnTo>
                      <a:pt x="8" y="371"/>
                    </a:lnTo>
                    <a:lnTo>
                      <a:pt x="0" y="356"/>
                    </a:lnTo>
                    <a:lnTo>
                      <a:pt x="620" y="0"/>
                    </a:lnTo>
                    <a:lnTo>
                      <a:pt x="6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3" name="Freeform 167"/>
              <p:cNvSpPr>
                <a:spLocks/>
              </p:cNvSpPr>
              <p:nvPr/>
            </p:nvSpPr>
            <p:spPr bwMode="auto">
              <a:xfrm>
                <a:off x="2522" y="2522"/>
                <a:ext cx="65" cy="67"/>
              </a:xfrm>
              <a:custGeom>
                <a:avLst/>
                <a:gdLst>
                  <a:gd name="T0" fmla="*/ 47 w 65"/>
                  <a:gd name="T1" fmla="*/ 65 h 67"/>
                  <a:gd name="T2" fmla="*/ 60 w 65"/>
                  <a:gd name="T3" fmla="*/ 54 h 67"/>
                  <a:gd name="T4" fmla="*/ 65 w 65"/>
                  <a:gd name="T5" fmla="*/ 38 h 67"/>
                  <a:gd name="T6" fmla="*/ 62 w 65"/>
                  <a:gd name="T7" fmla="*/ 21 h 67"/>
                  <a:gd name="T8" fmla="*/ 51 w 65"/>
                  <a:gd name="T9" fmla="*/ 6 h 67"/>
                  <a:gd name="T10" fmla="*/ 36 w 65"/>
                  <a:gd name="T11" fmla="*/ 0 h 67"/>
                  <a:gd name="T12" fmla="*/ 19 w 65"/>
                  <a:gd name="T13" fmla="*/ 2 h 67"/>
                  <a:gd name="T14" fmla="*/ 6 w 65"/>
                  <a:gd name="T15" fmla="*/ 13 h 67"/>
                  <a:gd name="T16" fmla="*/ 0 w 65"/>
                  <a:gd name="T17" fmla="*/ 28 h 67"/>
                  <a:gd name="T18" fmla="*/ 4 w 65"/>
                  <a:gd name="T19" fmla="*/ 47 h 67"/>
                  <a:gd name="T20" fmla="*/ 15 w 65"/>
                  <a:gd name="T21" fmla="*/ 60 h 67"/>
                  <a:gd name="T22" fmla="*/ 30 w 65"/>
                  <a:gd name="T23" fmla="*/ 67 h 67"/>
                  <a:gd name="T24" fmla="*/ 47 w 65"/>
                  <a:gd name="T25" fmla="*/ 65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67"/>
                  <a:gd name="T41" fmla="*/ 65 w 65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67">
                    <a:moveTo>
                      <a:pt x="47" y="65"/>
                    </a:moveTo>
                    <a:lnTo>
                      <a:pt x="60" y="54"/>
                    </a:lnTo>
                    <a:lnTo>
                      <a:pt x="65" y="38"/>
                    </a:lnTo>
                    <a:lnTo>
                      <a:pt x="62" y="21"/>
                    </a:lnTo>
                    <a:lnTo>
                      <a:pt x="51" y="6"/>
                    </a:lnTo>
                    <a:lnTo>
                      <a:pt x="36" y="0"/>
                    </a:lnTo>
                    <a:lnTo>
                      <a:pt x="19" y="2"/>
                    </a:lnTo>
                    <a:lnTo>
                      <a:pt x="6" y="13"/>
                    </a:lnTo>
                    <a:lnTo>
                      <a:pt x="0" y="28"/>
                    </a:lnTo>
                    <a:lnTo>
                      <a:pt x="4" y="47"/>
                    </a:lnTo>
                    <a:lnTo>
                      <a:pt x="15" y="60"/>
                    </a:lnTo>
                    <a:lnTo>
                      <a:pt x="30" y="67"/>
                    </a:lnTo>
                    <a:lnTo>
                      <a:pt x="47" y="65"/>
                    </a:lnTo>
                    <a:close/>
                  </a:path>
                </a:pathLst>
              </a:custGeom>
              <a:solidFill>
                <a:srgbClr val="CC0000"/>
              </a:solidFill>
              <a:ln w="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4" name="Freeform 168"/>
              <p:cNvSpPr>
                <a:spLocks/>
              </p:cNvSpPr>
              <p:nvPr/>
            </p:nvSpPr>
            <p:spPr bwMode="auto">
              <a:xfrm>
                <a:off x="2522" y="2522"/>
                <a:ext cx="65" cy="67"/>
              </a:xfrm>
              <a:custGeom>
                <a:avLst/>
                <a:gdLst>
                  <a:gd name="T0" fmla="*/ 47 w 65"/>
                  <a:gd name="T1" fmla="*/ 65 h 67"/>
                  <a:gd name="T2" fmla="*/ 60 w 65"/>
                  <a:gd name="T3" fmla="*/ 54 h 67"/>
                  <a:gd name="T4" fmla="*/ 65 w 65"/>
                  <a:gd name="T5" fmla="*/ 38 h 67"/>
                  <a:gd name="T6" fmla="*/ 62 w 65"/>
                  <a:gd name="T7" fmla="*/ 21 h 67"/>
                  <a:gd name="T8" fmla="*/ 51 w 65"/>
                  <a:gd name="T9" fmla="*/ 6 h 67"/>
                  <a:gd name="T10" fmla="*/ 36 w 65"/>
                  <a:gd name="T11" fmla="*/ 0 h 67"/>
                  <a:gd name="T12" fmla="*/ 19 w 65"/>
                  <a:gd name="T13" fmla="*/ 2 h 67"/>
                  <a:gd name="T14" fmla="*/ 6 w 65"/>
                  <a:gd name="T15" fmla="*/ 13 h 67"/>
                  <a:gd name="T16" fmla="*/ 0 w 65"/>
                  <a:gd name="T17" fmla="*/ 28 h 67"/>
                  <a:gd name="T18" fmla="*/ 4 w 65"/>
                  <a:gd name="T19" fmla="*/ 47 h 67"/>
                  <a:gd name="T20" fmla="*/ 15 w 65"/>
                  <a:gd name="T21" fmla="*/ 60 h 67"/>
                  <a:gd name="T22" fmla="*/ 30 w 65"/>
                  <a:gd name="T23" fmla="*/ 67 h 67"/>
                  <a:gd name="T24" fmla="*/ 47 w 65"/>
                  <a:gd name="T25" fmla="*/ 65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67"/>
                  <a:gd name="T41" fmla="*/ 65 w 65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67">
                    <a:moveTo>
                      <a:pt x="47" y="65"/>
                    </a:moveTo>
                    <a:lnTo>
                      <a:pt x="60" y="54"/>
                    </a:lnTo>
                    <a:lnTo>
                      <a:pt x="65" y="38"/>
                    </a:lnTo>
                    <a:lnTo>
                      <a:pt x="62" y="21"/>
                    </a:lnTo>
                    <a:lnTo>
                      <a:pt x="51" y="6"/>
                    </a:lnTo>
                    <a:lnTo>
                      <a:pt x="36" y="0"/>
                    </a:lnTo>
                    <a:lnTo>
                      <a:pt x="19" y="2"/>
                    </a:lnTo>
                    <a:lnTo>
                      <a:pt x="6" y="13"/>
                    </a:lnTo>
                    <a:lnTo>
                      <a:pt x="0" y="28"/>
                    </a:lnTo>
                    <a:lnTo>
                      <a:pt x="4" y="47"/>
                    </a:lnTo>
                    <a:lnTo>
                      <a:pt x="15" y="60"/>
                    </a:lnTo>
                    <a:lnTo>
                      <a:pt x="30" y="67"/>
                    </a:lnTo>
                    <a:lnTo>
                      <a:pt x="47" y="6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5" name="Freeform 169"/>
              <p:cNvSpPr>
                <a:spLocks/>
              </p:cNvSpPr>
              <p:nvPr/>
            </p:nvSpPr>
            <p:spPr bwMode="auto">
              <a:xfrm>
                <a:off x="1109" y="2545"/>
                <a:ext cx="141" cy="63"/>
              </a:xfrm>
              <a:custGeom>
                <a:avLst/>
                <a:gdLst>
                  <a:gd name="T0" fmla="*/ 0 w 141"/>
                  <a:gd name="T1" fmla="*/ 31 h 63"/>
                  <a:gd name="T2" fmla="*/ 75 w 141"/>
                  <a:gd name="T3" fmla="*/ 0 h 63"/>
                  <a:gd name="T4" fmla="*/ 141 w 141"/>
                  <a:gd name="T5" fmla="*/ 29 h 63"/>
                  <a:gd name="T6" fmla="*/ 71 w 141"/>
                  <a:gd name="T7" fmla="*/ 63 h 63"/>
                  <a:gd name="T8" fmla="*/ 0 w 141"/>
                  <a:gd name="T9" fmla="*/ 31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1"/>
                  <a:gd name="T16" fmla="*/ 0 h 63"/>
                  <a:gd name="T17" fmla="*/ 141 w 141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1" h="63">
                    <a:moveTo>
                      <a:pt x="0" y="31"/>
                    </a:moveTo>
                    <a:lnTo>
                      <a:pt x="75" y="0"/>
                    </a:lnTo>
                    <a:lnTo>
                      <a:pt x="141" y="29"/>
                    </a:lnTo>
                    <a:lnTo>
                      <a:pt x="71" y="63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80FF80"/>
              </a:solidFill>
              <a:ln w="0">
                <a:solidFill>
                  <a:srgbClr val="80FF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6" name="Freeform 175"/>
              <p:cNvSpPr>
                <a:spLocks/>
              </p:cNvSpPr>
              <p:nvPr/>
            </p:nvSpPr>
            <p:spPr bwMode="auto">
              <a:xfrm>
                <a:off x="1271" y="2228"/>
                <a:ext cx="1073" cy="471"/>
              </a:xfrm>
              <a:custGeom>
                <a:avLst/>
                <a:gdLst>
                  <a:gd name="T0" fmla="*/ 1073 w 1073"/>
                  <a:gd name="T1" fmla="*/ 456 h 471"/>
                  <a:gd name="T2" fmla="*/ 981 w 1073"/>
                  <a:gd name="T3" fmla="*/ 294 h 471"/>
                  <a:gd name="T4" fmla="*/ 977 w 1073"/>
                  <a:gd name="T5" fmla="*/ 296 h 471"/>
                  <a:gd name="T6" fmla="*/ 966 w 1073"/>
                  <a:gd name="T7" fmla="*/ 304 h 471"/>
                  <a:gd name="T8" fmla="*/ 949 w 1073"/>
                  <a:gd name="T9" fmla="*/ 315 h 471"/>
                  <a:gd name="T10" fmla="*/ 925 w 1073"/>
                  <a:gd name="T11" fmla="*/ 330 h 471"/>
                  <a:gd name="T12" fmla="*/ 897 w 1073"/>
                  <a:gd name="T13" fmla="*/ 346 h 471"/>
                  <a:gd name="T14" fmla="*/ 866 w 1073"/>
                  <a:gd name="T15" fmla="*/ 365 h 471"/>
                  <a:gd name="T16" fmla="*/ 829 w 1073"/>
                  <a:gd name="T17" fmla="*/ 383 h 471"/>
                  <a:gd name="T18" fmla="*/ 790 w 1073"/>
                  <a:gd name="T19" fmla="*/ 402 h 471"/>
                  <a:gd name="T20" fmla="*/ 749 w 1073"/>
                  <a:gd name="T21" fmla="*/ 421 h 471"/>
                  <a:gd name="T22" fmla="*/ 708 w 1073"/>
                  <a:gd name="T23" fmla="*/ 435 h 471"/>
                  <a:gd name="T24" fmla="*/ 665 w 1073"/>
                  <a:gd name="T25" fmla="*/ 448 h 471"/>
                  <a:gd name="T26" fmla="*/ 662 w 1073"/>
                  <a:gd name="T27" fmla="*/ 450 h 471"/>
                  <a:gd name="T28" fmla="*/ 653 w 1073"/>
                  <a:gd name="T29" fmla="*/ 452 h 471"/>
                  <a:gd name="T30" fmla="*/ 638 w 1073"/>
                  <a:gd name="T31" fmla="*/ 456 h 471"/>
                  <a:gd name="T32" fmla="*/ 615 w 1073"/>
                  <a:gd name="T33" fmla="*/ 461 h 471"/>
                  <a:gd name="T34" fmla="*/ 586 w 1073"/>
                  <a:gd name="T35" fmla="*/ 465 h 471"/>
                  <a:gd name="T36" fmla="*/ 549 w 1073"/>
                  <a:gd name="T37" fmla="*/ 469 h 471"/>
                  <a:gd name="T38" fmla="*/ 502 w 1073"/>
                  <a:gd name="T39" fmla="*/ 471 h 471"/>
                  <a:gd name="T40" fmla="*/ 447 w 1073"/>
                  <a:gd name="T41" fmla="*/ 471 h 471"/>
                  <a:gd name="T42" fmla="*/ 380 w 1073"/>
                  <a:gd name="T43" fmla="*/ 469 h 471"/>
                  <a:gd name="T44" fmla="*/ 304 w 1073"/>
                  <a:gd name="T45" fmla="*/ 463 h 471"/>
                  <a:gd name="T46" fmla="*/ 298 w 1073"/>
                  <a:gd name="T47" fmla="*/ 463 h 471"/>
                  <a:gd name="T48" fmla="*/ 280 w 1073"/>
                  <a:gd name="T49" fmla="*/ 459 h 471"/>
                  <a:gd name="T50" fmla="*/ 254 w 1073"/>
                  <a:gd name="T51" fmla="*/ 454 h 471"/>
                  <a:gd name="T52" fmla="*/ 222 w 1073"/>
                  <a:gd name="T53" fmla="*/ 446 h 471"/>
                  <a:gd name="T54" fmla="*/ 185 w 1073"/>
                  <a:gd name="T55" fmla="*/ 433 h 471"/>
                  <a:gd name="T56" fmla="*/ 146 w 1073"/>
                  <a:gd name="T57" fmla="*/ 417 h 471"/>
                  <a:gd name="T58" fmla="*/ 107 w 1073"/>
                  <a:gd name="T59" fmla="*/ 395 h 471"/>
                  <a:gd name="T60" fmla="*/ 70 w 1073"/>
                  <a:gd name="T61" fmla="*/ 367 h 471"/>
                  <a:gd name="T62" fmla="*/ 39 w 1073"/>
                  <a:gd name="T63" fmla="*/ 333 h 471"/>
                  <a:gd name="T64" fmla="*/ 37 w 1073"/>
                  <a:gd name="T65" fmla="*/ 330 h 471"/>
                  <a:gd name="T66" fmla="*/ 31 w 1073"/>
                  <a:gd name="T67" fmla="*/ 322 h 471"/>
                  <a:gd name="T68" fmla="*/ 22 w 1073"/>
                  <a:gd name="T69" fmla="*/ 307 h 471"/>
                  <a:gd name="T70" fmla="*/ 15 w 1073"/>
                  <a:gd name="T71" fmla="*/ 291 h 471"/>
                  <a:gd name="T72" fmla="*/ 5 w 1073"/>
                  <a:gd name="T73" fmla="*/ 268 h 471"/>
                  <a:gd name="T74" fmla="*/ 2 w 1073"/>
                  <a:gd name="T75" fmla="*/ 244 h 471"/>
                  <a:gd name="T76" fmla="*/ 0 w 1073"/>
                  <a:gd name="T77" fmla="*/ 215 h 471"/>
                  <a:gd name="T78" fmla="*/ 4 w 1073"/>
                  <a:gd name="T79" fmla="*/ 185 h 471"/>
                  <a:gd name="T80" fmla="*/ 16 w 1073"/>
                  <a:gd name="T81" fmla="*/ 154 h 471"/>
                  <a:gd name="T82" fmla="*/ 37 w 1073"/>
                  <a:gd name="T83" fmla="*/ 118 h 471"/>
                  <a:gd name="T84" fmla="*/ 68 w 1073"/>
                  <a:gd name="T85" fmla="*/ 85 h 471"/>
                  <a:gd name="T86" fmla="*/ 70 w 1073"/>
                  <a:gd name="T87" fmla="*/ 81 h 471"/>
                  <a:gd name="T88" fmla="*/ 80 w 1073"/>
                  <a:gd name="T89" fmla="*/ 72 h 471"/>
                  <a:gd name="T90" fmla="*/ 93 w 1073"/>
                  <a:gd name="T91" fmla="*/ 61 h 471"/>
                  <a:gd name="T92" fmla="*/ 115 w 1073"/>
                  <a:gd name="T93" fmla="*/ 42 h 471"/>
                  <a:gd name="T94" fmla="*/ 144 w 1073"/>
                  <a:gd name="T95" fmla="*/ 24 h 471"/>
                  <a:gd name="T96" fmla="*/ 182 w 1073"/>
                  <a:gd name="T97" fmla="*/ 0 h 471"/>
                  <a:gd name="T98" fmla="*/ 328 w 1073"/>
                  <a:gd name="T99" fmla="*/ 141 h 471"/>
                  <a:gd name="T100" fmla="*/ 137 w 1073"/>
                  <a:gd name="T101" fmla="*/ 259 h 47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73"/>
                  <a:gd name="T154" fmla="*/ 0 h 471"/>
                  <a:gd name="T155" fmla="*/ 1073 w 1073"/>
                  <a:gd name="T156" fmla="*/ 471 h 47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73" h="471">
                    <a:moveTo>
                      <a:pt x="1073" y="456"/>
                    </a:moveTo>
                    <a:lnTo>
                      <a:pt x="981" y="294"/>
                    </a:lnTo>
                    <a:lnTo>
                      <a:pt x="977" y="296"/>
                    </a:lnTo>
                    <a:lnTo>
                      <a:pt x="966" y="304"/>
                    </a:lnTo>
                    <a:lnTo>
                      <a:pt x="949" y="315"/>
                    </a:lnTo>
                    <a:lnTo>
                      <a:pt x="925" y="330"/>
                    </a:lnTo>
                    <a:lnTo>
                      <a:pt x="897" y="346"/>
                    </a:lnTo>
                    <a:lnTo>
                      <a:pt x="866" y="365"/>
                    </a:lnTo>
                    <a:lnTo>
                      <a:pt x="829" y="383"/>
                    </a:lnTo>
                    <a:lnTo>
                      <a:pt x="790" y="402"/>
                    </a:lnTo>
                    <a:lnTo>
                      <a:pt x="749" y="421"/>
                    </a:lnTo>
                    <a:lnTo>
                      <a:pt x="708" y="435"/>
                    </a:lnTo>
                    <a:lnTo>
                      <a:pt x="665" y="448"/>
                    </a:lnTo>
                    <a:lnTo>
                      <a:pt x="662" y="450"/>
                    </a:lnTo>
                    <a:lnTo>
                      <a:pt x="653" y="452"/>
                    </a:lnTo>
                    <a:lnTo>
                      <a:pt x="638" y="456"/>
                    </a:lnTo>
                    <a:lnTo>
                      <a:pt x="615" y="461"/>
                    </a:lnTo>
                    <a:lnTo>
                      <a:pt x="586" y="465"/>
                    </a:lnTo>
                    <a:lnTo>
                      <a:pt x="549" y="469"/>
                    </a:lnTo>
                    <a:lnTo>
                      <a:pt x="502" y="471"/>
                    </a:lnTo>
                    <a:lnTo>
                      <a:pt x="447" y="471"/>
                    </a:lnTo>
                    <a:lnTo>
                      <a:pt x="380" y="469"/>
                    </a:lnTo>
                    <a:lnTo>
                      <a:pt x="304" y="463"/>
                    </a:lnTo>
                    <a:lnTo>
                      <a:pt x="298" y="463"/>
                    </a:lnTo>
                    <a:lnTo>
                      <a:pt x="280" y="459"/>
                    </a:lnTo>
                    <a:lnTo>
                      <a:pt x="254" y="454"/>
                    </a:lnTo>
                    <a:lnTo>
                      <a:pt x="222" y="446"/>
                    </a:lnTo>
                    <a:lnTo>
                      <a:pt x="185" y="433"/>
                    </a:lnTo>
                    <a:lnTo>
                      <a:pt x="146" y="417"/>
                    </a:lnTo>
                    <a:lnTo>
                      <a:pt x="107" y="395"/>
                    </a:lnTo>
                    <a:lnTo>
                      <a:pt x="70" y="367"/>
                    </a:lnTo>
                    <a:lnTo>
                      <a:pt x="39" y="333"/>
                    </a:lnTo>
                    <a:lnTo>
                      <a:pt x="37" y="330"/>
                    </a:lnTo>
                    <a:lnTo>
                      <a:pt x="31" y="322"/>
                    </a:lnTo>
                    <a:lnTo>
                      <a:pt x="22" y="307"/>
                    </a:lnTo>
                    <a:lnTo>
                      <a:pt x="15" y="291"/>
                    </a:lnTo>
                    <a:lnTo>
                      <a:pt x="5" y="268"/>
                    </a:lnTo>
                    <a:lnTo>
                      <a:pt x="2" y="244"/>
                    </a:lnTo>
                    <a:lnTo>
                      <a:pt x="0" y="215"/>
                    </a:lnTo>
                    <a:lnTo>
                      <a:pt x="4" y="185"/>
                    </a:lnTo>
                    <a:lnTo>
                      <a:pt x="16" y="154"/>
                    </a:lnTo>
                    <a:lnTo>
                      <a:pt x="37" y="118"/>
                    </a:lnTo>
                    <a:lnTo>
                      <a:pt x="68" y="85"/>
                    </a:lnTo>
                    <a:lnTo>
                      <a:pt x="70" y="81"/>
                    </a:lnTo>
                    <a:lnTo>
                      <a:pt x="80" y="72"/>
                    </a:lnTo>
                    <a:lnTo>
                      <a:pt x="93" y="61"/>
                    </a:lnTo>
                    <a:lnTo>
                      <a:pt x="115" y="42"/>
                    </a:lnTo>
                    <a:lnTo>
                      <a:pt x="144" y="24"/>
                    </a:lnTo>
                    <a:lnTo>
                      <a:pt x="182" y="0"/>
                    </a:lnTo>
                    <a:lnTo>
                      <a:pt x="328" y="141"/>
                    </a:lnTo>
                    <a:lnTo>
                      <a:pt x="137" y="259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7" name="Freeform 176"/>
              <p:cNvSpPr>
                <a:spLocks/>
              </p:cNvSpPr>
              <p:nvPr/>
            </p:nvSpPr>
            <p:spPr bwMode="auto">
              <a:xfrm>
                <a:off x="2105" y="2563"/>
                <a:ext cx="45" cy="58"/>
              </a:xfrm>
              <a:custGeom>
                <a:avLst/>
                <a:gdLst>
                  <a:gd name="T0" fmla="*/ 45 w 45"/>
                  <a:gd name="T1" fmla="*/ 0 h 58"/>
                  <a:gd name="T2" fmla="*/ 0 w 45"/>
                  <a:gd name="T3" fmla="*/ 24 h 58"/>
                  <a:gd name="T4" fmla="*/ 0 w 45"/>
                  <a:gd name="T5" fmla="*/ 58 h 58"/>
                  <a:gd name="T6" fmla="*/ 45 w 45"/>
                  <a:gd name="T7" fmla="*/ 34 h 58"/>
                  <a:gd name="T8" fmla="*/ 45 w 45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8"/>
                  <a:gd name="T17" fmla="*/ 45 w 45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8">
                    <a:moveTo>
                      <a:pt x="45" y="0"/>
                    </a:moveTo>
                    <a:lnTo>
                      <a:pt x="0" y="24"/>
                    </a:lnTo>
                    <a:lnTo>
                      <a:pt x="0" y="58"/>
                    </a:lnTo>
                    <a:lnTo>
                      <a:pt x="45" y="3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8" name="Freeform 177"/>
              <p:cNvSpPr>
                <a:spLocks/>
              </p:cNvSpPr>
              <p:nvPr/>
            </p:nvSpPr>
            <p:spPr bwMode="auto">
              <a:xfrm>
                <a:off x="2105" y="2563"/>
                <a:ext cx="45" cy="58"/>
              </a:xfrm>
              <a:custGeom>
                <a:avLst/>
                <a:gdLst>
                  <a:gd name="T0" fmla="*/ 45 w 45"/>
                  <a:gd name="T1" fmla="*/ 0 h 58"/>
                  <a:gd name="T2" fmla="*/ 0 w 45"/>
                  <a:gd name="T3" fmla="*/ 24 h 58"/>
                  <a:gd name="T4" fmla="*/ 0 w 45"/>
                  <a:gd name="T5" fmla="*/ 58 h 58"/>
                  <a:gd name="T6" fmla="*/ 45 w 45"/>
                  <a:gd name="T7" fmla="*/ 34 h 58"/>
                  <a:gd name="T8" fmla="*/ 45 w 45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8"/>
                  <a:gd name="T17" fmla="*/ 45 w 45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8">
                    <a:moveTo>
                      <a:pt x="45" y="0"/>
                    </a:moveTo>
                    <a:lnTo>
                      <a:pt x="0" y="24"/>
                    </a:lnTo>
                    <a:lnTo>
                      <a:pt x="0" y="58"/>
                    </a:lnTo>
                    <a:lnTo>
                      <a:pt x="45" y="34"/>
                    </a:lnTo>
                    <a:lnTo>
                      <a:pt x="4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9" name="Freeform 178"/>
              <p:cNvSpPr>
                <a:spLocks/>
              </p:cNvSpPr>
              <p:nvPr/>
            </p:nvSpPr>
            <p:spPr bwMode="auto">
              <a:xfrm>
                <a:off x="2450" y="1440"/>
                <a:ext cx="1040" cy="732"/>
              </a:xfrm>
              <a:custGeom>
                <a:avLst/>
                <a:gdLst>
                  <a:gd name="T0" fmla="*/ 0 w 1040"/>
                  <a:gd name="T1" fmla="*/ 420 h 732"/>
                  <a:gd name="T2" fmla="*/ 72 w 1040"/>
                  <a:gd name="T3" fmla="*/ 166 h 732"/>
                  <a:gd name="T4" fmla="*/ 78 w 1040"/>
                  <a:gd name="T5" fmla="*/ 165 h 732"/>
                  <a:gd name="T6" fmla="*/ 89 w 1040"/>
                  <a:gd name="T7" fmla="*/ 155 h 732"/>
                  <a:gd name="T8" fmla="*/ 110 w 1040"/>
                  <a:gd name="T9" fmla="*/ 144 h 732"/>
                  <a:gd name="T10" fmla="*/ 136 w 1040"/>
                  <a:gd name="T11" fmla="*/ 129 h 732"/>
                  <a:gd name="T12" fmla="*/ 167 w 1040"/>
                  <a:gd name="T13" fmla="*/ 113 h 732"/>
                  <a:gd name="T14" fmla="*/ 206 w 1040"/>
                  <a:gd name="T15" fmla="*/ 92 h 732"/>
                  <a:gd name="T16" fmla="*/ 247 w 1040"/>
                  <a:gd name="T17" fmla="*/ 74 h 732"/>
                  <a:gd name="T18" fmla="*/ 295 w 1040"/>
                  <a:gd name="T19" fmla="*/ 55 h 732"/>
                  <a:gd name="T20" fmla="*/ 345 w 1040"/>
                  <a:gd name="T21" fmla="*/ 37 h 732"/>
                  <a:gd name="T22" fmla="*/ 397 w 1040"/>
                  <a:gd name="T23" fmla="*/ 22 h 732"/>
                  <a:gd name="T24" fmla="*/ 453 w 1040"/>
                  <a:gd name="T25" fmla="*/ 11 h 732"/>
                  <a:gd name="T26" fmla="*/ 510 w 1040"/>
                  <a:gd name="T27" fmla="*/ 3 h 732"/>
                  <a:gd name="T28" fmla="*/ 568 w 1040"/>
                  <a:gd name="T29" fmla="*/ 0 h 732"/>
                  <a:gd name="T30" fmla="*/ 575 w 1040"/>
                  <a:gd name="T31" fmla="*/ 0 h 732"/>
                  <a:gd name="T32" fmla="*/ 592 w 1040"/>
                  <a:gd name="T33" fmla="*/ 0 h 732"/>
                  <a:gd name="T34" fmla="*/ 619 w 1040"/>
                  <a:gd name="T35" fmla="*/ 1 h 732"/>
                  <a:gd name="T36" fmla="*/ 655 w 1040"/>
                  <a:gd name="T37" fmla="*/ 3 h 732"/>
                  <a:gd name="T38" fmla="*/ 696 w 1040"/>
                  <a:gd name="T39" fmla="*/ 7 h 732"/>
                  <a:gd name="T40" fmla="*/ 740 w 1040"/>
                  <a:gd name="T41" fmla="*/ 14 h 732"/>
                  <a:gd name="T42" fmla="*/ 788 w 1040"/>
                  <a:gd name="T43" fmla="*/ 22 h 732"/>
                  <a:gd name="T44" fmla="*/ 836 w 1040"/>
                  <a:gd name="T45" fmla="*/ 35 h 732"/>
                  <a:gd name="T46" fmla="*/ 883 w 1040"/>
                  <a:gd name="T47" fmla="*/ 51 h 732"/>
                  <a:gd name="T48" fmla="*/ 927 w 1040"/>
                  <a:gd name="T49" fmla="*/ 72 h 732"/>
                  <a:gd name="T50" fmla="*/ 966 w 1040"/>
                  <a:gd name="T51" fmla="*/ 98 h 732"/>
                  <a:gd name="T52" fmla="*/ 998 w 1040"/>
                  <a:gd name="T53" fmla="*/ 127 h 732"/>
                  <a:gd name="T54" fmla="*/ 1001 w 1040"/>
                  <a:gd name="T55" fmla="*/ 131 h 732"/>
                  <a:gd name="T56" fmla="*/ 1009 w 1040"/>
                  <a:gd name="T57" fmla="*/ 142 h 732"/>
                  <a:gd name="T58" fmla="*/ 1018 w 1040"/>
                  <a:gd name="T59" fmla="*/ 159 h 732"/>
                  <a:gd name="T60" fmla="*/ 1027 w 1040"/>
                  <a:gd name="T61" fmla="*/ 179 h 732"/>
                  <a:gd name="T62" fmla="*/ 1037 w 1040"/>
                  <a:gd name="T63" fmla="*/ 207 h 732"/>
                  <a:gd name="T64" fmla="*/ 1040 w 1040"/>
                  <a:gd name="T65" fmla="*/ 239 h 732"/>
                  <a:gd name="T66" fmla="*/ 1040 w 1040"/>
                  <a:gd name="T67" fmla="*/ 274 h 732"/>
                  <a:gd name="T68" fmla="*/ 1031 w 1040"/>
                  <a:gd name="T69" fmla="*/ 311 h 732"/>
                  <a:gd name="T70" fmla="*/ 1013 w 1040"/>
                  <a:gd name="T71" fmla="*/ 352 h 732"/>
                  <a:gd name="T72" fmla="*/ 1011 w 1040"/>
                  <a:gd name="T73" fmla="*/ 356 h 732"/>
                  <a:gd name="T74" fmla="*/ 1003 w 1040"/>
                  <a:gd name="T75" fmla="*/ 365 h 732"/>
                  <a:gd name="T76" fmla="*/ 990 w 1040"/>
                  <a:gd name="T77" fmla="*/ 378 h 732"/>
                  <a:gd name="T78" fmla="*/ 976 w 1040"/>
                  <a:gd name="T79" fmla="*/ 394 h 732"/>
                  <a:gd name="T80" fmla="*/ 955 w 1040"/>
                  <a:gd name="T81" fmla="*/ 413 h 732"/>
                  <a:gd name="T82" fmla="*/ 933 w 1040"/>
                  <a:gd name="T83" fmla="*/ 430 h 732"/>
                  <a:gd name="T84" fmla="*/ 907 w 1040"/>
                  <a:gd name="T85" fmla="*/ 448 h 732"/>
                  <a:gd name="T86" fmla="*/ 877 w 1040"/>
                  <a:gd name="T87" fmla="*/ 463 h 732"/>
                  <a:gd name="T88" fmla="*/ 759 w 1040"/>
                  <a:gd name="T89" fmla="*/ 732 h 73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40"/>
                  <a:gd name="T136" fmla="*/ 0 h 732"/>
                  <a:gd name="T137" fmla="*/ 1040 w 1040"/>
                  <a:gd name="T138" fmla="*/ 732 h 73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40" h="732">
                    <a:moveTo>
                      <a:pt x="0" y="420"/>
                    </a:moveTo>
                    <a:lnTo>
                      <a:pt x="72" y="166"/>
                    </a:lnTo>
                    <a:lnTo>
                      <a:pt x="78" y="165"/>
                    </a:lnTo>
                    <a:lnTo>
                      <a:pt x="89" y="155"/>
                    </a:lnTo>
                    <a:lnTo>
                      <a:pt x="110" y="144"/>
                    </a:lnTo>
                    <a:lnTo>
                      <a:pt x="136" y="129"/>
                    </a:lnTo>
                    <a:lnTo>
                      <a:pt x="167" y="113"/>
                    </a:lnTo>
                    <a:lnTo>
                      <a:pt x="206" y="92"/>
                    </a:lnTo>
                    <a:lnTo>
                      <a:pt x="247" y="74"/>
                    </a:lnTo>
                    <a:lnTo>
                      <a:pt x="295" y="55"/>
                    </a:lnTo>
                    <a:lnTo>
                      <a:pt x="345" y="37"/>
                    </a:lnTo>
                    <a:lnTo>
                      <a:pt x="397" y="22"/>
                    </a:lnTo>
                    <a:lnTo>
                      <a:pt x="453" y="11"/>
                    </a:lnTo>
                    <a:lnTo>
                      <a:pt x="510" y="3"/>
                    </a:lnTo>
                    <a:lnTo>
                      <a:pt x="568" y="0"/>
                    </a:lnTo>
                    <a:lnTo>
                      <a:pt x="575" y="0"/>
                    </a:lnTo>
                    <a:lnTo>
                      <a:pt x="592" y="0"/>
                    </a:lnTo>
                    <a:lnTo>
                      <a:pt x="619" y="1"/>
                    </a:lnTo>
                    <a:lnTo>
                      <a:pt x="655" y="3"/>
                    </a:lnTo>
                    <a:lnTo>
                      <a:pt x="696" y="7"/>
                    </a:lnTo>
                    <a:lnTo>
                      <a:pt x="740" y="14"/>
                    </a:lnTo>
                    <a:lnTo>
                      <a:pt x="788" y="22"/>
                    </a:lnTo>
                    <a:lnTo>
                      <a:pt x="836" y="35"/>
                    </a:lnTo>
                    <a:lnTo>
                      <a:pt x="883" y="51"/>
                    </a:lnTo>
                    <a:lnTo>
                      <a:pt x="927" y="72"/>
                    </a:lnTo>
                    <a:lnTo>
                      <a:pt x="966" y="98"/>
                    </a:lnTo>
                    <a:lnTo>
                      <a:pt x="998" y="127"/>
                    </a:lnTo>
                    <a:lnTo>
                      <a:pt x="1001" y="131"/>
                    </a:lnTo>
                    <a:lnTo>
                      <a:pt x="1009" y="142"/>
                    </a:lnTo>
                    <a:lnTo>
                      <a:pt x="1018" y="159"/>
                    </a:lnTo>
                    <a:lnTo>
                      <a:pt x="1027" y="179"/>
                    </a:lnTo>
                    <a:lnTo>
                      <a:pt x="1037" y="207"/>
                    </a:lnTo>
                    <a:lnTo>
                      <a:pt x="1040" y="239"/>
                    </a:lnTo>
                    <a:lnTo>
                      <a:pt x="1040" y="274"/>
                    </a:lnTo>
                    <a:lnTo>
                      <a:pt x="1031" y="311"/>
                    </a:lnTo>
                    <a:lnTo>
                      <a:pt x="1013" y="352"/>
                    </a:lnTo>
                    <a:lnTo>
                      <a:pt x="1011" y="356"/>
                    </a:lnTo>
                    <a:lnTo>
                      <a:pt x="1003" y="365"/>
                    </a:lnTo>
                    <a:lnTo>
                      <a:pt x="990" y="378"/>
                    </a:lnTo>
                    <a:lnTo>
                      <a:pt x="976" y="394"/>
                    </a:lnTo>
                    <a:lnTo>
                      <a:pt x="955" y="413"/>
                    </a:lnTo>
                    <a:lnTo>
                      <a:pt x="933" y="430"/>
                    </a:lnTo>
                    <a:lnTo>
                      <a:pt x="907" y="448"/>
                    </a:lnTo>
                    <a:lnTo>
                      <a:pt x="877" y="463"/>
                    </a:lnTo>
                    <a:lnTo>
                      <a:pt x="759" y="732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0" name="Freeform 179"/>
              <p:cNvSpPr>
                <a:spLocks/>
              </p:cNvSpPr>
              <p:nvPr/>
            </p:nvSpPr>
            <p:spPr bwMode="auto">
              <a:xfrm>
                <a:off x="2448" y="1497"/>
                <a:ext cx="1042" cy="677"/>
              </a:xfrm>
              <a:custGeom>
                <a:avLst/>
                <a:gdLst>
                  <a:gd name="T0" fmla="*/ 0 w 1042"/>
                  <a:gd name="T1" fmla="*/ 369 h 677"/>
                  <a:gd name="T2" fmla="*/ 74 w 1042"/>
                  <a:gd name="T3" fmla="*/ 167 h 677"/>
                  <a:gd name="T4" fmla="*/ 80 w 1042"/>
                  <a:gd name="T5" fmla="*/ 165 h 677"/>
                  <a:gd name="T6" fmla="*/ 91 w 1042"/>
                  <a:gd name="T7" fmla="*/ 156 h 677"/>
                  <a:gd name="T8" fmla="*/ 112 w 1042"/>
                  <a:gd name="T9" fmla="*/ 145 h 677"/>
                  <a:gd name="T10" fmla="*/ 138 w 1042"/>
                  <a:gd name="T11" fmla="*/ 130 h 677"/>
                  <a:gd name="T12" fmla="*/ 169 w 1042"/>
                  <a:gd name="T13" fmla="*/ 111 h 677"/>
                  <a:gd name="T14" fmla="*/ 208 w 1042"/>
                  <a:gd name="T15" fmla="*/ 93 h 677"/>
                  <a:gd name="T16" fmla="*/ 249 w 1042"/>
                  <a:gd name="T17" fmla="*/ 74 h 677"/>
                  <a:gd name="T18" fmla="*/ 297 w 1042"/>
                  <a:gd name="T19" fmla="*/ 56 h 677"/>
                  <a:gd name="T20" fmla="*/ 347 w 1042"/>
                  <a:gd name="T21" fmla="*/ 37 h 677"/>
                  <a:gd name="T22" fmla="*/ 399 w 1042"/>
                  <a:gd name="T23" fmla="*/ 22 h 677"/>
                  <a:gd name="T24" fmla="*/ 455 w 1042"/>
                  <a:gd name="T25" fmla="*/ 11 h 677"/>
                  <a:gd name="T26" fmla="*/ 512 w 1042"/>
                  <a:gd name="T27" fmla="*/ 2 h 677"/>
                  <a:gd name="T28" fmla="*/ 570 w 1042"/>
                  <a:gd name="T29" fmla="*/ 0 h 677"/>
                  <a:gd name="T30" fmla="*/ 577 w 1042"/>
                  <a:gd name="T31" fmla="*/ 0 h 677"/>
                  <a:gd name="T32" fmla="*/ 594 w 1042"/>
                  <a:gd name="T33" fmla="*/ 0 h 677"/>
                  <a:gd name="T34" fmla="*/ 621 w 1042"/>
                  <a:gd name="T35" fmla="*/ 2 h 677"/>
                  <a:gd name="T36" fmla="*/ 657 w 1042"/>
                  <a:gd name="T37" fmla="*/ 4 h 677"/>
                  <a:gd name="T38" fmla="*/ 698 w 1042"/>
                  <a:gd name="T39" fmla="*/ 7 h 677"/>
                  <a:gd name="T40" fmla="*/ 742 w 1042"/>
                  <a:gd name="T41" fmla="*/ 13 h 677"/>
                  <a:gd name="T42" fmla="*/ 790 w 1042"/>
                  <a:gd name="T43" fmla="*/ 22 h 677"/>
                  <a:gd name="T44" fmla="*/ 838 w 1042"/>
                  <a:gd name="T45" fmla="*/ 35 h 677"/>
                  <a:gd name="T46" fmla="*/ 885 w 1042"/>
                  <a:gd name="T47" fmla="*/ 52 h 677"/>
                  <a:gd name="T48" fmla="*/ 929 w 1042"/>
                  <a:gd name="T49" fmla="*/ 72 h 677"/>
                  <a:gd name="T50" fmla="*/ 968 w 1042"/>
                  <a:gd name="T51" fmla="*/ 98 h 677"/>
                  <a:gd name="T52" fmla="*/ 1000 w 1042"/>
                  <a:gd name="T53" fmla="*/ 128 h 677"/>
                  <a:gd name="T54" fmla="*/ 1003 w 1042"/>
                  <a:gd name="T55" fmla="*/ 132 h 677"/>
                  <a:gd name="T56" fmla="*/ 1011 w 1042"/>
                  <a:gd name="T57" fmla="*/ 143 h 677"/>
                  <a:gd name="T58" fmla="*/ 1020 w 1042"/>
                  <a:gd name="T59" fmla="*/ 158 h 677"/>
                  <a:gd name="T60" fmla="*/ 1029 w 1042"/>
                  <a:gd name="T61" fmla="*/ 180 h 677"/>
                  <a:gd name="T62" fmla="*/ 1039 w 1042"/>
                  <a:gd name="T63" fmla="*/ 208 h 677"/>
                  <a:gd name="T64" fmla="*/ 1042 w 1042"/>
                  <a:gd name="T65" fmla="*/ 237 h 677"/>
                  <a:gd name="T66" fmla="*/ 1042 w 1042"/>
                  <a:gd name="T67" fmla="*/ 273 h 677"/>
                  <a:gd name="T68" fmla="*/ 1033 w 1042"/>
                  <a:gd name="T69" fmla="*/ 312 h 677"/>
                  <a:gd name="T70" fmla="*/ 1015 w 1042"/>
                  <a:gd name="T71" fmla="*/ 352 h 677"/>
                  <a:gd name="T72" fmla="*/ 1013 w 1042"/>
                  <a:gd name="T73" fmla="*/ 356 h 677"/>
                  <a:gd name="T74" fmla="*/ 1005 w 1042"/>
                  <a:gd name="T75" fmla="*/ 365 h 677"/>
                  <a:gd name="T76" fmla="*/ 992 w 1042"/>
                  <a:gd name="T77" fmla="*/ 378 h 677"/>
                  <a:gd name="T78" fmla="*/ 978 w 1042"/>
                  <a:gd name="T79" fmla="*/ 395 h 677"/>
                  <a:gd name="T80" fmla="*/ 957 w 1042"/>
                  <a:gd name="T81" fmla="*/ 412 h 677"/>
                  <a:gd name="T82" fmla="*/ 935 w 1042"/>
                  <a:gd name="T83" fmla="*/ 430 h 677"/>
                  <a:gd name="T84" fmla="*/ 909 w 1042"/>
                  <a:gd name="T85" fmla="*/ 447 h 677"/>
                  <a:gd name="T86" fmla="*/ 879 w 1042"/>
                  <a:gd name="T87" fmla="*/ 462 h 677"/>
                  <a:gd name="T88" fmla="*/ 766 w 1042"/>
                  <a:gd name="T89" fmla="*/ 677 h 67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42"/>
                  <a:gd name="T136" fmla="*/ 0 h 677"/>
                  <a:gd name="T137" fmla="*/ 1042 w 1042"/>
                  <a:gd name="T138" fmla="*/ 677 h 67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42" h="677">
                    <a:moveTo>
                      <a:pt x="0" y="369"/>
                    </a:moveTo>
                    <a:lnTo>
                      <a:pt x="74" y="167"/>
                    </a:lnTo>
                    <a:lnTo>
                      <a:pt x="80" y="165"/>
                    </a:lnTo>
                    <a:lnTo>
                      <a:pt x="91" y="156"/>
                    </a:lnTo>
                    <a:lnTo>
                      <a:pt x="112" y="145"/>
                    </a:lnTo>
                    <a:lnTo>
                      <a:pt x="138" y="130"/>
                    </a:lnTo>
                    <a:lnTo>
                      <a:pt x="169" y="111"/>
                    </a:lnTo>
                    <a:lnTo>
                      <a:pt x="208" y="93"/>
                    </a:lnTo>
                    <a:lnTo>
                      <a:pt x="249" y="74"/>
                    </a:lnTo>
                    <a:lnTo>
                      <a:pt x="297" y="56"/>
                    </a:lnTo>
                    <a:lnTo>
                      <a:pt x="347" y="37"/>
                    </a:lnTo>
                    <a:lnTo>
                      <a:pt x="399" y="22"/>
                    </a:lnTo>
                    <a:lnTo>
                      <a:pt x="455" y="11"/>
                    </a:lnTo>
                    <a:lnTo>
                      <a:pt x="512" y="2"/>
                    </a:lnTo>
                    <a:lnTo>
                      <a:pt x="570" y="0"/>
                    </a:lnTo>
                    <a:lnTo>
                      <a:pt x="577" y="0"/>
                    </a:lnTo>
                    <a:lnTo>
                      <a:pt x="594" y="0"/>
                    </a:lnTo>
                    <a:lnTo>
                      <a:pt x="621" y="2"/>
                    </a:lnTo>
                    <a:lnTo>
                      <a:pt x="657" y="4"/>
                    </a:lnTo>
                    <a:lnTo>
                      <a:pt x="698" y="7"/>
                    </a:lnTo>
                    <a:lnTo>
                      <a:pt x="742" y="13"/>
                    </a:lnTo>
                    <a:lnTo>
                      <a:pt x="790" y="22"/>
                    </a:lnTo>
                    <a:lnTo>
                      <a:pt x="838" y="35"/>
                    </a:lnTo>
                    <a:lnTo>
                      <a:pt x="885" y="52"/>
                    </a:lnTo>
                    <a:lnTo>
                      <a:pt x="929" y="72"/>
                    </a:lnTo>
                    <a:lnTo>
                      <a:pt x="968" y="98"/>
                    </a:lnTo>
                    <a:lnTo>
                      <a:pt x="1000" y="128"/>
                    </a:lnTo>
                    <a:lnTo>
                      <a:pt x="1003" y="132"/>
                    </a:lnTo>
                    <a:lnTo>
                      <a:pt x="1011" y="143"/>
                    </a:lnTo>
                    <a:lnTo>
                      <a:pt x="1020" y="158"/>
                    </a:lnTo>
                    <a:lnTo>
                      <a:pt x="1029" y="180"/>
                    </a:lnTo>
                    <a:lnTo>
                      <a:pt x="1039" y="208"/>
                    </a:lnTo>
                    <a:lnTo>
                      <a:pt x="1042" y="237"/>
                    </a:lnTo>
                    <a:lnTo>
                      <a:pt x="1042" y="273"/>
                    </a:lnTo>
                    <a:lnTo>
                      <a:pt x="1033" y="312"/>
                    </a:lnTo>
                    <a:lnTo>
                      <a:pt x="1015" y="352"/>
                    </a:lnTo>
                    <a:lnTo>
                      <a:pt x="1013" y="356"/>
                    </a:lnTo>
                    <a:lnTo>
                      <a:pt x="1005" y="365"/>
                    </a:lnTo>
                    <a:lnTo>
                      <a:pt x="992" y="378"/>
                    </a:lnTo>
                    <a:lnTo>
                      <a:pt x="978" y="395"/>
                    </a:lnTo>
                    <a:lnTo>
                      <a:pt x="957" y="412"/>
                    </a:lnTo>
                    <a:lnTo>
                      <a:pt x="935" y="430"/>
                    </a:lnTo>
                    <a:lnTo>
                      <a:pt x="909" y="447"/>
                    </a:lnTo>
                    <a:lnTo>
                      <a:pt x="879" y="462"/>
                    </a:lnTo>
                    <a:lnTo>
                      <a:pt x="766" y="677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1" name="Freeform 180"/>
              <p:cNvSpPr>
                <a:spLocks/>
              </p:cNvSpPr>
              <p:nvPr/>
            </p:nvSpPr>
            <p:spPr bwMode="auto">
              <a:xfrm>
                <a:off x="2442" y="1574"/>
                <a:ext cx="1034" cy="632"/>
              </a:xfrm>
              <a:custGeom>
                <a:avLst/>
                <a:gdLst>
                  <a:gd name="T0" fmla="*/ 0 w 1034"/>
                  <a:gd name="T1" fmla="*/ 311 h 632"/>
                  <a:gd name="T2" fmla="*/ 66 w 1034"/>
                  <a:gd name="T3" fmla="*/ 167 h 632"/>
                  <a:gd name="T4" fmla="*/ 72 w 1034"/>
                  <a:gd name="T5" fmla="*/ 163 h 632"/>
                  <a:gd name="T6" fmla="*/ 83 w 1034"/>
                  <a:gd name="T7" fmla="*/ 155 h 632"/>
                  <a:gd name="T8" fmla="*/ 104 w 1034"/>
                  <a:gd name="T9" fmla="*/ 144 h 632"/>
                  <a:gd name="T10" fmla="*/ 130 w 1034"/>
                  <a:gd name="T11" fmla="*/ 128 h 632"/>
                  <a:gd name="T12" fmla="*/ 161 w 1034"/>
                  <a:gd name="T13" fmla="*/ 111 h 632"/>
                  <a:gd name="T14" fmla="*/ 200 w 1034"/>
                  <a:gd name="T15" fmla="*/ 92 h 632"/>
                  <a:gd name="T16" fmla="*/ 241 w 1034"/>
                  <a:gd name="T17" fmla="*/ 72 h 632"/>
                  <a:gd name="T18" fmla="*/ 289 w 1034"/>
                  <a:gd name="T19" fmla="*/ 53 h 632"/>
                  <a:gd name="T20" fmla="*/ 339 w 1034"/>
                  <a:gd name="T21" fmla="*/ 37 h 632"/>
                  <a:gd name="T22" fmla="*/ 391 w 1034"/>
                  <a:gd name="T23" fmla="*/ 22 h 632"/>
                  <a:gd name="T24" fmla="*/ 447 w 1034"/>
                  <a:gd name="T25" fmla="*/ 9 h 632"/>
                  <a:gd name="T26" fmla="*/ 504 w 1034"/>
                  <a:gd name="T27" fmla="*/ 1 h 632"/>
                  <a:gd name="T28" fmla="*/ 562 w 1034"/>
                  <a:gd name="T29" fmla="*/ 0 h 632"/>
                  <a:gd name="T30" fmla="*/ 569 w 1034"/>
                  <a:gd name="T31" fmla="*/ 0 h 632"/>
                  <a:gd name="T32" fmla="*/ 586 w 1034"/>
                  <a:gd name="T33" fmla="*/ 0 h 632"/>
                  <a:gd name="T34" fmla="*/ 613 w 1034"/>
                  <a:gd name="T35" fmla="*/ 0 h 632"/>
                  <a:gd name="T36" fmla="*/ 649 w 1034"/>
                  <a:gd name="T37" fmla="*/ 1 h 632"/>
                  <a:gd name="T38" fmla="*/ 690 w 1034"/>
                  <a:gd name="T39" fmla="*/ 7 h 632"/>
                  <a:gd name="T40" fmla="*/ 734 w 1034"/>
                  <a:gd name="T41" fmla="*/ 13 h 632"/>
                  <a:gd name="T42" fmla="*/ 782 w 1034"/>
                  <a:gd name="T43" fmla="*/ 22 h 632"/>
                  <a:gd name="T44" fmla="*/ 830 w 1034"/>
                  <a:gd name="T45" fmla="*/ 35 h 632"/>
                  <a:gd name="T46" fmla="*/ 877 w 1034"/>
                  <a:gd name="T47" fmla="*/ 50 h 632"/>
                  <a:gd name="T48" fmla="*/ 921 w 1034"/>
                  <a:gd name="T49" fmla="*/ 70 h 632"/>
                  <a:gd name="T50" fmla="*/ 960 w 1034"/>
                  <a:gd name="T51" fmla="*/ 96 h 632"/>
                  <a:gd name="T52" fmla="*/ 992 w 1034"/>
                  <a:gd name="T53" fmla="*/ 128 h 632"/>
                  <a:gd name="T54" fmla="*/ 995 w 1034"/>
                  <a:gd name="T55" fmla="*/ 131 h 632"/>
                  <a:gd name="T56" fmla="*/ 1003 w 1034"/>
                  <a:gd name="T57" fmla="*/ 141 h 632"/>
                  <a:gd name="T58" fmla="*/ 1012 w 1034"/>
                  <a:gd name="T59" fmla="*/ 157 h 632"/>
                  <a:gd name="T60" fmla="*/ 1021 w 1034"/>
                  <a:gd name="T61" fmla="*/ 180 h 632"/>
                  <a:gd name="T62" fmla="*/ 1031 w 1034"/>
                  <a:gd name="T63" fmla="*/ 205 h 632"/>
                  <a:gd name="T64" fmla="*/ 1034 w 1034"/>
                  <a:gd name="T65" fmla="*/ 237 h 632"/>
                  <a:gd name="T66" fmla="*/ 1034 w 1034"/>
                  <a:gd name="T67" fmla="*/ 272 h 632"/>
                  <a:gd name="T68" fmla="*/ 1025 w 1034"/>
                  <a:gd name="T69" fmla="*/ 311 h 632"/>
                  <a:gd name="T70" fmla="*/ 1007 w 1034"/>
                  <a:gd name="T71" fmla="*/ 352 h 632"/>
                  <a:gd name="T72" fmla="*/ 1005 w 1034"/>
                  <a:gd name="T73" fmla="*/ 356 h 632"/>
                  <a:gd name="T74" fmla="*/ 997 w 1034"/>
                  <a:gd name="T75" fmla="*/ 363 h 632"/>
                  <a:gd name="T76" fmla="*/ 984 w 1034"/>
                  <a:gd name="T77" fmla="*/ 378 h 632"/>
                  <a:gd name="T78" fmla="*/ 970 w 1034"/>
                  <a:gd name="T79" fmla="*/ 393 h 632"/>
                  <a:gd name="T80" fmla="*/ 949 w 1034"/>
                  <a:gd name="T81" fmla="*/ 411 h 632"/>
                  <a:gd name="T82" fmla="*/ 927 w 1034"/>
                  <a:gd name="T83" fmla="*/ 430 h 632"/>
                  <a:gd name="T84" fmla="*/ 901 w 1034"/>
                  <a:gd name="T85" fmla="*/ 447 h 632"/>
                  <a:gd name="T86" fmla="*/ 871 w 1034"/>
                  <a:gd name="T87" fmla="*/ 461 h 632"/>
                  <a:gd name="T88" fmla="*/ 758 w 1034"/>
                  <a:gd name="T89" fmla="*/ 632 h 63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34"/>
                  <a:gd name="T136" fmla="*/ 0 h 632"/>
                  <a:gd name="T137" fmla="*/ 1034 w 1034"/>
                  <a:gd name="T138" fmla="*/ 632 h 63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34" h="632">
                    <a:moveTo>
                      <a:pt x="0" y="311"/>
                    </a:moveTo>
                    <a:lnTo>
                      <a:pt x="66" y="167"/>
                    </a:lnTo>
                    <a:lnTo>
                      <a:pt x="72" y="163"/>
                    </a:lnTo>
                    <a:lnTo>
                      <a:pt x="83" y="155"/>
                    </a:lnTo>
                    <a:lnTo>
                      <a:pt x="104" y="144"/>
                    </a:lnTo>
                    <a:lnTo>
                      <a:pt x="130" y="128"/>
                    </a:lnTo>
                    <a:lnTo>
                      <a:pt x="161" y="111"/>
                    </a:lnTo>
                    <a:lnTo>
                      <a:pt x="200" y="92"/>
                    </a:lnTo>
                    <a:lnTo>
                      <a:pt x="241" y="72"/>
                    </a:lnTo>
                    <a:lnTo>
                      <a:pt x="289" y="53"/>
                    </a:lnTo>
                    <a:lnTo>
                      <a:pt x="339" y="37"/>
                    </a:lnTo>
                    <a:lnTo>
                      <a:pt x="391" y="22"/>
                    </a:lnTo>
                    <a:lnTo>
                      <a:pt x="447" y="9"/>
                    </a:lnTo>
                    <a:lnTo>
                      <a:pt x="504" y="1"/>
                    </a:lnTo>
                    <a:lnTo>
                      <a:pt x="562" y="0"/>
                    </a:lnTo>
                    <a:lnTo>
                      <a:pt x="569" y="0"/>
                    </a:lnTo>
                    <a:lnTo>
                      <a:pt x="586" y="0"/>
                    </a:lnTo>
                    <a:lnTo>
                      <a:pt x="613" y="0"/>
                    </a:lnTo>
                    <a:lnTo>
                      <a:pt x="649" y="1"/>
                    </a:lnTo>
                    <a:lnTo>
                      <a:pt x="690" y="7"/>
                    </a:lnTo>
                    <a:lnTo>
                      <a:pt x="734" y="13"/>
                    </a:lnTo>
                    <a:lnTo>
                      <a:pt x="782" y="22"/>
                    </a:lnTo>
                    <a:lnTo>
                      <a:pt x="830" y="35"/>
                    </a:lnTo>
                    <a:lnTo>
                      <a:pt x="877" y="50"/>
                    </a:lnTo>
                    <a:lnTo>
                      <a:pt x="921" y="70"/>
                    </a:lnTo>
                    <a:lnTo>
                      <a:pt x="960" y="96"/>
                    </a:lnTo>
                    <a:lnTo>
                      <a:pt x="992" y="128"/>
                    </a:lnTo>
                    <a:lnTo>
                      <a:pt x="995" y="131"/>
                    </a:lnTo>
                    <a:lnTo>
                      <a:pt x="1003" y="141"/>
                    </a:lnTo>
                    <a:lnTo>
                      <a:pt x="1012" y="157"/>
                    </a:lnTo>
                    <a:lnTo>
                      <a:pt x="1021" y="180"/>
                    </a:lnTo>
                    <a:lnTo>
                      <a:pt x="1031" y="205"/>
                    </a:lnTo>
                    <a:lnTo>
                      <a:pt x="1034" y="237"/>
                    </a:lnTo>
                    <a:lnTo>
                      <a:pt x="1034" y="272"/>
                    </a:lnTo>
                    <a:lnTo>
                      <a:pt x="1025" y="311"/>
                    </a:lnTo>
                    <a:lnTo>
                      <a:pt x="1007" y="352"/>
                    </a:lnTo>
                    <a:lnTo>
                      <a:pt x="1005" y="356"/>
                    </a:lnTo>
                    <a:lnTo>
                      <a:pt x="997" y="363"/>
                    </a:lnTo>
                    <a:lnTo>
                      <a:pt x="984" y="378"/>
                    </a:lnTo>
                    <a:lnTo>
                      <a:pt x="970" y="393"/>
                    </a:lnTo>
                    <a:lnTo>
                      <a:pt x="949" y="411"/>
                    </a:lnTo>
                    <a:lnTo>
                      <a:pt x="927" y="430"/>
                    </a:lnTo>
                    <a:lnTo>
                      <a:pt x="901" y="447"/>
                    </a:lnTo>
                    <a:lnTo>
                      <a:pt x="871" y="461"/>
                    </a:lnTo>
                    <a:lnTo>
                      <a:pt x="758" y="632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2" name="Freeform 181"/>
              <p:cNvSpPr>
                <a:spLocks/>
              </p:cNvSpPr>
              <p:nvPr/>
            </p:nvSpPr>
            <p:spPr bwMode="auto">
              <a:xfrm>
                <a:off x="2456" y="1599"/>
                <a:ext cx="1034" cy="586"/>
              </a:xfrm>
              <a:custGeom>
                <a:avLst/>
                <a:gdLst>
                  <a:gd name="T0" fmla="*/ 0 w 1034"/>
                  <a:gd name="T1" fmla="*/ 276 h 586"/>
                  <a:gd name="T2" fmla="*/ 66 w 1034"/>
                  <a:gd name="T3" fmla="*/ 167 h 586"/>
                  <a:gd name="T4" fmla="*/ 72 w 1034"/>
                  <a:gd name="T5" fmla="*/ 163 h 586"/>
                  <a:gd name="T6" fmla="*/ 83 w 1034"/>
                  <a:gd name="T7" fmla="*/ 156 h 586"/>
                  <a:gd name="T8" fmla="*/ 104 w 1034"/>
                  <a:gd name="T9" fmla="*/ 145 h 586"/>
                  <a:gd name="T10" fmla="*/ 130 w 1034"/>
                  <a:gd name="T11" fmla="*/ 130 h 586"/>
                  <a:gd name="T12" fmla="*/ 161 w 1034"/>
                  <a:gd name="T13" fmla="*/ 111 h 586"/>
                  <a:gd name="T14" fmla="*/ 200 w 1034"/>
                  <a:gd name="T15" fmla="*/ 93 h 586"/>
                  <a:gd name="T16" fmla="*/ 241 w 1034"/>
                  <a:gd name="T17" fmla="*/ 74 h 586"/>
                  <a:gd name="T18" fmla="*/ 289 w 1034"/>
                  <a:gd name="T19" fmla="*/ 56 h 586"/>
                  <a:gd name="T20" fmla="*/ 339 w 1034"/>
                  <a:gd name="T21" fmla="*/ 37 h 586"/>
                  <a:gd name="T22" fmla="*/ 391 w 1034"/>
                  <a:gd name="T23" fmla="*/ 22 h 586"/>
                  <a:gd name="T24" fmla="*/ 447 w 1034"/>
                  <a:gd name="T25" fmla="*/ 11 h 586"/>
                  <a:gd name="T26" fmla="*/ 504 w 1034"/>
                  <a:gd name="T27" fmla="*/ 2 h 586"/>
                  <a:gd name="T28" fmla="*/ 562 w 1034"/>
                  <a:gd name="T29" fmla="*/ 0 h 586"/>
                  <a:gd name="T30" fmla="*/ 569 w 1034"/>
                  <a:gd name="T31" fmla="*/ 0 h 586"/>
                  <a:gd name="T32" fmla="*/ 586 w 1034"/>
                  <a:gd name="T33" fmla="*/ 0 h 586"/>
                  <a:gd name="T34" fmla="*/ 613 w 1034"/>
                  <a:gd name="T35" fmla="*/ 0 h 586"/>
                  <a:gd name="T36" fmla="*/ 649 w 1034"/>
                  <a:gd name="T37" fmla="*/ 4 h 586"/>
                  <a:gd name="T38" fmla="*/ 690 w 1034"/>
                  <a:gd name="T39" fmla="*/ 7 h 586"/>
                  <a:gd name="T40" fmla="*/ 734 w 1034"/>
                  <a:gd name="T41" fmla="*/ 13 h 586"/>
                  <a:gd name="T42" fmla="*/ 782 w 1034"/>
                  <a:gd name="T43" fmla="*/ 22 h 586"/>
                  <a:gd name="T44" fmla="*/ 830 w 1034"/>
                  <a:gd name="T45" fmla="*/ 35 h 586"/>
                  <a:gd name="T46" fmla="*/ 877 w 1034"/>
                  <a:gd name="T47" fmla="*/ 52 h 586"/>
                  <a:gd name="T48" fmla="*/ 921 w 1034"/>
                  <a:gd name="T49" fmla="*/ 72 h 586"/>
                  <a:gd name="T50" fmla="*/ 960 w 1034"/>
                  <a:gd name="T51" fmla="*/ 96 h 586"/>
                  <a:gd name="T52" fmla="*/ 992 w 1034"/>
                  <a:gd name="T53" fmla="*/ 128 h 586"/>
                  <a:gd name="T54" fmla="*/ 995 w 1034"/>
                  <a:gd name="T55" fmla="*/ 132 h 586"/>
                  <a:gd name="T56" fmla="*/ 1003 w 1034"/>
                  <a:gd name="T57" fmla="*/ 143 h 586"/>
                  <a:gd name="T58" fmla="*/ 1012 w 1034"/>
                  <a:gd name="T59" fmla="*/ 158 h 586"/>
                  <a:gd name="T60" fmla="*/ 1021 w 1034"/>
                  <a:gd name="T61" fmla="*/ 180 h 586"/>
                  <a:gd name="T62" fmla="*/ 1031 w 1034"/>
                  <a:gd name="T63" fmla="*/ 208 h 586"/>
                  <a:gd name="T64" fmla="*/ 1034 w 1034"/>
                  <a:gd name="T65" fmla="*/ 237 h 586"/>
                  <a:gd name="T66" fmla="*/ 1034 w 1034"/>
                  <a:gd name="T67" fmla="*/ 273 h 586"/>
                  <a:gd name="T68" fmla="*/ 1025 w 1034"/>
                  <a:gd name="T69" fmla="*/ 312 h 586"/>
                  <a:gd name="T70" fmla="*/ 1007 w 1034"/>
                  <a:gd name="T71" fmla="*/ 352 h 586"/>
                  <a:gd name="T72" fmla="*/ 1005 w 1034"/>
                  <a:gd name="T73" fmla="*/ 356 h 586"/>
                  <a:gd name="T74" fmla="*/ 997 w 1034"/>
                  <a:gd name="T75" fmla="*/ 365 h 586"/>
                  <a:gd name="T76" fmla="*/ 984 w 1034"/>
                  <a:gd name="T77" fmla="*/ 378 h 586"/>
                  <a:gd name="T78" fmla="*/ 970 w 1034"/>
                  <a:gd name="T79" fmla="*/ 395 h 586"/>
                  <a:gd name="T80" fmla="*/ 949 w 1034"/>
                  <a:gd name="T81" fmla="*/ 412 h 586"/>
                  <a:gd name="T82" fmla="*/ 927 w 1034"/>
                  <a:gd name="T83" fmla="*/ 430 h 586"/>
                  <a:gd name="T84" fmla="*/ 901 w 1034"/>
                  <a:gd name="T85" fmla="*/ 447 h 586"/>
                  <a:gd name="T86" fmla="*/ 871 w 1034"/>
                  <a:gd name="T87" fmla="*/ 462 h 586"/>
                  <a:gd name="T88" fmla="*/ 758 w 1034"/>
                  <a:gd name="T89" fmla="*/ 586 h 58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34"/>
                  <a:gd name="T136" fmla="*/ 0 h 586"/>
                  <a:gd name="T137" fmla="*/ 1034 w 1034"/>
                  <a:gd name="T138" fmla="*/ 586 h 58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34" h="586">
                    <a:moveTo>
                      <a:pt x="0" y="276"/>
                    </a:moveTo>
                    <a:lnTo>
                      <a:pt x="66" y="167"/>
                    </a:lnTo>
                    <a:lnTo>
                      <a:pt x="72" y="163"/>
                    </a:lnTo>
                    <a:lnTo>
                      <a:pt x="83" y="156"/>
                    </a:lnTo>
                    <a:lnTo>
                      <a:pt x="104" y="145"/>
                    </a:lnTo>
                    <a:lnTo>
                      <a:pt x="130" y="130"/>
                    </a:lnTo>
                    <a:lnTo>
                      <a:pt x="161" y="111"/>
                    </a:lnTo>
                    <a:lnTo>
                      <a:pt x="200" y="93"/>
                    </a:lnTo>
                    <a:lnTo>
                      <a:pt x="241" y="74"/>
                    </a:lnTo>
                    <a:lnTo>
                      <a:pt x="289" y="56"/>
                    </a:lnTo>
                    <a:lnTo>
                      <a:pt x="339" y="37"/>
                    </a:lnTo>
                    <a:lnTo>
                      <a:pt x="391" y="22"/>
                    </a:lnTo>
                    <a:lnTo>
                      <a:pt x="447" y="11"/>
                    </a:lnTo>
                    <a:lnTo>
                      <a:pt x="504" y="2"/>
                    </a:lnTo>
                    <a:lnTo>
                      <a:pt x="562" y="0"/>
                    </a:lnTo>
                    <a:lnTo>
                      <a:pt x="569" y="0"/>
                    </a:lnTo>
                    <a:lnTo>
                      <a:pt x="586" y="0"/>
                    </a:lnTo>
                    <a:lnTo>
                      <a:pt x="613" y="0"/>
                    </a:lnTo>
                    <a:lnTo>
                      <a:pt x="649" y="4"/>
                    </a:lnTo>
                    <a:lnTo>
                      <a:pt x="690" y="7"/>
                    </a:lnTo>
                    <a:lnTo>
                      <a:pt x="734" y="13"/>
                    </a:lnTo>
                    <a:lnTo>
                      <a:pt x="782" y="22"/>
                    </a:lnTo>
                    <a:lnTo>
                      <a:pt x="830" y="35"/>
                    </a:lnTo>
                    <a:lnTo>
                      <a:pt x="877" y="52"/>
                    </a:lnTo>
                    <a:lnTo>
                      <a:pt x="921" y="72"/>
                    </a:lnTo>
                    <a:lnTo>
                      <a:pt x="960" y="96"/>
                    </a:lnTo>
                    <a:lnTo>
                      <a:pt x="992" y="128"/>
                    </a:lnTo>
                    <a:lnTo>
                      <a:pt x="995" y="132"/>
                    </a:lnTo>
                    <a:lnTo>
                      <a:pt x="1003" y="143"/>
                    </a:lnTo>
                    <a:lnTo>
                      <a:pt x="1012" y="158"/>
                    </a:lnTo>
                    <a:lnTo>
                      <a:pt x="1021" y="180"/>
                    </a:lnTo>
                    <a:lnTo>
                      <a:pt x="1031" y="208"/>
                    </a:lnTo>
                    <a:lnTo>
                      <a:pt x="1034" y="237"/>
                    </a:lnTo>
                    <a:lnTo>
                      <a:pt x="1034" y="273"/>
                    </a:lnTo>
                    <a:lnTo>
                      <a:pt x="1025" y="312"/>
                    </a:lnTo>
                    <a:lnTo>
                      <a:pt x="1007" y="352"/>
                    </a:lnTo>
                    <a:lnTo>
                      <a:pt x="1005" y="356"/>
                    </a:lnTo>
                    <a:lnTo>
                      <a:pt x="997" y="365"/>
                    </a:lnTo>
                    <a:lnTo>
                      <a:pt x="984" y="378"/>
                    </a:lnTo>
                    <a:lnTo>
                      <a:pt x="970" y="395"/>
                    </a:lnTo>
                    <a:lnTo>
                      <a:pt x="949" y="412"/>
                    </a:lnTo>
                    <a:lnTo>
                      <a:pt x="927" y="430"/>
                    </a:lnTo>
                    <a:lnTo>
                      <a:pt x="901" y="447"/>
                    </a:lnTo>
                    <a:lnTo>
                      <a:pt x="871" y="462"/>
                    </a:lnTo>
                    <a:lnTo>
                      <a:pt x="758" y="586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3" name="Freeform 182"/>
              <p:cNvSpPr>
                <a:spLocks/>
              </p:cNvSpPr>
              <p:nvPr/>
            </p:nvSpPr>
            <p:spPr bwMode="auto">
              <a:xfrm>
                <a:off x="2463" y="1651"/>
                <a:ext cx="1027" cy="534"/>
              </a:xfrm>
              <a:custGeom>
                <a:avLst/>
                <a:gdLst>
                  <a:gd name="T0" fmla="*/ 0 w 1027"/>
                  <a:gd name="T1" fmla="*/ 221 h 534"/>
                  <a:gd name="T2" fmla="*/ 59 w 1027"/>
                  <a:gd name="T3" fmla="*/ 169 h 534"/>
                  <a:gd name="T4" fmla="*/ 65 w 1027"/>
                  <a:gd name="T5" fmla="*/ 165 h 534"/>
                  <a:gd name="T6" fmla="*/ 76 w 1027"/>
                  <a:gd name="T7" fmla="*/ 158 h 534"/>
                  <a:gd name="T8" fmla="*/ 97 w 1027"/>
                  <a:gd name="T9" fmla="*/ 145 h 534"/>
                  <a:gd name="T10" fmla="*/ 123 w 1027"/>
                  <a:gd name="T11" fmla="*/ 130 h 534"/>
                  <a:gd name="T12" fmla="*/ 154 w 1027"/>
                  <a:gd name="T13" fmla="*/ 113 h 534"/>
                  <a:gd name="T14" fmla="*/ 193 w 1027"/>
                  <a:gd name="T15" fmla="*/ 94 h 534"/>
                  <a:gd name="T16" fmla="*/ 234 w 1027"/>
                  <a:gd name="T17" fmla="*/ 74 h 534"/>
                  <a:gd name="T18" fmla="*/ 282 w 1027"/>
                  <a:gd name="T19" fmla="*/ 56 h 534"/>
                  <a:gd name="T20" fmla="*/ 332 w 1027"/>
                  <a:gd name="T21" fmla="*/ 39 h 534"/>
                  <a:gd name="T22" fmla="*/ 384 w 1027"/>
                  <a:gd name="T23" fmla="*/ 24 h 534"/>
                  <a:gd name="T24" fmla="*/ 440 w 1027"/>
                  <a:gd name="T25" fmla="*/ 11 h 534"/>
                  <a:gd name="T26" fmla="*/ 497 w 1027"/>
                  <a:gd name="T27" fmla="*/ 4 h 534"/>
                  <a:gd name="T28" fmla="*/ 555 w 1027"/>
                  <a:gd name="T29" fmla="*/ 0 h 534"/>
                  <a:gd name="T30" fmla="*/ 562 w 1027"/>
                  <a:gd name="T31" fmla="*/ 0 h 534"/>
                  <a:gd name="T32" fmla="*/ 579 w 1027"/>
                  <a:gd name="T33" fmla="*/ 2 h 534"/>
                  <a:gd name="T34" fmla="*/ 606 w 1027"/>
                  <a:gd name="T35" fmla="*/ 2 h 534"/>
                  <a:gd name="T36" fmla="*/ 642 w 1027"/>
                  <a:gd name="T37" fmla="*/ 4 h 534"/>
                  <a:gd name="T38" fmla="*/ 683 w 1027"/>
                  <a:gd name="T39" fmla="*/ 7 h 534"/>
                  <a:gd name="T40" fmla="*/ 727 w 1027"/>
                  <a:gd name="T41" fmla="*/ 15 h 534"/>
                  <a:gd name="T42" fmla="*/ 775 w 1027"/>
                  <a:gd name="T43" fmla="*/ 24 h 534"/>
                  <a:gd name="T44" fmla="*/ 823 w 1027"/>
                  <a:gd name="T45" fmla="*/ 35 h 534"/>
                  <a:gd name="T46" fmla="*/ 870 w 1027"/>
                  <a:gd name="T47" fmla="*/ 52 h 534"/>
                  <a:gd name="T48" fmla="*/ 914 w 1027"/>
                  <a:gd name="T49" fmla="*/ 72 h 534"/>
                  <a:gd name="T50" fmla="*/ 953 w 1027"/>
                  <a:gd name="T51" fmla="*/ 98 h 534"/>
                  <a:gd name="T52" fmla="*/ 985 w 1027"/>
                  <a:gd name="T53" fmla="*/ 130 h 534"/>
                  <a:gd name="T54" fmla="*/ 988 w 1027"/>
                  <a:gd name="T55" fmla="*/ 133 h 534"/>
                  <a:gd name="T56" fmla="*/ 996 w 1027"/>
                  <a:gd name="T57" fmla="*/ 143 h 534"/>
                  <a:gd name="T58" fmla="*/ 1005 w 1027"/>
                  <a:gd name="T59" fmla="*/ 159 h 534"/>
                  <a:gd name="T60" fmla="*/ 1014 w 1027"/>
                  <a:gd name="T61" fmla="*/ 182 h 534"/>
                  <a:gd name="T62" fmla="*/ 1024 w 1027"/>
                  <a:gd name="T63" fmla="*/ 208 h 534"/>
                  <a:gd name="T64" fmla="*/ 1027 w 1027"/>
                  <a:gd name="T65" fmla="*/ 239 h 534"/>
                  <a:gd name="T66" fmla="*/ 1027 w 1027"/>
                  <a:gd name="T67" fmla="*/ 274 h 534"/>
                  <a:gd name="T68" fmla="*/ 1018 w 1027"/>
                  <a:gd name="T69" fmla="*/ 311 h 534"/>
                  <a:gd name="T70" fmla="*/ 1000 w 1027"/>
                  <a:gd name="T71" fmla="*/ 354 h 534"/>
                  <a:gd name="T72" fmla="*/ 998 w 1027"/>
                  <a:gd name="T73" fmla="*/ 356 h 534"/>
                  <a:gd name="T74" fmla="*/ 990 w 1027"/>
                  <a:gd name="T75" fmla="*/ 365 h 534"/>
                  <a:gd name="T76" fmla="*/ 977 w 1027"/>
                  <a:gd name="T77" fmla="*/ 378 h 534"/>
                  <a:gd name="T78" fmla="*/ 963 w 1027"/>
                  <a:gd name="T79" fmla="*/ 395 h 534"/>
                  <a:gd name="T80" fmla="*/ 942 w 1027"/>
                  <a:gd name="T81" fmla="*/ 413 h 534"/>
                  <a:gd name="T82" fmla="*/ 920 w 1027"/>
                  <a:gd name="T83" fmla="*/ 432 h 534"/>
                  <a:gd name="T84" fmla="*/ 894 w 1027"/>
                  <a:gd name="T85" fmla="*/ 449 h 534"/>
                  <a:gd name="T86" fmla="*/ 864 w 1027"/>
                  <a:gd name="T87" fmla="*/ 463 h 534"/>
                  <a:gd name="T88" fmla="*/ 751 w 1027"/>
                  <a:gd name="T89" fmla="*/ 534 h 53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27"/>
                  <a:gd name="T136" fmla="*/ 0 h 534"/>
                  <a:gd name="T137" fmla="*/ 1027 w 1027"/>
                  <a:gd name="T138" fmla="*/ 534 h 53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27" h="534">
                    <a:moveTo>
                      <a:pt x="0" y="221"/>
                    </a:moveTo>
                    <a:lnTo>
                      <a:pt x="59" y="169"/>
                    </a:lnTo>
                    <a:lnTo>
                      <a:pt x="65" y="165"/>
                    </a:lnTo>
                    <a:lnTo>
                      <a:pt x="76" y="158"/>
                    </a:lnTo>
                    <a:lnTo>
                      <a:pt x="97" y="145"/>
                    </a:lnTo>
                    <a:lnTo>
                      <a:pt x="123" y="130"/>
                    </a:lnTo>
                    <a:lnTo>
                      <a:pt x="154" y="113"/>
                    </a:lnTo>
                    <a:lnTo>
                      <a:pt x="193" y="94"/>
                    </a:lnTo>
                    <a:lnTo>
                      <a:pt x="234" y="74"/>
                    </a:lnTo>
                    <a:lnTo>
                      <a:pt x="282" y="56"/>
                    </a:lnTo>
                    <a:lnTo>
                      <a:pt x="332" y="39"/>
                    </a:lnTo>
                    <a:lnTo>
                      <a:pt x="384" y="24"/>
                    </a:lnTo>
                    <a:lnTo>
                      <a:pt x="440" y="11"/>
                    </a:lnTo>
                    <a:lnTo>
                      <a:pt x="497" y="4"/>
                    </a:lnTo>
                    <a:lnTo>
                      <a:pt x="555" y="0"/>
                    </a:lnTo>
                    <a:lnTo>
                      <a:pt x="562" y="0"/>
                    </a:lnTo>
                    <a:lnTo>
                      <a:pt x="579" y="2"/>
                    </a:lnTo>
                    <a:lnTo>
                      <a:pt x="606" y="2"/>
                    </a:lnTo>
                    <a:lnTo>
                      <a:pt x="642" y="4"/>
                    </a:lnTo>
                    <a:lnTo>
                      <a:pt x="683" y="7"/>
                    </a:lnTo>
                    <a:lnTo>
                      <a:pt x="727" y="15"/>
                    </a:lnTo>
                    <a:lnTo>
                      <a:pt x="775" y="24"/>
                    </a:lnTo>
                    <a:lnTo>
                      <a:pt x="823" y="35"/>
                    </a:lnTo>
                    <a:lnTo>
                      <a:pt x="870" y="52"/>
                    </a:lnTo>
                    <a:lnTo>
                      <a:pt x="914" y="72"/>
                    </a:lnTo>
                    <a:lnTo>
                      <a:pt x="953" y="98"/>
                    </a:lnTo>
                    <a:lnTo>
                      <a:pt x="985" y="130"/>
                    </a:lnTo>
                    <a:lnTo>
                      <a:pt x="988" y="133"/>
                    </a:lnTo>
                    <a:lnTo>
                      <a:pt x="996" y="143"/>
                    </a:lnTo>
                    <a:lnTo>
                      <a:pt x="1005" y="159"/>
                    </a:lnTo>
                    <a:lnTo>
                      <a:pt x="1014" y="182"/>
                    </a:lnTo>
                    <a:lnTo>
                      <a:pt x="1024" y="208"/>
                    </a:lnTo>
                    <a:lnTo>
                      <a:pt x="1027" y="239"/>
                    </a:lnTo>
                    <a:lnTo>
                      <a:pt x="1027" y="274"/>
                    </a:lnTo>
                    <a:lnTo>
                      <a:pt x="1018" y="311"/>
                    </a:lnTo>
                    <a:lnTo>
                      <a:pt x="1000" y="354"/>
                    </a:lnTo>
                    <a:lnTo>
                      <a:pt x="998" y="356"/>
                    </a:lnTo>
                    <a:lnTo>
                      <a:pt x="990" y="365"/>
                    </a:lnTo>
                    <a:lnTo>
                      <a:pt x="977" y="378"/>
                    </a:lnTo>
                    <a:lnTo>
                      <a:pt x="963" y="395"/>
                    </a:lnTo>
                    <a:lnTo>
                      <a:pt x="942" y="413"/>
                    </a:lnTo>
                    <a:lnTo>
                      <a:pt x="920" y="432"/>
                    </a:lnTo>
                    <a:lnTo>
                      <a:pt x="894" y="449"/>
                    </a:lnTo>
                    <a:lnTo>
                      <a:pt x="864" y="463"/>
                    </a:lnTo>
                    <a:lnTo>
                      <a:pt x="751" y="534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4" name="Freeform 251"/>
              <p:cNvSpPr>
                <a:spLocks/>
              </p:cNvSpPr>
              <p:nvPr/>
            </p:nvSpPr>
            <p:spPr bwMode="auto">
              <a:xfrm>
                <a:off x="2524" y="2521"/>
                <a:ext cx="63" cy="64"/>
              </a:xfrm>
              <a:custGeom>
                <a:avLst/>
                <a:gdLst>
                  <a:gd name="T0" fmla="*/ 45 w 63"/>
                  <a:gd name="T1" fmla="*/ 63 h 64"/>
                  <a:gd name="T2" fmla="*/ 58 w 63"/>
                  <a:gd name="T3" fmla="*/ 51 h 64"/>
                  <a:gd name="T4" fmla="*/ 63 w 63"/>
                  <a:gd name="T5" fmla="*/ 37 h 64"/>
                  <a:gd name="T6" fmla="*/ 60 w 63"/>
                  <a:gd name="T7" fmla="*/ 18 h 64"/>
                  <a:gd name="T8" fmla="*/ 49 w 63"/>
                  <a:gd name="T9" fmla="*/ 5 h 64"/>
                  <a:gd name="T10" fmla="*/ 34 w 63"/>
                  <a:gd name="T11" fmla="*/ 0 h 64"/>
                  <a:gd name="T12" fmla="*/ 17 w 63"/>
                  <a:gd name="T13" fmla="*/ 1 h 64"/>
                  <a:gd name="T14" fmla="*/ 6 w 63"/>
                  <a:gd name="T15" fmla="*/ 13 h 64"/>
                  <a:gd name="T16" fmla="*/ 0 w 63"/>
                  <a:gd name="T17" fmla="*/ 27 h 64"/>
                  <a:gd name="T18" fmla="*/ 4 w 63"/>
                  <a:gd name="T19" fmla="*/ 44 h 64"/>
                  <a:gd name="T20" fmla="*/ 13 w 63"/>
                  <a:gd name="T21" fmla="*/ 59 h 64"/>
                  <a:gd name="T22" fmla="*/ 30 w 63"/>
                  <a:gd name="T23" fmla="*/ 64 h 64"/>
                  <a:gd name="T24" fmla="*/ 45 w 63"/>
                  <a:gd name="T25" fmla="*/ 63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4"/>
                  <a:gd name="T41" fmla="*/ 63 w 63"/>
                  <a:gd name="T42" fmla="*/ 64 h 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4">
                    <a:moveTo>
                      <a:pt x="45" y="63"/>
                    </a:moveTo>
                    <a:lnTo>
                      <a:pt x="58" y="51"/>
                    </a:lnTo>
                    <a:lnTo>
                      <a:pt x="63" y="37"/>
                    </a:lnTo>
                    <a:lnTo>
                      <a:pt x="60" y="18"/>
                    </a:lnTo>
                    <a:lnTo>
                      <a:pt x="49" y="5"/>
                    </a:lnTo>
                    <a:lnTo>
                      <a:pt x="34" y="0"/>
                    </a:lnTo>
                    <a:lnTo>
                      <a:pt x="17" y="1"/>
                    </a:lnTo>
                    <a:lnTo>
                      <a:pt x="6" y="13"/>
                    </a:lnTo>
                    <a:lnTo>
                      <a:pt x="0" y="27"/>
                    </a:lnTo>
                    <a:lnTo>
                      <a:pt x="4" y="44"/>
                    </a:lnTo>
                    <a:lnTo>
                      <a:pt x="13" y="59"/>
                    </a:lnTo>
                    <a:lnTo>
                      <a:pt x="30" y="64"/>
                    </a:lnTo>
                    <a:lnTo>
                      <a:pt x="45" y="63"/>
                    </a:lnTo>
                    <a:close/>
                  </a:path>
                </a:pathLst>
              </a:custGeom>
              <a:solidFill>
                <a:srgbClr val="D90000"/>
              </a:solidFill>
              <a:ln w="0">
                <a:solidFill>
                  <a:srgbClr val="D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5" name="Freeform 252"/>
              <p:cNvSpPr>
                <a:spLocks/>
              </p:cNvSpPr>
              <p:nvPr/>
            </p:nvSpPr>
            <p:spPr bwMode="auto">
              <a:xfrm>
                <a:off x="2524" y="2521"/>
                <a:ext cx="63" cy="64"/>
              </a:xfrm>
              <a:custGeom>
                <a:avLst/>
                <a:gdLst>
                  <a:gd name="T0" fmla="*/ 45 w 63"/>
                  <a:gd name="T1" fmla="*/ 63 h 64"/>
                  <a:gd name="T2" fmla="*/ 58 w 63"/>
                  <a:gd name="T3" fmla="*/ 51 h 64"/>
                  <a:gd name="T4" fmla="*/ 63 w 63"/>
                  <a:gd name="T5" fmla="*/ 37 h 64"/>
                  <a:gd name="T6" fmla="*/ 60 w 63"/>
                  <a:gd name="T7" fmla="*/ 18 h 64"/>
                  <a:gd name="T8" fmla="*/ 49 w 63"/>
                  <a:gd name="T9" fmla="*/ 5 h 64"/>
                  <a:gd name="T10" fmla="*/ 34 w 63"/>
                  <a:gd name="T11" fmla="*/ 0 h 64"/>
                  <a:gd name="T12" fmla="*/ 17 w 63"/>
                  <a:gd name="T13" fmla="*/ 1 h 64"/>
                  <a:gd name="T14" fmla="*/ 6 w 63"/>
                  <a:gd name="T15" fmla="*/ 13 h 64"/>
                  <a:gd name="T16" fmla="*/ 0 w 63"/>
                  <a:gd name="T17" fmla="*/ 27 h 64"/>
                  <a:gd name="T18" fmla="*/ 4 w 63"/>
                  <a:gd name="T19" fmla="*/ 44 h 64"/>
                  <a:gd name="T20" fmla="*/ 13 w 63"/>
                  <a:gd name="T21" fmla="*/ 59 h 64"/>
                  <a:gd name="T22" fmla="*/ 30 w 63"/>
                  <a:gd name="T23" fmla="*/ 64 h 64"/>
                  <a:gd name="T24" fmla="*/ 45 w 63"/>
                  <a:gd name="T25" fmla="*/ 63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4"/>
                  <a:gd name="T41" fmla="*/ 63 w 63"/>
                  <a:gd name="T42" fmla="*/ 64 h 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4">
                    <a:moveTo>
                      <a:pt x="45" y="63"/>
                    </a:moveTo>
                    <a:lnTo>
                      <a:pt x="58" y="51"/>
                    </a:lnTo>
                    <a:lnTo>
                      <a:pt x="63" y="37"/>
                    </a:lnTo>
                    <a:lnTo>
                      <a:pt x="60" y="18"/>
                    </a:lnTo>
                    <a:lnTo>
                      <a:pt x="49" y="5"/>
                    </a:lnTo>
                    <a:lnTo>
                      <a:pt x="34" y="0"/>
                    </a:lnTo>
                    <a:lnTo>
                      <a:pt x="17" y="1"/>
                    </a:lnTo>
                    <a:lnTo>
                      <a:pt x="6" y="13"/>
                    </a:lnTo>
                    <a:lnTo>
                      <a:pt x="0" y="27"/>
                    </a:lnTo>
                    <a:lnTo>
                      <a:pt x="4" y="44"/>
                    </a:lnTo>
                    <a:lnTo>
                      <a:pt x="13" y="59"/>
                    </a:lnTo>
                    <a:lnTo>
                      <a:pt x="30" y="64"/>
                    </a:lnTo>
                    <a:lnTo>
                      <a:pt x="45" y="6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6" name="Line 254"/>
              <p:cNvSpPr>
                <a:spLocks noChangeShapeType="1"/>
              </p:cNvSpPr>
              <p:nvPr/>
            </p:nvSpPr>
            <p:spPr bwMode="auto">
              <a:xfrm flipV="1">
                <a:off x="2350" y="2569"/>
                <a:ext cx="185" cy="111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7" name="Freeform 296"/>
              <p:cNvSpPr>
                <a:spLocks/>
              </p:cNvSpPr>
              <p:nvPr/>
            </p:nvSpPr>
            <p:spPr bwMode="auto">
              <a:xfrm>
                <a:off x="2343" y="2530"/>
                <a:ext cx="235" cy="172"/>
              </a:xfrm>
              <a:custGeom>
                <a:avLst/>
                <a:gdLst>
                  <a:gd name="T0" fmla="*/ 40 w 235"/>
                  <a:gd name="T1" fmla="*/ 172 h 172"/>
                  <a:gd name="T2" fmla="*/ 235 w 235"/>
                  <a:gd name="T3" fmla="*/ 54 h 172"/>
                  <a:gd name="T4" fmla="*/ 235 w 235"/>
                  <a:gd name="T5" fmla="*/ 33 h 172"/>
                  <a:gd name="T6" fmla="*/ 231 w 235"/>
                  <a:gd name="T7" fmla="*/ 18 h 172"/>
                  <a:gd name="T8" fmla="*/ 224 w 235"/>
                  <a:gd name="T9" fmla="*/ 9 h 172"/>
                  <a:gd name="T10" fmla="*/ 217 w 235"/>
                  <a:gd name="T11" fmla="*/ 4 h 172"/>
                  <a:gd name="T12" fmla="*/ 209 w 235"/>
                  <a:gd name="T13" fmla="*/ 2 h 172"/>
                  <a:gd name="T14" fmla="*/ 202 w 235"/>
                  <a:gd name="T15" fmla="*/ 0 h 172"/>
                  <a:gd name="T16" fmla="*/ 196 w 235"/>
                  <a:gd name="T17" fmla="*/ 0 h 172"/>
                  <a:gd name="T18" fmla="*/ 194 w 235"/>
                  <a:gd name="T19" fmla="*/ 2 h 172"/>
                  <a:gd name="T20" fmla="*/ 0 w 235"/>
                  <a:gd name="T21" fmla="*/ 119 h 172"/>
                  <a:gd name="T22" fmla="*/ 1 w 235"/>
                  <a:gd name="T23" fmla="*/ 117 h 172"/>
                  <a:gd name="T24" fmla="*/ 7 w 235"/>
                  <a:gd name="T25" fmla="*/ 115 h 172"/>
                  <a:gd name="T26" fmla="*/ 14 w 235"/>
                  <a:gd name="T27" fmla="*/ 113 h 172"/>
                  <a:gd name="T28" fmla="*/ 22 w 235"/>
                  <a:gd name="T29" fmla="*/ 111 h 172"/>
                  <a:gd name="T30" fmla="*/ 29 w 235"/>
                  <a:gd name="T31" fmla="*/ 113 h 172"/>
                  <a:gd name="T32" fmla="*/ 37 w 235"/>
                  <a:gd name="T33" fmla="*/ 119 h 172"/>
                  <a:gd name="T34" fmla="*/ 42 w 235"/>
                  <a:gd name="T35" fmla="*/ 130 h 172"/>
                  <a:gd name="T36" fmla="*/ 42 w 235"/>
                  <a:gd name="T37" fmla="*/ 146 h 172"/>
                  <a:gd name="T38" fmla="*/ 40 w 235"/>
                  <a:gd name="T39" fmla="*/ 172 h 17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5"/>
                  <a:gd name="T61" fmla="*/ 0 h 172"/>
                  <a:gd name="T62" fmla="*/ 235 w 235"/>
                  <a:gd name="T63" fmla="*/ 172 h 17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5" h="172">
                    <a:moveTo>
                      <a:pt x="40" y="172"/>
                    </a:moveTo>
                    <a:lnTo>
                      <a:pt x="235" y="54"/>
                    </a:lnTo>
                    <a:lnTo>
                      <a:pt x="235" y="33"/>
                    </a:lnTo>
                    <a:lnTo>
                      <a:pt x="231" y="18"/>
                    </a:lnTo>
                    <a:lnTo>
                      <a:pt x="224" y="9"/>
                    </a:lnTo>
                    <a:lnTo>
                      <a:pt x="217" y="4"/>
                    </a:lnTo>
                    <a:lnTo>
                      <a:pt x="209" y="2"/>
                    </a:lnTo>
                    <a:lnTo>
                      <a:pt x="202" y="0"/>
                    </a:lnTo>
                    <a:lnTo>
                      <a:pt x="196" y="0"/>
                    </a:lnTo>
                    <a:lnTo>
                      <a:pt x="194" y="2"/>
                    </a:lnTo>
                    <a:lnTo>
                      <a:pt x="0" y="119"/>
                    </a:lnTo>
                    <a:lnTo>
                      <a:pt x="1" y="117"/>
                    </a:lnTo>
                    <a:lnTo>
                      <a:pt x="7" y="115"/>
                    </a:lnTo>
                    <a:lnTo>
                      <a:pt x="14" y="113"/>
                    </a:lnTo>
                    <a:lnTo>
                      <a:pt x="22" y="111"/>
                    </a:lnTo>
                    <a:lnTo>
                      <a:pt x="29" y="113"/>
                    </a:lnTo>
                    <a:lnTo>
                      <a:pt x="37" y="119"/>
                    </a:lnTo>
                    <a:lnTo>
                      <a:pt x="42" y="130"/>
                    </a:lnTo>
                    <a:lnTo>
                      <a:pt x="42" y="146"/>
                    </a:lnTo>
                    <a:lnTo>
                      <a:pt x="40" y="17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8" name="Freeform 297"/>
              <p:cNvSpPr>
                <a:spLocks/>
              </p:cNvSpPr>
              <p:nvPr/>
            </p:nvSpPr>
            <p:spPr bwMode="auto">
              <a:xfrm>
                <a:off x="2343" y="2530"/>
                <a:ext cx="235" cy="172"/>
              </a:xfrm>
              <a:custGeom>
                <a:avLst/>
                <a:gdLst>
                  <a:gd name="T0" fmla="*/ 40 w 235"/>
                  <a:gd name="T1" fmla="*/ 172 h 172"/>
                  <a:gd name="T2" fmla="*/ 235 w 235"/>
                  <a:gd name="T3" fmla="*/ 54 h 172"/>
                  <a:gd name="T4" fmla="*/ 235 w 235"/>
                  <a:gd name="T5" fmla="*/ 33 h 172"/>
                  <a:gd name="T6" fmla="*/ 231 w 235"/>
                  <a:gd name="T7" fmla="*/ 18 h 172"/>
                  <a:gd name="T8" fmla="*/ 224 w 235"/>
                  <a:gd name="T9" fmla="*/ 9 h 172"/>
                  <a:gd name="T10" fmla="*/ 217 w 235"/>
                  <a:gd name="T11" fmla="*/ 4 h 172"/>
                  <a:gd name="T12" fmla="*/ 209 w 235"/>
                  <a:gd name="T13" fmla="*/ 2 h 172"/>
                  <a:gd name="T14" fmla="*/ 202 w 235"/>
                  <a:gd name="T15" fmla="*/ 0 h 172"/>
                  <a:gd name="T16" fmla="*/ 196 w 235"/>
                  <a:gd name="T17" fmla="*/ 0 h 172"/>
                  <a:gd name="T18" fmla="*/ 194 w 235"/>
                  <a:gd name="T19" fmla="*/ 2 h 172"/>
                  <a:gd name="T20" fmla="*/ 0 w 235"/>
                  <a:gd name="T21" fmla="*/ 119 h 172"/>
                  <a:gd name="T22" fmla="*/ 1 w 235"/>
                  <a:gd name="T23" fmla="*/ 117 h 172"/>
                  <a:gd name="T24" fmla="*/ 7 w 235"/>
                  <a:gd name="T25" fmla="*/ 115 h 172"/>
                  <a:gd name="T26" fmla="*/ 14 w 235"/>
                  <a:gd name="T27" fmla="*/ 113 h 172"/>
                  <a:gd name="T28" fmla="*/ 22 w 235"/>
                  <a:gd name="T29" fmla="*/ 111 h 172"/>
                  <a:gd name="T30" fmla="*/ 29 w 235"/>
                  <a:gd name="T31" fmla="*/ 113 h 172"/>
                  <a:gd name="T32" fmla="*/ 37 w 235"/>
                  <a:gd name="T33" fmla="*/ 119 h 172"/>
                  <a:gd name="T34" fmla="*/ 42 w 235"/>
                  <a:gd name="T35" fmla="*/ 130 h 172"/>
                  <a:gd name="T36" fmla="*/ 42 w 235"/>
                  <a:gd name="T37" fmla="*/ 146 h 172"/>
                  <a:gd name="T38" fmla="*/ 40 w 235"/>
                  <a:gd name="T39" fmla="*/ 172 h 17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5"/>
                  <a:gd name="T61" fmla="*/ 0 h 172"/>
                  <a:gd name="T62" fmla="*/ 235 w 235"/>
                  <a:gd name="T63" fmla="*/ 172 h 17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5" h="172">
                    <a:moveTo>
                      <a:pt x="40" y="172"/>
                    </a:moveTo>
                    <a:lnTo>
                      <a:pt x="235" y="54"/>
                    </a:lnTo>
                    <a:lnTo>
                      <a:pt x="235" y="33"/>
                    </a:lnTo>
                    <a:lnTo>
                      <a:pt x="231" y="18"/>
                    </a:lnTo>
                    <a:lnTo>
                      <a:pt x="224" y="9"/>
                    </a:lnTo>
                    <a:lnTo>
                      <a:pt x="217" y="4"/>
                    </a:lnTo>
                    <a:lnTo>
                      <a:pt x="209" y="2"/>
                    </a:lnTo>
                    <a:lnTo>
                      <a:pt x="202" y="0"/>
                    </a:lnTo>
                    <a:lnTo>
                      <a:pt x="196" y="0"/>
                    </a:lnTo>
                    <a:lnTo>
                      <a:pt x="194" y="2"/>
                    </a:lnTo>
                    <a:lnTo>
                      <a:pt x="0" y="119"/>
                    </a:lnTo>
                    <a:lnTo>
                      <a:pt x="1" y="117"/>
                    </a:lnTo>
                    <a:lnTo>
                      <a:pt x="7" y="115"/>
                    </a:lnTo>
                    <a:lnTo>
                      <a:pt x="14" y="113"/>
                    </a:lnTo>
                    <a:lnTo>
                      <a:pt x="22" y="111"/>
                    </a:lnTo>
                    <a:lnTo>
                      <a:pt x="29" y="113"/>
                    </a:lnTo>
                    <a:lnTo>
                      <a:pt x="37" y="119"/>
                    </a:lnTo>
                    <a:lnTo>
                      <a:pt x="42" y="130"/>
                    </a:lnTo>
                    <a:lnTo>
                      <a:pt x="42" y="146"/>
                    </a:lnTo>
                    <a:lnTo>
                      <a:pt x="40" y="17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9" name="Freeform 298"/>
              <p:cNvSpPr>
                <a:spLocks/>
              </p:cNvSpPr>
              <p:nvPr/>
            </p:nvSpPr>
            <p:spPr bwMode="auto">
              <a:xfrm>
                <a:off x="2348" y="2532"/>
                <a:ext cx="228" cy="165"/>
              </a:xfrm>
              <a:custGeom>
                <a:avLst/>
                <a:gdLst>
                  <a:gd name="T0" fmla="*/ 191 w 228"/>
                  <a:gd name="T1" fmla="*/ 0 h 165"/>
                  <a:gd name="T2" fmla="*/ 193 w 228"/>
                  <a:gd name="T3" fmla="*/ 0 h 165"/>
                  <a:gd name="T4" fmla="*/ 200 w 228"/>
                  <a:gd name="T5" fmla="*/ 0 h 165"/>
                  <a:gd name="T6" fmla="*/ 208 w 228"/>
                  <a:gd name="T7" fmla="*/ 2 h 165"/>
                  <a:gd name="T8" fmla="*/ 215 w 228"/>
                  <a:gd name="T9" fmla="*/ 5 h 165"/>
                  <a:gd name="T10" fmla="*/ 223 w 228"/>
                  <a:gd name="T11" fmla="*/ 15 h 165"/>
                  <a:gd name="T12" fmla="*/ 228 w 228"/>
                  <a:gd name="T13" fmla="*/ 28 h 165"/>
                  <a:gd name="T14" fmla="*/ 228 w 228"/>
                  <a:gd name="T15" fmla="*/ 48 h 165"/>
                  <a:gd name="T16" fmla="*/ 35 w 228"/>
                  <a:gd name="T17" fmla="*/ 165 h 165"/>
                  <a:gd name="T18" fmla="*/ 39 w 228"/>
                  <a:gd name="T19" fmla="*/ 142 h 165"/>
                  <a:gd name="T20" fmla="*/ 37 w 228"/>
                  <a:gd name="T21" fmla="*/ 128 h 165"/>
                  <a:gd name="T22" fmla="*/ 34 w 228"/>
                  <a:gd name="T23" fmla="*/ 118 h 165"/>
                  <a:gd name="T24" fmla="*/ 28 w 228"/>
                  <a:gd name="T25" fmla="*/ 113 h 165"/>
                  <a:gd name="T26" fmla="*/ 21 w 228"/>
                  <a:gd name="T27" fmla="*/ 111 h 165"/>
                  <a:gd name="T28" fmla="*/ 13 w 228"/>
                  <a:gd name="T29" fmla="*/ 111 h 165"/>
                  <a:gd name="T30" fmla="*/ 6 w 228"/>
                  <a:gd name="T31" fmla="*/ 113 h 165"/>
                  <a:gd name="T32" fmla="*/ 2 w 228"/>
                  <a:gd name="T33" fmla="*/ 115 h 165"/>
                  <a:gd name="T34" fmla="*/ 0 w 228"/>
                  <a:gd name="T35" fmla="*/ 115 h 165"/>
                  <a:gd name="T36" fmla="*/ 191 w 228"/>
                  <a:gd name="T37" fmla="*/ 0 h 1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8"/>
                  <a:gd name="T58" fmla="*/ 0 h 165"/>
                  <a:gd name="T59" fmla="*/ 228 w 228"/>
                  <a:gd name="T60" fmla="*/ 165 h 16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8" h="165">
                    <a:moveTo>
                      <a:pt x="191" y="0"/>
                    </a:moveTo>
                    <a:lnTo>
                      <a:pt x="193" y="0"/>
                    </a:lnTo>
                    <a:lnTo>
                      <a:pt x="200" y="0"/>
                    </a:lnTo>
                    <a:lnTo>
                      <a:pt x="208" y="2"/>
                    </a:lnTo>
                    <a:lnTo>
                      <a:pt x="215" y="5"/>
                    </a:lnTo>
                    <a:lnTo>
                      <a:pt x="223" y="15"/>
                    </a:lnTo>
                    <a:lnTo>
                      <a:pt x="228" y="28"/>
                    </a:lnTo>
                    <a:lnTo>
                      <a:pt x="228" y="48"/>
                    </a:lnTo>
                    <a:lnTo>
                      <a:pt x="35" y="165"/>
                    </a:lnTo>
                    <a:lnTo>
                      <a:pt x="39" y="142"/>
                    </a:lnTo>
                    <a:lnTo>
                      <a:pt x="37" y="128"/>
                    </a:lnTo>
                    <a:lnTo>
                      <a:pt x="34" y="118"/>
                    </a:lnTo>
                    <a:lnTo>
                      <a:pt x="28" y="113"/>
                    </a:lnTo>
                    <a:lnTo>
                      <a:pt x="21" y="111"/>
                    </a:lnTo>
                    <a:lnTo>
                      <a:pt x="13" y="111"/>
                    </a:lnTo>
                    <a:lnTo>
                      <a:pt x="6" y="113"/>
                    </a:lnTo>
                    <a:lnTo>
                      <a:pt x="2" y="115"/>
                    </a:lnTo>
                    <a:lnTo>
                      <a:pt x="0" y="115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2424FF"/>
              </a:solidFill>
              <a:ln w="0">
                <a:solidFill>
                  <a:srgbClr val="2424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0" name="Freeform 299"/>
              <p:cNvSpPr>
                <a:spLocks/>
              </p:cNvSpPr>
              <p:nvPr/>
            </p:nvSpPr>
            <p:spPr bwMode="auto">
              <a:xfrm>
                <a:off x="2354" y="2532"/>
                <a:ext cx="220" cy="159"/>
              </a:xfrm>
              <a:custGeom>
                <a:avLst/>
                <a:gdLst>
                  <a:gd name="T0" fmla="*/ 187 w 220"/>
                  <a:gd name="T1" fmla="*/ 0 h 159"/>
                  <a:gd name="T2" fmla="*/ 189 w 220"/>
                  <a:gd name="T3" fmla="*/ 0 h 159"/>
                  <a:gd name="T4" fmla="*/ 194 w 220"/>
                  <a:gd name="T5" fmla="*/ 0 h 159"/>
                  <a:gd name="T6" fmla="*/ 202 w 220"/>
                  <a:gd name="T7" fmla="*/ 2 h 159"/>
                  <a:gd name="T8" fmla="*/ 209 w 220"/>
                  <a:gd name="T9" fmla="*/ 7 h 159"/>
                  <a:gd name="T10" fmla="*/ 217 w 220"/>
                  <a:gd name="T11" fmla="*/ 15 h 159"/>
                  <a:gd name="T12" fmla="*/ 220 w 220"/>
                  <a:gd name="T13" fmla="*/ 26 h 159"/>
                  <a:gd name="T14" fmla="*/ 220 w 220"/>
                  <a:gd name="T15" fmla="*/ 44 h 159"/>
                  <a:gd name="T16" fmla="*/ 31 w 220"/>
                  <a:gd name="T17" fmla="*/ 159 h 159"/>
                  <a:gd name="T18" fmla="*/ 33 w 220"/>
                  <a:gd name="T19" fmla="*/ 139 h 159"/>
                  <a:gd name="T20" fmla="*/ 31 w 220"/>
                  <a:gd name="T21" fmla="*/ 126 h 159"/>
                  <a:gd name="T22" fmla="*/ 28 w 220"/>
                  <a:gd name="T23" fmla="*/ 117 h 159"/>
                  <a:gd name="T24" fmla="*/ 20 w 220"/>
                  <a:gd name="T25" fmla="*/ 113 h 159"/>
                  <a:gd name="T26" fmla="*/ 13 w 220"/>
                  <a:gd name="T27" fmla="*/ 111 h 159"/>
                  <a:gd name="T28" fmla="*/ 5 w 220"/>
                  <a:gd name="T29" fmla="*/ 113 h 159"/>
                  <a:gd name="T30" fmla="*/ 2 w 220"/>
                  <a:gd name="T31" fmla="*/ 115 h 159"/>
                  <a:gd name="T32" fmla="*/ 0 w 220"/>
                  <a:gd name="T33" fmla="*/ 115 h 159"/>
                  <a:gd name="T34" fmla="*/ 187 w 220"/>
                  <a:gd name="T35" fmla="*/ 0 h 1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20"/>
                  <a:gd name="T55" fmla="*/ 0 h 159"/>
                  <a:gd name="T56" fmla="*/ 220 w 220"/>
                  <a:gd name="T57" fmla="*/ 159 h 15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20" h="159">
                    <a:moveTo>
                      <a:pt x="187" y="0"/>
                    </a:moveTo>
                    <a:lnTo>
                      <a:pt x="189" y="0"/>
                    </a:lnTo>
                    <a:lnTo>
                      <a:pt x="194" y="0"/>
                    </a:lnTo>
                    <a:lnTo>
                      <a:pt x="202" y="2"/>
                    </a:lnTo>
                    <a:lnTo>
                      <a:pt x="209" y="7"/>
                    </a:lnTo>
                    <a:lnTo>
                      <a:pt x="217" y="15"/>
                    </a:lnTo>
                    <a:lnTo>
                      <a:pt x="220" y="26"/>
                    </a:lnTo>
                    <a:lnTo>
                      <a:pt x="220" y="44"/>
                    </a:lnTo>
                    <a:lnTo>
                      <a:pt x="31" y="159"/>
                    </a:lnTo>
                    <a:lnTo>
                      <a:pt x="33" y="139"/>
                    </a:lnTo>
                    <a:lnTo>
                      <a:pt x="31" y="126"/>
                    </a:lnTo>
                    <a:lnTo>
                      <a:pt x="28" y="117"/>
                    </a:lnTo>
                    <a:lnTo>
                      <a:pt x="20" y="113"/>
                    </a:lnTo>
                    <a:lnTo>
                      <a:pt x="13" y="111"/>
                    </a:lnTo>
                    <a:lnTo>
                      <a:pt x="5" y="113"/>
                    </a:lnTo>
                    <a:lnTo>
                      <a:pt x="2" y="115"/>
                    </a:lnTo>
                    <a:lnTo>
                      <a:pt x="0" y="115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4949FF"/>
              </a:solidFill>
              <a:ln w="0">
                <a:solidFill>
                  <a:srgbClr val="494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1" name="Freeform 300"/>
              <p:cNvSpPr>
                <a:spLocks/>
              </p:cNvSpPr>
              <p:nvPr/>
            </p:nvSpPr>
            <p:spPr bwMode="auto">
              <a:xfrm>
                <a:off x="2359" y="2532"/>
                <a:ext cx="215" cy="154"/>
              </a:xfrm>
              <a:custGeom>
                <a:avLst/>
                <a:gdLst>
                  <a:gd name="T0" fmla="*/ 184 w 215"/>
                  <a:gd name="T1" fmla="*/ 0 h 154"/>
                  <a:gd name="T2" fmla="*/ 188 w 215"/>
                  <a:gd name="T3" fmla="*/ 0 h 154"/>
                  <a:gd name="T4" fmla="*/ 193 w 215"/>
                  <a:gd name="T5" fmla="*/ 2 h 154"/>
                  <a:gd name="T6" fmla="*/ 201 w 215"/>
                  <a:gd name="T7" fmla="*/ 5 h 154"/>
                  <a:gd name="T8" fmla="*/ 210 w 215"/>
                  <a:gd name="T9" fmla="*/ 11 h 154"/>
                  <a:gd name="T10" fmla="*/ 214 w 215"/>
                  <a:gd name="T11" fmla="*/ 24 h 154"/>
                  <a:gd name="T12" fmla="*/ 215 w 215"/>
                  <a:gd name="T13" fmla="*/ 40 h 154"/>
                  <a:gd name="T14" fmla="*/ 28 w 215"/>
                  <a:gd name="T15" fmla="*/ 154 h 154"/>
                  <a:gd name="T16" fmla="*/ 30 w 215"/>
                  <a:gd name="T17" fmla="*/ 135 h 154"/>
                  <a:gd name="T18" fmla="*/ 26 w 215"/>
                  <a:gd name="T19" fmla="*/ 124 h 154"/>
                  <a:gd name="T20" fmla="*/ 21 w 215"/>
                  <a:gd name="T21" fmla="*/ 117 h 154"/>
                  <a:gd name="T22" fmla="*/ 13 w 215"/>
                  <a:gd name="T23" fmla="*/ 113 h 154"/>
                  <a:gd name="T24" fmla="*/ 8 w 215"/>
                  <a:gd name="T25" fmla="*/ 113 h 154"/>
                  <a:gd name="T26" fmla="*/ 2 w 215"/>
                  <a:gd name="T27" fmla="*/ 113 h 154"/>
                  <a:gd name="T28" fmla="*/ 0 w 215"/>
                  <a:gd name="T29" fmla="*/ 113 h 154"/>
                  <a:gd name="T30" fmla="*/ 184 w 215"/>
                  <a:gd name="T31" fmla="*/ 0 h 1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5"/>
                  <a:gd name="T49" fmla="*/ 0 h 154"/>
                  <a:gd name="T50" fmla="*/ 215 w 215"/>
                  <a:gd name="T51" fmla="*/ 154 h 1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5" h="154">
                    <a:moveTo>
                      <a:pt x="184" y="0"/>
                    </a:moveTo>
                    <a:lnTo>
                      <a:pt x="188" y="0"/>
                    </a:lnTo>
                    <a:lnTo>
                      <a:pt x="193" y="2"/>
                    </a:lnTo>
                    <a:lnTo>
                      <a:pt x="201" y="5"/>
                    </a:lnTo>
                    <a:lnTo>
                      <a:pt x="210" y="11"/>
                    </a:lnTo>
                    <a:lnTo>
                      <a:pt x="214" y="24"/>
                    </a:lnTo>
                    <a:lnTo>
                      <a:pt x="215" y="40"/>
                    </a:lnTo>
                    <a:lnTo>
                      <a:pt x="28" y="154"/>
                    </a:lnTo>
                    <a:lnTo>
                      <a:pt x="30" y="135"/>
                    </a:lnTo>
                    <a:lnTo>
                      <a:pt x="26" y="124"/>
                    </a:lnTo>
                    <a:lnTo>
                      <a:pt x="21" y="117"/>
                    </a:lnTo>
                    <a:lnTo>
                      <a:pt x="13" y="113"/>
                    </a:lnTo>
                    <a:lnTo>
                      <a:pt x="8" y="113"/>
                    </a:lnTo>
                    <a:lnTo>
                      <a:pt x="2" y="113"/>
                    </a:lnTo>
                    <a:lnTo>
                      <a:pt x="0" y="113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2" name="Freeform 301"/>
              <p:cNvSpPr>
                <a:spLocks/>
              </p:cNvSpPr>
              <p:nvPr/>
            </p:nvSpPr>
            <p:spPr bwMode="auto">
              <a:xfrm>
                <a:off x="2365" y="2534"/>
                <a:ext cx="208" cy="146"/>
              </a:xfrm>
              <a:custGeom>
                <a:avLst/>
                <a:gdLst>
                  <a:gd name="T0" fmla="*/ 182 w 208"/>
                  <a:gd name="T1" fmla="*/ 0 h 146"/>
                  <a:gd name="T2" fmla="*/ 183 w 208"/>
                  <a:gd name="T3" fmla="*/ 0 h 146"/>
                  <a:gd name="T4" fmla="*/ 189 w 208"/>
                  <a:gd name="T5" fmla="*/ 1 h 146"/>
                  <a:gd name="T6" fmla="*/ 196 w 208"/>
                  <a:gd name="T7" fmla="*/ 3 h 146"/>
                  <a:gd name="T8" fmla="*/ 202 w 208"/>
                  <a:gd name="T9" fmla="*/ 11 h 146"/>
                  <a:gd name="T10" fmla="*/ 208 w 208"/>
                  <a:gd name="T11" fmla="*/ 20 h 146"/>
                  <a:gd name="T12" fmla="*/ 208 w 208"/>
                  <a:gd name="T13" fmla="*/ 35 h 146"/>
                  <a:gd name="T14" fmla="*/ 24 w 208"/>
                  <a:gd name="T15" fmla="*/ 146 h 146"/>
                  <a:gd name="T16" fmla="*/ 24 w 208"/>
                  <a:gd name="T17" fmla="*/ 129 h 146"/>
                  <a:gd name="T18" fmla="*/ 20 w 208"/>
                  <a:gd name="T19" fmla="*/ 120 h 146"/>
                  <a:gd name="T20" fmla="*/ 15 w 208"/>
                  <a:gd name="T21" fmla="*/ 115 h 146"/>
                  <a:gd name="T22" fmla="*/ 7 w 208"/>
                  <a:gd name="T23" fmla="*/ 111 h 146"/>
                  <a:gd name="T24" fmla="*/ 2 w 208"/>
                  <a:gd name="T25" fmla="*/ 111 h 146"/>
                  <a:gd name="T26" fmla="*/ 0 w 208"/>
                  <a:gd name="T27" fmla="*/ 111 h 146"/>
                  <a:gd name="T28" fmla="*/ 182 w 208"/>
                  <a:gd name="T29" fmla="*/ 0 h 14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8"/>
                  <a:gd name="T46" fmla="*/ 0 h 146"/>
                  <a:gd name="T47" fmla="*/ 208 w 208"/>
                  <a:gd name="T48" fmla="*/ 146 h 14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8" h="146">
                    <a:moveTo>
                      <a:pt x="182" y="0"/>
                    </a:moveTo>
                    <a:lnTo>
                      <a:pt x="183" y="0"/>
                    </a:lnTo>
                    <a:lnTo>
                      <a:pt x="189" y="1"/>
                    </a:lnTo>
                    <a:lnTo>
                      <a:pt x="196" y="3"/>
                    </a:lnTo>
                    <a:lnTo>
                      <a:pt x="202" y="11"/>
                    </a:lnTo>
                    <a:lnTo>
                      <a:pt x="208" y="20"/>
                    </a:lnTo>
                    <a:lnTo>
                      <a:pt x="208" y="35"/>
                    </a:lnTo>
                    <a:lnTo>
                      <a:pt x="24" y="146"/>
                    </a:lnTo>
                    <a:lnTo>
                      <a:pt x="24" y="129"/>
                    </a:lnTo>
                    <a:lnTo>
                      <a:pt x="20" y="120"/>
                    </a:lnTo>
                    <a:lnTo>
                      <a:pt x="15" y="115"/>
                    </a:lnTo>
                    <a:lnTo>
                      <a:pt x="7" y="111"/>
                    </a:lnTo>
                    <a:lnTo>
                      <a:pt x="2" y="111"/>
                    </a:lnTo>
                    <a:lnTo>
                      <a:pt x="0" y="111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292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3" name="Freeform 302"/>
              <p:cNvSpPr>
                <a:spLocks/>
              </p:cNvSpPr>
              <p:nvPr/>
            </p:nvSpPr>
            <p:spPr bwMode="auto">
              <a:xfrm>
                <a:off x="2370" y="2534"/>
                <a:ext cx="203" cy="140"/>
              </a:xfrm>
              <a:custGeom>
                <a:avLst/>
                <a:gdLst>
                  <a:gd name="T0" fmla="*/ 178 w 203"/>
                  <a:gd name="T1" fmla="*/ 0 h 140"/>
                  <a:gd name="T2" fmla="*/ 180 w 203"/>
                  <a:gd name="T3" fmla="*/ 0 h 140"/>
                  <a:gd name="T4" fmla="*/ 188 w 203"/>
                  <a:gd name="T5" fmla="*/ 3 h 140"/>
                  <a:gd name="T6" fmla="*/ 195 w 203"/>
                  <a:gd name="T7" fmla="*/ 9 h 140"/>
                  <a:gd name="T8" fmla="*/ 201 w 203"/>
                  <a:gd name="T9" fmla="*/ 18 h 140"/>
                  <a:gd name="T10" fmla="*/ 203 w 203"/>
                  <a:gd name="T11" fmla="*/ 31 h 140"/>
                  <a:gd name="T12" fmla="*/ 21 w 203"/>
                  <a:gd name="T13" fmla="*/ 140 h 140"/>
                  <a:gd name="T14" fmla="*/ 21 w 203"/>
                  <a:gd name="T15" fmla="*/ 127 h 140"/>
                  <a:gd name="T16" fmla="*/ 15 w 203"/>
                  <a:gd name="T17" fmla="*/ 118 h 140"/>
                  <a:gd name="T18" fmla="*/ 8 w 203"/>
                  <a:gd name="T19" fmla="*/ 113 h 140"/>
                  <a:gd name="T20" fmla="*/ 2 w 203"/>
                  <a:gd name="T21" fmla="*/ 111 h 140"/>
                  <a:gd name="T22" fmla="*/ 0 w 203"/>
                  <a:gd name="T23" fmla="*/ 109 h 140"/>
                  <a:gd name="T24" fmla="*/ 178 w 203"/>
                  <a:gd name="T25" fmla="*/ 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3"/>
                  <a:gd name="T40" fmla="*/ 0 h 140"/>
                  <a:gd name="T41" fmla="*/ 203 w 203"/>
                  <a:gd name="T42" fmla="*/ 140 h 14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3" h="140">
                    <a:moveTo>
                      <a:pt x="178" y="0"/>
                    </a:moveTo>
                    <a:lnTo>
                      <a:pt x="180" y="0"/>
                    </a:lnTo>
                    <a:lnTo>
                      <a:pt x="188" y="3"/>
                    </a:lnTo>
                    <a:lnTo>
                      <a:pt x="195" y="9"/>
                    </a:lnTo>
                    <a:lnTo>
                      <a:pt x="201" y="18"/>
                    </a:lnTo>
                    <a:lnTo>
                      <a:pt x="203" y="31"/>
                    </a:lnTo>
                    <a:lnTo>
                      <a:pt x="21" y="140"/>
                    </a:lnTo>
                    <a:lnTo>
                      <a:pt x="21" y="127"/>
                    </a:lnTo>
                    <a:lnTo>
                      <a:pt x="15" y="118"/>
                    </a:lnTo>
                    <a:lnTo>
                      <a:pt x="8" y="113"/>
                    </a:lnTo>
                    <a:lnTo>
                      <a:pt x="2" y="111"/>
                    </a:lnTo>
                    <a:lnTo>
                      <a:pt x="0" y="109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B6B6FF"/>
              </a:solidFill>
              <a:ln w="0">
                <a:solidFill>
                  <a:srgbClr val="B6B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4" name="Freeform 303"/>
              <p:cNvSpPr>
                <a:spLocks/>
              </p:cNvSpPr>
              <p:nvPr/>
            </p:nvSpPr>
            <p:spPr bwMode="auto">
              <a:xfrm>
                <a:off x="2376" y="2534"/>
                <a:ext cx="195" cy="135"/>
              </a:xfrm>
              <a:custGeom>
                <a:avLst/>
                <a:gdLst>
                  <a:gd name="T0" fmla="*/ 174 w 195"/>
                  <a:gd name="T1" fmla="*/ 0 h 135"/>
                  <a:gd name="T2" fmla="*/ 174 w 195"/>
                  <a:gd name="T3" fmla="*/ 0 h 135"/>
                  <a:gd name="T4" fmla="*/ 178 w 195"/>
                  <a:gd name="T5" fmla="*/ 1 h 135"/>
                  <a:gd name="T6" fmla="*/ 182 w 195"/>
                  <a:gd name="T7" fmla="*/ 3 h 135"/>
                  <a:gd name="T8" fmla="*/ 185 w 195"/>
                  <a:gd name="T9" fmla="*/ 7 h 135"/>
                  <a:gd name="T10" fmla="*/ 189 w 195"/>
                  <a:gd name="T11" fmla="*/ 11 h 135"/>
                  <a:gd name="T12" fmla="*/ 193 w 195"/>
                  <a:gd name="T13" fmla="*/ 14 h 135"/>
                  <a:gd name="T14" fmla="*/ 195 w 195"/>
                  <a:gd name="T15" fmla="*/ 20 h 135"/>
                  <a:gd name="T16" fmla="*/ 195 w 195"/>
                  <a:gd name="T17" fmla="*/ 26 h 135"/>
                  <a:gd name="T18" fmla="*/ 17 w 195"/>
                  <a:gd name="T19" fmla="*/ 135 h 135"/>
                  <a:gd name="T20" fmla="*/ 17 w 195"/>
                  <a:gd name="T21" fmla="*/ 129 h 135"/>
                  <a:gd name="T22" fmla="*/ 15 w 195"/>
                  <a:gd name="T23" fmla="*/ 126 h 135"/>
                  <a:gd name="T24" fmla="*/ 11 w 195"/>
                  <a:gd name="T25" fmla="*/ 120 h 135"/>
                  <a:gd name="T26" fmla="*/ 9 w 195"/>
                  <a:gd name="T27" fmla="*/ 116 h 135"/>
                  <a:gd name="T28" fmla="*/ 6 w 195"/>
                  <a:gd name="T29" fmla="*/ 113 h 135"/>
                  <a:gd name="T30" fmla="*/ 2 w 195"/>
                  <a:gd name="T31" fmla="*/ 111 h 135"/>
                  <a:gd name="T32" fmla="*/ 0 w 195"/>
                  <a:gd name="T33" fmla="*/ 109 h 135"/>
                  <a:gd name="T34" fmla="*/ 0 w 195"/>
                  <a:gd name="T35" fmla="*/ 109 h 135"/>
                  <a:gd name="T36" fmla="*/ 174 w 195"/>
                  <a:gd name="T37" fmla="*/ 0 h 1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5"/>
                  <a:gd name="T58" fmla="*/ 0 h 135"/>
                  <a:gd name="T59" fmla="*/ 195 w 195"/>
                  <a:gd name="T60" fmla="*/ 135 h 13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5" h="135">
                    <a:moveTo>
                      <a:pt x="174" y="0"/>
                    </a:moveTo>
                    <a:lnTo>
                      <a:pt x="174" y="0"/>
                    </a:lnTo>
                    <a:lnTo>
                      <a:pt x="178" y="1"/>
                    </a:lnTo>
                    <a:lnTo>
                      <a:pt x="182" y="3"/>
                    </a:lnTo>
                    <a:lnTo>
                      <a:pt x="185" y="7"/>
                    </a:lnTo>
                    <a:lnTo>
                      <a:pt x="189" y="11"/>
                    </a:lnTo>
                    <a:lnTo>
                      <a:pt x="193" y="14"/>
                    </a:lnTo>
                    <a:lnTo>
                      <a:pt x="195" y="20"/>
                    </a:lnTo>
                    <a:lnTo>
                      <a:pt x="195" y="26"/>
                    </a:lnTo>
                    <a:lnTo>
                      <a:pt x="17" y="135"/>
                    </a:lnTo>
                    <a:lnTo>
                      <a:pt x="17" y="129"/>
                    </a:lnTo>
                    <a:lnTo>
                      <a:pt x="15" y="126"/>
                    </a:lnTo>
                    <a:lnTo>
                      <a:pt x="11" y="120"/>
                    </a:lnTo>
                    <a:lnTo>
                      <a:pt x="9" y="116"/>
                    </a:lnTo>
                    <a:lnTo>
                      <a:pt x="6" y="113"/>
                    </a:lnTo>
                    <a:lnTo>
                      <a:pt x="2" y="111"/>
                    </a:lnTo>
                    <a:lnTo>
                      <a:pt x="0" y="109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DBDBFF"/>
              </a:solidFill>
              <a:ln w="0">
                <a:solidFill>
                  <a:srgbClr val="DBDB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5" name="Freeform 304"/>
              <p:cNvSpPr>
                <a:spLocks/>
              </p:cNvSpPr>
              <p:nvPr/>
            </p:nvSpPr>
            <p:spPr bwMode="auto">
              <a:xfrm>
                <a:off x="2382" y="2535"/>
                <a:ext cx="189" cy="128"/>
              </a:xfrm>
              <a:custGeom>
                <a:avLst/>
                <a:gdLst>
                  <a:gd name="T0" fmla="*/ 170 w 189"/>
                  <a:gd name="T1" fmla="*/ 0 h 128"/>
                  <a:gd name="T2" fmla="*/ 172 w 189"/>
                  <a:gd name="T3" fmla="*/ 0 h 128"/>
                  <a:gd name="T4" fmla="*/ 174 w 189"/>
                  <a:gd name="T5" fmla="*/ 2 h 128"/>
                  <a:gd name="T6" fmla="*/ 178 w 189"/>
                  <a:gd name="T7" fmla="*/ 4 h 128"/>
                  <a:gd name="T8" fmla="*/ 181 w 189"/>
                  <a:gd name="T9" fmla="*/ 8 h 128"/>
                  <a:gd name="T10" fmla="*/ 185 w 189"/>
                  <a:gd name="T11" fmla="*/ 12 h 128"/>
                  <a:gd name="T12" fmla="*/ 187 w 189"/>
                  <a:gd name="T13" fmla="*/ 17 h 128"/>
                  <a:gd name="T14" fmla="*/ 189 w 189"/>
                  <a:gd name="T15" fmla="*/ 21 h 128"/>
                  <a:gd name="T16" fmla="*/ 13 w 189"/>
                  <a:gd name="T17" fmla="*/ 128 h 128"/>
                  <a:gd name="T18" fmla="*/ 0 w 189"/>
                  <a:gd name="T19" fmla="*/ 106 h 128"/>
                  <a:gd name="T20" fmla="*/ 170 w 189"/>
                  <a:gd name="T21" fmla="*/ 0 h 1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9"/>
                  <a:gd name="T34" fmla="*/ 0 h 128"/>
                  <a:gd name="T35" fmla="*/ 189 w 189"/>
                  <a:gd name="T36" fmla="*/ 128 h 1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9" h="128">
                    <a:moveTo>
                      <a:pt x="170" y="0"/>
                    </a:moveTo>
                    <a:lnTo>
                      <a:pt x="172" y="0"/>
                    </a:lnTo>
                    <a:lnTo>
                      <a:pt x="174" y="2"/>
                    </a:lnTo>
                    <a:lnTo>
                      <a:pt x="178" y="4"/>
                    </a:lnTo>
                    <a:lnTo>
                      <a:pt x="181" y="8"/>
                    </a:lnTo>
                    <a:lnTo>
                      <a:pt x="185" y="12"/>
                    </a:lnTo>
                    <a:lnTo>
                      <a:pt x="187" y="17"/>
                    </a:lnTo>
                    <a:lnTo>
                      <a:pt x="189" y="21"/>
                    </a:lnTo>
                    <a:lnTo>
                      <a:pt x="13" y="128"/>
                    </a:lnTo>
                    <a:lnTo>
                      <a:pt x="0" y="106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6" name="Freeform 314"/>
              <p:cNvSpPr>
                <a:spLocks/>
              </p:cNvSpPr>
              <p:nvPr/>
            </p:nvSpPr>
            <p:spPr bwMode="auto">
              <a:xfrm>
                <a:off x="2322" y="2647"/>
                <a:ext cx="63" cy="68"/>
              </a:xfrm>
              <a:custGeom>
                <a:avLst/>
                <a:gdLst>
                  <a:gd name="T0" fmla="*/ 45 w 63"/>
                  <a:gd name="T1" fmla="*/ 65 h 68"/>
                  <a:gd name="T2" fmla="*/ 58 w 63"/>
                  <a:gd name="T3" fmla="*/ 53 h 68"/>
                  <a:gd name="T4" fmla="*/ 63 w 63"/>
                  <a:gd name="T5" fmla="*/ 39 h 68"/>
                  <a:gd name="T6" fmla="*/ 60 w 63"/>
                  <a:gd name="T7" fmla="*/ 20 h 68"/>
                  <a:gd name="T8" fmla="*/ 48 w 63"/>
                  <a:gd name="T9" fmla="*/ 5 h 68"/>
                  <a:gd name="T10" fmla="*/ 34 w 63"/>
                  <a:gd name="T11" fmla="*/ 0 h 68"/>
                  <a:gd name="T12" fmla="*/ 17 w 63"/>
                  <a:gd name="T13" fmla="*/ 2 h 68"/>
                  <a:gd name="T14" fmla="*/ 6 w 63"/>
                  <a:gd name="T15" fmla="*/ 13 h 68"/>
                  <a:gd name="T16" fmla="*/ 0 w 63"/>
                  <a:gd name="T17" fmla="*/ 29 h 68"/>
                  <a:gd name="T18" fmla="*/ 4 w 63"/>
                  <a:gd name="T19" fmla="*/ 46 h 68"/>
                  <a:gd name="T20" fmla="*/ 13 w 63"/>
                  <a:gd name="T21" fmla="*/ 61 h 68"/>
                  <a:gd name="T22" fmla="*/ 30 w 63"/>
                  <a:gd name="T23" fmla="*/ 68 h 68"/>
                  <a:gd name="T24" fmla="*/ 45 w 63"/>
                  <a:gd name="T25" fmla="*/ 65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8"/>
                  <a:gd name="T41" fmla="*/ 63 w 63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8">
                    <a:moveTo>
                      <a:pt x="45" y="65"/>
                    </a:moveTo>
                    <a:lnTo>
                      <a:pt x="58" y="53"/>
                    </a:lnTo>
                    <a:lnTo>
                      <a:pt x="63" y="39"/>
                    </a:lnTo>
                    <a:lnTo>
                      <a:pt x="60" y="20"/>
                    </a:lnTo>
                    <a:lnTo>
                      <a:pt x="48" y="5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6" y="13"/>
                    </a:lnTo>
                    <a:lnTo>
                      <a:pt x="0" y="29"/>
                    </a:lnTo>
                    <a:lnTo>
                      <a:pt x="4" y="46"/>
                    </a:lnTo>
                    <a:lnTo>
                      <a:pt x="13" y="61"/>
                    </a:lnTo>
                    <a:lnTo>
                      <a:pt x="30" y="68"/>
                    </a:lnTo>
                    <a:lnTo>
                      <a:pt x="45" y="6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7" name="Freeform 315"/>
              <p:cNvSpPr>
                <a:spLocks/>
              </p:cNvSpPr>
              <p:nvPr/>
            </p:nvSpPr>
            <p:spPr bwMode="auto">
              <a:xfrm>
                <a:off x="2322" y="2647"/>
                <a:ext cx="63" cy="68"/>
              </a:xfrm>
              <a:custGeom>
                <a:avLst/>
                <a:gdLst>
                  <a:gd name="T0" fmla="*/ 45 w 63"/>
                  <a:gd name="T1" fmla="*/ 65 h 68"/>
                  <a:gd name="T2" fmla="*/ 58 w 63"/>
                  <a:gd name="T3" fmla="*/ 53 h 68"/>
                  <a:gd name="T4" fmla="*/ 63 w 63"/>
                  <a:gd name="T5" fmla="*/ 39 h 68"/>
                  <a:gd name="T6" fmla="*/ 60 w 63"/>
                  <a:gd name="T7" fmla="*/ 20 h 68"/>
                  <a:gd name="T8" fmla="*/ 48 w 63"/>
                  <a:gd name="T9" fmla="*/ 5 h 68"/>
                  <a:gd name="T10" fmla="*/ 34 w 63"/>
                  <a:gd name="T11" fmla="*/ 0 h 68"/>
                  <a:gd name="T12" fmla="*/ 17 w 63"/>
                  <a:gd name="T13" fmla="*/ 2 h 68"/>
                  <a:gd name="T14" fmla="*/ 6 w 63"/>
                  <a:gd name="T15" fmla="*/ 13 h 68"/>
                  <a:gd name="T16" fmla="*/ 0 w 63"/>
                  <a:gd name="T17" fmla="*/ 29 h 68"/>
                  <a:gd name="T18" fmla="*/ 4 w 63"/>
                  <a:gd name="T19" fmla="*/ 46 h 68"/>
                  <a:gd name="T20" fmla="*/ 13 w 63"/>
                  <a:gd name="T21" fmla="*/ 61 h 68"/>
                  <a:gd name="T22" fmla="*/ 30 w 63"/>
                  <a:gd name="T23" fmla="*/ 68 h 68"/>
                  <a:gd name="T24" fmla="*/ 45 w 63"/>
                  <a:gd name="T25" fmla="*/ 65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8"/>
                  <a:gd name="T41" fmla="*/ 63 w 63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8">
                    <a:moveTo>
                      <a:pt x="45" y="65"/>
                    </a:moveTo>
                    <a:lnTo>
                      <a:pt x="58" y="53"/>
                    </a:lnTo>
                    <a:lnTo>
                      <a:pt x="63" y="39"/>
                    </a:lnTo>
                    <a:lnTo>
                      <a:pt x="60" y="20"/>
                    </a:lnTo>
                    <a:lnTo>
                      <a:pt x="48" y="5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6" y="13"/>
                    </a:lnTo>
                    <a:lnTo>
                      <a:pt x="0" y="29"/>
                    </a:lnTo>
                    <a:lnTo>
                      <a:pt x="4" y="46"/>
                    </a:lnTo>
                    <a:lnTo>
                      <a:pt x="13" y="61"/>
                    </a:lnTo>
                    <a:lnTo>
                      <a:pt x="30" y="68"/>
                    </a:lnTo>
                    <a:lnTo>
                      <a:pt x="45" y="65"/>
                    </a:lnTo>
                  </a:path>
                </a:pathLst>
              </a:cu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8" name="Freeform 317"/>
              <p:cNvSpPr>
                <a:spLocks/>
              </p:cNvSpPr>
              <p:nvPr/>
            </p:nvSpPr>
            <p:spPr bwMode="auto">
              <a:xfrm>
                <a:off x="2535" y="2530"/>
                <a:ext cx="43" cy="54"/>
              </a:xfrm>
              <a:custGeom>
                <a:avLst/>
                <a:gdLst>
                  <a:gd name="T0" fmla="*/ 0 w 43"/>
                  <a:gd name="T1" fmla="*/ 4 h 54"/>
                  <a:gd name="T2" fmla="*/ 2 w 43"/>
                  <a:gd name="T3" fmla="*/ 4 h 54"/>
                  <a:gd name="T4" fmla="*/ 8 w 43"/>
                  <a:gd name="T5" fmla="*/ 2 h 54"/>
                  <a:gd name="T6" fmla="*/ 13 w 43"/>
                  <a:gd name="T7" fmla="*/ 0 h 54"/>
                  <a:gd name="T8" fmla="*/ 21 w 43"/>
                  <a:gd name="T9" fmla="*/ 0 h 54"/>
                  <a:gd name="T10" fmla="*/ 28 w 43"/>
                  <a:gd name="T11" fmla="*/ 4 h 54"/>
                  <a:gd name="T12" fmla="*/ 36 w 43"/>
                  <a:gd name="T13" fmla="*/ 15 h 54"/>
                  <a:gd name="T14" fmla="*/ 39 w 43"/>
                  <a:gd name="T15" fmla="*/ 30 h 54"/>
                  <a:gd name="T16" fmla="*/ 43 w 43"/>
                  <a:gd name="T17" fmla="*/ 54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3"/>
                  <a:gd name="T28" fmla="*/ 0 h 54"/>
                  <a:gd name="T29" fmla="*/ 43 w 43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3" h="54">
                    <a:moveTo>
                      <a:pt x="0" y="4"/>
                    </a:moveTo>
                    <a:lnTo>
                      <a:pt x="2" y="4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21" y="0"/>
                    </a:lnTo>
                    <a:lnTo>
                      <a:pt x="28" y="4"/>
                    </a:lnTo>
                    <a:lnTo>
                      <a:pt x="36" y="15"/>
                    </a:lnTo>
                    <a:lnTo>
                      <a:pt x="39" y="30"/>
                    </a:lnTo>
                    <a:lnTo>
                      <a:pt x="43" y="54"/>
                    </a:lnTo>
                  </a:path>
                </a:pathLst>
              </a:custGeom>
              <a:noFill/>
              <a:ln w="1111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1" name="Line 50"/>
              <p:cNvSpPr>
                <a:spLocks noChangeShapeType="1"/>
              </p:cNvSpPr>
              <p:nvPr/>
            </p:nvSpPr>
            <p:spPr bwMode="auto">
              <a:xfrm flipV="1">
                <a:off x="2113" y="2152"/>
                <a:ext cx="13" cy="5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2" name="Line 52"/>
              <p:cNvSpPr>
                <a:spLocks noChangeShapeType="1"/>
              </p:cNvSpPr>
              <p:nvPr/>
            </p:nvSpPr>
            <p:spPr bwMode="auto">
              <a:xfrm flipV="1">
                <a:off x="2163" y="2122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3" name="Line 53"/>
              <p:cNvSpPr>
                <a:spLocks noChangeShapeType="1"/>
              </p:cNvSpPr>
              <p:nvPr/>
            </p:nvSpPr>
            <p:spPr bwMode="auto">
              <a:xfrm flipV="1">
                <a:off x="2187" y="2107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4" name="Line 54"/>
              <p:cNvSpPr>
                <a:spLocks noChangeShapeType="1"/>
              </p:cNvSpPr>
              <p:nvPr/>
            </p:nvSpPr>
            <p:spPr bwMode="auto">
              <a:xfrm flipV="1">
                <a:off x="2211" y="2094"/>
                <a:ext cx="13" cy="6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5" name="Line 55"/>
              <p:cNvSpPr>
                <a:spLocks noChangeShapeType="1"/>
              </p:cNvSpPr>
              <p:nvPr/>
            </p:nvSpPr>
            <p:spPr bwMode="auto">
              <a:xfrm flipV="1">
                <a:off x="2237" y="2079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6" name="Line 56"/>
              <p:cNvSpPr>
                <a:spLocks noChangeShapeType="1"/>
              </p:cNvSpPr>
              <p:nvPr/>
            </p:nvSpPr>
            <p:spPr bwMode="auto">
              <a:xfrm flipV="1">
                <a:off x="2261" y="2064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7" name="Line 57"/>
              <p:cNvSpPr>
                <a:spLocks noChangeShapeType="1"/>
              </p:cNvSpPr>
              <p:nvPr/>
            </p:nvSpPr>
            <p:spPr bwMode="auto">
              <a:xfrm flipV="1">
                <a:off x="2285" y="2050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8" name="Line 58"/>
              <p:cNvSpPr>
                <a:spLocks noChangeShapeType="1"/>
              </p:cNvSpPr>
              <p:nvPr/>
            </p:nvSpPr>
            <p:spPr bwMode="auto">
              <a:xfrm flipV="1">
                <a:off x="2309" y="2037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9" name="Line 59"/>
              <p:cNvSpPr>
                <a:spLocks noChangeShapeType="1"/>
              </p:cNvSpPr>
              <p:nvPr/>
            </p:nvSpPr>
            <p:spPr bwMode="auto">
              <a:xfrm flipV="1">
                <a:off x="2335" y="2022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0" name="Line 60"/>
              <p:cNvSpPr>
                <a:spLocks noChangeShapeType="1"/>
              </p:cNvSpPr>
              <p:nvPr/>
            </p:nvSpPr>
            <p:spPr bwMode="auto">
              <a:xfrm flipV="1">
                <a:off x="2359" y="2007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1" name="Line 61"/>
              <p:cNvSpPr>
                <a:spLocks noChangeShapeType="1"/>
              </p:cNvSpPr>
              <p:nvPr/>
            </p:nvSpPr>
            <p:spPr bwMode="auto">
              <a:xfrm flipV="1">
                <a:off x="2383" y="1994"/>
                <a:ext cx="13" cy="6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2" name="Line 62"/>
              <p:cNvSpPr>
                <a:spLocks noChangeShapeType="1"/>
              </p:cNvSpPr>
              <p:nvPr/>
            </p:nvSpPr>
            <p:spPr bwMode="auto">
              <a:xfrm flipV="1">
                <a:off x="2407" y="1979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3" name="Line 63"/>
              <p:cNvSpPr>
                <a:spLocks noChangeShapeType="1"/>
              </p:cNvSpPr>
              <p:nvPr/>
            </p:nvSpPr>
            <p:spPr bwMode="auto">
              <a:xfrm flipV="1">
                <a:off x="2433" y="1964"/>
                <a:ext cx="12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4" name="Line 64"/>
              <p:cNvSpPr>
                <a:spLocks noChangeShapeType="1"/>
              </p:cNvSpPr>
              <p:nvPr/>
            </p:nvSpPr>
            <p:spPr bwMode="auto">
              <a:xfrm flipV="1">
                <a:off x="2458" y="1949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5" name="Line 65"/>
              <p:cNvSpPr>
                <a:spLocks noChangeShapeType="1"/>
              </p:cNvSpPr>
              <p:nvPr/>
            </p:nvSpPr>
            <p:spPr bwMode="auto">
              <a:xfrm flipV="1">
                <a:off x="2482" y="1936"/>
                <a:ext cx="13" cy="6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6" name="Line 66"/>
              <p:cNvSpPr>
                <a:spLocks noChangeShapeType="1"/>
              </p:cNvSpPr>
              <p:nvPr/>
            </p:nvSpPr>
            <p:spPr bwMode="auto">
              <a:xfrm flipV="1">
                <a:off x="2508" y="1922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7" name="Line 67"/>
              <p:cNvSpPr>
                <a:spLocks noChangeShapeType="1"/>
              </p:cNvSpPr>
              <p:nvPr/>
            </p:nvSpPr>
            <p:spPr bwMode="auto">
              <a:xfrm flipV="1">
                <a:off x="2532" y="1907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8" name="Line 71"/>
              <p:cNvSpPr>
                <a:spLocks noChangeShapeType="1"/>
              </p:cNvSpPr>
              <p:nvPr/>
            </p:nvSpPr>
            <p:spPr bwMode="auto">
              <a:xfrm flipH="1" flipV="1">
                <a:off x="2425" y="1862"/>
                <a:ext cx="124" cy="4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396"/>
              <p:cNvGrpSpPr>
                <a:grpSpLocks/>
              </p:cNvGrpSpPr>
              <p:nvPr/>
            </p:nvGrpSpPr>
            <p:grpSpPr bwMode="auto">
              <a:xfrm>
                <a:off x="2587" y="2137"/>
                <a:ext cx="616" cy="339"/>
                <a:chOff x="2582" y="2147"/>
                <a:chExt cx="616" cy="339"/>
              </a:xfrm>
            </p:grpSpPr>
            <p:sp>
              <p:nvSpPr>
                <p:cNvPr id="6424" name="Line 93"/>
                <p:cNvSpPr>
                  <a:spLocks noChangeShapeType="1"/>
                </p:cNvSpPr>
                <p:nvPr/>
              </p:nvSpPr>
              <p:spPr bwMode="auto">
                <a:xfrm flipH="1">
                  <a:off x="2686" y="2419"/>
                  <a:ext cx="13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25" name="Line 94"/>
                <p:cNvSpPr>
                  <a:spLocks noChangeShapeType="1"/>
                </p:cNvSpPr>
                <p:nvPr/>
              </p:nvSpPr>
              <p:spPr bwMode="auto">
                <a:xfrm flipH="1">
                  <a:off x="2673" y="2432"/>
                  <a:ext cx="2" cy="2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26" name="Line 95"/>
                <p:cNvSpPr>
                  <a:spLocks noChangeShapeType="1"/>
                </p:cNvSpPr>
                <p:nvPr/>
              </p:nvSpPr>
              <p:spPr bwMode="auto">
                <a:xfrm flipH="1">
                  <a:off x="2606" y="2466"/>
                  <a:ext cx="13" cy="5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27" name="Line 96"/>
                <p:cNvSpPr>
                  <a:spLocks noChangeShapeType="1"/>
                </p:cNvSpPr>
                <p:nvPr/>
              </p:nvSpPr>
              <p:spPr bwMode="auto">
                <a:xfrm flipH="1">
                  <a:off x="2582" y="2479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28" name="Line 126"/>
                <p:cNvSpPr>
                  <a:spLocks noChangeShapeType="1"/>
                </p:cNvSpPr>
                <p:nvPr/>
              </p:nvSpPr>
              <p:spPr bwMode="auto">
                <a:xfrm flipH="1" flipV="1">
                  <a:off x="2605" y="2455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29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2612" y="2440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0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2638" y="2425"/>
                  <a:ext cx="11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1" name="Line 129"/>
                <p:cNvSpPr>
                  <a:spLocks noChangeShapeType="1"/>
                </p:cNvSpPr>
                <p:nvPr/>
              </p:nvSpPr>
              <p:spPr bwMode="auto">
                <a:xfrm>
                  <a:off x="2662" y="2429"/>
                  <a:ext cx="8" cy="3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2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3187" y="2169"/>
                  <a:ext cx="11" cy="6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3" name="Line 73"/>
                <p:cNvSpPr>
                  <a:spLocks noChangeShapeType="1"/>
                </p:cNvSpPr>
                <p:nvPr/>
              </p:nvSpPr>
              <p:spPr bwMode="auto">
                <a:xfrm flipH="1" flipV="1">
                  <a:off x="3179" y="2152"/>
                  <a:ext cx="12" cy="10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4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3153" y="2147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5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3129" y="2160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6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3105" y="2175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7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3081" y="2189"/>
                  <a:ext cx="11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8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3055" y="2204"/>
                  <a:ext cx="13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9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3031" y="2217"/>
                  <a:ext cx="13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0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3007" y="2232"/>
                  <a:ext cx="11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" name="Line 81"/>
                <p:cNvSpPr>
                  <a:spLocks noChangeShapeType="1"/>
                </p:cNvSpPr>
                <p:nvPr/>
              </p:nvSpPr>
              <p:spPr bwMode="auto">
                <a:xfrm flipH="1">
                  <a:off x="2983" y="2247"/>
                  <a:ext cx="11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2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2957" y="2262"/>
                  <a:ext cx="13" cy="5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3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2933" y="2275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4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2909" y="2290"/>
                  <a:ext cx="11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5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2883" y="2304"/>
                  <a:ext cx="13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6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2859" y="2319"/>
                  <a:ext cx="13" cy="6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7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2835" y="2332"/>
                  <a:ext cx="13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8" name="Line 88"/>
                <p:cNvSpPr>
                  <a:spLocks noChangeShapeType="1"/>
                </p:cNvSpPr>
                <p:nvPr/>
              </p:nvSpPr>
              <p:spPr bwMode="auto">
                <a:xfrm flipH="1">
                  <a:off x="2810" y="2347"/>
                  <a:ext cx="12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9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2784" y="2362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0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2760" y="2375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1" name="Line 91"/>
                <p:cNvSpPr>
                  <a:spLocks noChangeShapeType="1"/>
                </p:cNvSpPr>
                <p:nvPr/>
              </p:nvSpPr>
              <p:spPr bwMode="auto">
                <a:xfrm flipH="1">
                  <a:off x="2736" y="2390"/>
                  <a:ext cx="11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2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2712" y="2404"/>
                  <a:ext cx="11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10" name="Line 123"/>
              <p:cNvSpPr>
                <a:spLocks noChangeShapeType="1"/>
              </p:cNvSpPr>
              <p:nvPr/>
            </p:nvSpPr>
            <p:spPr bwMode="auto">
              <a:xfrm flipV="1">
                <a:off x="2083" y="2192"/>
                <a:ext cx="13" cy="6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1" name="Line 124"/>
              <p:cNvSpPr>
                <a:spLocks noChangeShapeType="1"/>
              </p:cNvSpPr>
              <p:nvPr/>
            </p:nvSpPr>
            <p:spPr bwMode="auto">
              <a:xfrm flipV="1">
                <a:off x="2109" y="2178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2" name="Line 125"/>
              <p:cNvSpPr>
                <a:spLocks noChangeShapeType="1"/>
              </p:cNvSpPr>
              <p:nvPr/>
            </p:nvSpPr>
            <p:spPr bwMode="auto">
              <a:xfrm flipH="1" flipV="1">
                <a:off x="2120" y="2163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3" name="Line 253"/>
              <p:cNvSpPr>
                <a:spLocks noChangeShapeType="1"/>
              </p:cNvSpPr>
              <p:nvPr/>
            </p:nvSpPr>
            <p:spPr bwMode="auto">
              <a:xfrm flipV="1">
                <a:off x="2267" y="1870"/>
                <a:ext cx="185" cy="111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4" name="Freeform 305"/>
              <p:cNvSpPr>
                <a:spLocks/>
              </p:cNvSpPr>
              <p:nvPr/>
            </p:nvSpPr>
            <p:spPr bwMode="auto">
              <a:xfrm>
                <a:off x="2235" y="1844"/>
                <a:ext cx="234" cy="170"/>
              </a:xfrm>
              <a:custGeom>
                <a:avLst/>
                <a:gdLst>
                  <a:gd name="T0" fmla="*/ 39 w 234"/>
                  <a:gd name="T1" fmla="*/ 170 h 170"/>
                  <a:gd name="T2" fmla="*/ 234 w 234"/>
                  <a:gd name="T3" fmla="*/ 54 h 170"/>
                  <a:gd name="T4" fmla="*/ 234 w 234"/>
                  <a:gd name="T5" fmla="*/ 33 h 170"/>
                  <a:gd name="T6" fmla="*/ 230 w 234"/>
                  <a:gd name="T7" fmla="*/ 18 h 170"/>
                  <a:gd name="T8" fmla="*/ 224 w 234"/>
                  <a:gd name="T9" fmla="*/ 9 h 170"/>
                  <a:gd name="T10" fmla="*/ 217 w 234"/>
                  <a:gd name="T11" fmla="*/ 3 h 170"/>
                  <a:gd name="T12" fmla="*/ 208 w 234"/>
                  <a:gd name="T13" fmla="*/ 0 h 170"/>
                  <a:gd name="T14" fmla="*/ 200 w 234"/>
                  <a:gd name="T15" fmla="*/ 0 h 170"/>
                  <a:gd name="T16" fmla="*/ 197 w 234"/>
                  <a:gd name="T17" fmla="*/ 0 h 170"/>
                  <a:gd name="T18" fmla="*/ 195 w 234"/>
                  <a:gd name="T19" fmla="*/ 0 h 170"/>
                  <a:gd name="T20" fmla="*/ 0 w 234"/>
                  <a:gd name="T21" fmla="*/ 117 h 170"/>
                  <a:gd name="T22" fmla="*/ 2 w 234"/>
                  <a:gd name="T23" fmla="*/ 117 h 170"/>
                  <a:gd name="T24" fmla="*/ 6 w 234"/>
                  <a:gd name="T25" fmla="*/ 115 h 170"/>
                  <a:gd name="T26" fmla="*/ 13 w 234"/>
                  <a:gd name="T27" fmla="*/ 111 h 170"/>
                  <a:gd name="T28" fmla="*/ 22 w 234"/>
                  <a:gd name="T29" fmla="*/ 111 h 170"/>
                  <a:gd name="T30" fmla="*/ 30 w 234"/>
                  <a:gd name="T31" fmla="*/ 113 h 170"/>
                  <a:gd name="T32" fmla="*/ 37 w 234"/>
                  <a:gd name="T33" fmla="*/ 118 h 170"/>
                  <a:gd name="T34" fmla="*/ 41 w 234"/>
                  <a:gd name="T35" fmla="*/ 128 h 170"/>
                  <a:gd name="T36" fmla="*/ 43 w 234"/>
                  <a:gd name="T37" fmla="*/ 146 h 170"/>
                  <a:gd name="T38" fmla="*/ 39 w 234"/>
                  <a:gd name="T39" fmla="*/ 170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4"/>
                  <a:gd name="T61" fmla="*/ 0 h 170"/>
                  <a:gd name="T62" fmla="*/ 234 w 234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4" h="170">
                    <a:moveTo>
                      <a:pt x="39" y="170"/>
                    </a:moveTo>
                    <a:lnTo>
                      <a:pt x="234" y="54"/>
                    </a:lnTo>
                    <a:lnTo>
                      <a:pt x="234" y="33"/>
                    </a:lnTo>
                    <a:lnTo>
                      <a:pt x="230" y="18"/>
                    </a:lnTo>
                    <a:lnTo>
                      <a:pt x="224" y="9"/>
                    </a:lnTo>
                    <a:lnTo>
                      <a:pt x="217" y="3"/>
                    </a:lnTo>
                    <a:lnTo>
                      <a:pt x="208" y="0"/>
                    </a:lnTo>
                    <a:lnTo>
                      <a:pt x="200" y="0"/>
                    </a:lnTo>
                    <a:lnTo>
                      <a:pt x="197" y="0"/>
                    </a:lnTo>
                    <a:lnTo>
                      <a:pt x="195" y="0"/>
                    </a:lnTo>
                    <a:lnTo>
                      <a:pt x="0" y="117"/>
                    </a:lnTo>
                    <a:lnTo>
                      <a:pt x="2" y="117"/>
                    </a:lnTo>
                    <a:lnTo>
                      <a:pt x="6" y="115"/>
                    </a:lnTo>
                    <a:lnTo>
                      <a:pt x="13" y="111"/>
                    </a:lnTo>
                    <a:lnTo>
                      <a:pt x="22" y="111"/>
                    </a:lnTo>
                    <a:lnTo>
                      <a:pt x="30" y="113"/>
                    </a:lnTo>
                    <a:lnTo>
                      <a:pt x="37" y="118"/>
                    </a:lnTo>
                    <a:lnTo>
                      <a:pt x="41" y="128"/>
                    </a:lnTo>
                    <a:lnTo>
                      <a:pt x="43" y="146"/>
                    </a:lnTo>
                    <a:lnTo>
                      <a:pt x="39" y="17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5" name="Freeform 306"/>
              <p:cNvSpPr>
                <a:spLocks/>
              </p:cNvSpPr>
              <p:nvPr/>
            </p:nvSpPr>
            <p:spPr bwMode="auto">
              <a:xfrm>
                <a:off x="2235" y="1844"/>
                <a:ext cx="234" cy="170"/>
              </a:xfrm>
              <a:custGeom>
                <a:avLst/>
                <a:gdLst>
                  <a:gd name="T0" fmla="*/ 39 w 234"/>
                  <a:gd name="T1" fmla="*/ 170 h 170"/>
                  <a:gd name="T2" fmla="*/ 234 w 234"/>
                  <a:gd name="T3" fmla="*/ 54 h 170"/>
                  <a:gd name="T4" fmla="*/ 234 w 234"/>
                  <a:gd name="T5" fmla="*/ 33 h 170"/>
                  <a:gd name="T6" fmla="*/ 230 w 234"/>
                  <a:gd name="T7" fmla="*/ 18 h 170"/>
                  <a:gd name="T8" fmla="*/ 224 w 234"/>
                  <a:gd name="T9" fmla="*/ 9 h 170"/>
                  <a:gd name="T10" fmla="*/ 217 w 234"/>
                  <a:gd name="T11" fmla="*/ 3 h 170"/>
                  <a:gd name="T12" fmla="*/ 208 w 234"/>
                  <a:gd name="T13" fmla="*/ 0 h 170"/>
                  <a:gd name="T14" fmla="*/ 200 w 234"/>
                  <a:gd name="T15" fmla="*/ 0 h 170"/>
                  <a:gd name="T16" fmla="*/ 197 w 234"/>
                  <a:gd name="T17" fmla="*/ 0 h 170"/>
                  <a:gd name="T18" fmla="*/ 195 w 234"/>
                  <a:gd name="T19" fmla="*/ 0 h 170"/>
                  <a:gd name="T20" fmla="*/ 0 w 234"/>
                  <a:gd name="T21" fmla="*/ 117 h 170"/>
                  <a:gd name="T22" fmla="*/ 2 w 234"/>
                  <a:gd name="T23" fmla="*/ 117 h 170"/>
                  <a:gd name="T24" fmla="*/ 6 w 234"/>
                  <a:gd name="T25" fmla="*/ 115 h 170"/>
                  <a:gd name="T26" fmla="*/ 13 w 234"/>
                  <a:gd name="T27" fmla="*/ 111 h 170"/>
                  <a:gd name="T28" fmla="*/ 22 w 234"/>
                  <a:gd name="T29" fmla="*/ 111 h 170"/>
                  <a:gd name="T30" fmla="*/ 30 w 234"/>
                  <a:gd name="T31" fmla="*/ 113 h 170"/>
                  <a:gd name="T32" fmla="*/ 37 w 234"/>
                  <a:gd name="T33" fmla="*/ 118 h 170"/>
                  <a:gd name="T34" fmla="*/ 41 w 234"/>
                  <a:gd name="T35" fmla="*/ 128 h 170"/>
                  <a:gd name="T36" fmla="*/ 43 w 234"/>
                  <a:gd name="T37" fmla="*/ 146 h 170"/>
                  <a:gd name="T38" fmla="*/ 39 w 234"/>
                  <a:gd name="T39" fmla="*/ 170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4"/>
                  <a:gd name="T61" fmla="*/ 0 h 170"/>
                  <a:gd name="T62" fmla="*/ 234 w 234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4" h="170">
                    <a:moveTo>
                      <a:pt x="39" y="170"/>
                    </a:moveTo>
                    <a:lnTo>
                      <a:pt x="234" y="54"/>
                    </a:lnTo>
                    <a:lnTo>
                      <a:pt x="234" y="33"/>
                    </a:lnTo>
                    <a:lnTo>
                      <a:pt x="230" y="18"/>
                    </a:lnTo>
                    <a:lnTo>
                      <a:pt x="224" y="9"/>
                    </a:lnTo>
                    <a:lnTo>
                      <a:pt x="217" y="3"/>
                    </a:lnTo>
                    <a:lnTo>
                      <a:pt x="208" y="0"/>
                    </a:lnTo>
                    <a:lnTo>
                      <a:pt x="200" y="0"/>
                    </a:lnTo>
                    <a:lnTo>
                      <a:pt x="197" y="0"/>
                    </a:lnTo>
                    <a:lnTo>
                      <a:pt x="195" y="0"/>
                    </a:lnTo>
                    <a:lnTo>
                      <a:pt x="0" y="117"/>
                    </a:lnTo>
                    <a:lnTo>
                      <a:pt x="2" y="117"/>
                    </a:lnTo>
                    <a:lnTo>
                      <a:pt x="6" y="115"/>
                    </a:lnTo>
                    <a:lnTo>
                      <a:pt x="13" y="111"/>
                    </a:lnTo>
                    <a:lnTo>
                      <a:pt x="22" y="111"/>
                    </a:lnTo>
                    <a:lnTo>
                      <a:pt x="30" y="113"/>
                    </a:lnTo>
                    <a:lnTo>
                      <a:pt x="37" y="118"/>
                    </a:lnTo>
                    <a:lnTo>
                      <a:pt x="41" y="128"/>
                    </a:lnTo>
                    <a:lnTo>
                      <a:pt x="43" y="146"/>
                    </a:lnTo>
                    <a:lnTo>
                      <a:pt x="39" y="17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6" name="Freeform 307"/>
              <p:cNvSpPr>
                <a:spLocks/>
              </p:cNvSpPr>
              <p:nvPr/>
            </p:nvSpPr>
            <p:spPr bwMode="auto">
              <a:xfrm>
                <a:off x="2239" y="1844"/>
                <a:ext cx="230" cy="165"/>
              </a:xfrm>
              <a:custGeom>
                <a:avLst/>
                <a:gdLst>
                  <a:gd name="T0" fmla="*/ 193 w 230"/>
                  <a:gd name="T1" fmla="*/ 0 h 165"/>
                  <a:gd name="T2" fmla="*/ 194 w 230"/>
                  <a:gd name="T3" fmla="*/ 0 h 165"/>
                  <a:gd name="T4" fmla="*/ 200 w 230"/>
                  <a:gd name="T5" fmla="*/ 0 h 165"/>
                  <a:gd name="T6" fmla="*/ 209 w 230"/>
                  <a:gd name="T7" fmla="*/ 2 h 165"/>
                  <a:gd name="T8" fmla="*/ 217 w 230"/>
                  <a:gd name="T9" fmla="*/ 7 h 165"/>
                  <a:gd name="T10" fmla="*/ 224 w 230"/>
                  <a:gd name="T11" fmla="*/ 15 h 165"/>
                  <a:gd name="T12" fmla="*/ 230 w 230"/>
                  <a:gd name="T13" fmla="*/ 29 h 165"/>
                  <a:gd name="T14" fmla="*/ 230 w 230"/>
                  <a:gd name="T15" fmla="*/ 50 h 165"/>
                  <a:gd name="T16" fmla="*/ 37 w 230"/>
                  <a:gd name="T17" fmla="*/ 165 h 165"/>
                  <a:gd name="T18" fmla="*/ 41 w 230"/>
                  <a:gd name="T19" fmla="*/ 144 h 165"/>
                  <a:gd name="T20" fmla="*/ 39 w 230"/>
                  <a:gd name="T21" fmla="*/ 128 h 165"/>
                  <a:gd name="T22" fmla="*/ 35 w 230"/>
                  <a:gd name="T23" fmla="*/ 118 h 165"/>
                  <a:gd name="T24" fmla="*/ 28 w 230"/>
                  <a:gd name="T25" fmla="*/ 113 h 165"/>
                  <a:gd name="T26" fmla="*/ 20 w 230"/>
                  <a:gd name="T27" fmla="*/ 111 h 165"/>
                  <a:gd name="T28" fmla="*/ 13 w 230"/>
                  <a:gd name="T29" fmla="*/ 113 h 165"/>
                  <a:gd name="T30" fmla="*/ 7 w 230"/>
                  <a:gd name="T31" fmla="*/ 115 h 165"/>
                  <a:gd name="T32" fmla="*/ 2 w 230"/>
                  <a:gd name="T33" fmla="*/ 115 h 165"/>
                  <a:gd name="T34" fmla="*/ 0 w 230"/>
                  <a:gd name="T35" fmla="*/ 117 h 165"/>
                  <a:gd name="T36" fmla="*/ 193 w 230"/>
                  <a:gd name="T37" fmla="*/ 0 h 1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0"/>
                  <a:gd name="T58" fmla="*/ 0 h 165"/>
                  <a:gd name="T59" fmla="*/ 230 w 230"/>
                  <a:gd name="T60" fmla="*/ 165 h 16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0" h="165">
                    <a:moveTo>
                      <a:pt x="193" y="0"/>
                    </a:moveTo>
                    <a:lnTo>
                      <a:pt x="194" y="0"/>
                    </a:lnTo>
                    <a:lnTo>
                      <a:pt x="200" y="0"/>
                    </a:lnTo>
                    <a:lnTo>
                      <a:pt x="209" y="2"/>
                    </a:lnTo>
                    <a:lnTo>
                      <a:pt x="217" y="7"/>
                    </a:lnTo>
                    <a:lnTo>
                      <a:pt x="224" y="15"/>
                    </a:lnTo>
                    <a:lnTo>
                      <a:pt x="230" y="29"/>
                    </a:lnTo>
                    <a:lnTo>
                      <a:pt x="230" y="50"/>
                    </a:lnTo>
                    <a:lnTo>
                      <a:pt x="37" y="165"/>
                    </a:lnTo>
                    <a:lnTo>
                      <a:pt x="41" y="144"/>
                    </a:lnTo>
                    <a:lnTo>
                      <a:pt x="39" y="128"/>
                    </a:lnTo>
                    <a:lnTo>
                      <a:pt x="35" y="118"/>
                    </a:lnTo>
                    <a:lnTo>
                      <a:pt x="28" y="113"/>
                    </a:lnTo>
                    <a:lnTo>
                      <a:pt x="20" y="111"/>
                    </a:lnTo>
                    <a:lnTo>
                      <a:pt x="13" y="113"/>
                    </a:lnTo>
                    <a:lnTo>
                      <a:pt x="7" y="115"/>
                    </a:lnTo>
                    <a:lnTo>
                      <a:pt x="2" y="115"/>
                    </a:lnTo>
                    <a:lnTo>
                      <a:pt x="0" y="117"/>
                    </a:lnTo>
                    <a:lnTo>
                      <a:pt x="193" y="0"/>
                    </a:lnTo>
                    <a:close/>
                  </a:path>
                </a:pathLst>
              </a:custGeom>
              <a:solidFill>
                <a:srgbClr val="2424FF"/>
              </a:solidFill>
              <a:ln w="0">
                <a:solidFill>
                  <a:srgbClr val="2424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7" name="Freeform 308"/>
              <p:cNvSpPr>
                <a:spLocks/>
              </p:cNvSpPr>
              <p:nvPr/>
            </p:nvSpPr>
            <p:spPr bwMode="auto">
              <a:xfrm>
                <a:off x="2244" y="1846"/>
                <a:ext cx="223" cy="157"/>
              </a:xfrm>
              <a:custGeom>
                <a:avLst/>
                <a:gdLst>
                  <a:gd name="T0" fmla="*/ 189 w 223"/>
                  <a:gd name="T1" fmla="*/ 0 h 157"/>
                  <a:gd name="T2" fmla="*/ 191 w 223"/>
                  <a:gd name="T3" fmla="*/ 0 h 157"/>
                  <a:gd name="T4" fmla="*/ 197 w 223"/>
                  <a:gd name="T5" fmla="*/ 0 h 157"/>
                  <a:gd name="T6" fmla="*/ 204 w 223"/>
                  <a:gd name="T7" fmla="*/ 1 h 157"/>
                  <a:gd name="T8" fmla="*/ 212 w 223"/>
                  <a:gd name="T9" fmla="*/ 5 h 157"/>
                  <a:gd name="T10" fmla="*/ 219 w 223"/>
                  <a:gd name="T11" fmla="*/ 13 h 157"/>
                  <a:gd name="T12" fmla="*/ 223 w 223"/>
                  <a:gd name="T13" fmla="*/ 26 h 157"/>
                  <a:gd name="T14" fmla="*/ 223 w 223"/>
                  <a:gd name="T15" fmla="*/ 44 h 157"/>
                  <a:gd name="T16" fmla="*/ 34 w 223"/>
                  <a:gd name="T17" fmla="*/ 157 h 157"/>
                  <a:gd name="T18" fmla="*/ 36 w 223"/>
                  <a:gd name="T19" fmla="*/ 137 h 157"/>
                  <a:gd name="T20" fmla="*/ 34 w 223"/>
                  <a:gd name="T21" fmla="*/ 124 h 157"/>
                  <a:gd name="T22" fmla="*/ 28 w 223"/>
                  <a:gd name="T23" fmla="*/ 116 h 157"/>
                  <a:gd name="T24" fmla="*/ 23 w 223"/>
                  <a:gd name="T25" fmla="*/ 113 h 157"/>
                  <a:gd name="T26" fmla="*/ 15 w 223"/>
                  <a:gd name="T27" fmla="*/ 111 h 157"/>
                  <a:gd name="T28" fmla="*/ 8 w 223"/>
                  <a:gd name="T29" fmla="*/ 111 h 157"/>
                  <a:gd name="T30" fmla="*/ 4 w 223"/>
                  <a:gd name="T31" fmla="*/ 113 h 157"/>
                  <a:gd name="T32" fmla="*/ 0 w 223"/>
                  <a:gd name="T33" fmla="*/ 113 h 157"/>
                  <a:gd name="T34" fmla="*/ 189 w 223"/>
                  <a:gd name="T35" fmla="*/ 0 h 1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23"/>
                  <a:gd name="T55" fmla="*/ 0 h 157"/>
                  <a:gd name="T56" fmla="*/ 223 w 223"/>
                  <a:gd name="T57" fmla="*/ 157 h 1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23" h="157">
                    <a:moveTo>
                      <a:pt x="189" y="0"/>
                    </a:moveTo>
                    <a:lnTo>
                      <a:pt x="191" y="0"/>
                    </a:lnTo>
                    <a:lnTo>
                      <a:pt x="197" y="0"/>
                    </a:lnTo>
                    <a:lnTo>
                      <a:pt x="204" y="1"/>
                    </a:lnTo>
                    <a:lnTo>
                      <a:pt x="212" y="5"/>
                    </a:lnTo>
                    <a:lnTo>
                      <a:pt x="219" y="13"/>
                    </a:lnTo>
                    <a:lnTo>
                      <a:pt x="223" y="26"/>
                    </a:lnTo>
                    <a:lnTo>
                      <a:pt x="223" y="44"/>
                    </a:lnTo>
                    <a:lnTo>
                      <a:pt x="34" y="157"/>
                    </a:lnTo>
                    <a:lnTo>
                      <a:pt x="36" y="137"/>
                    </a:lnTo>
                    <a:lnTo>
                      <a:pt x="34" y="124"/>
                    </a:lnTo>
                    <a:lnTo>
                      <a:pt x="28" y="116"/>
                    </a:lnTo>
                    <a:lnTo>
                      <a:pt x="23" y="113"/>
                    </a:lnTo>
                    <a:lnTo>
                      <a:pt x="15" y="111"/>
                    </a:lnTo>
                    <a:lnTo>
                      <a:pt x="8" y="111"/>
                    </a:lnTo>
                    <a:lnTo>
                      <a:pt x="4" y="113"/>
                    </a:lnTo>
                    <a:lnTo>
                      <a:pt x="0" y="113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4949FF"/>
              </a:solidFill>
              <a:ln w="0">
                <a:solidFill>
                  <a:srgbClr val="494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8" name="Freeform 309"/>
              <p:cNvSpPr>
                <a:spLocks/>
              </p:cNvSpPr>
              <p:nvPr/>
            </p:nvSpPr>
            <p:spPr bwMode="auto">
              <a:xfrm>
                <a:off x="2250" y="1846"/>
                <a:ext cx="217" cy="152"/>
              </a:xfrm>
              <a:custGeom>
                <a:avLst/>
                <a:gdLst>
                  <a:gd name="T0" fmla="*/ 185 w 217"/>
                  <a:gd name="T1" fmla="*/ 0 h 152"/>
                  <a:gd name="T2" fmla="*/ 187 w 217"/>
                  <a:gd name="T3" fmla="*/ 0 h 152"/>
                  <a:gd name="T4" fmla="*/ 195 w 217"/>
                  <a:gd name="T5" fmla="*/ 1 h 152"/>
                  <a:gd name="T6" fmla="*/ 202 w 217"/>
                  <a:gd name="T7" fmla="*/ 3 h 152"/>
                  <a:gd name="T8" fmla="*/ 209 w 217"/>
                  <a:gd name="T9" fmla="*/ 11 h 152"/>
                  <a:gd name="T10" fmla="*/ 215 w 217"/>
                  <a:gd name="T11" fmla="*/ 22 h 152"/>
                  <a:gd name="T12" fmla="*/ 217 w 217"/>
                  <a:gd name="T13" fmla="*/ 39 h 152"/>
                  <a:gd name="T14" fmla="*/ 30 w 217"/>
                  <a:gd name="T15" fmla="*/ 152 h 152"/>
                  <a:gd name="T16" fmla="*/ 31 w 217"/>
                  <a:gd name="T17" fmla="*/ 133 h 152"/>
                  <a:gd name="T18" fmla="*/ 28 w 217"/>
                  <a:gd name="T19" fmla="*/ 122 h 152"/>
                  <a:gd name="T20" fmla="*/ 22 w 217"/>
                  <a:gd name="T21" fmla="*/ 115 h 152"/>
                  <a:gd name="T22" fmla="*/ 15 w 217"/>
                  <a:gd name="T23" fmla="*/ 113 h 152"/>
                  <a:gd name="T24" fmla="*/ 7 w 217"/>
                  <a:gd name="T25" fmla="*/ 111 h 152"/>
                  <a:gd name="T26" fmla="*/ 4 w 217"/>
                  <a:gd name="T27" fmla="*/ 113 h 152"/>
                  <a:gd name="T28" fmla="*/ 0 w 217"/>
                  <a:gd name="T29" fmla="*/ 113 h 152"/>
                  <a:gd name="T30" fmla="*/ 185 w 217"/>
                  <a:gd name="T31" fmla="*/ 0 h 1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7"/>
                  <a:gd name="T49" fmla="*/ 0 h 152"/>
                  <a:gd name="T50" fmla="*/ 217 w 217"/>
                  <a:gd name="T51" fmla="*/ 152 h 15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7" h="152">
                    <a:moveTo>
                      <a:pt x="185" y="0"/>
                    </a:moveTo>
                    <a:lnTo>
                      <a:pt x="187" y="0"/>
                    </a:lnTo>
                    <a:lnTo>
                      <a:pt x="195" y="1"/>
                    </a:lnTo>
                    <a:lnTo>
                      <a:pt x="202" y="3"/>
                    </a:lnTo>
                    <a:lnTo>
                      <a:pt x="209" y="11"/>
                    </a:lnTo>
                    <a:lnTo>
                      <a:pt x="215" y="22"/>
                    </a:lnTo>
                    <a:lnTo>
                      <a:pt x="217" y="39"/>
                    </a:lnTo>
                    <a:lnTo>
                      <a:pt x="30" y="152"/>
                    </a:lnTo>
                    <a:lnTo>
                      <a:pt x="31" y="133"/>
                    </a:lnTo>
                    <a:lnTo>
                      <a:pt x="28" y="122"/>
                    </a:lnTo>
                    <a:lnTo>
                      <a:pt x="22" y="115"/>
                    </a:lnTo>
                    <a:lnTo>
                      <a:pt x="15" y="113"/>
                    </a:lnTo>
                    <a:lnTo>
                      <a:pt x="7" y="111"/>
                    </a:lnTo>
                    <a:lnTo>
                      <a:pt x="4" y="113"/>
                    </a:lnTo>
                    <a:lnTo>
                      <a:pt x="0" y="11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6D6DFF"/>
              </a:solidFill>
              <a:ln w="0">
                <a:solidFill>
                  <a:srgbClr val="6D6D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9" name="Freeform 310"/>
              <p:cNvSpPr>
                <a:spLocks/>
              </p:cNvSpPr>
              <p:nvPr/>
            </p:nvSpPr>
            <p:spPr bwMode="auto">
              <a:xfrm>
                <a:off x="2255" y="1846"/>
                <a:ext cx="210" cy="146"/>
              </a:xfrm>
              <a:custGeom>
                <a:avLst/>
                <a:gdLst>
                  <a:gd name="T0" fmla="*/ 182 w 210"/>
                  <a:gd name="T1" fmla="*/ 0 h 146"/>
                  <a:gd name="T2" fmla="*/ 186 w 210"/>
                  <a:gd name="T3" fmla="*/ 0 h 146"/>
                  <a:gd name="T4" fmla="*/ 190 w 210"/>
                  <a:gd name="T5" fmla="*/ 1 h 146"/>
                  <a:gd name="T6" fmla="*/ 197 w 210"/>
                  <a:gd name="T7" fmla="*/ 5 h 146"/>
                  <a:gd name="T8" fmla="*/ 204 w 210"/>
                  <a:gd name="T9" fmla="*/ 11 h 146"/>
                  <a:gd name="T10" fmla="*/ 210 w 210"/>
                  <a:gd name="T11" fmla="*/ 22 h 146"/>
                  <a:gd name="T12" fmla="*/ 210 w 210"/>
                  <a:gd name="T13" fmla="*/ 35 h 146"/>
                  <a:gd name="T14" fmla="*/ 26 w 210"/>
                  <a:gd name="T15" fmla="*/ 146 h 146"/>
                  <a:gd name="T16" fmla="*/ 26 w 210"/>
                  <a:gd name="T17" fmla="*/ 131 h 146"/>
                  <a:gd name="T18" fmla="*/ 23 w 210"/>
                  <a:gd name="T19" fmla="*/ 120 h 146"/>
                  <a:gd name="T20" fmla="*/ 17 w 210"/>
                  <a:gd name="T21" fmla="*/ 115 h 146"/>
                  <a:gd name="T22" fmla="*/ 10 w 210"/>
                  <a:gd name="T23" fmla="*/ 113 h 146"/>
                  <a:gd name="T24" fmla="*/ 4 w 210"/>
                  <a:gd name="T25" fmla="*/ 111 h 146"/>
                  <a:gd name="T26" fmla="*/ 0 w 210"/>
                  <a:gd name="T27" fmla="*/ 111 h 146"/>
                  <a:gd name="T28" fmla="*/ 182 w 210"/>
                  <a:gd name="T29" fmla="*/ 0 h 14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0"/>
                  <a:gd name="T46" fmla="*/ 0 h 146"/>
                  <a:gd name="T47" fmla="*/ 210 w 210"/>
                  <a:gd name="T48" fmla="*/ 146 h 14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0" h="146">
                    <a:moveTo>
                      <a:pt x="182" y="0"/>
                    </a:moveTo>
                    <a:lnTo>
                      <a:pt x="186" y="0"/>
                    </a:lnTo>
                    <a:lnTo>
                      <a:pt x="190" y="1"/>
                    </a:lnTo>
                    <a:lnTo>
                      <a:pt x="197" y="5"/>
                    </a:lnTo>
                    <a:lnTo>
                      <a:pt x="204" y="11"/>
                    </a:lnTo>
                    <a:lnTo>
                      <a:pt x="210" y="22"/>
                    </a:lnTo>
                    <a:lnTo>
                      <a:pt x="210" y="35"/>
                    </a:lnTo>
                    <a:lnTo>
                      <a:pt x="26" y="146"/>
                    </a:lnTo>
                    <a:lnTo>
                      <a:pt x="26" y="131"/>
                    </a:lnTo>
                    <a:lnTo>
                      <a:pt x="23" y="120"/>
                    </a:lnTo>
                    <a:lnTo>
                      <a:pt x="17" y="115"/>
                    </a:lnTo>
                    <a:lnTo>
                      <a:pt x="10" y="113"/>
                    </a:lnTo>
                    <a:lnTo>
                      <a:pt x="4" y="111"/>
                    </a:lnTo>
                    <a:lnTo>
                      <a:pt x="0" y="111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9292FF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0" name="Freeform 311"/>
              <p:cNvSpPr>
                <a:spLocks/>
              </p:cNvSpPr>
              <p:nvPr/>
            </p:nvSpPr>
            <p:spPr bwMode="auto">
              <a:xfrm>
                <a:off x="2261" y="1846"/>
                <a:ext cx="202" cy="141"/>
              </a:xfrm>
              <a:custGeom>
                <a:avLst/>
                <a:gdLst>
                  <a:gd name="T0" fmla="*/ 178 w 202"/>
                  <a:gd name="T1" fmla="*/ 0 h 141"/>
                  <a:gd name="T2" fmla="*/ 182 w 202"/>
                  <a:gd name="T3" fmla="*/ 1 h 141"/>
                  <a:gd name="T4" fmla="*/ 187 w 202"/>
                  <a:gd name="T5" fmla="*/ 3 h 141"/>
                  <a:gd name="T6" fmla="*/ 195 w 202"/>
                  <a:gd name="T7" fmla="*/ 9 h 141"/>
                  <a:gd name="T8" fmla="*/ 202 w 202"/>
                  <a:gd name="T9" fmla="*/ 18 h 141"/>
                  <a:gd name="T10" fmla="*/ 202 w 202"/>
                  <a:gd name="T11" fmla="*/ 31 h 141"/>
                  <a:gd name="T12" fmla="*/ 22 w 202"/>
                  <a:gd name="T13" fmla="*/ 141 h 141"/>
                  <a:gd name="T14" fmla="*/ 20 w 202"/>
                  <a:gd name="T15" fmla="*/ 128 h 141"/>
                  <a:gd name="T16" fmla="*/ 17 w 202"/>
                  <a:gd name="T17" fmla="*/ 120 h 141"/>
                  <a:gd name="T18" fmla="*/ 9 w 202"/>
                  <a:gd name="T19" fmla="*/ 115 h 141"/>
                  <a:gd name="T20" fmla="*/ 4 w 202"/>
                  <a:gd name="T21" fmla="*/ 111 h 141"/>
                  <a:gd name="T22" fmla="*/ 0 w 202"/>
                  <a:gd name="T23" fmla="*/ 111 h 141"/>
                  <a:gd name="T24" fmla="*/ 178 w 202"/>
                  <a:gd name="T25" fmla="*/ 0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2"/>
                  <a:gd name="T40" fmla="*/ 0 h 141"/>
                  <a:gd name="T41" fmla="*/ 202 w 202"/>
                  <a:gd name="T42" fmla="*/ 141 h 1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2" h="141">
                    <a:moveTo>
                      <a:pt x="178" y="0"/>
                    </a:moveTo>
                    <a:lnTo>
                      <a:pt x="182" y="1"/>
                    </a:lnTo>
                    <a:lnTo>
                      <a:pt x="187" y="3"/>
                    </a:lnTo>
                    <a:lnTo>
                      <a:pt x="195" y="9"/>
                    </a:lnTo>
                    <a:lnTo>
                      <a:pt x="202" y="18"/>
                    </a:lnTo>
                    <a:lnTo>
                      <a:pt x="202" y="31"/>
                    </a:lnTo>
                    <a:lnTo>
                      <a:pt x="22" y="141"/>
                    </a:lnTo>
                    <a:lnTo>
                      <a:pt x="20" y="128"/>
                    </a:lnTo>
                    <a:lnTo>
                      <a:pt x="17" y="120"/>
                    </a:lnTo>
                    <a:lnTo>
                      <a:pt x="9" y="115"/>
                    </a:lnTo>
                    <a:lnTo>
                      <a:pt x="4" y="111"/>
                    </a:lnTo>
                    <a:lnTo>
                      <a:pt x="0" y="111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B6B6FF"/>
              </a:solidFill>
              <a:ln w="0">
                <a:solidFill>
                  <a:srgbClr val="B6B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" name="Freeform 312"/>
              <p:cNvSpPr>
                <a:spLocks/>
              </p:cNvSpPr>
              <p:nvPr/>
            </p:nvSpPr>
            <p:spPr bwMode="auto">
              <a:xfrm>
                <a:off x="2267" y="1847"/>
                <a:ext cx="196" cy="134"/>
              </a:xfrm>
              <a:custGeom>
                <a:avLst/>
                <a:gdLst>
                  <a:gd name="T0" fmla="*/ 176 w 196"/>
                  <a:gd name="T1" fmla="*/ 0 h 134"/>
                  <a:gd name="T2" fmla="*/ 176 w 196"/>
                  <a:gd name="T3" fmla="*/ 0 h 134"/>
                  <a:gd name="T4" fmla="*/ 179 w 196"/>
                  <a:gd name="T5" fmla="*/ 2 h 134"/>
                  <a:gd name="T6" fmla="*/ 181 w 196"/>
                  <a:gd name="T7" fmla="*/ 4 h 134"/>
                  <a:gd name="T8" fmla="*/ 187 w 196"/>
                  <a:gd name="T9" fmla="*/ 6 h 134"/>
                  <a:gd name="T10" fmla="*/ 191 w 196"/>
                  <a:gd name="T11" fmla="*/ 10 h 134"/>
                  <a:gd name="T12" fmla="*/ 192 w 196"/>
                  <a:gd name="T13" fmla="*/ 15 h 134"/>
                  <a:gd name="T14" fmla="*/ 196 w 196"/>
                  <a:gd name="T15" fmla="*/ 21 h 134"/>
                  <a:gd name="T16" fmla="*/ 196 w 196"/>
                  <a:gd name="T17" fmla="*/ 26 h 134"/>
                  <a:gd name="T18" fmla="*/ 16 w 196"/>
                  <a:gd name="T19" fmla="*/ 134 h 134"/>
                  <a:gd name="T20" fmla="*/ 16 w 196"/>
                  <a:gd name="T21" fmla="*/ 130 h 134"/>
                  <a:gd name="T22" fmla="*/ 16 w 196"/>
                  <a:gd name="T23" fmla="*/ 125 h 134"/>
                  <a:gd name="T24" fmla="*/ 13 w 196"/>
                  <a:gd name="T25" fmla="*/ 121 h 134"/>
                  <a:gd name="T26" fmla="*/ 9 w 196"/>
                  <a:gd name="T27" fmla="*/ 117 h 134"/>
                  <a:gd name="T28" fmla="*/ 7 w 196"/>
                  <a:gd name="T29" fmla="*/ 114 h 134"/>
                  <a:gd name="T30" fmla="*/ 3 w 196"/>
                  <a:gd name="T31" fmla="*/ 112 h 134"/>
                  <a:gd name="T32" fmla="*/ 1 w 196"/>
                  <a:gd name="T33" fmla="*/ 110 h 134"/>
                  <a:gd name="T34" fmla="*/ 0 w 196"/>
                  <a:gd name="T35" fmla="*/ 108 h 134"/>
                  <a:gd name="T36" fmla="*/ 176 w 196"/>
                  <a:gd name="T37" fmla="*/ 0 h 1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6"/>
                  <a:gd name="T58" fmla="*/ 0 h 134"/>
                  <a:gd name="T59" fmla="*/ 196 w 196"/>
                  <a:gd name="T60" fmla="*/ 134 h 1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6" h="134">
                    <a:moveTo>
                      <a:pt x="176" y="0"/>
                    </a:moveTo>
                    <a:lnTo>
                      <a:pt x="176" y="0"/>
                    </a:lnTo>
                    <a:lnTo>
                      <a:pt x="179" y="2"/>
                    </a:lnTo>
                    <a:lnTo>
                      <a:pt x="181" y="4"/>
                    </a:lnTo>
                    <a:lnTo>
                      <a:pt x="187" y="6"/>
                    </a:lnTo>
                    <a:lnTo>
                      <a:pt x="191" y="10"/>
                    </a:lnTo>
                    <a:lnTo>
                      <a:pt x="192" y="15"/>
                    </a:lnTo>
                    <a:lnTo>
                      <a:pt x="196" y="21"/>
                    </a:lnTo>
                    <a:lnTo>
                      <a:pt x="196" y="26"/>
                    </a:lnTo>
                    <a:lnTo>
                      <a:pt x="16" y="134"/>
                    </a:lnTo>
                    <a:lnTo>
                      <a:pt x="16" y="130"/>
                    </a:lnTo>
                    <a:lnTo>
                      <a:pt x="16" y="125"/>
                    </a:lnTo>
                    <a:lnTo>
                      <a:pt x="13" y="121"/>
                    </a:lnTo>
                    <a:lnTo>
                      <a:pt x="9" y="117"/>
                    </a:lnTo>
                    <a:lnTo>
                      <a:pt x="7" y="114"/>
                    </a:lnTo>
                    <a:lnTo>
                      <a:pt x="3" y="112"/>
                    </a:lnTo>
                    <a:lnTo>
                      <a:pt x="1" y="110"/>
                    </a:lnTo>
                    <a:lnTo>
                      <a:pt x="0" y="108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DBDBFF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2" name="Freeform 313"/>
              <p:cNvSpPr>
                <a:spLocks/>
              </p:cNvSpPr>
              <p:nvPr/>
            </p:nvSpPr>
            <p:spPr bwMode="auto">
              <a:xfrm>
                <a:off x="2272" y="1847"/>
                <a:ext cx="189" cy="128"/>
              </a:xfrm>
              <a:custGeom>
                <a:avLst/>
                <a:gdLst>
                  <a:gd name="T0" fmla="*/ 173 w 189"/>
                  <a:gd name="T1" fmla="*/ 0 h 128"/>
                  <a:gd name="T2" fmla="*/ 173 w 189"/>
                  <a:gd name="T3" fmla="*/ 0 h 128"/>
                  <a:gd name="T4" fmla="*/ 176 w 189"/>
                  <a:gd name="T5" fmla="*/ 2 h 128"/>
                  <a:gd name="T6" fmla="*/ 180 w 189"/>
                  <a:gd name="T7" fmla="*/ 6 h 128"/>
                  <a:gd name="T8" fmla="*/ 184 w 189"/>
                  <a:gd name="T9" fmla="*/ 10 h 128"/>
                  <a:gd name="T10" fmla="*/ 187 w 189"/>
                  <a:gd name="T11" fmla="*/ 13 h 128"/>
                  <a:gd name="T12" fmla="*/ 189 w 189"/>
                  <a:gd name="T13" fmla="*/ 17 h 128"/>
                  <a:gd name="T14" fmla="*/ 189 w 189"/>
                  <a:gd name="T15" fmla="*/ 23 h 128"/>
                  <a:gd name="T16" fmla="*/ 13 w 189"/>
                  <a:gd name="T17" fmla="*/ 128 h 128"/>
                  <a:gd name="T18" fmla="*/ 0 w 189"/>
                  <a:gd name="T19" fmla="*/ 108 h 128"/>
                  <a:gd name="T20" fmla="*/ 173 w 189"/>
                  <a:gd name="T21" fmla="*/ 0 h 1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9"/>
                  <a:gd name="T34" fmla="*/ 0 h 128"/>
                  <a:gd name="T35" fmla="*/ 189 w 189"/>
                  <a:gd name="T36" fmla="*/ 128 h 1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9" h="128">
                    <a:moveTo>
                      <a:pt x="173" y="0"/>
                    </a:moveTo>
                    <a:lnTo>
                      <a:pt x="173" y="0"/>
                    </a:lnTo>
                    <a:lnTo>
                      <a:pt x="176" y="2"/>
                    </a:lnTo>
                    <a:lnTo>
                      <a:pt x="180" y="6"/>
                    </a:lnTo>
                    <a:lnTo>
                      <a:pt x="184" y="10"/>
                    </a:lnTo>
                    <a:lnTo>
                      <a:pt x="187" y="13"/>
                    </a:lnTo>
                    <a:lnTo>
                      <a:pt x="189" y="17"/>
                    </a:lnTo>
                    <a:lnTo>
                      <a:pt x="189" y="23"/>
                    </a:lnTo>
                    <a:lnTo>
                      <a:pt x="13" y="128"/>
                    </a:lnTo>
                    <a:lnTo>
                      <a:pt x="0" y="108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3" name="Freeform 316"/>
              <p:cNvSpPr>
                <a:spLocks/>
              </p:cNvSpPr>
              <p:nvPr/>
            </p:nvSpPr>
            <p:spPr bwMode="auto">
              <a:xfrm>
                <a:off x="2231" y="1953"/>
                <a:ext cx="45" cy="61"/>
              </a:xfrm>
              <a:custGeom>
                <a:avLst/>
                <a:gdLst>
                  <a:gd name="T0" fmla="*/ 0 w 45"/>
                  <a:gd name="T1" fmla="*/ 8 h 61"/>
                  <a:gd name="T2" fmla="*/ 2 w 45"/>
                  <a:gd name="T3" fmla="*/ 8 h 61"/>
                  <a:gd name="T4" fmla="*/ 6 w 45"/>
                  <a:gd name="T5" fmla="*/ 4 h 61"/>
                  <a:gd name="T6" fmla="*/ 13 w 45"/>
                  <a:gd name="T7" fmla="*/ 2 h 61"/>
                  <a:gd name="T8" fmla="*/ 19 w 45"/>
                  <a:gd name="T9" fmla="*/ 0 h 61"/>
                  <a:gd name="T10" fmla="*/ 28 w 45"/>
                  <a:gd name="T11" fmla="*/ 0 h 61"/>
                  <a:gd name="T12" fmla="*/ 34 w 45"/>
                  <a:gd name="T13" fmla="*/ 2 h 61"/>
                  <a:gd name="T14" fmla="*/ 41 w 45"/>
                  <a:gd name="T15" fmla="*/ 9 h 61"/>
                  <a:gd name="T16" fmla="*/ 45 w 45"/>
                  <a:gd name="T17" fmla="*/ 21 h 61"/>
                  <a:gd name="T18" fmla="*/ 45 w 45"/>
                  <a:gd name="T19" fmla="*/ 37 h 61"/>
                  <a:gd name="T20" fmla="*/ 43 w 45"/>
                  <a:gd name="T21" fmla="*/ 61 h 6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61"/>
                  <a:gd name="T35" fmla="*/ 45 w 45"/>
                  <a:gd name="T36" fmla="*/ 61 h 6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61">
                    <a:moveTo>
                      <a:pt x="0" y="8"/>
                    </a:moveTo>
                    <a:lnTo>
                      <a:pt x="2" y="8"/>
                    </a:lnTo>
                    <a:lnTo>
                      <a:pt x="6" y="4"/>
                    </a:lnTo>
                    <a:lnTo>
                      <a:pt x="13" y="2"/>
                    </a:lnTo>
                    <a:lnTo>
                      <a:pt x="19" y="0"/>
                    </a:lnTo>
                    <a:lnTo>
                      <a:pt x="28" y="0"/>
                    </a:lnTo>
                    <a:lnTo>
                      <a:pt x="34" y="2"/>
                    </a:lnTo>
                    <a:lnTo>
                      <a:pt x="41" y="9"/>
                    </a:lnTo>
                    <a:lnTo>
                      <a:pt x="45" y="21"/>
                    </a:lnTo>
                    <a:lnTo>
                      <a:pt x="45" y="37"/>
                    </a:lnTo>
                    <a:lnTo>
                      <a:pt x="43" y="61"/>
                    </a:lnTo>
                  </a:path>
                </a:pathLst>
              </a:custGeom>
              <a:noFill/>
              <a:ln w="1111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315"/>
              <p:cNvSpPr>
                <a:spLocks/>
              </p:cNvSpPr>
              <p:nvPr/>
            </p:nvSpPr>
            <p:spPr bwMode="auto">
              <a:xfrm>
                <a:off x="2393" y="2601"/>
                <a:ext cx="63" cy="68"/>
              </a:xfrm>
              <a:custGeom>
                <a:avLst/>
                <a:gdLst>
                  <a:gd name="T0" fmla="*/ 45 w 63"/>
                  <a:gd name="T1" fmla="*/ 65 h 68"/>
                  <a:gd name="T2" fmla="*/ 58 w 63"/>
                  <a:gd name="T3" fmla="*/ 53 h 68"/>
                  <a:gd name="T4" fmla="*/ 63 w 63"/>
                  <a:gd name="T5" fmla="*/ 39 h 68"/>
                  <a:gd name="T6" fmla="*/ 60 w 63"/>
                  <a:gd name="T7" fmla="*/ 20 h 68"/>
                  <a:gd name="T8" fmla="*/ 48 w 63"/>
                  <a:gd name="T9" fmla="*/ 5 h 68"/>
                  <a:gd name="T10" fmla="*/ 34 w 63"/>
                  <a:gd name="T11" fmla="*/ 0 h 68"/>
                  <a:gd name="T12" fmla="*/ 17 w 63"/>
                  <a:gd name="T13" fmla="*/ 2 h 68"/>
                  <a:gd name="T14" fmla="*/ 6 w 63"/>
                  <a:gd name="T15" fmla="*/ 13 h 68"/>
                  <a:gd name="T16" fmla="*/ 0 w 63"/>
                  <a:gd name="T17" fmla="*/ 29 h 68"/>
                  <a:gd name="T18" fmla="*/ 4 w 63"/>
                  <a:gd name="T19" fmla="*/ 46 h 68"/>
                  <a:gd name="T20" fmla="*/ 13 w 63"/>
                  <a:gd name="T21" fmla="*/ 61 h 68"/>
                  <a:gd name="T22" fmla="*/ 30 w 63"/>
                  <a:gd name="T23" fmla="*/ 68 h 68"/>
                  <a:gd name="T24" fmla="*/ 45 w 63"/>
                  <a:gd name="T25" fmla="*/ 65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8"/>
                  <a:gd name="T41" fmla="*/ 63 w 63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8">
                    <a:moveTo>
                      <a:pt x="45" y="65"/>
                    </a:moveTo>
                    <a:lnTo>
                      <a:pt x="58" y="53"/>
                    </a:lnTo>
                    <a:lnTo>
                      <a:pt x="63" y="39"/>
                    </a:lnTo>
                    <a:lnTo>
                      <a:pt x="60" y="20"/>
                    </a:lnTo>
                    <a:lnTo>
                      <a:pt x="48" y="5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6" y="13"/>
                    </a:lnTo>
                    <a:lnTo>
                      <a:pt x="0" y="29"/>
                    </a:lnTo>
                    <a:lnTo>
                      <a:pt x="4" y="46"/>
                    </a:lnTo>
                    <a:lnTo>
                      <a:pt x="13" y="61"/>
                    </a:lnTo>
                    <a:lnTo>
                      <a:pt x="30" y="68"/>
                    </a:lnTo>
                    <a:lnTo>
                      <a:pt x="45" y="6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314"/>
              <p:cNvSpPr>
                <a:spLocks/>
              </p:cNvSpPr>
              <p:nvPr/>
            </p:nvSpPr>
            <p:spPr bwMode="auto">
              <a:xfrm>
                <a:off x="2393" y="2599"/>
                <a:ext cx="63" cy="68"/>
              </a:xfrm>
              <a:custGeom>
                <a:avLst/>
                <a:gdLst>
                  <a:gd name="T0" fmla="*/ 45 w 63"/>
                  <a:gd name="T1" fmla="*/ 65 h 68"/>
                  <a:gd name="T2" fmla="*/ 58 w 63"/>
                  <a:gd name="T3" fmla="*/ 53 h 68"/>
                  <a:gd name="T4" fmla="*/ 63 w 63"/>
                  <a:gd name="T5" fmla="*/ 39 h 68"/>
                  <a:gd name="T6" fmla="*/ 60 w 63"/>
                  <a:gd name="T7" fmla="*/ 20 h 68"/>
                  <a:gd name="T8" fmla="*/ 48 w 63"/>
                  <a:gd name="T9" fmla="*/ 5 h 68"/>
                  <a:gd name="T10" fmla="*/ 34 w 63"/>
                  <a:gd name="T11" fmla="*/ 0 h 68"/>
                  <a:gd name="T12" fmla="*/ 17 w 63"/>
                  <a:gd name="T13" fmla="*/ 2 h 68"/>
                  <a:gd name="T14" fmla="*/ 6 w 63"/>
                  <a:gd name="T15" fmla="*/ 13 h 68"/>
                  <a:gd name="T16" fmla="*/ 0 w 63"/>
                  <a:gd name="T17" fmla="*/ 29 h 68"/>
                  <a:gd name="T18" fmla="*/ 4 w 63"/>
                  <a:gd name="T19" fmla="*/ 46 h 68"/>
                  <a:gd name="T20" fmla="*/ 13 w 63"/>
                  <a:gd name="T21" fmla="*/ 61 h 68"/>
                  <a:gd name="T22" fmla="*/ 30 w 63"/>
                  <a:gd name="T23" fmla="*/ 68 h 68"/>
                  <a:gd name="T24" fmla="*/ 45 w 63"/>
                  <a:gd name="T25" fmla="*/ 65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8"/>
                  <a:gd name="T41" fmla="*/ 63 w 63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8">
                    <a:moveTo>
                      <a:pt x="45" y="65"/>
                    </a:moveTo>
                    <a:lnTo>
                      <a:pt x="58" y="53"/>
                    </a:lnTo>
                    <a:lnTo>
                      <a:pt x="63" y="39"/>
                    </a:lnTo>
                    <a:lnTo>
                      <a:pt x="60" y="20"/>
                    </a:lnTo>
                    <a:lnTo>
                      <a:pt x="48" y="5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6" y="13"/>
                    </a:lnTo>
                    <a:lnTo>
                      <a:pt x="0" y="29"/>
                    </a:lnTo>
                    <a:lnTo>
                      <a:pt x="4" y="46"/>
                    </a:lnTo>
                    <a:lnTo>
                      <a:pt x="13" y="61"/>
                    </a:lnTo>
                    <a:lnTo>
                      <a:pt x="30" y="68"/>
                    </a:lnTo>
                    <a:lnTo>
                      <a:pt x="45" y="6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rgbClr val="0000E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3" name="Freeform 120"/>
              <p:cNvSpPr>
                <a:spLocks/>
              </p:cNvSpPr>
              <p:nvPr/>
            </p:nvSpPr>
            <p:spPr bwMode="auto">
              <a:xfrm>
                <a:off x="1573" y="2331"/>
                <a:ext cx="65" cy="69"/>
              </a:xfrm>
              <a:custGeom>
                <a:avLst/>
                <a:gdLst>
                  <a:gd name="T0" fmla="*/ 46 w 65"/>
                  <a:gd name="T1" fmla="*/ 65 h 69"/>
                  <a:gd name="T2" fmla="*/ 59 w 65"/>
                  <a:gd name="T3" fmla="*/ 54 h 69"/>
                  <a:gd name="T4" fmla="*/ 65 w 65"/>
                  <a:gd name="T5" fmla="*/ 39 h 69"/>
                  <a:gd name="T6" fmla="*/ 61 w 65"/>
                  <a:gd name="T7" fmla="*/ 21 h 69"/>
                  <a:gd name="T8" fmla="*/ 50 w 65"/>
                  <a:gd name="T9" fmla="*/ 8 h 69"/>
                  <a:gd name="T10" fmla="*/ 35 w 65"/>
                  <a:gd name="T11" fmla="*/ 0 h 69"/>
                  <a:gd name="T12" fmla="*/ 19 w 65"/>
                  <a:gd name="T13" fmla="*/ 2 h 69"/>
                  <a:gd name="T14" fmla="*/ 6 w 65"/>
                  <a:gd name="T15" fmla="*/ 13 h 69"/>
                  <a:gd name="T16" fmla="*/ 0 w 65"/>
                  <a:gd name="T17" fmla="*/ 30 h 69"/>
                  <a:gd name="T18" fmla="*/ 4 w 65"/>
                  <a:gd name="T19" fmla="*/ 47 h 69"/>
                  <a:gd name="T20" fmla="*/ 15 w 65"/>
                  <a:gd name="T21" fmla="*/ 62 h 69"/>
                  <a:gd name="T22" fmla="*/ 30 w 65"/>
                  <a:gd name="T23" fmla="*/ 69 h 69"/>
                  <a:gd name="T24" fmla="*/ 46 w 65"/>
                  <a:gd name="T25" fmla="*/ 65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69"/>
                  <a:gd name="T41" fmla="*/ 65 w 65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69">
                    <a:moveTo>
                      <a:pt x="46" y="65"/>
                    </a:moveTo>
                    <a:lnTo>
                      <a:pt x="59" y="54"/>
                    </a:lnTo>
                    <a:lnTo>
                      <a:pt x="65" y="39"/>
                    </a:lnTo>
                    <a:lnTo>
                      <a:pt x="61" y="21"/>
                    </a:lnTo>
                    <a:lnTo>
                      <a:pt x="50" y="8"/>
                    </a:lnTo>
                    <a:lnTo>
                      <a:pt x="35" y="0"/>
                    </a:lnTo>
                    <a:lnTo>
                      <a:pt x="19" y="2"/>
                    </a:lnTo>
                    <a:lnTo>
                      <a:pt x="6" y="13"/>
                    </a:lnTo>
                    <a:lnTo>
                      <a:pt x="0" y="30"/>
                    </a:lnTo>
                    <a:lnTo>
                      <a:pt x="4" y="47"/>
                    </a:lnTo>
                    <a:lnTo>
                      <a:pt x="15" y="62"/>
                    </a:lnTo>
                    <a:lnTo>
                      <a:pt x="30" y="69"/>
                    </a:lnTo>
                    <a:lnTo>
                      <a:pt x="46" y="6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432"/>
          <p:cNvGrpSpPr>
            <a:grpSpLocks/>
          </p:cNvGrpSpPr>
          <p:nvPr/>
        </p:nvGrpSpPr>
        <p:grpSpPr bwMode="auto">
          <a:xfrm>
            <a:off x="1678907" y="3249663"/>
            <a:ext cx="3856200" cy="2999893"/>
            <a:chOff x="550" y="2195"/>
            <a:chExt cx="2062" cy="1669"/>
          </a:xfrm>
        </p:grpSpPr>
        <p:grpSp>
          <p:nvGrpSpPr>
            <p:cNvPr id="8" name="Group 413"/>
            <p:cNvGrpSpPr>
              <a:grpSpLocks/>
            </p:cNvGrpSpPr>
            <p:nvPr/>
          </p:nvGrpSpPr>
          <p:grpSpPr bwMode="auto">
            <a:xfrm>
              <a:off x="1874" y="2195"/>
              <a:ext cx="714" cy="291"/>
              <a:chOff x="1913" y="2147"/>
              <a:chExt cx="714" cy="291"/>
            </a:xfrm>
          </p:grpSpPr>
          <p:sp>
            <p:nvSpPr>
              <p:cNvPr id="6244" name="Freeform 281"/>
              <p:cNvSpPr>
                <a:spLocks/>
              </p:cNvSpPr>
              <p:nvPr/>
            </p:nvSpPr>
            <p:spPr bwMode="auto">
              <a:xfrm>
                <a:off x="1913" y="2269"/>
                <a:ext cx="432" cy="124"/>
              </a:xfrm>
              <a:custGeom>
                <a:avLst/>
                <a:gdLst>
                  <a:gd name="T0" fmla="*/ 0 w 432"/>
                  <a:gd name="T1" fmla="*/ 124 h 124"/>
                  <a:gd name="T2" fmla="*/ 432 w 432"/>
                  <a:gd name="T3" fmla="*/ 80 h 124"/>
                  <a:gd name="T4" fmla="*/ 352 w 432"/>
                  <a:gd name="T5" fmla="*/ 0 h 124"/>
                  <a:gd name="T6" fmla="*/ 0 w 432"/>
                  <a:gd name="T7" fmla="*/ 124 h 1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2"/>
                  <a:gd name="T13" fmla="*/ 0 h 124"/>
                  <a:gd name="T14" fmla="*/ 432 w 432"/>
                  <a:gd name="T15" fmla="*/ 124 h 1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2" h="124">
                    <a:moveTo>
                      <a:pt x="0" y="124"/>
                    </a:moveTo>
                    <a:lnTo>
                      <a:pt x="432" y="80"/>
                    </a:lnTo>
                    <a:lnTo>
                      <a:pt x="352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BFBFBF"/>
              </a:solidFill>
              <a:ln w="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5" name="Line 23"/>
              <p:cNvSpPr>
                <a:spLocks noChangeShapeType="1"/>
              </p:cNvSpPr>
              <p:nvPr/>
            </p:nvSpPr>
            <p:spPr bwMode="auto">
              <a:xfrm>
                <a:off x="2087" y="2180"/>
                <a:ext cx="199" cy="97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" name="Group 397"/>
              <p:cNvGrpSpPr>
                <a:grpSpLocks/>
              </p:cNvGrpSpPr>
              <p:nvPr/>
            </p:nvGrpSpPr>
            <p:grpSpPr bwMode="auto">
              <a:xfrm>
                <a:off x="2132" y="2147"/>
                <a:ext cx="495" cy="291"/>
                <a:chOff x="2132" y="2147"/>
                <a:chExt cx="495" cy="291"/>
              </a:xfrm>
            </p:grpSpPr>
            <p:sp>
              <p:nvSpPr>
                <p:cNvPr id="6247" name="Line 170"/>
                <p:cNvSpPr>
                  <a:spLocks noChangeShapeType="1"/>
                </p:cNvSpPr>
                <p:nvPr/>
              </p:nvSpPr>
              <p:spPr bwMode="auto">
                <a:xfrm>
                  <a:off x="2378" y="2319"/>
                  <a:ext cx="249" cy="119"/>
                </a:xfrm>
                <a:prstGeom prst="line">
                  <a:avLst/>
                </a:prstGeom>
                <a:noFill/>
                <a:ln w="238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8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2132" y="2147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9" name="Freeform 157"/>
                <p:cNvSpPr>
                  <a:spLocks/>
                </p:cNvSpPr>
                <p:nvPr/>
              </p:nvSpPr>
              <p:spPr bwMode="auto">
                <a:xfrm>
                  <a:off x="2288" y="2199"/>
                  <a:ext cx="263" cy="74"/>
                </a:xfrm>
                <a:custGeom>
                  <a:avLst/>
                  <a:gdLst>
                    <a:gd name="T0" fmla="*/ 72 w 263"/>
                    <a:gd name="T1" fmla="*/ 5 h 74"/>
                    <a:gd name="T2" fmla="*/ 0 w 263"/>
                    <a:gd name="T3" fmla="*/ 39 h 74"/>
                    <a:gd name="T4" fmla="*/ 68 w 263"/>
                    <a:gd name="T5" fmla="*/ 70 h 74"/>
                    <a:gd name="T6" fmla="*/ 139 w 263"/>
                    <a:gd name="T7" fmla="*/ 39 h 74"/>
                    <a:gd name="T8" fmla="*/ 191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6 w 263"/>
                    <a:gd name="T15" fmla="*/ 31 h 74"/>
                    <a:gd name="T16" fmla="*/ 72 w 263"/>
                    <a:gd name="T17" fmla="*/ 5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2" y="5"/>
                      </a:moveTo>
                      <a:lnTo>
                        <a:pt x="0" y="39"/>
                      </a:lnTo>
                      <a:lnTo>
                        <a:pt x="68" y="70"/>
                      </a:lnTo>
                      <a:lnTo>
                        <a:pt x="139" y="39"/>
                      </a:lnTo>
                      <a:lnTo>
                        <a:pt x="191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6" y="31"/>
                      </a:lnTo>
                      <a:lnTo>
                        <a:pt x="72" y="5"/>
                      </a:lnTo>
                      <a:close/>
                    </a:path>
                  </a:pathLst>
                </a:custGeom>
                <a:solidFill>
                  <a:srgbClr val="80FFFF"/>
                </a:solidFill>
                <a:ln w="0">
                  <a:solidFill>
                    <a:srgbClr val="8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0" name="Freeform 158"/>
                <p:cNvSpPr>
                  <a:spLocks/>
                </p:cNvSpPr>
                <p:nvPr/>
              </p:nvSpPr>
              <p:spPr bwMode="auto">
                <a:xfrm>
                  <a:off x="2158" y="2199"/>
                  <a:ext cx="263" cy="74"/>
                </a:xfrm>
                <a:custGeom>
                  <a:avLst/>
                  <a:gdLst>
                    <a:gd name="T0" fmla="*/ 74 w 263"/>
                    <a:gd name="T1" fmla="*/ 5 h 74"/>
                    <a:gd name="T2" fmla="*/ 0 w 263"/>
                    <a:gd name="T3" fmla="*/ 39 h 74"/>
                    <a:gd name="T4" fmla="*/ 68 w 263"/>
                    <a:gd name="T5" fmla="*/ 70 h 74"/>
                    <a:gd name="T6" fmla="*/ 139 w 263"/>
                    <a:gd name="T7" fmla="*/ 39 h 74"/>
                    <a:gd name="T8" fmla="*/ 193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8 w 263"/>
                    <a:gd name="T15" fmla="*/ 31 h 74"/>
                    <a:gd name="T16" fmla="*/ 74 w 263"/>
                    <a:gd name="T17" fmla="*/ 5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4" y="5"/>
                      </a:moveTo>
                      <a:lnTo>
                        <a:pt x="0" y="39"/>
                      </a:lnTo>
                      <a:lnTo>
                        <a:pt x="68" y="70"/>
                      </a:lnTo>
                      <a:lnTo>
                        <a:pt x="139" y="39"/>
                      </a:lnTo>
                      <a:lnTo>
                        <a:pt x="193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8" y="31"/>
                      </a:lnTo>
                      <a:lnTo>
                        <a:pt x="74" y="5"/>
                      </a:lnTo>
                      <a:close/>
                    </a:path>
                  </a:pathLst>
                </a:custGeom>
                <a:solidFill>
                  <a:srgbClr val="80FFFF"/>
                </a:solidFill>
                <a:ln w="0">
                  <a:solidFill>
                    <a:srgbClr val="8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1" name="Freeform 282"/>
                <p:cNvSpPr>
                  <a:spLocks/>
                </p:cNvSpPr>
                <p:nvPr/>
              </p:nvSpPr>
              <p:spPr bwMode="auto">
                <a:xfrm>
                  <a:off x="2356" y="2234"/>
                  <a:ext cx="72" cy="117"/>
                </a:xfrm>
                <a:custGeom>
                  <a:avLst/>
                  <a:gdLst>
                    <a:gd name="T0" fmla="*/ 0 w 72"/>
                    <a:gd name="T1" fmla="*/ 117 h 117"/>
                    <a:gd name="T2" fmla="*/ 0 w 72"/>
                    <a:gd name="T3" fmla="*/ 33 h 117"/>
                    <a:gd name="T4" fmla="*/ 72 w 72"/>
                    <a:gd name="T5" fmla="*/ 0 h 117"/>
                    <a:gd name="T6" fmla="*/ 72 w 72"/>
                    <a:gd name="T7" fmla="*/ 83 h 117"/>
                    <a:gd name="T8" fmla="*/ 0 w 72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117"/>
                    <a:gd name="T17" fmla="*/ 72 w 72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117">
                      <a:moveTo>
                        <a:pt x="0" y="117"/>
                      </a:moveTo>
                      <a:lnTo>
                        <a:pt x="0" y="33"/>
                      </a:lnTo>
                      <a:lnTo>
                        <a:pt x="72" y="0"/>
                      </a:lnTo>
                      <a:lnTo>
                        <a:pt x="72" y="83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2" name="Freeform 283"/>
                <p:cNvSpPr>
                  <a:spLocks/>
                </p:cNvSpPr>
                <p:nvPr/>
              </p:nvSpPr>
              <p:spPr bwMode="auto">
                <a:xfrm>
                  <a:off x="2428" y="2236"/>
                  <a:ext cx="51" cy="113"/>
                </a:xfrm>
                <a:custGeom>
                  <a:avLst/>
                  <a:gdLst>
                    <a:gd name="T0" fmla="*/ 51 w 51"/>
                    <a:gd name="T1" fmla="*/ 113 h 113"/>
                    <a:gd name="T2" fmla="*/ 51 w 51"/>
                    <a:gd name="T3" fmla="*/ 31 h 113"/>
                    <a:gd name="T4" fmla="*/ 0 w 51"/>
                    <a:gd name="T5" fmla="*/ 0 h 113"/>
                    <a:gd name="T6" fmla="*/ 0 w 51"/>
                    <a:gd name="T7" fmla="*/ 81 h 113"/>
                    <a:gd name="T8" fmla="*/ 51 w 51"/>
                    <a:gd name="T9" fmla="*/ 113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113"/>
                    <a:gd name="T17" fmla="*/ 51 w 51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113">
                      <a:moveTo>
                        <a:pt x="51" y="113"/>
                      </a:moveTo>
                      <a:lnTo>
                        <a:pt x="51" y="31"/>
                      </a:lnTo>
                      <a:lnTo>
                        <a:pt x="0" y="0"/>
                      </a:lnTo>
                      <a:lnTo>
                        <a:pt x="0" y="81"/>
                      </a:lnTo>
                      <a:lnTo>
                        <a:pt x="51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3" name="Freeform 284"/>
                <p:cNvSpPr>
                  <a:spLocks/>
                </p:cNvSpPr>
                <p:nvPr/>
              </p:nvSpPr>
              <p:spPr bwMode="auto">
                <a:xfrm>
                  <a:off x="2479" y="2234"/>
                  <a:ext cx="72" cy="117"/>
                </a:xfrm>
                <a:custGeom>
                  <a:avLst/>
                  <a:gdLst>
                    <a:gd name="T0" fmla="*/ 0 w 72"/>
                    <a:gd name="T1" fmla="*/ 117 h 117"/>
                    <a:gd name="T2" fmla="*/ 0 w 72"/>
                    <a:gd name="T3" fmla="*/ 33 h 117"/>
                    <a:gd name="T4" fmla="*/ 72 w 72"/>
                    <a:gd name="T5" fmla="*/ 0 h 117"/>
                    <a:gd name="T6" fmla="*/ 72 w 72"/>
                    <a:gd name="T7" fmla="*/ 83 h 117"/>
                    <a:gd name="T8" fmla="*/ 0 w 72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117"/>
                    <a:gd name="T17" fmla="*/ 72 w 72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117">
                      <a:moveTo>
                        <a:pt x="0" y="117"/>
                      </a:moveTo>
                      <a:lnTo>
                        <a:pt x="0" y="33"/>
                      </a:lnTo>
                      <a:lnTo>
                        <a:pt x="72" y="0"/>
                      </a:lnTo>
                      <a:lnTo>
                        <a:pt x="72" y="83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4" name="Freeform 285"/>
                <p:cNvSpPr>
                  <a:spLocks/>
                </p:cNvSpPr>
                <p:nvPr/>
              </p:nvSpPr>
              <p:spPr bwMode="auto">
                <a:xfrm>
                  <a:off x="2288" y="2193"/>
                  <a:ext cx="263" cy="74"/>
                </a:xfrm>
                <a:custGeom>
                  <a:avLst/>
                  <a:gdLst>
                    <a:gd name="T0" fmla="*/ 72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1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6 w 263"/>
                    <a:gd name="T15" fmla="*/ 32 h 74"/>
                    <a:gd name="T16" fmla="*/ 72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2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1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6" y="32"/>
                      </a:lnTo>
                      <a:lnTo>
                        <a:pt x="72" y="6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0">
                  <a:solidFill>
                    <a:srgbClr val="ABABA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5" name="Freeform 286"/>
                <p:cNvSpPr>
                  <a:spLocks/>
                </p:cNvSpPr>
                <p:nvPr/>
              </p:nvSpPr>
              <p:spPr bwMode="auto">
                <a:xfrm>
                  <a:off x="2288" y="2193"/>
                  <a:ext cx="263" cy="74"/>
                </a:xfrm>
                <a:custGeom>
                  <a:avLst/>
                  <a:gdLst>
                    <a:gd name="T0" fmla="*/ 72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1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6 w 263"/>
                    <a:gd name="T15" fmla="*/ 32 h 74"/>
                    <a:gd name="T16" fmla="*/ 72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2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1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6" y="32"/>
                      </a:lnTo>
                      <a:lnTo>
                        <a:pt x="72" y="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6" name="Freeform 287"/>
                <p:cNvSpPr>
                  <a:spLocks/>
                </p:cNvSpPr>
                <p:nvPr/>
              </p:nvSpPr>
              <p:spPr bwMode="auto">
                <a:xfrm>
                  <a:off x="2156" y="2234"/>
                  <a:ext cx="72" cy="117"/>
                </a:xfrm>
                <a:custGeom>
                  <a:avLst/>
                  <a:gdLst>
                    <a:gd name="T0" fmla="*/ 72 w 72"/>
                    <a:gd name="T1" fmla="*/ 117 h 117"/>
                    <a:gd name="T2" fmla="*/ 72 w 72"/>
                    <a:gd name="T3" fmla="*/ 33 h 117"/>
                    <a:gd name="T4" fmla="*/ 0 w 72"/>
                    <a:gd name="T5" fmla="*/ 0 h 117"/>
                    <a:gd name="T6" fmla="*/ 0 w 72"/>
                    <a:gd name="T7" fmla="*/ 83 h 117"/>
                    <a:gd name="T8" fmla="*/ 72 w 72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117"/>
                    <a:gd name="T17" fmla="*/ 72 w 72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117">
                      <a:moveTo>
                        <a:pt x="72" y="117"/>
                      </a:moveTo>
                      <a:lnTo>
                        <a:pt x="72" y="33"/>
                      </a:lnTo>
                      <a:lnTo>
                        <a:pt x="0" y="0"/>
                      </a:lnTo>
                      <a:lnTo>
                        <a:pt x="0" y="83"/>
                      </a:lnTo>
                      <a:lnTo>
                        <a:pt x="72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7" name="Freeform 288"/>
                <p:cNvSpPr>
                  <a:spLocks/>
                </p:cNvSpPr>
                <p:nvPr/>
              </p:nvSpPr>
              <p:spPr bwMode="auto">
                <a:xfrm>
                  <a:off x="2228" y="2234"/>
                  <a:ext cx="71" cy="117"/>
                </a:xfrm>
                <a:custGeom>
                  <a:avLst/>
                  <a:gdLst>
                    <a:gd name="T0" fmla="*/ 0 w 71"/>
                    <a:gd name="T1" fmla="*/ 117 h 117"/>
                    <a:gd name="T2" fmla="*/ 0 w 71"/>
                    <a:gd name="T3" fmla="*/ 33 h 117"/>
                    <a:gd name="T4" fmla="*/ 71 w 71"/>
                    <a:gd name="T5" fmla="*/ 0 h 117"/>
                    <a:gd name="T6" fmla="*/ 71 w 71"/>
                    <a:gd name="T7" fmla="*/ 83 h 117"/>
                    <a:gd name="T8" fmla="*/ 0 w 71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117"/>
                    <a:gd name="T17" fmla="*/ 71 w 71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117">
                      <a:moveTo>
                        <a:pt x="0" y="117"/>
                      </a:moveTo>
                      <a:lnTo>
                        <a:pt x="0" y="33"/>
                      </a:lnTo>
                      <a:lnTo>
                        <a:pt x="71" y="0"/>
                      </a:lnTo>
                      <a:lnTo>
                        <a:pt x="71" y="83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8" name="Freeform 289"/>
                <p:cNvSpPr>
                  <a:spLocks/>
                </p:cNvSpPr>
                <p:nvPr/>
              </p:nvSpPr>
              <p:spPr bwMode="auto">
                <a:xfrm>
                  <a:off x="2158" y="2193"/>
                  <a:ext cx="263" cy="74"/>
                </a:xfrm>
                <a:custGeom>
                  <a:avLst/>
                  <a:gdLst>
                    <a:gd name="T0" fmla="*/ 74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3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8 w 263"/>
                    <a:gd name="T15" fmla="*/ 32 h 74"/>
                    <a:gd name="T16" fmla="*/ 74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4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3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8" y="32"/>
                      </a:lnTo>
                      <a:lnTo>
                        <a:pt x="74" y="6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0">
                  <a:solidFill>
                    <a:srgbClr val="ABABA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9" name="Freeform 290"/>
                <p:cNvSpPr>
                  <a:spLocks/>
                </p:cNvSpPr>
                <p:nvPr/>
              </p:nvSpPr>
              <p:spPr bwMode="auto">
                <a:xfrm>
                  <a:off x="2158" y="2193"/>
                  <a:ext cx="263" cy="74"/>
                </a:xfrm>
                <a:custGeom>
                  <a:avLst/>
                  <a:gdLst>
                    <a:gd name="T0" fmla="*/ 74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3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8 w 263"/>
                    <a:gd name="T15" fmla="*/ 32 h 74"/>
                    <a:gd name="T16" fmla="*/ 74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4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3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8" y="32"/>
                      </a:lnTo>
                      <a:lnTo>
                        <a:pt x="74" y="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60" name="Freeform 291"/>
                <p:cNvSpPr>
                  <a:spLocks/>
                </p:cNvSpPr>
                <p:nvPr/>
              </p:nvSpPr>
              <p:spPr bwMode="auto">
                <a:xfrm>
                  <a:off x="2291" y="2239"/>
                  <a:ext cx="73" cy="117"/>
                </a:xfrm>
                <a:custGeom>
                  <a:avLst/>
                  <a:gdLst>
                    <a:gd name="T0" fmla="*/ 73 w 73"/>
                    <a:gd name="T1" fmla="*/ 117 h 117"/>
                    <a:gd name="T2" fmla="*/ 73 w 73"/>
                    <a:gd name="T3" fmla="*/ 36 h 117"/>
                    <a:gd name="T4" fmla="*/ 0 w 73"/>
                    <a:gd name="T5" fmla="*/ 0 h 117"/>
                    <a:gd name="T6" fmla="*/ 0 w 73"/>
                    <a:gd name="T7" fmla="*/ 84 h 117"/>
                    <a:gd name="T8" fmla="*/ 73 w 73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"/>
                    <a:gd name="T16" fmla="*/ 0 h 117"/>
                    <a:gd name="T17" fmla="*/ 73 w 73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" h="117">
                      <a:moveTo>
                        <a:pt x="73" y="117"/>
                      </a:moveTo>
                      <a:lnTo>
                        <a:pt x="73" y="36"/>
                      </a:lnTo>
                      <a:lnTo>
                        <a:pt x="0" y="0"/>
                      </a:lnTo>
                      <a:lnTo>
                        <a:pt x="0" y="84"/>
                      </a:lnTo>
                      <a:lnTo>
                        <a:pt x="73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" name="Group 431"/>
            <p:cNvGrpSpPr>
              <a:grpSpLocks/>
            </p:cNvGrpSpPr>
            <p:nvPr/>
          </p:nvGrpSpPr>
          <p:grpSpPr bwMode="auto">
            <a:xfrm>
              <a:off x="550" y="2742"/>
              <a:ext cx="2062" cy="1122"/>
              <a:chOff x="550" y="2742"/>
              <a:chExt cx="2062" cy="1122"/>
            </a:xfrm>
          </p:grpSpPr>
          <p:grpSp>
            <p:nvGrpSpPr>
              <p:cNvPr id="11" name="Group 430"/>
              <p:cNvGrpSpPr>
                <a:grpSpLocks/>
              </p:cNvGrpSpPr>
              <p:nvPr/>
            </p:nvGrpSpPr>
            <p:grpSpPr bwMode="auto">
              <a:xfrm>
                <a:off x="550" y="2742"/>
                <a:ext cx="1161" cy="1122"/>
                <a:chOff x="550" y="2742"/>
                <a:chExt cx="1161" cy="1122"/>
              </a:xfrm>
            </p:grpSpPr>
            <p:sp>
              <p:nvSpPr>
                <p:cNvPr id="6172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832" y="3081"/>
                  <a:ext cx="870" cy="380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3" name="Freeform 12"/>
                <p:cNvSpPr>
                  <a:spLocks/>
                </p:cNvSpPr>
                <p:nvPr/>
              </p:nvSpPr>
              <p:spPr bwMode="auto">
                <a:xfrm>
                  <a:off x="1295" y="3079"/>
                  <a:ext cx="416" cy="725"/>
                </a:xfrm>
                <a:custGeom>
                  <a:avLst/>
                  <a:gdLst>
                    <a:gd name="T0" fmla="*/ 0 w 416"/>
                    <a:gd name="T1" fmla="*/ 725 h 725"/>
                    <a:gd name="T2" fmla="*/ 356 w 416"/>
                    <a:gd name="T3" fmla="*/ 48 h 725"/>
                    <a:gd name="T4" fmla="*/ 358 w 416"/>
                    <a:gd name="T5" fmla="*/ 47 h 725"/>
                    <a:gd name="T6" fmla="*/ 362 w 416"/>
                    <a:gd name="T7" fmla="*/ 39 h 725"/>
                    <a:gd name="T8" fmla="*/ 373 w 416"/>
                    <a:gd name="T9" fmla="*/ 28 h 725"/>
                    <a:gd name="T10" fmla="*/ 390 w 416"/>
                    <a:gd name="T11" fmla="*/ 13 h 725"/>
                    <a:gd name="T12" fmla="*/ 416 w 416"/>
                    <a:gd name="T13" fmla="*/ 0 h 7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16"/>
                    <a:gd name="T22" fmla="*/ 0 h 725"/>
                    <a:gd name="T23" fmla="*/ 416 w 416"/>
                    <a:gd name="T24" fmla="*/ 725 h 7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16" h="725">
                      <a:moveTo>
                        <a:pt x="0" y="725"/>
                      </a:moveTo>
                      <a:lnTo>
                        <a:pt x="356" y="48"/>
                      </a:lnTo>
                      <a:lnTo>
                        <a:pt x="358" y="47"/>
                      </a:lnTo>
                      <a:lnTo>
                        <a:pt x="362" y="39"/>
                      </a:lnTo>
                      <a:lnTo>
                        <a:pt x="373" y="28"/>
                      </a:lnTo>
                      <a:lnTo>
                        <a:pt x="390" y="13"/>
                      </a:lnTo>
                      <a:lnTo>
                        <a:pt x="416" y="0"/>
                      </a:lnTo>
                    </a:path>
                  </a:pathLst>
                </a:cu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4" name="Freeform 150"/>
                <p:cNvSpPr>
                  <a:spLocks/>
                </p:cNvSpPr>
                <p:nvPr/>
              </p:nvSpPr>
              <p:spPr bwMode="auto">
                <a:xfrm>
                  <a:off x="550" y="3066"/>
                  <a:ext cx="210" cy="54"/>
                </a:xfrm>
                <a:custGeom>
                  <a:avLst/>
                  <a:gdLst>
                    <a:gd name="T0" fmla="*/ 210 w 210"/>
                    <a:gd name="T1" fmla="*/ 0 h 54"/>
                    <a:gd name="T2" fmla="*/ 56 w 210"/>
                    <a:gd name="T3" fmla="*/ 0 h 54"/>
                    <a:gd name="T4" fmla="*/ 0 w 210"/>
                    <a:gd name="T5" fmla="*/ 54 h 54"/>
                    <a:gd name="T6" fmla="*/ 172 w 210"/>
                    <a:gd name="T7" fmla="*/ 54 h 5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0"/>
                    <a:gd name="T13" fmla="*/ 0 h 54"/>
                    <a:gd name="T14" fmla="*/ 210 w 210"/>
                    <a:gd name="T15" fmla="*/ 54 h 5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0" h="54">
                      <a:moveTo>
                        <a:pt x="210" y="0"/>
                      </a:moveTo>
                      <a:lnTo>
                        <a:pt x="56" y="0"/>
                      </a:lnTo>
                      <a:lnTo>
                        <a:pt x="0" y="54"/>
                      </a:lnTo>
                      <a:lnTo>
                        <a:pt x="172" y="54"/>
                      </a:lnTo>
                    </a:path>
                  </a:pathLst>
                </a:cu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5" name="Freeform 151"/>
                <p:cNvSpPr>
                  <a:spLocks/>
                </p:cNvSpPr>
                <p:nvPr/>
              </p:nvSpPr>
              <p:spPr bwMode="auto">
                <a:xfrm>
                  <a:off x="782" y="3391"/>
                  <a:ext cx="196" cy="104"/>
                </a:xfrm>
                <a:custGeom>
                  <a:avLst/>
                  <a:gdLst>
                    <a:gd name="T0" fmla="*/ 144 w 196"/>
                    <a:gd name="T1" fmla="*/ 0 h 104"/>
                    <a:gd name="T2" fmla="*/ 0 w 196"/>
                    <a:gd name="T3" fmla="*/ 61 h 104"/>
                    <a:gd name="T4" fmla="*/ 46 w 196"/>
                    <a:gd name="T5" fmla="*/ 104 h 104"/>
                    <a:gd name="T6" fmla="*/ 196 w 196"/>
                    <a:gd name="T7" fmla="*/ 39 h 1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6"/>
                    <a:gd name="T13" fmla="*/ 0 h 104"/>
                    <a:gd name="T14" fmla="*/ 196 w 196"/>
                    <a:gd name="T15" fmla="*/ 104 h 1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6" h="104">
                      <a:moveTo>
                        <a:pt x="144" y="0"/>
                      </a:moveTo>
                      <a:lnTo>
                        <a:pt x="0" y="61"/>
                      </a:lnTo>
                      <a:lnTo>
                        <a:pt x="46" y="104"/>
                      </a:lnTo>
                      <a:lnTo>
                        <a:pt x="196" y="39"/>
                      </a:lnTo>
                    </a:path>
                  </a:pathLst>
                </a:cu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6" name="Freeform 152"/>
                <p:cNvSpPr>
                  <a:spLocks/>
                </p:cNvSpPr>
                <p:nvPr/>
              </p:nvSpPr>
              <p:spPr bwMode="auto">
                <a:xfrm>
                  <a:off x="1234" y="3695"/>
                  <a:ext cx="171" cy="169"/>
                </a:xfrm>
                <a:custGeom>
                  <a:avLst/>
                  <a:gdLst>
                    <a:gd name="T0" fmla="*/ 78 w 171"/>
                    <a:gd name="T1" fmla="*/ 0 h 169"/>
                    <a:gd name="T2" fmla="*/ 0 w 171"/>
                    <a:gd name="T3" fmla="*/ 141 h 169"/>
                    <a:gd name="T4" fmla="*/ 97 w 171"/>
                    <a:gd name="T5" fmla="*/ 169 h 169"/>
                    <a:gd name="T6" fmla="*/ 171 w 171"/>
                    <a:gd name="T7" fmla="*/ 20 h 16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1"/>
                    <a:gd name="T13" fmla="*/ 0 h 169"/>
                    <a:gd name="T14" fmla="*/ 171 w 171"/>
                    <a:gd name="T15" fmla="*/ 169 h 16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1" h="169">
                      <a:moveTo>
                        <a:pt x="78" y="0"/>
                      </a:moveTo>
                      <a:lnTo>
                        <a:pt x="0" y="141"/>
                      </a:lnTo>
                      <a:lnTo>
                        <a:pt x="97" y="169"/>
                      </a:lnTo>
                      <a:lnTo>
                        <a:pt x="171" y="20"/>
                      </a:lnTo>
                    </a:path>
                  </a:pathLst>
                </a:cu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7" name="Freeform 183"/>
                <p:cNvSpPr>
                  <a:spLocks/>
                </p:cNvSpPr>
                <p:nvPr/>
              </p:nvSpPr>
              <p:spPr bwMode="auto">
                <a:xfrm>
                  <a:off x="1507" y="3233"/>
                  <a:ext cx="41" cy="302"/>
                </a:xfrm>
                <a:custGeom>
                  <a:avLst/>
                  <a:gdLst>
                    <a:gd name="T0" fmla="*/ 41 w 41"/>
                    <a:gd name="T1" fmla="*/ 0 h 302"/>
                    <a:gd name="T2" fmla="*/ 41 w 41"/>
                    <a:gd name="T3" fmla="*/ 299 h 302"/>
                    <a:gd name="T4" fmla="*/ 18 w 41"/>
                    <a:gd name="T5" fmla="*/ 302 h 302"/>
                    <a:gd name="T6" fmla="*/ 4 w 41"/>
                    <a:gd name="T7" fmla="*/ 302 h 302"/>
                    <a:gd name="T8" fmla="*/ 0 w 41"/>
                    <a:gd name="T9" fmla="*/ 302 h 302"/>
                    <a:gd name="T10" fmla="*/ 0 w 41"/>
                    <a:gd name="T11" fmla="*/ 2 h 302"/>
                    <a:gd name="T12" fmla="*/ 41 w 41"/>
                    <a:gd name="T13" fmla="*/ 0 h 3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1"/>
                    <a:gd name="T22" fmla="*/ 0 h 302"/>
                    <a:gd name="T23" fmla="*/ 41 w 41"/>
                    <a:gd name="T24" fmla="*/ 302 h 3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1" h="302">
                      <a:moveTo>
                        <a:pt x="41" y="0"/>
                      </a:moveTo>
                      <a:lnTo>
                        <a:pt x="41" y="299"/>
                      </a:lnTo>
                      <a:lnTo>
                        <a:pt x="18" y="302"/>
                      </a:lnTo>
                      <a:lnTo>
                        <a:pt x="4" y="302"/>
                      </a:lnTo>
                      <a:lnTo>
                        <a:pt x="0" y="302"/>
                      </a:lnTo>
                      <a:lnTo>
                        <a:pt x="0" y="2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8" name="Freeform 184"/>
                <p:cNvSpPr>
                  <a:spLocks/>
                </p:cNvSpPr>
                <p:nvPr/>
              </p:nvSpPr>
              <p:spPr bwMode="auto">
                <a:xfrm>
                  <a:off x="815" y="2864"/>
                  <a:ext cx="384" cy="354"/>
                </a:xfrm>
                <a:custGeom>
                  <a:avLst/>
                  <a:gdLst>
                    <a:gd name="T0" fmla="*/ 169 w 384"/>
                    <a:gd name="T1" fmla="*/ 354 h 354"/>
                    <a:gd name="T2" fmla="*/ 128 w 384"/>
                    <a:gd name="T3" fmla="*/ 349 h 354"/>
                    <a:gd name="T4" fmla="*/ 93 w 384"/>
                    <a:gd name="T5" fmla="*/ 339 h 354"/>
                    <a:gd name="T6" fmla="*/ 67 w 384"/>
                    <a:gd name="T7" fmla="*/ 326 h 354"/>
                    <a:gd name="T8" fmla="*/ 45 w 384"/>
                    <a:gd name="T9" fmla="*/ 310 h 354"/>
                    <a:gd name="T10" fmla="*/ 28 w 384"/>
                    <a:gd name="T11" fmla="*/ 295 h 354"/>
                    <a:gd name="T12" fmla="*/ 15 w 384"/>
                    <a:gd name="T13" fmla="*/ 278 h 354"/>
                    <a:gd name="T14" fmla="*/ 8 w 384"/>
                    <a:gd name="T15" fmla="*/ 263 h 354"/>
                    <a:gd name="T16" fmla="*/ 2 w 384"/>
                    <a:gd name="T17" fmla="*/ 252 h 354"/>
                    <a:gd name="T18" fmla="*/ 0 w 384"/>
                    <a:gd name="T19" fmla="*/ 243 h 354"/>
                    <a:gd name="T20" fmla="*/ 0 w 384"/>
                    <a:gd name="T21" fmla="*/ 241 h 354"/>
                    <a:gd name="T22" fmla="*/ 0 w 384"/>
                    <a:gd name="T23" fmla="*/ 0 h 354"/>
                    <a:gd name="T24" fmla="*/ 384 w 384"/>
                    <a:gd name="T25" fmla="*/ 2 h 354"/>
                    <a:gd name="T26" fmla="*/ 384 w 384"/>
                    <a:gd name="T27" fmla="*/ 236 h 354"/>
                    <a:gd name="T28" fmla="*/ 377 w 384"/>
                    <a:gd name="T29" fmla="*/ 254 h 354"/>
                    <a:gd name="T30" fmla="*/ 367 w 384"/>
                    <a:gd name="T31" fmla="*/ 273 h 354"/>
                    <a:gd name="T32" fmla="*/ 360 w 384"/>
                    <a:gd name="T33" fmla="*/ 286 h 354"/>
                    <a:gd name="T34" fmla="*/ 352 w 384"/>
                    <a:gd name="T35" fmla="*/ 297 h 354"/>
                    <a:gd name="T36" fmla="*/ 351 w 384"/>
                    <a:gd name="T37" fmla="*/ 299 h 354"/>
                    <a:gd name="T38" fmla="*/ 330 w 384"/>
                    <a:gd name="T39" fmla="*/ 317 h 354"/>
                    <a:gd name="T40" fmla="*/ 304 w 384"/>
                    <a:gd name="T41" fmla="*/ 330 h 354"/>
                    <a:gd name="T42" fmla="*/ 275 w 384"/>
                    <a:gd name="T43" fmla="*/ 339 h 354"/>
                    <a:gd name="T44" fmla="*/ 243 w 384"/>
                    <a:gd name="T45" fmla="*/ 347 h 354"/>
                    <a:gd name="T46" fmla="*/ 215 w 384"/>
                    <a:gd name="T47" fmla="*/ 351 h 354"/>
                    <a:gd name="T48" fmla="*/ 191 w 384"/>
                    <a:gd name="T49" fmla="*/ 352 h 354"/>
                    <a:gd name="T50" fmla="*/ 174 w 384"/>
                    <a:gd name="T51" fmla="*/ 354 h 354"/>
                    <a:gd name="T52" fmla="*/ 169 w 384"/>
                    <a:gd name="T53" fmla="*/ 354 h 35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4"/>
                    <a:gd name="T82" fmla="*/ 0 h 354"/>
                    <a:gd name="T83" fmla="*/ 384 w 384"/>
                    <a:gd name="T84" fmla="*/ 354 h 35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4" h="354">
                      <a:moveTo>
                        <a:pt x="169" y="354"/>
                      </a:moveTo>
                      <a:lnTo>
                        <a:pt x="128" y="349"/>
                      </a:lnTo>
                      <a:lnTo>
                        <a:pt x="93" y="339"/>
                      </a:lnTo>
                      <a:lnTo>
                        <a:pt x="67" y="326"/>
                      </a:lnTo>
                      <a:lnTo>
                        <a:pt x="45" y="310"/>
                      </a:lnTo>
                      <a:lnTo>
                        <a:pt x="28" y="295"/>
                      </a:lnTo>
                      <a:lnTo>
                        <a:pt x="15" y="278"/>
                      </a:lnTo>
                      <a:lnTo>
                        <a:pt x="8" y="263"/>
                      </a:lnTo>
                      <a:lnTo>
                        <a:pt x="2" y="252"/>
                      </a:lnTo>
                      <a:lnTo>
                        <a:pt x="0" y="243"/>
                      </a:lnTo>
                      <a:lnTo>
                        <a:pt x="0" y="241"/>
                      </a:lnTo>
                      <a:lnTo>
                        <a:pt x="0" y="0"/>
                      </a:lnTo>
                      <a:lnTo>
                        <a:pt x="384" y="2"/>
                      </a:lnTo>
                      <a:lnTo>
                        <a:pt x="384" y="236"/>
                      </a:lnTo>
                      <a:lnTo>
                        <a:pt x="377" y="254"/>
                      </a:lnTo>
                      <a:lnTo>
                        <a:pt x="367" y="273"/>
                      </a:lnTo>
                      <a:lnTo>
                        <a:pt x="360" y="286"/>
                      </a:lnTo>
                      <a:lnTo>
                        <a:pt x="352" y="297"/>
                      </a:lnTo>
                      <a:lnTo>
                        <a:pt x="351" y="299"/>
                      </a:lnTo>
                      <a:lnTo>
                        <a:pt x="330" y="317"/>
                      </a:lnTo>
                      <a:lnTo>
                        <a:pt x="304" y="330"/>
                      </a:lnTo>
                      <a:lnTo>
                        <a:pt x="275" y="339"/>
                      </a:lnTo>
                      <a:lnTo>
                        <a:pt x="243" y="347"/>
                      </a:lnTo>
                      <a:lnTo>
                        <a:pt x="215" y="351"/>
                      </a:lnTo>
                      <a:lnTo>
                        <a:pt x="191" y="352"/>
                      </a:lnTo>
                      <a:lnTo>
                        <a:pt x="174" y="354"/>
                      </a:lnTo>
                      <a:lnTo>
                        <a:pt x="169" y="3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9" name="Freeform 185"/>
                <p:cNvSpPr>
                  <a:spLocks/>
                </p:cNvSpPr>
                <p:nvPr/>
              </p:nvSpPr>
              <p:spPr bwMode="auto">
                <a:xfrm>
                  <a:off x="815" y="2864"/>
                  <a:ext cx="384" cy="354"/>
                </a:xfrm>
                <a:custGeom>
                  <a:avLst/>
                  <a:gdLst>
                    <a:gd name="T0" fmla="*/ 169 w 384"/>
                    <a:gd name="T1" fmla="*/ 354 h 354"/>
                    <a:gd name="T2" fmla="*/ 128 w 384"/>
                    <a:gd name="T3" fmla="*/ 349 h 354"/>
                    <a:gd name="T4" fmla="*/ 93 w 384"/>
                    <a:gd name="T5" fmla="*/ 339 h 354"/>
                    <a:gd name="T6" fmla="*/ 67 w 384"/>
                    <a:gd name="T7" fmla="*/ 326 h 354"/>
                    <a:gd name="T8" fmla="*/ 45 w 384"/>
                    <a:gd name="T9" fmla="*/ 310 h 354"/>
                    <a:gd name="T10" fmla="*/ 28 w 384"/>
                    <a:gd name="T11" fmla="*/ 295 h 354"/>
                    <a:gd name="T12" fmla="*/ 15 w 384"/>
                    <a:gd name="T13" fmla="*/ 278 h 354"/>
                    <a:gd name="T14" fmla="*/ 8 w 384"/>
                    <a:gd name="T15" fmla="*/ 263 h 354"/>
                    <a:gd name="T16" fmla="*/ 2 w 384"/>
                    <a:gd name="T17" fmla="*/ 252 h 354"/>
                    <a:gd name="T18" fmla="*/ 0 w 384"/>
                    <a:gd name="T19" fmla="*/ 243 h 354"/>
                    <a:gd name="T20" fmla="*/ 0 w 384"/>
                    <a:gd name="T21" fmla="*/ 241 h 354"/>
                    <a:gd name="T22" fmla="*/ 0 w 384"/>
                    <a:gd name="T23" fmla="*/ 0 h 354"/>
                    <a:gd name="T24" fmla="*/ 384 w 384"/>
                    <a:gd name="T25" fmla="*/ 2 h 354"/>
                    <a:gd name="T26" fmla="*/ 384 w 384"/>
                    <a:gd name="T27" fmla="*/ 236 h 354"/>
                    <a:gd name="T28" fmla="*/ 377 w 384"/>
                    <a:gd name="T29" fmla="*/ 254 h 354"/>
                    <a:gd name="T30" fmla="*/ 367 w 384"/>
                    <a:gd name="T31" fmla="*/ 273 h 354"/>
                    <a:gd name="T32" fmla="*/ 360 w 384"/>
                    <a:gd name="T33" fmla="*/ 286 h 354"/>
                    <a:gd name="T34" fmla="*/ 352 w 384"/>
                    <a:gd name="T35" fmla="*/ 297 h 354"/>
                    <a:gd name="T36" fmla="*/ 351 w 384"/>
                    <a:gd name="T37" fmla="*/ 299 h 354"/>
                    <a:gd name="T38" fmla="*/ 330 w 384"/>
                    <a:gd name="T39" fmla="*/ 317 h 354"/>
                    <a:gd name="T40" fmla="*/ 304 w 384"/>
                    <a:gd name="T41" fmla="*/ 330 h 354"/>
                    <a:gd name="T42" fmla="*/ 275 w 384"/>
                    <a:gd name="T43" fmla="*/ 339 h 354"/>
                    <a:gd name="T44" fmla="*/ 243 w 384"/>
                    <a:gd name="T45" fmla="*/ 347 h 354"/>
                    <a:gd name="T46" fmla="*/ 215 w 384"/>
                    <a:gd name="T47" fmla="*/ 351 h 354"/>
                    <a:gd name="T48" fmla="*/ 191 w 384"/>
                    <a:gd name="T49" fmla="*/ 352 h 354"/>
                    <a:gd name="T50" fmla="*/ 174 w 384"/>
                    <a:gd name="T51" fmla="*/ 354 h 354"/>
                    <a:gd name="T52" fmla="*/ 169 w 384"/>
                    <a:gd name="T53" fmla="*/ 354 h 35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4"/>
                    <a:gd name="T82" fmla="*/ 0 h 354"/>
                    <a:gd name="T83" fmla="*/ 384 w 384"/>
                    <a:gd name="T84" fmla="*/ 354 h 35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4" h="354">
                      <a:moveTo>
                        <a:pt x="169" y="354"/>
                      </a:moveTo>
                      <a:lnTo>
                        <a:pt x="128" y="349"/>
                      </a:lnTo>
                      <a:lnTo>
                        <a:pt x="93" y="339"/>
                      </a:lnTo>
                      <a:lnTo>
                        <a:pt x="67" y="326"/>
                      </a:lnTo>
                      <a:lnTo>
                        <a:pt x="45" y="310"/>
                      </a:lnTo>
                      <a:lnTo>
                        <a:pt x="28" y="295"/>
                      </a:lnTo>
                      <a:lnTo>
                        <a:pt x="15" y="278"/>
                      </a:lnTo>
                      <a:lnTo>
                        <a:pt x="8" y="263"/>
                      </a:lnTo>
                      <a:lnTo>
                        <a:pt x="2" y="252"/>
                      </a:lnTo>
                      <a:lnTo>
                        <a:pt x="0" y="243"/>
                      </a:lnTo>
                      <a:lnTo>
                        <a:pt x="0" y="241"/>
                      </a:lnTo>
                      <a:lnTo>
                        <a:pt x="0" y="0"/>
                      </a:lnTo>
                      <a:lnTo>
                        <a:pt x="384" y="2"/>
                      </a:lnTo>
                      <a:lnTo>
                        <a:pt x="384" y="236"/>
                      </a:lnTo>
                      <a:lnTo>
                        <a:pt x="377" y="254"/>
                      </a:lnTo>
                      <a:lnTo>
                        <a:pt x="367" y="273"/>
                      </a:lnTo>
                      <a:lnTo>
                        <a:pt x="360" y="286"/>
                      </a:lnTo>
                      <a:lnTo>
                        <a:pt x="352" y="297"/>
                      </a:lnTo>
                      <a:lnTo>
                        <a:pt x="351" y="299"/>
                      </a:lnTo>
                      <a:lnTo>
                        <a:pt x="330" y="317"/>
                      </a:lnTo>
                      <a:lnTo>
                        <a:pt x="304" y="330"/>
                      </a:lnTo>
                      <a:lnTo>
                        <a:pt x="275" y="339"/>
                      </a:lnTo>
                      <a:lnTo>
                        <a:pt x="243" y="347"/>
                      </a:lnTo>
                      <a:lnTo>
                        <a:pt x="215" y="351"/>
                      </a:lnTo>
                      <a:lnTo>
                        <a:pt x="191" y="352"/>
                      </a:lnTo>
                      <a:lnTo>
                        <a:pt x="174" y="354"/>
                      </a:lnTo>
                      <a:lnTo>
                        <a:pt x="169" y="354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0" name="Freeform 186"/>
                <p:cNvSpPr>
                  <a:spLocks/>
                </p:cNvSpPr>
                <p:nvPr/>
              </p:nvSpPr>
              <p:spPr bwMode="auto">
                <a:xfrm>
                  <a:off x="836" y="2864"/>
                  <a:ext cx="343" cy="352"/>
                </a:xfrm>
                <a:custGeom>
                  <a:avLst/>
                  <a:gdLst>
                    <a:gd name="T0" fmla="*/ 153 w 343"/>
                    <a:gd name="T1" fmla="*/ 352 h 352"/>
                    <a:gd name="T2" fmla="*/ 116 w 343"/>
                    <a:gd name="T3" fmla="*/ 349 h 352"/>
                    <a:gd name="T4" fmla="*/ 87 w 343"/>
                    <a:gd name="T5" fmla="*/ 339 h 352"/>
                    <a:gd name="T6" fmla="*/ 61 w 343"/>
                    <a:gd name="T7" fmla="*/ 328 h 352"/>
                    <a:gd name="T8" fmla="*/ 42 w 343"/>
                    <a:gd name="T9" fmla="*/ 315 h 352"/>
                    <a:gd name="T10" fmla="*/ 27 w 343"/>
                    <a:gd name="T11" fmla="*/ 301 h 352"/>
                    <a:gd name="T12" fmla="*/ 16 w 343"/>
                    <a:gd name="T13" fmla="*/ 288 h 352"/>
                    <a:gd name="T14" fmla="*/ 9 w 343"/>
                    <a:gd name="T15" fmla="*/ 275 h 352"/>
                    <a:gd name="T16" fmla="*/ 3 w 343"/>
                    <a:gd name="T17" fmla="*/ 263 h 352"/>
                    <a:gd name="T18" fmla="*/ 1 w 343"/>
                    <a:gd name="T19" fmla="*/ 256 h 352"/>
                    <a:gd name="T20" fmla="*/ 0 w 343"/>
                    <a:gd name="T21" fmla="*/ 254 h 352"/>
                    <a:gd name="T22" fmla="*/ 0 w 343"/>
                    <a:gd name="T23" fmla="*/ 0 h 352"/>
                    <a:gd name="T24" fmla="*/ 343 w 343"/>
                    <a:gd name="T25" fmla="*/ 2 h 352"/>
                    <a:gd name="T26" fmla="*/ 343 w 343"/>
                    <a:gd name="T27" fmla="*/ 226 h 352"/>
                    <a:gd name="T28" fmla="*/ 335 w 343"/>
                    <a:gd name="T29" fmla="*/ 243 h 352"/>
                    <a:gd name="T30" fmla="*/ 328 w 343"/>
                    <a:gd name="T31" fmla="*/ 260 h 352"/>
                    <a:gd name="T32" fmla="*/ 320 w 343"/>
                    <a:gd name="T33" fmla="*/ 273 h 352"/>
                    <a:gd name="T34" fmla="*/ 315 w 343"/>
                    <a:gd name="T35" fmla="*/ 282 h 352"/>
                    <a:gd name="T36" fmla="*/ 313 w 343"/>
                    <a:gd name="T37" fmla="*/ 286 h 352"/>
                    <a:gd name="T38" fmla="*/ 296 w 343"/>
                    <a:gd name="T39" fmla="*/ 302 h 352"/>
                    <a:gd name="T40" fmla="*/ 272 w 343"/>
                    <a:gd name="T41" fmla="*/ 315 h 352"/>
                    <a:gd name="T42" fmla="*/ 246 w 343"/>
                    <a:gd name="T43" fmla="*/ 326 h 352"/>
                    <a:gd name="T44" fmla="*/ 220 w 343"/>
                    <a:gd name="T45" fmla="*/ 336 h 352"/>
                    <a:gd name="T46" fmla="*/ 194 w 343"/>
                    <a:gd name="T47" fmla="*/ 343 h 352"/>
                    <a:gd name="T48" fmla="*/ 174 w 343"/>
                    <a:gd name="T49" fmla="*/ 349 h 352"/>
                    <a:gd name="T50" fmla="*/ 159 w 343"/>
                    <a:gd name="T51" fmla="*/ 351 h 352"/>
                    <a:gd name="T52" fmla="*/ 153 w 343"/>
                    <a:gd name="T53" fmla="*/ 352 h 35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43"/>
                    <a:gd name="T82" fmla="*/ 0 h 352"/>
                    <a:gd name="T83" fmla="*/ 343 w 343"/>
                    <a:gd name="T84" fmla="*/ 352 h 35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43" h="352">
                      <a:moveTo>
                        <a:pt x="153" y="352"/>
                      </a:moveTo>
                      <a:lnTo>
                        <a:pt x="116" y="349"/>
                      </a:lnTo>
                      <a:lnTo>
                        <a:pt x="87" y="339"/>
                      </a:lnTo>
                      <a:lnTo>
                        <a:pt x="61" y="328"/>
                      </a:lnTo>
                      <a:lnTo>
                        <a:pt x="42" y="315"/>
                      </a:lnTo>
                      <a:lnTo>
                        <a:pt x="27" y="301"/>
                      </a:lnTo>
                      <a:lnTo>
                        <a:pt x="16" y="288"/>
                      </a:lnTo>
                      <a:lnTo>
                        <a:pt x="9" y="275"/>
                      </a:lnTo>
                      <a:lnTo>
                        <a:pt x="3" y="263"/>
                      </a:lnTo>
                      <a:lnTo>
                        <a:pt x="1" y="256"/>
                      </a:lnTo>
                      <a:lnTo>
                        <a:pt x="0" y="254"/>
                      </a:lnTo>
                      <a:lnTo>
                        <a:pt x="0" y="0"/>
                      </a:lnTo>
                      <a:lnTo>
                        <a:pt x="343" y="2"/>
                      </a:lnTo>
                      <a:lnTo>
                        <a:pt x="343" y="226"/>
                      </a:lnTo>
                      <a:lnTo>
                        <a:pt x="335" y="243"/>
                      </a:lnTo>
                      <a:lnTo>
                        <a:pt x="328" y="260"/>
                      </a:lnTo>
                      <a:lnTo>
                        <a:pt x="320" y="273"/>
                      </a:lnTo>
                      <a:lnTo>
                        <a:pt x="315" y="282"/>
                      </a:lnTo>
                      <a:lnTo>
                        <a:pt x="313" y="286"/>
                      </a:lnTo>
                      <a:lnTo>
                        <a:pt x="296" y="302"/>
                      </a:lnTo>
                      <a:lnTo>
                        <a:pt x="272" y="315"/>
                      </a:lnTo>
                      <a:lnTo>
                        <a:pt x="246" y="326"/>
                      </a:lnTo>
                      <a:lnTo>
                        <a:pt x="220" y="336"/>
                      </a:lnTo>
                      <a:lnTo>
                        <a:pt x="194" y="343"/>
                      </a:lnTo>
                      <a:lnTo>
                        <a:pt x="174" y="349"/>
                      </a:lnTo>
                      <a:lnTo>
                        <a:pt x="159" y="351"/>
                      </a:lnTo>
                      <a:lnTo>
                        <a:pt x="153" y="352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 w="0">
                  <a:solidFill>
                    <a:srgbClr val="20202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1" name="Freeform 187"/>
                <p:cNvSpPr>
                  <a:spLocks/>
                </p:cNvSpPr>
                <p:nvPr/>
              </p:nvSpPr>
              <p:spPr bwMode="auto">
                <a:xfrm>
                  <a:off x="858" y="2866"/>
                  <a:ext cx="300" cy="349"/>
                </a:xfrm>
                <a:custGeom>
                  <a:avLst/>
                  <a:gdLst>
                    <a:gd name="T0" fmla="*/ 139 w 300"/>
                    <a:gd name="T1" fmla="*/ 349 h 349"/>
                    <a:gd name="T2" fmla="*/ 102 w 300"/>
                    <a:gd name="T3" fmla="*/ 345 h 349"/>
                    <a:gd name="T4" fmla="*/ 74 w 300"/>
                    <a:gd name="T5" fmla="*/ 337 h 349"/>
                    <a:gd name="T6" fmla="*/ 50 w 300"/>
                    <a:gd name="T7" fmla="*/ 326 h 349"/>
                    <a:gd name="T8" fmla="*/ 31 w 300"/>
                    <a:gd name="T9" fmla="*/ 313 h 349"/>
                    <a:gd name="T10" fmla="*/ 18 w 300"/>
                    <a:gd name="T11" fmla="*/ 299 h 349"/>
                    <a:gd name="T12" fmla="*/ 9 w 300"/>
                    <a:gd name="T13" fmla="*/ 286 h 349"/>
                    <a:gd name="T14" fmla="*/ 4 w 300"/>
                    <a:gd name="T15" fmla="*/ 276 h 349"/>
                    <a:gd name="T16" fmla="*/ 0 w 300"/>
                    <a:gd name="T17" fmla="*/ 269 h 349"/>
                    <a:gd name="T18" fmla="*/ 0 w 300"/>
                    <a:gd name="T19" fmla="*/ 265 h 349"/>
                    <a:gd name="T20" fmla="*/ 0 w 300"/>
                    <a:gd name="T21" fmla="*/ 0 h 349"/>
                    <a:gd name="T22" fmla="*/ 300 w 300"/>
                    <a:gd name="T23" fmla="*/ 0 h 349"/>
                    <a:gd name="T24" fmla="*/ 300 w 300"/>
                    <a:gd name="T25" fmla="*/ 213 h 349"/>
                    <a:gd name="T26" fmla="*/ 295 w 300"/>
                    <a:gd name="T27" fmla="*/ 228 h 349"/>
                    <a:gd name="T28" fmla="*/ 287 w 300"/>
                    <a:gd name="T29" fmla="*/ 245 h 349"/>
                    <a:gd name="T30" fmla="*/ 282 w 300"/>
                    <a:gd name="T31" fmla="*/ 258 h 349"/>
                    <a:gd name="T32" fmla="*/ 276 w 300"/>
                    <a:gd name="T33" fmla="*/ 267 h 349"/>
                    <a:gd name="T34" fmla="*/ 274 w 300"/>
                    <a:gd name="T35" fmla="*/ 271 h 349"/>
                    <a:gd name="T36" fmla="*/ 259 w 300"/>
                    <a:gd name="T37" fmla="*/ 286 h 349"/>
                    <a:gd name="T38" fmla="*/ 241 w 300"/>
                    <a:gd name="T39" fmla="*/ 299 h 349"/>
                    <a:gd name="T40" fmla="*/ 219 w 300"/>
                    <a:gd name="T41" fmla="*/ 312 h 349"/>
                    <a:gd name="T42" fmla="*/ 194 w 300"/>
                    <a:gd name="T43" fmla="*/ 324 h 349"/>
                    <a:gd name="T44" fmla="*/ 174 w 300"/>
                    <a:gd name="T45" fmla="*/ 334 h 349"/>
                    <a:gd name="T46" fmla="*/ 156 w 300"/>
                    <a:gd name="T47" fmla="*/ 341 h 349"/>
                    <a:gd name="T48" fmla="*/ 143 w 300"/>
                    <a:gd name="T49" fmla="*/ 347 h 349"/>
                    <a:gd name="T50" fmla="*/ 139 w 300"/>
                    <a:gd name="T51" fmla="*/ 349 h 34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00"/>
                    <a:gd name="T79" fmla="*/ 0 h 349"/>
                    <a:gd name="T80" fmla="*/ 300 w 300"/>
                    <a:gd name="T81" fmla="*/ 349 h 34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00" h="349">
                      <a:moveTo>
                        <a:pt x="139" y="349"/>
                      </a:moveTo>
                      <a:lnTo>
                        <a:pt x="102" y="345"/>
                      </a:lnTo>
                      <a:lnTo>
                        <a:pt x="74" y="337"/>
                      </a:lnTo>
                      <a:lnTo>
                        <a:pt x="50" y="326"/>
                      </a:lnTo>
                      <a:lnTo>
                        <a:pt x="31" y="313"/>
                      </a:lnTo>
                      <a:lnTo>
                        <a:pt x="18" y="299"/>
                      </a:lnTo>
                      <a:lnTo>
                        <a:pt x="9" y="286"/>
                      </a:lnTo>
                      <a:lnTo>
                        <a:pt x="4" y="276"/>
                      </a:lnTo>
                      <a:lnTo>
                        <a:pt x="0" y="269"/>
                      </a:lnTo>
                      <a:lnTo>
                        <a:pt x="0" y="265"/>
                      </a:lnTo>
                      <a:lnTo>
                        <a:pt x="0" y="0"/>
                      </a:lnTo>
                      <a:lnTo>
                        <a:pt x="300" y="0"/>
                      </a:lnTo>
                      <a:lnTo>
                        <a:pt x="300" y="213"/>
                      </a:lnTo>
                      <a:lnTo>
                        <a:pt x="295" y="228"/>
                      </a:lnTo>
                      <a:lnTo>
                        <a:pt x="287" y="245"/>
                      </a:lnTo>
                      <a:lnTo>
                        <a:pt x="282" y="258"/>
                      </a:lnTo>
                      <a:lnTo>
                        <a:pt x="276" y="267"/>
                      </a:lnTo>
                      <a:lnTo>
                        <a:pt x="274" y="271"/>
                      </a:lnTo>
                      <a:lnTo>
                        <a:pt x="259" y="286"/>
                      </a:lnTo>
                      <a:lnTo>
                        <a:pt x="241" y="299"/>
                      </a:lnTo>
                      <a:lnTo>
                        <a:pt x="219" y="312"/>
                      </a:lnTo>
                      <a:lnTo>
                        <a:pt x="194" y="324"/>
                      </a:lnTo>
                      <a:lnTo>
                        <a:pt x="174" y="334"/>
                      </a:lnTo>
                      <a:lnTo>
                        <a:pt x="156" y="341"/>
                      </a:lnTo>
                      <a:lnTo>
                        <a:pt x="143" y="347"/>
                      </a:lnTo>
                      <a:lnTo>
                        <a:pt x="139" y="349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2" name="Freeform 188"/>
                <p:cNvSpPr>
                  <a:spLocks/>
                </p:cNvSpPr>
                <p:nvPr/>
              </p:nvSpPr>
              <p:spPr bwMode="auto">
                <a:xfrm>
                  <a:off x="880" y="2866"/>
                  <a:ext cx="258" cy="347"/>
                </a:xfrm>
                <a:custGeom>
                  <a:avLst/>
                  <a:gdLst>
                    <a:gd name="T0" fmla="*/ 122 w 258"/>
                    <a:gd name="T1" fmla="*/ 347 h 347"/>
                    <a:gd name="T2" fmla="*/ 87 w 258"/>
                    <a:gd name="T3" fmla="*/ 343 h 347"/>
                    <a:gd name="T4" fmla="*/ 59 w 258"/>
                    <a:gd name="T5" fmla="*/ 336 h 347"/>
                    <a:gd name="T6" fmla="*/ 39 w 258"/>
                    <a:gd name="T7" fmla="*/ 324 h 347"/>
                    <a:gd name="T8" fmla="*/ 22 w 258"/>
                    <a:gd name="T9" fmla="*/ 313 h 347"/>
                    <a:gd name="T10" fmla="*/ 11 w 258"/>
                    <a:gd name="T11" fmla="*/ 300 h 347"/>
                    <a:gd name="T12" fmla="*/ 4 w 258"/>
                    <a:gd name="T13" fmla="*/ 289 h 347"/>
                    <a:gd name="T14" fmla="*/ 0 w 258"/>
                    <a:gd name="T15" fmla="*/ 282 h 347"/>
                    <a:gd name="T16" fmla="*/ 0 w 258"/>
                    <a:gd name="T17" fmla="*/ 280 h 347"/>
                    <a:gd name="T18" fmla="*/ 0 w 258"/>
                    <a:gd name="T19" fmla="*/ 0 h 347"/>
                    <a:gd name="T20" fmla="*/ 258 w 258"/>
                    <a:gd name="T21" fmla="*/ 0 h 347"/>
                    <a:gd name="T22" fmla="*/ 258 w 258"/>
                    <a:gd name="T23" fmla="*/ 204 h 347"/>
                    <a:gd name="T24" fmla="*/ 252 w 258"/>
                    <a:gd name="T25" fmla="*/ 217 h 347"/>
                    <a:gd name="T26" fmla="*/ 247 w 258"/>
                    <a:gd name="T27" fmla="*/ 232 h 347"/>
                    <a:gd name="T28" fmla="*/ 241 w 258"/>
                    <a:gd name="T29" fmla="*/ 243 h 347"/>
                    <a:gd name="T30" fmla="*/ 237 w 258"/>
                    <a:gd name="T31" fmla="*/ 252 h 347"/>
                    <a:gd name="T32" fmla="*/ 237 w 258"/>
                    <a:gd name="T33" fmla="*/ 256 h 347"/>
                    <a:gd name="T34" fmla="*/ 224 w 258"/>
                    <a:gd name="T35" fmla="*/ 271 h 347"/>
                    <a:gd name="T36" fmla="*/ 208 w 258"/>
                    <a:gd name="T37" fmla="*/ 284 h 347"/>
                    <a:gd name="T38" fmla="*/ 189 w 258"/>
                    <a:gd name="T39" fmla="*/ 300 h 347"/>
                    <a:gd name="T40" fmla="*/ 171 w 258"/>
                    <a:gd name="T41" fmla="*/ 315 h 347"/>
                    <a:gd name="T42" fmla="*/ 152 w 258"/>
                    <a:gd name="T43" fmla="*/ 328 h 347"/>
                    <a:gd name="T44" fmla="*/ 137 w 258"/>
                    <a:gd name="T45" fmla="*/ 337 h 347"/>
                    <a:gd name="T46" fmla="*/ 126 w 258"/>
                    <a:gd name="T47" fmla="*/ 345 h 347"/>
                    <a:gd name="T48" fmla="*/ 122 w 258"/>
                    <a:gd name="T49" fmla="*/ 347 h 34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58"/>
                    <a:gd name="T76" fmla="*/ 0 h 347"/>
                    <a:gd name="T77" fmla="*/ 258 w 258"/>
                    <a:gd name="T78" fmla="*/ 347 h 34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58" h="347">
                      <a:moveTo>
                        <a:pt x="122" y="347"/>
                      </a:moveTo>
                      <a:lnTo>
                        <a:pt x="87" y="343"/>
                      </a:lnTo>
                      <a:lnTo>
                        <a:pt x="59" y="336"/>
                      </a:lnTo>
                      <a:lnTo>
                        <a:pt x="39" y="324"/>
                      </a:lnTo>
                      <a:lnTo>
                        <a:pt x="22" y="313"/>
                      </a:lnTo>
                      <a:lnTo>
                        <a:pt x="11" y="300"/>
                      </a:lnTo>
                      <a:lnTo>
                        <a:pt x="4" y="289"/>
                      </a:lnTo>
                      <a:lnTo>
                        <a:pt x="0" y="282"/>
                      </a:lnTo>
                      <a:lnTo>
                        <a:pt x="0" y="280"/>
                      </a:lnTo>
                      <a:lnTo>
                        <a:pt x="0" y="0"/>
                      </a:lnTo>
                      <a:lnTo>
                        <a:pt x="258" y="0"/>
                      </a:lnTo>
                      <a:lnTo>
                        <a:pt x="258" y="204"/>
                      </a:lnTo>
                      <a:lnTo>
                        <a:pt x="252" y="217"/>
                      </a:lnTo>
                      <a:lnTo>
                        <a:pt x="247" y="232"/>
                      </a:lnTo>
                      <a:lnTo>
                        <a:pt x="241" y="243"/>
                      </a:lnTo>
                      <a:lnTo>
                        <a:pt x="237" y="252"/>
                      </a:lnTo>
                      <a:lnTo>
                        <a:pt x="237" y="256"/>
                      </a:lnTo>
                      <a:lnTo>
                        <a:pt x="224" y="271"/>
                      </a:lnTo>
                      <a:lnTo>
                        <a:pt x="208" y="284"/>
                      </a:lnTo>
                      <a:lnTo>
                        <a:pt x="189" y="300"/>
                      </a:lnTo>
                      <a:lnTo>
                        <a:pt x="171" y="315"/>
                      </a:lnTo>
                      <a:lnTo>
                        <a:pt x="152" y="328"/>
                      </a:lnTo>
                      <a:lnTo>
                        <a:pt x="137" y="337"/>
                      </a:lnTo>
                      <a:lnTo>
                        <a:pt x="126" y="345"/>
                      </a:lnTo>
                      <a:lnTo>
                        <a:pt x="122" y="347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3" name="Freeform 189"/>
                <p:cNvSpPr>
                  <a:spLocks/>
                </p:cNvSpPr>
                <p:nvPr/>
              </p:nvSpPr>
              <p:spPr bwMode="auto">
                <a:xfrm>
                  <a:off x="902" y="2866"/>
                  <a:ext cx="215" cy="347"/>
                </a:xfrm>
                <a:custGeom>
                  <a:avLst/>
                  <a:gdLst>
                    <a:gd name="T0" fmla="*/ 108 w 215"/>
                    <a:gd name="T1" fmla="*/ 347 h 347"/>
                    <a:gd name="T2" fmla="*/ 78 w 215"/>
                    <a:gd name="T3" fmla="*/ 343 h 347"/>
                    <a:gd name="T4" fmla="*/ 54 w 215"/>
                    <a:gd name="T5" fmla="*/ 337 h 347"/>
                    <a:gd name="T6" fmla="*/ 34 w 215"/>
                    <a:gd name="T7" fmla="*/ 328 h 347"/>
                    <a:gd name="T8" fmla="*/ 21 w 215"/>
                    <a:gd name="T9" fmla="*/ 319 h 347"/>
                    <a:gd name="T10" fmla="*/ 10 w 215"/>
                    <a:gd name="T11" fmla="*/ 310 h 347"/>
                    <a:gd name="T12" fmla="*/ 4 w 215"/>
                    <a:gd name="T13" fmla="*/ 300 h 347"/>
                    <a:gd name="T14" fmla="*/ 0 w 215"/>
                    <a:gd name="T15" fmla="*/ 295 h 347"/>
                    <a:gd name="T16" fmla="*/ 0 w 215"/>
                    <a:gd name="T17" fmla="*/ 293 h 347"/>
                    <a:gd name="T18" fmla="*/ 0 w 215"/>
                    <a:gd name="T19" fmla="*/ 0 h 347"/>
                    <a:gd name="T20" fmla="*/ 215 w 215"/>
                    <a:gd name="T21" fmla="*/ 0 h 347"/>
                    <a:gd name="T22" fmla="*/ 215 w 215"/>
                    <a:gd name="T23" fmla="*/ 193 h 347"/>
                    <a:gd name="T24" fmla="*/ 212 w 215"/>
                    <a:gd name="T25" fmla="*/ 206 h 347"/>
                    <a:gd name="T26" fmla="*/ 206 w 215"/>
                    <a:gd name="T27" fmla="*/ 217 h 347"/>
                    <a:gd name="T28" fmla="*/ 202 w 215"/>
                    <a:gd name="T29" fmla="*/ 230 h 347"/>
                    <a:gd name="T30" fmla="*/ 199 w 215"/>
                    <a:gd name="T31" fmla="*/ 239 h 347"/>
                    <a:gd name="T32" fmla="*/ 199 w 215"/>
                    <a:gd name="T33" fmla="*/ 243 h 347"/>
                    <a:gd name="T34" fmla="*/ 188 w 215"/>
                    <a:gd name="T35" fmla="*/ 254 h 347"/>
                    <a:gd name="T36" fmla="*/ 175 w 215"/>
                    <a:gd name="T37" fmla="*/ 271 h 347"/>
                    <a:gd name="T38" fmla="*/ 160 w 215"/>
                    <a:gd name="T39" fmla="*/ 287 h 347"/>
                    <a:gd name="T40" fmla="*/ 145 w 215"/>
                    <a:gd name="T41" fmla="*/ 304 h 347"/>
                    <a:gd name="T42" fmla="*/ 130 w 215"/>
                    <a:gd name="T43" fmla="*/ 321 h 347"/>
                    <a:gd name="T44" fmla="*/ 119 w 215"/>
                    <a:gd name="T45" fmla="*/ 334 h 347"/>
                    <a:gd name="T46" fmla="*/ 110 w 215"/>
                    <a:gd name="T47" fmla="*/ 343 h 347"/>
                    <a:gd name="T48" fmla="*/ 108 w 215"/>
                    <a:gd name="T49" fmla="*/ 347 h 34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15"/>
                    <a:gd name="T76" fmla="*/ 0 h 347"/>
                    <a:gd name="T77" fmla="*/ 215 w 215"/>
                    <a:gd name="T78" fmla="*/ 347 h 34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15" h="347">
                      <a:moveTo>
                        <a:pt x="108" y="347"/>
                      </a:moveTo>
                      <a:lnTo>
                        <a:pt x="78" y="343"/>
                      </a:lnTo>
                      <a:lnTo>
                        <a:pt x="54" y="337"/>
                      </a:lnTo>
                      <a:lnTo>
                        <a:pt x="34" y="328"/>
                      </a:lnTo>
                      <a:lnTo>
                        <a:pt x="21" y="319"/>
                      </a:lnTo>
                      <a:lnTo>
                        <a:pt x="10" y="310"/>
                      </a:lnTo>
                      <a:lnTo>
                        <a:pt x="4" y="300"/>
                      </a:lnTo>
                      <a:lnTo>
                        <a:pt x="0" y="295"/>
                      </a:lnTo>
                      <a:lnTo>
                        <a:pt x="0" y="293"/>
                      </a:lnTo>
                      <a:lnTo>
                        <a:pt x="0" y="0"/>
                      </a:lnTo>
                      <a:lnTo>
                        <a:pt x="215" y="0"/>
                      </a:lnTo>
                      <a:lnTo>
                        <a:pt x="215" y="193"/>
                      </a:lnTo>
                      <a:lnTo>
                        <a:pt x="212" y="206"/>
                      </a:lnTo>
                      <a:lnTo>
                        <a:pt x="206" y="217"/>
                      </a:lnTo>
                      <a:lnTo>
                        <a:pt x="202" y="230"/>
                      </a:lnTo>
                      <a:lnTo>
                        <a:pt x="199" y="239"/>
                      </a:lnTo>
                      <a:lnTo>
                        <a:pt x="199" y="243"/>
                      </a:lnTo>
                      <a:lnTo>
                        <a:pt x="188" y="254"/>
                      </a:lnTo>
                      <a:lnTo>
                        <a:pt x="175" y="271"/>
                      </a:lnTo>
                      <a:lnTo>
                        <a:pt x="160" y="287"/>
                      </a:lnTo>
                      <a:lnTo>
                        <a:pt x="145" y="304"/>
                      </a:lnTo>
                      <a:lnTo>
                        <a:pt x="130" y="321"/>
                      </a:lnTo>
                      <a:lnTo>
                        <a:pt x="119" y="334"/>
                      </a:lnTo>
                      <a:lnTo>
                        <a:pt x="110" y="343"/>
                      </a:lnTo>
                      <a:lnTo>
                        <a:pt x="108" y="347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4" name="Freeform 190"/>
                <p:cNvSpPr>
                  <a:spLocks/>
                </p:cNvSpPr>
                <p:nvPr/>
              </p:nvSpPr>
              <p:spPr bwMode="auto">
                <a:xfrm>
                  <a:off x="923" y="2866"/>
                  <a:ext cx="174" cy="345"/>
                </a:xfrm>
                <a:custGeom>
                  <a:avLst/>
                  <a:gdLst>
                    <a:gd name="T0" fmla="*/ 92 w 174"/>
                    <a:gd name="T1" fmla="*/ 345 h 345"/>
                    <a:gd name="T2" fmla="*/ 65 w 174"/>
                    <a:gd name="T3" fmla="*/ 343 h 345"/>
                    <a:gd name="T4" fmla="*/ 42 w 174"/>
                    <a:gd name="T5" fmla="*/ 337 h 345"/>
                    <a:gd name="T6" fmla="*/ 26 w 174"/>
                    <a:gd name="T7" fmla="*/ 330 h 345"/>
                    <a:gd name="T8" fmla="*/ 15 w 174"/>
                    <a:gd name="T9" fmla="*/ 323 h 345"/>
                    <a:gd name="T10" fmla="*/ 5 w 174"/>
                    <a:gd name="T11" fmla="*/ 313 h 345"/>
                    <a:gd name="T12" fmla="*/ 2 w 174"/>
                    <a:gd name="T13" fmla="*/ 308 h 345"/>
                    <a:gd name="T14" fmla="*/ 0 w 174"/>
                    <a:gd name="T15" fmla="*/ 306 h 345"/>
                    <a:gd name="T16" fmla="*/ 0 w 174"/>
                    <a:gd name="T17" fmla="*/ 2 h 345"/>
                    <a:gd name="T18" fmla="*/ 174 w 174"/>
                    <a:gd name="T19" fmla="*/ 0 h 345"/>
                    <a:gd name="T20" fmla="*/ 174 w 174"/>
                    <a:gd name="T21" fmla="*/ 184 h 345"/>
                    <a:gd name="T22" fmla="*/ 170 w 174"/>
                    <a:gd name="T23" fmla="*/ 193 h 345"/>
                    <a:gd name="T24" fmla="*/ 167 w 174"/>
                    <a:gd name="T25" fmla="*/ 204 h 345"/>
                    <a:gd name="T26" fmla="*/ 165 w 174"/>
                    <a:gd name="T27" fmla="*/ 217 h 345"/>
                    <a:gd name="T28" fmla="*/ 163 w 174"/>
                    <a:gd name="T29" fmla="*/ 226 h 345"/>
                    <a:gd name="T30" fmla="*/ 161 w 174"/>
                    <a:gd name="T31" fmla="*/ 228 h 345"/>
                    <a:gd name="T32" fmla="*/ 154 w 174"/>
                    <a:gd name="T33" fmla="*/ 239 h 345"/>
                    <a:gd name="T34" fmla="*/ 144 w 174"/>
                    <a:gd name="T35" fmla="*/ 256 h 345"/>
                    <a:gd name="T36" fmla="*/ 133 w 174"/>
                    <a:gd name="T37" fmla="*/ 274 h 345"/>
                    <a:gd name="T38" fmla="*/ 120 w 174"/>
                    <a:gd name="T39" fmla="*/ 295 h 345"/>
                    <a:gd name="T40" fmla="*/ 111 w 174"/>
                    <a:gd name="T41" fmla="*/ 313 h 345"/>
                    <a:gd name="T42" fmla="*/ 102 w 174"/>
                    <a:gd name="T43" fmla="*/ 330 h 345"/>
                    <a:gd name="T44" fmla="*/ 96 w 174"/>
                    <a:gd name="T45" fmla="*/ 341 h 345"/>
                    <a:gd name="T46" fmla="*/ 92 w 174"/>
                    <a:gd name="T47" fmla="*/ 345 h 34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74"/>
                    <a:gd name="T73" fmla="*/ 0 h 345"/>
                    <a:gd name="T74" fmla="*/ 174 w 174"/>
                    <a:gd name="T75" fmla="*/ 345 h 34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74" h="345">
                      <a:moveTo>
                        <a:pt x="92" y="345"/>
                      </a:moveTo>
                      <a:lnTo>
                        <a:pt x="65" y="343"/>
                      </a:lnTo>
                      <a:lnTo>
                        <a:pt x="42" y="337"/>
                      </a:lnTo>
                      <a:lnTo>
                        <a:pt x="26" y="330"/>
                      </a:lnTo>
                      <a:lnTo>
                        <a:pt x="15" y="323"/>
                      </a:lnTo>
                      <a:lnTo>
                        <a:pt x="5" y="313"/>
                      </a:lnTo>
                      <a:lnTo>
                        <a:pt x="2" y="308"/>
                      </a:lnTo>
                      <a:lnTo>
                        <a:pt x="0" y="306"/>
                      </a:lnTo>
                      <a:lnTo>
                        <a:pt x="0" y="2"/>
                      </a:lnTo>
                      <a:lnTo>
                        <a:pt x="174" y="0"/>
                      </a:lnTo>
                      <a:lnTo>
                        <a:pt x="174" y="184"/>
                      </a:lnTo>
                      <a:lnTo>
                        <a:pt x="170" y="193"/>
                      </a:lnTo>
                      <a:lnTo>
                        <a:pt x="167" y="204"/>
                      </a:lnTo>
                      <a:lnTo>
                        <a:pt x="165" y="217"/>
                      </a:lnTo>
                      <a:lnTo>
                        <a:pt x="163" y="226"/>
                      </a:lnTo>
                      <a:lnTo>
                        <a:pt x="161" y="228"/>
                      </a:lnTo>
                      <a:lnTo>
                        <a:pt x="154" y="239"/>
                      </a:lnTo>
                      <a:lnTo>
                        <a:pt x="144" y="256"/>
                      </a:lnTo>
                      <a:lnTo>
                        <a:pt x="133" y="274"/>
                      </a:lnTo>
                      <a:lnTo>
                        <a:pt x="120" y="295"/>
                      </a:lnTo>
                      <a:lnTo>
                        <a:pt x="111" y="313"/>
                      </a:lnTo>
                      <a:lnTo>
                        <a:pt x="102" y="330"/>
                      </a:lnTo>
                      <a:lnTo>
                        <a:pt x="96" y="341"/>
                      </a:lnTo>
                      <a:lnTo>
                        <a:pt x="92" y="345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 w="0">
                  <a:solidFill>
                    <a:srgbClr val="9F9F9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5" name="Freeform 191"/>
                <p:cNvSpPr>
                  <a:spLocks/>
                </p:cNvSpPr>
                <p:nvPr/>
              </p:nvSpPr>
              <p:spPr bwMode="auto">
                <a:xfrm>
                  <a:off x="945" y="2866"/>
                  <a:ext cx="132" cy="343"/>
                </a:xfrm>
                <a:custGeom>
                  <a:avLst/>
                  <a:gdLst>
                    <a:gd name="T0" fmla="*/ 78 w 132"/>
                    <a:gd name="T1" fmla="*/ 343 h 343"/>
                    <a:gd name="T2" fmla="*/ 52 w 132"/>
                    <a:gd name="T3" fmla="*/ 343 h 343"/>
                    <a:gd name="T4" fmla="*/ 31 w 132"/>
                    <a:gd name="T5" fmla="*/ 339 h 343"/>
                    <a:gd name="T6" fmla="*/ 17 w 132"/>
                    <a:gd name="T7" fmla="*/ 332 h 343"/>
                    <a:gd name="T8" fmla="*/ 7 w 132"/>
                    <a:gd name="T9" fmla="*/ 326 h 343"/>
                    <a:gd name="T10" fmla="*/ 2 w 132"/>
                    <a:gd name="T11" fmla="*/ 321 h 343"/>
                    <a:gd name="T12" fmla="*/ 0 w 132"/>
                    <a:gd name="T13" fmla="*/ 319 h 343"/>
                    <a:gd name="T14" fmla="*/ 0 w 132"/>
                    <a:gd name="T15" fmla="*/ 2 h 343"/>
                    <a:gd name="T16" fmla="*/ 132 w 132"/>
                    <a:gd name="T17" fmla="*/ 0 h 343"/>
                    <a:gd name="T18" fmla="*/ 132 w 132"/>
                    <a:gd name="T19" fmla="*/ 174 h 343"/>
                    <a:gd name="T20" fmla="*/ 128 w 132"/>
                    <a:gd name="T21" fmla="*/ 184 h 343"/>
                    <a:gd name="T22" fmla="*/ 126 w 132"/>
                    <a:gd name="T23" fmla="*/ 198 h 343"/>
                    <a:gd name="T24" fmla="*/ 124 w 132"/>
                    <a:gd name="T25" fmla="*/ 210 h 343"/>
                    <a:gd name="T26" fmla="*/ 122 w 132"/>
                    <a:gd name="T27" fmla="*/ 215 h 343"/>
                    <a:gd name="T28" fmla="*/ 119 w 132"/>
                    <a:gd name="T29" fmla="*/ 224 h 343"/>
                    <a:gd name="T30" fmla="*/ 111 w 132"/>
                    <a:gd name="T31" fmla="*/ 241 h 343"/>
                    <a:gd name="T32" fmla="*/ 104 w 132"/>
                    <a:gd name="T33" fmla="*/ 261 h 343"/>
                    <a:gd name="T34" fmla="*/ 96 w 132"/>
                    <a:gd name="T35" fmla="*/ 284 h 343"/>
                    <a:gd name="T36" fmla="*/ 89 w 132"/>
                    <a:gd name="T37" fmla="*/ 306 h 343"/>
                    <a:gd name="T38" fmla="*/ 83 w 132"/>
                    <a:gd name="T39" fmla="*/ 324 h 343"/>
                    <a:gd name="T40" fmla="*/ 80 w 132"/>
                    <a:gd name="T41" fmla="*/ 337 h 343"/>
                    <a:gd name="T42" fmla="*/ 78 w 132"/>
                    <a:gd name="T43" fmla="*/ 343 h 34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32"/>
                    <a:gd name="T67" fmla="*/ 0 h 343"/>
                    <a:gd name="T68" fmla="*/ 132 w 132"/>
                    <a:gd name="T69" fmla="*/ 343 h 34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32" h="343">
                      <a:moveTo>
                        <a:pt x="78" y="343"/>
                      </a:moveTo>
                      <a:lnTo>
                        <a:pt x="52" y="343"/>
                      </a:lnTo>
                      <a:lnTo>
                        <a:pt x="31" y="339"/>
                      </a:lnTo>
                      <a:lnTo>
                        <a:pt x="17" y="332"/>
                      </a:lnTo>
                      <a:lnTo>
                        <a:pt x="7" y="326"/>
                      </a:lnTo>
                      <a:lnTo>
                        <a:pt x="2" y="321"/>
                      </a:lnTo>
                      <a:lnTo>
                        <a:pt x="0" y="319"/>
                      </a:lnTo>
                      <a:lnTo>
                        <a:pt x="0" y="2"/>
                      </a:lnTo>
                      <a:lnTo>
                        <a:pt x="132" y="0"/>
                      </a:lnTo>
                      <a:lnTo>
                        <a:pt x="132" y="174"/>
                      </a:lnTo>
                      <a:lnTo>
                        <a:pt x="128" y="184"/>
                      </a:lnTo>
                      <a:lnTo>
                        <a:pt x="126" y="198"/>
                      </a:lnTo>
                      <a:lnTo>
                        <a:pt x="124" y="210"/>
                      </a:lnTo>
                      <a:lnTo>
                        <a:pt x="122" y="215"/>
                      </a:lnTo>
                      <a:lnTo>
                        <a:pt x="119" y="224"/>
                      </a:lnTo>
                      <a:lnTo>
                        <a:pt x="111" y="241"/>
                      </a:lnTo>
                      <a:lnTo>
                        <a:pt x="104" y="261"/>
                      </a:lnTo>
                      <a:lnTo>
                        <a:pt x="96" y="284"/>
                      </a:lnTo>
                      <a:lnTo>
                        <a:pt x="89" y="306"/>
                      </a:lnTo>
                      <a:lnTo>
                        <a:pt x="83" y="324"/>
                      </a:lnTo>
                      <a:lnTo>
                        <a:pt x="80" y="337"/>
                      </a:lnTo>
                      <a:lnTo>
                        <a:pt x="78" y="34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>
                  <a:solidFill>
                    <a:srgbClr val="BFB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6" name="Freeform 192"/>
                <p:cNvSpPr>
                  <a:spLocks/>
                </p:cNvSpPr>
                <p:nvPr/>
              </p:nvSpPr>
              <p:spPr bwMode="auto">
                <a:xfrm>
                  <a:off x="967" y="2866"/>
                  <a:ext cx="89" cy="343"/>
                </a:xfrm>
                <a:custGeom>
                  <a:avLst/>
                  <a:gdLst>
                    <a:gd name="T0" fmla="*/ 61 w 89"/>
                    <a:gd name="T1" fmla="*/ 341 h 343"/>
                    <a:gd name="T2" fmla="*/ 39 w 89"/>
                    <a:gd name="T3" fmla="*/ 343 h 343"/>
                    <a:gd name="T4" fmla="*/ 22 w 89"/>
                    <a:gd name="T5" fmla="*/ 341 h 343"/>
                    <a:gd name="T6" fmla="*/ 9 w 89"/>
                    <a:gd name="T7" fmla="*/ 337 h 343"/>
                    <a:gd name="T8" fmla="*/ 2 w 89"/>
                    <a:gd name="T9" fmla="*/ 334 h 343"/>
                    <a:gd name="T10" fmla="*/ 0 w 89"/>
                    <a:gd name="T11" fmla="*/ 334 h 343"/>
                    <a:gd name="T12" fmla="*/ 0 w 89"/>
                    <a:gd name="T13" fmla="*/ 2 h 343"/>
                    <a:gd name="T14" fmla="*/ 89 w 89"/>
                    <a:gd name="T15" fmla="*/ 0 h 343"/>
                    <a:gd name="T16" fmla="*/ 89 w 89"/>
                    <a:gd name="T17" fmla="*/ 163 h 343"/>
                    <a:gd name="T18" fmla="*/ 87 w 89"/>
                    <a:gd name="T19" fmla="*/ 171 h 343"/>
                    <a:gd name="T20" fmla="*/ 85 w 89"/>
                    <a:gd name="T21" fmla="*/ 184 h 343"/>
                    <a:gd name="T22" fmla="*/ 85 w 89"/>
                    <a:gd name="T23" fmla="*/ 197 h 343"/>
                    <a:gd name="T24" fmla="*/ 84 w 89"/>
                    <a:gd name="T25" fmla="*/ 202 h 343"/>
                    <a:gd name="T26" fmla="*/ 82 w 89"/>
                    <a:gd name="T27" fmla="*/ 210 h 343"/>
                    <a:gd name="T28" fmla="*/ 78 w 89"/>
                    <a:gd name="T29" fmla="*/ 226 h 343"/>
                    <a:gd name="T30" fmla="*/ 74 w 89"/>
                    <a:gd name="T31" fmla="*/ 248 h 343"/>
                    <a:gd name="T32" fmla="*/ 71 w 89"/>
                    <a:gd name="T33" fmla="*/ 274 h 343"/>
                    <a:gd name="T34" fmla="*/ 67 w 89"/>
                    <a:gd name="T35" fmla="*/ 299 h 343"/>
                    <a:gd name="T36" fmla="*/ 65 w 89"/>
                    <a:gd name="T37" fmla="*/ 321 h 343"/>
                    <a:gd name="T38" fmla="*/ 63 w 89"/>
                    <a:gd name="T39" fmla="*/ 336 h 343"/>
                    <a:gd name="T40" fmla="*/ 61 w 89"/>
                    <a:gd name="T41" fmla="*/ 341 h 34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9"/>
                    <a:gd name="T64" fmla="*/ 0 h 343"/>
                    <a:gd name="T65" fmla="*/ 89 w 89"/>
                    <a:gd name="T66" fmla="*/ 343 h 34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9" h="343">
                      <a:moveTo>
                        <a:pt x="61" y="341"/>
                      </a:moveTo>
                      <a:lnTo>
                        <a:pt x="39" y="343"/>
                      </a:lnTo>
                      <a:lnTo>
                        <a:pt x="22" y="341"/>
                      </a:lnTo>
                      <a:lnTo>
                        <a:pt x="9" y="337"/>
                      </a:lnTo>
                      <a:lnTo>
                        <a:pt x="2" y="334"/>
                      </a:lnTo>
                      <a:lnTo>
                        <a:pt x="0" y="334"/>
                      </a:lnTo>
                      <a:lnTo>
                        <a:pt x="0" y="2"/>
                      </a:lnTo>
                      <a:lnTo>
                        <a:pt x="89" y="0"/>
                      </a:lnTo>
                      <a:lnTo>
                        <a:pt x="89" y="163"/>
                      </a:lnTo>
                      <a:lnTo>
                        <a:pt x="87" y="171"/>
                      </a:lnTo>
                      <a:lnTo>
                        <a:pt x="85" y="184"/>
                      </a:lnTo>
                      <a:lnTo>
                        <a:pt x="85" y="197"/>
                      </a:lnTo>
                      <a:lnTo>
                        <a:pt x="84" y="202"/>
                      </a:lnTo>
                      <a:lnTo>
                        <a:pt x="82" y="210"/>
                      </a:lnTo>
                      <a:lnTo>
                        <a:pt x="78" y="226"/>
                      </a:lnTo>
                      <a:lnTo>
                        <a:pt x="74" y="248"/>
                      </a:lnTo>
                      <a:lnTo>
                        <a:pt x="71" y="274"/>
                      </a:lnTo>
                      <a:lnTo>
                        <a:pt x="67" y="299"/>
                      </a:lnTo>
                      <a:lnTo>
                        <a:pt x="65" y="321"/>
                      </a:lnTo>
                      <a:lnTo>
                        <a:pt x="63" y="336"/>
                      </a:lnTo>
                      <a:lnTo>
                        <a:pt x="61" y="341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 w="0">
                  <a:solidFill>
                    <a:srgbClr val="DFDFD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7" name="Freeform 193"/>
                <p:cNvSpPr>
                  <a:spLocks/>
                </p:cNvSpPr>
                <p:nvPr/>
              </p:nvSpPr>
              <p:spPr bwMode="auto">
                <a:xfrm>
                  <a:off x="989" y="2866"/>
                  <a:ext cx="47" cy="347"/>
                </a:xfrm>
                <a:custGeom>
                  <a:avLst/>
                  <a:gdLst>
                    <a:gd name="T0" fmla="*/ 47 w 47"/>
                    <a:gd name="T1" fmla="*/ 0 h 347"/>
                    <a:gd name="T2" fmla="*/ 47 w 47"/>
                    <a:gd name="T3" fmla="*/ 341 h 347"/>
                    <a:gd name="T4" fmla="*/ 23 w 47"/>
                    <a:gd name="T5" fmla="*/ 345 h 347"/>
                    <a:gd name="T6" fmla="*/ 6 w 47"/>
                    <a:gd name="T7" fmla="*/ 347 h 347"/>
                    <a:gd name="T8" fmla="*/ 0 w 47"/>
                    <a:gd name="T9" fmla="*/ 347 h 347"/>
                    <a:gd name="T10" fmla="*/ 0 w 47"/>
                    <a:gd name="T11" fmla="*/ 4 h 347"/>
                    <a:gd name="T12" fmla="*/ 47 w 47"/>
                    <a:gd name="T13" fmla="*/ 0 h 34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7"/>
                    <a:gd name="T22" fmla="*/ 0 h 347"/>
                    <a:gd name="T23" fmla="*/ 47 w 47"/>
                    <a:gd name="T24" fmla="*/ 347 h 34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7" h="347">
                      <a:moveTo>
                        <a:pt x="47" y="0"/>
                      </a:moveTo>
                      <a:lnTo>
                        <a:pt x="47" y="341"/>
                      </a:lnTo>
                      <a:lnTo>
                        <a:pt x="23" y="345"/>
                      </a:lnTo>
                      <a:lnTo>
                        <a:pt x="6" y="347"/>
                      </a:lnTo>
                      <a:lnTo>
                        <a:pt x="0" y="347"/>
                      </a:lnTo>
                      <a:lnTo>
                        <a:pt x="0" y="4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8" name="Freeform 194"/>
                <p:cNvSpPr>
                  <a:spLocks noEditPoints="1"/>
                </p:cNvSpPr>
                <p:nvPr/>
              </p:nvSpPr>
              <p:spPr bwMode="auto">
                <a:xfrm>
                  <a:off x="826" y="2998"/>
                  <a:ext cx="102" cy="107"/>
                </a:xfrm>
                <a:custGeom>
                  <a:avLst/>
                  <a:gdLst>
                    <a:gd name="T0" fmla="*/ 52 w 102"/>
                    <a:gd name="T1" fmla="*/ 24 h 107"/>
                    <a:gd name="T2" fmla="*/ 65 w 102"/>
                    <a:gd name="T3" fmla="*/ 66 h 107"/>
                    <a:gd name="T4" fmla="*/ 37 w 102"/>
                    <a:gd name="T5" fmla="*/ 66 h 107"/>
                    <a:gd name="T6" fmla="*/ 52 w 102"/>
                    <a:gd name="T7" fmla="*/ 24 h 107"/>
                    <a:gd name="T8" fmla="*/ 0 w 102"/>
                    <a:gd name="T9" fmla="*/ 107 h 107"/>
                    <a:gd name="T10" fmla="*/ 24 w 102"/>
                    <a:gd name="T11" fmla="*/ 107 h 107"/>
                    <a:gd name="T12" fmla="*/ 32 w 102"/>
                    <a:gd name="T13" fmla="*/ 85 h 107"/>
                    <a:gd name="T14" fmla="*/ 71 w 102"/>
                    <a:gd name="T15" fmla="*/ 85 h 107"/>
                    <a:gd name="T16" fmla="*/ 78 w 102"/>
                    <a:gd name="T17" fmla="*/ 107 h 107"/>
                    <a:gd name="T18" fmla="*/ 102 w 102"/>
                    <a:gd name="T19" fmla="*/ 107 h 107"/>
                    <a:gd name="T20" fmla="*/ 65 w 102"/>
                    <a:gd name="T21" fmla="*/ 0 h 107"/>
                    <a:gd name="T22" fmla="*/ 39 w 102"/>
                    <a:gd name="T23" fmla="*/ 0 h 107"/>
                    <a:gd name="T24" fmla="*/ 0 w 102"/>
                    <a:gd name="T25" fmla="*/ 107 h 10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2"/>
                    <a:gd name="T40" fmla="*/ 0 h 107"/>
                    <a:gd name="T41" fmla="*/ 102 w 102"/>
                    <a:gd name="T42" fmla="*/ 107 h 10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2" h="107">
                      <a:moveTo>
                        <a:pt x="52" y="24"/>
                      </a:moveTo>
                      <a:lnTo>
                        <a:pt x="65" y="66"/>
                      </a:lnTo>
                      <a:lnTo>
                        <a:pt x="37" y="66"/>
                      </a:lnTo>
                      <a:lnTo>
                        <a:pt x="52" y="24"/>
                      </a:lnTo>
                      <a:close/>
                      <a:moveTo>
                        <a:pt x="0" y="107"/>
                      </a:moveTo>
                      <a:lnTo>
                        <a:pt x="24" y="107"/>
                      </a:lnTo>
                      <a:lnTo>
                        <a:pt x="32" y="85"/>
                      </a:lnTo>
                      <a:lnTo>
                        <a:pt x="71" y="85"/>
                      </a:lnTo>
                      <a:lnTo>
                        <a:pt x="78" y="107"/>
                      </a:lnTo>
                      <a:lnTo>
                        <a:pt x="102" y="107"/>
                      </a:lnTo>
                      <a:lnTo>
                        <a:pt x="65" y="0"/>
                      </a:lnTo>
                      <a:lnTo>
                        <a:pt x="39" y="0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9" name="Freeform 195"/>
                <p:cNvSpPr>
                  <a:spLocks/>
                </p:cNvSpPr>
                <p:nvPr/>
              </p:nvSpPr>
              <p:spPr bwMode="auto">
                <a:xfrm>
                  <a:off x="813" y="2762"/>
                  <a:ext cx="386" cy="200"/>
                </a:xfrm>
                <a:custGeom>
                  <a:avLst/>
                  <a:gdLst>
                    <a:gd name="T0" fmla="*/ 193 w 386"/>
                    <a:gd name="T1" fmla="*/ 200 h 200"/>
                    <a:gd name="T2" fmla="*/ 238 w 386"/>
                    <a:gd name="T3" fmla="*/ 199 h 200"/>
                    <a:gd name="T4" fmla="*/ 278 w 386"/>
                    <a:gd name="T5" fmla="*/ 191 h 200"/>
                    <a:gd name="T6" fmla="*/ 314 w 386"/>
                    <a:gd name="T7" fmla="*/ 178 h 200"/>
                    <a:gd name="T8" fmla="*/ 343 w 386"/>
                    <a:gd name="T9" fmla="*/ 163 h 200"/>
                    <a:gd name="T10" fmla="*/ 366 w 386"/>
                    <a:gd name="T11" fmla="*/ 145 h 200"/>
                    <a:gd name="T12" fmla="*/ 380 w 386"/>
                    <a:gd name="T13" fmla="*/ 124 h 200"/>
                    <a:gd name="T14" fmla="*/ 386 w 386"/>
                    <a:gd name="T15" fmla="*/ 100 h 200"/>
                    <a:gd name="T16" fmla="*/ 380 w 386"/>
                    <a:gd name="T17" fmla="*/ 78 h 200"/>
                    <a:gd name="T18" fmla="*/ 366 w 386"/>
                    <a:gd name="T19" fmla="*/ 56 h 200"/>
                    <a:gd name="T20" fmla="*/ 343 w 386"/>
                    <a:gd name="T21" fmla="*/ 37 h 200"/>
                    <a:gd name="T22" fmla="*/ 314 w 386"/>
                    <a:gd name="T23" fmla="*/ 22 h 200"/>
                    <a:gd name="T24" fmla="*/ 278 w 386"/>
                    <a:gd name="T25" fmla="*/ 11 h 200"/>
                    <a:gd name="T26" fmla="*/ 238 w 386"/>
                    <a:gd name="T27" fmla="*/ 2 h 200"/>
                    <a:gd name="T28" fmla="*/ 193 w 386"/>
                    <a:gd name="T29" fmla="*/ 0 h 200"/>
                    <a:gd name="T30" fmla="*/ 149 w 386"/>
                    <a:gd name="T31" fmla="*/ 2 h 200"/>
                    <a:gd name="T32" fmla="*/ 110 w 386"/>
                    <a:gd name="T33" fmla="*/ 11 h 200"/>
                    <a:gd name="T34" fmla="*/ 73 w 386"/>
                    <a:gd name="T35" fmla="*/ 22 h 200"/>
                    <a:gd name="T36" fmla="*/ 43 w 386"/>
                    <a:gd name="T37" fmla="*/ 37 h 200"/>
                    <a:gd name="T38" fmla="*/ 21 w 386"/>
                    <a:gd name="T39" fmla="*/ 56 h 200"/>
                    <a:gd name="T40" fmla="*/ 6 w 386"/>
                    <a:gd name="T41" fmla="*/ 78 h 200"/>
                    <a:gd name="T42" fmla="*/ 0 w 386"/>
                    <a:gd name="T43" fmla="*/ 100 h 200"/>
                    <a:gd name="T44" fmla="*/ 6 w 386"/>
                    <a:gd name="T45" fmla="*/ 124 h 200"/>
                    <a:gd name="T46" fmla="*/ 21 w 386"/>
                    <a:gd name="T47" fmla="*/ 145 h 200"/>
                    <a:gd name="T48" fmla="*/ 43 w 386"/>
                    <a:gd name="T49" fmla="*/ 163 h 200"/>
                    <a:gd name="T50" fmla="*/ 73 w 386"/>
                    <a:gd name="T51" fmla="*/ 178 h 200"/>
                    <a:gd name="T52" fmla="*/ 110 w 386"/>
                    <a:gd name="T53" fmla="*/ 191 h 200"/>
                    <a:gd name="T54" fmla="*/ 149 w 386"/>
                    <a:gd name="T55" fmla="*/ 199 h 200"/>
                    <a:gd name="T56" fmla="*/ 193 w 386"/>
                    <a:gd name="T57" fmla="*/ 200 h 20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86"/>
                    <a:gd name="T88" fmla="*/ 0 h 200"/>
                    <a:gd name="T89" fmla="*/ 386 w 386"/>
                    <a:gd name="T90" fmla="*/ 200 h 20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86" h="200">
                      <a:moveTo>
                        <a:pt x="193" y="200"/>
                      </a:moveTo>
                      <a:lnTo>
                        <a:pt x="238" y="199"/>
                      </a:lnTo>
                      <a:lnTo>
                        <a:pt x="278" y="191"/>
                      </a:lnTo>
                      <a:lnTo>
                        <a:pt x="314" y="178"/>
                      </a:lnTo>
                      <a:lnTo>
                        <a:pt x="343" y="163"/>
                      </a:lnTo>
                      <a:lnTo>
                        <a:pt x="366" y="145"/>
                      </a:lnTo>
                      <a:lnTo>
                        <a:pt x="380" y="124"/>
                      </a:lnTo>
                      <a:lnTo>
                        <a:pt x="386" y="100"/>
                      </a:lnTo>
                      <a:lnTo>
                        <a:pt x="380" y="78"/>
                      </a:lnTo>
                      <a:lnTo>
                        <a:pt x="366" y="56"/>
                      </a:lnTo>
                      <a:lnTo>
                        <a:pt x="343" y="37"/>
                      </a:lnTo>
                      <a:lnTo>
                        <a:pt x="314" y="22"/>
                      </a:lnTo>
                      <a:lnTo>
                        <a:pt x="278" y="11"/>
                      </a:lnTo>
                      <a:lnTo>
                        <a:pt x="238" y="2"/>
                      </a:lnTo>
                      <a:lnTo>
                        <a:pt x="193" y="0"/>
                      </a:lnTo>
                      <a:lnTo>
                        <a:pt x="149" y="2"/>
                      </a:lnTo>
                      <a:lnTo>
                        <a:pt x="110" y="11"/>
                      </a:lnTo>
                      <a:lnTo>
                        <a:pt x="73" y="22"/>
                      </a:lnTo>
                      <a:lnTo>
                        <a:pt x="43" y="37"/>
                      </a:lnTo>
                      <a:lnTo>
                        <a:pt x="21" y="56"/>
                      </a:lnTo>
                      <a:lnTo>
                        <a:pt x="6" y="78"/>
                      </a:lnTo>
                      <a:lnTo>
                        <a:pt x="0" y="100"/>
                      </a:lnTo>
                      <a:lnTo>
                        <a:pt x="6" y="124"/>
                      </a:lnTo>
                      <a:lnTo>
                        <a:pt x="21" y="145"/>
                      </a:lnTo>
                      <a:lnTo>
                        <a:pt x="43" y="163"/>
                      </a:lnTo>
                      <a:lnTo>
                        <a:pt x="73" y="178"/>
                      </a:lnTo>
                      <a:lnTo>
                        <a:pt x="110" y="191"/>
                      </a:lnTo>
                      <a:lnTo>
                        <a:pt x="149" y="199"/>
                      </a:lnTo>
                      <a:lnTo>
                        <a:pt x="193" y="2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>
                  <a:solidFill>
                    <a:srgbClr val="BFB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0" name="Freeform 196"/>
                <p:cNvSpPr>
                  <a:spLocks/>
                </p:cNvSpPr>
                <p:nvPr/>
              </p:nvSpPr>
              <p:spPr bwMode="auto">
                <a:xfrm>
                  <a:off x="813" y="2762"/>
                  <a:ext cx="386" cy="200"/>
                </a:xfrm>
                <a:custGeom>
                  <a:avLst/>
                  <a:gdLst>
                    <a:gd name="T0" fmla="*/ 193 w 386"/>
                    <a:gd name="T1" fmla="*/ 200 h 200"/>
                    <a:gd name="T2" fmla="*/ 238 w 386"/>
                    <a:gd name="T3" fmla="*/ 199 h 200"/>
                    <a:gd name="T4" fmla="*/ 278 w 386"/>
                    <a:gd name="T5" fmla="*/ 191 h 200"/>
                    <a:gd name="T6" fmla="*/ 314 w 386"/>
                    <a:gd name="T7" fmla="*/ 178 h 200"/>
                    <a:gd name="T8" fmla="*/ 343 w 386"/>
                    <a:gd name="T9" fmla="*/ 163 h 200"/>
                    <a:gd name="T10" fmla="*/ 366 w 386"/>
                    <a:gd name="T11" fmla="*/ 145 h 200"/>
                    <a:gd name="T12" fmla="*/ 380 w 386"/>
                    <a:gd name="T13" fmla="*/ 124 h 200"/>
                    <a:gd name="T14" fmla="*/ 386 w 386"/>
                    <a:gd name="T15" fmla="*/ 100 h 200"/>
                    <a:gd name="T16" fmla="*/ 380 w 386"/>
                    <a:gd name="T17" fmla="*/ 78 h 200"/>
                    <a:gd name="T18" fmla="*/ 366 w 386"/>
                    <a:gd name="T19" fmla="*/ 56 h 200"/>
                    <a:gd name="T20" fmla="*/ 343 w 386"/>
                    <a:gd name="T21" fmla="*/ 37 h 200"/>
                    <a:gd name="T22" fmla="*/ 314 w 386"/>
                    <a:gd name="T23" fmla="*/ 22 h 200"/>
                    <a:gd name="T24" fmla="*/ 278 w 386"/>
                    <a:gd name="T25" fmla="*/ 11 h 200"/>
                    <a:gd name="T26" fmla="*/ 238 w 386"/>
                    <a:gd name="T27" fmla="*/ 2 h 200"/>
                    <a:gd name="T28" fmla="*/ 193 w 386"/>
                    <a:gd name="T29" fmla="*/ 0 h 200"/>
                    <a:gd name="T30" fmla="*/ 149 w 386"/>
                    <a:gd name="T31" fmla="*/ 2 h 200"/>
                    <a:gd name="T32" fmla="*/ 110 w 386"/>
                    <a:gd name="T33" fmla="*/ 11 h 200"/>
                    <a:gd name="T34" fmla="*/ 73 w 386"/>
                    <a:gd name="T35" fmla="*/ 22 h 200"/>
                    <a:gd name="T36" fmla="*/ 43 w 386"/>
                    <a:gd name="T37" fmla="*/ 37 h 200"/>
                    <a:gd name="T38" fmla="*/ 21 w 386"/>
                    <a:gd name="T39" fmla="*/ 56 h 200"/>
                    <a:gd name="T40" fmla="*/ 6 w 386"/>
                    <a:gd name="T41" fmla="*/ 78 h 200"/>
                    <a:gd name="T42" fmla="*/ 0 w 386"/>
                    <a:gd name="T43" fmla="*/ 100 h 200"/>
                    <a:gd name="T44" fmla="*/ 6 w 386"/>
                    <a:gd name="T45" fmla="*/ 124 h 200"/>
                    <a:gd name="T46" fmla="*/ 21 w 386"/>
                    <a:gd name="T47" fmla="*/ 145 h 200"/>
                    <a:gd name="T48" fmla="*/ 43 w 386"/>
                    <a:gd name="T49" fmla="*/ 163 h 200"/>
                    <a:gd name="T50" fmla="*/ 73 w 386"/>
                    <a:gd name="T51" fmla="*/ 178 h 200"/>
                    <a:gd name="T52" fmla="*/ 110 w 386"/>
                    <a:gd name="T53" fmla="*/ 191 h 200"/>
                    <a:gd name="T54" fmla="*/ 149 w 386"/>
                    <a:gd name="T55" fmla="*/ 199 h 200"/>
                    <a:gd name="T56" fmla="*/ 193 w 386"/>
                    <a:gd name="T57" fmla="*/ 200 h 20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86"/>
                    <a:gd name="T88" fmla="*/ 0 h 200"/>
                    <a:gd name="T89" fmla="*/ 386 w 386"/>
                    <a:gd name="T90" fmla="*/ 200 h 20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86" h="200">
                      <a:moveTo>
                        <a:pt x="193" y="200"/>
                      </a:moveTo>
                      <a:lnTo>
                        <a:pt x="238" y="199"/>
                      </a:lnTo>
                      <a:lnTo>
                        <a:pt x="278" y="191"/>
                      </a:lnTo>
                      <a:lnTo>
                        <a:pt x="314" y="178"/>
                      </a:lnTo>
                      <a:lnTo>
                        <a:pt x="343" y="163"/>
                      </a:lnTo>
                      <a:lnTo>
                        <a:pt x="366" y="145"/>
                      </a:lnTo>
                      <a:lnTo>
                        <a:pt x="380" y="124"/>
                      </a:lnTo>
                      <a:lnTo>
                        <a:pt x="386" y="100"/>
                      </a:lnTo>
                      <a:lnTo>
                        <a:pt x="380" y="78"/>
                      </a:lnTo>
                      <a:lnTo>
                        <a:pt x="366" y="56"/>
                      </a:lnTo>
                      <a:lnTo>
                        <a:pt x="343" y="37"/>
                      </a:lnTo>
                      <a:lnTo>
                        <a:pt x="314" y="22"/>
                      </a:lnTo>
                      <a:lnTo>
                        <a:pt x="278" y="11"/>
                      </a:lnTo>
                      <a:lnTo>
                        <a:pt x="238" y="2"/>
                      </a:lnTo>
                      <a:lnTo>
                        <a:pt x="193" y="0"/>
                      </a:lnTo>
                      <a:lnTo>
                        <a:pt x="149" y="2"/>
                      </a:lnTo>
                      <a:lnTo>
                        <a:pt x="110" y="11"/>
                      </a:lnTo>
                      <a:lnTo>
                        <a:pt x="73" y="22"/>
                      </a:lnTo>
                      <a:lnTo>
                        <a:pt x="43" y="37"/>
                      </a:lnTo>
                      <a:lnTo>
                        <a:pt x="21" y="56"/>
                      </a:lnTo>
                      <a:lnTo>
                        <a:pt x="6" y="78"/>
                      </a:lnTo>
                      <a:lnTo>
                        <a:pt x="0" y="100"/>
                      </a:lnTo>
                      <a:lnTo>
                        <a:pt x="6" y="124"/>
                      </a:lnTo>
                      <a:lnTo>
                        <a:pt x="21" y="145"/>
                      </a:lnTo>
                      <a:lnTo>
                        <a:pt x="43" y="163"/>
                      </a:lnTo>
                      <a:lnTo>
                        <a:pt x="73" y="178"/>
                      </a:lnTo>
                      <a:lnTo>
                        <a:pt x="110" y="191"/>
                      </a:lnTo>
                      <a:lnTo>
                        <a:pt x="149" y="199"/>
                      </a:lnTo>
                      <a:lnTo>
                        <a:pt x="193" y="20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1" name="Freeform 197"/>
                <p:cNvSpPr>
                  <a:spLocks/>
                </p:cNvSpPr>
                <p:nvPr/>
              </p:nvSpPr>
              <p:spPr bwMode="auto">
                <a:xfrm>
                  <a:off x="849" y="2742"/>
                  <a:ext cx="313" cy="191"/>
                </a:xfrm>
                <a:custGeom>
                  <a:avLst/>
                  <a:gdLst>
                    <a:gd name="T0" fmla="*/ 157 w 313"/>
                    <a:gd name="T1" fmla="*/ 191 h 191"/>
                    <a:gd name="T2" fmla="*/ 198 w 313"/>
                    <a:gd name="T3" fmla="*/ 187 h 191"/>
                    <a:gd name="T4" fmla="*/ 235 w 313"/>
                    <a:gd name="T5" fmla="*/ 180 h 191"/>
                    <a:gd name="T6" fmla="*/ 268 w 313"/>
                    <a:gd name="T7" fmla="*/ 167 h 191"/>
                    <a:gd name="T8" fmla="*/ 293 w 313"/>
                    <a:gd name="T9" fmla="*/ 150 h 191"/>
                    <a:gd name="T10" fmla="*/ 307 w 313"/>
                    <a:gd name="T11" fmla="*/ 130 h 191"/>
                    <a:gd name="T12" fmla="*/ 313 w 313"/>
                    <a:gd name="T13" fmla="*/ 107 h 191"/>
                    <a:gd name="T14" fmla="*/ 307 w 313"/>
                    <a:gd name="T15" fmla="*/ 85 h 191"/>
                    <a:gd name="T16" fmla="*/ 293 w 313"/>
                    <a:gd name="T17" fmla="*/ 59 h 191"/>
                    <a:gd name="T18" fmla="*/ 268 w 313"/>
                    <a:gd name="T19" fmla="*/ 37 h 191"/>
                    <a:gd name="T20" fmla="*/ 235 w 313"/>
                    <a:gd name="T21" fmla="*/ 18 h 191"/>
                    <a:gd name="T22" fmla="*/ 198 w 313"/>
                    <a:gd name="T23" fmla="*/ 5 h 191"/>
                    <a:gd name="T24" fmla="*/ 157 w 313"/>
                    <a:gd name="T25" fmla="*/ 0 h 191"/>
                    <a:gd name="T26" fmla="*/ 114 w 313"/>
                    <a:gd name="T27" fmla="*/ 5 h 191"/>
                    <a:gd name="T28" fmla="*/ 77 w 313"/>
                    <a:gd name="T29" fmla="*/ 18 h 191"/>
                    <a:gd name="T30" fmla="*/ 46 w 313"/>
                    <a:gd name="T31" fmla="*/ 37 h 191"/>
                    <a:gd name="T32" fmla="*/ 22 w 313"/>
                    <a:gd name="T33" fmla="*/ 59 h 191"/>
                    <a:gd name="T34" fmla="*/ 5 w 313"/>
                    <a:gd name="T35" fmla="*/ 85 h 191"/>
                    <a:gd name="T36" fmla="*/ 0 w 313"/>
                    <a:gd name="T37" fmla="*/ 107 h 191"/>
                    <a:gd name="T38" fmla="*/ 5 w 313"/>
                    <a:gd name="T39" fmla="*/ 130 h 191"/>
                    <a:gd name="T40" fmla="*/ 22 w 313"/>
                    <a:gd name="T41" fmla="*/ 150 h 191"/>
                    <a:gd name="T42" fmla="*/ 46 w 313"/>
                    <a:gd name="T43" fmla="*/ 167 h 191"/>
                    <a:gd name="T44" fmla="*/ 77 w 313"/>
                    <a:gd name="T45" fmla="*/ 180 h 191"/>
                    <a:gd name="T46" fmla="*/ 114 w 313"/>
                    <a:gd name="T47" fmla="*/ 187 h 191"/>
                    <a:gd name="T48" fmla="*/ 157 w 313"/>
                    <a:gd name="T49" fmla="*/ 191 h 19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13"/>
                    <a:gd name="T76" fmla="*/ 0 h 191"/>
                    <a:gd name="T77" fmla="*/ 313 w 313"/>
                    <a:gd name="T78" fmla="*/ 191 h 19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13" h="191">
                      <a:moveTo>
                        <a:pt x="157" y="191"/>
                      </a:moveTo>
                      <a:lnTo>
                        <a:pt x="198" y="187"/>
                      </a:lnTo>
                      <a:lnTo>
                        <a:pt x="235" y="180"/>
                      </a:lnTo>
                      <a:lnTo>
                        <a:pt x="268" y="167"/>
                      </a:lnTo>
                      <a:lnTo>
                        <a:pt x="293" y="150"/>
                      </a:lnTo>
                      <a:lnTo>
                        <a:pt x="307" y="130"/>
                      </a:lnTo>
                      <a:lnTo>
                        <a:pt x="313" y="107"/>
                      </a:lnTo>
                      <a:lnTo>
                        <a:pt x="307" y="85"/>
                      </a:lnTo>
                      <a:lnTo>
                        <a:pt x="293" y="59"/>
                      </a:lnTo>
                      <a:lnTo>
                        <a:pt x="268" y="37"/>
                      </a:lnTo>
                      <a:lnTo>
                        <a:pt x="235" y="18"/>
                      </a:lnTo>
                      <a:lnTo>
                        <a:pt x="198" y="5"/>
                      </a:lnTo>
                      <a:lnTo>
                        <a:pt x="157" y="0"/>
                      </a:lnTo>
                      <a:lnTo>
                        <a:pt x="114" y="5"/>
                      </a:lnTo>
                      <a:lnTo>
                        <a:pt x="77" y="18"/>
                      </a:lnTo>
                      <a:lnTo>
                        <a:pt x="46" y="37"/>
                      </a:lnTo>
                      <a:lnTo>
                        <a:pt x="22" y="59"/>
                      </a:lnTo>
                      <a:lnTo>
                        <a:pt x="5" y="85"/>
                      </a:lnTo>
                      <a:lnTo>
                        <a:pt x="0" y="107"/>
                      </a:lnTo>
                      <a:lnTo>
                        <a:pt x="5" y="130"/>
                      </a:lnTo>
                      <a:lnTo>
                        <a:pt x="22" y="150"/>
                      </a:lnTo>
                      <a:lnTo>
                        <a:pt x="46" y="167"/>
                      </a:lnTo>
                      <a:lnTo>
                        <a:pt x="77" y="180"/>
                      </a:lnTo>
                      <a:lnTo>
                        <a:pt x="114" y="187"/>
                      </a:lnTo>
                      <a:lnTo>
                        <a:pt x="157" y="191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2" name="Freeform 198"/>
                <p:cNvSpPr>
                  <a:spLocks/>
                </p:cNvSpPr>
                <p:nvPr/>
              </p:nvSpPr>
              <p:spPr bwMode="auto">
                <a:xfrm>
                  <a:off x="863" y="2744"/>
                  <a:ext cx="284" cy="170"/>
                </a:xfrm>
                <a:custGeom>
                  <a:avLst/>
                  <a:gdLst>
                    <a:gd name="T0" fmla="*/ 143 w 284"/>
                    <a:gd name="T1" fmla="*/ 170 h 170"/>
                    <a:gd name="T2" fmla="*/ 180 w 284"/>
                    <a:gd name="T3" fmla="*/ 168 h 170"/>
                    <a:gd name="T4" fmla="*/ 214 w 284"/>
                    <a:gd name="T5" fmla="*/ 161 h 170"/>
                    <a:gd name="T6" fmla="*/ 243 w 284"/>
                    <a:gd name="T7" fmla="*/ 150 h 170"/>
                    <a:gd name="T8" fmla="*/ 266 w 284"/>
                    <a:gd name="T9" fmla="*/ 135 h 170"/>
                    <a:gd name="T10" fmla="*/ 280 w 284"/>
                    <a:gd name="T11" fmla="*/ 116 h 170"/>
                    <a:gd name="T12" fmla="*/ 284 w 284"/>
                    <a:gd name="T13" fmla="*/ 96 h 170"/>
                    <a:gd name="T14" fmla="*/ 280 w 284"/>
                    <a:gd name="T15" fmla="*/ 76 h 170"/>
                    <a:gd name="T16" fmla="*/ 266 w 284"/>
                    <a:gd name="T17" fmla="*/ 53 h 170"/>
                    <a:gd name="T18" fmla="*/ 243 w 284"/>
                    <a:gd name="T19" fmla="*/ 33 h 170"/>
                    <a:gd name="T20" fmla="*/ 214 w 284"/>
                    <a:gd name="T21" fmla="*/ 16 h 170"/>
                    <a:gd name="T22" fmla="*/ 180 w 284"/>
                    <a:gd name="T23" fmla="*/ 3 h 170"/>
                    <a:gd name="T24" fmla="*/ 143 w 284"/>
                    <a:gd name="T25" fmla="*/ 0 h 170"/>
                    <a:gd name="T26" fmla="*/ 106 w 284"/>
                    <a:gd name="T27" fmla="*/ 3 h 170"/>
                    <a:gd name="T28" fmla="*/ 71 w 284"/>
                    <a:gd name="T29" fmla="*/ 16 h 170"/>
                    <a:gd name="T30" fmla="*/ 43 w 284"/>
                    <a:gd name="T31" fmla="*/ 33 h 170"/>
                    <a:gd name="T32" fmla="*/ 21 w 284"/>
                    <a:gd name="T33" fmla="*/ 53 h 170"/>
                    <a:gd name="T34" fmla="*/ 6 w 284"/>
                    <a:gd name="T35" fmla="*/ 76 h 170"/>
                    <a:gd name="T36" fmla="*/ 0 w 284"/>
                    <a:gd name="T37" fmla="*/ 96 h 170"/>
                    <a:gd name="T38" fmla="*/ 6 w 284"/>
                    <a:gd name="T39" fmla="*/ 116 h 170"/>
                    <a:gd name="T40" fmla="*/ 21 w 284"/>
                    <a:gd name="T41" fmla="*/ 135 h 170"/>
                    <a:gd name="T42" fmla="*/ 43 w 284"/>
                    <a:gd name="T43" fmla="*/ 150 h 170"/>
                    <a:gd name="T44" fmla="*/ 71 w 284"/>
                    <a:gd name="T45" fmla="*/ 161 h 170"/>
                    <a:gd name="T46" fmla="*/ 106 w 284"/>
                    <a:gd name="T47" fmla="*/ 168 h 170"/>
                    <a:gd name="T48" fmla="*/ 143 w 284"/>
                    <a:gd name="T49" fmla="*/ 170 h 17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84"/>
                    <a:gd name="T76" fmla="*/ 0 h 170"/>
                    <a:gd name="T77" fmla="*/ 284 w 284"/>
                    <a:gd name="T78" fmla="*/ 170 h 17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84" h="170">
                      <a:moveTo>
                        <a:pt x="143" y="170"/>
                      </a:moveTo>
                      <a:lnTo>
                        <a:pt x="180" y="168"/>
                      </a:lnTo>
                      <a:lnTo>
                        <a:pt x="214" y="161"/>
                      </a:lnTo>
                      <a:lnTo>
                        <a:pt x="243" y="150"/>
                      </a:lnTo>
                      <a:lnTo>
                        <a:pt x="266" y="135"/>
                      </a:lnTo>
                      <a:lnTo>
                        <a:pt x="280" y="116"/>
                      </a:lnTo>
                      <a:lnTo>
                        <a:pt x="284" y="96"/>
                      </a:lnTo>
                      <a:lnTo>
                        <a:pt x="280" y="76"/>
                      </a:lnTo>
                      <a:lnTo>
                        <a:pt x="266" y="53"/>
                      </a:lnTo>
                      <a:lnTo>
                        <a:pt x="243" y="33"/>
                      </a:lnTo>
                      <a:lnTo>
                        <a:pt x="214" y="16"/>
                      </a:lnTo>
                      <a:lnTo>
                        <a:pt x="180" y="3"/>
                      </a:lnTo>
                      <a:lnTo>
                        <a:pt x="143" y="0"/>
                      </a:lnTo>
                      <a:lnTo>
                        <a:pt x="106" y="3"/>
                      </a:lnTo>
                      <a:lnTo>
                        <a:pt x="71" y="16"/>
                      </a:lnTo>
                      <a:lnTo>
                        <a:pt x="43" y="33"/>
                      </a:lnTo>
                      <a:lnTo>
                        <a:pt x="21" y="53"/>
                      </a:lnTo>
                      <a:lnTo>
                        <a:pt x="6" y="76"/>
                      </a:lnTo>
                      <a:lnTo>
                        <a:pt x="0" y="96"/>
                      </a:lnTo>
                      <a:lnTo>
                        <a:pt x="6" y="116"/>
                      </a:lnTo>
                      <a:lnTo>
                        <a:pt x="21" y="135"/>
                      </a:lnTo>
                      <a:lnTo>
                        <a:pt x="43" y="150"/>
                      </a:lnTo>
                      <a:lnTo>
                        <a:pt x="71" y="161"/>
                      </a:lnTo>
                      <a:lnTo>
                        <a:pt x="106" y="168"/>
                      </a:lnTo>
                      <a:lnTo>
                        <a:pt x="143" y="170"/>
                      </a:lnTo>
                      <a:close/>
                    </a:path>
                  </a:pathLst>
                </a:custGeom>
                <a:solidFill>
                  <a:srgbClr val="585858"/>
                </a:solidFill>
                <a:ln w="0">
                  <a:solidFill>
                    <a:srgbClr val="5858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3" name="Freeform 199"/>
                <p:cNvSpPr>
                  <a:spLocks/>
                </p:cNvSpPr>
                <p:nvPr/>
              </p:nvSpPr>
              <p:spPr bwMode="auto">
                <a:xfrm>
                  <a:off x="880" y="2745"/>
                  <a:ext cx="252" cy="153"/>
                </a:xfrm>
                <a:custGeom>
                  <a:avLst/>
                  <a:gdLst>
                    <a:gd name="T0" fmla="*/ 126 w 252"/>
                    <a:gd name="T1" fmla="*/ 153 h 153"/>
                    <a:gd name="T2" fmla="*/ 160 w 252"/>
                    <a:gd name="T3" fmla="*/ 151 h 153"/>
                    <a:gd name="T4" fmla="*/ 189 w 252"/>
                    <a:gd name="T5" fmla="*/ 143 h 153"/>
                    <a:gd name="T6" fmla="*/ 215 w 252"/>
                    <a:gd name="T7" fmla="*/ 134 h 153"/>
                    <a:gd name="T8" fmla="*/ 236 w 252"/>
                    <a:gd name="T9" fmla="*/ 119 h 153"/>
                    <a:gd name="T10" fmla="*/ 249 w 252"/>
                    <a:gd name="T11" fmla="*/ 104 h 153"/>
                    <a:gd name="T12" fmla="*/ 252 w 252"/>
                    <a:gd name="T13" fmla="*/ 86 h 153"/>
                    <a:gd name="T14" fmla="*/ 249 w 252"/>
                    <a:gd name="T15" fmla="*/ 67 h 153"/>
                    <a:gd name="T16" fmla="*/ 236 w 252"/>
                    <a:gd name="T17" fmla="*/ 49 h 153"/>
                    <a:gd name="T18" fmla="*/ 215 w 252"/>
                    <a:gd name="T19" fmla="*/ 30 h 153"/>
                    <a:gd name="T20" fmla="*/ 189 w 252"/>
                    <a:gd name="T21" fmla="*/ 13 h 153"/>
                    <a:gd name="T22" fmla="*/ 160 w 252"/>
                    <a:gd name="T23" fmla="*/ 4 h 153"/>
                    <a:gd name="T24" fmla="*/ 126 w 252"/>
                    <a:gd name="T25" fmla="*/ 0 h 153"/>
                    <a:gd name="T26" fmla="*/ 93 w 252"/>
                    <a:gd name="T27" fmla="*/ 4 h 153"/>
                    <a:gd name="T28" fmla="*/ 63 w 252"/>
                    <a:gd name="T29" fmla="*/ 13 h 153"/>
                    <a:gd name="T30" fmla="*/ 37 w 252"/>
                    <a:gd name="T31" fmla="*/ 30 h 153"/>
                    <a:gd name="T32" fmla="*/ 17 w 252"/>
                    <a:gd name="T33" fmla="*/ 49 h 153"/>
                    <a:gd name="T34" fmla="*/ 4 w 252"/>
                    <a:gd name="T35" fmla="*/ 67 h 153"/>
                    <a:gd name="T36" fmla="*/ 0 w 252"/>
                    <a:gd name="T37" fmla="*/ 86 h 153"/>
                    <a:gd name="T38" fmla="*/ 4 w 252"/>
                    <a:gd name="T39" fmla="*/ 104 h 153"/>
                    <a:gd name="T40" fmla="*/ 17 w 252"/>
                    <a:gd name="T41" fmla="*/ 119 h 153"/>
                    <a:gd name="T42" fmla="*/ 37 w 252"/>
                    <a:gd name="T43" fmla="*/ 134 h 153"/>
                    <a:gd name="T44" fmla="*/ 63 w 252"/>
                    <a:gd name="T45" fmla="*/ 143 h 153"/>
                    <a:gd name="T46" fmla="*/ 93 w 252"/>
                    <a:gd name="T47" fmla="*/ 151 h 153"/>
                    <a:gd name="T48" fmla="*/ 126 w 252"/>
                    <a:gd name="T49" fmla="*/ 153 h 15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52"/>
                    <a:gd name="T76" fmla="*/ 0 h 153"/>
                    <a:gd name="T77" fmla="*/ 252 w 252"/>
                    <a:gd name="T78" fmla="*/ 153 h 15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52" h="153">
                      <a:moveTo>
                        <a:pt x="126" y="153"/>
                      </a:moveTo>
                      <a:lnTo>
                        <a:pt x="160" y="151"/>
                      </a:lnTo>
                      <a:lnTo>
                        <a:pt x="189" y="143"/>
                      </a:lnTo>
                      <a:lnTo>
                        <a:pt x="215" y="134"/>
                      </a:lnTo>
                      <a:lnTo>
                        <a:pt x="236" y="119"/>
                      </a:lnTo>
                      <a:lnTo>
                        <a:pt x="249" y="104"/>
                      </a:lnTo>
                      <a:lnTo>
                        <a:pt x="252" y="86"/>
                      </a:lnTo>
                      <a:lnTo>
                        <a:pt x="249" y="67"/>
                      </a:lnTo>
                      <a:lnTo>
                        <a:pt x="236" y="49"/>
                      </a:lnTo>
                      <a:lnTo>
                        <a:pt x="215" y="30"/>
                      </a:lnTo>
                      <a:lnTo>
                        <a:pt x="189" y="13"/>
                      </a:lnTo>
                      <a:lnTo>
                        <a:pt x="160" y="4"/>
                      </a:lnTo>
                      <a:lnTo>
                        <a:pt x="126" y="0"/>
                      </a:lnTo>
                      <a:lnTo>
                        <a:pt x="93" y="4"/>
                      </a:lnTo>
                      <a:lnTo>
                        <a:pt x="63" y="13"/>
                      </a:lnTo>
                      <a:lnTo>
                        <a:pt x="37" y="30"/>
                      </a:lnTo>
                      <a:lnTo>
                        <a:pt x="17" y="49"/>
                      </a:lnTo>
                      <a:lnTo>
                        <a:pt x="4" y="67"/>
                      </a:lnTo>
                      <a:lnTo>
                        <a:pt x="0" y="86"/>
                      </a:lnTo>
                      <a:lnTo>
                        <a:pt x="4" y="104"/>
                      </a:lnTo>
                      <a:lnTo>
                        <a:pt x="17" y="119"/>
                      </a:lnTo>
                      <a:lnTo>
                        <a:pt x="37" y="134"/>
                      </a:lnTo>
                      <a:lnTo>
                        <a:pt x="63" y="143"/>
                      </a:lnTo>
                      <a:lnTo>
                        <a:pt x="93" y="151"/>
                      </a:lnTo>
                      <a:lnTo>
                        <a:pt x="126" y="153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4" name="Freeform 200"/>
                <p:cNvSpPr>
                  <a:spLocks/>
                </p:cNvSpPr>
                <p:nvPr/>
              </p:nvSpPr>
              <p:spPr bwMode="auto">
                <a:xfrm>
                  <a:off x="895" y="2745"/>
                  <a:ext cx="222" cy="136"/>
                </a:xfrm>
                <a:custGeom>
                  <a:avLst/>
                  <a:gdLst>
                    <a:gd name="T0" fmla="*/ 111 w 222"/>
                    <a:gd name="T1" fmla="*/ 136 h 136"/>
                    <a:gd name="T2" fmla="*/ 146 w 222"/>
                    <a:gd name="T3" fmla="*/ 132 h 136"/>
                    <a:gd name="T4" fmla="*/ 176 w 222"/>
                    <a:gd name="T5" fmla="*/ 125 h 136"/>
                    <a:gd name="T6" fmla="*/ 200 w 222"/>
                    <a:gd name="T7" fmla="*/ 112 h 136"/>
                    <a:gd name="T8" fmla="*/ 217 w 222"/>
                    <a:gd name="T9" fmla="*/ 95 h 136"/>
                    <a:gd name="T10" fmla="*/ 222 w 222"/>
                    <a:gd name="T11" fmla="*/ 78 h 136"/>
                    <a:gd name="T12" fmla="*/ 219 w 222"/>
                    <a:gd name="T13" fmla="*/ 62 h 136"/>
                    <a:gd name="T14" fmla="*/ 208 w 222"/>
                    <a:gd name="T15" fmla="*/ 43 h 136"/>
                    <a:gd name="T16" fmla="*/ 189 w 222"/>
                    <a:gd name="T17" fmla="*/ 26 h 136"/>
                    <a:gd name="T18" fmla="*/ 167 w 222"/>
                    <a:gd name="T19" fmla="*/ 13 h 136"/>
                    <a:gd name="T20" fmla="*/ 141 w 222"/>
                    <a:gd name="T21" fmla="*/ 4 h 136"/>
                    <a:gd name="T22" fmla="*/ 111 w 222"/>
                    <a:gd name="T23" fmla="*/ 0 h 136"/>
                    <a:gd name="T24" fmla="*/ 81 w 222"/>
                    <a:gd name="T25" fmla="*/ 4 h 136"/>
                    <a:gd name="T26" fmla="*/ 56 w 222"/>
                    <a:gd name="T27" fmla="*/ 13 h 136"/>
                    <a:gd name="T28" fmla="*/ 33 w 222"/>
                    <a:gd name="T29" fmla="*/ 26 h 136"/>
                    <a:gd name="T30" fmla="*/ 15 w 222"/>
                    <a:gd name="T31" fmla="*/ 43 h 136"/>
                    <a:gd name="T32" fmla="*/ 4 w 222"/>
                    <a:gd name="T33" fmla="*/ 62 h 136"/>
                    <a:gd name="T34" fmla="*/ 0 w 222"/>
                    <a:gd name="T35" fmla="*/ 78 h 136"/>
                    <a:gd name="T36" fmla="*/ 5 w 222"/>
                    <a:gd name="T37" fmla="*/ 95 h 136"/>
                    <a:gd name="T38" fmla="*/ 22 w 222"/>
                    <a:gd name="T39" fmla="*/ 112 h 136"/>
                    <a:gd name="T40" fmla="*/ 46 w 222"/>
                    <a:gd name="T41" fmla="*/ 125 h 136"/>
                    <a:gd name="T42" fmla="*/ 76 w 222"/>
                    <a:gd name="T43" fmla="*/ 132 h 136"/>
                    <a:gd name="T44" fmla="*/ 111 w 222"/>
                    <a:gd name="T45" fmla="*/ 136 h 1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22"/>
                    <a:gd name="T70" fmla="*/ 0 h 136"/>
                    <a:gd name="T71" fmla="*/ 222 w 222"/>
                    <a:gd name="T72" fmla="*/ 136 h 1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22" h="136">
                      <a:moveTo>
                        <a:pt x="111" y="136"/>
                      </a:moveTo>
                      <a:lnTo>
                        <a:pt x="146" y="132"/>
                      </a:lnTo>
                      <a:lnTo>
                        <a:pt x="176" y="125"/>
                      </a:lnTo>
                      <a:lnTo>
                        <a:pt x="200" y="112"/>
                      </a:lnTo>
                      <a:lnTo>
                        <a:pt x="217" y="95"/>
                      </a:lnTo>
                      <a:lnTo>
                        <a:pt x="222" y="78"/>
                      </a:lnTo>
                      <a:lnTo>
                        <a:pt x="219" y="62"/>
                      </a:lnTo>
                      <a:lnTo>
                        <a:pt x="208" y="43"/>
                      </a:lnTo>
                      <a:lnTo>
                        <a:pt x="189" y="26"/>
                      </a:lnTo>
                      <a:lnTo>
                        <a:pt x="167" y="13"/>
                      </a:lnTo>
                      <a:lnTo>
                        <a:pt x="141" y="4"/>
                      </a:lnTo>
                      <a:lnTo>
                        <a:pt x="111" y="0"/>
                      </a:lnTo>
                      <a:lnTo>
                        <a:pt x="81" y="4"/>
                      </a:lnTo>
                      <a:lnTo>
                        <a:pt x="56" y="13"/>
                      </a:lnTo>
                      <a:lnTo>
                        <a:pt x="33" y="26"/>
                      </a:lnTo>
                      <a:lnTo>
                        <a:pt x="15" y="43"/>
                      </a:lnTo>
                      <a:lnTo>
                        <a:pt x="4" y="62"/>
                      </a:lnTo>
                      <a:lnTo>
                        <a:pt x="0" y="78"/>
                      </a:lnTo>
                      <a:lnTo>
                        <a:pt x="5" y="95"/>
                      </a:lnTo>
                      <a:lnTo>
                        <a:pt x="22" y="112"/>
                      </a:lnTo>
                      <a:lnTo>
                        <a:pt x="46" y="125"/>
                      </a:lnTo>
                      <a:lnTo>
                        <a:pt x="76" y="132"/>
                      </a:lnTo>
                      <a:lnTo>
                        <a:pt x="111" y="136"/>
                      </a:lnTo>
                      <a:close/>
                    </a:path>
                  </a:pathLst>
                </a:custGeom>
                <a:solidFill>
                  <a:srgbClr val="878787"/>
                </a:solidFill>
                <a:ln w="0">
                  <a:solidFill>
                    <a:srgbClr val="87878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5" name="Freeform 201"/>
                <p:cNvSpPr>
                  <a:spLocks/>
                </p:cNvSpPr>
                <p:nvPr/>
              </p:nvSpPr>
              <p:spPr bwMode="auto">
                <a:xfrm>
                  <a:off x="910" y="2747"/>
                  <a:ext cx="193" cy="117"/>
                </a:xfrm>
                <a:custGeom>
                  <a:avLst/>
                  <a:gdLst>
                    <a:gd name="T0" fmla="*/ 96 w 193"/>
                    <a:gd name="T1" fmla="*/ 117 h 117"/>
                    <a:gd name="T2" fmla="*/ 126 w 193"/>
                    <a:gd name="T3" fmla="*/ 113 h 117"/>
                    <a:gd name="T4" fmla="*/ 154 w 193"/>
                    <a:gd name="T5" fmla="*/ 106 h 117"/>
                    <a:gd name="T6" fmla="*/ 174 w 193"/>
                    <a:gd name="T7" fmla="*/ 97 h 117"/>
                    <a:gd name="T8" fmla="*/ 187 w 193"/>
                    <a:gd name="T9" fmla="*/ 82 h 117"/>
                    <a:gd name="T10" fmla="*/ 193 w 193"/>
                    <a:gd name="T11" fmla="*/ 67 h 117"/>
                    <a:gd name="T12" fmla="*/ 187 w 193"/>
                    <a:gd name="T13" fmla="*/ 49 h 117"/>
                    <a:gd name="T14" fmla="*/ 174 w 193"/>
                    <a:gd name="T15" fmla="*/ 32 h 117"/>
                    <a:gd name="T16" fmla="*/ 154 w 193"/>
                    <a:gd name="T17" fmla="*/ 15 h 117"/>
                    <a:gd name="T18" fmla="*/ 126 w 193"/>
                    <a:gd name="T19" fmla="*/ 4 h 117"/>
                    <a:gd name="T20" fmla="*/ 96 w 193"/>
                    <a:gd name="T21" fmla="*/ 0 h 117"/>
                    <a:gd name="T22" fmla="*/ 66 w 193"/>
                    <a:gd name="T23" fmla="*/ 4 h 117"/>
                    <a:gd name="T24" fmla="*/ 41 w 193"/>
                    <a:gd name="T25" fmla="*/ 15 h 117"/>
                    <a:gd name="T26" fmla="*/ 18 w 193"/>
                    <a:gd name="T27" fmla="*/ 32 h 117"/>
                    <a:gd name="T28" fmla="*/ 5 w 193"/>
                    <a:gd name="T29" fmla="*/ 49 h 117"/>
                    <a:gd name="T30" fmla="*/ 0 w 193"/>
                    <a:gd name="T31" fmla="*/ 67 h 117"/>
                    <a:gd name="T32" fmla="*/ 5 w 193"/>
                    <a:gd name="T33" fmla="*/ 82 h 117"/>
                    <a:gd name="T34" fmla="*/ 18 w 193"/>
                    <a:gd name="T35" fmla="*/ 97 h 117"/>
                    <a:gd name="T36" fmla="*/ 41 w 193"/>
                    <a:gd name="T37" fmla="*/ 106 h 117"/>
                    <a:gd name="T38" fmla="*/ 66 w 193"/>
                    <a:gd name="T39" fmla="*/ 113 h 117"/>
                    <a:gd name="T40" fmla="*/ 96 w 193"/>
                    <a:gd name="T41" fmla="*/ 117 h 11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93"/>
                    <a:gd name="T64" fmla="*/ 0 h 117"/>
                    <a:gd name="T65" fmla="*/ 193 w 193"/>
                    <a:gd name="T66" fmla="*/ 117 h 11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93" h="117">
                      <a:moveTo>
                        <a:pt x="96" y="117"/>
                      </a:moveTo>
                      <a:lnTo>
                        <a:pt x="126" y="113"/>
                      </a:lnTo>
                      <a:lnTo>
                        <a:pt x="154" y="106"/>
                      </a:lnTo>
                      <a:lnTo>
                        <a:pt x="174" y="97"/>
                      </a:lnTo>
                      <a:lnTo>
                        <a:pt x="187" y="82"/>
                      </a:lnTo>
                      <a:lnTo>
                        <a:pt x="193" y="67"/>
                      </a:lnTo>
                      <a:lnTo>
                        <a:pt x="187" y="49"/>
                      </a:lnTo>
                      <a:lnTo>
                        <a:pt x="174" y="32"/>
                      </a:lnTo>
                      <a:lnTo>
                        <a:pt x="154" y="15"/>
                      </a:lnTo>
                      <a:lnTo>
                        <a:pt x="126" y="4"/>
                      </a:lnTo>
                      <a:lnTo>
                        <a:pt x="96" y="0"/>
                      </a:lnTo>
                      <a:lnTo>
                        <a:pt x="66" y="4"/>
                      </a:lnTo>
                      <a:lnTo>
                        <a:pt x="41" y="15"/>
                      </a:lnTo>
                      <a:lnTo>
                        <a:pt x="18" y="32"/>
                      </a:lnTo>
                      <a:lnTo>
                        <a:pt x="5" y="49"/>
                      </a:lnTo>
                      <a:lnTo>
                        <a:pt x="0" y="67"/>
                      </a:lnTo>
                      <a:lnTo>
                        <a:pt x="5" y="82"/>
                      </a:lnTo>
                      <a:lnTo>
                        <a:pt x="18" y="97"/>
                      </a:lnTo>
                      <a:lnTo>
                        <a:pt x="41" y="106"/>
                      </a:lnTo>
                      <a:lnTo>
                        <a:pt x="66" y="113"/>
                      </a:lnTo>
                      <a:lnTo>
                        <a:pt x="96" y="117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 w="0">
                  <a:solidFill>
                    <a:srgbClr val="9F9F9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6" name="Freeform 202"/>
                <p:cNvSpPr>
                  <a:spLocks/>
                </p:cNvSpPr>
                <p:nvPr/>
              </p:nvSpPr>
              <p:spPr bwMode="auto">
                <a:xfrm>
                  <a:off x="926" y="2749"/>
                  <a:ext cx="162" cy="97"/>
                </a:xfrm>
                <a:custGeom>
                  <a:avLst/>
                  <a:gdLst>
                    <a:gd name="T0" fmla="*/ 80 w 162"/>
                    <a:gd name="T1" fmla="*/ 97 h 97"/>
                    <a:gd name="T2" fmla="*/ 106 w 162"/>
                    <a:gd name="T3" fmla="*/ 95 h 97"/>
                    <a:gd name="T4" fmla="*/ 128 w 162"/>
                    <a:gd name="T5" fmla="*/ 89 h 97"/>
                    <a:gd name="T6" fmla="*/ 145 w 162"/>
                    <a:gd name="T7" fmla="*/ 80 h 97"/>
                    <a:gd name="T8" fmla="*/ 158 w 162"/>
                    <a:gd name="T9" fmla="*/ 69 h 97"/>
                    <a:gd name="T10" fmla="*/ 162 w 162"/>
                    <a:gd name="T11" fmla="*/ 56 h 97"/>
                    <a:gd name="T12" fmla="*/ 158 w 162"/>
                    <a:gd name="T13" fmla="*/ 41 h 97"/>
                    <a:gd name="T14" fmla="*/ 145 w 162"/>
                    <a:gd name="T15" fmla="*/ 26 h 97"/>
                    <a:gd name="T16" fmla="*/ 128 w 162"/>
                    <a:gd name="T17" fmla="*/ 13 h 97"/>
                    <a:gd name="T18" fmla="*/ 106 w 162"/>
                    <a:gd name="T19" fmla="*/ 4 h 97"/>
                    <a:gd name="T20" fmla="*/ 80 w 162"/>
                    <a:gd name="T21" fmla="*/ 0 h 97"/>
                    <a:gd name="T22" fmla="*/ 54 w 162"/>
                    <a:gd name="T23" fmla="*/ 4 h 97"/>
                    <a:gd name="T24" fmla="*/ 34 w 162"/>
                    <a:gd name="T25" fmla="*/ 13 h 97"/>
                    <a:gd name="T26" fmla="*/ 15 w 162"/>
                    <a:gd name="T27" fmla="*/ 26 h 97"/>
                    <a:gd name="T28" fmla="*/ 4 w 162"/>
                    <a:gd name="T29" fmla="*/ 41 h 97"/>
                    <a:gd name="T30" fmla="*/ 0 w 162"/>
                    <a:gd name="T31" fmla="*/ 56 h 97"/>
                    <a:gd name="T32" fmla="*/ 4 w 162"/>
                    <a:gd name="T33" fmla="*/ 69 h 97"/>
                    <a:gd name="T34" fmla="*/ 15 w 162"/>
                    <a:gd name="T35" fmla="*/ 80 h 97"/>
                    <a:gd name="T36" fmla="*/ 34 w 162"/>
                    <a:gd name="T37" fmla="*/ 89 h 97"/>
                    <a:gd name="T38" fmla="*/ 54 w 162"/>
                    <a:gd name="T39" fmla="*/ 95 h 97"/>
                    <a:gd name="T40" fmla="*/ 80 w 162"/>
                    <a:gd name="T41" fmla="*/ 97 h 9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62"/>
                    <a:gd name="T64" fmla="*/ 0 h 97"/>
                    <a:gd name="T65" fmla="*/ 162 w 162"/>
                    <a:gd name="T66" fmla="*/ 97 h 9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62" h="97">
                      <a:moveTo>
                        <a:pt x="80" y="97"/>
                      </a:moveTo>
                      <a:lnTo>
                        <a:pt x="106" y="95"/>
                      </a:lnTo>
                      <a:lnTo>
                        <a:pt x="128" y="89"/>
                      </a:lnTo>
                      <a:lnTo>
                        <a:pt x="145" y="80"/>
                      </a:lnTo>
                      <a:lnTo>
                        <a:pt x="158" y="69"/>
                      </a:lnTo>
                      <a:lnTo>
                        <a:pt x="162" y="56"/>
                      </a:lnTo>
                      <a:lnTo>
                        <a:pt x="158" y="41"/>
                      </a:lnTo>
                      <a:lnTo>
                        <a:pt x="145" y="26"/>
                      </a:lnTo>
                      <a:lnTo>
                        <a:pt x="128" y="13"/>
                      </a:lnTo>
                      <a:lnTo>
                        <a:pt x="106" y="4"/>
                      </a:lnTo>
                      <a:lnTo>
                        <a:pt x="80" y="0"/>
                      </a:lnTo>
                      <a:lnTo>
                        <a:pt x="54" y="4"/>
                      </a:lnTo>
                      <a:lnTo>
                        <a:pt x="34" y="13"/>
                      </a:lnTo>
                      <a:lnTo>
                        <a:pt x="15" y="26"/>
                      </a:lnTo>
                      <a:lnTo>
                        <a:pt x="4" y="41"/>
                      </a:lnTo>
                      <a:lnTo>
                        <a:pt x="0" y="56"/>
                      </a:lnTo>
                      <a:lnTo>
                        <a:pt x="4" y="69"/>
                      </a:lnTo>
                      <a:lnTo>
                        <a:pt x="15" y="80"/>
                      </a:lnTo>
                      <a:lnTo>
                        <a:pt x="34" y="89"/>
                      </a:lnTo>
                      <a:lnTo>
                        <a:pt x="54" y="95"/>
                      </a:lnTo>
                      <a:lnTo>
                        <a:pt x="80" y="97"/>
                      </a:lnTo>
                      <a:close/>
                    </a:path>
                  </a:pathLst>
                </a:custGeom>
                <a:solidFill>
                  <a:srgbClr val="B7B7B7"/>
                </a:solidFill>
                <a:ln w="0">
                  <a:solidFill>
                    <a:srgbClr val="B7B7B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7" name="Freeform 203"/>
                <p:cNvSpPr>
                  <a:spLocks/>
                </p:cNvSpPr>
                <p:nvPr/>
              </p:nvSpPr>
              <p:spPr bwMode="auto">
                <a:xfrm>
                  <a:off x="941" y="2751"/>
                  <a:ext cx="132" cy="78"/>
                </a:xfrm>
                <a:custGeom>
                  <a:avLst/>
                  <a:gdLst>
                    <a:gd name="T0" fmla="*/ 65 w 132"/>
                    <a:gd name="T1" fmla="*/ 78 h 78"/>
                    <a:gd name="T2" fmla="*/ 91 w 132"/>
                    <a:gd name="T3" fmla="*/ 76 h 78"/>
                    <a:gd name="T4" fmla="*/ 111 w 132"/>
                    <a:gd name="T5" fmla="*/ 69 h 78"/>
                    <a:gd name="T6" fmla="*/ 126 w 132"/>
                    <a:gd name="T7" fmla="*/ 58 h 78"/>
                    <a:gd name="T8" fmla="*/ 132 w 132"/>
                    <a:gd name="T9" fmla="*/ 45 h 78"/>
                    <a:gd name="T10" fmla="*/ 126 w 132"/>
                    <a:gd name="T11" fmla="*/ 30 h 78"/>
                    <a:gd name="T12" fmla="*/ 111 w 132"/>
                    <a:gd name="T13" fmla="*/ 15 h 78"/>
                    <a:gd name="T14" fmla="*/ 91 w 132"/>
                    <a:gd name="T15" fmla="*/ 4 h 78"/>
                    <a:gd name="T16" fmla="*/ 65 w 132"/>
                    <a:gd name="T17" fmla="*/ 0 h 78"/>
                    <a:gd name="T18" fmla="*/ 41 w 132"/>
                    <a:gd name="T19" fmla="*/ 4 h 78"/>
                    <a:gd name="T20" fmla="*/ 19 w 132"/>
                    <a:gd name="T21" fmla="*/ 15 h 78"/>
                    <a:gd name="T22" fmla="*/ 6 w 132"/>
                    <a:gd name="T23" fmla="*/ 30 h 78"/>
                    <a:gd name="T24" fmla="*/ 0 w 132"/>
                    <a:gd name="T25" fmla="*/ 45 h 78"/>
                    <a:gd name="T26" fmla="*/ 6 w 132"/>
                    <a:gd name="T27" fmla="*/ 58 h 78"/>
                    <a:gd name="T28" fmla="*/ 19 w 132"/>
                    <a:gd name="T29" fmla="*/ 69 h 78"/>
                    <a:gd name="T30" fmla="*/ 41 w 132"/>
                    <a:gd name="T31" fmla="*/ 76 h 78"/>
                    <a:gd name="T32" fmla="*/ 65 w 132"/>
                    <a:gd name="T33" fmla="*/ 78 h 7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2"/>
                    <a:gd name="T52" fmla="*/ 0 h 78"/>
                    <a:gd name="T53" fmla="*/ 132 w 132"/>
                    <a:gd name="T54" fmla="*/ 78 h 7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2" h="78">
                      <a:moveTo>
                        <a:pt x="65" y="78"/>
                      </a:moveTo>
                      <a:lnTo>
                        <a:pt x="91" y="76"/>
                      </a:lnTo>
                      <a:lnTo>
                        <a:pt x="111" y="69"/>
                      </a:lnTo>
                      <a:lnTo>
                        <a:pt x="126" y="58"/>
                      </a:lnTo>
                      <a:lnTo>
                        <a:pt x="132" y="45"/>
                      </a:lnTo>
                      <a:lnTo>
                        <a:pt x="126" y="30"/>
                      </a:lnTo>
                      <a:lnTo>
                        <a:pt x="111" y="15"/>
                      </a:lnTo>
                      <a:lnTo>
                        <a:pt x="91" y="4"/>
                      </a:lnTo>
                      <a:lnTo>
                        <a:pt x="65" y="0"/>
                      </a:lnTo>
                      <a:lnTo>
                        <a:pt x="41" y="4"/>
                      </a:lnTo>
                      <a:lnTo>
                        <a:pt x="19" y="15"/>
                      </a:lnTo>
                      <a:lnTo>
                        <a:pt x="6" y="30"/>
                      </a:lnTo>
                      <a:lnTo>
                        <a:pt x="0" y="45"/>
                      </a:lnTo>
                      <a:lnTo>
                        <a:pt x="6" y="58"/>
                      </a:lnTo>
                      <a:lnTo>
                        <a:pt x="19" y="69"/>
                      </a:lnTo>
                      <a:lnTo>
                        <a:pt x="41" y="76"/>
                      </a:lnTo>
                      <a:lnTo>
                        <a:pt x="65" y="78"/>
                      </a:lnTo>
                      <a:close/>
                    </a:path>
                  </a:pathLst>
                </a:custGeom>
                <a:solidFill>
                  <a:srgbClr val="CFCFCF"/>
                </a:solidFill>
                <a:ln w="0">
                  <a:solidFill>
                    <a:srgbClr val="CFCFC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8" name="Freeform 204"/>
                <p:cNvSpPr>
                  <a:spLocks/>
                </p:cNvSpPr>
                <p:nvPr/>
              </p:nvSpPr>
              <p:spPr bwMode="auto">
                <a:xfrm>
                  <a:off x="956" y="2751"/>
                  <a:ext cx="100" cy="61"/>
                </a:xfrm>
                <a:custGeom>
                  <a:avLst/>
                  <a:gdLst>
                    <a:gd name="T0" fmla="*/ 50 w 100"/>
                    <a:gd name="T1" fmla="*/ 61 h 61"/>
                    <a:gd name="T2" fmla="*/ 71 w 100"/>
                    <a:gd name="T3" fmla="*/ 59 h 61"/>
                    <a:gd name="T4" fmla="*/ 87 w 100"/>
                    <a:gd name="T5" fmla="*/ 54 h 61"/>
                    <a:gd name="T6" fmla="*/ 96 w 100"/>
                    <a:gd name="T7" fmla="*/ 45 h 61"/>
                    <a:gd name="T8" fmla="*/ 100 w 100"/>
                    <a:gd name="T9" fmla="*/ 35 h 61"/>
                    <a:gd name="T10" fmla="*/ 96 w 100"/>
                    <a:gd name="T11" fmla="*/ 24 h 61"/>
                    <a:gd name="T12" fmla="*/ 87 w 100"/>
                    <a:gd name="T13" fmla="*/ 13 h 61"/>
                    <a:gd name="T14" fmla="*/ 71 w 100"/>
                    <a:gd name="T15" fmla="*/ 4 h 61"/>
                    <a:gd name="T16" fmla="*/ 50 w 100"/>
                    <a:gd name="T17" fmla="*/ 0 h 61"/>
                    <a:gd name="T18" fmla="*/ 32 w 100"/>
                    <a:gd name="T19" fmla="*/ 4 h 61"/>
                    <a:gd name="T20" fmla="*/ 15 w 100"/>
                    <a:gd name="T21" fmla="*/ 13 h 61"/>
                    <a:gd name="T22" fmla="*/ 6 w 100"/>
                    <a:gd name="T23" fmla="*/ 24 h 61"/>
                    <a:gd name="T24" fmla="*/ 0 w 100"/>
                    <a:gd name="T25" fmla="*/ 35 h 61"/>
                    <a:gd name="T26" fmla="*/ 6 w 100"/>
                    <a:gd name="T27" fmla="*/ 45 h 61"/>
                    <a:gd name="T28" fmla="*/ 15 w 100"/>
                    <a:gd name="T29" fmla="*/ 54 h 61"/>
                    <a:gd name="T30" fmla="*/ 32 w 100"/>
                    <a:gd name="T31" fmla="*/ 59 h 61"/>
                    <a:gd name="T32" fmla="*/ 50 w 100"/>
                    <a:gd name="T33" fmla="*/ 61 h 6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0"/>
                    <a:gd name="T52" fmla="*/ 0 h 61"/>
                    <a:gd name="T53" fmla="*/ 100 w 100"/>
                    <a:gd name="T54" fmla="*/ 61 h 6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0" h="61">
                      <a:moveTo>
                        <a:pt x="50" y="61"/>
                      </a:moveTo>
                      <a:lnTo>
                        <a:pt x="71" y="59"/>
                      </a:lnTo>
                      <a:lnTo>
                        <a:pt x="87" y="54"/>
                      </a:lnTo>
                      <a:lnTo>
                        <a:pt x="96" y="45"/>
                      </a:lnTo>
                      <a:lnTo>
                        <a:pt x="100" y="35"/>
                      </a:lnTo>
                      <a:lnTo>
                        <a:pt x="96" y="24"/>
                      </a:lnTo>
                      <a:lnTo>
                        <a:pt x="87" y="13"/>
                      </a:lnTo>
                      <a:lnTo>
                        <a:pt x="71" y="4"/>
                      </a:lnTo>
                      <a:lnTo>
                        <a:pt x="50" y="0"/>
                      </a:lnTo>
                      <a:lnTo>
                        <a:pt x="32" y="4"/>
                      </a:lnTo>
                      <a:lnTo>
                        <a:pt x="15" y="13"/>
                      </a:lnTo>
                      <a:lnTo>
                        <a:pt x="6" y="24"/>
                      </a:lnTo>
                      <a:lnTo>
                        <a:pt x="0" y="35"/>
                      </a:lnTo>
                      <a:lnTo>
                        <a:pt x="6" y="45"/>
                      </a:lnTo>
                      <a:lnTo>
                        <a:pt x="15" y="54"/>
                      </a:lnTo>
                      <a:lnTo>
                        <a:pt x="32" y="59"/>
                      </a:lnTo>
                      <a:lnTo>
                        <a:pt x="50" y="61"/>
                      </a:lnTo>
                      <a:close/>
                    </a:path>
                  </a:pathLst>
                </a:custGeom>
                <a:solidFill>
                  <a:srgbClr val="E7E7E7"/>
                </a:solidFill>
                <a:ln w="0">
                  <a:solidFill>
                    <a:srgbClr val="E7E7E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9" name="Freeform 205"/>
                <p:cNvSpPr>
                  <a:spLocks/>
                </p:cNvSpPr>
                <p:nvPr/>
              </p:nvSpPr>
              <p:spPr bwMode="auto">
                <a:xfrm>
                  <a:off x="1167" y="3025"/>
                  <a:ext cx="219" cy="134"/>
                </a:xfrm>
                <a:custGeom>
                  <a:avLst/>
                  <a:gdLst>
                    <a:gd name="T0" fmla="*/ 110 w 219"/>
                    <a:gd name="T1" fmla="*/ 134 h 134"/>
                    <a:gd name="T2" fmla="*/ 145 w 219"/>
                    <a:gd name="T3" fmla="*/ 130 h 134"/>
                    <a:gd name="T4" fmla="*/ 175 w 219"/>
                    <a:gd name="T5" fmla="*/ 123 h 134"/>
                    <a:gd name="T6" fmla="*/ 199 w 219"/>
                    <a:gd name="T7" fmla="*/ 110 h 134"/>
                    <a:gd name="T8" fmla="*/ 214 w 219"/>
                    <a:gd name="T9" fmla="*/ 95 h 134"/>
                    <a:gd name="T10" fmla="*/ 219 w 219"/>
                    <a:gd name="T11" fmla="*/ 76 h 134"/>
                    <a:gd name="T12" fmla="*/ 214 w 219"/>
                    <a:gd name="T13" fmla="*/ 56 h 134"/>
                    <a:gd name="T14" fmla="*/ 199 w 219"/>
                    <a:gd name="T15" fmla="*/ 36 h 134"/>
                    <a:gd name="T16" fmla="*/ 175 w 219"/>
                    <a:gd name="T17" fmla="*/ 19 h 134"/>
                    <a:gd name="T18" fmla="*/ 145 w 219"/>
                    <a:gd name="T19" fmla="*/ 6 h 134"/>
                    <a:gd name="T20" fmla="*/ 110 w 219"/>
                    <a:gd name="T21" fmla="*/ 0 h 134"/>
                    <a:gd name="T22" fmla="*/ 75 w 219"/>
                    <a:gd name="T23" fmla="*/ 6 h 134"/>
                    <a:gd name="T24" fmla="*/ 45 w 219"/>
                    <a:gd name="T25" fmla="*/ 19 h 134"/>
                    <a:gd name="T26" fmla="*/ 21 w 219"/>
                    <a:gd name="T27" fmla="*/ 36 h 134"/>
                    <a:gd name="T28" fmla="*/ 6 w 219"/>
                    <a:gd name="T29" fmla="*/ 56 h 134"/>
                    <a:gd name="T30" fmla="*/ 0 w 219"/>
                    <a:gd name="T31" fmla="*/ 76 h 134"/>
                    <a:gd name="T32" fmla="*/ 6 w 219"/>
                    <a:gd name="T33" fmla="*/ 95 h 134"/>
                    <a:gd name="T34" fmla="*/ 21 w 219"/>
                    <a:gd name="T35" fmla="*/ 110 h 134"/>
                    <a:gd name="T36" fmla="*/ 45 w 219"/>
                    <a:gd name="T37" fmla="*/ 123 h 134"/>
                    <a:gd name="T38" fmla="*/ 75 w 219"/>
                    <a:gd name="T39" fmla="*/ 130 h 134"/>
                    <a:gd name="T40" fmla="*/ 110 w 219"/>
                    <a:gd name="T41" fmla="*/ 134 h 13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19"/>
                    <a:gd name="T64" fmla="*/ 0 h 134"/>
                    <a:gd name="T65" fmla="*/ 219 w 219"/>
                    <a:gd name="T66" fmla="*/ 134 h 13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19" h="134">
                      <a:moveTo>
                        <a:pt x="110" y="134"/>
                      </a:moveTo>
                      <a:lnTo>
                        <a:pt x="145" y="130"/>
                      </a:lnTo>
                      <a:lnTo>
                        <a:pt x="175" y="123"/>
                      </a:lnTo>
                      <a:lnTo>
                        <a:pt x="199" y="110"/>
                      </a:lnTo>
                      <a:lnTo>
                        <a:pt x="214" y="95"/>
                      </a:lnTo>
                      <a:lnTo>
                        <a:pt x="219" y="76"/>
                      </a:lnTo>
                      <a:lnTo>
                        <a:pt x="214" y="56"/>
                      </a:lnTo>
                      <a:lnTo>
                        <a:pt x="199" y="36"/>
                      </a:lnTo>
                      <a:lnTo>
                        <a:pt x="175" y="19"/>
                      </a:lnTo>
                      <a:lnTo>
                        <a:pt x="145" y="6"/>
                      </a:lnTo>
                      <a:lnTo>
                        <a:pt x="110" y="0"/>
                      </a:lnTo>
                      <a:lnTo>
                        <a:pt x="75" y="6"/>
                      </a:lnTo>
                      <a:lnTo>
                        <a:pt x="45" y="19"/>
                      </a:lnTo>
                      <a:lnTo>
                        <a:pt x="21" y="36"/>
                      </a:lnTo>
                      <a:lnTo>
                        <a:pt x="6" y="56"/>
                      </a:lnTo>
                      <a:lnTo>
                        <a:pt x="0" y="76"/>
                      </a:lnTo>
                      <a:lnTo>
                        <a:pt x="6" y="95"/>
                      </a:lnTo>
                      <a:lnTo>
                        <a:pt x="21" y="110"/>
                      </a:lnTo>
                      <a:lnTo>
                        <a:pt x="45" y="123"/>
                      </a:lnTo>
                      <a:lnTo>
                        <a:pt x="75" y="130"/>
                      </a:lnTo>
                      <a:lnTo>
                        <a:pt x="110" y="134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0" name="Freeform 206"/>
                <p:cNvSpPr>
                  <a:spLocks/>
                </p:cNvSpPr>
                <p:nvPr/>
              </p:nvSpPr>
              <p:spPr bwMode="auto">
                <a:xfrm>
                  <a:off x="1117" y="3114"/>
                  <a:ext cx="269" cy="247"/>
                </a:xfrm>
                <a:custGeom>
                  <a:avLst/>
                  <a:gdLst>
                    <a:gd name="T0" fmla="*/ 119 w 269"/>
                    <a:gd name="T1" fmla="*/ 247 h 247"/>
                    <a:gd name="T2" fmla="*/ 88 w 269"/>
                    <a:gd name="T3" fmla="*/ 243 h 247"/>
                    <a:gd name="T4" fmla="*/ 62 w 269"/>
                    <a:gd name="T5" fmla="*/ 236 h 247"/>
                    <a:gd name="T6" fmla="*/ 41 w 269"/>
                    <a:gd name="T7" fmla="*/ 225 h 247"/>
                    <a:gd name="T8" fmla="*/ 26 w 269"/>
                    <a:gd name="T9" fmla="*/ 212 h 247"/>
                    <a:gd name="T10" fmla="*/ 15 w 269"/>
                    <a:gd name="T11" fmla="*/ 199 h 247"/>
                    <a:gd name="T12" fmla="*/ 8 w 269"/>
                    <a:gd name="T13" fmla="*/ 188 h 247"/>
                    <a:gd name="T14" fmla="*/ 2 w 269"/>
                    <a:gd name="T15" fmla="*/ 178 h 247"/>
                    <a:gd name="T16" fmla="*/ 0 w 269"/>
                    <a:gd name="T17" fmla="*/ 171 h 247"/>
                    <a:gd name="T18" fmla="*/ 0 w 269"/>
                    <a:gd name="T19" fmla="*/ 167 h 247"/>
                    <a:gd name="T20" fmla="*/ 0 w 269"/>
                    <a:gd name="T21" fmla="*/ 0 h 247"/>
                    <a:gd name="T22" fmla="*/ 269 w 269"/>
                    <a:gd name="T23" fmla="*/ 2 h 247"/>
                    <a:gd name="T24" fmla="*/ 269 w 269"/>
                    <a:gd name="T25" fmla="*/ 165 h 247"/>
                    <a:gd name="T26" fmla="*/ 262 w 269"/>
                    <a:gd name="T27" fmla="*/ 180 h 247"/>
                    <a:gd name="T28" fmla="*/ 254 w 269"/>
                    <a:gd name="T29" fmla="*/ 195 h 247"/>
                    <a:gd name="T30" fmla="*/ 249 w 269"/>
                    <a:gd name="T31" fmla="*/ 206 h 247"/>
                    <a:gd name="T32" fmla="*/ 245 w 269"/>
                    <a:gd name="T33" fmla="*/ 210 h 247"/>
                    <a:gd name="T34" fmla="*/ 230 w 269"/>
                    <a:gd name="T35" fmla="*/ 223 h 247"/>
                    <a:gd name="T36" fmla="*/ 208 w 269"/>
                    <a:gd name="T37" fmla="*/ 232 h 247"/>
                    <a:gd name="T38" fmla="*/ 184 w 269"/>
                    <a:gd name="T39" fmla="*/ 240 h 247"/>
                    <a:gd name="T40" fmla="*/ 160 w 269"/>
                    <a:gd name="T41" fmla="*/ 243 h 247"/>
                    <a:gd name="T42" fmla="*/ 139 w 269"/>
                    <a:gd name="T43" fmla="*/ 247 h 247"/>
                    <a:gd name="T44" fmla="*/ 125 w 269"/>
                    <a:gd name="T45" fmla="*/ 247 h 247"/>
                    <a:gd name="T46" fmla="*/ 119 w 269"/>
                    <a:gd name="T47" fmla="*/ 247 h 24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69"/>
                    <a:gd name="T73" fmla="*/ 0 h 247"/>
                    <a:gd name="T74" fmla="*/ 269 w 269"/>
                    <a:gd name="T75" fmla="*/ 247 h 24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69" h="247">
                      <a:moveTo>
                        <a:pt x="119" y="247"/>
                      </a:moveTo>
                      <a:lnTo>
                        <a:pt x="88" y="243"/>
                      </a:lnTo>
                      <a:lnTo>
                        <a:pt x="62" y="236"/>
                      </a:lnTo>
                      <a:lnTo>
                        <a:pt x="41" y="225"/>
                      </a:lnTo>
                      <a:lnTo>
                        <a:pt x="26" y="212"/>
                      </a:lnTo>
                      <a:lnTo>
                        <a:pt x="15" y="199"/>
                      </a:lnTo>
                      <a:lnTo>
                        <a:pt x="8" y="188"/>
                      </a:lnTo>
                      <a:lnTo>
                        <a:pt x="2" y="178"/>
                      </a:lnTo>
                      <a:lnTo>
                        <a:pt x="0" y="171"/>
                      </a:lnTo>
                      <a:lnTo>
                        <a:pt x="0" y="167"/>
                      </a:lnTo>
                      <a:lnTo>
                        <a:pt x="0" y="0"/>
                      </a:lnTo>
                      <a:lnTo>
                        <a:pt x="269" y="2"/>
                      </a:lnTo>
                      <a:lnTo>
                        <a:pt x="269" y="165"/>
                      </a:lnTo>
                      <a:lnTo>
                        <a:pt x="262" y="180"/>
                      </a:lnTo>
                      <a:lnTo>
                        <a:pt x="254" y="195"/>
                      </a:lnTo>
                      <a:lnTo>
                        <a:pt x="249" y="206"/>
                      </a:lnTo>
                      <a:lnTo>
                        <a:pt x="245" y="210"/>
                      </a:lnTo>
                      <a:lnTo>
                        <a:pt x="230" y="223"/>
                      </a:lnTo>
                      <a:lnTo>
                        <a:pt x="208" y="232"/>
                      </a:lnTo>
                      <a:lnTo>
                        <a:pt x="184" y="240"/>
                      </a:lnTo>
                      <a:lnTo>
                        <a:pt x="160" y="243"/>
                      </a:lnTo>
                      <a:lnTo>
                        <a:pt x="139" y="247"/>
                      </a:lnTo>
                      <a:lnTo>
                        <a:pt x="125" y="247"/>
                      </a:lnTo>
                      <a:lnTo>
                        <a:pt x="119" y="2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1" name="Freeform 207"/>
                <p:cNvSpPr>
                  <a:spLocks/>
                </p:cNvSpPr>
                <p:nvPr/>
              </p:nvSpPr>
              <p:spPr bwMode="auto">
                <a:xfrm>
                  <a:off x="1117" y="3114"/>
                  <a:ext cx="269" cy="247"/>
                </a:xfrm>
                <a:custGeom>
                  <a:avLst/>
                  <a:gdLst>
                    <a:gd name="T0" fmla="*/ 119 w 269"/>
                    <a:gd name="T1" fmla="*/ 247 h 247"/>
                    <a:gd name="T2" fmla="*/ 88 w 269"/>
                    <a:gd name="T3" fmla="*/ 243 h 247"/>
                    <a:gd name="T4" fmla="*/ 62 w 269"/>
                    <a:gd name="T5" fmla="*/ 236 h 247"/>
                    <a:gd name="T6" fmla="*/ 41 w 269"/>
                    <a:gd name="T7" fmla="*/ 225 h 247"/>
                    <a:gd name="T8" fmla="*/ 26 w 269"/>
                    <a:gd name="T9" fmla="*/ 212 h 247"/>
                    <a:gd name="T10" fmla="*/ 15 w 269"/>
                    <a:gd name="T11" fmla="*/ 199 h 247"/>
                    <a:gd name="T12" fmla="*/ 8 w 269"/>
                    <a:gd name="T13" fmla="*/ 188 h 247"/>
                    <a:gd name="T14" fmla="*/ 2 w 269"/>
                    <a:gd name="T15" fmla="*/ 178 h 247"/>
                    <a:gd name="T16" fmla="*/ 0 w 269"/>
                    <a:gd name="T17" fmla="*/ 171 h 247"/>
                    <a:gd name="T18" fmla="*/ 0 w 269"/>
                    <a:gd name="T19" fmla="*/ 167 h 247"/>
                    <a:gd name="T20" fmla="*/ 0 w 269"/>
                    <a:gd name="T21" fmla="*/ 0 h 247"/>
                    <a:gd name="T22" fmla="*/ 269 w 269"/>
                    <a:gd name="T23" fmla="*/ 2 h 247"/>
                    <a:gd name="T24" fmla="*/ 269 w 269"/>
                    <a:gd name="T25" fmla="*/ 165 h 247"/>
                    <a:gd name="T26" fmla="*/ 262 w 269"/>
                    <a:gd name="T27" fmla="*/ 180 h 247"/>
                    <a:gd name="T28" fmla="*/ 254 w 269"/>
                    <a:gd name="T29" fmla="*/ 195 h 247"/>
                    <a:gd name="T30" fmla="*/ 249 w 269"/>
                    <a:gd name="T31" fmla="*/ 206 h 247"/>
                    <a:gd name="T32" fmla="*/ 245 w 269"/>
                    <a:gd name="T33" fmla="*/ 210 h 247"/>
                    <a:gd name="T34" fmla="*/ 230 w 269"/>
                    <a:gd name="T35" fmla="*/ 223 h 247"/>
                    <a:gd name="T36" fmla="*/ 208 w 269"/>
                    <a:gd name="T37" fmla="*/ 232 h 247"/>
                    <a:gd name="T38" fmla="*/ 184 w 269"/>
                    <a:gd name="T39" fmla="*/ 240 h 247"/>
                    <a:gd name="T40" fmla="*/ 160 w 269"/>
                    <a:gd name="T41" fmla="*/ 243 h 247"/>
                    <a:gd name="T42" fmla="*/ 139 w 269"/>
                    <a:gd name="T43" fmla="*/ 247 h 247"/>
                    <a:gd name="T44" fmla="*/ 125 w 269"/>
                    <a:gd name="T45" fmla="*/ 247 h 247"/>
                    <a:gd name="T46" fmla="*/ 119 w 269"/>
                    <a:gd name="T47" fmla="*/ 247 h 24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69"/>
                    <a:gd name="T73" fmla="*/ 0 h 247"/>
                    <a:gd name="T74" fmla="*/ 269 w 269"/>
                    <a:gd name="T75" fmla="*/ 247 h 24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69" h="247">
                      <a:moveTo>
                        <a:pt x="119" y="247"/>
                      </a:moveTo>
                      <a:lnTo>
                        <a:pt x="88" y="243"/>
                      </a:lnTo>
                      <a:lnTo>
                        <a:pt x="62" y="236"/>
                      </a:lnTo>
                      <a:lnTo>
                        <a:pt x="41" y="225"/>
                      </a:lnTo>
                      <a:lnTo>
                        <a:pt x="26" y="212"/>
                      </a:lnTo>
                      <a:lnTo>
                        <a:pt x="15" y="199"/>
                      </a:lnTo>
                      <a:lnTo>
                        <a:pt x="8" y="188"/>
                      </a:lnTo>
                      <a:lnTo>
                        <a:pt x="2" y="178"/>
                      </a:lnTo>
                      <a:lnTo>
                        <a:pt x="0" y="171"/>
                      </a:lnTo>
                      <a:lnTo>
                        <a:pt x="0" y="167"/>
                      </a:lnTo>
                      <a:lnTo>
                        <a:pt x="0" y="0"/>
                      </a:lnTo>
                      <a:lnTo>
                        <a:pt x="269" y="2"/>
                      </a:lnTo>
                      <a:lnTo>
                        <a:pt x="269" y="165"/>
                      </a:lnTo>
                      <a:lnTo>
                        <a:pt x="262" y="180"/>
                      </a:lnTo>
                      <a:lnTo>
                        <a:pt x="254" y="195"/>
                      </a:lnTo>
                      <a:lnTo>
                        <a:pt x="249" y="206"/>
                      </a:lnTo>
                      <a:lnTo>
                        <a:pt x="245" y="210"/>
                      </a:lnTo>
                      <a:lnTo>
                        <a:pt x="230" y="223"/>
                      </a:lnTo>
                      <a:lnTo>
                        <a:pt x="208" y="232"/>
                      </a:lnTo>
                      <a:lnTo>
                        <a:pt x="184" y="240"/>
                      </a:lnTo>
                      <a:lnTo>
                        <a:pt x="160" y="243"/>
                      </a:lnTo>
                      <a:lnTo>
                        <a:pt x="139" y="247"/>
                      </a:lnTo>
                      <a:lnTo>
                        <a:pt x="125" y="247"/>
                      </a:lnTo>
                      <a:lnTo>
                        <a:pt x="119" y="247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2" name="Freeform 208"/>
                <p:cNvSpPr>
                  <a:spLocks/>
                </p:cNvSpPr>
                <p:nvPr/>
              </p:nvSpPr>
              <p:spPr bwMode="auto">
                <a:xfrm>
                  <a:off x="1132" y="3114"/>
                  <a:ext cx="243" cy="247"/>
                </a:xfrm>
                <a:custGeom>
                  <a:avLst/>
                  <a:gdLst>
                    <a:gd name="T0" fmla="*/ 110 w 243"/>
                    <a:gd name="T1" fmla="*/ 247 h 247"/>
                    <a:gd name="T2" fmla="*/ 78 w 243"/>
                    <a:gd name="T3" fmla="*/ 242 h 247"/>
                    <a:gd name="T4" fmla="*/ 52 w 243"/>
                    <a:gd name="T5" fmla="*/ 234 h 247"/>
                    <a:gd name="T6" fmla="*/ 34 w 243"/>
                    <a:gd name="T7" fmla="*/ 223 h 247"/>
                    <a:gd name="T8" fmla="*/ 19 w 243"/>
                    <a:gd name="T9" fmla="*/ 210 h 247"/>
                    <a:gd name="T10" fmla="*/ 10 w 243"/>
                    <a:gd name="T11" fmla="*/ 197 h 247"/>
                    <a:gd name="T12" fmla="*/ 4 w 243"/>
                    <a:gd name="T13" fmla="*/ 188 h 247"/>
                    <a:gd name="T14" fmla="*/ 2 w 243"/>
                    <a:gd name="T15" fmla="*/ 180 h 247"/>
                    <a:gd name="T16" fmla="*/ 0 w 243"/>
                    <a:gd name="T17" fmla="*/ 177 h 247"/>
                    <a:gd name="T18" fmla="*/ 0 w 243"/>
                    <a:gd name="T19" fmla="*/ 0 h 247"/>
                    <a:gd name="T20" fmla="*/ 243 w 243"/>
                    <a:gd name="T21" fmla="*/ 2 h 247"/>
                    <a:gd name="T22" fmla="*/ 243 w 243"/>
                    <a:gd name="T23" fmla="*/ 158 h 247"/>
                    <a:gd name="T24" fmla="*/ 238 w 243"/>
                    <a:gd name="T25" fmla="*/ 173 h 247"/>
                    <a:gd name="T26" fmla="*/ 230 w 243"/>
                    <a:gd name="T27" fmla="*/ 188 h 247"/>
                    <a:gd name="T28" fmla="*/ 225 w 243"/>
                    <a:gd name="T29" fmla="*/ 197 h 247"/>
                    <a:gd name="T30" fmla="*/ 223 w 243"/>
                    <a:gd name="T31" fmla="*/ 201 h 247"/>
                    <a:gd name="T32" fmla="*/ 208 w 243"/>
                    <a:gd name="T33" fmla="*/ 214 h 247"/>
                    <a:gd name="T34" fmla="*/ 189 w 243"/>
                    <a:gd name="T35" fmla="*/ 225 h 247"/>
                    <a:gd name="T36" fmla="*/ 167 w 243"/>
                    <a:gd name="T37" fmla="*/ 232 h 247"/>
                    <a:gd name="T38" fmla="*/ 147 w 243"/>
                    <a:gd name="T39" fmla="*/ 240 h 247"/>
                    <a:gd name="T40" fmla="*/ 128 w 243"/>
                    <a:gd name="T41" fmla="*/ 243 h 247"/>
                    <a:gd name="T42" fmla="*/ 115 w 243"/>
                    <a:gd name="T43" fmla="*/ 245 h 247"/>
                    <a:gd name="T44" fmla="*/ 110 w 243"/>
                    <a:gd name="T45" fmla="*/ 247 h 24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43"/>
                    <a:gd name="T70" fmla="*/ 0 h 247"/>
                    <a:gd name="T71" fmla="*/ 243 w 243"/>
                    <a:gd name="T72" fmla="*/ 247 h 24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43" h="247">
                      <a:moveTo>
                        <a:pt x="110" y="247"/>
                      </a:moveTo>
                      <a:lnTo>
                        <a:pt x="78" y="242"/>
                      </a:lnTo>
                      <a:lnTo>
                        <a:pt x="52" y="234"/>
                      </a:lnTo>
                      <a:lnTo>
                        <a:pt x="34" y="223"/>
                      </a:lnTo>
                      <a:lnTo>
                        <a:pt x="19" y="210"/>
                      </a:lnTo>
                      <a:lnTo>
                        <a:pt x="10" y="197"/>
                      </a:lnTo>
                      <a:lnTo>
                        <a:pt x="4" y="188"/>
                      </a:lnTo>
                      <a:lnTo>
                        <a:pt x="2" y="180"/>
                      </a:lnTo>
                      <a:lnTo>
                        <a:pt x="0" y="177"/>
                      </a:lnTo>
                      <a:lnTo>
                        <a:pt x="0" y="0"/>
                      </a:lnTo>
                      <a:lnTo>
                        <a:pt x="243" y="2"/>
                      </a:lnTo>
                      <a:lnTo>
                        <a:pt x="243" y="158"/>
                      </a:lnTo>
                      <a:lnTo>
                        <a:pt x="238" y="173"/>
                      </a:lnTo>
                      <a:lnTo>
                        <a:pt x="230" y="188"/>
                      </a:lnTo>
                      <a:lnTo>
                        <a:pt x="225" y="197"/>
                      </a:lnTo>
                      <a:lnTo>
                        <a:pt x="223" y="201"/>
                      </a:lnTo>
                      <a:lnTo>
                        <a:pt x="208" y="214"/>
                      </a:lnTo>
                      <a:lnTo>
                        <a:pt x="189" y="225"/>
                      </a:lnTo>
                      <a:lnTo>
                        <a:pt x="167" y="232"/>
                      </a:lnTo>
                      <a:lnTo>
                        <a:pt x="147" y="240"/>
                      </a:lnTo>
                      <a:lnTo>
                        <a:pt x="128" y="243"/>
                      </a:lnTo>
                      <a:lnTo>
                        <a:pt x="115" y="245"/>
                      </a:lnTo>
                      <a:lnTo>
                        <a:pt x="110" y="247"/>
                      </a:lnTo>
                      <a:close/>
                    </a:path>
                  </a:pathLst>
                </a:custGeom>
                <a:solidFill>
                  <a:srgbClr val="1C1C1C"/>
                </a:solidFill>
                <a:ln w="0">
                  <a:solidFill>
                    <a:srgbClr val="1C1C1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3" name="Freeform 209"/>
                <p:cNvSpPr>
                  <a:spLocks/>
                </p:cNvSpPr>
                <p:nvPr/>
              </p:nvSpPr>
              <p:spPr bwMode="auto">
                <a:xfrm>
                  <a:off x="1147" y="3114"/>
                  <a:ext cx="219" cy="245"/>
                </a:xfrm>
                <a:custGeom>
                  <a:avLst/>
                  <a:gdLst>
                    <a:gd name="T0" fmla="*/ 100 w 219"/>
                    <a:gd name="T1" fmla="*/ 245 h 245"/>
                    <a:gd name="T2" fmla="*/ 72 w 219"/>
                    <a:gd name="T3" fmla="*/ 242 h 245"/>
                    <a:gd name="T4" fmla="*/ 48 w 219"/>
                    <a:gd name="T5" fmla="*/ 234 h 245"/>
                    <a:gd name="T6" fmla="*/ 32 w 219"/>
                    <a:gd name="T7" fmla="*/ 225 h 245"/>
                    <a:gd name="T8" fmla="*/ 19 w 219"/>
                    <a:gd name="T9" fmla="*/ 214 h 245"/>
                    <a:gd name="T10" fmla="*/ 9 w 219"/>
                    <a:gd name="T11" fmla="*/ 203 h 245"/>
                    <a:gd name="T12" fmla="*/ 4 w 219"/>
                    <a:gd name="T13" fmla="*/ 193 h 245"/>
                    <a:gd name="T14" fmla="*/ 2 w 219"/>
                    <a:gd name="T15" fmla="*/ 188 h 245"/>
                    <a:gd name="T16" fmla="*/ 0 w 219"/>
                    <a:gd name="T17" fmla="*/ 186 h 245"/>
                    <a:gd name="T18" fmla="*/ 0 w 219"/>
                    <a:gd name="T19" fmla="*/ 0 h 245"/>
                    <a:gd name="T20" fmla="*/ 219 w 219"/>
                    <a:gd name="T21" fmla="*/ 2 h 245"/>
                    <a:gd name="T22" fmla="*/ 219 w 219"/>
                    <a:gd name="T23" fmla="*/ 153 h 245"/>
                    <a:gd name="T24" fmla="*/ 211 w 219"/>
                    <a:gd name="T25" fmla="*/ 165 h 245"/>
                    <a:gd name="T26" fmla="*/ 206 w 219"/>
                    <a:gd name="T27" fmla="*/ 178 h 245"/>
                    <a:gd name="T28" fmla="*/ 202 w 219"/>
                    <a:gd name="T29" fmla="*/ 188 h 245"/>
                    <a:gd name="T30" fmla="*/ 198 w 219"/>
                    <a:gd name="T31" fmla="*/ 193 h 245"/>
                    <a:gd name="T32" fmla="*/ 187 w 219"/>
                    <a:gd name="T33" fmla="*/ 204 h 245"/>
                    <a:gd name="T34" fmla="*/ 171 w 219"/>
                    <a:gd name="T35" fmla="*/ 216 h 245"/>
                    <a:gd name="T36" fmla="*/ 150 w 219"/>
                    <a:gd name="T37" fmla="*/ 225 h 245"/>
                    <a:gd name="T38" fmla="*/ 132 w 219"/>
                    <a:gd name="T39" fmla="*/ 234 h 245"/>
                    <a:gd name="T40" fmla="*/ 117 w 219"/>
                    <a:gd name="T41" fmla="*/ 240 h 245"/>
                    <a:gd name="T42" fmla="*/ 104 w 219"/>
                    <a:gd name="T43" fmla="*/ 243 h 245"/>
                    <a:gd name="T44" fmla="*/ 100 w 219"/>
                    <a:gd name="T45" fmla="*/ 245 h 24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19"/>
                    <a:gd name="T70" fmla="*/ 0 h 245"/>
                    <a:gd name="T71" fmla="*/ 219 w 219"/>
                    <a:gd name="T72" fmla="*/ 245 h 24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19" h="245">
                      <a:moveTo>
                        <a:pt x="100" y="245"/>
                      </a:moveTo>
                      <a:lnTo>
                        <a:pt x="72" y="242"/>
                      </a:lnTo>
                      <a:lnTo>
                        <a:pt x="48" y="234"/>
                      </a:lnTo>
                      <a:lnTo>
                        <a:pt x="32" y="225"/>
                      </a:lnTo>
                      <a:lnTo>
                        <a:pt x="19" y="214"/>
                      </a:lnTo>
                      <a:lnTo>
                        <a:pt x="9" y="203"/>
                      </a:lnTo>
                      <a:lnTo>
                        <a:pt x="4" y="193"/>
                      </a:lnTo>
                      <a:lnTo>
                        <a:pt x="2" y="188"/>
                      </a:lnTo>
                      <a:lnTo>
                        <a:pt x="0" y="186"/>
                      </a:lnTo>
                      <a:lnTo>
                        <a:pt x="0" y="0"/>
                      </a:lnTo>
                      <a:lnTo>
                        <a:pt x="219" y="2"/>
                      </a:lnTo>
                      <a:lnTo>
                        <a:pt x="219" y="153"/>
                      </a:lnTo>
                      <a:lnTo>
                        <a:pt x="211" y="165"/>
                      </a:lnTo>
                      <a:lnTo>
                        <a:pt x="206" y="178"/>
                      </a:lnTo>
                      <a:lnTo>
                        <a:pt x="202" y="188"/>
                      </a:lnTo>
                      <a:lnTo>
                        <a:pt x="198" y="193"/>
                      </a:lnTo>
                      <a:lnTo>
                        <a:pt x="187" y="204"/>
                      </a:lnTo>
                      <a:lnTo>
                        <a:pt x="171" y="216"/>
                      </a:lnTo>
                      <a:lnTo>
                        <a:pt x="150" y="225"/>
                      </a:lnTo>
                      <a:lnTo>
                        <a:pt x="132" y="234"/>
                      </a:lnTo>
                      <a:lnTo>
                        <a:pt x="117" y="240"/>
                      </a:lnTo>
                      <a:lnTo>
                        <a:pt x="104" y="243"/>
                      </a:lnTo>
                      <a:lnTo>
                        <a:pt x="100" y="245"/>
                      </a:lnTo>
                      <a:close/>
                    </a:path>
                  </a:pathLst>
                </a:custGeom>
                <a:solidFill>
                  <a:srgbClr val="393939"/>
                </a:solidFill>
                <a:ln w="0">
                  <a:solidFill>
                    <a:srgbClr val="39393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4" name="Freeform 211"/>
                <p:cNvSpPr>
                  <a:spLocks/>
                </p:cNvSpPr>
                <p:nvPr/>
              </p:nvSpPr>
              <p:spPr bwMode="auto">
                <a:xfrm>
                  <a:off x="1164" y="3114"/>
                  <a:ext cx="191" cy="245"/>
                </a:xfrm>
                <a:custGeom>
                  <a:avLst/>
                  <a:gdLst>
                    <a:gd name="T0" fmla="*/ 89 w 191"/>
                    <a:gd name="T1" fmla="*/ 245 h 245"/>
                    <a:gd name="T2" fmla="*/ 61 w 191"/>
                    <a:gd name="T3" fmla="*/ 242 h 245"/>
                    <a:gd name="T4" fmla="*/ 39 w 191"/>
                    <a:gd name="T5" fmla="*/ 234 h 245"/>
                    <a:gd name="T6" fmla="*/ 22 w 191"/>
                    <a:gd name="T7" fmla="*/ 223 h 245"/>
                    <a:gd name="T8" fmla="*/ 11 w 191"/>
                    <a:gd name="T9" fmla="*/ 214 h 245"/>
                    <a:gd name="T10" fmla="*/ 3 w 191"/>
                    <a:gd name="T11" fmla="*/ 203 h 245"/>
                    <a:gd name="T12" fmla="*/ 0 w 191"/>
                    <a:gd name="T13" fmla="*/ 197 h 245"/>
                    <a:gd name="T14" fmla="*/ 0 w 191"/>
                    <a:gd name="T15" fmla="*/ 193 h 245"/>
                    <a:gd name="T16" fmla="*/ 0 w 191"/>
                    <a:gd name="T17" fmla="*/ 0 h 245"/>
                    <a:gd name="T18" fmla="*/ 191 w 191"/>
                    <a:gd name="T19" fmla="*/ 2 h 245"/>
                    <a:gd name="T20" fmla="*/ 191 w 191"/>
                    <a:gd name="T21" fmla="*/ 147 h 245"/>
                    <a:gd name="T22" fmla="*/ 185 w 191"/>
                    <a:gd name="T23" fmla="*/ 158 h 245"/>
                    <a:gd name="T24" fmla="*/ 180 w 191"/>
                    <a:gd name="T25" fmla="*/ 171 h 245"/>
                    <a:gd name="T26" fmla="*/ 176 w 191"/>
                    <a:gd name="T27" fmla="*/ 180 h 245"/>
                    <a:gd name="T28" fmla="*/ 174 w 191"/>
                    <a:gd name="T29" fmla="*/ 184 h 245"/>
                    <a:gd name="T30" fmla="*/ 163 w 191"/>
                    <a:gd name="T31" fmla="*/ 195 h 245"/>
                    <a:gd name="T32" fmla="*/ 148 w 191"/>
                    <a:gd name="T33" fmla="*/ 206 h 245"/>
                    <a:gd name="T34" fmla="*/ 133 w 191"/>
                    <a:gd name="T35" fmla="*/ 217 h 245"/>
                    <a:gd name="T36" fmla="*/ 117 w 191"/>
                    <a:gd name="T37" fmla="*/ 229 h 245"/>
                    <a:gd name="T38" fmla="*/ 104 w 191"/>
                    <a:gd name="T39" fmla="*/ 238 h 245"/>
                    <a:gd name="T40" fmla="*/ 92 w 191"/>
                    <a:gd name="T41" fmla="*/ 243 h 245"/>
                    <a:gd name="T42" fmla="*/ 89 w 191"/>
                    <a:gd name="T43" fmla="*/ 245 h 24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91"/>
                    <a:gd name="T67" fmla="*/ 0 h 245"/>
                    <a:gd name="T68" fmla="*/ 191 w 191"/>
                    <a:gd name="T69" fmla="*/ 245 h 24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91" h="245">
                      <a:moveTo>
                        <a:pt x="89" y="245"/>
                      </a:moveTo>
                      <a:lnTo>
                        <a:pt x="61" y="242"/>
                      </a:lnTo>
                      <a:lnTo>
                        <a:pt x="39" y="234"/>
                      </a:lnTo>
                      <a:lnTo>
                        <a:pt x="22" y="223"/>
                      </a:lnTo>
                      <a:lnTo>
                        <a:pt x="11" y="214"/>
                      </a:lnTo>
                      <a:lnTo>
                        <a:pt x="3" y="203"/>
                      </a:lnTo>
                      <a:lnTo>
                        <a:pt x="0" y="197"/>
                      </a:lnTo>
                      <a:lnTo>
                        <a:pt x="0" y="193"/>
                      </a:lnTo>
                      <a:lnTo>
                        <a:pt x="0" y="0"/>
                      </a:lnTo>
                      <a:lnTo>
                        <a:pt x="191" y="2"/>
                      </a:lnTo>
                      <a:lnTo>
                        <a:pt x="191" y="147"/>
                      </a:lnTo>
                      <a:lnTo>
                        <a:pt x="185" y="158"/>
                      </a:lnTo>
                      <a:lnTo>
                        <a:pt x="180" y="171"/>
                      </a:lnTo>
                      <a:lnTo>
                        <a:pt x="176" y="180"/>
                      </a:lnTo>
                      <a:lnTo>
                        <a:pt x="174" y="184"/>
                      </a:lnTo>
                      <a:lnTo>
                        <a:pt x="163" y="195"/>
                      </a:lnTo>
                      <a:lnTo>
                        <a:pt x="148" y="206"/>
                      </a:lnTo>
                      <a:lnTo>
                        <a:pt x="133" y="217"/>
                      </a:lnTo>
                      <a:lnTo>
                        <a:pt x="117" y="229"/>
                      </a:lnTo>
                      <a:lnTo>
                        <a:pt x="104" y="238"/>
                      </a:lnTo>
                      <a:lnTo>
                        <a:pt x="92" y="243"/>
                      </a:lnTo>
                      <a:lnTo>
                        <a:pt x="89" y="245"/>
                      </a:lnTo>
                      <a:close/>
                    </a:path>
                  </a:pathLst>
                </a:custGeom>
                <a:solidFill>
                  <a:srgbClr val="555555"/>
                </a:solidFill>
                <a:ln w="0">
                  <a:solidFill>
                    <a:srgbClr val="55555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5" name="Freeform 212"/>
                <p:cNvSpPr>
                  <a:spLocks/>
                </p:cNvSpPr>
                <p:nvPr/>
              </p:nvSpPr>
              <p:spPr bwMode="auto">
                <a:xfrm>
                  <a:off x="1179" y="3114"/>
                  <a:ext cx="165" cy="243"/>
                </a:xfrm>
                <a:custGeom>
                  <a:avLst/>
                  <a:gdLst>
                    <a:gd name="T0" fmla="*/ 79 w 165"/>
                    <a:gd name="T1" fmla="*/ 243 h 243"/>
                    <a:gd name="T2" fmla="*/ 55 w 165"/>
                    <a:gd name="T3" fmla="*/ 242 h 243"/>
                    <a:gd name="T4" fmla="*/ 35 w 165"/>
                    <a:gd name="T5" fmla="*/ 236 h 243"/>
                    <a:gd name="T6" fmla="*/ 20 w 165"/>
                    <a:gd name="T7" fmla="*/ 227 h 243"/>
                    <a:gd name="T8" fmla="*/ 11 w 165"/>
                    <a:gd name="T9" fmla="*/ 217 h 243"/>
                    <a:gd name="T10" fmla="*/ 3 w 165"/>
                    <a:gd name="T11" fmla="*/ 210 h 243"/>
                    <a:gd name="T12" fmla="*/ 1 w 165"/>
                    <a:gd name="T13" fmla="*/ 204 h 243"/>
                    <a:gd name="T14" fmla="*/ 0 w 165"/>
                    <a:gd name="T15" fmla="*/ 203 h 243"/>
                    <a:gd name="T16" fmla="*/ 0 w 165"/>
                    <a:gd name="T17" fmla="*/ 0 h 243"/>
                    <a:gd name="T18" fmla="*/ 165 w 165"/>
                    <a:gd name="T19" fmla="*/ 2 h 243"/>
                    <a:gd name="T20" fmla="*/ 165 w 165"/>
                    <a:gd name="T21" fmla="*/ 140 h 243"/>
                    <a:gd name="T22" fmla="*/ 161 w 165"/>
                    <a:gd name="T23" fmla="*/ 151 h 243"/>
                    <a:gd name="T24" fmla="*/ 155 w 165"/>
                    <a:gd name="T25" fmla="*/ 162 h 243"/>
                    <a:gd name="T26" fmla="*/ 152 w 165"/>
                    <a:gd name="T27" fmla="*/ 171 h 243"/>
                    <a:gd name="T28" fmla="*/ 152 w 165"/>
                    <a:gd name="T29" fmla="*/ 175 h 243"/>
                    <a:gd name="T30" fmla="*/ 142 w 165"/>
                    <a:gd name="T31" fmla="*/ 186 h 243"/>
                    <a:gd name="T32" fmla="*/ 129 w 165"/>
                    <a:gd name="T33" fmla="*/ 197 h 243"/>
                    <a:gd name="T34" fmla="*/ 116 w 165"/>
                    <a:gd name="T35" fmla="*/ 210 h 243"/>
                    <a:gd name="T36" fmla="*/ 103 w 165"/>
                    <a:gd name="T37" fmla="*/ 223 h 243"/>
                    <a:gd name="T38" fmla="*/ 92 w 165"/>
                    <a:gd name="T39" fmla="*/ 234 h 243"/>
                    <a:gd name="T40" fmla="*/ 83 w 165"/>
                    <a:gd name="T41" fmla="*/ 242 h 243"/>
                    <a:gd name="T42" fmla="*/ 79 w 165"/>
                    <a:gd name="T43" fmla="*/ 243 h 24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65"/>
                    <a:gd name="T67" fmla="*/ 0 h 243"/>
                    <a:gd name="T68" fmla="*/ 165 w 165"/>
                    <a:gd name="T69" fmla="*/ 243 h 24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65" h="243">
                      <a:moveTo>
                        <a:pt x="79" y="243"/>
                      </a:moveTo>
                      <a:lnTo>
                        <a:pt x="55" y="242"/>
                      </a:lnTo>
                      <a:lnTo>
                        <a:pt x="35" y="236"/>
                      </a:lnTo>
                      <a:lnTo>
                        <a:pt x="20" y="227"/>
                      </a:lnTo>
                      <a:lnTo>
                        <a:pt x="11" y="217"/>
                      </a:lnTo>
                      <a:lnTo>
                        <a:pt x="3" y="210"/>
                      </a:lnTo>
                      <a:lnTo>
                        <a:pt x="1" y="204"/>
                      </a:lnTo>
                      <a:lnTo>
                        <a:pt x="0" y="203"/>
                      </a:lnTo>
                      <a:lnTo>
                        <a:pt x="0" y="0"/>
                      </a:lnTo>
                      <a:lnTo>
                        <a:pt x="165" y="2"/>
                      </a:lnTo>
                      <a:lnTo>
                        <a:pt x="165" y="140"/>
                      </a:lnTo>
                      <a:lnTo>
                        <a:pt x="161" y="151"/>
                      </a:lnTo>
                      <a:lnTo>
                        <a:pt x="155" y="162"/>
                      </a:lnTo>
                      <a:lnTo>
                        <a:pt x="152" y="171"/>
                      </a:lnTo>
                      <a:lnTo>
                        <a:pt x="152" y="175"/>
                      </a:lnTo>
                      <a:lnTo>
                        <a:pt x="142" y="186"/>
                      </a:lnTo>
                      <a:lnTo>
                        <a:pt x="129" y="197"/>
                      </a:lnTo>
                      <a:lnTo>
                        <a:pt x="116" y="210"/>
                      </a:lnTo>
                      <a:lnTo>
                        <a:pt x="103" y="223"/>
                      </a:lnTo>
                      <a:lnTo>
                        <a:pt x="92" y="234"/>
                      </a:lnTo>
                      <a:lnTo>
                        <a:pt x="83" y="242"/>
                      </a:lnTo>
                      <a:lnTo>
                        <a:pt x="79" y="243"/>
                      </a:lnTo>
                      <a:close/>
                    </a:path>
                  </a:pathLst>
                </a:custGeom>
                <a:solidFill>
                  <a:srgbClr val="717171"/>
                </a:solidFill>
                <a:ln w="0">
                  <a:solidFill>
                    <a:srgbClr val="71717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6" name="Freeform 213"/>
                <p:cNvSpPr>
                  <a:spLocks/>
                </p:cNvSpPr>
                <p:nvPr/>
              </p:nvSpPr>
              <p:spPr bwMode="auto">
                <a:xfrm>
                  <a:off x="1193" y="3116"/>
                  <a:ext cx="139" cy="241"/>
                </a:xfrm>
                <a:custGeom>
                  <a:avLst/>
                  <a:gdLst>
                    <a:gd name="T0" fmla="*/ 73 w 139"/>
                    <a:gd name="T1" fmla="*/ 241 h 241"/>
                    <a:gd name="T2" fmla="*/ 47 w 139"/>
                    <a:gd name="T3" fmla="*/ 240 h 241"/>
                    <a:gd name="T4" fmla="*/ 28 w 139"/>
                    <a:gd name="T5" fmla="*/ 232 h 241"/>
                    <a:gd name="T6" fmla="*/ 15 w 139"/>
                    <a:gd name="T7" fmla="*/ 225 h 241"/>
                    <a:gd name="T8" fmla="*/ 8 w 139"/>
                    <a:gd name="T9" fmla="*/ 217 h 241"/>
                    <a:gd name="T10" fmla="*/ 2 w 139"/>
                    <a:gd name="T11" fmla="*/ 210 h 241"/>
                    <a:gd name="T12" fmla="*/ 0 w 139"/>
                    <a:gd name="T13" fmla="*/ 208 h 241"/>
                    <a:gd name="T14" fmla="*/ 0 w 139"/>
                    <a:gd name="T15" fmla="*/ 0 h 241"/>
                    <a:gd name="T16" fmla="*/ 139 w 139"/>
                    <a:gd name="T17" fmla="*/ 0 h 241"/>
                    <a:gd name="T18" fmla="*/ 139 w 139"/>
                    <a:gd name="T19" fmla="*/ 132 h 241"/>
                    <a:gd name="T20" fmla="*/ 136 w 139"/>
                    <a:gd name="T21" fmla="*/ 141 h 241"/>
                    <a:gd name="T22" fmla="*/ 132 w 139"/>
                    <a:gd name="T23" fmla="*/ 152 h 241"/>
                    <a:gd name="T24" fmla="*/ 130 w 139"/>
                    <a:gd name="T25" fmla="*/ 162 h 241"/>
                    <a:gd name="T26" fmla="*/ 128 w 139"/>
                    <a:gd name="T27" fmla="*/ 165 h 241"/>
                    <a:gd name="T28" fmla="*/ 121 w 139"/>
                    <a:gd name="T29" fmla="*/ 175 h 241"/>
                    <a:gd name="T30" fmla="*/ 112 w 139"/>
                    <a:gd name="T31" fmla="*/ 188 h 241"/>
                    <a:gd name="T32" fmla="*/ 101 w 139"/>
                    <a:gd name="T33" fmla="*/ 202 h 241"/>
                    <a:gd name="T34" fmla="*/ 89 w 139"/>
                    <a:gd name="T35" fmla="*/ 215 h 241"/>
                    <a:gd name="T36" fmla="*/ 82 w 139"/>
                    <a:gd name="T37" fmla="*/ 228 h 241"/>
                    <a:gd name="T38" fmla="*/ 75 w 139"/>
                    <a:gd name="T39" fmla="*/ 238 h 241"/>
                    <a:gd name="T40" fmla="*/ 73 w 139"/>
                    <a:gd name="T41" fmla="*/ 241 h 24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39"/>
                    <a:gd name="T64" fmla="*/ 0 h 241"/>
                    <a:gd name="T65" fmla="*/ 139 w 139"/>
                    <a:gd name="T66" fmla="*/ 241 h 24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39" h="241">
                      <a:moveTo>
                        <a:pt x="73" y="241"/>
                      </a:moveTo>
                      <a:lnTo>
                        <a:pt x="47" y="240"/>
                      </a:lnTo>
                      <a:lnTo>
                        <a:pt x="28" y="232"/>
                      </a:lnTo>
                      <a:lnTo>
                        <a:pt x="15" y="225"/>
                      </a:lnTo>
                      <a:lnTo>
                        <a:pt x="8" y="217"/>
                      </a:lnTo>
                      <a:lnTo>
                        <a:pt x="2" y="210"/>
                      </a:lnTo>
                      <a:lnTo>
                        <a:pt x="0" y="208"/>
                      </a:lnTo>
                      <a:lnTo>
                        <a:pt x="0" y="0"/>
                      </a:lnTo>
                      <a:lnTo>
                        <a:pt x="139" y="0"/>
                      </a:lnTo>
                      <a:lnTo>
                        <a:pt x="139" y="132"/>
                      </a:lnTo>
                      <a:lnTo>
                        <a:pt x="136" y="141"/>
                      </a:lnTo>
                      <a:lnTo>
                        <a:pt x="132" y="152"/>
                      </a:lnTo>
                      <a:lnTo>
                        <a:pt x="130" y="162"/>
                      </a:lnTo>
                      <a:lnTo>
                        <a:pt x="128" y="165"/>
                      </a:lnTo>
                      <a:lnTo>
                        <a:pt x="121" y="175"/>
                      </a:lnTo>
                      <a:lnTo>
                        <a:pt x="112" y="188"/>
                      </a:lnTo>
                      <a:lnTo>
                        <a:pt x="101" y="202"/>
                      </a:lnTo>
                      <a:lnTo>
                        <a:pt x="89" y="215"/>
                      </a:lnTo>
                      <a:lnTo>
                        <a:pt x="82" y="228"/>
                      </a:lnTo>
                      <a:lnTo>
                        <a:pt x="75" y="238"/>
                      </a:lnTo>
                      <a:lnTo>
                        <a:pt x="73" y="241"/>
                      </a:lnTo>
                      <a:close/>
                    </a:path>
                  </a:pathLst>
                </a:custGeom>
                <a:solidFill>
                  <a:srgbClr val="8E8E8E"/>
                </a:solidFill>
                <a:ln w="0">
                  <a:solidFill>
                    <a:srgbClr val="8E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7" name="Freeform 214"/>
                <p:cNvSpPr>
                  <a:spLocks/>
                </p:cNvSpPr>
                <p:nvPr/>
              </p:nvSpPr>
              <p:spPr bwMode="auto">
                <a:xfrm>
                  <a:off x="1210" y="3116"/>
                  <a:ext cx="111" cy="240"/>
                </a:xfrm>
                <a:custGeom>
                  <a:avLst/>
                  <a:gdLst>
                    <a:gd name="T0" fmla="*/ 61 w 111"/>
                    <a:gd name="T1" fmla="*/ 240 h 240"/>
                    <a:gd name="T2" fmla="*/ 37 w 111"/>
                    <a:gd name="T3" fmla="*/ 238 h 240"/>
                    <a:gd name="T4" fmla="*/ 19 w 111"/>
                    <a:gd name="T5" fmla="*/ 232 h 240"/>
                    <a:gd name="T6" fmla="*/ 8 w 111"/>
                    <a:gd name="T7" fmla="*/ 225 h 240"/>
                    <a:gd name="T8" fmla="*/ 2 w 111"/>
                    <a:gd name="T9" fmla="*/ 219 h 240"/>
                    <a:gd name="T10" fmla="*/ 0 w 111"/>
                    <a:gd name="T11" fmla="*/ 217 h 240"/>
                    <a:gd name="T12" fmla="*/ 0 w 111"/>
                    <a:gd name="T13" fmla="*/ 0 h 240"/>
                    <a:gd name="T14" fmla="*/ 111 w 111"/>
                    <a:gd name="T15" fmla="*/ 0 h 240"/>
                    <a:gd name="T16" fmla="*/ 111 w 111"/>
                    <a:gd name="T17" fmla="*/ 125 h 240"/>
                    <a:gd name="T18" fmla="*/ 110 w 111"/>
                    <a:gd name="T19" fmla="*/ 134 h 240"/>
                    <a:gd name="T20" fmla="*/ 106 w 111"/>
                    <a:gd name="T21" fmla="*/ 143 h 240"/>
                    <a:gd name="T22" fmla="*/ 104 w 111"/>
                    <a:gd name="T23" fmla="*/ 152 h 240"/>
                    <a:gd name="T24" fmla="*/ 104 w 111"/>
                    <a:gd name="T25" fmla="*/ 156 h 240"/>
                    <a:gd name="T26" fmla="*/ 98 w 111"/>
                    <a:gd name="T27" fmla="*/ 165 h 240"/>
                    <a:gd name="T28" fmla="*/ 91 w 111"/>
                    <a:gd name="T29" fmla="*/ 178 h 240"/>
                    <a:gd name="T30" fmla="*/ 84 w 111"/>
                    <a:gd name="T31" fmla="*/ 195 h 240"/>
                    <a:gd name="T32" fmla="*/ 74 w 111"/>
                    <a:gd name="T33" fmla="*/ 212 h 240"/>
                    <a:gd name="T34" fmla="*/ 67 w 111"/>
                    <a:gd name="T35" fmla="*/ 227 h 240"/>
                    <a:gd name="T36" fmla="*/ 63 w 111"/>
                    <a:gd name="T37" fmla="*/ 236 h 240"/>
                    <a:gd name="T38" fmla="*/ 61 w 111"/>
                    <a:gd name="T39" fmla="*/ 240 h 24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11"/>
                    <a:gd name="T61" fmla="*/ 0 h 240"/>
                    <a:gd name="T62" fmla="*/ 111 w 111"/>
                    <a:gd name="T63" fmla="*/ 240 h 24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11" h="240">
                      <a:moveTo>
                        <a:pt x="61" y="240"/>
                      </a:moveTo>
                      <a:lnTo>
                        <a:pt x="37" y="238"/>
                      </a:lnTo>
                      <a:lnTo>
                        <a:pt x="19" y="232"/>
                      </a:lnTo>
                      <a:lnTo>
                        <a:pt x="8" y="225"/>
                      </a:lnTo>
                      <a:lnTo>
                        <a:pt x="2" y="219"/>
                      </a:ln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111" y="0"/>
                      </a:lnTo>
                      <a:lnTo>
                        <a:pt x="111" y="125"/>
                      </a:lnTo>
                      <a:lnTo>
                        <a:pt x="110" y="134"/>
                      </a:lnTo>
                      <a:lnTo>
                        <a:pt x="106" y="143"/>
                      </a:lnTo>
                      <a:lnTo>
                        <a:pt x="104" y="152"/>
                      </a:lnTo>
                      <a:lnTo>
                        <a:pt x="104" y="156"/>
                      </a:lnTo>
                      <a:lnTo>
                        <a:pt x="98" y="165"/>
                      </a:lnTo>
                      <a:lnTo>
                        <a:pt x="91" y="178"/>
                      </a:lnTo>
                      <a:lnTo>
                        <a:pt x="84" y="195"/>
                      </a:lnTo>
                      <a:lnTo>
                        <a:pt x="74" y="212"/>
                      </a:lnTo>
                      <a:lnTo>
                        <a:pt x="67" y="227"/>
                      </a:lnTo>
                      <a:lnTo>
                        <a:pt x="63" y="236"/>
                      </a:lnTo>
                      <a:lnTo>
                        <a:pt x="61" y="240"/>
                      </a:lnTo>
                      <a:close/>
                    </a:path>
                  </a:pathLst>
                </a:custGeom>
                <a:solidFill>
                  <a:srgbClr val="AAAAAA"/>
                </a:solidFill>
                <a:ln w="0">
                  <a:solidFill>
                    <a:srgbClr val="AAAA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8" name="Freeform 215"/>
                <p:cNvSpPr>
                  <a:spLocks/>
                </p:cNvSpPr>
                <p:nvPr/>
              </p:nvSpPr>
              <p:spPr bwMode="auto">
                <a:xfrm>
                  <a:off x="1225" y="3116"/>
                  <a:ext cx="85" cy="240"/>
                </a:xfrm>
                <a:custGeom>
                  <a:avLst/>
                  <a:gdLst>
                    <a:gd name="T0" fmla="*/ 52 w 85"/>
                    <a:gd name="T1" fmla="*/ 240 h 240"/>
                    <a:gd name="T2" fmla="*/ 31 w 85"/>
                    <a:gd name="T3" fmla="*/ 240 h 240"/>
                    <a:gd name="T4" fmla="*/ 17 w 85"/>
                    <a:gd name="T5" fmla="*/ 236 h 240"/>
                    <a:gd name="T6" fmla="*/ 7 w 85"/>
                    <a:gd name="T7" fmla="*/ 230 h 240"/>
                    <a:gd name="T8" fmla="*/ 2 w 85"/>
                    <a:gd name="T9" fmla="*/ 227 h 240"/>
                    <a:gd name="T10" fmla="*/ 0 w 85"/>
                    <a:gd name="T11" fmla="*/ 225 h 240"/>
                    <a:gd name="T12" fmla="*/ 0 w 85"/>
                    <a:gd name="T13" fmla="*/ 0 h 240"/>
                    <a:gd name="T14" fmla="*/ 85 w 85"/>
                    <a:gd name="T15" fmla="*/ 0 h 240"/>
                    <a:gd name="T16" fmla="*/ 85 w 85"/>
                    <a:gd name="T17" fmla="*/ 119 h 240"/>
                    <a:gd name="T18" fmla="*/ 85 w 85"/>
                    <a:gd name="T19" fmla="*/ 123 h 240"/>
                    <a:gd name="T20" fmla="*/ 83 w 85"/>
                    <a:gd name="T21" fmla="*/ 126 h 240"/>
                    <a:gd name="T22" fmla="*/ 83 w 85"/>
                    <a:gd name="T23" fmla="*/ 132 h 240"/>
                    <a:gd name="T24" fmla="*/ 82 w 85"/>
                    <a:gd name="T25" fmla="*/ 138 h 240"/>
                    <a:gd name="T26" fmla="*/ 82 w 85"/>
                    <a:gd name="T27" fmla="*/ 143 h 240"/>
                    <a:gd name="T28" fmla="*/ 80 w 85"/>
                    <a:gd name="T29" fmla="*/ 147 h 240"/>
                    <a:gd name="T30" fmla="*/ 80 w 85"/>
                    <a:gd name="T31" fmla="*/ 147 h 240"/>
                    <a:gd name="T32" fmla="*/ 76 w 85"/>
                    <a:gd name="T33" fmla="*/ 156 h 240"/>
                    <a:gd name="T34" fmla="*/ 72 w 85"/>
                    <a:gd name="T35" fmla="*/ 169 h 240"/>
                    <a:gd name="T36" fmla="*/ 67 w 85"/>
                    <a:gd name="T37" fmla="*/ 188 h 240"/>
                    <a:gd name="T38" fmla="*/ 61 w 85"/>
                    <a:gd name="T39" fmla="*/ 206 h 240"/>
                    <a:gd name="T40" fmla="*/ 56 w 85"/>
                    <a:gd name="T41" fmla="*/ 223 h 240"/>
                    <a:gd name="T42" fmla="*/ 54 w 85"/>
                    <a:gd name="T43" fmla="*/ 234 h 240"/>
                    <a:gd name="T44" fmla="*/ 52 w 85"/>
                    <a:gd name="T45" fmla="*/ 240 h 24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5"/>
                    <a:gd name="T70" fmla="*/ 0 h 240"/>
                    <a:gd name="T71" fmla="*/ 85 w 85"/>
                    <a:gd name="T72" fmla="*/ 240 h 24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5" h="240">
                      <a:moveTo>
                        <a:pt x="52" y="240"/>
                      </a:moveTo>
                      <a:lnTo>
                        <a:pt x="31" y="240"/>
                      </a:lnTo>
                      <a:lnTo>
                        <a:pt x="17" y="236"/>
                      </a:lnTo>
                      <a:lnTo>
                        <a:pt x="7" y="230"/>
                      </a:lnTo>
                      <a:lnTo>
                        <a:pt x="2" y="227"/>
                      </a:lnTo>
                      <a:lnTo>
                        <a:pt x="0" y="225"/>
                      </a:lnTo>
                      <a:lnTo>
                        <a:pt x="0" y="0"/>
                      </a:lnTo>
                      <a:lnTo>
                        <a:pt x="85" y="0"/>
                      </a:lnTo>
                      <a:lnTo>
                        <a:pt x="85" y="119"/>
                      </a:lnTo>
                      <a:lnTo>
                        <a:pt x="85" y="123"/>
                      </a:lnTo>
                      <a:lnTo>
                        <a:pt x="83" y="126"/>
                      </a:lnTo>
                      <a:lnTo>
                        <a:pt x="83" y="132"/>
                      </a:lnTo>
                      <a:lnTo>
                        <a:pt x="82" y="138"/>
                      </a:lnTo>
                      <a:lnTo>
                        <a:pt x="82" y="143"/>
                      </a:lnTo>
                      <a:lnTo>
                        <a:pt x="80" y="147"/>
                      </a:lnTo>
                      <a:lnTo>
                        <a:pt x="76" y="156"/>
                      </a:lnTo>
                      <a:lnTo>
                        <a:pt x="72" y="169"/>
                      </a:lnTo>
                      <a:lnTo>
                        <a:pt x="67" y="188"/>
                      </a:lnTo>
                      <a:lnTo>
                        <a:pt x="61" y="206"/>
                      </a:lnTo>
                      <a:lnTo>
                        <a:pt x="56" y="223"/>
                      </a:lnTo>
                      <a:lnTo>
                        <a:pt x="54" y="234"/>
                      </a:lnTo>
                      <a:lnTo>
                        <a:pt x="52" y="240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 w="0">
                  <a:solidFill>
                    <a:srgbClr val="C6C6C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9" name="Freeform 216"/>
                <p:cNvSpPr>
                  <a:spLocks/>
                </p:cNvSpPr>
                <p:nvPr/>
              </p:nvSpPr>
              <p:spPr bwMode="auto">
                <a:xfrm>
                  <a:off x="1240" y="3116"/>
                  <a:ext cx="59" cy="240"/>
                </a:xfrm>
                <a:custGeom>
                  <a:avLst/>
                  <a:gdLst>
                    <a:gd name="T0" fmla="*/ 42 w 59"/>
                    <a:gd name="T1" fmla="*/ 238 h 240"/>
                    <a:gd name="T2" fmla="*/ 24 w 59"/>
                    <a:gd name="T3" fmla="*/ 240 h 240"/>
                    <a:gd name="T4" fmla="*/ 11 w 59"/>
                    <a:gd name="T5" fmla="*/ 238 h 240"/>
                    <a:gd name="T6" fmla="*/ 3 w 59"/>
                    <a:gd name="T7" fmla="*/ 234 h 240"/>
                    <a:gd name="T8" fmla="*/ 0 w 59"/>
                    <a:gd name="T9" fmla="*/ 234 h 240"/>
                    <a:gd name="T10" fmla="*/ 0 w 59"/>
                    <a:gd name="T11" fmla="*/ 0 h 240"/>
                    <a:gd name="T12" fmla="*/ 59 w 59"/>
                    <a:gd name="T13" fmla="*/ 0 h 240"/>
                    <a:gd name="T14" fmla="*/ 59 w 59"/>
                    <a:gd name="T15" fmla="*/ 113 h 240"/>
                    <a:gd name="T16" fmla="*/ 59 w 59"/>
                    <a:gd name="T17" fmla="*/ 115 h 240"/>
                    <a:gd name="T18" fmla="*/ 59 w 59"/>
                    <a:gd name="T19" fmla="*/ 119 h 240"/>
                    <a:gd name="T20" fmla="*/ 59 w 59"/>
                    <a:gd name="T21" fmla="*/ 125 h 240"/>
                    <a:gd name="T22" fmla="*/ 57 w 59"/>
                    <a:gd name="T23" fmla="*/ 130 h 240"/>
                    <a:gd name="T24" fmla="*/ 57 w 59"/>
                    <a:gd name="T25" fmla="*/ 134 h 240"/>
                    <a:gd name="T26" fmla="*/ 57 w 59"/>
                    <a:gd name="T27" fmla="*/ 138 h 240"/>
                    <a:gd name="T28" fmla="*/ 57 w 59"/>
                    <a:gd name="T29" fmla="*/ 139 h 240"/>
                    <a:gd name="T30" fmla="*/ 55 w 59"/>
                    <a:gd name="T31" fmla="*/ 147 h 240"/>
                    <a:gd name="T32" fmla="*/ 54 w 59"/>
                    <a:gd name="T33" fmla="*/ 160 h 240"/>
                    <a:gd name="T34" fmla="*/ 50 w 59"/>
                    <a:gd name="T35" fmla="*/ 180 h 240"/>
                    <a:gd name="T36" fmla="*/ 48 w 59"/>
                    <a:gd name="T37" fmla="*/ 201 h 240"/>
                    <a:gd name="T38" fmla="*/ 44 w 59"/>
                    <a:gd name="T39" fmla="*/ 219 h 240"/>
                    <a:gd name="T40" fmla="*/ 44 w 59"/>
                    <a:gd name="T41" fmla="*/ 234 h 240"/>
                    <a:gd name="T42" fmla="*/ 42 w 59"/>
                    <a:gd name="T43" fmla="*/ 238 h 24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9"/>
                    <a:gd name="T67" fmla="*/ 0 h 240"/>
                    <a:gd name="T68" fmla="*/ 59 w 59"/>
                    <a:gd name="T69" fmla="*/ 240 h 24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9" h="240">
                      <a:moveTo>
                        <a:pt x="42" y="238"/>
                      </a:moveTo>
                      <a:lnTo>
                        <a:pt x="24" y="240"/>
                      </a:lnTo>
                      <a:lnTo>
                        <a:pt x="11" y="238"/>
                      </a:lnTo>
                      <a:lnTo>
                        <a:pt x="3" y="234"/>
                      </a:lnTo>
                      <a:lnTo>
                        <a:pt x="0" y="234"/>
                      </a:lnTo>
                      <a:lnTo>
                        <a:pt x="0" y="0"/>
                      </a:lnTo>
                      <a:lnTo>
                        <a:pt x="59" y="0"/>
                      </a:lnTo>
                      <a:lnTo>
                        <a:pt x="59" y="113"/>
                      </a:lnTo>
                      <a:lnTo>
                        <a:pt x="59" y="115"/>
                      </a:lnTo>
                      <a:lnTo>
                        <a:pt x="59" y="119"/>
                      </a:lnTo>
                      <a:lnTo>
                        <a:pt x="59" y="125"/>
                      </a:lnTo>
                      <a:lnTo>
                        <a:pt x="57" y="130"/>
                      </a:lnTo>
                      <a:lnTo>
                        <a:pt x="57" y="134"/>
                      </a:lnTo>
                      <a:lnTo>
                        <a:pt x="57" y="138"/>
                      </a:lnTo>
                      <a:lnTo>
                        <a:pt x="57" y="139"/>
                      </a:lnTo>
                      <a:lnTo>
                        <a:pt x="55" y="147"/>
                      </a:lnTo>
                      <a:lnTo>
                        <a:pt x="54" y="160"/>
                      </a:lnTo>
                      <a:lnTo>
                        <a:pt x="50" y="180"/>
                      </a:lnTo>
                      <a:lnTo>
                        <a:pt x="48" y="201"/>
                      </a:lnTo>
                      <a:lnTo>
                        <a:pt x="44" y="219"/>
                      </a:lnTo>
                      <a:lnTo>
                        <a:pt x="44" y="234"/>
                      </a:lnTo>
                      <a:lnTo>
                        <a:pt x="42" y="238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0">
                  <a:solidFill>
                    <a:srgbClr val="E3E3E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0" name="Freeform 217"/>
                <p:cNvSpPr>
                  <a:spLocks/>
                </p:cNvSpPr>
                <p:nvPr/>
              </p:nvSpPr>
              <p:spPr bwMode="auto">
                <a:xfrm>
                  <a:off x="1256" y="3116"/>
                  <a:ext cx="32" cy="241"/>
                </a:xfrm>
                <a:custGeom>
                  <a:avLst/>
                  <a:gdLst>
                    <a:gd name="T0" fmla="*/ 32 w 32"/>
                    <a:gd name="T1" fmla="*/ 0 h 241"/>
                    <a:gd name="T2" fmla="*/ 32 w 32"/>
                    <a:gd name="T3" fmla="*/ 238 h 241"/>
                    <a:gd name="T4" fmla="*/ 15 w 32"/>
                    <a:gd name="T5" fmla="*/ 241 h 241"/>
                    <a:gd name="T6" fmla="*/ 4 w 32"/>
                    <a:gd name="T7" fmla="*/ 241 h 241"/>
                    <a:gd name="T8" fmla="*/ 0 w 32"/>
                    <a:gd name="T9" fmla="*/ 241 h 241"/>
                    <a:gd name="T10" fmla="*/ 0 w 32"/>
                    <a:gd name="T11" fmla="*/ 0 h 241"/>
                    <a:gd name="T12" fmla="*/ 32 w 32"/>
                    <a:gd name="T13" fmla="*/ 0 h 2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2"/>
                    <a:gd name="T22" fmla="*/ 0 h 241"/>
                    <a:gd name="T23" fmla="*/ 32 w 32"/>
                    <a:gd name="T24" fmla="*/ 241 h 2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2" h="241">
                      <a:moveTo>
                        <a:pt x="32" y="0"/>
                      </a:moveTo>
                      <a:lnTo>
                        <a:pt x="32" y="238"/>
                      </a:lnTo>
                      <a:lnTo>
                        <a:pt x="15" y="241"/>
                      </a:lnTo>
                      <a:lnTo>
                        <a:pt x="4" y="241"/>
                      </a:lnTo>
                      <a:lnTo>
                        <a:pt x="0" y="241"/>
                      </a:lnTo>
                      <a:lnTo>
                        <a:pt x="0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1" name="Freeform 218"/>
                <p:cNvSpPr>
                  <a:spLocks noEditPoints="1"/>
                </p:cNvSpPr>
                <p:nvPr/>
              </p:nvSpPr>
              <p:spPr bwMode="auto">
                <a:xfrm>
                  <a:off x="1142" y="3200"/>
                  <a:ext cx="70" cy="83"/>
                </a:xfrm>
                <a:custGeom>
                  <a:avLst/>
                  <a:gdLst>
                    <a:gd name="T0" fmla="*/ 35 w 70"/>
                    <a:gd name="T1" fmla="*/ 15 h 83"/>
                    <a:gd name="T2" fmla="*/ 40 w 70"/>
                    <a:gd name="T3" fmla="*/ 15 h 83"/>
                    <a:gd name="T4" fmla="*/ 46 w 70"/>
                    <a:gd name="T5" fmla="*/ 15 h 83"/>
                    <a:gd name="T6" fmla="*/ 48 w 70"/>
                    <a:gd name="T7" fmla="*/ 16 h 83"/>
                    <a:gd name="T8" fmla="*/ 50 w 70"/>
                    <a:gd name="T9" fmla="*/ 20 h 83"/>
                    <a:gd name="T10" fmla="*/ 50 w 70"/>
                    <a:gd name="T11" fmla="*/ 24 h 83"/>
                    <a:gd name="T12" fmla="*/ 50 w 70"/>
                    <a:gd name="T13" fmla="*/ 28 h 83"/>
                    <a:gd name="T14" fmla="*/ 46 w 70"/>
                    <a:gd name="T15" fmla="*/ 31 h 83"/>
                    <a:gd name="T16" fmla="*/ 42 w 70"/>
                    <a:gd name="T17" fmla="*/ 33 h 83"/>
                    <a:gd name="T18" fmla="*/ 38 w 70"/>
                    <a:gd name="T19" fmla="*/ 33 h 83"/>
                    <a:gd name="T20" fmla="*/ 18 w 70"/>
                    <a:gd name="T21" fmla="*/ 33 h 83"/>
                    <a:gd name="T22" fmla="*/ 18 w 70"/>
                    <a:gd name="T23" fmla="*/ 15 h 83"/>
                    <a:gd name="T24" fmla="*/ 35 w 70"/>
                    <a:gd name="T25" fmla="*/ 15 h 83"/>
                    <a:gd name="T26" fmla="*/ 38 w 70"/>
                    <a:gd name="T27" fmla="*/ 46 h 83"/>
                    <a:gd name="T28" fmla="*/ 42 w 70"/>
                    <a:gd name="T29" fmla="*/ 48 h 83"/>
                    <a:gd name="T30" fmla="*/ 46 w 70"/>
                    <a:gd name="T31" fmla="*/ 48 h 83"/>
                    <a:gd name="T32" fmla="*/ 50 w 70"/>
                    <a:gd name="T33" fmla="*/ 50 h 83"/>
                    <a:gd name="T34" fmla="*/ 51 w 70"/>
                    <a:gd name="T35" fmla="*/ 54 h 83"/>
                    <a:gd name="T36" fmla="*/ 51 w 70"/>
                    <a:gd name="T37" fmla="*/ 57 h 83"/>
                    <a:gd name="T38" fmla="*/ 51 w 70"/>
                    <a:gd name="T39" fmla="*/ 63 h 83"/>
                    <a:gd name="T40" fmla="*/ 50 w 70"/>
                    <a:gd name="T41" fmla="*/ 67 h 83"/>
                    <a:gd name="T42" fmla="*/ 46 w 70"/>
                    <a:gd name="T43" fmla="*/ 68 h 83"/>
                    <a:gd name="T44" fmla="*/ 42 w 70"/>
                    <a:gd name="T45" fmla="*/ 68 h 83"/>
                    <a:gd name="T46" fmla="*/ 38 w 70"/>
                    <a:gd name="T47" fmla="*/ 70 h 83"/>
                    <a:gd name="T48" fmla="*/ 18 w 70"/>
                    <a:gd name="T49" fmla="*/ 70 h 83"/>
                    <a:gd name="T50" fmla="*/ 18 w 70"/>
                    <a:gd name="T51" fmla="*/ 46 h 83"/>
                    <a:gd name="T52" fmla="*/ 38 w 70"/>
                    <a:gd name="T53" fmla="*/ 46 h 83"/>
                    <a:gd name="T54" fmla="*/ 40 w 70"/>
                    <a:gd name="T55" fmla="*/ 0 h 83"/>
                    <a:gd name="T56" fmla="*/ 0 w 70"/>
                    <a:gd name="T57" fmla="*/ 0 h 83"/>
                    <a:gd name="T58" fmla="*/ 0 w 70"/>
                    <a:gd name="T59" fmla="*/ 83 h 83"/>
                    <a:gd name="T60" fmla="*/ 38 w 70"/>
                    <a:gd name="T61" fmla="*/ 83 h 83"/>
                    <a:gd name="T62" fmla="*/ 44 w 70"/>
                    <a:gd name="T63" fmla="*/ 83 h 83"/>
                    <a:gd name="T64" fmla="*/ 50 w 70"/>
                    <a:gd name="T65" fmla="*/ 83 h 83"/>
                    <a:gd name="T66" fmla="*/ 55 w 70"/>
                    <a:gd name="T67" fmla="*/ 81 h 83"/>
                    <a:gd name="T68" fmla="*/ 59 w 70"/>
                    <a:gd name="T69" fmla="*/ 79 h 83"/>
                    <a:gd name="T70" fmla="*/ 63 w 70"/>
                    <a:gd name="T71" fmla="*/ 76 h 83"/>
                    <a:gd name="T72" fmla="*/ 66 w 70"/>
                    <a:gd name="T73" fmla="*/ 72 h 83"/>
                    <a:gd name="T74" fmla="*/ 68 w 70"/>
                    <a:gd name="T75" fmla="*/ 67 h 83"/>
                    <a:gd name="T76" fmla="*/ 70 w 70"/>
                    <a:gd name="T77" fmla="*/ 59 h 83"/>
                    <a:gd name="T78" fmla="*/ 68 w 70"/>
                    <a:gd name="T79" fmla="*/ 52 h 83"/>
                    <a:gd name="T80" fmla="*/ 66 w 70"/>
                    <a:gd name="T81" fmla="*/ 46 h 83"/>
                    <a:gd name="T82" fmla="*/ 63 w 70"/>
                    <a:gd name="T83" fmla="*/ 42 h 83"/>
                    <a:gd name="T84" fmla="*/ 57 w 70"/>
                    <a:gd name="T85" fmla="*/ 39 h 83"/>
                    <a:gd name="T86" fmla="*/ 61 w 70"/>
                    <a:gd name="T87" fmla="*/ 37 h 83"/>
                    <a:gd name="T88" fmla="*/ 63 w 70"/>
                    <a:gd name="T89" fmla="*/ 33 h 83"/>
                    <a:gd name="T90" fmla="*/ 66 w 70"/>
                    <a:gd name="T91" fmla="*/ 28 h 83"/>
                    <a:gd name="T92" fmla="*/ 66 w 70"/>
                    <a:gd name="T93" fmla="*/ 22 h 83"/>
                    <a:gd name="T94" fmla="*/ 66 w 70"/>
                    <a:gd name="T95" fmla="*/ 15 h 83"/>
                    <a:gd name="T96" fmla="*/ 63 w 70"/>
                    <a:gd name="T97" fmla="*/ 9 h 83"/>
                    <a:gd name="T98" fmla="*/ 59 w 70"/>
                    <a:gd name="T99" fmla="*/ 5 h 83"/>
                    <a:gd name="T100" fmla="*/ 53 w 70"/>
                    <a:gd name="T101" fmla="*/ 2 h 83"/>
                    <a:gd name="T102" fmla="*/ 48 w 70"/>
                    <a:gd name="T103" fmla="*/ 0 h 83"/>
                    <a:gd name="T104" fmla="*/ 40 w 70"/>
                    <a:gd name="T105" fmla="*/ 0 h 8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0"/>
                    <a:gd name="T160" fmla="*/ 0 h 83"/>
                    <a:gd name="T161" fmla="*/ 70 w 70"/>
                    <a:gd name="T162" fmla="*/ 83 h 8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0" h="83">
                      <a:moveTo>
                        <a:pt x="35" y="15"/>
                      </a:moveTo>
                      <a:lnTo>
                        <a:pt x="40" y="15"/>
                      </a:lnTo>
                      <a:lnTo>
                        <a:pt x="46" y="15"/>
                      </a:lnTo>
                      <a:lnTo>
                        <a:pt x="48" y="16"/>
                      </a:lnTo>
                      <a:lnTo>
                        <a:pt x="50" y="20"/>
                      </a:lnTo>
                      <a:lnTo>
                        <a:pt x="50" y="24"/>
                      </a:lnTo>
                      <a:lnTo>
                        <a:pt x="50" y="28"/>
                      </a:lnTo>
                      <a:lnTo>
                        <a:pt x="46" y="31"/>
                      </a:lnTo>
                      <a:lnTo>
                        <a:pt x="42" y="33"/>
                      </a:lnTo>
                      <a:lnTo>
                        <a:pt x="38" y="33"/>
                      </a:lnTo>
                      <a:lnTo>
                        <a:pt x="18" y="33"/>
                      </a:lnTo>
                      <a:lnTo>
                        <a:pt x="18" y="15"/>
                      </a:lnTo>
                      <a:lnTo>
                        <a:pt x="35" y="15"/>
                      </a:lnTo>
                      <a:close/>
                      <a:moveTo>
                        <a:pt x="38" y="46"/>
                      </a:moveTo>
                      <a:lnTo>
                        <a:pt x="42" y="48"/>
                      </a:lnTo>
                      <a:lnTo>
                        <a:pt x="46" y="48"/>
                      </a:lnTo>
                      <a:lnTo>
                        <a:pt x="50" y="50"/>
                      </a:lnTo>
                      <a:lnTo>
                        <a:pt x="51" y="54"/>
                      </a:lnTo>
                      <a:lnTo>
                        <a:pt x="51" y="57"/>
                      </a:lnTo>
                      <a:lnTo>
                        <a:pt x="51" y="63"/>
                      </a:lnTo>
                      <a:lnTo>
                        <a:pt x="50" y="67"/>
                      </a:lnTo>
                      <a:lnTo>
                        <a:pt x="46" y="68"/>
                      </a:lnTo>
                      <a:lnTo>
                        <a:pt x="42" y="68"/>
                      </a:lnTo>
                      <a:lnTo>
                        <a:pt x="38" y="70"/>
                      </a:lnTo>
                      <a:lnTo>
                        <a:pt x="18" y="70"/>
                      </a:lnTo>
                      <a:lnTo>
                        <a:pt x="18" y="46"/>
                      </a:lnTo>
                      <a:lnTo>
                        <a:pt x="38" y="46"/>
                      </a:lnTo>
                      <a:close/>
                      <a:moveTo>
                        <a:pt x="40" y="0"/>
                      </a:moveTo>
                      <a:lnTo>
                        <a:pt x="0" y="0"/>
                      </a:lnTo>
                      <a:lnTo>
                        <a:pt x="0" y="83"/>
                      </a:lnTo>
                      <a:lnTo>
                        <a:pt x="38" y="83"/>
                      </a:lnTo>
                      <a:lnTo>
                        <a:pt x="44" y="83"/>
                      </a:lnTo>
                      <a:lnTo>
                        <a:pt x="50" y="83"/>
                      </a:lnTo>
                      <a:lnTo>
                        <a:pt x="55" y="81"/>
                      </a:lnTo>
                      <a:lnTo>
                        <a:pt x="59" y="79"/>
                      </a:lnTo>
                      <a:lnTo>
                        <a:pt x="63" y="76"/>
                      </a:lnTo>
                      <a:lnTo>
                        <a:pt x="66" y="72"/>
                      </a:lnTo>
                      <a:lnTo>
                        <a:pt x="68" y="67"/>
                      </a:lnTo>
                      <a:lnTo>
                        <a:pt x="70" y="59"/>
                      </a:lnTo>
                      <a:lnTo>
                        <a:pt x="68" y="52"/>
                      </a:lnTo>
                      <a:lnTo>
                        <a:pt x="66" y="46"/>
                      </a:lnTo>
                      <a:lnTo>
                        <a:pt x="63" y="42"/>
                      </a:lnTo>
                      <a:lnTo>
                        <a:pt x="57" y="39"/>
                      </a:lnTo>
                      <a:lnTo>
                        <a:pt x="61" y="37"/>
                      </a:lnTo>
                      <a:lnTo>
                        <a:pt x="63" y="33"/>
                      </a:lnTo>
                      <a:lnTo>
                        <a:pt x="66" y="28"/>
                      </a:lnTo>
                      <a:lnTo>
                        <a:pt x="66" y="22"/>
                      </a:lnTo>
                      <a:lnTo>
                        <a:pt x="66" y="15"/>
                      </a:lnTo>
                      <a:lnTo>
                        <a:pt x="63" y="9"/>
                      </a:lnTo>
                      <a:lnTo>
                        <a:pt x="59" y="5"/>
                      </a:lnTo>
                      <a:lnTo>
                        <a:pt x="53" y="2"/>
                      </a:lnTo>
                      <a:lnTo>
                        <a:pt x="48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2" name="Freeform 219"/>
                <p:cNvSpPr>
                  <a:spLocks/>
                </p:cNvSpPr>
                <p:nvPr/>
              </p:nvSpPr>
              <p:spPr bwMode="auto">
                <a:xfrm>
                  <a:off x="1116" y="3040"/>
                  <a:ext cx="270" cy="141"/>
                </a:xfrm>
                <a:custGeom>
                  <a:avLst/>
                  <a:gdLst>
                    <a:gd name="T0" fmla="*/ 135 w 270"/>
                    <a:gd name="T1" fmla="*/ 141 h 141"/>
                    <a:gd name="T2" fmla="*/ 172 w 270"/>
                    <a:gd name="T3" fmla="*/ 139 h 141"/>
                    <a:gd name="T4" fmla="*/ 204 w 270"/>
                    <a:gd name="T5" fmla="*/ 132 h 141"/>
                    <a:gd name="T6" fmla="*/ 231 w 270"/>
                    <a:gd name="T7" fmla="*/ 121 h 141"/>
                    <a:gd name="T8" fmla="*/ 252 w 270"/>
                    <a:gd name="T9" fmla="*/ 106 h 141"/>
                    <a:gd name="T10" fmla="*/ 267 w 270"/>
                    <a:gd name="T11" fmla="*/ 89 h 141"/>
                    <a:gd name="T12" fmla="*/ 270 w 270"/>
                    <a:gd name="T13" fmla="*/ 71 h 141"/>
                    <a:gd name="T14" fmla="*/ 267 w 270"/>
                    <a:gd name="T15" fmla="*/ 52 h 141"/>
                    <a:gd name="T16" fmla="*/ 252 w 270"/>
                    <a:gd name="T17" fmla="*/ 36 h 141"/>
                    <a:gd name="T18" fmla="*/ 231 w 270"/>
                    <a:gd name="T19" fmla="*/ 21 h 141"/>
                    <a:gd name="T20" fmla="*/ 204 w 270"/>
                    <a:gd name="T21" fmla="*/ 10 h 141"/>
                    <a:gd name="T22" fmla="*/ 172 w 270"/>
                    <a:gd name="T23" fmla="*/ 2 h 141"/>
                    <a:gd name="T24" fmla="*/ 135 w 270"/>
                    <a:gd name="T25" fmla="*/ 0 h 141"/>
                    <a:gd name="T26" fmla="*/ 100 w 270"/>
                    <a:gd name="T27" fmla="*/ 2 h 141"/>
                    <a:gd name="T28" fmla="*/ 66 w 270"/>
                    <a:gd name="T29" fmla="*/ 10 h 141"/>
                    <a:gd name="T30" fmla="*/ 40 w 270"/>
                    <a:gd name="T31" fmla="*/ 21 h 141"/>
                    <a:gd name="T32" fmla="*/ 18 w 270"/>
                    <a:gd name="T33" fmla="*/ 36 h 141"/>
                    <a:gd name="T34" fmla="*/ 5 w 270"/>
                    <a:gd name="T35" fmla="*/ 52 h 141"/>
                    <a:gd name="T36" fmla="*/ 0 w 270"/>
                    <a:gd name="T37" fmla="*/ 71 h 141"/>
                    <a:gd name="T38" fmla="*/ 5 w 270"/>
                    <a:gd name="T39" fmla="*/ 89 h 141"/>
                    <a:gd name="T40" fmla="*/ 18 w 270"/>
                    <a:gd name="T41" fmla="*/ 106 h 141"/>
                    <a:gd name="T42" fmla="*/ 40 w 270"/>
                    <a:gd name="T43" fmla="*/ 121 h 141"/>
                    <a:gd name="T44" fmla="*/ 66 w 270"/>
                    <a:gd name="T45" fmla="*/ 132 h 141"/>
                    <a:gd name="T46" fmla="*/ 100 w 270"/>
                    <a:gd name="T47" fmla="*/ 139 h 141"/>
                    <a:gd name="T48" fmla="*/ 135 w 270"/>
                    <a:gd name="T49" fmla="*/ 141 h 14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70"/>
                    <a:gd name="T76" fmla="*/ 0 h 141"/>
                    <a:gd name="T77" fmla="*/ 270 w 270"/>
                    <a:gd name="T78" fmla="*/ 141 h 14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70" h="141">
                      <a:moveTo>
                        <a:pt x="135" y="141"/>
                      </a:moveTo>
                      <a:lnTo>
                        <a:pt x="172" y="139"/>
                      </a:lnTo>
                      <a:lnTo>
                        <a:pt x="204" y="132"/>
                      </a:lnTo>
                      <a:lnTo>
                        <a:pt x="231" y="121"/>
                      </a:lnTo>
                      <a:lnTo>
                        <a:pt x="252" y="106"/>
                      </a:lnTo>
                      <a:lnTo>
                        <a:pt x="267" y="89"/>
                      </a:lnTo>
                      <a:lnTo>
                        <a:pt x="270" y="71"/>
                      </a:lnTo>
                      <a:lnTo>
                        <a:pt x="267" y="52"/>
                      </a:lnTo>
                      <a:lnTo>
                        <a:pt x="252" y="36"/>
                      </a:lnTo>
                      <a:lnTo>
                        <a:pt x="231" y="21"/>
                      </a:lnTo>
                      <a:lnTo>
                        <a:pt x="204" y="10"/>
                      </a:lnTo>
                      <a:lnTo>
                        <a:pt x="172" y="2"/>
                      </a:lnTo>
                      <a:lnTo>
                        <a:pt x="135" y="0"/>
                      </a:lnTo>
                      <a:lnTo>
                        <a:pt x="100" y="2"/>
                      </a:lnTo>
                      <a:lnTo>
                        <a:pt x="66" y="10"/>
                      </a:lnTo>
                      <a:lnTo>
                        <a:pt x="40" y="21"/>
                      </a:lnTo>
                      <a:lnTo>
                        <a:pt x="18" y="36"/>
                      </a:lnTo>
                      <a:lnTo>
                        <a:pt x="5" y="52"/>
                      </a:lnTo>
                      <a:lnTo>
                        <a:pt x="0" y="71"/>
                      </a:lnTo>
                      <a:lnTo>
                        <a:pt x="5" y="89"/>
                      </a:lnTo>
                      <a:lnTo>
                        <a:pt x="18" y="106"/>
                      </a:lnTo>
                      <a:lnTo>
                        <a:pt x="40" y="121"/>
                      </a:lnTo>
                      <a:lnTo>
                        <a:pt x="66" y="132"/>
                      </a:lnTo>
                      <a:lnTo>
                        <a:pt x="100" y="139"/>
                      </a:lnTo>
                      <a:lnTo>
                        <a:pt x="135" y="14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>
                  <a:solidFill>
                    <a:srgbClr val="BFB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3" name="Freeform 220"/>
                <p:cNvSpPr>
                  <a:spLocks/>
                </p:cNvSpPr>
                <p:nvPr/>
              </p:nvSpPr>
              <p:spPr bwMode="auto">
                <a:xfrm>
                  <a:off x="1116" y="3040"/>
                  <a:ext cx="270" cy="141"/>
                </a:xfrm>
                <a:custGeom>
                  <a:avLst/>
                  <a:gdLst>
                    <a:gd name="T0" fmla="*/ 135 w 270"/>
                    <a:gd name="T1" fmla="*/ 141 h 141"/>
                    <a:gd name="T2" fmla="*/ 172 w 270"/>
                    <a:gd name="T3" fmla="*/ 139 h 141"/>
                    <a:gd name="T4" fmla="*/ 204 w 270"/>
                    <a:gd name="T5" fmla="*/ 132 h 141"/>
                    <a:gd name="T6" fmla="*/ 231 w 270"/>
                    <a:gd name="T7" fmla="*/ 121 h 141"/>
                    <a:gd name="T8" fmla="*/ 252 w 270"/>
                    <a:gd name="T9" fmla="*/ 106 h 141"/>
                    <a:gd name="T10" fmla="*/ 267 w 270"/>
                    <a:gd name="T11" fmla="*/ 89 h 141"/>
                    <a:gd name="T12" fmla="*/ 270 w 270"/>
                    <a:gd name="T13" fmla="*/ 71 h 141"/>
                    <a:gd name="T14" fmla="*/ 267 w 270"/>
                    <a:gd name="T15" fmla="*/ 52 h 141"/>
                    <a:gd name="T16" fmla="*/ 252 w 270"/>
                    <a:gd name="T17" fmla="*/ 36 h 141"/>
                    <a:gd name="T18" fmla="*/ 231 w 270"/>
                    <a:gd name="T19" fmla="*/ 21 h 141"/>
                    <a:gd name="T20" fmla="*/ 204 w 270"/>
                    <a:gd name="T21" fmla="*/ 10 h 141"/>
                    <a:gd name="T22" fmla="*/ 172 w 270"/>
                    <a:gd name="T23" fmla="*/ 2 h 141"/>
                    <a:gd name="T24" fmla="*/ 135 w 270"/>
                    <a:gd name="T25" fmla="*/ 0 h 141"/>
                    <a:gd name="T26" fmla="*/ 100 w 270"/>
                    <a:gd name="T27" fmla="*/ 2 h 141"/>
                    <a:gd name="T28" fmla="*/ 66 w 270"/>
                    <a:gd name="T29" fmla="*/ 10 h 141"/>
                    <a:gd name="T30" fmla="*/ 40 w 270"/>
                    <a:gd name="T31" fmla="*/ 21 h 141"/>
                    <a:gd name="T32" fmla="*/ 18 w 270"/>
                    <a:gd name="T33" fmla="*/ 36 h 141"/>
                    <a:gd name="T34" fmla="*/ 5 w 270"/>
                    <a:gd name="T35" fmla="*/ 52 h 141"/>
                    <a:gd name="T36" fmla="*/ 0 w 270"/>
                    <a:gd name="T37" fmla="*/ 71 h 141"/>
                    <a:gd name="T38" fmla="*/ 5 w 270"/>
                    <a:gd name="T39" fmla="*/ 89 h 141"/>
                    <a:gd name="T40" fmla="*/ 18 w 270"/>
                    <a:gd name="T41" fmla="*/ 106 h 141"/>
                    <a:gd name="T42" fmla="*/ 40 w 270"/>
                    <a:gd name="T43" fmla="*/ 121 h 141"/>
                    <a:gd name="T44" fmla="*/ 66 w 270"/>
                    <a:gd name="T45" fmla="*/ 132 h 141"/>
                    <a:gd name="T46" fmla="*/ 100 w 270"/>
                    <a:gd name="T47" fmla="*/ 139 h 141"/>
                    <a:gd name="T48" fmla="*/ 135 w 270"/>
                    <a:gd name="T49" fmla="*/ 141 h 14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70"/>
                    <a:gd name="T76" fmla="*/ 0 h 141"/>
                    <a:gd name="T77" fmla="*/ 270 w 270"/>
                    <a:gd name="T78" fmla="*/ 141 h 14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70" h="141">
                      <a:moveTo>
                        <a:pt x="135" y="141"/>
                      </a:moveTo>
                      <a:lnTo>
                        <a:pt x="172" y="139"/>
                      </a:lnTo>
                      <a:lnTo>
                        <a:pt x="204" y="132"/>
                      </a:lnTo>
                      <a:lnTo>
                        <a:pt x="231" y="121"/>
                      </a:lnTo>
                      <a:lnTo>
                        <a:pt x="252" y="106"/>
                      </a:lnTo>
                      <a:lnTo>
                        <a:pt x="267" y="89"/>
                      </a:lnTo>
                      <a:lnTo>
                        <a:pt x="270" y="71"/>
                      </a:lnTo>
                      <a:lnTo>
                        <a:pt x="267" y="52"/>
                      </a:lnTo>
                      <a:lnTo>
                        <a:pt x="252" y="36"/>
                      </a:lnTo>
                      <a:lnTo>
                        <a:pt x="231" y="21"/>
                      </a:lnTo>
                      <a:lnTo>
                        <a:pt x="204" y="10"/>
                      </a:lnTo>
                      <a:lnTo>
                        <a:pt x="172" y="2"/>
                      </a:lnTo>
                      <a:lnTo>
                        <a:pt x="135" y="0"/>
                      </a:lnTo>
                      <a:lnTo>
                        <a:pt x="100" y="2"/>
                      </a:lnTo>
                      <a:lnTo>
                        <a:pt x="66" y="10"/>
                      </a:lnTo>
                      <a:lnTo>
                        <a:pt x="40" y="21"/>
                      </a:lnTo>
                      <a:lnTo>
                        <a:pt x="18" y="36"/>
                      </a:lnTo>
                      <a:lnTo>
                        <a:pt x="5" y="52"/>
                      </a:lnTo>
                      <a:lnTo>
                        <a:pt x="0" y="71"/>
                      </a:lnTo>
                      <a:lnTo>
                        <a:pt x="5" y="89"/>
                      </a:lnTo>
                      <a:lnTo>
                        <a:pt x="18" y="106"/>
                      </a:lnTo>
                      <a:lnTo>
                        <a:pt x="40" y="121"/>
                      </a:lnTo>
                      <a:lnTo>
                        <a:pt x="66" y="132"/>
                      </a:lnTo>
                      <a:lnTo>
                        <a:pt x="100" y="139"/>
                      </a:lnTo>
                      <a:lnTo>
                        <a:pt x="135" y="141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4" name="Freeform 221"/>
                <p:cNvSpPr>
                  <a:spLocks/>
                </p:cNvSpPr>
                <p:nvPr/>
              </p:nvSpPr>
              <p:spPr bwMode="auto">
                <a:xfrm>
                  <a:off x="1154" y="3018"/>
                  <a:ext cx="195" cy="119"/>
                </a:xfrm>
                <a:custGeom>
                  <a:avLst/>
                  <a:gdLst>
                    <a:gd name="T0" fmla="*/ 99 w 195"/>
                    <a:gd name="T1" fmla="*/ 119 h 119"/>
                    <a:gd name="T2" fmla="*/ 128 w 195"/>
                    <a:gd name="T3" fmla="*/ 117 h 119"/>
                    <a:gd name="T4" fmla="*/ 156 w 195"/>
                    <a:gd name="T5" fmla="*/ 109 h 119"/>
                    <a:gd name="T6" fmla="*/ 177 w 195"/>
                    <a:gd name="T7" fmla="*/ 98 h 119"/>
                    <a:gd name="T8" fmla="*/ 191 w 195"/>
                    <a:gd name="T9" fmla="*/ 83 h 119"/>
                    <a:gd name="T10" fmla="*/ 195 w 195"/>
                    <a:gd name="T11" fmla="*/ 69 h 119"/>
                    <a:gd name="T12" fmla="*/ 191 w 195"/>
                    <a:gd name="T13" fmla="*/ 50 h 119"/>
                    <a:gd name="T14" fmla="*/ 177 w 195"/>
                    <a:gd name="T15" fmla="*/ 32 h 119"/>
                    <a:gd name="T16" fmla="*/ 156 w 195"/>
                    <a:gd name="T17" fmla="*/ 17 h 119"/>
                    <a:gd name="T18" fmla="*/ 128 w 195"/>
                    <a:gd name="T19" fmla="*/ 6 h 119"/>
                    <a:gd name="T20" fmla="*/ 99 w 195"/>
                    <a:gd name="T21" fmla="*/ 0 h 119"/>
                    <a:gd name="T22" fmla="*/ 67 w 195"/>
                    <a:gd name="T23" fmla="*/ 6 h 119"/>
                    <a:gd name="T24" fmla="*/ 41 w 195"/>
                    <a:gd name="T25" fmla="*/ 17 h 119"/>
                    <a:gd name="T26" fmla="*/ 19 w 195"/>
                    <a:gd name="T27" fmla="*/ 32 h 119"/>
                    <a:gd name="T28" fmla="*/ 6 w 195"/>
                    <a:gd name="T29" fmla="*/ 50 h 119"/>
                    <a:gd name="T30" fmla="*/ 0 w 195"/>
                    <a:gd name="T31" fmla="*/ 69 h 119"/>
                    <a:gd name="T32" fmla="*/ 6 w 195"/>
                    <a:gd name="T33" fmla="*/ 83 h 119"/>
                    <a:gd name="T34" fmla="*/ 19 w 195"/>
                    <a:gd name="T35" fmla="*/ 98 h 119"/>
                    <a:gd name="T36" fmla="*/ 41 w 195"/>
                    <a:gd name="T37" fmla="*/ 109 h 119"/>
                    <a:gd name="T38" fmla="*/ 67 w 195"/>
                    <a:gd name="T39" fmla="*/ 117 h 119"/>
                    <a:gd name="T40" fmla="*/ 99 w 195"/>
                    <a:gd name="T41" fmla="*/ 119 h 11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95"/>
                    <a:gd name="T64" fmla="*/ 0 h 119"/>
                    <a:gd name="T65" fmla="*/ 195 w 195"/>
                    <a:gd name="T66" fmla="*/ 119 h 11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95" h="119">
                      <a:moveTo>
                        <a:pt x="99" y="119"/>
                      </a:moveTo>
                      <a:lnTo>
                        <a:pt x="128" y="117"/>
                      </a:lnTo>
                      <a:lnTo>
                        <a:pt x="156" y="109"/>
                      </a:lnTo>
                      <a:lnTo>
                        <a:pt x="177" y="98"/>
                      </a:lnTo>
                      <a:lnTo>
                        <a:pt x="191" y="83"/>
                      </a:lnTo>
                      <a:lnTo>
                        <a:pt x="195" y="69"/>
                      </a:lnTo>
                      <a:lnTo>
                        <a:pt x="191" y="50"/>
                      </a:lnTo>
                      <a:lnTo>
                        <a:pt x="177" y="32"/>
                      </a:lnTo>
                      <a:lnTo>
                        <a:pt x="156" y="17"/>
                      </a:lnTo>
                      <a:lnTo>
                        <a:pt x="128" y="6"/>
                      </a:lnTo>
                      <a:lnTo>
                        <a:pt x="99" y="0"/>
                      </a:lnTo>
                      <a:lnTo>
                        <a:pt x="67" y="6"/>
                      </a:lnTo>
                      <a:lnTo>
                        <a:pt x="41" y="17"/>
                      </a:lnTo>
                      <a:lnTo>
                        <a:pt x="19" y="32"/>
                      </a:lnTo>
                      <a:lnTo>
                        <a:pt x="6" y="50"/>
                      </a:lnTo>
                      <a:lnTo>
                        <a:pt x="0" y="69"/>
                      </a:lnTo>
                      <a:lnTo>
                        <a:pt x="6" y="83"/>
                      </a:lnTo>
                      <a:lnTo>
                        <a:pt x="19" y="98"/>
                      </a:lnTo>
                      <a:lnTo>
                        <a:pt x="41" y="109"/>
                      </a:lnTo>
                      <a:lnTo>
                        <a:pt x="67" y="117"/>
                      </a:lnTo>
                      <a:lnTo>
                        <a:pt x="99" y="119"/>
                      </a:lnTo>
                      <a:close/>
                    </a:path>
                  </a:pathLst>
                </a:custGeom>
                <a:solidFill>
                  <a:srgbClr val="5B5B5B"/>
                </a:solidFill>
                <a:ln w="0">
                  <a:solidFill>
                    <a:srgbClr val="5B5B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5" name="Freeform 222"/>
                <p:cNvSpPr>
                  <a:spLocks/>
                </p:cNvSpPr>
                <p:nvPr/>
              </p:nvSpPr>
              <p:spPr bwMode="auto">
                <a:xfrm>
                  <a:off x="1167" y="3020"/>
                  <a:ext cx="171" cy="104"/>
                </a:xfrm>
                <a:custGeom>
                  <a:avLst/>
                  <a:gdLst>
                    <a:gd name="T0" fmla="*/ 86 w 171"/>
                    <a:gd name="T1" fmla="*/ 104 h 104"/>
                    <a:gd name="T2" fmla="*/ 112 w 171"/>
                    <a:gd name="T3" fmla="*/ 100 h 104"/>
                    <a:gd name="T4" fmla="*/ 136 w 171"/>
                    <a:gd name="T5" fmla="*/ 94 h 104"/>
                    <a:gd name="T6" fmla="*/ 154 w 171"/>
                    <a:gd name="T7" fmla="*/ 85 h 104"/>
                    <a:gd name="T8" fmla="*/ 165 w 171"/>
                    <a:gd name="T9" fmla="*/ 72 h 104"/>
                    <a:gd name="T10" fmla="*/ 171 w 171"/>
                    <a:gd name="T11" fmla="*/ 59 h 104"/>
                    <a:gd name="T12" fmla="*/ 165 w 171"/>
                    <a:gd name="T13" fmla="*/ 43 h 104"/>
                    <a:gd name="T14" fmla="*/ 154 w 171"/>
                    <a:gd name="T15" fmla="*/ 28 h 104"/>
                    <a:gd name="T16" fmla="*/ 136 w 171"/>
                    <a:gd name="T17" fmla="*/ 13 h 104"/>
                    <a:gd name="T18" fmla="*/ 112 w 171"/>
                    <a:gd name="T19" fmla="*/ 4 h 104"/>
                    <a:gd name="T20" fmla="*/ 86 w 171"/>
                    <a:gd name="T21" fmla="*/ 0 h 104"/>
                    <a:gd name="T22" fmla="*/ 58 w 171"/>
                    <a:gd name="T23" fmla="*/ 4 h 104"/>
                    <a:gd name="T24" fmla="*/ 34 w 171"/>
                    <a:gd name="T25" fmla="*/ 13 h 104"/>
                    <a:gd name="T26" fmla="*/ 17 w 171"/>
                    <a:gd name="T27" fmla="*/ 28 h 104"/>
                    <a:gd name="T28" fmla="*/ 4 w 171"/>
                    <a:gd name="T29" fmla="*/ 43 h 104"/>
                    <a:gd name="T30" fmla="*/ 0 w 171"/>
                    <a:gd name="T31" fmla="*/ 59 h 104"/>
                    <a:gd name="T32" fmla="*/ 4 w 171"/>
                    <a:gd name="T33" fmla="*/ 72 h 104"/>
                    <a:gd name="T34" fmla="*/ 17 w 171"/>
                    <a:gd name="T35" fmla="*/ 85 h 104"/>
                    <a:gd name="T36" fmla="*/ 34 w 171"/>
                    <a:gd name="T37" fmla="*/ 94 h 104"/>
                    <a:gd name="T38" fmla="*/ 58 w 171"/>
                    <a:gd name="T39" fmla="*/ 100 h 104"/>
                    <a:gd name="T40" fmla="*/ 86 w 171"/>
                    <a:gd name="T41" fmla="*/ 104 h 10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71"/>
                    <a:gd name="T64" fmla="*/ 0 h 104"/>
                    <a:gd name="T65" fmla="*/ 171 w 171"/>
                    <a:gd name="T66" fmla="*/ 104 h 10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71" h="104">
                      <a:moveTo>
                        <a:pt x="86" y="104"/>
                      </a:moveTo>
                      <a:lnTo>
                        <a:pt x="112" y="100"/>
                      </a:lnTo>
                      <a:lnTo>
                        <a:pt x="136" y="94"/>
                      </a:lnTo>
                      <a:lnTo>
                        <a:pt x="154" y="85"/>
                      </a:lnTo>
                      <a:lnTo>
                        <a:pt x="165" y="72"/>
                      </a:lnTo>
                      <a:lnTo>
                        <a:pt x="171" y="59"/>
                      </a:lnTo>
                      <a:lnTo>
                        <a:pt x="165" y="43"/>
                      </a:lnTo>
                      <a:lnTo>
                        <a:pt x="154" y="28"/>
                      </a:lnTo>
                      <a:lnTo>
                        <a:pt x="136" y="13"/>
                      </a:lnTo>
                      <a:lnTo>
                        <a:pt x="112" y="4"/>
                      </a:lnTo>
                      <a:lnTo>
                        <a:pt x="86" y="0"/>
                      </a:lnTo>
                      <a:lnTo>
                        <a:pt x="58" y="4"/>
                      </a:lnTo>
                      <a:lnTo>
                        <a:pt x="34" y="13"/>
                      </a:lnTo>
                      <a:lnTo>
                        <a:pt x="17" y="28"/>
                      </a:lnTo>
                      <a:lnTo>
                        <a:pt x="4" y="43"/>
                      </a:lnTo>
                      <a:lnTo>
                        <a:pt x="0" y="59"/>
                      </a:lnTo>
                      <a:lnTo>
                        <a:pt x="4" y="72"/>
                      </a:lnTo>
                      <a:lnTo>
                        <a:pt x="17" y="85"/>
                      </a:lnTo>
                      <a:lnTo>
                        <a:pt x="34" y="94"/>
                      </a:lnTo>
                      <a:lnTo>
                        <a:pt x="58" y="100"/>
                      </a:lnTo>
                      <a:lnTo>
                        <a:pt x="86" y="104"/>
                      </a:lnTo>
                      <a:close/>
                    </a:path>
                  </a:pathLst>
                </a:custGeom>
                <a:solidFill>
                  <a:srgbClr val="767676"/>
                </a:solidFill>
                <a:ln w="0">
                  <a:solidFill>
                    <a:srgbClr val="76767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6" name="Freeform 223"/>
                <p:cNvSpPr>
                  <a:spLocks/>
                </p:cNvSpPr>
                <p:nvPr/>
              </p:nvSpPr>
              <p:spPr bwMode="auto">
                <a:xfrm>
                  <a:off x="1179" y="3022"/>
                  <a:ext cx="146" cy="87"/>
                </a:xfrm>
                <a:custGeom>
                  <a:avLst/>
                  <a:gdLst>
                    <a:gd name="T0" fmla="*/ 74 w 146"/>
                    <a:gd name="T1" fmla="*/ 87 h 87"/>
                    <a:gd name="T2" fmla="*/ 102 w 146"/>
                    <a:gd name="T3" fmla="*/ 85 h 87"/>
                    <a:gd name="T4" fmla="*/ 126 w 146"/>
                    <a:gd name="T5" fmla="*/ 76 h 87"/>
                    <a:gd name="T6" fmla="*/ 141 w 146"/>
                    <a:gd name="T7" fmla="*/ 65 h 87"/>
                    <a:gd name="T8" fmla="*/ 146 w 146"/>
                    <a:gd name="T9" fmla="*/ 50 h 87"/>
                    <a:gd name="T10" fmla="*/ 142 w 146"/>
                    <a:gd name="T11" fmla="*/ 35 h 87"/>
                    <a:gd name="T12" fmla="*/ 133 w 146"/>
                    <a:gd name="T13" fmla="*/ 22 h 87"/>
                    <a:gd name="T14" fmla="*/ 116 w 146"/>
                    <a:gd name="T15" fmla="*/ 11 h 87"/>
                    <a:gd name="T16" fmla="*/ 96 w 146"/>
                    <a:gd name="T17" fmla="*/ 2 h 87"/>
                    <a:gd name="T18" fmla="*/ 74 w 146"/>
                    <a:gd name="T19" fmla="*/ 0 h 87"/>
                    <a:gd name="T20" fmla="*/ 50 w 146"/>
                    <a:gd name="T21" fmla="*/ 2 h 87"/>
                    <a:gd name="T22" fmla="*/ 29 w 146"/>
                    <a:gd name="T23" fmla="*/ 11 h 87"/>
                    <a:gd name="T24" fmla="*/ 14 w 146"/>
                    <a:gd name="T25" fmla="*/ 22 h 87"/>
                    <a:gd name="T26" fmla="*/ 3 w 146"/>
                    <a:gd name="T27" fmla="*/ 35 h 87"/>
                    <a:gd name="T28" fmla="*/ 0 w 146"/>
                    <a:gd name="T29" fmla="*/ 50 h 87"/>
                    <a:gd name="T30" fmla="*/ 5 w 146"/>
                    <a:gd name="T31" fmla="*/ 65 h 87"/>
                    <a:gd name="T32" fmla="*/ 22 w 146"/>
                    <a:gd name="T33" fmla="*/ 76 h 87"/>
                    <a:gd name="T34" fmla="*/ 44 w 146"/>
                    <a:gd name="T35" fmla="*/ 85 h 87"/>
                    <a:gd name="T36" fmla="*/ 74 w 146"/>
                    <a:gd name="T37" fmla="*/ 87 h 8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46"/>
                    <a:gd name="T58" fmla="*/ 0 h 87"/>
                    <a:gd name="T59" fmla="*/ 146 w 146"/>
                    <a:gd name="T60" fmla="*/ 87 h 8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46" h="87">
                      <a:moveTo>
                        <a:pt x="74" y="87"/>
                      </a:moveTo>
                      <a:lnTo>
                        <a:pt x="102" y="85"/>
                      </a:lnTo>
                      <a:lnTo>
                        <a:pt x="126" y="76"/>
                      </a:lnTo>
                      <a:lnTo>
                        <a:pt x="141" y="65"/>
                      </a:lnTo>
                      <a:lnTo>
                        <a:pt x="146" y="50"/>
                      </a:lnTo>
                      <a:lnTo>
                        <a:pt x="142" y="35"/>
                      </a:lnTo>
                      <a:lnTo>
                        <a:pt x="133" y="22"/>
                      </a:lnTo>
                      <a:lnTo>
                        <a:pt x="116" y="11"/>
                      </a:lnTo>
                      <a:lnTo>
                        <a:pt x="96" y="2"/>
                      </a:lnTo>
                      <a:lnTo>
                        <a:pt x="74" y="0"/>
                      </a:lnTo>
                      <a:lnTo>
                        <a:pt x="50" y="2"/>
                      </a:lnTo>
                      <a:lnTo>
                        <a:pt x="29" y="11"/>
                      </a:lnTo>
                      <a:lnTo>
                        <a:pt x="14" y="22"/>
                      </a:lnTo>
                      <a:lnTo>
                        <a:pt x="3" y="35"/>
                      </a:lnTo>
                      <a:lnTo>
                        <a:pt x="0" y="50"/>
                      </a:lnTo>
                      <a:lnTo>
                        <a:pt x="5" y="65"/>
                      </a:lnTo>
                      <a:lnTo>
                        <a:pt x="22" y="76"/>
                      </a:lnTo>
                      <a:lnTo>
                        <a:pt x="44" y="85"/>
                      </a:lnTo>
                      <a:lnTo>
                        <a:pt x="74" y="87"/>
                      </a:lnTo>
                      <a:close/>
                    </a:path>
                  </a:pathLst>
                </a:custGeom>
                <a:solidFill>
                  <a:srgbClr val="929292"/>
                </a:solidFill>
                <a:ln w="0">
                  <a:solidFill>
                    <a:srgbClr val="92929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7" name="Freeform 224"/>
                <p:cNvSpPr>
                  <a:spLocks/>
                </p:cNvSpPr>
                <p:nvPr/>
              </p:nvSpPr>
              <p:spPr bwMode="auto">
                <a:xfrm>
                  <a:off x="1192" y="3022"/>
                  <a:ext cx="122" cy="74"/>
                </a:xfrm>
                <a:custGeom>
                  <a:avLst/>
                  <a:gdLst>
                    <a:gd name="T0" fmla="*/ 61 w 122"/>
                    <a:gd name="T1" fmla="*/ 74 h 74"/>
                    <a:gd name="T2" fmla="*/ 85 w 122"/>
                    <a:gd name="T3" fmla="*/ 72 h 74"/>
                    <a:gd name="T4" fmla="*/ 103 w 122"/>
                    <a:gd name="T5" fmla="*/ 65 h 74"/>
                    <a:gd name="T6" fmla="*/ 116 w 122"/>
                    <a:gd name="T7" fmla="*/ 54 h 74"/>
                    <a:gd name="T8" fmla="*/ 122 w 122"/>
                    <a:gd name="T9" fmla="*/ 42 h 74"/>
                    <a:gd name="T10" fmla="*/ 116 w 122"/>
                    <a:gd name="T11" fmla="*/ 28 h 74"/>
                    <a:gd name="T12" fmla="*/ 103 w 122"/>
                    <a:gd name="T13" fmla="*/ 15 h 74"/>
                    <a:gd name="T14" fmla="*/ 85 w 122"/>
                    <a:gd name="T15" fmla="*/ 3 h 74"/>
                    <a:gd name="T16" fmla="*/ 61 w 122"/>
                    <a:gd name="T17" fmla="*/ 0 h 74"/>
                    <a:gd name="T18" fmla="*/ 37 w 122"/>
                    <a:gd name="T19" fmla="*/ 3 h 74"/>
                    <a:gd name="T20" fmla="*/ 18 w 122"/>
                    <a:gd name="T21" fmla="*/ 15 h 74"/>
                    <a:gd name="T22" fmla="*/ 5 w 122"/>
                    <a:gd name="T23" fmla="*/ 28 h 74"/>
                    <a:gd name="T24" fmla="*/ 0 w 122"/>
                    <a:gd name="T25" fmla="*/ 42 h 74"/>
                    <a:gd name="T26" fmla="*/ 5 w 122"/>
                    <a:gd name="T27" fmla="*/ 54 h 74"/>
                    <a:gd name="T28" fmla="*/ 18 w 122"/>
                    <a:gd name="T29" fmla="*/ 65 h 74"/>
                    <a:gd name="T30" fmla="*/ 37 w 122"/>
                    <a:gd name="T31" fmla="*/ 72 h 74"/>
                    <a:gd name="T32" fmla="*/ 61 w 122"/>
                    <a:gd name="T33" fmla="*/ 74 h 7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2"/>
                    <a:gd name="T52" fmla="*/ 0 h 74"/>
                    <a:gd name="T53" fmla="*/ 122 w 122"/>
                    <a:gd name="T54" fmla="*/ 74 h 7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2" h="74">
                      <a:moveTo>
                        <a:pt x="61" y="74"/>
                      </a:moveTo>
                      <a:lnTo>
                        <a:pt x="85" y="72"/>
                      </a:lnTo>
                      <a:lnTo>
                        <a:pt x="103" y="65"/>
                      </a:lnTo>
                      <a:lnTo>
                        <a:pt x="116" y="54"/>
                      </a:lnTo>
                      <a:lnTo>
                        <a:pt x="122" y="42"/>
                      </a:lnTo>
                      <a:lnTo>
                        <a:pt x="116" y="28"/>
                      </a:lnTo>
                      <a:lnTo>
                        <a:pt x="103" y="15"/>
                      </a:lnTo>
                      <a:lnTo>
                        <a:pt x="85" y="3"/>
                      </a:lnTo>
                      <a:lnTo>
                        <a:pt x="61" y="0"/>
                      </a:lnTo>
                      <a:lnTo>
                        <a:pt x="37" y="3"/>
                      </a:lnTo>
                      <a:lnTo>
                        <a:pt x="18" y="15"/>
                      </a:lnTo>
                      <a:lnTo>
                        <a:pt x="5" y="28"/>
                      </a:lnTo>
                      <a:lnTo>
                        <a:pt x="0" y="42"/>
                      </a:lnTo>
                      <a:lnTo>
                        <a:pt x="5" y="54"/>
                      </a:lnTo>
                      <a:lnTo>
                        <a:pt x="18" y="65"/>
                      </a:lnTo>
                      <a:lnTo>
                        <a:pt x="37" y="72"/>
                      </a:lnTo>
                      <a:lnTo>
                        <a:pt x="61" y="74"/>
                      </a:lnTo>
                      <a:close/>
                    </a:path>
                  </a:pathLst>
                </a:custGeom>
                <a:solidFill>
                  <a:srgbClr val="ADADAD"/>
                </a:solidFill>
                <a:ln w="0">
                  <a:solidFill>
                    <a:srgbClr val="ADADA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8" name="Freeform 225"/>
                <p:cNvSpPr>
                  <a:spLocks/>
                </p:cNvSpPr>
                <p:nvPr/>
              </p:nvSpPr>
              <p:spPr bwMode="auto">
                <a:xfrm>
                  <a:off x="1205" y="3024"/>
                  <a:ext cx="96" cy="59"/>
                </a:xfrm>
                <a:custGeom>
                  <a:avLst/>
                  <a:gdLst>
                    <a:gd name="T0" fmla="*/ 48 w 96"/>
                    <a:gd name="T1" fmla="*/ 59 h 59"/>
                    <a:gd name="T2" fmla="*/ 66 w 96"/>
                    <a:gd name="T3" fmla="*/ 55 h 59"/>
                    <a:gd name="T4" fmla="*/ 83 w 96"/>
                    <a:gd name="T5" fmla="*/ 50 h 59"/>
                    <a:gd name="T6" fmla="*/ 92 w 96"/>
                    <a:gd name="T7" fmla="*/ 42 h 59"/>
                    <a:gd name="T8" fmla="*/ 96 w 96"/>
                    <a:gd name="T9" fmla="*/ 33 h 59"/>
                    <a:gd name="T10" fmla="*/ 92 w 96"/>
                    <a:gd name="T11" fmla="*/ 22 h 59"/>
                    <a:gd name="T12" fmla="*/ 83 w 96"/>
                    <a:gd name="T13" fmla="*/ 11 h 59"/>
                    <a:gd name="T14" fmla="*/ 66 w 96"/>
                    <a:gd name="T15" fmla="*/ 1 h 59"/>
                    <a:gd name="T16" fmla="*/ 48 w 96"/>
                    <a:gd name="T17" fmla="*/ 0 h 59"/>
                    <a:gd name="T18" fmla="*/ 29 w 96"/>
                    <a:gd name="T19" fmla="*/ 1 h 59"/>
                    <a:gd name="T20" fmla="*/ 13 w 96"/>
                    <a:gd name="T21" fmla="*/ 11 h 59"/>
                    <a:gd name="T22" fmla="*/ 3 w 96"/>
                    <a:gd name="T23" fmla="*/ 22 h 59"/>
                    <a:gd name="T24" fmla="*/ 0 w 96"/>
                    <a:gd name="T25" fmla="*/ 33 h 59"/>
                    <a:gd name="T26" fmla="*/ 3 w 96"/>
                    <a:gd name="T27" fmla="*/ 42 h 59"/>
                    <a:gd name="T28" fmla="*/ 13 w 96"/>
                    <a:gd name="T29" fmla="*/ 50 h 59"/>
                    <a:gd name="T30" fmla="*/ 29 w 96"/>
                    <a:gd name="T31" fmla="*/ 55 h 59"/>
                    <a:gd name="T32" fmla="*/ 48 w 96"/>
                    <a:gd name="T33" fmla="*/ 59 h 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6"/>
                    <a:gd name="T52" fmla="*/ 0 h 59"/>
                    <a:gd name="T53" fmla="*/ 96 w 96"/>
                    <a:gd name="T54" fmla="*/ 59 h 5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6" h="59">
                      <a:moveTo>
                        <a:pt x="48" y="59"/>
                      </a:moveTo>
                      <a:lnTo>
                        <a:pt x="66" y="55"/>
                      </a:lnTo>
                      <a:lnTo>
                        <a:pt x="83" y="50"/>
                      </a:lnTo>
                      <a:lnTo>
                        <a:pt x="92" y="42"/>
                      </a:lnTo>
                      <a:lnTo>
                        <a:pt x="96" y="33"/>
                      </a:lnTo>
                      <a:lnTo>
                        <a:pt x="92" y="22"/>
                      </a:lnTo>
                      <a:lnTo>
                        <a:pt x="83" y="11"/>
                      </a:lnTo>
                      <a:lnTo>
                        <a:pt x="66" y="1"/>
                      </a:lnTo>
                      <a:lnTo>
                        <a:pt x="48" y="0"/>
                      </a:lnTo>
                      <a:lnTo>
                        <a:pt x="29" y="1"/>
                      </a:lnTo>
                      <a:lnTo>
                        <a:pt x="13" y="11"/>
                      </a:lnTo>
                      <a:lnTo>
                        <a:pt x="3" y="22"/>
                      </a:lnTo>
                      <a:lnTo>
                        <a:pt x="0" y="33"/>
                      </a:lnTo>
                      <a:lnTo>
                        <a:pt x="3" y="42"/>
                      </a:lnTo>
                      <a:lnTo>
                        <a:pt x="13" y="50"/>
                      </a:lnTo>
                      <a:lnTo>
                        <a:pt x="29" y="55"/>
                      </a:lnTo>
                      <a:lnTo>
                        <a:pt x="48" y="59"/>
                      </a:lnTo>
                      <a:close/>
                    </a:path>
                  </a:pathLst>
                </a:custGeom>
                <a:solidFill>
                  <a:srgbClr val="C8C8C8"/>
                </a:solidFill>
                <a:ln w="0">
                  <a:solidFill>
                    <a:srgbClr val="C8C8C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9" name="Freeform 226"/>
                <p:cNvSpPr>
                  <a:spLocks/>
                </p:cNvSpPr>
                <p:nvPr/>
              </p:nvSpPr>
              <p:spPr bwMode="auto">
                <a:xfrm>
                  <a:off x="1216" y="3024"/>
                  <a:ext cx="74" cy="44"/>
                </a:xfrm>
                <a:custGeom>
                  <a:avLst/>
                  <a:gdLst>
                    <a:gd name="T0" fmla="*/ 37 w 74"/>
                    <a:gd name="T1" fmla="*/ 44 h 44"/>
                    <a:gd name="T2" fmla="*/ 55 w 74"/>
                    <a:gd name="T3" fmla="*/ 42 h 44"/>
                    <a:gd name="T4" fmla="*/ 68 w 74"/>
                    <a:gd name="T5" fmla="*/ 35 h 44"/>
                    <a:gd name="T6" fmla="*/ 74 w 74"/>
                    <a:gd name="T7" fmla="*/ 26 h 44"/>
                    <a:gd name="T8" fmla="*/ 68 w 74"/>
                    <a:gd name="T9" fmla="*/ 14 h 44"/>
                    <a:gd name="T10" fmla="*/ 55 w 74"/>
                    <a:gd name="T11" fmla="*/ 5 h 44"/>
                    <a:gd name="T12" fmla="*/ 37 w 74"/>
                    <a:gd name="T13" fmla="*/ 0 h 44"/>
                    <a:gd name="T14" fmla="*/ 18 w 74"/>
                    <a:gd name="T15" fmla="*/ 5 h 44"/>
                    <a:gd name="T16" fmla="*/ 5 w 74"/>
                    <a:gd name="T17" fmla="*/ 14 h 44"/>
                    <a:gd name="T18" fmla="*/ 0 w 74"/>
                    <a:gd name="T19" fmla="*/ 26 h 44"/>
                    <a:gd name="T20" fmla="*/ 5 w 74"/>
                    <a:gd name="T21" fmla="*/ 35 h 44"/>
                    <a:gd name="T22" fmla="*/ 18 w 74"/>
                    <a:gd name="T23" fmla="*/ 42 h 44"/>
                    <a:gd name="T24" fmla="*/ 37 w 74"/>
                    <a:gd name="T25" fmla="*/ 44 h 4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4"/>
                    <a:gd name="T40" fmla="*/ 0 h 44"/>
                    <a:gd name="T41" fmla="*/ 74 w 74"/>
                    <a:gd name="T42" fmla="*/ 44 h 4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4" h="44">
                      <a:moveTo>
                        <a:pt x="37" y="44"/>
                      </a:moveTo>
                      <a:lnTo>
                        <a:pt x="55" y="42"/>
                      </a:lnTo>
                      <a:lnTo>
                        <a:pt x="68" y="35"/>
                      </a:lnTo>
                      <a:lnTo>
                        <a:pt x="74" y="26"/>
                      </a:lnTo>
                      <a:lnTo>
                        <a:pt x="68" y="14"/>
                      </a:lnTo>
                      <a:lnTo>
                        <a:pt x="55" y="5"/>
                      </a:lnTo>
                      <a:lnTo>
                        <a:pt x="37" y="0"/>
                      </a:lnTo>
                      <a:lnTo>
                        <a:pt x="18" y="5"/>
                      </a:lnTo>
                      <a:lnTo>
                        <a:pt x="5" y="14"/>
                      </a:lnTo>
                      <a:lnTo>
                        <a:pt x="0" y="26"/>
                      </a:lnTo>
                      <a:lnTo>
                        <a:pt x="5" y="35"/>
                      </a:lnTo>
                      <a:lnTo>
                        <a:pt x="18" y="42"/>
                      </a:lnTo>
                      <a:lnTo>
                        <a:pt x="37" y="44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0">
                  <a:solidFill>
                    <a:srgbClr val="E4E4E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0" name="Freeform 227"/>
                <p:cNvSpPr>
                  <a:spLocks/>
                </p:cNvSpPr>
                <p:nvPr/>
              </p:nvSpPr>
              <p:spPr bwMode="auto">
                <a:xfrm>
                  <a:off x="1236" y="3033"/>
                  <a:ext cx="50" cy="30"/>
                </a:xfrm>
                <a:custGeom>
                  <a:avLst/>
                  <a:gdLst>
                    <a:gd name="T0" fmla="*/ 26 w 50"/>
                    <a:gd name="T1" fmla="*/ 30 h 30"/>
                    <a:gd name="T2" fmla="*/ 33 w 50"/>
                    <a:gd name="T3" fmla="*/ 30 h 30"/>
                    <a:gd name="T4" fmla="*/ 39 w 50"/>
                    <a:gd name="T5" fmla="*/ 28 h 30"/>
                    <a:gd name="T6" fmla="*/ 45 w 50"/>
                    <a:gd name="T7" fmla="*/ 24 h 30"/>
                    <a:gd name="T8" fmla="*/ 48 w 50"/>
                    <a:gd name="T9" fmla="*/ 22 h 30"/>
                    <a:gd name="T10" fmla="*/ 50 w 50"/>
                    <a:gd name="T11" fmla="*/ 17 h 30"/>
                    <a:gd name="T12" fmla="*/ 48 w 50"/>
                    <a:gd name="T13" fmla="*/ 13 h 30"/>
                    <a:gd name="T14" fmla="*/ 45 w 50"/>
                    <a:gd name="T15" fmla="*/ 9 h 30"/>
                    <a:gd name="T16" fmla="*/ 39 w 50"/>
                    <a:gd name="T17" fmla="*/ 4 h 30"/>
                    <a:gd name="T18" fmla="*/ 33 w 50"/>
                    <a:gd name="T19" fmla="*/ 2 h 30"/>
                    <a:gd name="T20" fmla="*/ 26 w 50"/>
                    <a:gd name="T21" fmla="*/ 0 h 30"/>
                    <a:gd name="T22" fmla="*/ 17 w 50"/>
                    <a:gd name="T23" fmla="*/ 2 h 30"/>
                    <a:gd name="T24" fmla="*/ 11 w 50"/>
                    <a:gd name="T25" fmla="*/ 4 h 30"/>
                    <a:gd name="T26" fmla="*/ 6 w 50"/>
                    <a:gd name="T27" fmla="*/ 9 h 30"/>
                    <a:gd name="T28" fmla="*/ 2 w 50"/>
                    <a:gd name="T29" fmla="*/ 13 h 30"/>
                    <a:gd name="T30" fmla="*/ 0 w 50"/>
                    <a:gd name="T31" fmla="*/ 17 h 30"/>
                    <a:gd name="T32" fmla="*/ 2 w 50"/>
                    <a:gd name="T33" fmla="*/ 22 h 30"/>
                    <a:gd name="T34" fmla="*/ 6 w 50"/>
                    <a:gd name="T35" fmla="*/ 24 h 30"/>
                    <a:gd name="T36" fmla="*/ 11 w 50"/>
                    <a:gd name="T37" fmla="*/ 28 h 30"/>
                    <a:gd name="T38" fmla="*/ 17 w 50"/>
                    <a:gd name="T39" fmla="*/ 30 h 30"/>
                    <a:gd name="T40" fmla="*/ 26 w 50"/>
                    <a:gd name="T41" fmla="*/ 30 h 3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0"/>
                    <a:gd name="T64" fmla="*/ 0 h 30"/>
                    <a:gd name="T65" fmla="*/ 50 w 50"/>
                    <a:gd name="T66" fmla="*/ 30 h 3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0" h="30">
                      <a:moveTo>
                        <a:pt x="26" y="30"/>
                      </a:moveTo>
                      <a:lnTo>
                        <a:pt x="33" y="30"/>
                      </a:lnTo>
                      <a:lnTo>
                        <a:pt x="39" y="28"/>
                      </a:lnTo>
                      <a:lnTo>
                        <a:pt x="45" y="24"/>
                      </a:lnTo>
                      <a:lnTo>
                        <a:pt x="48" y="22"/>
                      </a:lnTo>
                      <a:lnTo>
                        <a:pt x="50" y="17"/>
                      </a:lnTo>
                      <a:lnTo>
                        <a:pt x="48" y="13"/>
                      </a:lnTo>
                      <a:lnTo>
                        <a:pt x="45" y="9"/>
                      </a:lnTo>
                      <a:lnTo>
                        <a:pt x="39" y="4"/>
                      </a:lnTo>
                      <a:lnTo>
                        <a:pt x="33" y="2"/>
                      </a:lnTo>
                      <a:lnTo>
                        <a:pt x="26" y="0"/>
                      </a:lnTo>
                      <a:lnTo>
                        <a:pt x="17" y="2"/>
                      </a:lnTo>
                      <a:lnTo>
                        <a:pt x="11" y="4"/>
                      </a:lnTo>
                      <a:lnTo>
                        <a:pt x="6" y="9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2" y="22"/>
                      </a:lnTo>
                      <a:lnTo>
                        <a:pt x="6" y="24"/>
                      </a:lnTo>
                      <a:lnTo>
                        <a:pt x="11" y="28"/>
                      </a:lnTo>
                      <a:lnTo>
                        <a:pt x="17" y="30"/>
                      </a:lnTo>
                      <a:lnTo>
                        <a:pt x="26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1" name="Freeform 228"/>
                <p:cNvSpPr>
                  <a:spLocks/>
                </p:cNvSpPr>
                <p:nvPr/>
              </p:nvSpPr>
              <p:spPr bwMode="auto">
                <a:xfrm>
                  <a:off x="1286" y="3331"/>
                  <a:ext cx="338" cy="310"/>
                </a:xfrm>
                <a:custGeom>
                  <a:avLst/>
                  <a:gdLst>
                    <a:gd name="T0" fmla="*/ 148 w 338"/>
                    <a:gd name="T1" fmla="*/ 310 h 310"/>
                    <a:gd name="T2" fmla="*/ 108 w 338"/>
                    <a:gd name="T3" fmla="*/ 305 h 310"/>
                    <a:gd name="T4" fmla="*/ 76 w 338"/>
                    <a:gd name="T5" fmla="*/ 293 h 310"/>
                    <a:gd name="T6" fmla="*/ 50 w 338"/>
                    <a:gd name="T7" fmla="*/ 280 h 310"/>
                    <a:gd name="T8" fmla="*/ 32 w 338"/>
                    <a:gd name="T9" fmla="*/ 266 h 310"/>
                    <a:gd name="T10" fmla="*/ 19 w 338"/>
                    <a:gd name="T11" fmla="*/ 249 h 310"/>
                    <a:gd name="T12" fmla="*/ 9 w 338"/>
                    <a:gd name="T13" fmla="*/ 234 h 310"/>
                    <a:gd name="T14" fmla="*/ 4 w 338"/>
                    <a:gd name="T15" fmla="*/ 223 h 310"/>
                    <a:gd name="T16" fmla="*/ 0 w 338"/>
                    <a:gd name="T17" fmla="*/ 214 h 310"/>
                    <a:gd name="T18" fmla="*/ 0 w 338"/>
                    <a:gd name="T19" fmla="*/ 210 h 310"/>
                    <a:gd name="T20" fmla="*/ 0 w 338"/>
                    <a:gd name="T21" fmla="*/ 0 h 310"/>
                    <a:gd name="T22" fmla="*/ 338 w 338"/>
                    <a:gd name="T23" fmla="*/ 2 h 310"/>
                    <a:gd name="T24" fmla="*/ 338 w 338"/>
                    <a:gd name="T25" fmla="*/ 206 h 310"/>
                    <a:gd name="T26" fmla="*/ 330 w 338"/>
                    <a:gd name="T27" fmla="*/ 223 h 310"/>
                    <a:gd name="T28" fmla="*/ 321 w 338"/>
                    <a:gd name="T29" fmla="*/ 238 h 310"/>
                    <a:gd name="T30" fmla="*/ 314 w 338"/>
                    <a:gd name="T31" fmla="*/ 251 h 310"/>
                    <a:gd name="T32" fmla="*/ 308 w 338"/>
                    <a:gd name="T33" fmla="*/ 258 h 310"/>
                    <a:gd name="T34" fmla="*/ 306 w 338"/>
                    <a:gd name="T35" fmla="*/ 262 h 310"/>
                    <a:gd name="T36" fmla="*/ 289 w 338"/>
                    <a:gd name="T37" fmla="*/ 277 h 310"/>
                    <a:gd name="T38" fmla="*/ 267 w 338"/>
                    <a:gd name="T39" fmla="*/ 290 h 310"/>
                    <a:gd name="T40" fmla="*/ 241 w 338"/>
                    <a:gd name="T41" fmla="*/ 297 h 310"/>
                    <a:gd name="T42" fmla="*/ 213 w 338"/>
                    <a:gd name="T43" fmla="*/ 303 h 310"/>
                    <a:gd name="T44" fmla="*/ 189 w 338"/>
                    <a:gd name="T45" fmla="*/ 306 h 310"/>
                    <a:gd name="T46" fmla="*/ 167 w 338"/>
                    <a:gd name="T47" fmla="*/ 308 h 310"/>
                    <a:gd name="T48" fmla="*/ 152 w 338"/>
                    <a:gd name="T49" fmla="*/ 308 h 310"/>
                    <a:gd name="T50" fmla="*/ 148 w 338"/>
                    <a:gd name="T51" fmla="*/ 310 h 31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38"/>
                    <a:gd name="T79" fmla="*/ 0 h 310"/>
                    <a:gd name="T80" fmla="*/ 338 w 338"/>
                    <a:gd name="T81" fmla="*/ 310 h 31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38" h="310">
                      <a:moveTo>
                        <a:pt x="148" y="310"/>
                      </a:moveTo>
                      <a:lnTo>
                        <a:pt x="108" y="305"/>
                      </a:lnTo>
                      <a:lnTo>
                        <a:pt x="76" y="293"/>
                      </a:lnTo>
                      <a:lnTo>
                        <a:pt x="50" y="280"/>
                      </a:lnTo>
                      <a:lnTo>
                        <a:pt x="32" y="266"/>
                      </a:lnTo>
                      <a:lnTo>
                        <a:pt x="19" y="249"/>
                      </a:lnTo>
                      <a:lnTo>
                        <a:pt x="9" y="234"/>
                      </a:lnTo>
                      <a:lnTo>
                        <a:pt x="4" y="223"/>
                      </a:lnTo>
                      <a:lnTo>
                        <a:pt x="0" y="214"/>
                      </a:lnTo>
                      <a:lnTo>
                        <a:pt x="0" y="210"/>
                      </a:lnTo>
                      <a:lnTo>
                        <a:pt x="0" y="0"/>
                      </a:lnTo>
                      <a:lnTo>
                        <a:pt x="338" y="2"/>
                      </a:lnTo>
                      <a:lnTo>
                        <a:pt x="338" y="206"/>
                      </a:lnTo>
                      <a:lnTo>
                        <a:pt x="330" y="223"/>
                      </a:lnTo>
                      <a:lnTo>
                        <a:pt x="321" y="238"/>
                      </a:lnTo>
                      <a:lnTo>
                        <a:pt x="314" y="251"/>
                      </a:lnTo>
                      <a:lnTo>
                        <a:pt x="308" y="258"/>
                      </a:lnTo>
                      <a:lnTo>
                        <a:pt x="306" y="262"/>
                      </a:lnTo>
                      <a:lnTo>
                        <a:pt x="289" y="277"/>
                      </a:lnTo>
                      <a:lnTo>
                        <a:pt x="267" y="290"/>
                      </a:lnTo>
                      <a:lnTo>
                        <a:pt x="241" y="297"/>
                      </a:lnTo>
                      <a:lnTo>
                        <a:pt x="213" y="303"/>
                      </a:lnTo>
                      <a:lnTo>
                        <a:pt x="189" y="306"/>
                      </a:lnTo>
                      <a:lnTo>
                        <a:pt x="167" y="308"/>
                      </a:lnTo>
                      <a:lnTo>
                        <a:pt x="152" y="308"/>
                      </a:lnTo>
                      <a:lnTo>
                        <a:pt x="148" y="3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2" name="Freeform 229"/>
                <p:cNvSpPr>
                  <a:spLocks/>
                </p:cNvSpPr>
                <p:nvPr/>
              </p:nvSpPr>
              <p:spPr bwMode="auto">
                <a:xfrm>
                  <a:off x="1286" y="3331"/>
                  <a:ext cx="338" cy="310"/>
                </a:xfrm>
                <a:custGeom>
                  <a:avLst/>
                  <a:gdLst>
                    <a:gd name="T0" fmla="*/ 148 w 338"/>
                    <a:gd name="T1" fmla="*/ 310 h 310"/>
                    <a:gd name="T2" fmla="*/ 108 w 338"/>
                    <a:gd name="T3" fmla="*/ 305 h 310"/>
                    <a:gd name="T4" fmla="*/ 76 w 338"/>
                    <a:gd name="T5" fmla="*/ 293 h 310"/>
                    <a:gd name="T6" fmla="*/ 50 w 338"/>
                    <a:gd name="T7" fmla="*/ 280 h 310"/>
                    <a:gd name="T8" fmla="*/ 32 w 338"/>
                    <a:gd name="T9" fmla="*/ 266 h 310"/>
                    <a:gd name="T10" fmla="*/ 19 w 338"/>
                    <a:gd name="T11" fmla="*/ 249 h 310"/>
                    <a:gd name="T12" fmla="*/ 9 w 338"/>
                    <a:gd name="T13" fmla="*/ 234 h 310"/>
                    <a:gd name="T14" fmla="*/ 4 w 338"/>
                    <a:gd name="T15" fmla="*/ 223 h 310"/>
                    <a:gd name="T16" fmla="*/ 0 w 338"/>
                    <a:gd name="T17" fmla="*/ 214 h 310"/>
                    <a:gd name="T18" fmla="*/ 0 w 338"/>
                    <a:gd name="T19" fmla="*/ 210 h 310"/>
                    <a:gd name="T20" fmla="*/ 0 w 338"/>
                    <a:gd name="T21" fmla="*/ 0 h 310"/>
                    <a:gd name="T22" fmla="*/ 338 w 338"/>
                    <a:gd name="T23" fmla="*/ 2 h 310"/>
                    <a:gd name="T24" fmla="*/ 338 w 338"/>
                    <a:gd name="T25" fmla="*/ 206 h 310"/>
                    <a:gd name="T26" fmla="*/ 330 w 338"/>
                    <a:gd name="T27" fmla="*/ 223 h 310"/>
                    <a:gd name="T28" fmla="*/ 321 w 338"/>
                    <a:gd name="T29" fmla="*/ 238 h 310"/>
                    <a:gd name="T30" fmla="*/ 314 w 338"/>
                    <a:gd name="T31" fmla="*/ 251 h 310"/>
                    <a:gd name="T32" fmla="*/ 308 w 338"/>
                    <a:gd name="T33" fmla="*/ 258 h 310"/>
                    <a:gd name="T34" fmla="*/ 306 w 338"/>
                    <a:gd name="T35" fmla="*/ 262 h 310"/>
                    <a:gd name="T36" fmla="*/ 289 w 338"/>
                    <a:gd name="T37" fmla="*/ 277 h 310"/>
                    <a:gd name="T38" fmla="*/ 267 w 338"/>
                    <a:gd name="T39" fmla="*/ 290 h 310"/>
                    <a:gd name="T40" fmla="*/ 241 w 338"/>
                    <a:gd name="T41" fmla="*/ 297 h 310"/>
                    <a:gd name="T42" fmla="*/ 213 w 338"/>
                    <a:gd name="T43" fmla="*/ 303 h 310"/>
                    <a:gd name="T44" fmla="*/ 189 w 338"/>
                    <a:gd name="T45" fmla="*/ 306 h 310"/>
                    <a:gd name="T46" fmla="*/ 167 w 338"/>
                    <a:gd name="T47" fmla="*/ 308 h 310"/>
                    <a:gd name="T48" fmla="*/ 152 w 338"/>
                    <a:gd name="T49" fmla="*/ 308 h 310"/>
                    <a:gd name="T50" fmla="*/ 148 w 338"/>
                    <a:gd name="T51" fmla="*/ 310 h 31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38"/>
                    <a:gd name="T79" fmla="*/ 0 h 310"/>
                    <a:gd name="T80" fmla="*/ 338 w 338"/>
                    <a:gd name="T81" fmla="*/ 310 h 31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38" h="310">
                      <a:moveTo>
                        <a:pt x="148" y="310"/>
                      </a:moveTo>
                      <a:lnTo>
                        <a:pt x="108" y="305"/>
                      </a:lnTo>
                      <a:lnTo>
                        <a:pt x="76" y="293"/>
                      </a:lnTo>
                      <a:lnTo>
                        <a:pt x="50" y="280"/>
                      </a:lnTo>
                      <a:lnTo>
                        <a:pt x="32" y="266"/>
                      </a:lnTo>
                      <a:lnTo>
                        <a:pt x="19" y="249"/>
                      </a:lnTo>
                      <a:lnTo>
                        <a:pt x="9" y="234"/>
                      </a:lnTo>
                      <a:lnTo>
                        <a:pt x="4" y="223"/>
                      </a:lnTo>
                      <a:lnTo>
                        <a:pt x="0" y="214"/>
                      </a:lnTo>
                      <a:lnTo>
                        <a:pt x="0" y="210"/>
                      </a:lnTo>
                      <a:lnTo>
                        <a:pt x="0" y="0"/>
                      </a:lnTo>
                      <a:lnTo>
                        <a:pt x="338" y="2"/>
                      </a:lnTo>
                      <a:lnTo>
                        <a:pt x="338" y="206"/>
                      </a:lnTo>
                      <a:lnTo>
                        <a:pt x="330" y="223"/>
                      </a:lnTo>
                      <a:lnTo>
                        <a:pt x="321" y="238"/>
                      </a:lnTo>
                      <a:lnTo>
                        <a:pt x="314" y="251"/>
                      </a:lnTo>
                      <a:lnTo>
                        <a:pt x="308" y="258"/>
                      </a:lnTo>
                      <a:lnTo>
                        <a:pt x="306" y="262"/>
                      </a:lnTo>
                      <a:lnTo>
                        <a:pt x="289" y="277"/>
                      </a:lnTo>
                      <a:lnTo>
                        <a:pt x="267" y="290"/>
                      </a:lnTo>
                      <a:lnTo>
                        <a:pt x="241" y="297"/>
                      </a:lnTo>
                      <a:lnTo>
                        <a:pt x="213" y="303"/>
                      </a:lnTo>
                      <a:lnTo>
                        <a:pt x="189" y="306"/>
                      </a:lnTo>
                      <a:lnTo>
                        <a:pt x="167" y="308"/>
                      </a:lnTo>
                      <a:lnTo>
                        <a:pt x="152" y="308"/>
                      </a:lnTo>
                      <a:lnTo>
                        <a:pt x="148" y="31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3" name="Freeform 230"/>
                <p:cNvSpPr>
                  <a:spLocks/>
                </p:cNvSpPr>
                <p:nvPr/>
              </p:nvSpPr>
              <p:spPr bwMode="auto">
                <a:xfrm>
                  <a:off x="1303" y="3331"/>
                  <a:ext cx="308" cy="308"/>
                </a:xfrm>
                <a:custGeom>
                  <a:avLst/>
                  <a:gdLst>
                    <a:gd name="T0" fmla="*/ 137 w 308"/>
                    <a:gd name="T1" fmla="*/ 308 h 308"/>
                    <a:gd name="T2" fmla="*/ 102 w 308"/>
                    <a:gd name="T3" fmla="*/ 305 h 308"/>
                    <a:gd name="T4" fmla="*/ 72 w 308"/>
                    <a:gd name="T5" fmla="*/ 295 h 308"/>
                    <a:gd name="T6" fmla="*/ 48 w 308"/>
                    <a:gd name="T7" fmla="*/ 282 h 308"/>
                    <a:gd name="T8" fmla="*/ 31 w 308"/>
                    <a:gd name="T9" fmla="*/ 269 h 308"/>
                    <a:gd name="T10" fmla="*/ 18 w 308"/>
                    <a:gd name="T11" fmla="*/ 254 h 308"/>
                    <a:gd name="T12" fmla="*/ 9 w 308"/>
                    <a:gd name="T13" fmla="*/ 241 h 308"/>
                    <a:gd name="T14" fmla="*/ 4 w 308"/>
                    <a:gd name="T15" fmla="*/ 230 h 308"/>
                    <a:gd name="T16" fmla="*/ 0 w 308"/>
                    <a:gd name="T17" fmla="*/ 223 h 308"/>
                    <a:gd name="T18" fmla="*/ 0 w 308"/>
                    <a:gd name="T19" fmla="*/ 219 h 308"/>
                    <a:gd name="T20" fmla="*/ 0 w 308"/>
                    <a:gd name="T21" fmla="*/ 0 h 308"/>
                    <a:gd name="T22" fmla="*/ 308 w 308"/>
                    <a:gd name="T23" fmla="*/ 2 h 308"/>
                    <a:gd name="T24" fmla="*/ 308 w 308"/>
                    <a:gd name="T25" fmla="*/ 199 h 308"/>
                    <a:gd name="T26" fmla="*/ 300 w 308"/>
                    <a:gd name="T27" fmla="*/ 214 h 308"/>
                    <a:gd name="T28" fmla="*/ 295 w 308"/>
                    <a:gd name="T29" fmla="*/ 228 h 308"/>
                    <a:gd name="T30" fmla="*/ 287 w 308"/>
                    <a:gd name="T31" fmla="*/ 241 h 308"/>
                    <a:gd name="T32" fmla="*/ 282 w 308"/>
                    <a:gd name="T33" fmla="*/ 249 h 308"/>
                    <a:gd name="T34" fmla="*/ 280 w 308"/>
                    <a:gd name="T35" fmla="*/ 253 h 308"/>
                    <a:gd name="T36" fmla="*/ 265 w 308"/>
                    <a:gd name="T37" fmla="*/ 267 h 308"/>
                    <a:gd name="T38" fmla="*/ 245 w 308"/>
                    <a:gd name="T39" fmla="*/ 279 h 308"/>
                    <a:gd name="T40" fmla="*/ 220 w 308"/>
                    <a:gd name="T41" fmla="*/ 288 h 308"/>
                    <a:gd name="T42" fmla="*/ 196 w 308"/>
                    <a:gd name="T43" fmla="*/ 295 h 308"/>
                    <a:gd name="T44" fmla="*/ 174 w 308"/>
                    <a:gd name="T45" fmla="*/ 301 h 308"/>
                    <a:gd name="T46" fmla="*/ 156 w 308"/>
                    <a:gd name="T47" fmla="*/ 305 h 308"/>
                    <a:gd name="T48" fmla="*/ 143 w 308"/>
                    <a:gd name="T49" fmla="*/ 308 h 308"/>
                    <a:gd name="T50" fmla="*/ 137 w 308"/>
                    <a:gd name="T51" fmla="*/ 308 h 30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08"/>
                    <a:gd name="T79" fmla="*/ 0 h 308"/>
                    <a:gd name="T80" fmla="*/ 308 w 308"/>
                    <a:gd name="T81" fmla="*/ 308 h 30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08" h="308">
                      <a:moveTo>
                        <a:pt x="137" y="308"/>
                      </a:moveTo>
                      <a:lnTo>
                        <a:pt x="102" y="305"/>
                      </a:lnTo>
                      <a:lnTo>
                        <a:pt x="72" y="295"/>
                      </a:lnTo>
                      <a:lnTo>
                        <a:pt x="48" y="282"/>
                      </a:lnTo>
                      <a:lnTo>
                        <a:pt x="31" y="269"/>
                      </a:lnTo>
                      <a:lnTo>
                        <a:pt x="18" y="254"/>
                      </a:lnTo>
                      <a:lnTo>
                        <a:pt x="9" y="241"/>
                      </a:lnTo>
                      <a:lnTo>
                        <a:pt x="4" y="230"/>
                      </a:lnTo>
                      <a:lnTo>
                        <a:pt x="0" y="223"/>
                      </a:lnTo>
                      <a:lnTo>
                        <a:pt x="0" y="219"/>
                      </a:lnTo>
                      <a:lnTo>
                        <a:pt x="0" y="0"/>
                      </a:lnTo>
                      <a:lnTo>
                        <a:pt x="308" y="2"/>
                      </a:lnTo>
                      <a:lnTo>
                        <a:pt x="308" y="199"/>
                      </a:lnTo>
                      <a:lnTo>
                        <a:pt x="300" y="214"/>
                      </a:lnTo>
                      <a:lnTo>
                        <a:pt x="295" y="228"/>
                      </a:lnTo>
                      <a:lnTo>
                        <a:pt x="287" y="241"/>
                      </a:lnTo>
                      <a:lnTo>
                        <a:pt x="282" y="249"/>
                      </a:lnTo>
                      <a:lnTo>
                        <a:pt x="280" y="253"/>
                      </a:lnTo>
                      <a:lnTo>
                        <a:pt x="265" y="267"/>
                      </a:lnTo>
                      <a:lnTo>
                        <a:pt x="245" y="279"/>
                      </a:lnTo>
                      <a:lnTo>
                        <a:pt x="220" y="288"/>
                      </a:lnTo>
                      <a:lnTo>
                        <a:pt x="196" y="295"/>
                      </a:lnTo>
                      <a:lnTo>
                        <a:pt x="174" y="301"/>
                      </a:lnTo>
                      <a:lnTo>
                        <a:pt x="156" y="305"/>
                      </a:lnTo>
                      <a:lnTo>
                        <a:pt x="143" y="308"/>
                      </a:lnTo>
                      <a:lnTo>
                        <a:pt x="137" y="308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0">
                  <a:solidFill>
                    <a:srgbClr val="1A1A1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4" name="Freeform 231"/>
                <p:cNvSpPr>
                  <a:spLocks/>
                </p:cNvSpPr>
                <p:nvPr/>
              </p:nvSpPr>
              <p:spPr bwMode="auto">
                <a:xfrm>
                  <a:off x="1320" y="3331"/>
                  <a:ext cx="278" cy="306"/>
                </a:xfrm>
                <a:custGeom>
                  <a:avLst/>
                  <a:gdLst>
                    <a:gd name="T0" fmla="*/ 127 w 278"/>
                    <a:gd name="T1" fmla="*/ 306 h 306"/>
                    <a:gd name="T2" fmla="*/ 94 w 278"/>
                    <a:gd name="T3" fmla="*/ 303 h 306"/>
                    <a:gd name="T4" fmla="*/ 66 w 278"/>
                    <a:gd name="T5" fmla="*/ 295 h 306"/>
                    <a:gd name="T6" fmla="*/ 46 w 278"/>
                    <a:gd name="T7" fmla="*/ 286 h 306"/>
                    <a:gd name="T8" fmla="*/ 29 w 278"/>
                    <a:gd name="T9" fmla="*/ 273 h 306"/>
                    <a:gd name="T10" fmla="*/ 16 w 278"/>
                    <a:gd name="T11" fmla="*/ 260 h 306"/>
                    <a:gd name="T12" fmla="*/ 9 w 278"/>
                    <a:gd name="T13" fmla="*/ 249 h 306"/>
                    <a:gd name="T14" fmla="*/ 3 w 278"/>
                    <a:gd name="T15" fmla="*/ 238 h 306"/>
                    <a:gd name="T16" fmla="*/ 1 w 278"/>
                    <a:gd name="T17" fmla="*/ 232 h 306"/>
                    <a:gd name="T18" fmla="*/ 0 w 278"/>
                    <a:gd name="T19" fmla="*/ 228 h 306"/>
                    <a:gd name="T20" fmla="*/ 0 w 278"/>
                    <a:gd name="T21" fmla="*/ 0 h 306"/>
                    <a:gd name="T22" fmla="*/ 278 w 278"/>
                    <a:gd name="T23" fmla="*/ 2 h 306"/>
                    <a:gd name="T24" fmla="*/ 278 w 278"/>
                    <a:gd name="T25" fmla="*/ 191 h 306"/>
                    <a:gd name="T26" fmla="*/ 272 w 278"/>
                    <a:gd name="T27" fmla="*/ 206 h 306"/>
                    <a:gd name="T28" fmla="*/ 267 w 278"/>
                    <a:gd name="T29" fmla="*/ 219 h 306"/>
                    <a:gd name="T30" fmla="*/ 261 w 278"/>
                    <a:gd name="T31" fmla="*/ 232 h 306"/>
                    <a:gd name="T32" fmla="*/ 255 w 278"/>
                    <a:gd name="T33" fmla="*/ 240 h 306"/>
                    <a:gd name="T34" fmla="*/ 254 w 278"/>
                    <a:gd name="T35" fmla="*/ 243 h 306"/>
                    <a:gd name="T36" fmla="*/ 241 w 278"/>
                    <a:gd name="T37" fmla="*/ 256 h 306"/>
                    <a:gd name="T38" fmla="*/ 222 w 278"/>
                    <a:gd name="T39" fmla="*/ 269 h 306"/>
                    <a:gd name="T40" fmla="*/ 202 w 278"/>
                    <a:gd name="T41" fmla="*/ 280 h 306"/>
                    <a:gd name="T42" fmla="*/ 179 w 278"/>
                    <a:gd name="T43" fmla="*/ 290 h 306"/>
                    <a:gd name="T44" fmla="*/ 159 w 278"/>
                    <a:gd name="T45" fmla="*/ 297 h 306"/>
                    <a:gd name="T46" fmla="*/ 142 w 278"/>
                    <a:gd name="T47" fmla="*/ 303 h 306"/>
                    <a:gd name="T48" fmla="*/ 131 w 278"/>
                    <a:gd name="T49" fmla="*/ 306 h 306"/>
                    <a:gd name="T50" fmla="*/ 127 w 278"/>
                    <a:gd name="T51" fmla="*/ 306 h 30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78"/>
                    <a:gd name="T79" fmla="*/ 0 h 306"/>
                    <a:gd name="T80" fmla="*/ 278 w 278"/>
                    <a:gd name="T81" fmla="*/ 306 h 30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78" h="306">
                      <a:moveTo>
                        <a:pt x="127" y="306"/>
                      </a:moveTo>
                      <a:lnTo>
                        <a:pt x="94" y="303"/>
                      </a:lnTo>
                      <a:lnTo>
                        <a:pt x="66" y="295"/>
                      </a:lnTo>
                      <a:lnTo>
                        <a:pt x="46" y="286"/>
                      </a:lnTo>
                      <a:lnTo>
                        <a:pt x="29" y="273"/>
                      </a:lnTo>
                      <a:lnTo>
                        <a:pt x="16" y="260"/>
                      </a:lnTo>
                      <a:lnTo>
                        <a:pt x="9" y="249"/>
                      </a:lnTo>
                      <a:lnTo>
                        <a:pt x="3" y="238"/>
                      </a:lnTo>
                      <a:lnTo>
                        <a:pt x="1" y="232"/>
                      </a:lnTo>
                      <a:lnTo>
                        <a:pt x="0" y="228"/>
                      </a:lnTo>
                      <a:lnTo>
                        <a:pt x="0" y="0"/>
                      </a:lnTo>
                      <a:lnTo>
                        <a:pt x="278" y="2"/>
                      </a:lnTo>
                      <a:lnTo>
                        <a:pt x="278" y="191"/>
                      </a:lnTo>
                      <a:lnTo>
                        <a:pt x="272" y="206"/>
                      </a:lnTo>
                      <a:lnTo>
                        <a:pt x="267" y="219"/>
                      </a:lnTo>
                      <a:lnTo>
                        <a:pt x="261" y="232"/>
                      </a:lnTo>
                      <a:lnTo>
                        <a:pt x="255" y="240"/>
                      </a:lnTo>
                      <a:lnTo>
                        <a:pt x="254" y="243"/>
                      </a:lnTo>
                      <a:lnTo>
                        <a:pt x="241" y="256"/>
                      </a:lnTo>
                      <a:lnTo>
                        <a:pt x="222" y="269"/>
                      </a:lnTo>
                      <a:lnTo>
                        <a:pt x="202" y="280"/>
                      </a:lnTo>
                      <a:lnTo>
                        <a:pt x="179" y="290"/>
                      </a:lnTo>
                      <a:lnTo>
                        <a:pt x="159" y="297"/>
                      </a:lnTo>
                      <a:lnTo>
                        <a:pt x="142" y="303"/>
                      </a:lnTo>
                      <a:lnTo>
                        <a:pt x="131" y="306"/>
                      </a:lnTo>
                      <a:lnTo>
                        <a:pt x="127" y="3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5" name="Freeform 232"/>
                <p:cNvSpPr>
                  <a:spLocks/>
                </p:cNvSpPr>
                <p:nvPr/>
              </p:nvSpPr>
              <p:spPr bwMode="auto">
                <a:xfrm>
                  <a:off x="1338" y="3331"/>
                  <a:ext cx="249" cy="306"/>
                </a:xfrm>
                <a:custGeom>
                  <a:avLst/>
                  <a:gdLst>
                    <a:gd name="T0" fmla="*/ 115 w 249"/>
                    <a:gd name="T1" fmla="*/ 306 h 306"/>
                    <a:gd name="T2" fmla="*/ 82 w 249"/>
                    <a:gd name="T3" fmla="*/ 303 h 306"/>
                    <a:gd name="T4" fmla="*/ 56 w 249"/>
                    <a:gd name="T5" fmla="*/ 295 h 306"/>
                    <a:gd name="T6" fmla="*/ 35 w 249"/>
                    <a:gd name="T7" fmla="*/ 284 h 306"/>
                    <a:gd name="T8" fmla="*/ 20 w 249"/>
                    <a:gd name="T9" fmla="*/ 271 h 306"/>
                    <a:gd name="T10" fmla="*/ 11 w 249"/>
                    <a:gd name="T11" fmla="*/ 260 h 306"/>
                    <a:gd name="T12" fmla="*/ 4 w 249"/>
                    <a:gd name="T13" fmla="*/ 249 h 306"/>
                    <a:gd name="T14" fmla="*/ 0 w 249"/>
                    <a:gd name="T15" fmla="*/ 241 h 306"/>
                    <a:gd name="T16" fmla="*/ 0 w 249"/>
                    <a:gd name="T17" fmla="*/ 240 h 306"/>
                    <a:gd name="T18" fmla="*/ 0 w 249"/>
                    <a:gd name="T19" fmla="*/ 0 h 306"/>
                    <a:gd name="T20" fmla="*/ 249 w 249"/>
                    <a:gd name="T21" fmla="*/ 2 h 306"/>
                    <a:gd name="T22" fmla="*/ 249 w 249"/>
                    <a:gd name="T23" fmla="*/ 186 h 306"/>
                    <a:gd name="T24" fmla="*/ 243 w 249"/>
                    <a:gd name="T25" fmla="*/ 197 h 306"/>
                    <a:gd name="T26" fmla="*/ 237 w 249"/>
                    <a:gd name="T27" fmla="*/ 210 h 306"/>
                    <a:gd name="T28" fmla="*/ 232 w 249"/>
                    <a:gd name="T29" fmla="*/ 223 h 306"/>
                    <a:gd name="T30" fmla="*/ 228 w 249"/>
                    <a:gd name="T31" fmla="*/ 230 h 306"/>
                    <a:gd name="T32" fmla="*/ 226 w 249"/>
                    <a:gd name="T33" fmla="*/ 234 h 306"/>
                    <a:gd name="T34" fmla="*/ 215 w 249"/>
                    <a:gd name="T35" fmla="*/ 245 h 306"/>
                    <a:gd name="T36" fmla="*/ 198 w 249"/>
                    <a:gd name="T37" fmla="*/ 258 h 306"/>
                    <a:gd name="T38" fmla="*/ 180 w 249"/>
                    <a:gd name="T39" fmla="*/ 271 h 306"/>
                    <a:gd name="T40" fmla="*/ 161 w 249"/>
                    <a:gd name="T41" fmla="*/ 282 h 306"/>
                    <a:gd name="T42" fmla="*/ 145 w 249"/>
                    <a:gd name="T43" fmla="*/ 292 h 306"/>
                    <a:gd name="T44" fmla="*/ 130 w 249"/>
                    <a:gd name="T45" fmla="*/ 299 h 306"/>
                    <a:gd name="T46" fmla="*/ 119 w 249"/>
                    <a:gd name="T47" fmla="*/ 305 h 306"/>
                    <a:gd name="T48" fmla="*/ 115 w 249"/>
                    <a:gd name="T49" fmla="*/ 306 h 30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49"/>
                    <a:gd name="T76" fmla="*/ 0 h 306"/>
                    <a:gd name="T77" fmla="*/ 249 w 249"/>
                    <a:gd name="T78" fmla="*/ 306 h 30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49" h="306">
                      <a:moveTo>
                        <a:pt x="115" y="306"/>
                      </a:moveTo>
                      <a:lnTo>
                        <a:pt x="82" y="303"/>
                      </a:lnTo>
                      <a:lnTo>
                        <a:pt x="56" y="295"/>
                      </a:lnTo>
                      <a:lnTo>
                        <a:pt x="35" y="284"/>
                      </a:lnTo>
                      <a:lnTo>
                        <a:pt x="20" y="271"/>
                      </a:lnTo>
                      <a:lnTo>
                        <a:pt x="11" y="260"/>
                      </a:lnTo>
                      <a:lnTo>
                        <a:pt x="4" y="249"/>
                      </a:lnTo>
                      <a:lnTo>
                        <a:pt x="0" y="241"/>
                      </a:lnTo>
                      <a:lnTo>
                        <a:pt x="0" y="240"/>
                      </a:lnTo>
                      <a:lnTo>
                        <a:pt x="0" y="0"/>
                      </a:lnTo>
                      <a:lnTo>
                        <a:pt x="249" y="2"/>
                      </a:lnTo>
                      <a:lnTo>
                        <a:pt x="249" y="186"/>
                      </a:lnTo>
                      <a:lnTo>
                        <a:pt x="243" y="197"/>
                      </a:lnTo>
                      <a:lnTo>
                        <a:pt x="237" y="210"/>
                      </a:lnTo>
                      <a:lnTo>
                        <a:pt x="232" y="223"/>
                      </a:lnTo>
                      <a:lnTo>
                        <a:pt x="228" y="230"/>
                      </a:lnTo>
                      <a:lnTo>
                        <a:pt x="226" y="234"/>
                      </a:lnTo>
                      <a:lnTo>
                        <a:pt x="215" y="245"/>
                      </a:lnTo>
                      <a:lnTo>
                        <a:pt x="198" y="258"/>
                      </a:lnTo>
                      <a:lnTo>
                        <a:pt x="180" y="271"/>
                      </a:lnTo>
                      <a:lnTo>
                        <a:pt x="161" y="282"/>
                      </a:lnTo>
                      <a:lnTo>
                        <a:pt x="145" y="292"/>
                      </a:lnTo>
                      <a:lnTo>
                        <a:pt x="130" y="299"/>
                      </a:lnTo>
                      <a:lnTo>
                        <a:pt x="119" y="305"/>
                      </a:lnTo>
                      <a:lnTo>
                        <a:pt x="115" y="306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0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6" name="Freeform 233"/>
                <p:cNvSpPr>
                  <a:spLocks/>
                </p:cNvSpPr>
                <p:nvPr/>
              </p:nvSpPr>
              <p:spPr bwMode="auto">
                <a:xfrm>
                  <a:off x="1355" y="3333"/>
                  <a:ext cx="219" cy="303"/>
                </a:xfrm>
                <a:custGeom>
                  <a:avLst/>
                  <a:gdLst>
                    <a:gd name="T0" fmla="*/ 105 w 219"/>
                    <a:gd name="T1" fmla="*/ 303 h 303"/>
                    <a:gd name="T2" fmla="*/ 76 w 219"/>
                    <a:gd name="T3" fmla="*/ 301 h 303"/>
                    <a:gd name="T4" fmla="*/ 52 w 219"/>
                    <a:gd name="T5" fmla="*/ 293 h 303"/>
                    <a:gd name="T6" fmla="*/ 33 w 219"/>
                    <a:gd name="T7" fmla="*/ 284 h 303"/>
                    <a:gd name="T8" fmla="*/ 20 w 219"/>
                    <a:gd name="T9" fmla="*/ 275 h 303"/>
                    <a:gd name="T10" fmla="*/ 11 w 219"/>
                    <a:gd name="T11" fmla="*/ 264 h 303"/>
                    <a:gd name="T12" fmla="*/ 3 w 219"/>
                    <a:gd name="T13" fmla="*/ 254 h 303"/>
                    <a:gd name="T14" fmla="*/ 2 w 219"/>
                    <a:gd name="T15" fmla="*/ 249 h 303"/>
                    <a:gd name="T16" fmla="*/ 0 w 219"/>
                    <a:gd name="T17" fmla="*/ 247 h 303"/>
                    <a:gd name="T18" fmla="*/ 0 w 219"/>
                    <a:gd name="T19" fmla="*/ 0 h 303"/>
                    <a:gd name="T20" fmla="*/ 219 w 219"/>
                    <a:gd name="T21" fmla="*/ 0 h 303"/>
                    <a:gd name="T22" fmla="*/ 219 w 219"/>
                    <a:gd name="T23" fmla="*/ 176 h 303"/>
                    <a:gd name="T24" fmla="*/ 215 w 219"/>
                    <a:gd name="T25" fmla="*/ 188 h 303"/>
                    <a:gd name="T26" fmla="*/ 209 w 219"/>
                    <a:gd name="T27" fmla="*/ 201 h 303"/>
                    <a:gd name="T28" fmla="*/ 206 w 219"/>
                    <a:gd name="T29" fmla="*/ 210 h 303"/>
                    <a:gd name="T30" fmla="*/ 202 w 219"/>
                    <a:gd name="T31" fmla="*/ 219 h 303"/>
                    <a:gd name="T32" fmla="*/ 200 w 219"/>
                    <a:gd name="T33" fmla="*/ 223 h 303"/>
                    <a:gd name="T34" fmla="*/ 191 w 219"/>
                    <a:gd name="T35" fmla="*/ 234 h 303"/>
                    <a:gd name="T36" fmla="*/ 176 w 219"/>
                    <a:gd name="T37" fmla="*/ 247 h 303"/>
                    <a:gd name="T38" fmla="*/ 161 w 219"/>
                    <a:gd name="T39" fmla="*/ 260 h 303"/>
                    <a:gd name="T40" fmla="*/ 144 w 219"/>
                    <a:gd name="T41" fmla="*/ 273 h 303"/>
                    <a:gd name="T42" fmla="*/ 130 w 219"/>
                    <a:gd name="T43" fmla="*/ 284 h 303"/>
                    <a:gd name="T44" fmla="*/ 117 w 219"/>
                    <a:gd name="T45" fmla="*/ 295 h 303"/>
                    <a:gd name="T46" fmla="*/ 109 w 219"/>
                    <a:gd name="T47" fmla="*/ 301 h 303"/>
                    <a:gd name="T48" fmla="*/ 105 w 219"/>
                    <a:gd name="T49" fmla="*/ 303 h 30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19"/>
                    <a:gd name="T76" fmla="*/ 0 h 303"/>
                    <a:gd name="T77" fmla="*/ 219 w 219"/>
                    <a:gd name="T78" fmla="*/ 303 h 30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19" h="303">
                      <a:moveTo>
                        <a:pt x="105" y="303"/>
                      </a:moveTo>
                      <a:lnTo>
                        <a:pt x="76" y="301"/>
                      </a:lnTo>
                      <a:lnTo>
                        <a:pt x="52" y="293"/>
                      </a:lnTo>
                      <a:lnTo>
                        <a:pt x="33" y="284"/>
                      </a:lnTo>
                      <a:lnTo>
                        <a:pt x="20" y="275"/>
                      </a:lnTo>
                      <a:lnTo>
                        <a:pt x="11" y="264"/>
                      </a:lnTo>
                      <a:lnTo>
                        <a:pt x="3" y="254"/>
                      </a:lnTo>
                      <a:lnTo>
                        <a:pt x="2" y="249"/>
                      </a:lnTo>
                      <a:lnTo>
                        <a:pt x="0" y="247"/>
                      </a:lnTo>
                      <a:lnTo>
                        <a:pt x="0" y="0"/>
                      </a:lnTo>
                      <a:lnTo>
                        <a:pt x="219" y="0"/>
                      </a:lnTo>
                      <a:lnTo>
                        <a:pt x="219" y="176"/>
                      </a:lnTo>
                      <a:lnTo>
                        <a:pt x="215" y="188"/>
                      </a:lnTo>
                      <a:lnTo>
                        <a:pt x="209" y="201"/>
                      </a:lnTo>
                      <a:lnTo>
                        <a:pt x="206" y="210"/>
                      </a:lnTo>
                      <a:lnTo>
                        <a:pt x="202" y="219"/>
                      </a:lnTo>
                      <a:lnTo>
                        <a:pt x="200" y="223"/>
                      </a:lnTo>
                      <a:lnTo>
                        <a:pt x="191" y="234"/>
                      </a:lnTo>
                      <a:lnTo>
                        <a:pt x="176" y="247"/>
                      </a:lnTo>
                      <a:lnTo>
                        <a:pt x="161" y="260"/>
                      </a:lnTo>
                      <a:lnTo>
                        <a:pt x="144" y="273"/>
                      </a:lnTo>
                      <a:lnTo>
                        <a:pt x="130" y="284"/>
                      </a:lnTo>
                      <a:lnTo>
                        <a:pt x="117" y="295"/>
                      </a:lnTo>
                      <a:lnTo>
                        <a:pt x="109" y="301"/>
                      </a:lnTo>
                      <a:lnTo>
                        <a:pt x="105" y="303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7" name="Freeform 234"/>
                <p:cNvSpPr>
                  <a:spLocks/>
                </p:cNvSpPr>
                <p:nvPr/>
              </p:nvSpPr>
              <p:spPr bwMode="auto">
                <a:xfrm>
                  <a:off x="1373" y="3333"/>
                  <a:ext cx="189" cy="303"/>
                </a:xfrm>
                <a:custGeom>
                  <a:avLst/>
                  <a:gdLst>
                    <a:gd name="T0" fmla="*/ 95 w 189"/>
                    <a:gd name="T1" fmla="*/ 303 h 303"/>
                    <a:gd name="T2" fmla="*/ 65 w 189"/>
                    <a:gd name="T3" fmla="*/ 299 h 303"/>
                    <a:gd name="T4" fmla="*/ 41 w 189"/>
                    <a:gd name="T5" fmla="*/ 293 h 303"/>
                    <a:gd name="T6" fmla="*/ 24 w 189"/>
                    <a:gd name="T7" fmla="*/ 284 h 303"/>
                    <a:gd name="T8" fmla="*/ 11 w 189"/>
                    <a:gd name="T9" fmla="*/ 275 h 303"/>
                    <a:gd name="T10" fmla="*/ 4 w 189"/>
                    <a:gd name="T11" fmla="*/ 265 h 303"/>
                    <a:gd name="T12" fmla="*/ 0 w 189"/>
                    <a:gd name="T13" fmla="*/ 258 h 303"/>
                    <a:gd name="T14" fmla="*/ 0 w 189"/>
                    <a:gd name="T15" fmla="*/ 256 h 303"/>
                    <a:gd name="T16" fmla="*/ 0 w 189"/>
                    <a:gd name="T17" fmla="*/ 0 h 303"/>
                    <a:gd name="T18" fmla="*/ 189 w 189"/>
                    <a:gd name="T19" fmla="*/ 0 h 303"/>
                    <a:gd name="T20" fmla="*/ 189 w 189"/>
                    <a:gd name="T21" fmla="*/ 169 h 303"/>
                    <a:gd name="T22" fmla="*/ 184 w 189"/>
                    <a:gd name="T23" fmla="*/ 182 h 303"/>
                    <a:gd name="T24" fmla="*/ 178 w 189"/>
                    <a:gd name="T25" fmla="*/ 197 h 303"/>
                    <a:gd name="T26" fmla="*/ 175 w 189"/>
                    <a:gd name="T27" fmla="*/ 208 h 303"/>
                    <a:gd name="T28" fmla="*/ 173 w 189"/>
                    <a:gd name="T29" fmla="*/ 212 h 303"/>
                    <a:gd name="T30" fmla="*/ 165 w 189"/>
                    <a:gd name="T31" fmla="*/ 223 h 303"/>
                    <a:gd name="T32" fmla="*/ 154 w 189"/>
                    <a:gd name="T33" fmla="*/ 236 h 303"/>
                    <a:gd name="T34" fmla="*/ 141 w 189"/>
                    <a:gd name="T35" fmla="*/ 251 h 303"/>
                    <a:gd name="T36" fmla="*/ 126 w 189"/>
                    <a:gd name="T37" fmla="*/ 265 h 303"/>
                    <a:gd name="T38" fmla="*/ 115 w 189"/>
                    <a:gd name="T39" fmla="*/ 280 h 303"/>
                    <a:gd name="T40" fmla="*/ 104 w 189"/>
                    <a:gd name="T41" fmla="*/ 291 h 303"/>
                    <a:gd name="T42" fmla="*/ 97 w 189"/>
                    <a:gd name="T43" fmla="*/ 299 h 303"/>
                    <a:gd name="T44" fmla="*/ 95 w 189"/>
                    <a:gd name="T45" fmla="*/ 303 h 30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89"/>
                    <a:gd name="T70" fmla="*/ 0 h 303"/>
                    <a:gd name="T71" fmla="*/ 189 w 189"/>
                    <a:gd name="T72" fmla="*/ 303 h 30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89" h="303">
                      <a:moveTo>
                        <a:pt x="95" y="303"/>
                      </a:moveTo>
                      <a:lnTo>
                        <a:pt x="65" y="299"/>
                      </a:lnTo>
                      <a:lnTo>
                        <a:pt x="41" y="293"/>
                      </a:lnTo>
                      <a:lnTo>
                        <a:pt x="24" y="284"/>
                      </a:lnTo>
                      <a:lnTo>
                        <a:pt x="11" y="275"/>
                      </a:lnTo>
                      <a:lnTo>
                        <a:pt x="4" y="265"/>
                      </a:lnTo>
                      <a:lnTo>
                        <a:pt x="0" y="258"/>
                      </a:lnTo>
                      <a:lnTo>
                        <a:pt x="0" y="256"/>
                      </a:lnTo>
                      <a:lnTo>
                        <a:pt x="0" y="0"/>
                      </a:lnTo>
                      <a:lnTo>
                        <a:pt x="189" y="0"/>
                      </a:lnTo>
                      <a:lnTo>
                        <a:pt x="189" y="169"/>
                      </a:lnTo>
                      <a:lnTo>
                        <a:pt x="184" y="182"/>
                      </a:lnTo>
                      <a:lnTo>
                        <a:pt x="178" y="197"/>
                      </a:lnTo>
                      <a:lnTo>
                        <a:pt x="175" y="208"/>
                      </a:lnTo>
                      <a:lnTo>
                        <a:pt x="173" y="212"/>
                      </a:lnTo>
                      <a:lnTo>
                        <a:pt x="165" y="223"/>
                      </a:lnTo>
                      <a:lnTo>
                        <a:pt x="154" y="236"/>
                      </a:lnTo>
                      <a:lnTo>
                        <a:pt x="141" y="251"/>
                      </a:lnTo>
                      <a:lnTo>
                        <a:pt x="126" y="265"/>
                      </a:lnTo>
                      <a:lnTo>
                        <a:pt x="115" y="280"/>
                      </a:lnTo>
                      <a:lnTo>
                        <a:pt x="104" y="291"/>
                      </a:lnTo>
                      <a:lnTo>
                        <a:pt x="97" y="299"/>
                      </a:lnTo>
                      <a:lnTo>
                        <a:pt x="95" y="30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8" name="Freeform 235"/>
                <p:cNvSpPr>
                  <a:spLocks/>
                </p:cNvSpPr>
                <p:nvPr/>
              </p:nvSpPr>
              <p:spPr bwMode="auto">
                <a:xfrm>
                  <a:off x="1390" y="3333"/>
                  <a:ext cx="159" cy="301"/>
                </a:xfrm>
                <a:custGeom>
                  <a:avLst/>
                  <a:gdLst>
                    <a:gd name="T0" fmla="*/ 83 w 159"/>
                    <a:gd name="T1" fmla="*/ 301 h 301"/>
                    <a:gd name="T2" fmla="*/ 54 w 159"/>
                    <a:gd name="T3" fmla="*/ 299 h 301"/>
                    <a:gd name="T4" fmla="*/ 32 w 159"/>
                    <a:gd name="T5" fmla="*/ 293 h 301"/>
                    <a:gd name="T6" fmla="*/ 17 w 159"/>
                    <a:gd name="T7" fmla="*/ 284 h 301"/>
                    <a:gd name="T8" fmla="*/ 7 w 159"/>
                    <a:gd name="T9" fmla="*/ 275 h 301"/>
                    <a:gd name="T10" fmla="*/ 2 w 159"/>
                    <a:gd name="T11" fmla="*/ 267 h 301"/>
                    <a:gd name="T12" fmla="*/ 0 w 159"/>
                    <a:gd name="T13" fmla="*/ 265 h 301"/>
                    <a:gd name="T14" fmla="*/ 0 w 159"/>
                    <a:gd name="T15" fmla="*/ 0 h 301"/>
                    <a:gd name="T16" fmla="*/ 159 w 159"/>
                    <a:gd name="T17" fmla="*/ 0 h 301"/>
                    <a:gd name="T18" fmla="*/ 159 w 159"/>
                    <a:gd name="T19" fmla="*/ 162 h 301"/>
                    <a:gd name="T20" fmla="*/ 156 w 159"/>
                    <a:gd name="T21" fmla="*/ 173 h 301"/>
                    <a:gd name="T22" fmla="*/ 152 w 159"/>
                    <a:gd name="T23" fmla="*/ 188 h 301"/>
                    <a:gd name="T24" fmla="*/ 148 w 159"/>
                    <a:gd name="T25" fmla="*/ 199 h 301"/>
                    <a:gd name="T26" fmla="*/ 146 w 159"/>
                    <a:gd name="T27" fmla="*/ 202 h 301"/>
                    <a:gd name="T28" fmla="*/ 141 w 159"/>
                    <a:gd name="T29" fmla="*/ 212 h 301"/>
                    <a:gd name="T30" fmla="*/ 132 w 159"/>
                    <a:gd name="T31" fmla="*/ 226 h 301"/>
                    <a:gd name="T32" fmla="*/ 121 w 159"/>
                    <a:gd name="T33" fmla="*/ 241 h 301"/>
                    <a:gd name="T34" fmla="*/ 109 w 159"/>
                    <a:gd name="T35" fmla="*/ 260 h 301"/>
                    <a:gd name="T36" fmla="*/ 100 w 159"/>
                    <a:gd name="T37" fmla="*/ 275 h 301"/>
                    <a:gd name="T38" fmla="*/ 91 w 159"/>
                    <a:gd name="T39" fmla="*/ 290 h 301"/>
                    <a:gd name="T40" fmla="*/ 85 w 159"/>
                    <a:gd name="T41" fmla="*/ 299 h 301"/>
                    <a:gd name="T42" fmla="*/ 83 w 159"/>
                    <a:gd name="T43" fmla="*/ 301 h 30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59"/>
                    <a:gd name="T67" fmla="*/ 0 h 301"/>
                    <a:gd name="T68" fmla="*/ 159 w 159"/>
                    <a:gd name="T69" fmla="*/ 301 h 30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59" h="301">
                      <a:moveTo>
                        <a:pt x="83" y="301"/>
                      </a:moveTo>
                      <a:lnTo>
                        <a:pt x="54" y="299"/>
                      </a:lnTo>
                      <a:lnTo>
                        <a:pt x="32" y="293"/>
                      </a:lnTo>
                      <a:lnTo>
                        <a:pt x="17" y="284"/>
                      </a:lnTo>
                      <a:lnTo>
                        <a:pt x="7" y="275"/>
                      </a:lnTo>
                      <a:lnTo>
                        <a:pt x="2" y="267"/>
                      </a:lnTo>
                      <a:lnTo>
                        <a:pt x="0" y="265"/>
                      </a:lnTo>
                      <a:lnTo>
                        <a:pt x="0" y="0"/>
                      </a:lnTo>
                      <a:lnTo>
                        <a:pt x="159" y="0"/>
                      </a:lnTo>
                      <a:lnTo>
                        <a:pt x="159" y="162"/>
                      </a:lnTo>
                      <a:lnTo>
                        <a:pt x="156" y="173"/>
                      </a:lnTo>
                      <a:lnTo>
                        <a:pt x="152" y="188"/>
                      </a:lnTo>
                      <a:lnTo>
                        <a:pt x="148" y="199"/>
                      </a:lnTo>
                      <a:lnTo>
                        <a:pt x="146" y="202"/>
                      </a:lnTo>
                      <a:lnTo>
                        <a:pt x="141" y="212"/>
                      </a:lnTo>
                      <a:lnTo>
                        <a:pt x="132" y="226"/>
                      </a:lnTo>
                      <a:lnTo>
                        <a:pt x="121" y="241"/>
                      </a:lnTo>
                      <a:lnTo>
                        <a:pt x="109" y="260"/>
                      </a:lnTo>
                      <a:lnTo>
                        <a:pt x="100" y="275"/>
                      </a:lnTo>
                      <a:lnTo>
                        <a:pt x="91" y="290"/>
                      </a:lnTo>
                      <a:lnTo>
                        <a:pt x="85" y="299"/>
                      </a:lnTo>
                      <a:lnTo>
                        <a:pt x="83" y="30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9" name="Freeform 236"/>
                <p:cNvSpPr>
                  <a:spLocks/>
                </p:cNvSpPr>
                <p:nvPr/>
              </p:nvSpPr>
              <p:spPr bwMode="auto">
                <a:xfrm>
                  <a:off x="1407" y="3333"/>
                  <a:ext cx="129" cy="301"/>
                </a:xfrm>
                <a:custGeom>
                  <a:avLst/>
                  <a:gdLst>
                    <a:gd name="T0" fmla="*/ 74 w 129"/>
                    <a:gd name="T1" fmla="*/ 301 h 301"/>
                    <a:gd name="T2" fmla="*/ 48 w 129"/>
                    <a:gd name="T3" fmla="*/ 299 h 301"/>
                    <a:gd name="T4" fmla="*/ 29 w 129"/>
                    <a:gd name="T5" fmla="*/ 295 h 301"/>
                    <a:gd name="T6" fmla="*/ 16 w 129"/>
                    <a:gd name="T7" fmla="*/ 288 h 301"/>
                    <a:gd name="T8" fmla="*/ 7 w 129"/>
                    <a:gd name="T9" fmla="*/ 282 h 301"/>
                    <a:gd name="T10" fmla="*/ 2 w 129"/>
                    <a:gd name="T11" fmla="*/ 277 h 301"/>
                    <a:gd name="T12" fmla="*/ 0 w 129"/>
                    <a:gd name="T13" fmla="*/ 275 h 301"/>
                    <a:gd name="T14" fmla="*/ 0 w 129"/>
                    <a:gd name="T15" fmla="*/ 0 h 301"/>
                    <a:gd name="T16" fmla="*/ 129 w 129"/>
                    <a:gd name="T17" fmla="*/ 0 h 301"/>
                    <a:gd name="T18" fmla="*/ 129 w 129"/>
                    <a:gd name="T19" fmla="*/ 156 h 301"/>
                    <a:gd name="T20" fmla="*/ 128 w 129"/>
                    <a:gd name="T21" fmla="*/ 165 h 301"/>
                    <a:gd name="T22" fmla="*/ 124 w 129"/>
                    <a:gd name="T23" fmla="*/ 178 h 301"/>
                    <a:gd name="T24" fmla="*/ 122 w 129"/>
                    <a:gd name="T25" fmla="*/ 189 h 301"/>
                    <a:gd name="T26" fmla="*/ 120 w 129"/>
                    <a:gd name="T27" fmla="*/ 193 h 301"/>
                    <a:gd name="T28" fmla="*/ 116 w 129"/>
                    <a:gd name="T29" fmla="*/ 202 h 301"/>
                    <a:gd name="T30" fmla="*/ 109 w 129"/>
                    <a:gd name="T31" fmla="*/ 215 h 301"/>
                    <a:gd name="T32" fmla="*/ 102 w 129"/>
                    <a:gd name="T33" fmla="*/ 234 h 301"/>
                    <a:gd name="T34" fmla="*/ 92 w 129"/>
                    <a:gd name="T35" fmla="*/ 252 h 301"/>
                    <a:gd name="T36" fmla="*/ 85 w 129"/>
                    <a:gd name="T37" fmla="*/ 271 h 301"/>
                    <a:gd name="T38" fmla="*/ 79 w 129"/>
                    <a:gd name="T39" fmla="*/ 286 h 301"/>
                    <a:gd name="T40" fmla="*/ 76 w 129"/>
                    <a:gd name="T41" fmla="*/ 297 h 301"/>
                    <a:gd name="T42" fmla="*/ 74 w 129"/>
                    <a:gd name="T43" fmla="*/ 301 h 30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29"/>
                    <a:gd name="T67" fmla="*/ 0 h 301"/>
                    <a:gd name="T68" fmla="*/ 129 w 129"/>
                    <a:gd name="T69" fmla="*/ 301 h 30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29" h="301">
                      <a:moveTo>
                        <a:pt x="74" y="301"/>
                      </a:moveTo>
                      <a:lnTo>
                        <a:pt x="48" y="299"/>
                      </a:lnTo>
                      <a:lnTo>
                        <a:pt x="29" y="295"/>
                      </a:lnTo>
                      <a:lnTo>
                        <a:pt x="16" y="288"/>
                      </a:lnTo>
                      <a:lnTo>
                        <a:pt x="7" y="282"/>
                      </a:lnTo>
                      <a:lnTo>
                        <a:pt x="2" y="277"/>
                      </a:lnTo>
                      <a:lnTo>
                        <a:pt x="0" y="275"/>
                      </a:lnTo>
                      <a:lnTo>
                        <a:pt x="0" y="0"/>
                      </a:lnTo>
                      <a:lnTo>
                        <a:pt x="129" y="0"/>
                      </a:lnTo>
                      <a:lnTo>
                        <a:pt x="129" y="156"/>
                      </a:lnTo>
                      <a:lnTo>
                        <a:pt x="128" y="165"/>
                      </a:lnTo>
                      <a:lnTo>
                        <a:pt x="124" y="178"/>
                      </a:lnTo>
                      <a:lnTo>
                        <a:pt x="122" y="189"/>
                      </a:lnTo>
                      <a:lnTo>
                        <a:pt x="120" y="193"/>
                      </a:lnTo>
                      <a:lnTo>
                        <a:pt x="116" y="202"/>
                      </a:lnTo>
                      <a:lnTo>
                        <a:pt x="109" y="215"/>
                      </a:lnTo>
                      <a:lnTo>
                        <a:pt x="102" y="234"/>
                      </a:lnTo>
                      <a:lnTo>
                        <a:pt x="92" y="252"/>
                      </a:lnTo>
                      <a:lnTo>
                        <a:pt x="85" y="271"/>
                      </a:lnTo>
                      <a:lnTo>
                        <a:pt x="79" y="286"/>
                      </a:lnTo>
                      <a:lnTo>
                        <a:pt x="76" y="297"/>
                      </a:lnTo>
                      <a:lnTo>
                        <a:pt x="74" y="301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0" name="Freeform 237"/>
                <p:cNvSpPr>
                  <a:spLocks/>
                </p:cNvSpPr>
                <p:nvPr/>
              </p:nvSpPr>
              <p:spPr bwMode="auto">
                <a:xfrm>
                  <a:off x="1425" y="3333"/>
                  <a:ext cx="100" cy="299"/>
                </a:xfrm>
                <a:custGeom>
                  <a:avLst/>
                  <a:gdLst>
                    <a:gd name="T0" fmla="*/ 61 w 100"/>
                    <a:gd name="T1" fmla="*/ 299 h 299"/>
                    <a:gd name="T2" fmla="*/ 37 w 100"/>
                    <a:gd name="T3" fmla="*/ 299 h 299"/>
                    <a:gd name="T4" fmla="*/ 21 w 100"/>
                    <a:gd name="T5" fmla="*/ 295 h 299"/>
                    <a:gd name="T6" fmla="*/ 9 w 100"/>
                    <a:gd name="T7" fmla="*/ 290 h 299"/>
                    <a:gd name="T8" fmla="*/ 2 w 100"/>
                    <a:gd name="T9" fmla="*/ 286 h 299"/>
                    <a:gd name="T10" fmla="*/ 0 w 100"/>
                    <a:gd name="T11" fmla="*/ 284 h 299"/>
                    <a:gd name="T12" fmla="*/ 0 w 100"/>
                    <a:gd name="T13" fmla="*/ 2 h 299"/>
                    <a:gd name="T14" fmla="*/ 100 w 100"/>
                    <a:gd name="T15" fmla="*/ 0 h 299"/>
                    <a:gd name="T16" fmla="*/ 100 w 100"/>
                    <a:gd name="T17" fmla="*/ 149 h 299"/>
                    <a:gd name="T18" fmla="*/ 98 w 100"/>
                    <a:gd name="T19" fmla="*/ 156 h 299"/>
                    <a:gd name="T20" fmla="*/ 97 w 100"/>
                    <a:gd name="T21" fmla="*/ 169 h 299"/>
                    <a:gd name="T22" fmla="*/ 95 w 100"/>
                    <a:gd name="T23" fmla="*/ 178 h 299"/>
                    <a:gd name="T24" fmla="*/ 93 w 100"/>
                    <a:gd name="T25" fmla="*/ 184 h 299"/>
                    <a:gd name="T26" fmla="*/ 91 w 100"/>
                    <a:gd name="T27" fmla="*/ 191 h 299"/>
                    <a:gd name="T28" fmla="*/ 86 w 100"/>
                    <a:gd name="T29" fmla="*/ 206 h 299"/>
                    <a:gd name="T30" fmla="*/ 80 w 100"/>
                    <a:gd name="T31" fmla="*/ 225 h 299"/>
                    <a:gd name="T32" fmla="*/ 74 w 100"/>
                    <a:gd name="T33" fmla="*/ 245 h 299"/>
                    <a:gd name="T34" fmla="*/ 71 w 100"/>
                    <a:gd name="T35" fmla="*/ 265 h 299"/>
                    <a:gd name="T36" fmla="*/ 65 w 100"/>
                    <a:gd name="T37" fmla="*/ 282 h 299"/>
                    <a:gd name="T38" fmla="*/ 63 w 100"/>
                    <a:gd name="T39" fmla="*/ 295 h 299"/>
                    <a:gd name="T40" fmla="*/ 61 w 100"/>
                    <a:gd name="T41" fmla="*/ 299 h 2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0"/>
                    <a:gd name="T64" fmla="*/ 0 h 299"/>
                    <a:gd name="T65" fmla="*/ 100 w 100"/>
                    <a:gd name="T66" fmla="*/ 299 h 29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0" h="299">
                      <a:moveTo>
                        <a:pt x="61" y="299"/>
                      </a:moveTo>
                      <a:lnTo>
                        <a:pt x="37" y="299"/>
                      </a:lnTo>
                      <a:lnTo>
                        <a:pt x="21" y="295"/>
                      </a:lnTo>
                      <a:lnTo>
                        <a:pt x="9" y="290"/>
                      </a:lnTo>
                      <a:lnTo>
                        <a:pt x="2" y="286"/>
                      </a:lnTo>
                      <a:lnTo>
                        <a:pt x="0" y="284"/>
                      </a:lnTo>
                      <a:lnTo>
                        <a:pt x="0" y="2"/>
                      </a:lnTo>
                      <a:lnTo>
                        <a:pt x="100" y="0"/>
                      </a:lnTo>
                      <a:lnTo>
                        <a:pt x="100" y="149"/>
                      </a:lnTo>
                      <a:lnTo>
                        <a:pt x="98" y="156"/>
                      </a:lnTo>
                      <a:lnTo>
                        <a:pt x="97" y="169"/>
                      </a:lnTo>
                      <a:lnTo>
                        <a:pt x="95" y="178"/>
                      </a:lnTo>
                      <a:lnTo>
                        <a:pt x="93" y="184"/>
                      </a:lnTo>
                      <a:lnTo>
                        <a:pt x="91" y="191"/>
                      </a:lnTo>
                      <a:lnTo>
                        <a:pt x="86" y="206"/>
                      </a:lnTo>
                      <a:lnTo>
                        <a:pt x="80" y="225"/>
                      </a:lnTo>
                      <a:lnTo>
                        <a:pt x="74" y="245"/>
                      </a:lnTo>
                      <a:lnTo>
                        <a:pt x="71" y="265"/>
                      </a:lnTo>
                      <a:lnTo>
                        <a:pt x="65" y="282"/>
                      </a:lnTo>
                      <a:lnTo>
                        <a:pt x="63" y="295"/>
                      </a:lnTo>
                      <a:lnTo>
                        <a:pt x="61" y="29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1" name="Freeform 238"/>
                <p:cNvSpPr>
                  <a:spLocks/>
                </p:cNvSpPr>
                <p:nvPr/>
              </p:nvSpPr>
              <p:spPr bwMode="auto">
                <a:xfrm>
                  <a:off x="1442" y="3333"/>
                  <a:ext cx="70" cy="299"/>
                </a:xfrm>
                <a:custGeom>
                  <a:avLst/>
                  <a:gdLst>
                    <a:gd name="T0" fmla="*/ 52 w 70"/>
                    <a:gd name="T1" fmla="*/ 299 h 299"/>
                    <a:gd name="T2" fmla="*/ 30 w 70"/>
                    <a:gd name="T3" fmla="*/ 299 h 299"/>
                    <a:gd name="T4" fmla="*/ 13 w 70"/>
                    <a:gd name="T5" fmla="*/ 297 h 299"/>
                    <a:gd name="T6" fmla="*/ 4 w 70"/>
                    <a:gd name="T7" fmla="*/ 295 h 299"/>
                    <a:gd name="T8" fmla="*/ 0 w 70"/>
                    <a:gd name="T9" fmla="*/ 293 h 299"/>
                    <a:gd name="T10" fmla="*/ 0 w 70"/>
                    <a:gd name="T11" fmla="*/ 2 h 299"/>
                    <a:gd name="T12" fmla="*/ 70 w 70"/>
                    <a:gd name="T13" fmla="*/ 0 h 299"/>
                    <a:gd name="T14" fmla="*/ 70 w 70"/>
                    <a:gd name="T15" fmla="*/ 141 h 299"/>
                    <a:gd name="T16" fmla="*/ 70 w 70"/>
                    <a:gd name="T17" fmla="*/ 149 h 299"/>
                    <a:gd name="T18" fmla="*/ 69 w 70"/>
                    <a:gd name="T19" fmla="*/ 160 h 299"/>
                    <a:gd name="T20" fmla="*/ 69 w 70"/>
                    <a:gd name="T21" fmla="*/ 169 h 299"/>
                    <a:gd name="T22" fmla="*/ 67 w 70"/>
                    <a:gd name="T23" fmla="*/ 175 h 299"/>
                    <a:gd name="T24" fmla="*/ 67 w 70"/>
                    <a:gd name="T25" fmla="*/ 180 h 299"/>
                    <a:gd name="T26" fmla="*/ 63 w 70"/>
                    <a:gd name="T27" fmla="*/ 195 h 299"/>
                    <a:gd name="T28" fmla="*/ 61 w 70"/>
                    <a:gd name="T29" fmla="*/ 215 h 299"/>
                    <a:gd name="T30" fmla="*/ 57 w 70"/>
                    <a:gd name="T31" fmla="*/ 238 h 299"/>
                    <a:gd name="T32" fmla="*/ 56 w 70"/>
                    <a:gd name="T33" fmla="*/ 260 h 299"/>
                    <a:gd name="T34" fmla="*/ 54 w 70"/>
                    <a:gd name="T35" fmla="*/ 280 h 299"/>
                    <a:gd name="T36" fmla="*/ 52 w 70"/>
                    <a:gd name="T37" fmla="*/ 293 h 299"/>
                    <a:gd name="T38" fmla="*/ 52 w 70"/>
                    <a:gd name="T39" fmla="*/ 299 h 29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70"/>
                    <a:gd name="T61" fmla="*/ 0 h 299"/>
                    <a:gd name="T62" fmla="*/ 70 w 70"/>
                    <a:gd name="T63" fmla="*/ 299 h 29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70" h="299">
                      <a:moveTo>
                        <a:pt x="52" y="299"/>
                      </a:moveTo>
                      <a:lnTo>
                        <a:pt x="30" y="299"/>
                      </a:lnTo>
                      <a:lnTo>
                        <a:pt x="13" y="297"/>
                      </a:lnTo>
                      <a:lnTo>
                        <a:pt x="4" y="295"/>
                      </a:lnTo>
                      <a:lnTo>
                        <a:pt x="0" y="293"/>
                      </a:lnTo>
                      <a:lnTo>
                        <a:pt x="0" y="2"/>
                      </a:lnTo>
                      <a:lnTo>
                        <a:pt x="70" y="0"/>
                      </a:lnTo>
                      <a:lnTo>
                        <a:pt x="70" y="141"/>
                      </a:lnTo>
                      <a:lnTo>
                        <a:pt x="70" y="149"/>
                      </a:lnTo>
                      <a:lnTo>
                        <a:pt x="69" y="160"/>
                      </a:lnTo>
                      <a:lnTo>
                        <a:pt x="69" y="169"/>
                      </a:lnTo>
                      <a:lnTo>
                        <a:pt x="67" y="175"/>
                      </a:lnTo>
                      <a:lnTo>
                        <a:pt x="67" y="180"/>
                      </a:lnTo>
                      <a:lnTo>
                        <a:pt x="63" y="195"/>
                      </a:lnTo>
                      <a:lnTo>
                        <a:pt x="61" y="215"/>
                      </a:lnTo>
                      <a:lnTo>
                        <a:pt x="57" y="238"/>
                      </a:lnTo>
                      <a:lnTo>
                        <a:pt x="56" y="260"/>
                      </a:lnTo>
                      <a:lnTo>
                        <a:pt x="54" y="280"/>
                      </a:lnTo>
                      <a:lnTo>
                        <a:pt x="52" y="293"/>
                      </a:lnTo>
                      <a:lnTo>
                        <a:pt x="52" y="299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0">
                  <a:solidFill>
                    <a:srgbClr val="E5E5E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2" name="Freeform 239"/>
                <p:cNvSpPr>
                  <a:spLocks/>
                </p:cNvSpPr>
                <p:nvPr/>
              </p:nvSpPr>
              <p:spPr bwMode="auto">
                <a:xfrm>
                  <a:off x="1299" y="3452"/>
                  <a:ext cx="93" cy="113"/>
                </a:xfrm>
                <a:custGeom>
                  <a:avLst/>
                  <a:gdLst>
                    <a:gd name="T0" fmla="*/ 0 w 93"/>
                    <a:gd name="T1" fmla="*/ 57 h 113"/>
                    <a:gd name="T2" fmla="*/ 2 w 93"/>
                    <a:gd name="T3" fmla="*/ 80 h 113"/>
                    <a:gd name="T4" fmla="*/ 13 w 93"/>
                    <a:gd name="T5" fmla="*/ 98 h 113"/>
                    <a:gd name="T6" fmla="*/ 28 w 93"/>
                    <a:gd name="T7" fmla="*/ 109 h 113"/>
                    <a:gd name="T8" fmla="*/ 48 w 93"/>
                    <a:gd name="T9" fmla="*/ 113 h 113"/>
                    <a:gd name="T10" fmla="*/ 65 w 93"/>
                    <a:gd name="T11" fmla="*/ 109 h 113"/>
                    <a:gd name="T12" fmla="*/ 78 w 93"/>
                    <a:gd name="T13" fmla="*/ 102 h 113"/>
                    <a:gd name="T14" fmla="*/ 85 w 93"/>
                    <a:gd name="T15" fmla="*/ 95 h 113"/>
                    <a:gd name="T16" fmla="*/ 91 w 93"/>
                    <a:gd name="T17" fmla="*/ 83 h 113"/>
                    <a:gd name="T18" fmla="*/ 93 w 93"/>
                    <a:gd name="T19" fmla="*/ 74 h 113"/>
                    <a:gd name="T20" fmla="*/ 71 w 93"/>
                    <a:gd name="T21" fmla="*/ 74 h 113"/>
                    <a:gd name="T22" fmla="*/ 69 w 93"/>
                    <a:gd name="T23" fmla="*/ 80 h 113"/>
                    <a:gd name="T24" fmla="*/ 65 w 93"/>
                    <a:gd name="T25" fmla="*/ 85 h 113"/>
                    <a:gd name="T26" fmla="*/ 61 w 93"/>
                    <a:gd name="T27" fmla="*/ 91 h 113"/>
                    <a:gd name="T28" fmla="*/ 56 w 93"/>
                    <a:gd name="T29" fmla="*/ 93 h 113"/>
                    <a:gd name="T30" fmla="*/ 48 w 93"/>
                    <a:gd name="T31" fmla="*/ 93 h 113"/>
                    <a:gd name="T32" fmla="*/ 41 w 93"/>
                    <a:gd name="T33" fmla="*/ 93 h 113"/>
                    <a:gd name="T34" fmla="*/ 35 w 93"/>
                    <a:gd name="T35" fmla="*/ 89 h 113"/>
                    <a:gd name="T36" fmla="*/ 30 w 93"/>
                    <a:gd name="T37" fmla="*/ 85 h 113"/>
                    <a:gd name="T38" fmla="*/ 26 w 93"/>
                    <a:gd name="T39" fmla="*/ 80 h 113"/>
                    <a:gd name="T40" fmla="*/ 24 w 93"/>
                    <a:gd name="T41" fmla="*/ 72 h 113"/>
                    <a:gd name="T42" fmla="*/ 22 w 93"/>
                    <a:gd name="T43" fmla="*/ 67 h 113"/>
                    <a:gd name="T44" fmla="*/ 22 w 93"/>
                    <a:gd name="T45" fmla="*/ 57 h 113"/>
                    <a:gd name="T46" fmla="*/ 22 w 93"/>
                    <a:gd name="T47" fmla="*/ 46 h 113"/>
                    <a:gd name="T48" fmla="*/ 26 w 93"/>
                    <a:gd name="T49" fmla="*/ 37 h 113"/>
                    <a:gd name="T50" fmla="*/ 30 w 93"/>
                    <a:gd name="T51" fmla="*/ 30 h 113"/>
                    <a:gd name="T52" fmla="*/ 33 w 93"/>
                    <a:gd name="T53" fmla="*/ 24 h 113"/>
                    <a:gd name="T54" fmla="*/ 41 w 93"/>
                    <a:gd name="T55" fmla="*/ 20 h 113"/>
                    <a:gd name="T56" fmla="*/ 48 w 93"/>
                    <a:gd name="T57" fmla="*/ 20 h 113"/>
                    <a:gd name="T58" fmla="*/ 56 w 93"/>
                    <a:gd name="T59" fmla="*/ 20 h 113"/>
                    <a:gd name="T60" fmla="*/ 61 w 93"/>
                    <a:gd name="T61" fmla="*/ 22 h 113"/>
                    <a:gd name="T62" fmla="*/ 65 w 93"/>
                    <a:gd name="T63" fmla="*/ 26 h 113"/>
                    <a:gd name="T64" fmla="*/ 69 w 93"/>
                    <a:gd name="T65" fmla="*/ 31 h 113"/>
                    <a:gd name="T66" fmla="*/ 71 w 93"/>
                    <a:gd name="T67" fmla="*/ 39 h 113"/>
                    <a:gd name="T68" fmla="*/ 93 w 93"/>
                    <a:gd name="T69" fmla="*/ 39 h 113"/>
                    <a:gd name="T70" fmla="*/ 91 w 93"/>
                    <a:gd name="T71" fmla="*/ 28 h 113"/>
                    <a:gd name="T72" fmla="*/ 85 w 93"/>
                    <a:gd name="T73" fmla="*/ 18 h 113"/>
                    <a:gd name="T74" fmla="*/ 76 w 93"/>
                    <a:gd name="T75" fmla="*/ 9 h 113"/>
                    <a:gd name="T76" fmla="*/ 63 w 93"/>
                    <a:gd name="T77" fmla="*/ 2 h 113"/>
                    <a:gd name="T78" fmla="*/ 46 w 93"/>
                    <a:gd name="T79" fmla="*/ 0 h 113"/>
                    <a:gd name="T80" fmla="*/ 30 w 93"/>
                    <a:gd name="T81" fmla="*/ 4 h 113"/>
                    <a:gd name="T82" fmla="*/ 15 w 93"/>
                    <a:gd name="T83" fmla="*/ 13 h 113"/>
                    <a:gd name="T84" fmla="*/ 4 w 93"/>
                    <a:gd name="T85" fmla="*/ 31 h 113"/>
                    <a:gd name="T86" fmla="*/ 0 w 93"/>
                    <a:gd name="T87" fmla="*/ 57 h 11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3"/>
                    <a:gd name="T133" fmla="*/ 0 h 113"/>
                    <a:gd name="T134" fmla="*/ 93 w 93"/>
                    <a:gd name="T135" fmla="*/ 113 h 11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3" h="113">
                      <a:moveTo>
                        <a:pt x="0" y="57"/>
                      </a:moveTo>
                      <a:lnTo>
                        <a:pt x="2" y="80"/>
                      </a:lnTo>
                      <a:lnTo>
                        <a:pt x="13" y="98"/>
                      </a:lnTo>
                      <a:lnTo>
                        <a:pt x="28" y="109"/>
                      </a:lnTo>
                      <a:lnTo>
                        <a:pt x="48" y="113"/>
                      </a:lnTo>
                      <a:lnTo>
                        <a:pt x="65" y="109"/>
                      </a:lnTo>
                      <a:lnTo>
                        <a:pt x="78" y="102"/>
                      </a:lnTo>
                      <a:lnTo>
                        <a:pt x="85" y="95"/>
                      </a:lnTo>
                      <a:lnTo>
                        <a:pt x="91" y="83"/>
                      </a:lnTo>
                      <a:lnTo>
                        <a:pt x="93" y="74"/>
                      </a:lnTo>
                      <a:lnTo>
                        <a:pt x="71" y="74"/>
                      </a:lnTo>
                      <a:lnTo>
                        <a:pt x="69" y="80"/>
                      </a:lnTo>
                      <a:lnTo>
                        <a:pt x="65" y="85"/>
                      </a:lnTo>
                      <a:lnTo>
                        <a:pt x="61" y="91"/>
                      </a:lnTo>
                      <a:lnTo>
                        <a:pt x="56" y="93"/>
                      </a:lnTo>
                      <a:lnTo>
                        <a:pt x="48" y="93"/>
                      </a:lnTo>
                      <a:lnTo>
                        <a:pt x="41" y="93"/>
                      </a:lnTo>
                      <a:lnTo>
                        <a:pt x="35" y="89"/>
                      </a:lnTo>
                      <a:lnTo>
                        <a:pt x="30" y="85"/>
                      </a:lnTo>
                      <a:lnTo>
                        <a:pt x="26" y="80"/>
                      </a:lnTo>
                      <a:lnTo>
                        <a:pt x="24" y="72"/>
                      </a:lnTo>
                      <a:lnTo>
                        <a:pt x="22" y="67"/>
                      </a:lnTo>
                      <a:lnTo>
                        <a:pt x="22" y="57"/>
                      </a:lnTo>
                      <a:lnTo>
                        <a:pt x="22" y="46"/>
                      </a:lnTo>
                      <a:lnTo>
                        <a:pt x="26" y="37"/>
                      </a:lnTo>
                      <a:lnTo>
                        <a:pt x="30" y="30"/>
                      </a:lnTo>
                      <a:lnTo>
                        <a:pt x="33" y="24"/>
                      </a:lnTo>
                      <a:lnTo>
                        <a:pt x="41" y="20"/>
                      </a:lnTo>
                      <a:lnTo>
                        <a:pt x="48" y="20"/>
                      </a:lnTo>
                      <a:lnTo>
                        <a:pt x="56" y="20"/>
                      </a:lnTo>
                      <a:lnTo>
                        <a:pt x="61" y="22"/>
                      </a:lnTo>
                      <a:lnTo>
                        <a:pt x="65" y="26"/>
                      </a:lnTo>
                      <a:lnTo>
                        <a:pt x="69" y="31"/>
                      </a:lnTo>
                      <a:lnTo>
                        <a:pt x="71" y="39"/>
                      </a:lnTo>
                      <a:lnTo>
                        <a:pt x="93" y="39"/>
                      </a:lnTo>
                      <a:lnTo>
                        <a:pt x="91" y="28"/>
                      </a:lnTo>
                      <a:lnTo>
                        <a:pt x="85" y="18"/>
                      </a:lnTo>
                      <a:lnTo>
                        <a:pt x="76" y="9"/>
                      </a:lnTo>
                      <a:lnTo>
                        <a:pt x="63" y="2"/>
                      </a:lnTo>
                      <a:lnTo>
                        <a:pt x="46" y="0"/>
                      </a:lnTo>
                      <a:lnTo>
                        <a:pt x="30" y="4"/>
                      </a:lnTo>
                      <a:lnTo>
                        <a:pt x="15" y="13"/>
                      </a:lnTo>
                      <a:lnTo>
                        <a:pt x="4" y="31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3" name="Freeform 240"/>
                <p:cNvSpPr>
                  <a:spLocks/>
                </p:cNvSpPr>
                <p:nvPr/>
              </p:nvSpPr>
              <p:spPr bwMode="auto">
                <a:xfrm>
                  <a:off x="1295" y="3235"/>
                  <a:ext cx="334" cy="174"/>
                </a:xfrm>
                <a:custGeom>
                  <a:avLst/>
                  <a:gdLst>
                    <a:gd name="T0" fmla="*/ 167 w 334"/>
                    <a:gd name="T1" fmla="*/ 174 h 174"/>
                    <a:gd name="T2" fmla="*/ 212 w 334"/>
                    <a:gd name="T3" fmla="*/ 172 h 174"/>
                    <a:gd name="T4" fmla="*/ 253 w 334"/>
                    <a:gd name="T5" fmla="*/ 163 h 174"/>
                    <a:gd name="T6" fmla="*/ 286 w 334"/>
                    <a:gd name="T7" fmla="*/ 150 h 174"/>
                    <a:gd name="T8" fmla="*/ 312 w 334"/>
                    <a:gd name="T9" fmla="*/ 132 h 174"/>
                    <a:gd name="T10" fmla="*/ 329 w 334"/>
                    <a:gd name="T11" fmla="*/ 111 h 174"/>
                    <a:gd name="T12" fmla="*/ 334 w 334"/>
                    <a:gd name="T13" fmla="*/ 87 h 174"/>
                    <a:gd name="T14" fmla="*/ 329 w 334"/>
                    <a:gd name="T15" fmla="*/ 65 h 174"/>
                    <a:gd name="T16" fmla="*/ 312 w 334"/>
                    <a:gd name="T17" fmla="*/ 43 h 174"/>
                    <a:gd name="T18" fmla="*/ 286 w 334"/>
                    <a:gd name="T19" fmla="*/ 26 h 174"/>
                    <a:gd name="T20" fmla="*/ 253 w 334"/>
                    <a:gd name="T21" fmla="*/ 11 h 174"/>
                    <a:gd name="T22" fmla="*/ 212 w 334"/>
                    <a:gd name="T23" fmla="*/ 4 h 174"/>
                    <a:gd name="T24" fmla="*/ 167 w 334"/>
                    <a:gd name="T25" fmla="*/ 0 h 174"/>
                    <a:gd name="T26" fmla="*/ 123 w 334"/>
                    <a:gd name="T27" fmla="*/ 4 h 174"/>
                    <a:gd name="T28" fmla="*/ 82 w 334"/>
                    <a:gd name="T29" fmla="*/ 11 h 174"/>
                    <a:gd name="T30" fmla="*/ 49 w 334"/>
                    <a:gd name="T31" fmla="*/ 26 h 174"/>
                    <a:gd name="T32" fmla="*/ 23 w 334"/>
                    <a:gd name="T33" fmla="*/ 43 h 174"/>
                    <a:gd name="T34" fmla="*/ 6 w 334"/>
                    <a:gd name="T35" fmla="*/ 65 h 174"/>
                    <a:gd name="T36" fmla="*/ 0 w 334"/>
                    <a:gd name="T37" fmla="*/ 87 h 174"/>
                    <a:gd name="T38" fmla="*/ 6 w 334"/>
                    <a:gd name="T39" fmla="*/ 111 h 174"/>
                    <a:gd name="T40" fmla="*/ 23 w 334"/>
                    <a:gd name="T41" fmla="*/ 132 h 174"/>
                    <a:gd name="T42" fmla="*/ 49 w 334"/>
                    <a:gd name="T43" fmla="*/ 150 h 174"/>
                    <a:gd name="T44" fmla="*/ 82 w 334"/>
                    <a:gd name="T45" fmla="*/ 163 h 174"/>
                    <a:gd name="T46" fmla="*/ 123 w 334"/>
                    <a:gd name="T47" fmla="*/ 172 h 174"/>
                    <a:gd name="T48" fmla="*/ 167 w 334"/>
                    <a:gd name="T49" fmla="*/ 174 h 17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34"/>
                    <a:gd name="T76" fmla="*/ 0 h 174"/>
                    <a:gd name="T77" fmla="*/ 334 w 334"/>
                    <a:gd name="T78" fmla="*/ 174 h 17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34" h="174">
                      <a:moveTo>
                        <a:pt x="167" y="174"/>
                      </a:moveTo>
                      <a:lnTo>
                        <a:pt x="212" y="172"/>
                      </a:lnTo>
                      <a:lnTo>
                        <a:pt x="253" y="163"/>
                      </a:lnTo>
                      <a:lnTo>
                        <a:pt x="286" y="150"/>
                      </a:lnTo>
                      <a:lnTo>
                        <a:pt x="312" y="132"/>
                      </a:lnTo>
                      <a:lnTo>
                        <a:pt x="329" y="111"/>
                      </a:lnTo>
                      <a:lnTo>
                        <a:pt x="334" y="87"/>
                      </a:lnTo>
                      <a:lnTo>
                        <a:pt x="329" y="65"/>
                      </a:lnTo>
                      <a:lnTo>
                        <a:pt x="312" y="43"/>
                      </a:lnTo>
                      <a:lnTo>
                        <a:pt x="286" y="26"/>
                      </a:lnTo>
                      <a:lnTo>
                        <a:pt x="253" y="11"/>
                      </a:lnTo>
                      <a:lnTo>
                        <a:pt x="212" y="4"/>
                      </a:lnTo>
                      <a:lnTo>
                        <a:pt x="167" y="0"/>
                      </a:lnTo>
                      <a:lnTo>
                        <a:pt x="123" y="4"/>
                      </a:lnTo>
                      <a:lnTo>
                        <a:pt x="82" y="11"/>
                      </a:lnTo>
                      <a:lnTo>
                        <a:pt x="49" y="26"/>
                      </a:lnTo>
                      <a:lnTo>
                        <a:pt x="23" y="43"/>
                      </a:lnTo>
                      <a:lnTo>
                        <a:pt x="6" y="65"/>
                      </a:lnTo>
                      <a:lnTo>
                        <a:pt x="0" y="87"/>
                      </a:lnTo>
                      <a:lnTo>
                        <a:pt x="6" y="111"/>
                      </a:lnTo>
                      <a:lnTo>
                        <a:pt x="23" y="132"/>
                      </a:lnTo>
                      <a:lnTo>
                        <a:pt x="49" y="150"/>
                      </a:lnTo>
                      <a:lnTo>
                        <a:pt x="82" y="163"/>
                      </a:lnTo>
                      <a:lnTo>
                        <a:pt x="123" y="172"/>
                      </a:lnTo>
                      <a:lnTo>
                        <a:pt x="167" y="17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>
                  <a:solidFill>
                    <a:srgbClr val="BFB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4" name="Freeform 241"/>
                <p:cNvSpPr>
                  <a:spLocks/>
                </p:cNvSpPr>
                <p:nvPr/>
              </p:nvSpPr>
              <p:spPr bwMode="auto">
                <a:xfrm>
                  <a:off x="1295" y="3235"/>
                  <a:ext cx="334" cy="174"/>
                </a:xfrm>
                <a:custGeom>
                  <a:avLst/>
                  <a:gdLst>
                    <a:gd name="T0" fmla="*/ 167 w 334"/>
                    <a:gd name="T1" fmla="*/ 174 h 174"/>
                    <a:gd name="T2" fmla="*/ 212 w 334"/>
                    <a:gd name="T3" fmla="*/ 172 h 174"/>
                    <a:gd name="T4" fmla="*/ 253 w 334"/>
                    <a:gd name="T5" fmla="*/ 163 h 174"/>
                    <a:gd name="T6" fmla="*/ 286 w 334"/>
                    <a:gd name="T7" fmla="*/ 150 h 174"/>
                    <a:gd name="T8" fmla="*/ 312 w 334"/>
                    <a:gd name="T9" fmla="*/ 132 h 174"/>
                    <a:gd name="T10" fmla="*/ 329 w 334"/>
                    <a:gd name="T11" fmla="*/ 111 h 174"/>
                    <a:gd name="T12" fmla="*/ 334 w 334"/>
                    <a:gd name="T13" fmla="*/ 87 h 174"/>
                    <a:gd name="T14" fmla="*/ 329 w 334"/>
                    <a:gd name="T15" fmla="*/ 65 h 174"/>
                    <a:gd name="T16" fmla="*/ 312 w 334"/>
                    <a:gd name="T17" fmla="*/ 43 h 174"/>
                    <a:gd name="T18" fmla="*/ 286 w 334"/>
                    <a:gd name="T19" fmla="*/ 26 h 174"/>
                    <a:gd name="T20" fmla="*/ 253 w 334"/>
                    <a:gd name="T21" fmla="*/ 11 h 174"/>
                    <a:gd name="T22" fmla="*/ 212 w 334"/>
                    <a:gd name="T23" fmla="*/ 4 h 174"/>
                    <a:gd name="T24" fmla="*/ 167 w 334"/>
                    <a:gd name="T25" fmla="*/ 0 h 174"/>
                    <a:gd name="T26" fmla="*/ 123 w 334"/>
                    <a:gd name="T27" fmla="*/ 4 h 174"/>
                    <a:gd name="T28" fmla="*/ 82 w 334"/>
                    <a:gd name="T29" fmla="*/ 11 h 174"/>
                    <a:gd name="T30" fmla="*/ 49 w 334"/>
                    <a:gd name="T31" fmla="*/ 26 h 174"/>
                    <a:gd name="T32" fmla="*/ 23 w 334"/>
                    <a:gd name="T33" fmla="*/ 43 h 174"/>
                    <a:gd name="T34" fmla="*/ 6 w 334"/>
                    <a:gd name="T35" fmla="*/ 65 h 174"/>
                    <a:gd name="T36" fmla="*/ 0 w 334"/>
                    <a:gd name="T37" fmla="*/ 87 h 174"/>
                    <a:gd name="T38" fmla="*/ 6 w 334"/>
                    <a:gd name="T39" fmla="*/ 111 h 174"/>
                    <a:gd name="T40" fmla="*/ 23 w 334"/>
                    <a:gd name="T41" fmla="*/ 132 h 174"/>
                    <a:gd name="T42" fmla="*/ 49 w 334"/>
                    <a:gd name="T43" fmla="*/ 150 h 174"/>
                    <a:gd name="T44" fmla="*/ 82 w 334"/>
                    <a:gd name="T45" fmla="*/ 163 h 174"/>
                    <a:gd name="T46" fmla="*/ 123 w 334"/>
                    <a:gd name="T47" fmla="*/ 172 h 174"/>
                    <a:gd name="T48" fmla="*/ 167 w 334"/>
                    <a:gd name="T49" fmla="*/ 174 h 17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34"/>
                    <a:gd name="T76" fmla="*/ 0 h 174"/>
                    <a:gd name="T77" fmla="*/ 334 w 334"/>
                    <a:gd name="T78" fmla="*/ 174 h 17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34" h="174">
                      <a:moveTo>
                        <a:pt x="167" y="174"/>
                      </a:moveTo>
                      <a:lnTo>
                        <a:pt x="212" y="172"/>
                      </a:lnTo>
                      <a:lnTo>
                        <a:pt x="253" y="163"/>
                      </a:lnTo>
                      <a:lnTo>
                        <a:pt x="286" y="150"/>
                      </a:lnTo>
                      <a:lnTo>
                        <a:pt x="312" y="132"/>
                      </a:lnTo>
                      <a:lnTo>
                        <a:pt x="329" y="111"/>
                      </a:lnTo>
                      <a:lnTo>
                        <a:pt x="334" y="87"/>
                      </a:lnTo>
                      <a:lnTo>
                        <a:pt x="329" y="65"/>
                      </a:lnTo>
                      <a:lnTo>
                        <a:pt x="312" y="43"/>
                      </a:lnTo>
                      <a:lnTo>
                        <a:pt x="286" y="26"/>
                      </a:lnTo>
                      <a:lnTo>
                        <a:pt x="253" y="11"/>
                      </a:lnTo>
                      <a:lnTo>
                        <a:pt x="212" y="4"/>
                      </a:lnTo>
                      <a:lnTo>
                        <a:pt x="167" y="0"/>
                      </a:lnTo>
                      <a:lnTo>
                        <a:pt x="123" y="4"/>
                      </a:lnTo>
                      <a:lnTo>
                        <a:pt x="82" y="11"/>
                      </a:lnTo>
                      <a:lnTo>
                        <a:pt x="49" y="26"/>
                      </a:lnTo>
                      <a:lnTo>
                        <a:pt x="23" y="43"/>
                      </a:lnTo>
                      <a:lnTo>
                        <a:pt x="6" y="65"/>
                      </a:lnTo>
                      <a:lnTo>
                        <a:pt x="0" y="87"/>
                      </a:lnTo>
                      <a:lnTo>
                        <a:pt x="6" y="111"/>
                      </a:lnTo>
                      <a:lnTo>
                        <a:pt x="23" y="132"/>
                      </a:lnTo>
                      <a:lnTo>
                        <a:pt x="49" y="150"/>
                      </a:lnTo>
                      <a:lnTo>
                        <a:pt x="82" y="163"/>
                      </a:lnTo>
                      <a:lnTo>
                        <a:pt x="123" y="172"/>
                      </a:lnTo>
                      <a:lnTo>
                        <a:pt x="167" y="174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5" name="Freeform 242"/>
                <p:cNvSpPr>
                  <a:spLocks/>
                </p:cNvSpPr>
                <p:nvPr/>
              </p:nvSpPr>
              <p:spPr bwMode="auto">
                <a:xfrm>
                  <a:off x="1327" y="3218"/>
                  <a:ext cx="273" cy="163"/>
                </a:xfrm>
                <a:custGeom>
                  <a:avLst/>
                  <a:gdLst>
                    <a:gd name="T0" fmla="*/ 135 w 273"/>
                    <a:gd name="T1" fmla="*/ 163 h 163"/>
                    <a:gd name="T2" fmla="*/ 172 w 273"/>
                    <a:gd name="T3" fmla="*/ 162 h 163"/>
                    <a:gd name="T4" fmla="*/ 204 w 273"/>
                    <a:gd name="T5" fmla="*/ 154 h 163"/>
                    <a:gd name="T6" fmla="*/ 232 w 273"/>
                    <a:gd name="T7" fmla="*/ 143 h 163"/>
                    <a:gd name="T8" fmla="*/ 254 w 273"/>
                    <a:gd name="T9" fmla="*/ 128 h 163"/>
                    <a:gd name="T10" fmla="*/ 267 w 273"/>
                    <a:gd name="T11" fmla="*/ 112 h 163"/>
                    <a:gd name="T12" fmla="*/ 273 w 273"/>
                    <a:gd name="T13" fmla="*/ 93 h 163"/>
                    <a:gd name="T14" fmla="*/ 267 w 273"/>
                    <a:gd name="T15" fmla="*/ 73 h 163"/>
                    <a:gd name="T16" fmla="*/ 254 w 273"/>
                    <a:gd name="T17" fmla="*/ 50 h 163"/>
                    <a:gd name="T18" fmla="*/ 232 w 273"/>
                    <a:gd name="T19" fmla="*/ 32 h 163"/>
                    <a:gd name="T20" fmla="*/ 204 w 273"/>
                    <a:gd name="T21" fmla="*/ 15 h 163"/>
                    <a:gd name="T22" fmla="*/ 172 w 273"/>
                    <a:gd name="T23" fmla="*/ 4 h 163"/>
                    <a:gd name="T24" fmla="*/ 135 w 273"/>
                    <a:gd name="T25" fmla="*/ 0 h 163"/>
                    <a:gd name="T26" fmla="*/ 100 w 273"/>
                    <a:gd name="T27" fmla="*/ 4 h 163"/>
                    <a:gd name="T28" fmla="*/ 67 w 273"/>
                    <a:gd name="T29" fmla="*/ 15 h 163"/>
                    <a:gd name="T30" fmla="*/ 41 w 273"/>
                    <a:gd name="T31" fmla="*/ 32 h 163"/>
                    <a:gd name="T32" fmla="*/ 18 w 273"/>
                    <a:gd name="T33" fmla="*/ 50 h 163"/>
                    <a:gd name="T34" fmla="*/ 5 w 273"/>
                    <a:gd name="T35" fmla="*/ 73 h 163"/>
                    <a:gd name="T36" fmla="*/ 0 w 273"/>
                    <a:gd name="T37" fmla="*/ 93 h 163"/>
                    <a:gd name="T38" fmla="*/ 5 w 273"/>
                    <a:gd name="T39" fmla="*/ 112 h 163"/>
                    <a:gd name="T40" fmla="*/ 18 w 273"/>
                    <a:gd name="T41" fmla="*/ 128 h 163"/>
                    <a:gd name="T42" fmla="*/ 41 w 273"/>
                    <a:gd name="T43" fmla="*/ 143 h 163"/>
                    <a:gd name="T44" fmla="*/ 67 w 273"/>
                    <a:gd name="T45" fmla="*/ 154 h 163"/>
                    <a:gd name="T46" fmla="*/ 100 w 273"/>
                    <a:gd name="T47" fmla="*/ 162 h 163"/>
                    <a:gd name="T48" fmla="*/ 135 w 273"/>
                    <a:gd name="T49" fmla="*/ 163 h 16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73"/>
                    <a:gd name="T76" fmla="*/ 0 h 163"/>
                    <a:gd name="T77" fmla="*/ 273 w 273"/>
                    <a:gd name="T78" fmla="*/ 163 h 16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73" h="163">
                      <a:moveTo>
                        <a:pt x="135" y="163"/>
                      </a:moveTo>
                      <a:lnTo>
                        <a:pt x="172" y="162"/>
                      </a:lnTo>
                      <a:lnTo>
                        <a:pt x="204" y="154"/>
                      </a:lnTo>
                      <a:lnTo>
                        <a:pt x="232" y="143"/>
                      </a:lnTo>
                      <a:lnTo>
                        <a:pt x="254" y="128"/>
                      </a:lnTo>
                      <a:lnTo>
                        <a:pt x="267" y="112"/>
                      </a:lnTo>
                      <a:lnTo>
                        <a:pt x="273" y="93"/>
                      </a:lnTo>
                      <a:lnTo>
                        <a:pt x="267" y="73"/>
                      </a:lnTo>
                      <a:lnTo>
                        <a:pt x="254" y="50"/>
                      </a:lnTo>
                      <a:lnTo>
                        <a:pt x="232" y="32"/>
                      </a:lnTo>
                      <a:lnTo>
                        <a:pt x="204" y="15"/>
                      </a:lnTo>
                      <a:lnTo>
                        <a:pt x="172" y="4"/>
                      </a:lnTo>
                      <a:lnTo>
                        <a:pt x="135" y="0"/>
                      </a:lnTo>
                      <a:lnTo>
                        <a:pt x="100" y="4"/>
                      </a:lnTo>
                      <a:lnTo>
                        <a:pt x="67" y="15"/>
                      </a:lnTo>
                      <a:lnTo>
                        <a:pt x="41" y="32"/>
                      </a:lnTo>
                      <a:lnTo>
                        <a:pt x="18" y="50"/>
                      </a:lnTo>
                      <a:lnTo>
                        <a:pt x="5" y="73"/>
                      </a:lnTo>
                      <a:lnTo>
                        <a:pt x="0" y="93"/>
                      </a:lnTo>
                      <a:lnTo>
                        <a:pt x="5" y="112"/>
                      </a:lnTo>
                      <a:lnTo>
                        <a:pt x="18" y="128"/>
                      </a:lnTo>
                      <a:lnTo>
                        <a:pt x="41" y="143"/>
                      </a:lnTo>
                      <a:lnTo>
                        <a:pt x="67" y="154"/>
                      </a:lnTo>
                      <a:lnTo>
                        <a:pt x="100" y="162"/>
                      </a:lnTo>
                      <a:lnTo>
                        <a:pt x="135" y="163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6" name="Freeform 243"/>
                <p:cNvSpPr>
                  <a:spLocks/>
                </p:cNvSpPr>
                <p:nvPr/>
              </p:nvSpPr>
              <p:spPr bwMode="auto">
                <a:xfrm>
                  <a:off x="1340" y="3218"/>
                  <a:ext cx="247" cy="149"/>
                </a:xfrm>
                <a:custGeom>
                  <a:avLst/>
                  <a:gdLst>
                    <a:gd name="T0" fmla="*/ 122 w 247"/>
                    <a:gd name="T1" fmla="*/ 149 h 149"/>
                    <a:gd name="T2" fmla="*/ 161 w 247"/>
                    <a:gd name="T3" fmla="*/ 145 h 149"/>
                    <a:gd name="T4" fmla="*/ 195 w 247"/>
                    <a:gd name="T5" fmla="*/ 136 h 149"/>
                    <a:gd name="T6" fmla="*/ 222 w 247"/>
                    <a:gd name="T7" fmla="*/ 123 h 149"/>
                    <a:gd name="T8" fmla="*/ 239 w 247"/>
                    <a:gd name="T9" fmla="*/ 104 h 149"/>
                    <a:gd name="T10" fmla="*/ 247 w 247"/>
                    <a:gd name="T11" fmla="*/ 86 h 149"/>
                    <a:gd name="T12" fmla="*/ 241 w 247"/>
                    <a:gd name="T13" fmla="*/ 67 h 149"/>
                    <a:gd name="T14" fmla="*/ 228 w 247"/>
                    <a:gd name="T15" fmla="*/ 47 h 149"/>
                    <a:gd name="T16" fmla="*/ 209 w 247"/>
                    <a:gd name="T17" fmla="*/ 30 h 149"/>
                    <a:gd name="T18" fmla="*/ 185 w 247"/>
                    <a:gd name="T19" fmla="*/ 15 h 149"/>
                    <a:gd name="T20" fmla="*/ 156 w 247"/>
                    <a:gd name="T21" fmla="*/ 4 h 149"/>
                    <a:gd name="T22" fmla="*/ 122 w 247"/>
                    <a:gd name="T23" fmla="*/ 0 h 149"/>
                    <a:gd name="T24" fmla="*/ 91 w 247"/>
                    <a:gd name="T25" fmla="*/ 4 h 149"/>
                    <a:gd name="T26" fmla="*/ 61 w 247"/>
                    <a:gd name="T27" fmla="*/ 15 h 149"/>
                    <a:gd name="T28" fmla="*/ 37 w 247"/>
                    <a:gd name="T29" fmla="*/ 30 h 149"/>
                    <a:gd name="T30" fmla="*/ 17 w 247"/>
                    <a:gd name="T31" fmla="*/ 47 h 149"/>
                    <a:gd name="T32" fmla="*/ 5 w 247"/>
                    <a:gd name="T33" fmla="*/ 67 h 149"/>
                    <a:gd name="T34" fmla="*/ 0 w 247"/>
                    <a:gd name="T35" fmla="*/ 86 h 149"/>
                    <a:gd name="T36" fmla="*/ 7 w 247"/>
                    <a:gd name="T37" fmla="*/ 104 h 149"/>
                    <a:gd name="T38" fmla="*/ 24 w 247"/>
                    <a:gd name="T39" fmla="*/ 123 h 149"/>
                    <a:gd name="T40" fmla="*/ 50 w 247"/>
                    <a:gd name="T41" fmla="*/ 136 h 149"/>
                    <a:gd name="T42" fmla="*/ 85 w 247"/>
                    <a:gd name="T43" fmla="*/ 145 h 149"/>
                    <a:gd name="T44" fmla="*/ 122 w 247"/>
                    <a:gd name="T45" fmla="*/ 149 h 14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47"/>
                    <a:gd name="T70" fmla="*/ 0 h 149"/>
                    <a:gd name="T71" fmla="*/ 247 w 247"/>
                    <a:gd name="T72" fmla="*/ 149 h 14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47" h="149">
                      <a:moveTo>
                        <a:pt x="122" y="149"/>
                      </a:moveTo>
                      <a:lnTo>
                        <a:pt x="161" y="145"/>
                      </a:lnTo>
                      <a:lnTo>
                        <a:pt x="195" y="136"/>
                      </a:lnTo>
                      <a:lnTo>
                        <a:pt x="222" y="123"/>
                      </a:lnTo>
                      <a:lnTo>
                        <a:pt x="239" y="104"/>
                      </a:lnTo>
                      <a:lnTo>
                        <a:pt x="247" y="86"/>
                      </a:lnTo>
                      <a:lnTo>
                        <a:pt x="241" y="67"/>
                      </a:lnTo>
                      <a:lnTo>
                        <a:pt x="228" y="47"/>
                      </a:lnTo>
                      <a:lnTo>
                        <a:pt x="209" y="30"/>
                      </a:lnTo>
                      <a:lnTo>
                        <a:pt x="185" y="15"/>
                      </a:lnTo>
                      <a:lnTo>
                        <a:pt x="156" y="4"/>
                      </a:lnTo>
                      <a:lnTo>
                        <a:pt x="122" y="0"/>
                      </a:lnTo>
                      <a:lnTo>
                        <a:pt x="91" y="4"/>
                      </a:lnTo>
                      <a:lnTo>
                        <a:pt x="61" y="15"/>
                      </a:lnTo>
                      <a:lnTo>
                        <a:pt x="37" y="30"/>
                      </a:lnTo>
                      <a:lnTo>
                        <a:pt x="17" y="47"/>
                      </a:lnTo>
                      <a:lnTo>
                        <a:pt x="5" y="67"/>
                      </a:lnTo>
                      <a:lnTo>
                        <a:pt x="0" y="86"/>
                      </a:lnTo>
                      <a:lnTo>
                        <a:pt x="7" y="104"/>
                      </a:lnTo>
                      <a:lnTo>
                        <a:pt x="24" y="123"/>
                      </a:lnTo>
                      <a:lnTo>
                        <a:pt x="50" y="136"/>
                      </a:lnTo>
                      <a:lnTo>
                        <a:pt x="85" y="145"/>
                      </a:lnTo>
                      <a:lnTo>
                        <a:pt x="122" y="149"/>
                      </a:lnTo>
                      <a:close/>
                    </a:path>
                  </a:pathLst>
                </a:custGeom>
                <a:solidFill>
                  <a:srgbClr val="585858"/>
                </a:solidFill>
                <a:ln w="0">
                  <a:solidFill>
                    <a:srgbClr val="5858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7" name="Freeform 244"/>
                <p:cNvSpPr>
                  <a:spLocks/>
                </p:cNvSpPr>
                <p:nvPr/>
              </p:nvSpPr>
              <p:spPr bwMode="auto">
                <a:xfrm>
                  <a:off x="1355" y="3220"/>
                  <a:ext cx="217" cy="132"/>
                </a:xfrm>
                <a:custGeom>
                  <a:avLst/>
                  <a:gdLst>
                    <a:gd name="T0" fmla="*/ 109 w 217"/>
                    <a:gd name="T1" fmla="*/ 132 h 132"/>
                    <a:gd name="T2" fmla="*/ 143 w 217"/>
                    <a:gd name="T3" fmla="*/ 128 h 132"/>
                    <a:gd name="T4" fmla="*/ 172 w 217"/>
                    <a:gd name="T5" fmla="*/ 121 h 132"/>
                    <a:gd name="T6" fmla="*/ 196 w 217"/>
                    <a:gd name="T7" fmla="*/ 108 h 132"/>
                    <a:gd name="T8" fmla="*/ 211 w 217"/>
                    <a:gd name="T9" fmla="*/ 93 h 132"/>
                    <a:gd name="T10" fmla="*/ 217 w 217"/>
                    <a:gd name="T11" fmla="*/ 74 h 132"/>
                    <a:gd name="T12" fmla="*/ 211 w 217"/>
                    <a:gd name="T13" fmla="*/ 56 h 132"/>
                    <a:gd name="T14" fmla="*/ 196 w 217"/>
                    <a:gd name="T15" fmla="*/ 35 h 132"/>
                    <a:gd name="T16" fmla="*/ 172 w 217"/>
                    <a:gd name="T17" fmla="*/ 17 h 132"/>
                    <a:gd name="T18" fmla="*/ 143 w 217"/>
                    <a:gd name="T19" fmla="*/ 4 h 132"/>
                    <a:gd name="T20" fmla="*/ 109 w 217"/>
                    <a:gd name="T21" fmla="*/ 0 h 132"/>
                    <a:gd name="T22" fmla="*/ 74 w 217"/>
                    <a:gd name="T23" fmla="*/ 4 h 132"/>
                    <a:gd name="T24" fmla="*/ 44 w 217"/>
                    <a:gd name="T25" fmla="*/ 17 h 132"/>
                    <a:gd name="T26" fmla="*/ 20 w 217"/>
                    <a:gd name="T27" fmla="*/ 35 h 132"/>
                    <a:gd name="T28" fmla="*/ 5 w 217"/>
                    <a:gd name="T29" fmla="*/ 56 h 132"/>
                    <a:gd name="T30" fmla="*/ 0 w 217"/>
                    <a:gd name="T31" fmla="*/ 74 h 132"/>
                    <a:gd name="T32" fmla="*/ 5 w 217"/>
                    <a:gd name="T33" fmla="*/ 93 h 132"/>
                    <a:gd name="T34" fmla="*/ 20 w 217"/>
                    <a:gd name="T35" fmla="*/ 108 h 132"/>
                    <a:gd name="T36" fmla="*/ 44 w 217"/>
                    <a:gd name="T37" fmla="*/ 121 h 132"/>
                    <a:gd name="T38" fmla="*/ 74 w 217"/>
                    <a:gd name="T39" fmla="*/ 128 h 132"/>
                    <a:gd name="T40" fmla="*/ 109 w 217"/>
                    <a:gd name="T41" fmla="*/ 132 h 13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17"/>
                    <a:gd name="T64" fmla="*/ 0 h 132"/>
                    <a:gd name="T65" fmla="*/ 217 w 217"/>
                    <a:gd name="T66" fmla="*/ 132 h 13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17" h="132">
                      <a:moveTo>
                        <a:pt x="109" y="132"/>
                      </a:moveTo>
                      <a:lnTo>
                        <a:pt x="143" y="128"/>
                      </a:lnTo>
                      <a:lnTo>
                        <a:pt x="172" y="121"/>
                      </a:lnTo>
                      <a:lnTo>
                        <a:pt x="196" y="108"/>
                      </a:lnTo>
                      <a:lnTo>
                        <a:pt x="211" y="93"/>
                      </a:lnTo>
                      <a:lnTo>
                        <a:pt x="217" y="74"/>
                      </a:lnTo>
                      <a:lnTo>
                        <a:pt x="211" y="56"/>
                      </a:lnTo>
                      <a:lnTo>
                        <a:pt x="196" y="35"/>
                      </a:lnTo>
                      <a:lnTo>
                        <a:pt x="172" y="17"/>
                      </a:lnTo>
                      <a:lnTo>
                        <a:pt x="143" y="4"/>
                      </a:lnTo>
                      <a:lnTo>
                        <a:pt x="109" y="0"/>
                      </a:lnTo>
                      <a:lnTo>
                        <a:pt x="74" y="4"/>
                      </a:lnTo>
                      <a:lnTo>
                        <a:pt x="44" y="17"/>
                      </a:lnTo>
                      <a:lnTo>
                        <a:pt x="20" y="35"/>
                      </a:lnTo>
                      <a:lnTo>
                        <a:pt x="5" y="56"/>
                      </a:lnTo>
                      <a:lnTo>
                        <a:pt x="0" y="74"/>
                      </a:lnTo>
                      <a:lnTo>
                        <a:pt x="5" y="93"/>
                      </a:lnTo>
                      <a:lnTo>
                        <a:pt x="20" y="108"/>
                      </a:lnTo>
                      <a:lnTo>
                        <a:pt x="44" y="121"/>
                      </a:lnTo>
                      <a:lnTo>
                        <a:pt x="74" y="128"/>
                      </a:lnTo>
                      <a:lnTo>
                        <a:pt x="109" y="132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8" name="Freeform 245"/>
                <p:cNvSpPr>
                  <a:spLocks/>
                </p:cNvSpPr>
                <p:nvPr/>
              </p:nvSpPr>
              <p:spPr bwMode="auto">
                <a:xfrm>
                  <a:off x="1368" y="3220"/>
                  <a:ext cx="191" cy="117"/>
                </a:xfrm>
                <a:custGeom>
                  <a:avLst/>
                  <a:gdLst>
                    <a:gd name="T0" fmla="*/ 96 w 191"/>
                    <a:gd name="T1" fmla="*/ 117 h 117"/>
                    <a:gd name="T2" fmla="*/ 126 w 191"/>
                    <a:gd name="T3" fmla="*/ 115 h 117"/>
                    <a:gd name="T4" fmla="*/ 152 w 191"/>
                    <a:gd name="T5" fmla="*/ 108 h 117"/>
                    <a:gd name="T6" fmla="*/ 172 w 191"/>
                    <a:gd name="T7" fmla="*/ 97 h 117"/>
                    <a:gd name="T8" fmla="*/ 187 w 191"/>
                    <a:gd name="T9" fmla="*/ 84 h 117"/>
                    <a:gd name="T10" fmla="*/ 191 w 191"/>
                    <a:gd name="T11" fmla="*/ 67 h 117"/>
                    <a:gd name="T12" fmla="*/ 187 w 191"/>
                    <a:gd name="T13" fmla="*/ 50 h 117"/>
                    <a:gd name="T14" fmla="*/ 172 w 191"/>
                    <a:gd name="T15" fmla="*/ 32 h 117"/>
                    <a:gd name="T16" fmla="*/ 152 w 191"/>
                    <a:gd name="T17" fmla="*/ 17 h 117"/>
                    <a:gd name="T18" fmla="*/ 126 w 191"/>
                    <a:gd name="T19" fmla="*/ 6 h 117"/>
                    <a:gd name="T20" fmla="*/ 96 w 191"/>
                    <a:gd name="T21" fmla="*/ 0 h 117"/>
                    <a:gd name="T22" fmla="*/ 65 w 191"/>
                    <a:gd name="T23" fmla="*/ 6 h 117"/>
                    <a:gd name="T24" fmla="*/ 39 w 191"/>
                    <a:gd name="T25" fmla="*/ 17 h 117"/>
                    <a:gd name="T26" fmla="*/ 18 w 191"/>
                    <a:gd name="T27" fmla="*/ 32 h 117"/>
                    <a:gd name="T28" fmla="*/ 3 w 191"/>
                    <a:gd name="T29" fmla="*/ 50 h 117"/>
                    <a:gd name="T30" fmla="*/ 0 w 191"/>
                    <a:gd name="T31" fmla="*/ 67 h 117"/>
                    <a:gd name="T32" fmla="*/ 3 w 191"/>
                    <a:gd name="T33" fmla="*/ 84 h 117"/>
                    <a:gd name="T34" fmla="*/ 18 w 191"/>
                    <a:gd name="T35" fmla="*/ 97 h 117"/>
                    <a:gd name="T36" fmla="*/ 39 w 191"/>
                    <a:gd name="T37" fmla="*/ 108 h 117"/>
                    <a:gd name="T38" fmla="*/ 65 w 191"/>
                    <a:gd name="T39" fmla="*/ 115 h 117"/>
                    <a:gd name="T40" fmla="*/ 96 w 191"/>
                    <a:gd name="T41" fmla="*/ 117 h 11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91"/>
                    <a:gd name="T64" fmla="*/ 0 h 117"/>
                    <a:gd name="T65" fmla="*/ 191 w 191"/>
                    <a:gd name="T66" fmla="*/ 117 h 11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91" h="117">
                      <a:moveTo>
                        <a:pt x="96" y="117"/>
                      </a:moveTo>
                      <a:lnTo>
                        <a:pt x="126" y="115"/>
                      </a:lnTo>
                      <a:lnTo>
                        <a:pt x="152" y="108"/>
                      </a:lnTo>
                      <a:lnTo>
                        <a:pt x="172" y="97"/>
                      </a:lnTo>
                      <a:lnTo>
                        <a:pt x="187" y="84"/>
                      </a:lnTo>
                      <a:lnTo>
                        <a:pt x="191" y="67"/>
                      </a:lnTo>
                      <a:lnTo>
                        <a:pt x="187" y="50"/>
                      </a:lnTo>
                      <a:lnTo>
                        <a:pt x="172" y="32"/>
                      </a:lnTo>
                      <a:lnTo>
                        <a:pt x="152" y="17"/>
                      </a:lnTo>
                      <a:lnTo>
                        <a:pt x="126" y="6"/>
                      </a:lnTo>
                      <a:lnTo>
                        <a:pt x="96" y="0"/>
                      </a:lnTo>
                      <a:lnTo>
                        <a:pt x="65" y="6"/>
                      </a:lnTo>
                      <a:lnTo>
                        <a:pt x="39" y="17"/>
                      </a:lnTo>
                      <a:lnTo>
                        <a:pt x="18" y="32"/>
                      </a:lnTo>
                      <a:lnTo>
                        <a:pt x="3" y="50"/>
                      </a:lnTo>
                      <a:lnTo>
                        <a:pt x="0" y="67"/>
                      </a:lnTo>
                      <a:lnTo>
                        <a:pt x="3" y="84"/>
                      </a:lnTo>
                      <a:lnTo>
                        <a:pt x="18" y="97"/>
                      </a:lnTo>
                      <a:lnTo>
                        <a:pt x="39" y="108"/>
                      </a:lnTo>
                      <a:lnTo>
                        <a:pt x="65" y="115"/>
                      </a:lnTo>
                      <a:lnTo>
                        <a:pt x="96" y="117"/>
                      </a:lnTo>
                      <a:close/>
                    </a:path>
                  </a:pathLst>
                </a:custGeom>
                <a:solidFill>
                  <a:srgbClr val="878787"/>
                </a:solidFill>
                <a:ln w="0">
                  <a:solidFill>
                    <a:srgbClr val="87878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9" name="Freeform 246"/>
                <p:cNvSpPr>
                  <a:spLocks/>
                </p:cNvSpPr>
                <p:nvPr/>
              </p:nvSpPr>
              <p:spPr bwMode="auto">
                <a:xfrm>
                  <a:off x="1381" y="3222"/>
                  <a:ext cx="165" cy="100"/>
                </a:xfrm>
                <a:custGeom>
                  <a:avLst/>
                  <a:gdLst>
                    <a:gd name="T0" fmla="*/ 83 w 165"/>
                    <a:gd name="T1" fmla="*/ 100 h 100"/>
                    <a:gd name="T2" fmla="*/ 109 w 165"/>
                    <a:gd name="T3" fmla="*/ 98 h 100"/>
                    <a:gd name="T4" fmla="*/ 131 w 165"/>
                    <a:gd name="T5" fmla="*/ 93 h 100"/>
                    <a:gd name="T6" fmla="*/ 150 w 165"/>
                    <a:gd name="T7" fmla="*/ 83 h 100"/>
                    <a:gd name="T8" fmla="*/ 161 w 165"/>
                    <a:gd name="T9" fmla="*/ 70 h 100"/>
                    <a:gd name="T10" fmla="*/ 165 w 165"/>
                    <a:gd name="T11" fmla="*/ 57 h 100"/>
                    <a:gd name="T12" fmla="*/ 161 w 165"/>
                    <a:gd name="T13" fmla="*/ 43 h 100"/>
                    <a:gd name="T14" fmla="*/ 150 w 165"/>
                    <a:gd name="T15" fmla="*/ 26 h 100"/>
                    <a:gd name="T16" fmla="*/ 131 w 165"/>
                    <a:gd name="T17" fmla="*/ 13 h 100"/>
                    <a:gd name="T18" fmla="*/ 109 w 165"/>
                    <a:gd name="T19" fmla="*/ 4 h 100"/>
                    <a:gd name="T20" fmla="*/ 83 w 165"/>
                    <a:gd name="T21" fmla="*/ 0 h 100"/>
                    <a:gd name="T22" fmla="*/ 57 w 165"/>
                    <a:gd name="T23" fmla="*/ 4 h 100"/>
                    <a:gd name="T24" fmla="*/ 33 w 165"/>
                    <a:gd name="T25" fmla="*/ 13 h 100"/>
                    <a:gd name="T26" fmla="*/ 16 w 165"/>
                    <a:gd name="T27" fmla="*/ 26 h 100"/>
                    <a:gd name="T28" fmla="*/ 3 w 165"/>
                    <a:gd name="T29" fmla="*/ 43 h 100"/>
                    <a:gd name="T30" fmla="*/ 0 w 165"/>
                    <a:gd name="T31" fmla="*/ 57 h 100"/>
                    <a:gd name="T32" fmla="*/ 3 w 165"/>
                    <a:gd name="T33" fmla="*/ 70 h 100"/>
                    <a:gd name="T34" fmla="*/ 16 w 165"/>
                    <a:gd name="T35" fmla="*/ 83 h 100"/>
                    <a:gd name="T36" fmla="*/ 33 w 165"/>
                    <a:gd name="T37" fmla="*/ 93 h 100"/>
                    <a:gd name="T38" fmla="*/ 57 w 165"/>
                    <a:gd name="T39" fmla="*/ 98 h 100"/>
                    <a:gd name="T40" fmla="*/ 83 w 165"/>
                    <a:gd name="T41" fmla="*/ 100 h 10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65"/>
                    <a:gd name="T64" fmla="*/ 0 h 100"/>
                    <a:gd name="T65" fmla="*/ 165 w 165"/>
                    <a:gd name="T66" fmla="*/ 100 h 10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65" h="100">
                      <a:moveTo>
                        <a:pt x="83" y="100"/>
                      </a:moveTo>
                      <a:lnTo>
                        <a:pt x="109" y="98"/>
                      </a:lnTo>
                      <a:lnTo>
                        <a:pt x="131" y="93"/>
                      </a:lnTo>
                      <a:lnTo>
                        <a:pt x="150" y="83"/>
                      </a:lnTo>
                      <a:lnTo>
                        <a:pt x="161" y="70"/>
                      </a:lnTo>
                      <a:lnTo>
                        <a:pt x="165" y="57"/>
                      </a:lnTo>
                      <a:lnTo>
                        <a:pt x="161" y="43"/>
                      </a:lnTo>
                      <a:lnTo>
                        <a:pt x="150" y="26"/>
                      </a:lnTo>
                      <a:lnTo>
                        <a:pt x="131" y="13"/>
                      </a:lnTo>
                      <a:lnTo>
                        <a:pt x="109" y="4"/>
                      </a:lnTo>
                      <a:lnTo>
                        <a:pt x="83" y="0"/>
                      </a:lnTo>
                      <a:lnTo>
                        <a:pt x="57" y="4"/>
                      </a:lnTo>
                      <a:lnTo>
                        <a:pt x="33" y="13"/>
                      </a:lnTo>
                      <a:lnTo>
                        <a:pt x="16" y="26"/>
                      </a:lnTo>
                      <a:lnTo>
                        <a:pt x="3" y="43"/>
                      </a:lnTo>
                      <a:lnTo>
                        <a:pt x="0" y="57"/>
                      </a:lnTo>
                      <a:lnTo>
                        <a:pt x="3" y="70"/>
                      </a:lnTo>
                      <a:lnTo>
                        <a:pt x="16" y="83"/>
                      </a:lnTo>
                      <a:lnTo>
                        <a:pt x="33" y="93"/>
                      </a:lnTo>
                      <a:lnTo>
                        <a:pt x="57" y="98"/>
                      </a:lnTo>
                      <a:lnTo>
                        <a:pt x="83" y="100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 w="0">
                  <a:solidFill>
                    <a:srgbClr val="9F9F9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0" name="Freeform 247"/>
                <p:cNvSpPr>
                  <a:spLocks/>
                </p:cNvSpPr>
                <p:nvPr/>
              </p:nvSpPr>
              <p:spPr bwMode="auto">
                <a:xfrm>
                  <a:off x="1394" y="3224"/>
                  <a:ext cx="139" cy="83"/>
                </a:xfrm>
                <a:custGeom>
                  <a:avLst/>
                  <a:gdLst>
                    <a:gd name="T0" fmla="*/ 70 w 139"/>
                    <a:gd name="T1" fmla="*/ 83 h 83"/>
                    <a:gd name="T2" fmla="*/ 96 w 139"/>
                    <a:gd name="T3" fmla="*/ 81 h 83"/>
                    <a:gd name="T4" fmla="*/ 118 w 139"/>
                    <a:gd name="T5" fmla="*/ 72 h 83"/>
                    <a:gd name="T6" fmla="*/ 133 w 139"/>
                    <a:gd name="T7" fmla="*/ 61 h 83"/>
                    <a:gd name="T8" fmla="*/ 139 w 139"/>
                    <a:gd name="T9" fmla="*/ 46 h 83"/>
                    <a:gd name="T10" fmla="*/ 133 w 139"/>
                    <a:gd name="T11" fmla="*/ 31 h 83"/>
                    <a:gd name="T12" fmla="*/ 118 w 139"/>
                    <a:gd name="T13" fmla="*/ 17 h 83"/>
                    <a:gd name="T14" fmla="*/ 96 w 139"/>
                    <a:gd name="T15" fmla="*/ 4 h 83"/>
                    <a:gd name="T16" fmla="*/ 70 w 139"/>
                    <a:gd name="T17" fmla="*/ 0 h 83"/>
                    <a:gd name="T18" fmla="*/ 42 w 139"/>
                    <a:gd name="T19" fmla="*/ 4 h 83"/>
                    <a:gd name="T20" fmla="*/ 20 w 139"/>
                    <a:gd name="T21" fmla="*/ 17 h 83"/>
                    <a:gd name="T22" fmla="*/ 5 w 139"/>
                    <a:gd name="T23" fmla="*/ 31 h 83"/>
                    <a:gd name="T24" fmla="*/ 0 w 139"/>
                    <a:gd name="T25" fmla="*/ 46 h 83"/>
                    <a:gd name="T26" fmla="*/ 5 w 139"/>
                    <a:gd name="T27" fmla="*/ 61 h 83"/>
                    <a:gd name="T28" fmla="*/ 20 w 139"/>
                    <a:gd name="T29" fmla="*/ 72 h 83"/>
                    <a:gd name="T30" fmla="*/ 42 w 139"/>
                    <a:gd name="T31" fmla="*/ 81 h 83"/>
                    <a:gd name="T32" fmla="*/ 70 w 139"/>
                    <a:gd name="T33" fmla="*/ 83 h 8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9"/>
                    <a:gd name="T52" fmla="*/ 0 h 83"/>
                    <a:gd name="T53" fmla="*/ 139 w 139"/>
                    <a:gd name="T54" fmla="*/ 83 h 8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9" h="83">
                      <a:moveTo>
                        <a:pt x="70" y="83"/>
                      </a:moveTo>
                      <a:lnTo>
                        <a:pt x="96" y="81"/>
                      </a:lnTo>
                      <a:lnTo>
                        <a:pt x="118" y="72"/>
                      </a:lnTo>
                      <a:lnTo>
                        <a:pt x="133" y="61"/>
                      </a:lnTo>
                      <a:lnTo>
                        <a:pt x="139" y="46"/>
                      </a:lnTo>
                      <a:lnTo>
                        <a:pt x="133" y="31"/>
                      </a:lnTo>
                      <a:lnTo>
                        <a:pt x="118" y="17"/>
                      </a:lnTo>
                      <a:lnTo>
                        <a:pt x="96" y="4"/>
                      </a:lnTo>
                      <a:lnTo>
                        <a:pt x="70" y="0"/>
                      </a:lnTo>
                      <a:lnTo>
                        <a:pt x="42" y="4"/>
                      </a:lnTo>
                      <a:lnTo>
                        <a:pt x="20" y="17"/>
                      </a:lnTo>
                      <a:lnTo>
                        <a:pt x="5" y="31"/>
                      </a:lnTo>
                      <a:lnTo>
                        <a:pt x="0" y="46"/>
                      </a:lnTo>
                      <a:lnTo>
                        <a:pt x="5" y="61"/>
                      </a:lnTo>
                      <a:lnTo>
                        <a:pt x="20" y="72"/>
                      </a:lnTo>
                      <a:lnTo>
                        <a:pt x="42" y="81"/>
                      </a:lnTo>
                      <a:lnTo>
                        <a:pt x="70" y="83"/>
                      </a:lnTo>
                      <a:close/>
                    </a:path>
                  </a:pathLst>
                </a:custGeom>
                <a:solidFill>
                  <a:srgbClr val="B7B7B7"/>
                </a:solidFill>
                <a:ln w="0">
                  <a:solidFill>
                    <a:srgbClr val="B7B7B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1" name="Freeform 248"/>
                <p:cNvSpPr>
                  <a:spLocks/>
                </p:cNvSpPr>
                <p:nvPr/>
              </p:nvSpPr>
              <p:spPr bwMode="auto">
                <a:xfrm>
                  <a:off x="1407" y="3224"/>
                  <a:ext cx="113" cy="68"/>
                </a:xfrm>
                <a:custGeom>
                  <a:avLst/>
                  <a:gdLst>
                    <a:gd name="T0" fmla="*/ 57 w 113"/>
                    <a:gd name="T1" fmla="*/ 68 h 68"/>
                    <a:gd name="T2" fmla="*/ 79 w 113"/>
                    <a:gd name="T3" fmla="*/ 67 h 68"/>
                    <a:gd name="T4" fmla="*/ 96 w 113"/>
                    <a:gd name="T5" fmla="*/ 61 h 68"/>
                    <a:gd name="T6" fmla="*/ 109 w 113"/>
                    <a:gd name="T7" fmla="*/ 50 h 68"/>
                    <a:gd name="T8" fmla="*/ 113 w 113"/>
                    <a:gd name="T9" fmla="*/ 39 h 68"/>
                    <a:gd name="T10" fmla="*/ 109 w 113"/>
                    <a:gd name="T11" fmla="*/ 26 h 68"/>
                    <a:gd name="T12" fmla="*/ 96 w 113"/>
                    <a:gd name="T13" fmla="*/ 13 h 68"/>
                    <a:gd name="T14" fmla="*/ 79 w 113"/>
                    <a:gd name="T15" fmla="*/ 4 h 68"/>
                    <a:gd name="T16" fmla="*/ 57 w 113"/>
                    <a:gd name="T17" fmla="*/ 0 h 68"/>
                    <a:gd name="T18" fmla="*/ 35 w 113"/>
                    <a:gd name="T19" fmla="*/ 4 h 68"/>
                    <a:gd name="T20" fmla="*/ 16 w 113"/>
                    <a:gd name="T21" fmla="*/ 13 h 68"/>
                    <a:gd name="T22" fmla="*/ 5 w 113"/>
                    <a:gd name="T23" fmla="*/ 26 h 68"/>
                    <a:gd name="T24" fmla="*/ 0 w 113"/>
                    <a:gd name="T25" fmla="*/ 39 h 68"/>
                    <a:gd name="T26" fmla="*/ 5 w 113"/>
                    <a:gd name="T27" fmla="*/ 50 h 68"/>
                    <a:gd name="T28" fmla="*/ 16 w 113"/>
                    <a:gd name="T29" fmla="*/ 61 h 68"/>
                    <a:gd name="T30" fmla="*/ 35 w 113"/>
                    <a:gd name="T31" fmla="*/ 67 h 68"/>
                    <a:gd name="T32" fmla="*/ 57 w 113"/>
                    <a:gd name="T33" fmla="*/ 68 h 6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3"/>
                    <a:gd name="T52" fmla="*/ 0 h 68"/>
                    <a:gd name="T53" fmla="*/ 113 w 113"/>
                    <a:gd name="T54" fmla="*/ 68 h 6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3" h="68">
                      <a:moveTo>
                        <a:pt x="57" y="68"/>
                      </a:moveTo>
                      <a:lnTo>
                        <a:pt x="79" y="67"/>
                      </a:lnTo>
                      <a:lnTo>
                        <a:pt x="96" y="61"/>
                      </a:lnTo>
                      <a:lnTo>
                        <a:pt x="109" y="50"/>
                      </a:lnTo>
                      <a:lnTo>
                        <a:pt x="113" y="39"/>
                      </a:lnTo>
                      <a:lnTo>
                        <a:pt x="109" y="26"/>
                      </a:lnTo>
                      <a:lnTo>
                        <a:pt x="96" y="13"/>
                      </a:lnTo>
                      <a:lnTo>
                        <a:pt x="79" y="4"/>
                      </a:lnTo>
                      <a:lnTo>
                        <a:pt x="57" y="0"/>
                      </a:lnTo>
                      <a:lnTo>
                        <a:pt x="35" y="4"/>
                      </a:lnTo>
                      <a:lnTo>
                        <a:pt x="16" y="13"/>
                      </a:lnTo>
                      <a:lnTo>
                        <a:pt x="5" y="26"/>
                      </a:lnTo>
                      <a:lnTo>
                        <a:pt x="0" y="39"/>
                      </a:lnTo>
                      <a:lnTo>
                        <a:pt x="5" y="50"/>
                      </a:lnTo>
                      <a:lnTo>
                        <a:pt x="16" y="61"/>
                      </a:lnTo>
                      <a:lnTo>
                        <a:pt x="35" y="67"/>
                      </a:lnTo>
                      <a:lnTo>
                        <a:pt x="57" y="68"/>
                      </a:lnTo>
                      <a:close/>
                    </a:path>
                  </a:pathLst>
                </a:custGeom>
                <a:solidFill>
                  <a:srgbClr val="CFCFCF"/>
                </a:solidFill>
                <a:ln w="0">
                  <a:solidFill>
                    <a:srgbClr val="CFCFC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2" name="Freeform 249"/>
                <p:cNvSpPr>
                  <a:spLocks/>
                </p:cNvSpPr>
                <p:nvPr/>
              </p:nvSpPr>
              <p:spPr bwMode="auto">
                <a:xfrm>
                  <a:off x="1422" y="3226"/>
                  <a:ext cx="85" cy="52"/>
                </a:xfrm>
                <a:custGeom>
                  <a:avLst/>
                  <a:gdLst>
                    <a:gd name="T0" fmla="*/ 42 w 85"/>
                    <a:gd name="T1" fmla="*/ 52 h 52"/>
                    <a:gd name="T2" fmla="*/ 64 w 85"/>
                    <a:gd name="T3" fmla="*/ 50 h 52"/>
                    <a:gd name="T4" fmla="*/ 79 w 85"/>
                    <a:gd name="T5" fmla="*/ 41 h 52"/>
                    <a:gd name="T6" fmla="*/ 85 w 85"/>
                    <a:gd name="T7" fmla="*/ 29 h 52"/>
                    <a:gd name="T8" fmla="*/ 83 w 85"/>
                    <a:gd name="T9" fmla="*/ 20 h 52"/>
                    <a:gd name="T10" fmla="*/ 72 w 85"/>
                    <a:gd name="T11" fmla="*/ 9 h 52"/>
                    <a:gd name="T12" fmla="*/ 59 w 85"/>
                    <a:gd name="T13" fmla="*/ 3 h 52"/>
                    <a:gd name="T14" fmla="*/ 42 w 85"/>
                    <a:gd name="T15" fmla="*/ 0 h 52"/>
                    <a:gd name="T16" fmla="*/ 25 w 85"/>
                    <a:gd name="T17" fmla="*/ 3 h 52"/>
                    <a:gd name="T18" fmla="*/ 11 w 85"/>
                    <a:gd name="T19" fmla="*/ 9 h 52"/>
                    <a:gd name="T20" fmla="*/ 1 w 85"/>
                    <a:gd name="T21" fmla="*/ 20 h 52"/>
                    <a:gd name="T22" fmla="*/ 0 w 85"/>
                    <a:gd name="T23" fmla="*/ 29 h 52"/>
                    <a:gd name="T24" fmla="*/ 5 w 85"/>
                    <a:gd name="T25" fmla="*/ 41 h 52"/>
                    <a:gd name="T26" fmla="*/ 20 w 85"/>
                    <a:gd name="T27" fmla="*/ 50 h 52"/>
                    <a:gd name="T28" fmla="*/ 42 w 85"/>
                    <a:gd name="T29" fmla="*/ 52 h 5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85"/>
                    <a:gd name="T46" fmla="*/ 0 h 52"/>
                    <a:gd name="T47" fmla="*/ 85 w 85"/>
                    <a:gd name="T48" fmla="*/ 52 h 5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85" h="52">
                      <a:moveTo>
                        <a:pt x="42" y="52"/>
                      </a:moveTo>
                      <a:lnTo>
                        <a:pt x="64" y="50"/>
                      </a:lnTo>
                      <a:lnTo>
                        <a:pt x="79" y="41"/>
                      </a:lnTo>
                      <a:lnTo>
                        <a:pt x="85" y="29"/>
                      </a:lnTo>
                      <a:lnTo>
                        <a:pt x="83" y="20"/>
                      </a:lnTo>
                      <a:lnTo>
                        <a:pt x="72" y="9"/>
                      </a:lnTo>
                      <a:lnTo>
                        <a:pt x="59" y="3"/>
                      </a:lnTo>
                      <a:lnTo>
                        <a:pt x="42" y="0"/>
                      </a:lnTo>
                      <a:lnTo>
                        <a:pt x="25" y="3"/>
                      </a:lnTo>
                      <a:lnTo>
                        <a:pt x="11" y="9"/>
                      </a:lnTo>
                      <a:lnTo>
                        <a:pt x="1" y="20"/>
                      </a:lnTo>
                      <a:lnTo>
                        <a:pt x="0" y="29"/>
                      </a:lnTo>
                      <a:lnTo>
                        <a:pt x="5" y="41"/>
                      </a:lnTo>
                      <a:lnTo>
                        <a:pt x="20" y="50"/>
                      </a:lnTo>
                      <a:lnTo>
                        <a:pt x="42" y="52"/>
                      </a:lnTo>
                      <a:close/>
                    </a:path>
                  </a:pathLst>
                </a:custGeom>
                <a:solidFill>
                  <a:srgbClr val="E7E7E7"/>
                </a:solidFill>
                <a:ln w="0">
                  <a:solidFill>
                    <a:srgbClr val="E7E7E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3" name="Freeform 250"/>
                <p:cNvSpPr>
                  <a:spLocks/>
                </p:cNvSpPr>
                <p:nvPr/>
              </p:nvSpPr>
              <p:spPr bwMode="auto">
                <a:xfrm>
                  <a:off x="1434" y="3228"/>
                  <a:ext cx="60" cy="35"/>
                </a:xfrm>
                <a:custGeom>
                  <a:avLst/>
                  <a:gdLst>
                    <a:gd name="T0" fmla="*/ 30 w 60"/>
                    <a:gd name="T1" fmla="*/ 35 h 35"/>
                    <a:gd name="T2" fmla="*/ 45 w 60"/>
                    <a:gd name="T3" fmla="*/ 33 h 35"/>
                    <a:gd name="T4" fmla="*/ 56 w 60"/>
                    <a:gd name="T5" fmla="*/ 27 h 35"/>
                    <a:gd name="T6" fmla="*/ 60 w 60"/>
                    <a:gd name="T7" fmla="*/ 20 h 35"/>
                    <a:gd name="T8" fmla="*/ 56 w 60"/>
                    <a:gd name="T9" fmla="*/ 11 h 35"/>
                    <a:gd name="T10" fmla="*/ 45 w 60"/>
                    <a:gd name="T11" fmla="*/ 1 h 35"/>
                    <a:gd name="T12" fmla="*/ 30 w 60"/>
                    <a:gd name="T13" fmla="*/ 0 h 35"/>
                    <a:gd name="T14" fmla="*/ 15 w 60"/>
                    <a:gd name="T15" fmla="*/ 1 h 35"/>
                    <a:gd name="T16" fmla="*/ 4 w 60"/>
                    <a:gd name="T17" fmla="*/ 11 h 35"/>
                    <a:gd name="T18" fmla="*/ 0 w 60"/>
                    <a:gd name="T19" fmla="*/ 20 h 35"/>
                    <a:gd name="T20" fmla="*/ 4 w 60"/>
                    <a:gd name="T21" fmla="*/ 27 h 35"/>
                    <a:gd name="T22" fmla="*/ 15 w 60"/>
                    <a:gd name="T23" fmla="*/ 33 h 35"/>
                    <a:gd name="T24" fmla="*/ 30 w 60"/>
                    <a:gd name="T25" fmla="*/ 35 h 3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0"/>
                    <a:gd name="T40" fmla="*/ 0 h 35"/>
                    <a:gd name="T41" fmla="*/ 60 w 60"/>
                    <a:gd name="T42" fmla="*/ 35 h 3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0" h="35">
                      <a:moveTo>
                        <a:pt x="30" y="35"/>
                      </a:moveTo>
                      <a:lnTo>
                        <a:pt x="45" y="33"/>
                      </a:lnTo>
                      <a:lnTo>
                        <a:pt x="56" y="27"/>
                      </a:lnTo>
                      <a:lnTo>
                        <a:pt x="60" y="20"/>
                      </a:lnTo>
                      <a:lnTo>
                        <a:pt x="56" y="11"/>
                      </a:lnTo>
                      <a:lnTo>
                        <a:pt x="45" y="1"/>
                      </a:lnTo>
                      <a:lnTo>
                        <a:pt x="30" y="0"/>
                      </a:lnTo>
                      <a:lnTo>
                        <a:pt x="15" y="1"/>
                      </a:lnTo>
                      <a:lnTo>
                        <a:pt x="4" y="11"/>
                      </a:lnTo>
                      <a:lnTo>
                        <a:pt x="0" y="20"/>
                      </a:lnTo>
                      <a:lnTo>
                        <a:pt x="4" y="27"/>
                      </a:lnTo>
                      <a:lnTo>
                        <a:pt x="15" y="33"/>
                      </a:lnTo>
                      <a:lnTo>
                        <a:pt x="30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420"/>
              <p:cNvGrpSpPr>
                <a:grpSpLocks/>
              </p:cNvGrpSpPr>
              <p:nvPr/>
            </p:nvGrpSpPr>
            <p:grpSpPr bwMode="auto">
              <a:xfrm>
                <a:off x="2431" y="2792"/>
                <a:ext cx="181" cy="146"/>
                <a:chOff x="2470" y="2744"/>
                <a:chExt cx="181" cy="146"/>
              </a:xfrm>
            </p:grpSpPr>
            <p:sp>
              <p:nvSpPr>
                <p:cNvPr id="6165" name="Freeform 371"/>
                <p:cNvSpPr>
                  <a:spLocks/>
                </p:cNvSpPr>
                <p:nvPr/>
              </p:nvSpPr>
              <p:spPr bwMode="auto">
                <a:xfrm>
                  <a:off x="2475" y="2744"/>
                  <a:ext cx="176" cy="146"/>
                </a:xfrm>
                <a:custGeom>
                  <a:avLst/>
                  <a:gdLst>
                    <a:gd name="T0" fmla="*/ 176 w 176"/>
                    <a:gd name="T1" fmla="*/ 144 h 146"/>
                    <a:gd name="T2" fmla="*/ 172 w 176"/>
                    <a:gd name="T3" fmla="*/ 146 h 146"/>
                    <a:gd name="T4" fmla="*/ 159 w 176"/>
                    <a:gd name="T5" fmla="*/ 144 h 146"/>
                    <a:gd name="T6" fmla="*/ 143 w 176"/>
                    <a:gd name="T7" fmla="*/ 144 h 146"/>
                    <a:gd name="T8" fmla="*/ 122 w 176"/>
                    <a:gd name="T9" fmla="*/ 141 h 146"/>
                    <a:gd name="T10" fmla="*/ 98 w 176"/>
                    <a:gd name="T11" fmla="*/ 135 h 146"/>
                    <a:gd name="T12" fmla="*/ 74 w 176"/>
                    <a:gd name="T13" fmla="*/ 126 h 146"/>
                    <a:gd name="T14" fmla="*/ 54 w 176"/>
                    <a:gd name="T15" fmla="*/ 111 h 146"/>
                    <a:gd name="T16" fmla="*/ 33 w 176"/>
                    <a:gd name="T17" fmla="*/ 93 h 146"/>
                    <a:gd name="T18" fmla="*/ 20 w 176"/>
                    <a:gd name="T19" fmla="*/ 67 h 146"/>
                    <a:gd name="T20" fmla="*/ 7 w 176"/>
                    <a:gd name="T21" fmla="*/ 74 h 146"/>
                    <a:gd name="T22" fmla="*/ 0 w 176"/>
                    <a:gd name="T23" fmla="*/ 0 h 146"/>
                    <a:gd name="T24" fmla="*/ 72 w 176"/>
                    <a:gd name="T25" fmla="*/ 26 h 146"/>
                    <a:gd name="T26" fmla="*/ 55 w 176"/>
                    <a:gd name="T27" fmla="*/ 35 h 146"/>
                    <a:gd name="T28" fmla="*/ 55 w 176"/>
                    <a:gd name="T29" fmla="*/ 39 h 146"/>
                    <a:gd name="T30" fmla="*/ 55 w 176"/>
                    <a:gd name="T31" fmla="*/ 44 h 146"/>
                    <a:gd name="T32" fmla="*/ 55 w 176"/>
                    <a:gd name="T33" fmla="*/ 54 h 146"/>
                    <a:gd name="T34" fmla="*/ 61 w 176"/>
                    <a:gd name="T35" fmla="*/ 67 h 146"/>
                    <a:gd name="T36" fmla="*/ 68 w 176"/>
                    <a:gd name="T37" fmla="*/ 81 h 146"/>
                    <a:gd name="T38" fmla="*/ 83 w 176"/>
                    <a:gd name="T39" fmla="*/ 96 h 146"/>
                    <a:gd name="T40" fmla="*/ 106 w 176"/>
                    <a:gd name="T41" fmla="*/ 113 h 146"/>
                    <a:gd name="T42" fmla="*/ 135 w 176"/>
                    <a:gd name="T43" fmla="*/ 130 h 146"/>
                    <a:gd name="T44" fmla="*/ 176 w 176"/>
                    <a:gd name="T45" fmla="*/ 144 h 14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6"/>
                    <a:gd name="T70" fmla="*/ 0 h 146"/>
                    <a:gd name="T71" fmla="*/ 176 w 176"/>
                    <a:gd name="T72" fmla="*/ 146 h 14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6" h="146">
                      <a:moveTo>
                        <a:pt x="176" y="144"/>
                      </a:moveTo>
                      <a:lnTo>
                        <a:pt x="172" y="146"/>
                      </a:lnTo>
                      <a:lnTo>
                        <a:pt x="159" y="144"/>
                      </a:lnTo>
                      <a:lnTo>
                        <a:pt x="143" y="144"/>
                      </a:lnTo>
                      <a:lnTo>
                        <a:pt x="122" y="141"/>
                      </a:lnTo>
                      <a:lnTo>
                        <a:pt x="98" y="135"/>
                      </a:lnTo>
                      <a:lnTo>
                        <a:pt x="74" y="126"/>
                      </a:lnTo>
                      <a:lnTo>
                        <a:pt x="54" y="111"/>
                      </a:lnTo>
                      <a:lnTo>
                        <a:pt x="33" y="93"/>
                      </a:lnTo>
                      <a:lnTo>
                        <a:pt x="20" y="67"/>
                      </a:lnTo>
                      <a:lnTo>
                        <a:pt x="7" y="74"/>
                      </a:lnTo>
                      <a:lnTo>
                        <a:pt x="0" y="0"/>
                      </a:lnTo>
                      <a:lnTo>
                        <a:pt x="72" y="26"/>
                      </a:lnTo>
                      <a:lnTo>
                        <a:pt x="55" y="35"/>
                      </a:lnTo>
                      <a:lnTo>
                        <a:pt x="55" y="39"/>
                      </a:lnTo>
                      <a:lnTo>
                        <a:pt x="55" y="44"/>
                      </a:lnTo>
                      <a:lnTo>
                        <a:pt x="55" y="54"/>
                      </a:lnTo>
                      <a:lnTo>
                        <a:pt x="61" y="67"/>
                      </a:lnTo>
                      <a:lnTo>
                        <a:pt x="68" y="81"/>
                      </a:lnTo>
                      <a:lnTo>
                        <a:pt x="83" y="96"/>
                      </a:lnTo>
                      <a:lnTo>
                        <a:pt x="106" y="113"/>
                      </a:lnTo>
                      <a:lnTo>
                        <a:pt x="135" y="130"/>
                      </a:lnTo>
                      <a:lnTo>
                        <a:pt x="176" y="144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6" name="Freeform 372"/>
                <p:cNvSpPr>
                  <a:spLocks/>
                </p:cNvSpPr>
                <p:nvPr/>
              </p:nvSpPr>
              <p:spPr bwMode="auto">
                <a:xfrm>
                  <a:off x="2470" y="2746"/>
                  <a:ext cx="181" cy="139"/>
                </a:xfrm>
                <a:custGeom>
                  <a:avLst/>
                  <a:gdLst>
                    <a:gd name="T0" fmla="*/ 181 w 181"/>
                    <a:gd name="T1" fmla="*/ 139 h 139"/>
                    <a:gd name="T2" fmla="*/ 178 w 181"/>
                    <a:gd name="T3" fmla="*/ 139 h 139"/>
                    <a:gd name="T4" fmla="*/ 165 w 181"/>
                    <a:gd name="T5" fmla="*/ 139 h 139"/>
                    <a:gd name="T6" fmla="*/ 148 w 181"/>
                    <a:gd name="T7" fmla="*/ 139 h 139"/>
                    <a:gd name="T8" fmla="*/ 128 w 181"/>
                    <a:gd name="T9" fmla="*/ 137 h 139"/>
                    <a:gd name="T10" fmla="*/ 104 w 181"/>
                    <a:gd name="T11" fmla="*/ 131 h 139"/>
                    <a:gd name="T12" fmla="*/ 79 w 181"/>
                    <a:gd name="T13" fmla="*/ 122 h 139"/>
                    <a:gd name="T14" fmla="*/ 57 w 181"/>
                    <a:gd name="T15" fmla="*/ 109 h 139"/>
                    <a:gd name="T16" fmla="*/ 37 w 181"/>
                    <a:gd name="T17" fmla="*/ 90 h 139"/>
                    <a:gd name="T18" fmla="*/ 24 w 181"/>
                    <a:gd name="T19" fmla="*/ 64 h 139"/>
                    <a:gd name="T20" fmla="*/ 11 w 181"/>
                    <a:gd name="T21" fmla="*/ 74 h 139"/>
                    <a:gd name="T22" fmla="*/ 0 w 181"/>
                    <a:gd name="T23" fmla="*/ 0 h 139"/>
                    <a:gd name="T24" fmla="*/ 74 w 181"/>
                    <a:gd name="T25" fmla="*/ 24 h 139"/>
                    <a:gd name="T26" fmla="*/ 57 w 181"/>
                    <a:gd name="T27" fmla="*/ 33 h 139"/>
                    <a:gd name="T28" fmla="*/ 55 w 181"/>
                    <a:gd name="T29" fmla="*/ 37 h 139"/>
                    <a:gd name="T30" fmla="*/ 55 w 181"/>
                    <a:gd name="T31" fmla="*/ 42 h 139"/>
                    <a:gd name="T32" fmla="*/ 57 w 181"/>
                    <a:gd name="T33" fmla="*/ 51 h 139"/>
                    <a:gd name="T34" fmla="*/ 63 w 181"/>
                    <a:gd name="T35" fmla="*/ 64 h 139"/>
                    <a:gd name="T36" fmla="*/ 72 w 181"/>
                    <a:gd name="T37" fmla="*/ 77 h 139"/>
                    <a:gd name="T38" fmla="*/ 87 w 181"/>
                    <a:gd name="T39" fmla="*/ 94 h 139"/>
                    <a:gd name="T40" fmla="*/ 109 w 181"/>
                    <a:gd name="T41" fmla="*/ 109 h 139"/>
                    <a:gd name="T42" fmla="*/ 141 w 181"/>
                    <a:gd name="T43" fmla="*/ 124 h 139"/>
                    <a:gd name="T44" fmla="*/ 181 w 181"/>
                    <a:gd name="T45" fmla="*/ 139 h 13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81"/>
                    <a:gd name="T70" fmla="*/ 0 h 139"/>
                    <a:gd name="T71" fmla="*/ 181 w 181"/>
                    <a:gd name="T72" fmla="*/ 139 h 13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81" h="139">
                      <a:moveTo>
                        <a:pt x="181" y="139"/>
                      </a:moveTo>
                      <a:lnTo>
                        <a:pt x="178" y="139"/>
                      </a:lnTo>
                      <a:lnTo>
                        <a:pt x="165" y="139"/>
                      </a:lnTo>
                      <a:lnTo>
                        <a:pt x="148" y="139"/>
                      </a:lnTo>
                      <a:lnTo>
                        <a:pt x="128" y="137"/>
                      </a:lnTo>
                      <a:lnTo>
                        <a:pt x="104" y="131"/>
                      </a:lnTo>
                      <a:lnTo>
                        <a:pt x="79" y="122"/>
                      </a:lnTo>
                      <a:lnTo>
                        <a:pt x="57" y="109"/>
                      </a:lnTo>
                      <a:lnTo>
                        <a:pt x="37" y="90"/>
                      </a:lnTo>
                      <a:lnTo>
                        <a:pt x="24" y="64"/>
                      </a:lnTo>
                      <a:lnTo>
                        <a:pt x="11" y="74"/>
                      </a:lnTo>
                      <a:lnTo>
                        <a:pt x="0" y="0"/>
                      </a:lnTo>
                      <a:lnTo>
                        <a:pt x="74" y="24"/>
                      </a:lnTo>
                      <a:lnTo>
                        <a:pt x="57" y="33"/>
                      </a:lnTo>
                      <a:lnTo>
                        <a:pt x="55" y="37"/>
                      </a:lnTo>
                      <a:lnTo>
                        <a:pt x="55" y="42"/>
                      </a:lnTo>
                      <a:lnTo>
                        <a:pt x="57" y="51"/>
                      </a:lnTo>
                      <a:lnTo>
                        <a:pt x="63" y="64"/>
                      </a:lnTo>
                      <a:lnTo>
                        <a:pt x="72" y="77"/>
                      </a:lnTo>
                      <a:lnTo>
                        <a:pt x="87" y="94"/>
                      </a:lnTo>
                      <a:lnTo>
                        <a:pt x="109" y="109"/>
                      </a:lnTo>
                      <a:lnTo>
                        <a:pt x="141" y="124"/>
                      </a:lnTo>
                      <a:lnTo>
                        <a:pt x="181" y="13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4" name="Trapezoid 13"/>
          <p:cNvSpPr/>
          <p:nvPr/>
        </p:nvSpPr>
        <p:spPr bwMode="auto">
          <a:xfrm rot="14608290">
            <a:off x="5090541" y="4038070"/>
            <a:ext cx="150550" cy="135490"/>
          </a:xfrm>
          <a:prstGeom prst="trapezoid">
            <a:avLst/>
          </a:prstGeom>
          <a:solidFill>
            <a:srgbClr val="FFFFFF"/>
          </a:solidFill>
          <a:ln w="12699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 rot="19753358">
            <a:off x="5093157" y="4057799"/>
            <a:ext cx="142830" cy="115962"/>
          </a:xfrm>
          <a:prstGeom prst="rect">
            <a:avLst/>
          </a:prstGeom>
          <a:solidFill>
            <a:srgbClr val="3366FF"/>
          </a:solidFill>
          <a:ln w="12699" cap="flat" cmpd="sng" algn="ctr">
            <a:solidFill>
              <a:srgbClr val="0000E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cxnSp>
        <p:nvCxnSpPr>
          <p:cNvPr id="19" name="Straight Connector 18"/>
          <p:cNvCxnSpPr>
            <a:endCxn id="329" idx="3"/>
          </p:cNvCxnSpPr>
          <p:nvPr/>
        </p:nvCxnSpPr>
        <p:spPr bwMode="auto">
          <a:xfrm flipH="1">
            <a:off x="4299437" y="4204232"/>
            <a:ext cx="823107" cy="591795"/>
          </a:xfrm>
          <a:prstGeom prst="line">
            <a:avLst/>
          </a:prstGeom>
          <a:solidFill>
            <a:schemeClr val="accent1"/>
          </a:solidFill>
          <a:ln w="12699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3" name="Group 23"/>
          <p:cNvGrpSpPr/>
          <p:nvPr/>
        </p:nvGrpSpPr>
        <p:grpSpPr>
          <a:xfrm>
            <a:off x="4164788" y="4682790"/>
            <a:ext cx="265558" cy="266018"/>
            <a:chOff x="4620264" y="4529862"/>
            <a:chExt cx="265558" cy="266018"/>
          </a:xfrm>
        </p:grpSpPr>
        <p:sp>
          <p:nvSpPr>
            <p:cNvPr id="326" name="Freeform 130"/>
            <p:cNvSpPr>
              <a:spLocks/>
            </p:cNvSpPr>
            <p:nvPr/>
          </p:nvSpPr>
          <p:spPr bwMode="auto">
            <a:xfrm>
              <a:off x="4620264" y="4585582"/>
              <a:ext cx="134649" cy="210298"/>
            </a:xfrm>
            <a:custGeom>
              <a:avLst/>
              <a:gdLst>
                <a:gd name="T0" fmla="*/ 72 w 72"/>
                <a:gd name="T1" fmla="*/ 117 h 117"/>
                <a:gd name="T2" fmla="*/ 72 w 72"/>
                <a:gd name="T3" fmla="*/ 34 h 117"/>
                <a:gd name="T4" fmla="*/ 0 w 72"/>
                <a:gd name="T5" fmla="*/ 0 h 117"/>
                <a:gd name="T6" fmla="*/ 0 w 72"/>
                <a:gd name="T7" fmla="*/ 84 h 117"/>
                <a:gd name="T8" fmla="*/ 72 w 72"/>
                <a:gd name="T9" fmla="*/ 117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17"/>
                <a:gd name="T17" fmla="*/ 72 w 72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17">
                  <a:moveTo>
                    <a:pt x="72" y="117"/>
                  </a:moveTo>
                  <a:lnTo>
                    <a:pt x="72" y="34"/>
                  </a:lnTo>
                  <a:lnTo>
                    <a:pt x="0" y="0"/>
                  </a:lnTo>
                  <a:lnTo>
                    <a:pt x="0" y="84"/>
                  </a:lnTo>
                  <a:lnTo>
                    <a:pt x="72" y="11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solidFill>
                <a:srgbClr val="00B2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Freeform 131"/>
            <p:cNvSpPr>
              <a:spLocks/>
            </p:cNvSpPr>
            <p:nvPr/>
          </p:nvSpPr>
          <p:spPr bwMode="auto">
            <a:xfrm>
              <a:off x="4754913" y="4585582"/>
              <a:ext cx="130909" cy="210298"/>
            </a:xfrm>
            <a:custGeom>
              <a:avLst/>
              <a:gdLst>
                <a:gd name="T0" fmla="*/ 0 w 70"/>
                <a:gd name="T1" fmla="*/ 117 h 117"/>
                <a:gd name="T2" fmla="*/ 0 w 70"/>
                <a:gd name="T3" fmla="*/ 34 h 117"/>
                <a:gd name="T4" fmla="*/ 70 w 70"/>
                <a:gd name="T5" fmla="*/ 0 h 117"/>
                <a:gd name="T6" fmla="*/ 70 w 70"/>
                <a:gd name="T7" fmla="*/ 84 h 117"/>
                <a:gd name="T8" fmla="*/ 0 w 70"/>
                <a:gd name="T9" fmla="*/ 117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117"/>
                <a:gd name="T17" fmla="*/ 70 w 70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117">
                  <a:moveTo>
                    <a:pt x="0" y="117"/>
                  </a:moveTo>
                  <a:lnTo>
                    <a:pt x="0" y="34"/>
                  </a:lnTo>
                  <a:lnTo>
                    <a:pt x="70" y="0"/>
                  </a:lnTo>
                  <a:lnTo>
                    <a:pt x="70" y="84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Freeform 169"/>
            <p:cNvSpPr>
              <a:spLocks/>
            </p:cNvSpPr>
            <p:nvPr/>
          </p:nvSpPr>
          <p:spPr bwMode="auto">
            <a:xfrm>
              <a:off x="4622134" y="4529862"/>
              <a:ext cx="263688" cy="113237"/>
            </a:xfrm>
            <a:custGeom>
              <a:avLst/>
              <a:gdLst>
                <a:gd name="T0" fmla="*/ 0 w 141"/>
                <a:gd name="T1" fmla="*/ 31 h 63"/>
                <a:gd name="T2" fmla="*/ 75 w 141"/>
                <a:gd name="T3" fmla="*/ 0 h 63"/>
                <a:gd name="T4" fmla="*/ 141 w 141"/>
                <a:gd name="T5" fmla="*/ 29 h 63"/>
                <a:gd name="T6" fmla="*/ 71 w 141"/>
                <a:gd name="T7" fmla="*/ 63 h 63"/>
                <a:gd name="T8" fmla="*/ 0 w 141"/>
                <a:gd name="T9" fmla="*/ 31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63"/>
                <a:gd name="T17" fmla="*/ 141 w 141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63">
                  <a:moveTo>
                    <a:pt x="0" y="31"/>
                  </a:moveTo>
                  <a:lnTo>
                    <a:pt x="75" y="0"/>
                  </a:lnTo>
                  <a:lnTo>
                    <a:pt x="141" y="29"/>
                  </a:lnTo>
                  <a:lnTo>
                    <a:pt x="71" y="6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rgbClr val="80FF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319"/>
          <p:cNvGrpSpPr/>
          <p:nvPr/>
        </p:nvGrpSpPr>
        <p:grpSpPr>
          <a:xfrm>
            <a:off x="3109096" y="4351128"/>
            <a:ext cx="900355" cy="436429"/>
            <a:chOff x="3109096" y="4351128"/>
            <a:chExt cx="900355" cy="436429"/>
          </a:xfrm>
        </p:grpSpPr>
        <p:sp>
          <p:nvSpPr>
            <p:cNvPr id="318" name="Freeform 372"/>
            <p:cNvSpPr>
              <a:spLocks/>
            </p:cNvSpPr>
            <p:nvPr/>
          </p:nvSpPr>
          <p:spPr bwMode="auto">
            <a:xfrm rot="1700817">
              <a:off x="3109096" y="4351128"/>
              <a:ext cx="338493" cy="249841"/>
            </a:xfrm>
            <a:custGeom>
              <a:avLst/>
              <a:gdLst>
                <a:gd name="T0" fmla="*/ 181 w 181"/>
                <a:gd name="T1" fmla="*/ 139 h 139"/>
                <a:gd name="T2" fmla="*/ 178 w 181"/>
                <a:gd name="T3" fmla="*/ 139 h 139"/>
                <a:gd name="T4" fmla="*/ 165 w 181"/>
                <a:gd name="T5" fmla="*/ 139 h 139"/>
                <a:gd name="T6" fmla="*/ 148 w 181"/>
                <a:gd name="T7" fmla="*/ 139 h 139"/>
                <a:gd name="T8" fmla="*/ 128 w 181"/>
                <a:gd name="T9" fmla="*/ 137 h 139"/>
                <a:gd name="T10" fmla="*/ 104 w 181"/>
                <a:gd name="T11" fmla="*/ 131 h 139"/>
                <a:gd name="T12" fmla="*/ 79 w 181"/>
                <a:gd name="T13" fmla="*/ 122 h 139"/>
                <a:gd name="T14" fmla="*/ 57 w 181"/>
                <a:gd name="T15" fmla="*/ 109 h 139"/>
                <a:gd name="T16" fmla="*/ 37 w 181"/>
                <a:gd name="T17" fmla="*/ 90 h 139"/>
                <a:gd name="T18" fmla="*/ 24 w 181"/>
                <a:gd name="T19" fmla="*/ 64 h 139"/>
                <a:gd name="T20" fmla="*/ 11 w 181"/>
                <a:gd name="T21" fmla="*/ 74 h 139"/>
                <a:gd name="T22" fmla="*/ 0 w 181"/>
                <a:gd name="T23" fmla="*/ 0 h 139"/>
                <a:gd name="T24" fmla="*/ 74 w 181"/>
                <a:gd name="T25" fmla="*/ 24 h 139"/>
                <a:gd name="T26" fmla="*/ 57 w 181"/>
                <a:gd name="T27" fmla="*/ 33 h 139"/>
                <a:gd name="T28" fmla="*/ 55 w 181"/>
                <a:gd name="T29" fmla="*/ 37 h 139"/>
                <a:gd name="T30" fmla="*/ 55 w 181"/>
                <a:gd name="T31" fmla="*/ 42 h 139"/>
                <a:gd name="T32" fmla="*/ 57 w 181"/>
                <a:gd name="T33" fmla="*/ 51 h 139"/>
                <a:gd name="T34" fmla="*/ 63 w 181"/>
                <a:gd name="T35" fmla="*/ 64 h 139"/>
                <a:gd name="T36" fmla="*/ 72 w 181"/>
                <a:gd name="T37" fmla="*/ 77 h 139"/>
                <a:gd name="T38" fmla="*/ 87 w 181"/>
                <a:gd name="T39" fmla="*/ 94 h 139"/>
                <a:gd name="T40" fmla="*/ 109 w 181"/>
                <a:gd name="T41" fmla="*/ 109 h 139"/>
                <a:gd name="T42" fmla="*/ 141 w 181"/>
                <a:gd name="T43" fmla="*/ 124 h 139"/>
                <a:gd name="T44" fmla="*/ 181 w 181"/>
                <a:gd name="T45" fmla="*/ 139 h 1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1"/>
                <a:gd name="T70" fmla="*/ 0 h 139"/>
                <a:gd name="T71" fmla="*/ 181 w 181"/>
                <a:gd name="T72" fmla="*/ 139 h 1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1" h="139">
                  <a:moveTo>
                    <a:pt x="181" y="139"/>
                  </a:moveTo>
                  <a:lnTo>
                    <a:pt x="178" y="139"/>
                  </a:lnTo>
                  <a:lnTo>
                    <a:pt x="165" y="139"/>
                  </a:lnTo>
                  <a:lnTo>
                    <a:pt x="148" y="139"/>
                  </a:lnTo>
                  <a:lnTo>
                    <a:pt x="128" y="137"/>
                  </a:lnTo>
                  <a:lnTo>
                    <a:pt x="104" y="131"/>
                  </a:lnTo>
                  <a:lnTo>
                    <a:pt x="79" y="122"/>
                  </a:lnTo>
                  <a:lnTo>
                    <a:pt x="57" y="109"/>
                  </a:lnTo>
                  <a:lnTo>
                    <a:pt x="37" y="90"/>
                  </a:lnTo>
                  <a:lnTo>
                    <a:pt x="24" y="64"/>
                  </a:lnTo>
                  <a:lnTo>
                    <a:pt x="11" y="74"/>
                  </a:lnTo>
                  <a:lnTo>
                    <a:pt x="0" y="0"/>
                  </a:lnTo>
                  <a:lnTo>
                    <a:pt x="74" y="24"/>
                  </a:lnTo>
                  <a:lnTo>
                    <a:pt x="57" y="33"/>
                  </a:lnTo>
                  <a:lnTo>
                    <a:pt x="55" y="37"/>
                  </a:lnTo>
                  <a:lnTo>
                    <a:pt x="55" y="42"/>
                  </a:lnTo>
                  <a:lnTo>
                    <a:pt x="57" y="51"/>
                  </a:lnTo>
                  <a:lnTo>
                    <a:pt x="63" y="64"/>
                  </a:lnTo>
                  <a:lnTo>
                    <a:pt x="72" y="77"/>
                  </a:lnTo>
                  <a:lnTo>
                    <a:pt x="87" y="94"/>
                  </a:lnTo>
                  <a:lnTo>
                    <a:pt x="109" y="109"/>
                  </a:lnTo>
                  <a:lnTo>
                    <a:pt x="141" y="124"/>
                  </a:lnTo>
                  <a:lnTo>
                    <a:pt x="181" y="139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Text Box 137"/>
            <p:cNvSpPr txBox="1">
              <a:spLocks noChangeArrowheads="1"/>
            </p:cNvSpPr>
            <p:nvPr/>
          </p:nvSpPr>
          <p:spPr bwMode="auto">
            <a:xfrm>
              <a:off x="3308875" y="4528512"/>
              <a:ext cx="700576" cy="259045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9pPr>
            </a:lstStyle>
            <a:p>
              <a:r>
                <a:rPr lang="en-US" sz="1100" dirty="0" err="1" smtClean="0">
                  <a:solidFill>
                    <a:schemeClr val="bg2"/>
                  </a:solidFill>
                  <a:latin typeface="Symbol" charset="2"/>
                  <a:cs typeface="Symbol" charset="2"/>
                </a:rPr>
                <a:t>Δ</a:t>
              </a:r>
              <a:r>
                <a:rPr lang="en-US" sz="1100" dirty="0" err="1" smtClean="0">
                  <a:solidFill>
                    <a:schemeClr val="bg2"/>
                  </a:solidFill>
                </a:rPr>
                <a:t>s</a:t>
              </a:r>
              <a:r>
                <a:rPr lang="en-US" sz="1100" dirty="0" smtClean="0">
                  <a:solidFill>
                    <a:schemeClr val="bg2"/>
                  </a:solidFill>
                </a:rPr>
                <a:t> = </a:t>
              </a:r>
              <a:r>
                <a:rPr lang="en-US" sz="1100" dirty="0" err="1" smtClean="0">
                  <a:solidFill>
                    <a:schemeClr val="bg2"/>
                  </a:solidFill>
                  <a:latin typeface="Symbol" charset="0"/>
                </a:rPr>
                <a:t>λ</a:t>
              </a:r>
              <a:r>
                <a:rPr lang="en-US" sz="1100" dirty="0" smtClean="0">
                  <a:solidFill>
                    <a:schemeClr val="bg2"/>
                  </a:solidFill>
                </a:rPr>
                <a:t>/</a:t>
              </a:r>
              <a:r>
                <a:rPr lang="en-US" sz="1100" dirty="0">
                  <a:solidFill>
                    <a:schemeClr val="bg2"/>
                  </a:solidFill>
                </a:rPr>
                <a:t>2</a:t>
              </a:r>
            </a:p>
          </p:txBody>
        </p:sp>
      </p:grpSp>
      <p:sp>
        <p:nvSpPr>
          <p:cNvPr id="320" name="Oval 319"/>
          <p:cNvSpPr/>
          <p:nvPr/>
        </p:nvSpPr>
        <p:spPr bwMode="auto">
          <a:xfrm>
            <a:off x="3675549" y="3483033"/>
            <a:ext cx="133004" cy="133004"/>
          </a:xfrm>
          <a:prstGeom prst="ellipse">
            <a:avLst/>
          </a:prstGeom>
          <a:solidFill>
            <a:srgbClr val="00B0F0"/>
          </a:solidFill>
          <a:ln w="12699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321" name="Text Box 137"/>
          <p:cNvSpPr txBox="1">
            <a:spLocks noChangeArrowheads="1"/>
          </p:cNvSpPr>
          <p:nvPr/>
        </p:nvSpPr>
        <p:spPr bwMode="auto">
          <a:xfrm>
            <a:off x="3896307" y="5041131"/>
            <a:ext cx="682880" cy="25904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1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84 MeV</a:t>
            </a:r>
            <a:endParaRPr lang="en-US" sz="11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4" name="Group 323"/>
          <p:cNvGrpSpPr/>
          <p:nvPr/>
        </p:nvGrpSpPr>
        <p:grpSpPr>
          <a:xfrm>
            <a:off x="798023" y="1205347"/>
            <a:ext cx="2319251" cy="1978429"/>
            <a:chOff x="789710" y="1205347"/>
            <a:chExt cx="2319251" cy="1978429"/>
          </a:xfrm>
        </p:grpSpPr>
        <p:sp>
          <p:nvSpPr>
            <p:cNvPr id="323" name="5-Point Star 322"/>
            <p:cNvSpPr/>
            <p:nvPr/>
          </p:nvSpPr>
          <p:spPr bwMode="auto">
            <a:xfrm>
              <a:off x="789710" y="1205347"/>
              <a:ext cx="2319251" cy="1978429"/>
            </a:xfrm>
            <a:prstGeom prst="star5">
              <a:avLst/>
            </a:prstGeom>
            <a:solidFill>
              <a:srgbClr val="FFFF00"/>
            </a:solidFill>
            <a:ln w="12699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322" name="Text Box 137"/>
            <p:cNvSpPr txBox="1">
              <a:spLocks noChangeArrowheads="1"/>
            </p:cNvSpPr>
            <p:nvPr/>
          </p:nvSpPr>
          <p:spPr bwMode="auto">
            <a:xfrm>
              <a:off x="1419529" y="1951568"/>
              <a:ext cx="1099661" cy="520655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9</a:t>
              </a:r>
              <a:r>
                <a:rPr lang="en-US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0:1</a:t>
              </a:r>
            </a:p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98.9% ERL</a:t>
              </a:r>
              <a:endPara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dirty="0" smtClean="0"/>
              <a:t>ER@CEBAF: Decelerating</a:t>
            </a:r>
            <a:endParaRPr lang="en-US" dirty="0"/>
          </a:p>
        </p:txBody>
      </p:sp>
      <p:sp>
        <p:nvSpPr>
          <p:cNvPr id="330" name="Text Box 137"/>
          <p:cNvSpPr txBox="1">
            <a:spLocks noChangeArrowheads="1"/>
          </p:cNvSpPr>
          <p:nvPr/>
        </p:nvSpPr>
        <p:spPr bwMode="auto">
          <a:xfrm>
            <a:off x="5867400" y="4267200"/>
            <a:ext cx="2361224" cy="205953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Challenge: decelerating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eam (and synchrotron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adiation-driven energy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pread) adiabatically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nti-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damps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Small energy losses to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ynchrotron radiation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36075" y="6450949"/>
            <a:ext cx="736325" cy="365125"/>
          </a:xfrm>
        </p:spPr>
        <p:txBody>
          <a:bodyPr/>
          <a:lstStyle/>
          <a:p>
            <a:fld id="{C5A364D8-B016-A94F-BA08-B382FC3388E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16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46 L 0.17534 -0.13194 L 0.19236 -0.14699 L 0.20903 -0.15879 L 0.22621 -0.1699 L 0.24774 -0.17916 L 0.27778 -0.18588 L 0.29774 -0.18588 L 0.31736 -0.1831 L 0.33906 -0.17754 L 0.35573 -0.17037 L 0.36944 -0.15926 L 0.37621 -0.15092 L 0.37986 -0.14143 L 0.38455 -0.12986 L 0.38316 -0.11319 L 0.38107 -0.10092 L 0.37534 -0.08981 L 0.36371 -0.0743 L 0.35451 -0.06805 L 0.32656 -0.04653 L 0.14496 0.09121 L 0.13281 0.09306 L 0.12031 0.10301 L 0.09982 0.11806 L 0.07986 0.12847 L 0.06528 0.13403 L 0.04236 0.1375 L 0.02326 0.13797 L -0.00347 0.13565 L -0.02431 0.13079 L -0.05052 0.11412 L -0.06181 0.09676 L -0.06719 0.0801 L -0.06684 0.07014 L -0.06597 0.05347 L -0.05764 0.03959 L -0.04514 0.02917 L -0.03177 0.01459 L -0.01806 0.0125 L 0.17656 -0.13379 L 0.18611 -0.15648 L 0.20399 -0.16921 L 0.23455 -0.1875 L 0.25694 -0.1949 L 0.27864 -0.19977 L 0.30156 -0.1993 L 0.32778 -0.19583 L 0.34739 -0.18819 L 0.36614 -0.17639 L 0.37743 -0.16319 L 0.38159 -0.15324 L 0.38368 -0.14305 L 0.38489 -0.12708 L 0.37864 -0.11041 L 0.36857 -0.09537 L 0.35746 -0.08379 L 0.35034 -0.07824 L 0.32482 -0.0449 L 0.14653 0.09074 L 0.12864 0.07523 L 0.11198 0.0875 L 0.08368 0.10579 L 0.06371 0.11528 L 0.04357 0.11968 L 0.02274 0.12084 L -0.00712 0.11898 L -0.03091 0.11297 L -0.05261 0.09908 L -0.06424 0.08519 L -0.07101 0.07176 L -0.07257 0.05417 L -0.07014 0.04121 L -0.06545 0.0301 L -0.05504 0.01459 L -0.03629 -0.00139 L -0.00972 0.00695 L 0.17448 -0.13148 L 0.18316 -0.16528 L 0.20955 -0.18194 L 0.23455 -0.19583 L 0.25868 -0.20324 L 0.28368 -0.20694 L 0.31528 -0.20416 L 0.34705 -0.19583 L 0.36493 -0.1831 L 0.37899 -0.15764 L 0.38107 -0.13703 L 0.37778 -0.12037 L 0.36944 -0.10602 L 0.35955 -0.09375 L 0.34653 -0.08541 L 0.32534 -0.04699 L 0.15034 0.08357 L 0.13038 0.05787 L 0.11441 0.07014 L 0.08784 0.0875 L 0.07205 0.0963 L 0.04566 0.10232 L 0.02482 0.10347 L -0.00643 0.10185 L -0.03212 0.09398 L -0.05382 0.07917 L -0.06684 0.05741 L -0.06927 0.03681 L -0.06806 0.02246 L -0.05712 0.00301 L -0.04393 -0.01319 L -0.03212 -0.02083 L -0.00295 0.00185 L 0.17274 -0.13032 L 0.18663 -0.18264 L 0.20746 -0.19815 L 0.23524 -0.21528 L 0.25816 -0.22268 L 0.28698 -0.22754 L 0.31198 -0.2243 L 0.34028 -0.21759 L 0.35903 -0.2081 L 0.37326 -0.1949 L 0.38316 -0.17477 L 0.38489 -0.15879 L 0.38073 -0.13865 L 0.37534 -0.12916 L 0.36371 -0.11435 L 0.34982 -0.10532 L 0.32569 -0.04537 L 0.14982 0.08472 L 0.13073 0.04236 L 0.11284 0.0551 L 0.08246 0.0757 L 0.06649 0.08241 L 0.04288 0.0875 L 0.01944 0.08843 L -0.00504 0.0875 L -0.03091 0.0801 L -0.0467 0.06968 L -0.06337 0.05139 L -0.07049 0.0257 L -0.06754 0.00625 L -0.05504 -0.01528 L -0.04011 -0.02916 L -0.03212 -0.03472 L -0.00261 0.0007 L 0.17274 -0.12986 L 0.18611 -0.19977 L 0.21232 -0.21713 L 0.23194 -0.22708 L 0.25607 -0.23703 L 0.28316 -0.24143 L 0.31024 -0.23981 L 0.33489 -0.23426 L 0.35955 -0.22477 L 0.37118 -0.21365 L 0.38246 -0.19421 L 0.38403 -0.17315 L 0.38246 -0.16041 L 0.37691 -0.14768 L 0.36823 -0.13657 L 0.35903 -0.12639 L 0.34948 -0.11921 L 0.32482 -0.04421 L 0.14913 0.09352 L 0.05191 0.19028 " pathEditMode="relative" ptsTypes="AAAAAAAAAAAAAAAAAAAAAAAAAAAAAAAAAAAAAAAAAAAAAAAAAAAAAAAAAAAAAA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 animBg="1"/>
      <p:bldP spid="3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ERLs at Jefferson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Jefferson Lab has a history of world leadership in ERLs</a:t>
            </a:r>
          </a:p>
          <a:p>
            <a:pPr lvl="1"/>
            <a:r>
              <a:rPr lang="en-US" dirty="0" smtClean="0"/>
              <a:t>1993: CEBAF front end ERL test</a:t>
            </a:r>
          </a:p>
          <a:p>
            <a:pPr lvl="1"/>
            <a:r>
              <a:rPr lang="en-US" dirty="0" smtClean="0"/>
              <a:t>1998-2001: IR FEL demo</a:t>
            </a:r>
          </a:p>
          <a:p>
            <a:pPr lvl="2"/>
            <a:r>
              <a:rPr lang="en-US" dirty="0" smtClean="0"/>
              <a:t>First demonstration of ERL-based light source</a:t>
            </a:r>
          </a:p>
          <a:p>
            <a:pPr lvl="1"/>
            <a:r>
              <a:rPr lang="en-US" dirty="0" smtClean="0"/>
              <a:t>2002-3: PR-02-102 CEBAF one-pass energy recovery experiment</a:t>
            </a:r>
          </a:p>
          <a:p>
            <a:pPr lvl="2"/>
            <a:r>
              <a:rPr lang="en-US" dirty="0" smtClean="0"/>
              <a:t>Remains world leader in ERL beam energy</a:t>
            </a:r>
          </a:p>
          <a:p>
            <a:pPr lvl="1"/>
            <a:r>
              <a:rPr lang="en-US" dirty="0" smtClean="0"/>
              <a:t>2002-10: UV FEL</a:t>
            </a:r>
          </a:p>
          <a:p>
            <a:pPr lvl="2"/>
            <a:r>
              <a:rPr lang="en-US" dirty="0" smtClean="0"/>
              <a:t>Remains world leader in beam power (2 MW)</a:t>
            </a:r>
          </a:p>
          <a:p>
            <a:pPr lvl="1"/>
            <a:r>
              <a:rPr lang="en-US" dirty="0" smtClean="0"/>
              <a:t>Present: Electron-ion collider ERL collaborations</a:t>
            </a:r>
          </a:p>
          <a:p>
            <a:endParaRPr lang="en-US" sz="1200" dirty="0"/>
          </a:p>
          <a:p>
            <a:r>
              <a:rPr lang="en-US" dirty="0" smtClean="0"/>
              <a:t>ER@CEBAF will make Jefferson Lab a world leader in large-scale ERL beam studies at modest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45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ERL Landscape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 descr="ERL_landscap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26" y="838200"/>
            <a:ext cx="8038548" cy="55651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6200" y="6159500"/>
            <a:ext cx="1937424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Average Current (mA)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6019800"/>
            <a:ext cx="534096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0.01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2800" y="6019800"/>
            <a:ext cx="584064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5715000"/>
            <a:ext cx="450931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10</a:t>
            </a:r>
            <a:r>
              <a:rPr lang="en-US" sz="1400" baseline="300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4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990600"/>
            <a:ext cx="450931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10</a:t>
            </a:r>
            <a:r>
              <a:rPr lang="en-US" sz="1400" baseline="30000" dirty="0">
                <a:solidFill>
                  <a:srgbClr val="000000"/>
                </a:solidFill>
                <a:latin typeface="Arial"/>
                <a:cs typeface="Arial"/>
              </a:rPr>
              <a:t>5</a:t>
            </a:r>
            <a:endParaRPr lang="en-US" sz="14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221195" y="3418618"/>
            <a:ext cx="1811013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Beam Energy (MeV)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1828800" y="1828800"/>
            <a:ext cx="1066800" cy="4953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06265" y="1143000"/>
            <a:ext cx="149953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  <a:latin typeface="Arial"/>
                <a:cs typeface="Arial"/>
              </a:rPr>
              <a:t>Existing</a:t>
            </a:r>
          </a:p>
          <a:p>
            <a:r>
              <a:rPr lang="en-US" sz="1500" dirty="0" smtClean="0">
                <a:solidFill>
                  <a:srgbClr val="008000"/>
                </a:solidFill>
                <a:latin typeface="Arial"/>
                <a:cs typeface="Arial"/>
              </a:rPr>
              <a:t>Commissioning</a:t>
            </a:r>
          </a:p>
          <a:p>
            <a:r>
              <a:rPr lang="en-US" sz="1500" dirty="0" smtClean="0">
                <a:latin typeface="Arial"/>
                <a:cs typeface="Arial"/>
              </a:rPr>
              <a:t>Proposed</a:t>
            </a:r>
          </a:p>
        </p:txBody>
      </p:sp>
    </p:spTree>
    <p:extLst>
      <p:ext uri="{BB962C8B-B14F-4D97-AF65-F5344CB8AC3E}">
        <p14:creationId xmlns:p14="http://schemas.microsoft.com/office/powerpoint/2010/main" val="3280955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LHeC</a:t>
            </a:r>
            <a:r>
              <a:rPr lang="en-US" dirty="0"/>
              <a:t> </a:t>
            </a:r>
            <a:r>
              <a:rPr lang="en-US" dirty="0" smtClean="0"/>
              <a:t>Electron-Ion Collider ERL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715000"/>
            <a:ext cx="7772400" cy="533400"/>
          </a:xfrm>
        </p:spPr>
        <p:txBody>
          <a:bodyPr/>
          <a:lstStyle/>
          <a:p>
            <a:r>
              <a:rPr lang="en-US" dirty="0" smtClean="0"/>
              <a:t>Collides 6.4 mA 60 GeV e- with LHC protons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384 MW!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81100"/>
            <a:ext cx="7620000" cy="4483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53200" y="4800600"/>
            <a:ext cx="2374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S.A. Bogacz (JLab), O.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Bruning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M. Klein, D. Schulte,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F. Zimmermann (CERN), et al.</a:t>
            </a:r>
          </a:p>
        </p:txBody>
      </p:sp>
    </p:spTree>
    <p:extLst>
      <p:ext uri="{BB962C8B-B14F-4D97-AF65-F5344CB8AC3E}">
        <p14:creationId xmlns:p14="http://schemas.microsoft.com/office/powerpoint/2010/main" val="2813296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CEBAF Hardware Modifications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 descr="chicaneOverhe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38200"/>
            <a:ext cx="8961120" cy="900853"/>
          </a:xfrm>
          <a:prstGeom prst="rect">
            <a:avLst/>
          </a:prstGeom>
        </p:spPr>
      </p:pic>
      <p:pic>
        <p:nvPicPr>
          <p:cNvPr id="6" name="Picture 5" descr="dumpPerspectiveNew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"/>
          <a:stretch/>
        </p:blipFill>
        <p:spPr>
          <a:xfrm>
            <a:off x="2957254" y="3429000"/>
            <a:ext cx="5562600" cy="30028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84188" y="5287645"/>
            <a:ext cx="1256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8000"/>
                </a:solidFill>
                <a:latin typeface="Arial"/>
                <a:cs typeface="Arial"/>
              </a:rPr>
              <a:t>New</a:t>
            </a:r>
          </a:p>
          <a:p>
            <a:pPr algn="ctr"/>
            <a:r>
              <a:rPr lang="en-US" sz="1600" dirty="0" smtClean="0">
                <a:solidFill>
                  <a:srgbClr val="008000"/>
                </a:solidFill>
                <a:latin typeface="Arial"/>
                <a:cs typeface="Arial"/>
              </a:rPr>
              <a:t>Quadrupole</a:t>
            </a:r>
          </a:p>
          <a:p>
            <a:pPr algn="ctr"/>
            <a:r>
              <a:rPr lang="en-US" sz="1600" dirty="0" smtClean="0">
                <a:solidFill>
                  <a:srgbClr val="008000"/>
                </a:solidFill>
                <a:latin typeface="Arial"/>
                <a:cs typeface="Arial"/>
              </a:rPr>
              <a:t>Girder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8684" y="5059045"/>
            <a:ext cx="14391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8000"/>
                </a:solidFill>
                <a:latin typeface="Arial"/>
                <a:cs typeface="Arial"/>
              </a:rPr>
              <a:t>New Low</a:t>
            </a:r>
          </a:p>
          <a:p>
            <a:pPr algn="ctr"/>
            <a:r>
              <a:rPr lang="en-US" sz="1600" dirty="0" smtClean="0">
                <a:solidFill>
                  <a:srgbClr val="008000"/>
                </a:solidFill>
                <a:latin typeface="Arial"/>
                <a:cs typeface="Arial"/>
              </a:rPr>
              <a:t>Energy Dump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00154" y="6049645"/>
            <a:ext cx="1576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8000"/>
                </a:solidFill>
                <a:latin typeface="Arial"/>
                <a:cs typeface="Arial"/>
              </a:rPr>
              <a:t>Extraction Area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1295400"/>
            <a:ext cx="2134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8000"/>
                </a:solidFill>
                <a:latin typeface="Arial"/>
                <a:cs typeface="Arial"/>
              </a:rPr>
              <a:t>Extends 1m into aisle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305800" cy="4419600"/>
          </a:xfrm>
        </p:spPr>
        <p:txBody>
          <a:bodyPr/>
          <a:lstStyle/>
          <a:p>
            <a:r>
              <a:rPr lang="en-US" dirty="0" err="1" smtClean="0"/>
              <a:t>λ</a:t>
            </a:r>
            <a:r>
              <a:rPr lang="en-US" dirty="0" smtClean="0"/>
              <a:t>/2 </a:t>
            </a:r>
            <a:r>
              <a:rPr lang="en-US" dirty="0" err="1" smtClean="0"/>
              <a:t>pathlength</a:t>
            </a:r>
            <a:r>
              <a:rPr lang="en-US" dirty="0" smtClean="0"/>
              <a:t> chicane: Add four 3m dipoles in AE region</a:t>
            </a:r>
          </a:p>
          <a:p>
            <a:pPr lvl="1"/>
            <a:r>
              <a:rPr lang="en-US" dirty="0" smtClean="0"/>
              <a:t>Optics solution designed, only magnet strength changes</a:t>
            </a:r>
            <a:endParaRPr lang="en-US" dirty="0"/>
          </a:p>
          <a:p>
            <a:r>
              <a:rPr lang="en-US" dirty="0" smtClean="0"/>
              <a:t>Low energy dump: Add quadrupole girder, low energy dump</a:t>
            </a:r>
          </a:p>
          <a:p>
            <a:pPr lvl="1"/>
            <a:r>
              <a:rPr lang="en-US" dirty="0" smtClean="0"/>
              <a:t>Located at end of south linac next to SL spreader</a:t>
            </a:r>
          </a:p>
          <a:p>
            <a:pPr lvl="1"/>
            <a:r>
              <a:rPr lang="en-US" dirty="0" smtClean="0"/>
              <a:t>Maintains vacuum isolation</a:t>
            </a:r>
          </a:p>
          <a:p>
            <a:r>
              <a:rPr lang="en-US" dirty="0" smtClean="0"/>
              <a:t>Use existing CEBAF designs</a:t>
            </a:r>
          </a:p>
          <a:p>
            <a:pPr lvl="1"/>
            <a:r>
              <a:rPr lang="en-US" dirty="0" smtClean="0"/>
              <a:t>Small costing uncertainty</a:t>
            </a:r>
          </a:p>
          <a:p>
            <a:pPr lvl="1"/>
            <a:r>
              <a:rPr lang="en-US" dirty="0" smtClean="0"/>
              <a:t>Summer SAD installation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77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Simulations and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Collaboration with BNL using four accelerator simulation codes to verify optics design</a:t>
            </a:r>
          </a:p>
          <a:p>
            <a:pPr lvl="1"/>
            <a:r>
              <a:rPr lang="en-US" dirty="0" smtClean="0"/>
              <a:t>Manipulate bunch length and compression</a:t>
            </a:r>
          </a:p>
          <a:p>
            <a:pPr lvl="1"/>
            <a:r>
              <a:rPr lang="en-US" dirty="0" smtClean="0"/>
              <a:t>Collaborative benefits to CEBAF parity quality program, CEBAF energy spread control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136989" y="3085438"/>
            <a:ext cx="6870023" cy="2934362"/>
            <a:chOff x="1136989" y="3085438"/>
            <a:chExt cx="6870023" cy="2934362"/>
          </a:xfrm>
        </p:grpSpPr>
        <p:pic>
          <p:nvPicPr>
            <p:cNvPr id="5" name="Picture 4" descr="phaseSpaceDump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989" y="3085438"/>
              <a:ext cx="6870023" cy="293436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1600200" y="5867400"/>
              <a:ext cx="2895600" cy="152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8" name="Text Box 137"/>
          <p:cNvSpPr txBox="1">
            <a:spLocks noChangeArrowheads="1"/>
          </p:cNvSpPr>
          <p:nvPr/>
        </p:nvSpPr>
        <p:spPr bwMode="auto">
          <a:xfrm>
            <a:off x="1590891" y="5943600"/>
            <a:ext cx="6410109" cy="335989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Beam energy/longitudinal position distributions after energy recovery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37"/>
          <p:cNvSpPr txBox="1">
            <a:spLocks noChangeArrowheads="1"/>
          </p:cNvSpPr>
          <p:nvPr/>
        </p:nvSpPr>
        <p:spPr bwMode="auto">
          <a:xfrm>
            <a:off x="3505200" y="3352800"/>
            <a:ext cx="855904" cy="335989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elegant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37"/>
          <p:cNvSpPr txBox="1">
            <a:spLocks noChangeArrowheads="1"/>
          </p:cNvSpPr>
          <p:nvPr/>
        </p:nvSpPr>
        <p:spPr bwMode="auto">
          <a:xfrm>
            <a:off x="7086600" y="3505200"/>
            <a:ext cx="862417" cy="335989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LiTrack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887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Reader/TAC Comment: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8077200" cy="5486400"/>
          </a:xfrm>
        </p:spPr>
        <p:txBody>
          <a:bodyPr/>
          <a:lstStyle/>
          <a:p>
            <a:r>
              <a:rPr lang="en-US" sz="1900" b="1" dirty="0" smtClean="0"/>
              <a:t>Reader comment: </a:t>
            </a:r>
            <a:r>
              <a:rPr lang="en-US" sz="1900" dirty="0" smtClean="0"/>
              <a:t>it is… very </a:t>
            </a:r>
            <a:r>
              <a:rPr lang="en-US" sz="1900" dirty="0"/>
              <a:t>nice to see cross-checks with different codes being done. The absence of any request for computing for data analysis/simulations is a bit disturbing </a:t>
            </a:r>
            <a:r>
              <a:rPr lang="en-US" sz="1900" dirty="0" smtClean="0"/>
              <a:t>though… </a:t>
            </a:r>
            <a:r>
              <a:rPr lang="en-US" sz="1900" dirty="0"/>
              <a:t>like to see a short discussion of the plans for data analysis and for simulation improvements based on these </a:t>
            </a:r>
            <a:r>
              <a:rPr lang="en-US" sz="1900" dirty="0" smtClean="0"/>
              <a:t>data.</a:t>
            </a:r>
          </a:p>
          <a:p>
            <a:r>
              <a:rPr lang="en-US" sz="1900" b="1" dirty="0" smtClean="0"/>
              <a:t>TAC comment: </a:t>
            </a:r>
            <a:r>
              <a:rPr lang="en-US" sz="1900" dirty="0" smtClean="0"/>
              <a:t>The </a:t>
            </a:r>
            <a:r>
              <a:rPr lang="en-US" sz="1900" dirty="0"/>
              <a:t>model should be used to explore the expected range of transport errors (magnets and RF related) and demonstrate that the adjustments required by the CEBAF transport for 5-pass ER are within the range of the CEBAF system. </a:t>
            </a:r>
            <a:endParaRPr lang="en-US" dirty="0" smtClean="0"/>
          </a:p>
          <a:p>
            <a:pPr lvl="1"/>
            <a:r>
              <a:rPr lang="en-US" sz="2100" dirty="0" smtClean="0"/>
              <a:t>CASA has adequate computing resources</a:t>
            </a:r>
          </a:p>
          <a:p>
            <a:pPr lvl="1"/>
            <a:r>
              <a:rPr lang="en-US" sz="2100" dirty="0" smtClean="0"/>
              <a:t>Purchased 4 notes (96 CPUs) on LQCD cluster (15a)</a:t>
            </a:r>
          </a:p>
          <a:p>
            <a:pPr lvl="1"/>
            <a:r>
              <a:rPr lang="en-US" sz="2100" dirty="0" smtClean="0"/>
              <a:t>Parallel version of elegant simulation code operating</a:t>
            </a:r>
          </a:p>
          <a:p>
            <a:pPr lvl="1"/>
            <a:r>
              <a:rPr lang="en-US" sz="2100" dirty="0" smtClean="0"/>
              <a:t>Transverse match design consistent with CEBAF</a:t>
            </a:r>
          </a:p>
          <a:p>
            <a:pPr lvl="1"/>
            <a:r>
              <a:rPr lang="en-US" sz="2100" dirty="0" smtClean="0"/>
              <a:t>Pierre </a:t>
            </a:r>
            <a:r>
              <a:rPr lang="en-US" sz="2100" dirty="0" err="1" smtClean="0"/>
              <a:t>Korysko</a:t>
            </a:r>
            <a:r>
              <a:rPr lang="en-US" sz="2100" dirty="0" smtClean="0"/>
              <a:t> (BNL) evaluating match tolerances</a:t>
            </a:r>
          </a:p>
          <a:p>
            <a:pPr lvl="2"/>
            <a:r>
              <a:rPr lang="en-US" sz="2100" dirty="0" smtClean="0"/>
              <a:t>60° linac optics selected to maintain reasonable match</a:t>
            </a:r>
          </a:p>
          <a:p>
            <a:pPr lvl="1"/>
            <a:r>
              <a:rPr lang="en-US" sz="2100" dirty="0" smtClean="0"/>
              <a:t>Experiment data archiving consistent with CEBAF archiving</a:t>
            </a: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947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Optimized Linac Optics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03" y="3822719"/>
            <a:ext cx="7897362" cy="2079060"/>
          </a:xfrm>
          <a:prstGeom prst="rect">
            <a:avLst/>
          </a:prstGeom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205564" y="828979"/>
            <a:ext cx="2746114" cy="335989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Acceleration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1600" dirty="0" smtClean="0">
                <a:solidFill>
                  <a:srgbClr val="0000E3"/>
                </a:solidFill>
                <a:latin typeface="Arial" pitchFamily="34" charset="0"/>
                <a:cs typeface="Arial" pitchFamily="34" charset="0"/>
              </a:rPr>
              <a:t>Deceleration</a:t>
            </a:r>
            <a:endParaRPr lang="en-US" sz="1600" dirty="0">
              <a:solidFill>
                <a:srgbClr val="0000E3"/>
              </a:solidFill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69" y="1185593"/>
            <a:ext cx="7926273" cy="2107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03769" y="3332555"/>
            <a:ext cx="8126106" cy="599898"/>
            <a:chOff x="701428" y="2431903"/>
            <a:chExt cx="8126106" cy="599898"/>
          </a:xfrm>
        </p:grpSpPr>
        <p:grpSp>
          <p:nvGrpSpPr>
            <p:cNvPr id="9" name="Group 8"/>
            <p:cNvGrpSpPr/>
            <p:nvPr/>
          </p:nvGrpSpPr>
          <p:grpSpPr>
            <a:xfrm>
              <a:off x="862130" y="2431903"/>
              <a:ext cx="7433618" cy="16652"/>
              <a:chOff x="910814" y="3274336"/>
              <a:chExt cx="7433618" cy="16652"/>
            </a:xfrm>
          </p:grpSpPr>
          <p:grpSp>
            <p:nvGrpSpPr>
              <p:cNvPr id="23" name="Group 7142"/>
              <p:cNvGrpSpPr/>
              <p:nvPr/>
            </p:nvGrpSpPr>
            <p:grpSpPr>
              <a:xfrm>
                <a:off x="910814" y="3288512"/>
                <a:ext cx="1451032" cy="2476"/>
                <a:chOff x="635345" y="5272610"/>
                <a:chExt cx="1451032" cy="2476"/>
              </a:xfrm>
            </p:grpSpPr>
            <p:cxnSp>
              <p:nvCxnSpPr>
                <p:cNvPr id="36" name="Straight Arrow Connector 3758"/>
                <p:cNvCxnSpPr>
                  <a:cxnSpLocks noChangeShapeType="1"/>
                </p:cNvCxnSpPr>
                <p:nvPr/>
              </p:nvCxnSpPr>
              <p:spPr bwMode="auto">
                <a:xfrm flipV="1">
                  <a:off x="635345" y="5272612"/>
                  <a:ext cx="716937" cy="2474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37" name="Straight Arrow Connector 3763"/>
                <p:cNvCxnSpPr>
                  <a:cxnSpLocks noChangeShapeType="1"/>
                </p:cNvCxnSpPr>
                <p:nvPr/>
              </p:nvCxnSpPr>
              <p:spPr bwMode="auto">
                <a:xfrm flipH="1">
                  <a:off x="1336867" y="5272610"/>
                  <a:ext cx="749510" cy="1677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00CC"/>
                  </a:solidFill>
                  <a:round/>
                  <a:headEnd type="none" w="med" len="med"/>
                  <a:tailEnd type="triangle" w="med" len="med"/>
                </a:ln>
              </p:spPr>
            </p:cxnSp>
          </p:grpSp>
          <p:grpSp>
            <p:nvGrpSpPr>
              <p:cNvPr id="24" name="Group 7143"/>
              <p:cNvGrpSpPr/>
              <p:nvPr/>
            </p:nvGrpSpPr>
            <p:grpSpPr>
              <a:xfrm>
                <a:off x="2373555" y="3284967"/>
                <a:ext cx="1480393" cy="1805"/>
                <a:chOff x="605984" y="5272610"/>
                <a:chExt cx="1480393" cy="1805"/>
              </a:xfrm>
            </p:grpSpPr>
            <p:cxnSp>
              <p:nvCxnSpPr>
                <p:cNvPr id="34" name="Straight Arrow Connector 3758"/>
                <p:cNvCxnSpPr>
                  <a:cxnSpLocks noChangeShapeType="1"/>
                </p:cNvCxnSpPr>
                <p:nvPr/>
              </p:nvCxnSpPr>
              <p:spPr bwMode="auto">
                <a:xfrm flipV="1">
                  <a:off x="605984" y="5272611"/>
                  <a:ext cx="746298" cy="1804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35" name="Straight Arrow Connector 3763"/>
                <p:cNvCxnSpPr>
                  <a:cxnSpLocks noChangeShapeType="1"/>
                </p:cNvCxnSpPr>
                <p:nvPr/>
              </p:nvCxnSpPr>
              <p:spPr bwMode="auto">
                <a:xfrm flipH="1">
                  <a:off x="1336867" y="5272610"/>
                  <a:ext cx="749510" cy="1677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00CC"/>
                  </a:solidFill>
                  <a:round/>
                  <a:headEnd type="none" w="med" len="med"/>
                  <a:tailEnd type="triangle" w="med" len="med"/>
                </a:ln>
              </p:spPr>
            </p:cxnSp>
          </p:grpSp>
          <p:grpSp>
            <p:nvGrpSpPr>
              <p:cNvPr id="25" name="Group 7146"/>
              <p:cNvGrpSpPr/>
              <p:nvPr/>
            </p:nvGrpSpPr>
            <p:grpSpPr>
              <a:xfrm>
                <a:off x="3865658" y="3281423"/>
                <a:ext cx="1480393" cy="1805"/>
                <a:chOff x="605984" y="5272610"/>
                <a:chExt cx="1480393" cy="1805"/>
              </a:xfrm>
            </p:grpSpPr>
            <p:cxnSp>
              <p:nvCxnSpPr>
                <p:cNvPr id="32" name="Straight Arrow Connector 3758"/>
                <p:cNvCxnSpPr>
                  <a:cxnSpLocks noChangeShapeType="1"/>
                </p:cNvCxnSpPr>
                <p:nvPr/>
              </p:nvCxnSpPr>
              <p:spPr bwMode="auto">
                <a:xfrm flipV="1">
                  <a:off x="605984" y="5272611"/>
                  <a:ext cx="746298" cy="1804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33" name="Straight Arrow Connector 3763"/>
                <p:cNvCxnSpPr>
                  <a:cxnSpLocks noChangeShapeType="1"/>
                </p:cNvCxnSpPr>
                <p:nvPr/>
              </p:nvCxnSpPr>
              <p:spPr bwMode="auto">
                <a:xfrm flipH="1">
                  <a:off x="1336867" y="5272610"/>
                  <a:ext cx="749510" cy="1677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00CC"/>
                  </a:solidFill>
                  <a:round/>
                  <a:headEnd type="none" w="med" len="med"/>
                  <a:tailEnd type="triangle" w="med" len="med"/>
                </a:ln>
              </p:spPr>
            </p:cxnSp>
          </p:grpSp>
          <p:grpSp>
            <p:nvGrpSpPr>
              <p:cNvPr id="26" name="Group 7149"/>
              <p:cNvGrpSpPr/>
              <p:nvPr/>
            </p:nvGrpSpPr>
            <p:grpSpPr>
              <a:xfrm>
                <a:off x="5364848" y="3277880"/>
                <a:ext cx="1480393" cy="1805"/>
                <a:chOff x="605984" y="5272610"/>
                <a:chExt cx="1480393" cy="1805"/>
              </a:xfrm>
            </p:grpSpPr>
            <p:cxnSp>
              <p:nvCxnSpPr>
                <p:cNvPr id="30" name="Straight Arrow Connector 3758"/>
                <p:cNvCxnSpPr>
                  <a:cxnSpLocks noChangeShapeType="1"/>
                </p:cNvCxnSpPr>
                <p:nvPr/>
              </p:nvCxnSpPr>
              <p:spPr bwMode="auto">
                <a:xfrm flipV="1">
                  <a:off x="605984" y="5272611"/>
                  <a:ext cx="746298" cy="1804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31" name="Straight Arrow Connector 3763"/>
                <p:cNvCxnSpPr>
                  <a:cxnSpLocks noChangeShapeType="1"/>
                </p:cNvCxnSpPr>
                <p:nvPr/>
              </p:nvCxnSpPr>
              <p:spPr bwMode="auto">
                <a:xfrm flipH="1">
                  <a:off x="1336867" y="5272610"/>
                  <a:ext cx="749510" cy="1677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00CC"/>
                  </a:solidFill>
                  <a:round/>
                  <a:headEnd type="none" w="med" len="med"/>
                  <a:tailEnd type="triangle" w="med" len="med"/>
                </a:ln>
              </p:spPr>
            </p:cxnSp>
          </p:grpSp>
          <p:grpSp>
            <p:nvGrpSpPr>
              <p:cNvPr id="27" name="Group 7152"/>
              <p:cNvGrpSpPr/>
              <p:nvPr/>
            </p:nvGrpSpPr>
            <p:grpSpPr>
              <a:xfrm>
                <a:off x="6864039" y="3274336"/>
                <a:ext cx="1480393" cy="1805"/>
                <a:chOff x="605984" y="5272610"/>
                <a:chExt cx="1480393" cy="1805"/>
              </a:xfrm>
            </p:grpSpPr>
            <p:cxnSp>
              <p:nvCxnSpPr>
                <p:cNvPr id="28" name="Straight Arrow Connector 3758"/>
                <p:cNvCxnSpPr>
                  <a:cxnSpLocks noChangeShapeType="1"/>
                </p:cNvCxnSpPr>
                <p:nvPr/>
              </p:nvCxnSpPr>
              <p:spPr bwMode="auto">
                <a:xfrm flipV="1">
                  <a:off x="605984" y="5272611"/>
                  <a:ext cx="746298" cy="1804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29" name="Straight Arrow Connector 3763"/>
                <p:cNvCxnSpPr>
                  <a:cxnSpLocks noChangeShapeType="1"/>
                </p:cNvCxnSpPr>
                <p:nvPr/>
              </p:nvCxnSpPr>
              <p:spPr bwMode="auto">
                <a:xfrm flipH="1">
                  <a:off x="1336867" y="5272610"/>
                  <a:ext cx="749510" cy="1677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00CC"/>
                  </a:solidFill>
                  <a:round/>
                  <a:headEnd type="none" w="med" len="med"/>
                  <a:tailEnd type="triangle" w="med" len="med"/>
                </a:ln>
              </p:spPr>
            </p:cxnSp>
          </p:grpSp>
        </p:grpSp>
        <p:grpSp>
          <p:nvGrpSpPr>
            <p:cNvPr id="10" name="Group 9"/>
            <p:cNvGrpSpPr/>
            <p:nvPr/>
          </p:nvGrpSpPr>
          <p:grpSpPr>
            <a:xfrm>
              <a:off x="701428" y="2473279"/>
              <a:ext cx="8126106" cy="558522"/>
              <a:chOff x="711853" y="4926215"/>
              <a:chExt cx="8126106" cy="558522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711853" y="4929759"/>
                <a:ext cx="7236516" cy="554978"/>
                <a:chOff x="711853" y="4929759"/>
                <a:chExt cx="7236516" cy="554978"/>
              </a:xfrm>
            </p:grpSpPr>
            <p:sp>
              <p:nvSpPr>
                <p:cNvPr id="1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151974" y="4940392"/>
                  <a:ext cx="471110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6</a:t>
                  </a:r>
                  <a:endParaRPr lang="en-US" sz="1800" dirty="0">
                    <a:solidFill>
                      <a:srgbClr val="80008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468947" y="4955089"/>
                  <a:ext cx="468337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5</a:t>
                  </a:r>
                  <a:endParaRPr lang="en-US" sz="1800" dirty="0">
                    <a:solidFill>
                      <a:srgbClr val="80008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702559" y="4943356"/>
                  <a:ext cx="435809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4</a:t>
                  </a:r>
                  <a:endParaRPr lang="en-US" sz="1800" dirty="0">
                    <a:solidFill>
                      <a:srgbClr val="80008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6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926071" y="4956250"/>
                  <a:ext cx="563413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3</a:t>
                  </a:r>
                  <a:endParaRPr lang="en-US" sz="1800" dirty="0">
                    <a:solidFill>
                      <a:srgbClr val="80008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217520" y="4972871"/>
                  <a:ext cx="586164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en-US" sz="1800" dirty="0">
                    <a:solidFill>
                      <a:srgbClr val="80008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419996" y="4973391"/>
                  <a:ext cx="545487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1</a:t>
                  </a:r>
                  <a:endParaRPr lang="en-US" sz="1800" baseline="-25000" dirty="0">
                    <a:solidFill>
                      <a:srgbClr val="80008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711853" y="4954568"/>
                  <a:ext cx="491631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inj</a:t>
                  </a:r>
                  <a:endParaRPr lang="en-US" sz="1800" baseline="-25000" dirty="0">
                    <a:solidFill>
                      <a:srgbClr val="80008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0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914535" y="4943937"/>
                  <a:ext cx="502746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7</a:t>
                  </a:r>
                  <a:endParaRPr lang="en-US" sz="1800" dirty="0">
                    <a:solidFill>
                      <a:srgbClr val="80008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6685170" y="4933304"/>
                  <a:ext cx="324356" cy="551433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8</a:t>
                  </a:r>
                  <a:endParaRPr lang="en-US" sz="1800" dirty="0">
                    <a:solidFill>
                      <a:srgbClr val="80008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7394536" y="4929759"/>
                  <a:ext cx="553833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9</a:t>
                  </a:r>
                  <a:endParaRPr lang="en-US" sz="1800" dirty="0">
                    <a:solidFill>
                      <a:srgbClr val="800080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12" name="Text Box 9"/>
              <p:cNvSpPr txBox="1">
                <a:spLocks noChangeArrowheads="1"/>
              </p:cNvSpPr>
              <p:nvPr/>
            </p:nvSpPr>
            <p:spPr bwMode="auto">
              <a:xfrm>
                <a:off x="8171069" y="4926215"/>
                <a:ext cx="666890" cy="366767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</p:spPr>
            <p:txBody>
              <a:bodyPr wrap="square" lIns="90488" tIns="44450" rIns="90488" bIns="44450">
                <a:spAutoFit/>
              </a:bodyPr>
              <a:lstStyle/>
              <a:p>
                <a:r>
                  <a:rPr lang="en-US" sz="1800" dirty="0" smtClean="0">
                    <a:solidFill>
                      <a:srgbClr val="800080"/>
                    </a:solidFill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en-US" sz="1800" baseline="-25000" dirty="0" smtClean="0">
                    <a:solidFill>
                      <a:srgbClr val="800080"/>
                    </a:solidFill>
                    <a:latin typeface="Arial" pitchFamily="34" charset="0"/>
                    <a:cs typeface="Arial" pitchFamily="34" charset="0"/>
                  </a:rPr>
                  <a:t>10</a:t>
                </a:r>
                <a:endParaRPr lang="en-US" sz="1800" dirty="0">
                  <a:solidFill>
                    <a:srgbClr val="80008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-23594" y="1172978"/>
            <a:ext cx="1254642" cy="335989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sz="1600" dirty="0" smtClean="0">
                <a:solidFill>
                  <a:srgbClr val="7030A0"/>
                </a:solidFill>
                <a:latin typeface="Arial" pitchFamily="34" charset="0"/>
              </a:rPr>
              <a:t>‘Drift </a:t>
            </a:r>
            <a:r>
              <a:rPr lang="en-US" sz="1600" dirty="0" err="1" smtClean="0">
                <a:solidFill>
                  <a:srgbClr val="7030A0"/>
                </a:solidFill>
                <a:latin typeface="Arial" pitchFamily="34" charset="0"/>
              </a:rPr>
              <a:t>Linac</a:t>
            </a:r>
            <a:r>
              <a:rPr lang="en-US" sz="1600" dirty="0" smtClean="0">
                <a:solidFill>
                  <a:srgbClr val="7030A0"/>
                </a:solidFill>
                <a:latin typeface="Arial" pitchFamily="34" charset="0"/>
              </a:rPr>
              <a:t>’</a:t>
            </a:r>
            <a:endParaRPr lang="en-US" sz="1600" dirty="0">
              <a:solidFill>
                <a:srgbClr val="7030A0"/>
              </a:solidFill>
              <a:cs typeface="Arial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780795" y="5901779"/>
            <a:ext cx="8126106" cy="455319"/>
            <a:chOff x="701428" y="2431903"/>
            <a:chExt cx="8126106" cy="455319"/>
          </a:xfrm>
        </p:grpSpPr>
        <p:grpSp>
          <p:nvGrpSpPr>
            <p:cNvPr id="40" name="Group 39"/>
            <p:cNvGrpSpPr/>
            <p:nvPr/>
          </p:nvGrpSpPr>
          <p:grpSpPr>
            <a:xfrm>
              <a:off x="862130" y="2431903"/>
              <a:ext cx="7433618" cy="16652"/>
              <a:chOff x="910814" y="3274336"/>
              <a:chExt cx="7433618" cy="16652"/>
            </a:xfrm>
          </p:grpSpPr>
          <p:grpSp>
            <p:nvGrpSpPr>
              <p:cNvPr id="54" name="Group 7142"/>
              <p:cNvGrpSpPr/>
              <p:nvPr/>
            </p:nvGrpSpPr>
            <p:grpSpPr>
              <a:xfrm>
                <a:off x="910814" y="3288512"/>
                <a:ext cx="1451032" cy="2476"/>
                <a:chOff x="635345" y="5272610"/>
                <a:chExt cx="1451032" cy="2476"/>
              </a:xfrm>
            </p:grpSpPr>
            <p:cxnSp>
              <p:nvCxnSpPr>
                <p:cNvPr id="67" name="Straight Arrow Connector 3758"/>
                <p:cNvCxnSpPr>
                  <a:cxnSpLocks noChangeShapeType="1"/>
                </p:cNvCxnSpPr>
                <p:nvPr/>
              </p:nvCxnSpPr>
              <p:spPr bwMode="auto">
                <a:xfrm flipV="1">
                  <a:off x="635345" y="5272612"/>
                  <a:ext cx="716937" cy="2474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68" name="Straight Arrow Connector 3763"/>
                <p:cNvCxnSpPr>
                  <a:cxnSpLocks noChangeShapeType="1"/>
                </p:cNvCxnSpPr>
                <p:nvPr/>
              </p:nvCxnSpPr>
              <p:spPr bwMode="auto">
                <a:xfrm flipH="1">
                  <a:off x="1336867" y="5272610"/>
                  <a:ext cx="749510" cy="1677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00CC"/>
                  </a:solidFill>
                  <a:round/>
                  <a:headEnd type="none" w="med" len="med"/>
                  <a:tailEnd type="triangle" w="med" len="med"/>
                </a:ln>
              </p:spPr>
            </p:cxnSp>
          </p:grpSp>
          <p:grpSp>
            <p:nvGrpSpPr>
              <p:cNvPr id="55" name="Group 7143"/>
              <p:cNvGrpSpPr/>
              <p:nvPr/>
            </p:nvGrpSpPr>
            <p:grpSpPr>
              <a:xfrm>
                <a:off x="2373555" y="3284967"/>
                <a:ext cx="1480393" cy="1805"/>
                <a:chOff x="605984" y="5272610"/>
                <a:chExt cx="1480393" cy="1805"/>
              </a:xfrm>
            </p:grpSpPr>
            <p:cxnSp>
              <p:nvCxnSpPr>
                <p:cNvPr id="65" name="Straight Arrow Connector 3758"/>
                <p:cNvCxnSpPr>
                  <a:cxnSpLocks noChangeShapeType="1"/>
                </p:cNvCxnSpPr>
                <p:nvPr/>
              </p:nvCxnSpPr>
              <p:spPr bwMode="auto">
                <a:xfrm flipV="1">
                  <a:off x="605984" y="5272611"/>
                  <a:ext cx="746298" cy="1804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66" name="Straight Arrow Connector 3763"/>
                <p:cNvCxnSpPr>
                  <a:cxnSpLocks noChangeShapeType="1"/>
                </p:cNvCxnSpPr>
                <p:nvPr/>
              </p:nvCxnSpPr>
              <p:spPr bwMode="auto">
                <a:xfrm flipH="1">
                  <a:off x="1336867" y="5272610"/>
                  <a:ext cx="749510" cy="1677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00CC"/>
                  </a:solidFill>
                  <a:round/>
                  <a:headEnd type="none" w="med" len="med"/>
                  <a:tailEnd type="triangle" w="med" len="med"/>
                </a:ln>
              </p:spPr>
            </p:cxnSp>
          </p:grpSp>
          <p:grpSp>
            <p:nvGrpSpPr>
              <p:cNvPr id="56" name="Group 7146"/>
              <p:cNvGrpSpPr/>
              <p:nvPr/>
            </p:nvGrpSpPr>
            <p:grpSpPr>
              <a:xfrm>
                <a:off x="3865658" y="3281423"/>
                <a:ext cx="1480393" cy="1805"/>
                <a:chOff x="605984" y="5272610"/>
                <a:chExt cx="1480393" cy="1805"/>
              </a:xfrm>
            </p:grpSpPr>
            <p:cxnSp>
              <p:nvCxnSpPr>
                <p:cNvPr id="63" name="Straight Arrow Connector 3758"/>
                <p:cNvCxnSpPr>
                  <a:cxnSpLocks noChangeShapeType="1"/>
                </p:cNvCxnSpPr>
                <p:nvPr/>
              </p:nvCxnSpPr>
              <p:spPr bwMode="auto">
                <a:xfrm flipV="1">
                  <a:off x="605984" y="5272611"/>
                  <a:ext cx="746298" cy="1804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64" name="Straight Arrow Connector 3763"/>
                <p:cNvCxnSpPr>
                  <a:cxnSpLocks noChangeShapeType="1"/>
                </p:cNvCxnSpPr>
                <p:nvPr/>
              </p:nvCxnSpPr>
              <p:spPr bwMode="auto">
                <a:xfrm flipH="1">
                  <a:off x="1336867" y="5272610"/>
                  <a:ext cx="749510" cy="1677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00CC"/>
                  </a:solidFill>
                  <a:round/>
                  <a:headEnd type="none" w="med" len="med"/>
                  <a:tailEnd type="triangle" w="med" len="med"/>
                </a:ln>
              </p:spPr>
            </p:cxnSp>
          </p:grpSp>
          <p:grpSp>
            <p:nvGrpSpPr>
              <p:cNvPr id="57" name="Group 7149"/>
              <p:cNvGrpSpPr/>
              <p:nvPr/>
            </p:nvGrpSpPr>
            <p:grpSpPr>
              <a:xfrm>
                <a:off x="5364848" y="3277880"/>
                <a:ext cx="1480393" cy="1805"/>
                <a:chOff x="605984" y="5272610"/>
                <a:chExt cx="1480393" cy="1805"/>
              </a:xfrm>
            </p:grpSpPr>
            <p:cxnSp>
              <p:nvCxnSpPr>
                <p:cNvPr id="61" name="Straight Arrow Connector 3758"/>
                <p:cNvCxnSpPr>
                  <a:cxnSpLocks noChangeShapeType="1"/>
                </p:cNvCxnSpPr>
                <p:nvPr/>
              </p:nvCxnSpPr>
              <p:spPr bwMode="auto">
                <a:xfrm flipV="1">
                  <a:off x="605984" y="5272611"/>
                  <a:ext cx="746298" cy="1804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62" name="Straight Arrow Connector 3763"/>
                <p:cNvCxnSpPr>
                  <a:cxnSpLocks noChangeShapeType="1"/>
                </p:cNvCxnSpPr>
                <p:nvPr/>
              </p:nvCxnSpPr>
              <p:spPr bwMode="auto">
                <a:xfrm flipH="1">
                  <a:off x="1336867" y="5272610"/>
                  <a:ext cx="749510" cy="1677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00CC"/>
                  </a:solidFill>
                  <a:round/>
                  <a:headEnd type="none" w="med" len="med"/>
                  <a:tailEnd type="triangle" w="med" len="med"/>
                </a:ln>
              </p:spPr>
            </p:cxnSp>
          </p:grpSp>
          <p:grpSp>
            <p:nvGrpSpPr>
              <p:cNvPr id="58" name="Group 7152"/>
              <p:cNvGrpSpPr/>
              <p:nvPr/>
            </p:nvGrpSpPr>
            <p:grpSpPr>
              <a:xfrm>
                <a:off x="6864039" y="3274336"/>
                <a:ext cx="1480393" cy="1805"/>
                <a:chOff x="605984" y="5272610"/>
                <a:chExt cx="1480393" cy="1805"/>
              </a:xfrm>
            </p:grpSpPr>
            <p:cxnSp>
              <p:nvCxnSpPr>
                <p:cNvPr id="59" name="Straight Arrow Connector 3758"/>
                <p:cNvCxnSpPr>
                  <a:cxnSpLocks noChangeShapeType="1"/>
                </p:cNvCxnSpPr>
                <p:nvPr/>
              </p:nvCxnSpPr>
              <p:spPr bwMode="auto">
                <a:xfrm flipV="1">
                  <a:off x="605984" y="5272611"/>
                  <a:ext cx="746298" cy="1804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60" name="Straight Arrow Connector 3763"/>
                <p:cNvCxnSpPr>
                  <a:cxnSpLocks noChangeShapeType="1"/>
                </p:cNvCxnSpPr>
                <p:nvPr/>
              </p:nvCxnSpPr>
              <p:spPr bwMode="auto">
                <a:xfrm flipH="1">
                  <a:off x="1336867" y="5272610"/>
                  <a:ext cx="749510" cy="1677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00CC"/>
                  </a:solidFill>
                  <a:round/>
                  <a:headEnd type="none" w="med" len="med"/>
                  <a:tailEnd type="triangle" w="med" len="med"/>
                </a:ln>
              </p:spPr>
            </p:cxnSp>
          </p:grpSp>
        </p:grpSp>
        <p:grpSp>
          <p:nvGrpSpPr>
            <p:cNvPr id="41" name="Group 40"/>
            <p:cNvGrpSpPr/>
            <p:nvPr/>
          </p:nvGrpSpPr>
          <p:grpSpPr>
            <a:xfrm>
              <a:off x="701428" y="2473279"/>
              <a:ext cx="8126106" cy="413943"/>
              <a:chOff x="711853" y="4926215"/>
              <a:chExt cx="8126106" cy="413943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711853" y="4929759"/>
                <a:ext cx="7236516" cy="410399"/>
                <a:chOff x="711853" y="4929759"/>
                <a:chExt cx="7236516" cy="410399"/>
              </a:xfrm>
            </p:grpSpPr>
            <p:sp>
              <p:nvSpPr>
                <p:cNvPr id="4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151974" y="4940392"/>
                  <a:ext cx="646484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6</a:t>
                  </a:r>
                  <a:endParaRPr lang="en-US" sz="1800" dirty="0">
                    <a:solidFill>
                      <a:srgbClr val="80008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468947" y="4955089"/>
                  <a:ext cx="643711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5</a:t>
                  </a:r>
                  <a:endParaRPr lang="en-US" sz="1800" dirty="0">
                    <a:solidFill>
                      <a:srgbClr val="80008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6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702559" y="4943356"/>
                  <a:ext cx="648099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4</a:t>
                  </a:r>
                  <a:endParaRPr lang="en-US" sz="1800" dirty="0">
                    <a:solidFill>
                      <a:srgbClr val="80008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926071" y="4956250"/>
                  <a:ext cx="586387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3</a:t>
                  </a:r>
                  <a:endParaRPr lang="en-US" sz="1800" dirty="0">
                    <a:solidFill>
                      <a:srgbClr val="80008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217520" y="4972871"/>
                  <a:ext cx="609138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en-US" sz="1800" dirty="0">
                    <a:solidFill>
                      <a:srgbClr val="80008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419996" y="4973391"/>
                  <a:ext cx="492261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1</a:t>
                  </a:r>
                  <a:endParaRPr lang="en-US" sz="1800" baseline="-25000" dirty="0">
                    <a:solidFill>
                      <a:srgbClr val="80008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0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711853" y="4954568"/>
                  <a:ext cx="590805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inj</a:t>
                  </a:r>
                  <a:endParaRPr lang="en-US" sz="1800" baseline="-25000" dirty="0">
                    <a:solidFill>
                      <a:srgbClr val="80008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914535" y="4943937"/>
                  <a:ext cx="502746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7</a:t>
                  </a:r>
                  <a:endParaRPr lang="en-US" sz="1800" dirty="0">
                    <a:solidFill>
                      <a:srgbClr val="80008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6685170" y="4933304"/>
                  <a:ext cx="561088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8</a:t>
                  </a:r>
                  <a:endParaRPr lang="en-US" sz="1800" dirty="0">
                    <a:solidFill>
                      <a:srgbClr val="80008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7394536" y="4929759"/>
                  <a:ext cx="553833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9</a:t>
                  </a:r>
                  <a:endParaRPr lang="en-US" sz="1800" dirty="0">
                    <a:solidFill>
                      <a:srgbClr val="800080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43" name="Text Box 9"/>
              <p:cNvSpPr txBox="1">
                <a:spLocks noChangeArrowheads="1"/>
              </p:cNvSpPr>
              <p:nvPr/>
            </p:nvSpPr>
            <p:spPr bwMode="auto">
              <a:xfrm>
                <a:off x="8171069" y="4926215"/>
                <a:ext cx="666890" cy="366767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</p:spPr>
            <p:txBody>
              <a:bodyPr wrap="square" lIns="90488" tIns="44450" rIns="90488" bIns="44450">
                <a:spAutoFit/>
              </a:bodyPr>
              <a:lstStyle/>
              <a:p>
                <a:r>
                  <a:rPr lang="en-US" sz="1800" dirty="0" smtClean="0">
                    <a:solidFill>
                      <a:srgbClr val="800080"/>
                    </a:solidFill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en-US" sz="1800" baseline="-25000" dirty="0" smtClean="0">
                    <a:solidFill>
                      <a:srgbClr val="800080"/>
                    </a:solidFill>
                    <a:latin typeface="Arial" pitchFamily="34" charset="0"/>
                    <a:cs typeface="Arial" pitchFamily="34" charset="0"/>
                  </a:rPr>
                  <a:t>10</a:t>
                </a:r>
                <a:endParaRPr lang="en-US" sz="1800" dirty="0">
                  <a:solidFill>
                    <a:srgbClr val="80008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69" name="Text Box 9"/>
          <p:cNvSpPr txBox="1">
            <a:spLocks noChangeArrowheads="1"/>
          </p:cNvSpPr>
          <p:nvPr/>
        </p:nvSpPr>
        <p:spPr bwMode="auto">
          <a:xfrm>
            <a:off x="973382" y="4146998"/>
            <a:ext cx="1254642" cy="335989"/>
          </a:xfrm>
          <a:prstGeom prst="rect">
            <a:avLst/>
          </a:prstGeom>
          <a:solidFill>
            <a:srgbClr val="FFFF00"/>
          </a:solidFill>
          <a:ln w="12699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sz="1600" dirty="0" smtClean="0">
                <a:solidFill>
                  <a:srgbClr val="7030A0"/>
                </a:solidFill>
                <a:latin typeface="Arial" pitchFamily="34" charset="0"/>
              </a:rPr>
              <a:t>60</a:t>
            </a:r>
            <a:r>
              <a:rPr lang="en-US" sz="1600" baseline="30000" dirty="0" smtClean="0">
                <a:solidFill>
                  <a:srgbClr val="7030A0"/>
                </a:solidFill>
                <a:latin typeface="Arial" pitchFamily="34" charset="0"/>
              </a:rPr>
              <a:t>0</a:t>
            </a:r>
            <a:r>
              <a:rPr lang="en-US" sz="1600" dirty="0" smtClean="0">
                <a:solidFill>
                  <a:srgbClr val="7030A0"/>
                </a:solidFill>
                <a:latin typeface="Arial" pitchFamily="34" charset="0"/>
              </a:rPr>
              <a:t> FODO</a:t>
            </a:r>
            <a:endParaRPr lang="en-US" sz="1600" dirty="0">
              <a:solidFill>
                <a:srgbClr val="7030A0"/>
              </a:solidFill>
              <a:cs typeface="Arial" pitchFamily="34" charset="0"/>
            </a:endParaRPr>
          </a:p>
        </p:txBody>
      </p:sp>
      <p:pic>
        <p:nvPicPr>
          <p:cNvPr id="71" name="Picture 7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089458"/>
            <a:ext cx="2073940" cy="47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88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" y="0"/>
            <a:ext cx="8549640" cy="838200"/>
          </a:xfrm>
        </p:spPr>
        <p:txBody>
          <a:bodyPr/>
          <a:lstStyle/>
          <a:p>
            <a:r>
              <a:rPr lang="en-US" dirty="0" smtClean="0"/>
              <a:t>Diagnostics and Measurements: BPMs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Linac SEE BPM extension</a:t>
            </a:r>
          </a:p>
          <a:p>
            <a:pPr lvl="1"/>
            <a:r>
              <a:rPr lang="en-US" dirty="0" smtClean="0"/>
              <a:t>Current linac SEE BPMs temporally multiplex 5-6 passes of beam</a:t>
            </a:r>
          </a:p>
          <a:p>
            <a:pPr lvl="1"/>
            <a:r>
              <a:rPr lang="en-US" dirty="0" smtClean="0"/>
              <a:t>Feasible to extend to 10 passes with software and beam pulse structure modification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3 GHz BPMs</a:t>
            </a:r>
          </a:p>
          <a:p>
            <a:pPr lvl="1"/>
            <a:r>
              <a:rPr lang="en-US" dirty="0" smtClean="0"/>
              <a:t>Six modified SEE BPMs (3 each Arcs 1 and 9)</a:t>
            </a:r>
          </a:p>
          <a:p>
            <a:pPr lvl="1"/>
            <a:r>
              <a:rPr lang="en-US" dirty="0" smtClean="0"/>
              <a:t>Establishes accelerating/decelerating energy ratios</a:t>
            </a:r>
          </a:p>
          <a:p>
            <a:pPr lvl="1"/>
            <a:r>
              <a:rPr lang="en-US" dirty="0" smtClean="0"/>
              <a:t>Wire scanners resolve both accelerating and decelerating beams</a:t>
            </a:r>
          </a:p>
          <a:p>
            <a:pPr lvl="1"/>
            <a:r>
              <a:rPr lang="en-US" dirty="0" smtClean="0"/>
              <a:t>No other decelerating arc BPMs</a:t>
            </a:r>
          </a:p>
          <a:p>
            <a:pPr lvl="2"/>
            <a:r>
              <a:rPr lang="en-US" dirty="0" smtClean="0"/>
              <a:t>no steering degrees of freedom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75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" y="0"/>
            <a:ext cx="8549640" cy="838200"/>
          </a:xfrm>
        </p:spPr>
        <p:txBody>
          <a:bodyPr/>
          <a:lstStyle/>
          <a:p>
            <a:r>
              <a:rPr lang="en-US" dirty="0" smtClean="0"/>
              <a:t>Diagnostics and Measurements: Dump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Extraction beam measurements</a:t>
            </a:r>
          </a:p>
          <a:p>
            <a:pPr lvl="1"/>
            <a:r>
              <a:rPr lang="en-US" dirty="0" smtClean="0"/>
              <a:t>Leverage well-calibrated Hall A dipole system</a:t>
            </a:r>
          </a:p>
          <a:p>
            <a:pPr lvl="1"/>
            <a:r>
              <a:rPr lang="en-US" dirty="0" smtClean="0"/>
              <a:t>IHA1C12 and viewer provide energy spread</a:t>
            </a:r>
          </a:p>
          <a:p>
            <a:pPr lvl="1"/>
            <a:r>
              <a:rPr lang="en-US" dirty="0" smtClean="0"/>
              <a:t>Emittance measurements in zero-dispersion 2C line</a:t>
            </a:r>
          </a:p>
          <a:p>
            <a:pPr lvl="1"/>
            <a:r>
              <a:rPr lang="en-US" dirty="0" smtClean="0"/>
              <a:t>All measurements feasible each even pass up/down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Dump line includes full diagnostics suite</a:t>
            </a:r>
          </a:p>
          <a:p>
            <a:pPr lvl="1"/>
            <a:r>
              <a:rPr lang="en-US" dirty="0" smtClean="0"/>
              <a:t>Three BPMs for steering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wo quadrupoles for focus/emittance measurements</a:t>
            </a:r>
          </a:p>
          <a:p>
            <a:pPr lvl="1"/>
            <a:r>
              <a:rPr lang="en-US" dirty="0" smtClean="0"/>
              <a:t>MPS BCM for total beam transmission</a:t>
            </a:r>
          </a:p>
          <a:p>
            <a:pPr lvl="1"/>
            <a:r>
              <a:rPr lang="en-US" dirty="0" smtClean="0"/>
              <a:t>Viewer for dump beam images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808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876800"/>
            <a:ext cx="7772400" cy="609600"/>
          </a:xfrm>
        </p:spPr>
        <p:txBody>
          <a:bodyPr/>
          <a:lstStyle/>
          <a:p>
            <a:r>
              <a:rPr lang="en-US" dirty="0" smtClean="0"/>
              <a:t>A collaborative proposal between Jefferson Lab and BNL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 descr="Screen Shot 2016-07-25 at 8.26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67" y="1447800"/>
            <a:ext cx="8312727" cy="31713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8411" y="5715000"/>
            <a:ext cx="3127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(Also an amusing football game)</a:t>
            </a:r>
          </a:p>
        </p:txBody>
      </p:sp>
    </p:spTree>
    <p:extLst>
      <p:ext uri="{BB962C8B-B14F-4D97-AF65-F5344CB8AC3E}">
        <p14:creationId xmlns:p14="http://schemas.microsoft.com/office/powerpoint/2010/main" val="3355328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048000"/>
            <a:ext cx="7772400" cy="3352800"/>
          </a:xfrm>
        </p:spPr>
        <p:txBody>
          <a:bodyPr/>
          <a:lstStyle/>
          <a:p>
            <a:r>
              <a:rPr lang="en-US" dirty="0" smtClean="0"/>
              <a:t>Itemized procurement and labor costs listed above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ased on 12 GeV project actuals / 10% contingency</a:t>
            </a:r>
          </a:p>
          <a:p>
            <a:pPr lvl="1"/>
            <a:r>
              <a:rPr lang="en-US" dirty="0" smtClean="0"/>
              <a:t>All equipment consistent with CEBAF 12 GeV</a:t>
            </a:r>
          </a:p>
          <a:p>
            <a:pPr lvl="2"/>
            <a:r>
              <a:rPr lang="en-US" dirty="0" smtClean="0"/>
              <a:t>Only significant uncertainty: 3 GHz BPMs</a:t>
            </a:r>
          </a:p>
          <a:p>
            <a:pPr lvl="1"/>
            <a:r>
              <a:rPr lang="en-US" dirty="0" smtClean="0"/>
              <a:t>Labor includes design/procurement/QA</a:t>
            </a:r>
            <a:endParaRPr lang="en-US" sz="1800" dirty="0"/>
          </a:p>
          <a:p>
            <a:r>
              <a:rPr lang="en-US" dirty="0" smtClean="0"/>
              <a:t>BNL has provisionally agreed to take responsibility for </a:t>
            </a:r>
            <a:r>
              <a:rPr lang="en-US" dirty="0" err="1" smtClean="0"/>
              <a:t>pathlength</a:t>
            </a:r>
            <a:r>
              <a:rPr lang="en-US" dirty="0" smtClean="0"/>
              <a:t> chicane costs (excluding installation)</a:t>
            </a:r>
          </a:p>
          <a:p>
            <a:r>
              <a:rPr lang="en-US" dirty="0" smtClean="0"/>
              <a:t>Collaboration committed to seeking external funding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304327"/>
              </p:ext>
            </p:extLst>
          </p:nvPr>
        </p:nvGraphicFramePr>
        <p:xfrm>
          <a:off x="1524000" y="83820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438400"/>
                <a:gridCol w="12954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Procurements (k$)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Labor (k$)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Extraction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region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Dump line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169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125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Pathlength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chicane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290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46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GHz BPMs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56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23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611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214+17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8795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Phased Hardware Commissioning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" y="914400"/>
            <a:ext cx="8549640" cy="5334000"/>
          </a:xfrm>
        </p:spPr>
        <p:txBody>
          <a:bodyPr/>
          <a:lstStyle/>
          <a:p>
            <a:r>
              <a:rPr lang="en-US" dirty="0" smtClean="0"/>
              <a:t>½ pass: NL accelerating, SL decelerating</a:t>
            </a:r>
          </a:p>
          <a:p>
            <a:pPr lvl="1"/>
            <a:r>
              <a:rPr lang="en-US" dirty="0" smtClean="0"/>
              <a:t>Commission dump line extraction, diagnostics</a:t>
            </a:r>
          </a:p>
          <a:p>
            <a:pPr lvl="1"/>
            <a:r>
              <a:rPr lang="en-US" dirty="0" smtClean="0"/>
              <a:t>Compare injection / dump line beam characterization</a:t>
            </a:r>
          </a:p>
          <a:p>
            <a:pPr lvl="1"/>
            <a:r>
              <a:rPr lang="en-US" dirty="0" smtClean="0"/>
              <a:t>1-2 days</a:t>
            </a:r>
          </a:p>
          <a:p>
            <a:pPr lvl="1"/>
            <a:endParaRPr lang="en-US" sz="1200" dirty="0" smtClean="0"/>
          </a:p>
          <a:p>
            <a:r>
              <a:rPr lang="en-US" dirty="0" smtClean="0"/>
              <a:t>1 pass: reproduce 2003 ER experiment results</a:t>
            </a:r>
          </a:p>
          <a:p>
            <a:pPr lvl="1"/>
            <a:r>
              <a:rPr lang="en-US" dirty="0" smtClean="0"/>
              <a:t>Requires first pass beam passing through Arc A</a:t>
            </a:r>
          </a:p>
          <a:p>
            <a:pPr lvl="1"/>
            <a:r>
              <a:rPr lang="en-US" dirty="0" smtClean="0"/>
              <a:t>Commission </a:t>
            </a:r>
            <a:r>
              <a:rPr lang="en-US" dirty="0" err="1" smtClean="0"/>
              <a:t>pathlength</a:t>
            </a:r>
            <a:r>
              <a:rPr lang="en-US" dirty="0" smtClean="0"/>
              <a:t> chicane, Arc 1 3 GHz BPMs</a:t>
            </a:r>
          </a:p>
          <a:p>
            <a:pPr lvl="1"/>
            <a:r>
              <a:rPr lang="en-US" dirty="0" smtClean="0"/>
              <a:t>Demonstrate intermediary beam diagnostics</a:t>
            </a:r>
          </a:p>
          <a:p>
            <a:pPr lvl="1"/>
            <a:r>
              <a:rPr lang="en-US" dirty="0" smtClean="0"/>
              <a:t>Evaluate MOMOD </a:t>
            </a:r>
            <a:r>
              <a:rPr lang="en-US" dirty="0" err="1" smtClean="0"/>
              <a:t>pathlength</a:t>
            </a:r>
            <a:r>
              <a:rPr lang="en-US" dirty="0" smtClean="0"/>
              <a:t> control tolerances</a:t>
            </a:r>
          </a:p>
          <a:p>
            <a:pPr lvl="1"/>
            <a:r>
              <a:rPr lang="en-US" dirty="0" smtClean="0"/>
              <a:t>3-4 days (took 1.5 days in 2003 experiment)</a:t>
            </a:r>
          </a:p>
          <a:p>
            <a:pPr lvl="1"/>
            <a:r>
              <a:rPr lang="en-US" dirty="0" smtClean="0"/>
              <a:t>Preferably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inj</a:t>
            </a:r>
            <a:r>
              <a:rPr lang="en-US" dirty="0" smtClean="0"/>
              <a:t> = 56 MeV (same as 2003),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linac</a:t>
            </a:r>
            <a:r>
              <a:rPr lang="en-US" dirty="0" smtClean="0"/>
              <a:t>=500 MeV</a:t>
            </a:r>
          </a:p>
          <a:p>
            <a:pPr lvl="1"/>
            <a:r>
              <a:rPr lang="en-US" dirty="0" smtClean="0"/>
              <a:t>Does not require changes to arc optics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89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" y="0"/>
            <a:ext cx="8549640" cy="838200"/>
          </a:xfrm>
        </p:spPr>
        <p:txBody>
          <a:bodyPr/>
          <a:lstStyle/>
          <a:p>
            <a:r>
              <a:rPr lang="en-US" dirty="0" smtClean="0"/>
              <a:t>2003 CEBAF-ER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038600"/>
            <a:ext cx="5410200" cy="2133600"/>
          </a:xfrm>
        </p:spPr>
        <p:txBody>
          <a:bodyPr/>
          <a:lstStyle/>
          <a:p>
            <a:r>
              <a:rPr lang="en-US" sz="2000" dirty="0" smtClean="0"/>
              <a:t>Injector energies: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inj</a:t>
            </a:r>
            <a:r>
              <a:rPr lang="en-US" sz="2000" dirty="0" smtClean="0"/>
              <a:t>=20 MeV and 56 MeV</a:t>
            </a:r>
          </a:p>
          <a:p>
            <a:r>
              <a:rPr lang="en-US" sz="2000" dirty="0" smtClean="0"/>
              <a:t>Viewers and harps discriminated multiple pass beams</a:t>
            </a:r>
          </a:p>
          <a:p>
            <a:r>
              <a:rPr lang="en-US" sz="2000" dirty="0" smtClean="0"/>
              <a:t>12 GeV era emittance measurements much improved</a:t>
            </a:r>
          </a:p>
          <a:p>
            <a:pPr lvl="1"/>
            <a:r>
              <a:rPr lang="en-US" sz="2000" dirty="0" smtClean="0"/>
              <a:t>Dispersion control and matching also much improved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 descr="Screen Shot 2016-07-25 at 10.17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4028876" cy="2838853"/>
          </a:xfrm>
          <a:prstGeom prst="rect">
            <a:avLst/>
          </a:prstGeom>
        </p:spPr>
      </p:pic>
      <p:sp>
        <p:nvSpPr>
          <p:cNvPr id="6" name="Text Box 137"/>
          <p:cNvSpPr txBox="1">
            <a:spLocks noChangeArrowheads="1"/>
          </p:cNvSpPr>
          <p:nvPr/>
        </p:nvSpPr>
        <p:spPr bwMode="auto">
          <a:xfrm>
            <a:off x="813529" y="3657600"/>
            <a:ext cx="2920271" cy="335989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2003 2-pass harp scan (2L24)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Screen Shot 2016-07-25 at 10.19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070893"/>
            <a:ext cx="4999622" cy="2053307"/>
          </a:xfrm>
          <a:prstGeom prst="rect">
            <a:avLst/>
          </a:prstGeom>
        </p:spPr>
      </p:pic>
      <p:sp>
        <p:nvSpPr>
          <p:cNvPr id="8" name="Text Box 137"/>
          <p:cNvSpPr txBox="1">
            <a:spLocks noChangeArrowheads="1"/>
          </p:cNvSpPr>
          <p:nvPr/>
        </p:nvSpPr>
        <p:spPr bwMode="auto">
          <a:xfrm>
            <a:off x="5164528" y="3200400"/>
            <a:ext cx="2680422" cy="335989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2003 2-pass viewer images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37"/>
          <p:cNvSpPr txBox="1">
            <a:spLocks noChangeArrowheads="1"/>
          </p:cNvSpPr>
          <p:nvPr/>
        </p:nvSpPr>
        <p:spPr bwMode="auto">
          <a:xfrm>
            <a:off x="5791200" y="1066800"/>
            <a:ext cx="661640" cy="335989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Arc 1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37"/>
          <p:cNvSpPr txBox="1">
            <a:spLocks noChangeArrowheads="1"/>
          </p:cNvSpPr>
          <p:nvPr/>
        </p:nvSpPr>
        <p:spPr bwMode="auto">
          <a:xfrm>
            <a:off x="7848600" y="1066800"/>
            <a:ext cx="1197945" cy="335989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South linac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37"/>
          <p:cNvSpPr txBox="1">
            <a:spLocks noChangeArrowheads="1"/>
          </p:cNvSpPr>
          <p:nvPr/>
        </p:nvSpPr>
        <p:spPr bwMode="auto">
          <a:xfrm>
            <a:off x="1295400" y="1295400"/>
            <a:ext cx="1118897" cy="335989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1056 MeV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37"/>
          <p:cNvSpPr txBox="1">
            <a:spLocks noChangeArrowheads="1"/>
          </p:cNvSpPr>
          <p:nvPr/>
        </p:nvSpPr>
        <p:spPr bwMode="auto">
          <a:xfrm>
            <a:off x="1624732" y="2635811"/>
            <a:ext cx="889868" cy="335989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56 MeV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1491" y="3886200"/>
            <a:ext cx="3454729" cy="19822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08531" y="3911197"/>
            <a:ext cx="3044423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RF Drive Power: </a:t>
            </a:r>
            <a:r>
              <a:rPr lang="en-US" sz="1600" dirty="0" smtClean="0">
                <a:solidFill>
                  <a:srgbClr val="3366FF"/>
                </a:solidFill>
                <a:latin typeface="Arial"/>
                <a:cs typeface="Arial"/>
              </a:rPr>
              <a:t>ER on </a:t>
            </a:r>
            <a:r>
              <a:rPr lang="en-US" sz="1600" dirty="0" smtClean="0">
                <a:latin typeface="Arial"/>
                <a:cs typeface="Arial"/>
              </a:rPr>
              <a:t>and </a:t>
            </a:r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Off</a:t>
            </a:r>
          </a:p>
        </p:txBody>
      </p:sp>
    </p:spTree>
    <p:extLst>
      <p:ext uri="{BB962C8B-B14F-4D97-AF65-F5344CB8AC3E}">
        <p14:creationId xmlns:p14="http://schemas.microsoft.com/office/powerpoint/2010/main" val="1945796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Phased Hardware Commissioning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pass 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linac</a:t>
            </a:r>
            <a:r>
              <a:rPr lang="en-US" dirty="0" smtClean="0"/>
              <a:t> up to 750 MeV,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inj</a:t>
            </a:r>
            <a:r>
              <a:rPr lang="en-US" dirty="0" smtClean="0"/>
              <a:t> up to 85 MeV)</a:t>
            </a:r>
          </a:p>
          <a:p>
            <a:pPr lvl="1"/>
            <a:r>
              <a:rPr lang="en-US" dirty="0" smtClean="0"/>
              <a:t>Commission new arc optics, longitudinal beam manipulations</a:t>
            </a:r>
          </a:p>
          <a:p>
            <a:pPr lvl="1"/>
            <a:r>
              <a:rPr lang="en-US" dirty="0" smtClean="0"/>
              <a:t>Commission Arc 9 </a:t>
            </a:r>
            <a:r>
              <a:rPr lang="en-US" dirty="0"/>
              <a:t>3 GHz </a:t>
            </a:r>
            <a:r>
              <a:rPr lang="en-US" dirty="0" smtClean="0"/>
              <a:t>BPMs, 10-beam BPM software</a:t>
            </a:r>
            <a:endParaRPr lang="en-US" dirty="0"/>
          </a:p>
          <a:p>
            <a:pPr lvl="1"/>
            <a:r>
              <a:rPr lang="en-US" dirty="0" smtClean="0"/>
              <a:t>Further demonstrate </a:t>
            </a:r>
            <a:r>
              <a:rPr lang="en-US" dirty="0"/>
              <a:t>intermediary beam </a:t>
            </a:r>
            <a:r>
              <a:rPr lang="en-US" dirty="0" smtClean="0"/>
              <a:t>diagnostics</a:t>
            </a:r>
          </a:p>
          <a:p>
            <a:pPr lvl="2"/>
            <a:r>
              <a:rPr lang="en-US" dirty="0" smtClean="0"/>
              <a:t>Use 500 MHz separators at start of west arcs</a:t>
            </a:r>
            <a:endParaRPr lang="en-US" dirty="0"/>
          </a:p>
          <a:p>
            <a:pPr lvl="1"/>
            <a:r>
              <a:rPr lang="en-US" dirty="0" smtClean="0"/>
              <a:t>Perform tuning tolerance studies</a:t>
            </a:r>
          </a:p>
          <a:p>
            <a:pPr lvl="1"/>
            <a:r>
              <a:rPr lang="en-US" dirty="0" smtClean="0"/>
              <a:t>Demonstrate full decelerating beam transport</a:t>
            </a:r>
          </a:p>
          <a:p>
            <a:pPr lvl="1"/>
            <a:r>
              <a:rPr lang="en-US" dirty="0" smtClean="0"/>
              <a:t>Perform RF tuning studies</a:t>
            </a:r>
          </a:p>
          <a:p>
            <a:pPr lvl="1"/>
            <a:r>
              <a:rPr lang="en-US" dirty="0" smtClean="0"/>
              <a:t>Demonstrate CW energy recovery</a:t>
            </a:r>
          </a:p>
          <a:p>
            <a:pPr lvl="1"/>
            <a:r>
              <a:rPr lang="en-US" smtClean="0"/>
              <a:t>~</a:t>
            </a:r>
            <a:r>
              <a:rPr lang="en-US" dirty="0" smtClean="0"/>
              <a:t>14 </a:t>
            </a:r>
            <a:r>
              <a:rPr lang="en-US" dirty="0" smtClean="0"/>
              <a:t>days of tuning </a:t>
            </a:r>
            <a:r>
              <a:rPr lang="en-US" smtClean="0"/>
              <a:t>and characterization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48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Breakup (BBU)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Recirculating beam breakup</a:t>
            </a:r>
          </a:p>
          <a:p>
            <a:pPr lvl="1"/>
            <a:r>
              <a:rPr lang="en-US" dirty="0" smtClean="0"/>
              <a:t>Positive feedback loop between beam power and higher order mode RF power</a:t>
            </a:r>
          </a:p>
          <a:p>
            <a:pPr lvl="1"/>
            <a:r>
              <a:rPr lang="en-US" dirty="0" smtClean="0"/>
              <a:t>Couples through beam transport</a:t>
            </a:r>
          </a:p>
          <a:p>
            <a:pPr lvl="1"/>
            <a:r>
              <a:rPr lang="en-US" dirty="0" smtClean="0"/>
              <a:t>Many RF higher order modes communicate with beam, each other in near-exponential complexity</a:t>
            </a:r>
          </a:p>
          <a:p>
            <a:pPr lvl="1"/>
            <a:r>
              <a:rPr lang="en-US" dirty="0" smtClean="0"/>
              <a:t>Limits total beam current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Open questions in current literature</a:t>
            </a:r>
          </a:p>
          <a:p>
            <a:pPr lvl="1"/>
            <a:r>
              <a:rPr lang="en-US" dirty="0" err="1" smtClean="0"/>
              <a:t>Hofstaetter</a:t>
            </a:r>
            <a:r>
              <a:rPr lang="en-US" dirty="0" smtClean="0"/>
              <a:t>/</a:t>
            </a:r>
            <a:r>
              <a:rPr lang="en-US" dirty="0" err="1" smtClean="0"/>
              <a:t>Bazarov</a:t>
            </a:r>
            <a:r>
              <a:rPr lang="en-US" dirty="0" smtClean="0"/>
              <a:t> PRL: Scale as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pass</a:t>
            </a:r>
            <a:r>
              <a:rPr lang="en-US" dirty="0" smtClean="0"/>
              <a:t> or N</a:t>
            </a:r>
            <a:r>
              <a:rPr lang="en-US" baseline="-25000" dirty="0" smtClean="0"/>
              <a:t>pass</a:t>
            </a:r>
            <a:r>
              <a:rPr lang="en-US" baseline="30000" dirty="0" smtClean="0"/>
              <a:t>2</a:t>
            </a:r>
            <a:r>
              <a:rPr lang="en-US" dirty="0"/>
              <a:t> 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May only be answerable experimentally</a:t>
            </a:r>
          </a:p>
          <a:p>
            <a:pPr lvl="1"/>
            <a:r>
              <a:rPr lang="en-US" dirty="0" smtClean="0"/>
              <a:t>ER@CEBAF SRF scale is ideal test bed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13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energy ERLs are a required technology for affordable, high-quality, high power electron beams</a:t>
            </a:r>
          </a:p>
          <a:p>
            <a:pPr lvl="1"/>
            <a:r>
              <a:rPr lang="en-US" dirty="0" smtClean="0"/>
              <a:t>Required for future EIC designs, electron cooling with multi-MW beam power</a:t>
            </a:r>
          </a:p>
          <a:p>
            <a:endParaRPr lang="en-US" sz="1200" dirty="0" smtClean="0"/>
          </a:p>
          <a:p>
            <a:r>
              <a:rPr lang="en-US" dirty="0" smtClean="0"/>
              <a:t>CEBAF is a unique facility to study energy recovery of high energy, disrupted beams in a large installation</a:t>
            </a:r>
          </a:p>
          <a:p>
            <a:pPr lvl="1"/>
            <a:r>
              <a:rPr lang="en-US" dirty="0" smtClean="0"/>
              <a:t>Synchrotron radiation: graceful energy scaling</a:t>
            </a:r>
          </a:p>
          <a:p>
            <a:pPr lvl="1"/>
            <a:r>
              <a:rPr lang="en-US" dirty="0" smtClean="0"/>
              <a:t>Design in hand to add capability to CEBAF 12 GeV facility without affecting base program</a:t>
            </a:r>
          </a:p>
          <a:p>
            <a:endParaRPr lang="en-US" sz="1200" dirty="0"/>
          </a:p>
          <a:p>
            <a:r>
              <a:rPr lang="en-US" dirty="0" smtClean="0"/>
              <a:t>We are requesting PAC support to seek external funding for construction, and 18 days of beam time to fully commission </a:t>
            </a:r>
            <a:r>
              <a:rPr lang="en-US" smtClean="0"/>
              <a:t>this capability</a:t>
            </a:r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549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r>
              <a:rPr lang="en-US" baseline="0" dirty="0" smtClean="0"/>
              <a:t> Slides ==============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26</a:t>
            </a:fld>
            <a:r>
              <a:rPr lang="en-US" smtClean="0"/>
              <a:t>/10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660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Pathlength</a:t>
            </a:r>
            <a:r>
              <a:rPr lang="en-US" baseline="0" dirty="0" smtClean="0"/>
              <a:t> Chicane</a:t>
            </a:r>
            <a:r>
              <a:rPr lang="en-US" dirty="0" smtClean="0"/>
              <a:t> Details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27</a:t>
            </a:fld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306568" y="2236811"/>
            <a:ext cx="4341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31m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97838" y="762000"/>
            <a:ext cx="7948325" cy="1604272"/>
            <a:chOff x="583477" y="762000"/>
            <a:chExt cx="7948325" cy="1604272"/>
          </a:xfrm>
        </p:grpSpPr>
        <p:cxnSp>
          <p:nvCxnSpPr>
            <p:cNvPr id="5" name="Straight Connector 4"/>
            <p:cNvCxnSpPr/>
            <p:nvPr/>
          </p:nvCxnSpPr>
          <p:spPr>
            <a:xfrm flipH="1" flipV="1">
              <a:off x="4883150" y="1140722"/>
              <a:ext cx="2095500" cy="48234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2159000" y="1140722"/>
              <a:ext cx="2095500" cy="48234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endCxn id="11" idx="4"/>
            </p:cNvCxnSpPr>
            <p:nvPr/>
          </p:nvCxnSpPr>
          <p:spPr>
            <a:xfrm>
              <a:off x="583477" y="1623064"/>
              <a:ext cx="4042807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sosceles Triangle 7"/>
            <p:cNvSpPr/>
            <p:nvPr/>
          </p:nvSpPr>
          <p:spPr>
            <a:xfrm>
              <a:off x="1783895" y="1623064"/>
              <a:ext cx="137289" cy="35469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flipV="1">
              <a:off x="1783895" y="1268365"/>
              <a:ext cx="137289" cy="35469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flipV="1">
              <a:off x="4488995" y="1623064"/>
              <a:ext cx="137289" cy="35469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4488995" y="1268365"/>
              <a:ext cx="137289" cy="35469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032250" y="1001022"/>
              <a:ext cx="520700" cy="267343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Symbol"/>
                </a:rPr>
                <a:t>-θ</a:t>
              </a:r>
              <a:endParaRPr lang="en-US" sz="1400" dirty="0">
                <a:solidFill>
                  <a:schemeClr val="tx1"/>
                </a:solidFill>
                <a:latin typeface="Symbo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92300" y="1489392"/>
              <a:ext cx="520700" cy="267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Symbol"/>
                </a:rPr>
                <a:t>θ</a:t>
              </a:r>
              <a:endParaRPr lang="en-US" sz="1400" dirty="0">
                <a:solidFill>
                  <a:schemeClr val="tx1"/>
                </a:solidFill>
                <a:latin typeface="Symbol"/>
              </a:endParaRPr>
            </a:p>
          </p:txBody>
        </p:sp>
        <p:cxnSp>
          <p:nvCxnSpPr>
            <p:cNvPr id="14" name="Straight Connector 13"/>
            <p:cNvCxnSpPr>
              <a:endCxn id="18" idx="4"/>
            </p:cNvCxnSpPr>
            <p:nvPr/>
          </p:nvCxnSpPr>
          <p:spPr>
            <a:xfrm flipH="1">
              <a:off x="4488995" y="1623064"/>
              <a:ext cx="4042807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Isosceles Triangle 14"/>
            <p:cNvSpPr/>
            <p:nvPr/>
          </p:nvSpPr>
          <p:spPr>
            <a:xfrm flipH="1">
              <a:off x="7194095" y="1623064"/>
              <a:ext cx="137289" cy="35469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/>
          </p:nvSpPr>
          <p:spPr>
            <a:xfrm flipH="1" flipV="1">
              <a:off x="7194095" y="1268365"/>
              <a:ext cx="137289" cy="35469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/>
          </p:nvSpPr>
          <p:spPr>
            <a:xfrm flipH="1" flipV="1">
              <a:off x="4488995" y="1623064"/>
              <a:ext cx="137289" cy="35469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flipH="1">
              <a:off x="4488995" y="1268365"/>
              <a:ext cx="137289" cy="35469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H="1">
              <a:off x="4562329" y="1001022"/>
              <a:ext cx="520700" cy="267343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Symbol"/>
                </a:rPr>
                <a:t>-θ</a:t>
              </a:r>
              <a:endParaRPr lang="en-US" sz="1400" dirty="0">
                <a:solidFill>
                  <a:schemeClr val="tx1"/>
                </a:solidFill>
                <a:latin typeface="Symbol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flipH="1">
              <a:off x="6702279" y="1489392"/>
              <a:ext cx="520700" cy="267343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Symbol"/>
                </a:rPr>
                <a:t>θ</a:t>
              </a:r>
              <a:endParaRPr lang="en-US" sz="1400" dirty="0">
                <a:solidFill>
                  <a:schemeClr val="tx1"/>
                </a:solidFill>
                <a:latin typeface="Symbol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48613" y="2020911"/>
              <a:ext cx="79756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  <a:latin typeface="Arial"/>
                  <a:cs typeface="Arial"/>
                </a:rPr>
                <a:t>MQNAE01</a:t>
              </a:r>
              <a:endParaRPr lang="en-US" sz="10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54168" y="2020911"/>
              <a:ext cx="79756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  <a:latin typeface="Arial"/>
                  <a:cs typeface="Arial"/>
                </a:rPr>
                <a:t>MQNAE02</a:t>
              </a:r>
              <a:endParaRPr lang="en-US" sz="10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68647" y="2020911"/>
              <a:ext cx="79756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  <a:latin typeface="Arial"/>
                  <a:cs typeface="Arial"/>
                </a:rPr>
                <a:t>MQNAE03</a:t>
              </a:r>
              <a:endParaRPr lang="en-US" sz="10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03848" y="1243171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L</a:t>
              </a:r>
              <a:r>
                <a:rPr lang="en-US" sz="1000" baseline="-25000" dirty="0" smtClean="0">
                  <a:solidFill>
                    <a:srgbClr val="000000"/>
                  </a:solidFill>
                  <a:latin typeface="Arial"/>
                  <a:cs typeface="Arial"/>
                </a:rPr>
                <a:t>b</a:t>
              </a:r>
              <a:endParaRPr lang="en-US" sz="10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76089" y="762000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L</a:t>
              </a:r>
              <a:r>
                <a:rPr lang="en-US" sz="1000" baseline="-25000" dirty="0" smtClean="0">
                  <a:solidFill>
                    <a:srgbClr val="000000"/>
                  </a:solidFill>
                  <a:latin typeface="Arial"/>
                  <a:cs typeface="Arial"/>
                </a:rPr>
                <a:t>b</a:t>
              </a:r>
              <a:endParaRPr lang="en-US" sz="10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09489" y="762000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L</a:t>
              </a:r>
              <a:r>
                <a:rPr lang="en-US" sz="1000" baseline="-25000" dirty="0" smtClean="0">
                  <a:solidFill>
                    <a:srgbClr val="000000"/>
                  </a:solidFill>
                  <a:latin typeface="Arial"/>
                  <a:cs typeface="Arial"/>
                </a:rPr>
                <a:t>b</a:t>
              </a:r>
              <a:endParaRPr lang="en-US" sz="10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04989" y="1243171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L</a:t>
              </a:r>
              <a:r>
                <a:rPr lang="en-US" sz="1000" baseline="-25000" dirty="0" smtClean="0">
                  <a:solidFill>
                    <a:srgbClr val="000000"/>
                  </a:solidFill>
                  <a:latin typeface="Arial"/>
                  <a:cs typeface="Arial"/>
                </a:rPr>
                <a:t>b</a:t>
              </a:r>
              <a:endParaRPr lang="en-US" sz="10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8" name="Straight Arrow Connector 27"/>
            <p:cNvCxnSpPr>
              <a:stCxn id="29" idx="3"/>
            </p:cNvCxnSpPr>
            <p:nvPr/>
          </p:nvCxnSpPr>
          <p:spPr>
            <a:xfrm>
              <a:off x="4740701" y="2359922"/>
              <a:ext cx="254229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1847850" y="2359922"/>
              <a:ext cx="2478339" cy="63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 descr="chicaneOptic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6" y="2688336"/>
            <a:ext cx="8186928" cy="340766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048000" y="1329380"/>
            <a:ext cx="38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8000"/>
                </a:solidFill>
                <a:latin typeface="Arial"/>
                <a:cs typeface="Arial"/>
              </a:rPr>
              <a:t>5°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15167" y="1328529"/>
            <a:ext cx="38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8000"/>
                </a:solidFill>
                <a:latin typeface="Arial"/>
                <a:cs typeface="Arial"/>
              </a:rPr>
              <a:t>5°</a:t>
            </a:r>
          </a:p>
        </p:txBody>
      </p:sp>
    </p:spTree>
    <p:extLst>
      <p:ext uri="{BB962C8B-B14F-4D97-AF65-F5344CB8AC3E}">
        <p14:creationId xmlns:p14="http://schemas.microsoft.com/office/powerpoint/2010/main" val="4167432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Backup: Dump Traffic Clearance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" y="4953000"/>
            <a:ext cx="8549640" cy="1295400"/>
          </a:xfrm>
        </p:spPr>
        <p:txBody>
          <a:bodyPr/>
          <a:lstStyle/>
          <a:p>
            <a:r>
              <a:rPr lang="en-US" dirty="0" smtClean="0"/>
              <a:t>Dump line maintains clearance for magnet carriage clearance</a:t>
            </a:r>
          </a:p>
          <a:p>
            <a:pPr lvl="1"/>
            <a:r>
              <a:rPr lang="en-US" dirty="0" smtClean="0"/>
              <a:t>Cryomodule carriage clearance not required in this area</a:t>
            </a:r>
            <a:endParaRPr lang="en-US" dirty="0"/>
          </a:p>
          <a:p>
            <a:pPr lvl="1"/>
            <a:r>
              <a:rPr lang="en-US" dirty="0" smtClean="0"/>
              <a:t>ER@CEBAF would not interfere with expected tunnel traffic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Picture 4" descr="dumpWall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838200"/>
            <a:ext cx="6591300" cy="417480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>
            <a:off x="6705600" y="3581400"/>
            <a:ext cx="8835" cy="8139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6172200" y="3810000"/>
            <a:ext cx="481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41”</a:t>
            </a:r>
          </a:p>
        </p:txBody>
      </p:sp>
    </p:spTree>
    <p:extLst>
      <p:ext uri="{BB962C8B-B14F-4D97-AF65-F5344CB8AC3E}">
        <p14:creationId xmlns:p14="http://schemas.microsoft.com/office/powerpoint/2010/main" val="3335281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Backup: Optimized Linac Optics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03" y="3822719"/>
            <a:ext cx="7897362" cy="2079060"/>
          </a:xfrm>
          <a:prstGeom prst="rect">
            <a:avLst/>
          </a:prstGeom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205564" y="828979"/>
            <a:ext cx="2746114" cy="335989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Acceleration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1600" dirty="0" smtClean="0">
                <a:solidFill>
                  <a:srgbClr val="0000E3"/>
                </a:solidFill>
                <a:latin typeface="Arial" pitchFamily="34" charset="0"/>
                <a:cs typeface="Arial" pitchFamily="34" charset="0"/>
              </a:rPr>
              <a:t>Deceleration</a:t>
            </a:r>
            <a:endParaRPr lang="en-US" sz="1600" dirty="0">
              <a:solidFill>
                <a:srgbClr val="0000E3"/>
              </a:solidFill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69" y="1185593"/>
            <a:ext cx="7926273" cy="2107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03769" y="3332555"/>
            <a:ext cx="8126106" cy="599898"/>
            <a:chOff x="701428" y="2431903"/>
            <a:chExt cx="8126106" cy="599898"/>
          </a:xfrm>
        </p:grpSpPr>
        <p:grpSp>
          <p:nvGrpSpPr>
            <p:cNvPr id="9" name="Group 8"/>
            <p:cNvGrpSpPr/>
            <p:nvPr/>
          </p:nvGrpSpPr>
          <p:grpSpPr>
            <a:xfrm>
              <a:off x="862130" y="2431903"/>
              <a:ext cx="7433618" cy="16652"/>
              <a:chOff x="910814" y="3274336"/>
              <a:chExt cx="7433618" cy="16652"/>
            </a:xfrm>
          </p:grpSpPr>
          <p:grpSp>
            <p:nvGrpSpPr>
              <p:cNvPr id="23" name="Group 7142"/>
              <p:cNvGrpSpPr/>
              <p:nvPr/>
            </p:nvGrpSpPr>
            <p:grpSpPr>
              <a:xfrm>
                <a:off x="910814" y="3288512"/>
                <a:ext cx="1451032" cy="2476"/>
                <a:chOff x="635345" y="5272610"/>
                <a:chExt cx="1451032" cy="2476"/>
              </a:xfrm>
            </p:grpSpPr>
            <p:cxnSp>
              <p:nvCxnSpPr>
                <p:cNvPr id="36" name="Straight Arrow Connector 3758"/>
                <p:cNvCxnSpPr>
                  <a:cxnSpLocks noChangeShapeType="1"/>
                </p:cNvCxnSpPr>
                <p:nvPr/>
              </p:nvCxnSpPr>
              <p:spPr bwMode="auto">
                <a:xfrm flipV="1">
                  <a:off x="635345" y="5272612"/>
                  <a:ext cx="716937" cy="2474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37" name="Straight Arrow Connector 3763"/>
                <p:cNvCxnSpPr>
                  <a:cxnSpLocks noChangeShapeType="1"/>
                </p:cNvCxnSpPr>
                <p:nvPr/>
              </p:nvCxnSpPr>
              <p:spPr bwMode="auto">
                <a:xfrm flipH="1">
                  <a:off x="1336867" y="5272610"/>
                  <a:ext cx="749510" cy="1677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00CC"/>
                  </a:solidFill>
                  <a:round/>
                  <a:headEnd type="none" w="med" len="med"/>
                  <a:tailEnd type="triangle" w="med" len="med"/>
                </a:ln>
              </p:spPr>
            </p:cxnSp>
          </p:grpSp>
          <p:grpSp>
            <p:nvGrpSpPr>
              <p:cNvPr id="24" name="Group 7143"/>
              <p:cNvGrpSpPr/>
              <p:nvPr/>
            </p:nvGrpSpPr>
            <p:grpSpPr>
              <a:xfrm>
                <a:off x="2373555" y="3284967"/>
                <a:ext cx="1480393" cy="1805"/>
                <a:chOff x="605984" y="5272610"/>
                <a:chExt cx="1480393" cy="1805"/>
              </a:xfrm>
            </p:grpSpPr>
            <p:cxnSp>
              <p:nvCxnSpPr>
                <p:cNvPr id="34" name="Straight Arrow Connector 3758"/>
                <p:cNvCxnSpPr>
                  <a:cxnSpLocks noChangeShapeType="1"/>
                </p:cNvCxnSpPr>
                <p:nvPr/>
              </p:nvCxnSpPr>
              <p:spPr bwMode="auto">
                <a:xfrm flipV="1">
                  <a:off x="605984" y="5272611"/>
                  <a:ext cx="746298" cy="1804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35" name="Straight Arrow Connector 3763"/>
                <p:cNvCxnSpPr>
                  <a:cxnSpLocks noChangeShapeType="1"/>
                </p:cNvCxnSpPr>
                <p:nvPr/>
              </p:nvCxnSpPr>
              <p:spPr bwMode="auto">
                <a:xfrm flipH="1">
                  <a:off x="1336867" y="5272610"/>
                  <a:ext cx="749510" cy="1677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00CC"/>
                  </a:solidFill>
                  <a:round/>
                  <a:headEnd type="none" w="med" len="med"/>
                  <a:tailEnd type="triangle" w="med" len="med"/>
                </a:ln>
              </p:spPr>
            </p:cxnSp>
          </p:grpSp>
          <p:grpSp>
            <p:nvGrpSpPr>
              <p:cNvPr id="25" name="Group 7146"/>
              <p:cNvGrpSpPr/>
              <p:nvPr/>
            </p:nvGrpSpPr>
            <p:grpSpPr>
              <a:xfrm>
                <a:off x="3865658" y="3281423"/>
                <a:ext cx="1480393" cy="1805"/>
                <a:chOff x="605984" y="5272610"/>
                <a:chExt cx="1480393" cy="1805"/>
              </a:xfrm>
            </p:grpSpPr>
            <p:cxnSp>
              <p:nvCxnSpPr>
                <p:cNvPr id="32" name="Straight Arrow Connector 3758"/>
                <p:cNvCxnSpPr>
                  <a:cxnSpLocks noChangeShapeType="1"/>
                </p:cNvCxnSpPr>
                <p:nvPr/>
              </p:nvCxnSpPr>
              <p:spPr bwMode="auto">
                <a:xfrm flipV="1">
                  <a:off x="605984" y="5272611"/>
                  <a:ext cx="746298" cy="1804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33" name="Straight Arrow Connector 3763"/>
                <p:cNvCxnSpPr>
                  <a:cxnSpLocks noChangeShapeType="1"/>
                </p:cNvCxnSpPr>
                <p:nvPr/>
              </p:nvCxnSpPr>
              <p:spPr bwMode="auto">
                <a:xfrm flipH="1">
                  <a:off x="1336867" y="5272610"/>
                  <a:ext cx="749510" cy="1677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00CC"/>
                  </a:solidFill>
                  <a:round/>
                  <a:headEnd type="none" w="med" len="med"/>
                  <a:tailEnd type="triangle" w="med" len="med"/>
                </a:ln>
              </p:spPr>
            </p:cxnSp>
          </p:grpSp>
          <p:grpSp>
            <p:nvGrpSpPr>
              <p:cNvPr id="26" name="Group 7149"/>
              <p:cNvGrpSpPr/>
              <p:nvPr/>
            </p:nvGrpSpPr>
            <p:grpSpPr>
              <a:xfrm>
                <a:off x="5364848" y="3277880"/>
                <a:ext cx="1480393" cy="1805"/>
                <a:chOff x="605984" y="5272610"/>
                <a:chExt cx="1480393" cy="1805"/>
              </a:xfrm>
            </p:grpSpPr>
            <p:cxnSp>
              <p:nvCxnSpPr>
                <p:cNvPr id="30" name="Straight Arrow Connector 3758"/>
                <p:cNvCxnSpPr>
                  <a:cxnSpLocks noChangeShapeType="1"/>
                </p:cNvCxnSpPr>
                <p:nvPr/>
              </p:nvCxnSpPr>
              <p:spPr bwMode="auto">
                <a:xfrm flipV="1">
                  <a:off x="605984" y="5272611"/>
                  <a:ext cx="746298" cy="1804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31" name="Straight Arrow Connector 3763"/>
                <p:cNvCxnSpPr>
                  <a:cxnSpLocks noChangeShapeType="1"/>
                </p:cNvCxnSpPr>
                <p:nvPr/>
              </p:nvCxnSpPr>
              <p:spPr bwMode="auto">
                <a:xfrm flipH="1">
                  <a:off x="1336867" y="5272610"/>
                  <a:ext cx="749510" cy="1677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00CC"/>
                  </a:solidFill>
                  <a:round/>
                  <a:headEnd type="none" w="med" len="med"/>
                  <a:tailEnd type="triangle" w="med" len="med"/>
                </a:ln>
              </p:spPr>
            </p:cxnSp>
          </p:grpSp>
          <p:grpSp>
            <p:nvGrpSpPr>
              <p:cNvPr id="27" name="Group 7152"/>
              <p:cNvGrpSpPr/>
              <p:nvPr/>
            </p:nvGrpSpPr>
            <p:grpSpPr>
              <a:xfrm>
                <a:off x="6864039" y="3274336"/>
                <a:ext cx="1480393" cy="1805"/>
                <a:chOff x="605984" y="5272610"/>
                <a:chExt cx="1480393" cy="1805"/>
              </a:xfrm>
            </p:grpSpPr>
            <p:cxnSp>
              <p:nvCxnSpPr>
                <p:cNvPr id="28" name="Straight Arrow Connector 3758"/>
                <p:cNvCxnSpPr>
                  <a:cxnSpLocks noChangeShapeType="1"/>
                </p:cNvCxnSpPr>
                <p:nvPr/>
              </p:nvCxnSpPr>
              <p:spPr bwMode="auto">
                <a:xfrm flipV="1">
                  <a:off x="605984" y="5272611"/>
                  <a:ext cx="746298" cy="1804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29" name="Straight Arrow Connector 3763"/>
                <p:cNvCxnSpPr>
                  <a:cxnSpLocks noChangeShapeType="1"/>
                </p:cNvCxnSpPr>
                <p:nvPr/>
              </p:nvCxnSpPr>
              <p:spPr bwMode="auto">
                <a:xfrm flipH="1">
                  <a:off x="1336867" y="5272610"/>
                  <a:ext cx="749510" cy="1677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00CC"/>
                  </a:solidFill>
                  <a:round/>
                  <a:headEnd type="none" w="med" len="med"/>
                  <a:tailEnd type="triangle" w="med" len="med"/>
                </a:ln>
              </p:spPr>
            </p:cxnSp>
          </p:grpSp>
        </p:grpSp>
        <p:grpSp>
          <p:nvGrpSpPr>
            <p:cNvPr id="10" name="Group 9"/>
            <p:cNvGrpSpPr/>
            <p:nvPr/>
          </p:nvGrpSpPr>
          <p:grpSpPr>
            <a:xfrm>
              <a:off x="701428" y="2473279"/>
              <a:ext cx="8126106" cy="558522"/>
              <a:chOff x="711853" y="4926215"/>
              <a:chExt cx="8126106" cy="558522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711853" y="4929759"/>
                <a:ext cx="7236516" cy="554978"/>
                <a:chOff x="711853" y="4929759"/>
                <a:chExt cx="7236516" cy="554978"/>
              </a:xfrm>
            </p:grpSpPr>
            <p:sp>
              <p:nvSpPr>
                <p:cNvPr id="1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151974" y="4940392"/>
                  <a:ext cx="471110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6</a:t>
                  </a:r>
                  <a:endParaRPr lang="en-US" sz="1800" dirty="0">
                    <a:solidFill>
                      <a:srgbClr val="80008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468947" y="4955089"/>
                  <a:ext cx="468337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5</a:t>
                  </a:r>
                  <a:endParaRPr lang="en-US" sz="1800" dirty="0">
                    <a:solidFill>
                      <a:srgbClr val="80008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702559" y="4943356"/>
                  <a:ext cx="435809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4</a:t>
                  </a:r>
                  <a:endParaRPr lang="en-US" sz="1800" dirty="0">
                    <a:solidFill>
                      <a:srgbClr val="80008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6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926071" y="4956250"/>
                  <a:ext cx="563413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3</a:t>
                  </a:r>
                  <a:endParaRPr lang="en-US" sz="1800" dirty="0">
                    <a:solidFill>
                      <a:srgbClr val="80008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217520" y="4972871"/>
                  <a:ext cx="586164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en-US" sz="1800" dirty="0">
                    <a:solidFill>
                      <a:srgbClr val="80008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419996" y="4973391"/>
                  <a:ext cx="545487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1</a:t>
                  </a:r>
                  <a:endParaRPr lang="en-US" sz="1800" baseline="-25000" dirty="0">
                    <a:solidFill>
                      <a:srgbClr val="80008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711853" y="4954568"/>
                  <a:ext cx="491631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inj</a:t>
                  </a:r>
                  <a:endParaRPr lang="en-US" sz="1800" baseline="-25000" dirty="0">
                    <a:solidFill>
                      <a:srgbClr val="80008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0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914535" y="4943937"/>
                  <a:ext cx="502746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7</a:t>
                  </a:r>
                  <a:endParaRPr lang="en-US" sz="1800" dirty="0">
                    <a:solidFill>
                      <a:srgbClr val="80008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6685170" y="4933304"/>
                  <a:ext cx="324356" cy="551433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8</a:t>
                  </a:r>
                  <a:endParaRPr lang="en-US" sz="1800" dirty="0">
                    <a:solidFill>
                      <a:srgbClr val="80008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7394536" y="4929759"/>
                  <a:ext cx="553833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9</a:t>
                  </a:r>
                  <a:endParaRPr lang="en-US" sz="1800" dirty="0">
                    <a:solidFill>
                      <a:srgbClr val="800080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12" name="Text Box 9"/>
              <p:cNvSpPr txBox="1">
                <a:spLocks noChangeArrowheads="1"/>
              </p:cNvSpPr>
              <p:nvPr/>
            </p:nvSpPr>
            <p:spPr bwMode="auto">
              <a:xfrm>
                <a:off x="8171069" y="4926215"/>
                <a:ext cx="666890" cy="366767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</p:spPr>
            <p:txBody>
              <a:bodyPr wrap="square" lIns="90488" tIns="44450" rIns="90488" bIns="44450">
                <a:spAutoFit/>
              </a:bodyPr>
              <a:lstStyle/>
              <a:p>
                <a:r>
                  <a:rPr lang="en-US" sz="1800" dirty="0" smtClean="0">
                    <a:solidFill>
                      <a:srgbClr val="800080"/>
                    </a:solidFill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en-US" sz="1800" baseline="-25000" dirty="0" smtClean="0">
                    <a:solidFill>
                      <a:srgbClr val="800080"/>
                    </a:solidFill>
                    <a:latin typeface="Arial" pitchFamily="34" charset="0"/>
                    <a:cs typeface="Arial" pitchFamily="34" charset="0"/>
                  </a:rPr>
                  <a:t>10</a:t>
                </a:r>
                <a:endParaRPr lang="en-US" sz="1800" dirty="0">
                  <a:solidFill>
                    <a:srgbClr val="80008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-23594" y="1172978"/>
            <a:ext cx="1254642" cy="335989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sz="1600" dirty="0" smtClean="0">
                <a:solidFill>
                  <a:srgbClr val="7030A0"/>
                </a:solidFill>
                <a:latin typeface="Arial" pitchFamily="34" charset="0"/>
              </a:rPr>
              <a:t>‘Drift </a:t>
            </a:r>
            <a:r>
              <a:rPr lang="en-US" sz="1600" dirty="0" err="1" smtClean="0">
                <a:solidFill>
                  <a:srgbClr val="7030A0"/>
                </a:solidFill>
                <a:latin typeface="Arial" pitchFamily="34" charset="0"/>
              </a:rPr>
              <a:t>Linac</a:t>
            </a:r>
            <a:r>
              <a:rPr lang="en-US" sz="1600" dirty="0" smtClean="0">
                <a:solidFill>
                  <a:srgbClr val="7030A0"/>
                </a:solidFill>
                <a:latin typeface="Arial" pitchFamily="34" charset="0"/>
              </a:rPr>
              <a:t>’</a:t>
            </a:r>
            <a:endParaRPr lang="en-US" sz="1600" dirty="0">
              <a:solidFill>
                <a:srgbClr val="7030A0"/>
              </a:solidFill>
              <a:cs typeface="Arial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780795" y="5901779"/>
            <a:ext cx="8126106" cy="455319"/>
            <a:chOff x="701428" y="2431903"/>
            <a:chExt cx="8126106" cy="455319"/>
          </a:xfrm>
        </p:grpSpPr>
        <p:grpSp>
          <p:nvGrpSpPr>
            <p:cNvPr id="40" name="Group 39"/>
            <p:cNvGrpSpPr/>
            <p:nvPr/>
          </p:nvGrpSpPr>
          <p:grpSpPr>
            <a:xfrm>
              <a:off x="862130" y="2431903"/>
              <a:ext cx="7433618" cy="16652"/>
              <a:chOff x="910814" y="3274336"/>
              <a:chExt cx="7433618" cy="16652"/>
            </a:xfrm>
          </p:grpSpPr>
          <p:grpSp>
            <p:nvGrpSpPr>
              <p:cNvPr id="54" name="Group 7142"/>
              <p:cNvGrpSpPr/>
              <p:nvPr/>
            </p:nvGrpSpPr>
            <p:grpSpPr>
              <a:xfrm>
                <a:off x="910814" y="3288512"/>
                <a:ext cx="1451032" cy="2476"/>
                <a:chOff x="635345" y="5272610"/>
                <a:chExt cx="1451032" cy="2476"/>
              </a:xfrm>
            </p:grpSpPr>
            <p:cxnSp>
              <p:nvCxnSpPr>
                <p:cNvPr id="67" name="Straight Arrow Connector 3758"/>
                <p:cNvCxnSpPr>
                  <a:cxnSpLocks noChangeShapeType="1"/>
                </p:cNvCxnSpPr>
                <p:nvPr/>
              </p:nvCxnSpPr>
              <p:spPr bwMode="auto">
                <a:xfrm flipV="1">
                  <a:off x="635345" y="5272612"/>
                  <a:ext cx="716937" cy="2474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68" name="Straight Arrow Connector 3763"/>
                <p:cNvCxnSpPr>
                  <a:cxnSpLocks noChangeShapeType="1"/>
                </p:cNvCxnSpPr>
                <p:nvPr/>
              </p:nvCxnSpPr>
              <p:spPr bwMode="auto">
                <a:xfrm flipH="1">
                  <a:off x="1336867" y="5272610"/>
                  <a:ext cx="749510" cy="1677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00CC"/>
                  </a:solidFill>
                  <a:round/>
                  <a:headEnd type="none" w="med" len="med"/>
                  <a:tailEnd type="triangle" w="med" len="med"/>
                </a:ln>
              </p:spPr>
            </p:cxnSp>
          </p:grpSp>
          <p:grpSp>
            <p:nvGrpSpPr>
              <p:cNvPr id="55" name="Group 7143"/>
              <p:cNvGrpSpPr/>
              <p:nvPr/>
            </p:nvGrpSpPr>
            <p:grpSpPr>
              <a:xfrm>
                <a:off x="2373555" y="3284967"/>
                <a:ext cx="1480393" cy="1805"/>
                <a:chOff x="605984" y="5272610"/>
                <a:chExt cx="1480393" cy="1805"/>
              </a:xfrm>
            </p:grpSpPr>
            <p:cxnSp>
              <p:nvCxnSpPr>
                <p:cNvPr id="65" name="Straight Arrow Connector 3758"/>
                <p:cNvCxnSpPr>
                  <a:cxnSpLocks noChangeShapeType="1"/>
                </p:cNvCxnSpPr>
                <p:nvPr/>
              </p:nvCxnSpPr>
              <p:spPr bwMode="auto">
                <a:xfrm flipV="1">
                  <a:off x="605984" y="5272611"/>
                  <a:ext cx="746298" cy="1804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66" name="Straight Arrow Connector 3763"/>
                <p:cNvCxnSpPr>
                  <a:cxnSpLocks noChangeShapeType="1"/>
                </p:cNvCxnSpPr>
                <p:nvPr/>
              </p:nvCxnSpPr>
              <p:spPr bwMode="auto">
                <a:xfrm flipH="1">
                  <a:off x="1336867" y="5272610"/>
                  <a:ext cx="749510" cy="1677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00CC"/>
                  </a:solidFill>
                  <a:round/>
                  <a:headEnd type="none" w="med" len="med"/>
                  <a:tailEnd type="triangle" w="med" len="med"/>
                </a:ln>
              </p:spPr>
            </p:cxnSp>
          </p:grpSp>
          <p:grpSp>
            <p:nvGrpSpPr>
              <p:cNvPr id="56" name="Group 7146"/>
              <p:cNvGrpSpPr/>
              <p:nvPr/>
            </p:nvGrpSpPr>
            <p:grpSpPr>
              <a:xfrm>
                <a:off x="3865658" y="3281423"/>
                <a:ext cx="1480393" cy="1805"/>
                <a:chOff x="605984" y="5272610"/>
                <a:chExt cx="1480393" cy="1805"/>
              </a:xfrm>
            </p:grpSpPr>
            <p:cxnSp>
              <p:nvCxnSpPr>
                <p:cNvPr id="63" name="Straight Arrow Connector 3758"/>
                <p:cNvCxnSpPr>
                  <a:cxnSpLocks noChangeShapeType="1"/>
                </p:cNvCxnSpPr>
                <p:nvPr/>
              </p:nvCxnSpPr>
              <p:spPr bwMode="auto">
                <a:xfrm flipV="1">
                  <a:off x="605984" y="5272611"/>
                  <a:ext cx="746298" cy="1804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64" name="Straight Arrow Connector 3763"/>
                <p:cNvCxnSpPr>
                  <a:cxnSpLocks noChangeShapeType="1"/>
                </p:cNvCxnSpPr>
                <p:nvPr/>
              </p:nvCxnSpPr>
              <p:spPr bwMode="auto">
                <a:xfrm flipH="1">
                  <a:off x="1336867" y="5272610"/>
                  <a:ext cx="749510" cy="1677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00CC"/>
                  </a:solidFill>
                  <a:round/>
                  <a:headEnd type="none" w="med" len="med"/>
                  <a:tailEnd type="triangle" w="med" len="med"/>
                </a:ln>
              </p:spPr>
            </p:cxnSp>
          </p:grpSp>
          <p:grpSp>
            <p:nvGrpSpPr>
              <p:cNvPr id="57" name="Group 7149"/>
              <p:cNvGrpSpPr/>
              <p:nvPr/>
            </p:nvGrpSpPr>
            <p:grpSpPr>
              <a:xfrm>
                <a:off x="5364848" y="3277880"/>
                <a:ext cx="1480393" cy="1805"/>
                <a:chOff x="605984" y="5272610"/>
                <a:chExt cx="1480393" cy="1805"/>
              </a:xfrm>
            </p:grpSpPr>
            <p:cxnSp>
              <p:nvCxnSpPr>
                <p:cNvPr id="61" name="Straight Arrow Connector 3758"/>
                <p:cNvCxnSpPr>
                  <a:cxnSpLocks noChangeShapeType="1"/>
                </p:cNvCxnSpPr>
                <p:nvPr/>
              </p:nvCxnSpPr>
              <p:spPr bwMode="auto">
                <a:xfrm flipV="1">
                  <a:off x="605984" y="5272611"/>
                  <a:ext cx="746298" cy="1804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62" name="Straight Arrow Connector 3763"/>
                <p:cNvCxnSpPr>
                  <a:cxnSpLocks noChangeShapeType="1"/>
                </p:cNvCxnSpPr>
                <p:nvPr/>
              </p:nvCxnSpPr>
              <p:spPr bwMode="auto">
                <a:xfrm flipH="1">
                  <a:off x="1336867" y="5272610"/>
                  <a:ext cx="749510" cy="1677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00CC"/>
                  </a:solidFill>
                  <a:round/>
                  <a:headEnd type="none" w="med" len="med"/>
                  <a:tailEnd type="triangle" w="med" len="med"/>
                </a:ln>
              </p:spPr>
            </p:cxnSp>
          </p:grpSp>
          <p:grpSp>
            <p:nvGrpSpPr>
              <p:cNvPr id="58" name="Group 7152"/>
              <p:cNvGrpSpPr/>
              <p:nvPr/>
            </p:nvGrpSpPr>
            <p:grpSpPr>
              <a:xfrm>
                <a:off x="6864039" y="3274336"/>
                <a:ext cx="1480393" cy="1805"/>
                <a:chOff x="605984" y="5272610"/>
                <a:chExt cx="1480393" cy="1805"/>
              </a:xfrm>
            </p:grpSpPr>
            <p:cxnSp>
              <p:nvCxnSpPr>
                <p:cNvPr id="59" name="Straight Arrow Connector 3758"/>
                <p:cNvCxnSpPr>
                  <a:cxnSpLocks noChangeShapeType="1"/>
                </p:cNvCxnSpPr>
                <p:nvPr/>
              </p:nvCxnSpPr>
              <p:spPr bwMode="auto">
                <a:xfrm flipV="1">
                  <a:off x="605984" y="5272611"/>
                  <a:ext cx="746298" cy="1804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60" name="Straight Arrow Connector 3763"/>
                <p:cNvCxnSpPr>
                  <a:cxnSpLocks noChangeShapeType="1"/>
                </p:cNvCxnSpPr>
                <p:nvPr/>
              </p:nvCxnSpPr>
              <p:spPr bwMode="auto">
                <a:xfrm flipH="1">
                  <a:off x="1336867" y="5272610"/>
                  <a:ext cx="749510" cy="1677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00CC"/>
                  </a:solidFill>
                  <a:round/>
                  <a:headEnd type="none" w="med" len="med"/>
                  <a:tailEnd type="triangle" w="med" len="med"/>
                </a:ln>
              </p:spPr>
            </p:cxnSp>
          </p:grpSp>
        </p:grpSp>
        <p:grpSp>
          <p:nvGrpSpPr>
            <p:cNvPr id="41" name="Group 40"/>
            <p:cNvGrpSpPr/>
            <p:nvPr/>
          </p:nvGrpSpPr>
          <p:grpSpPr>
            <a:xfrm>
              <a:off x="701428" y="2473279"/>
              <a:ext cx="8126106" cy="413943"/>
              <a:chOff x="711853" y="4926215"/>
              <a:chExt cx="8126106" cy="413943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711853" y="4929759"/>
                <a:ext cx="7236516" cy="410399"/>
                <a:chOff x="711853" y="4929759"/>
                <a:chExt cx="7236516" cy="410399"/>
              </a:xfrm>
            </p:grpSpPr>
            <p:sp>
              <p:nvSpPr>
                <p:cNvPr id="4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151974" y="4940392"/>
                  <a:ext cx="646484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6</a:t>
                  </a:r>
                  <a:endParaRPr lang="en-US" sz="1800" dirty="0">
                    <a:solidFill>
                      <a:srgbClr val="80008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468947" y="4955089"/>
                  <a:ext cx="643711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5</a:t>
                  </a:r>
                  <a:endParaRPr lang="en-US" sz="1800" dirty="0">
                    <a:solidFill>
                      <a:srgbClr val="80008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6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702559" y="4943356"/>
                  <a:ext cx="648099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4</a:t>
                  </a:r>
                  <a:endParaRPr lang="en-US" sz="1800" dirty="0">
                    <a:solidFill>
                      <a:srgbClr val="80008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926071" y="4956250"/>
                  <a:ext cx="586387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3</a:t>
                  </a:r>
                  <a:endParaRPr lang="en-US" sz="1800" dirty="0">
                    <a:solidFill>
                      <a:srgbClr val="80008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217520" y="4972871"/>
                  <a:ext cx="609138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en-US" sz="1800" dirty="0">
                    <a:solidFill>
                      <a:srgbClr val="80008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419996" y="4973391"/>
                  <a:ext cx="492261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1</a:t>
                  </a:r>
                  <a:endParaRPr lang="en-US" sz="1800" baseline="-25000" dirty="0">
                    <a:solidFill>
                      <a:srgbClr val="80008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0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711853" y="4954568"/>
                  <a:ext cx="590805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inj</a:t>
                  </a:r>
                  <a:endParaRPr lang="en-US" sz="1800" baseline="-25000" dirty="0">
                    <a:solidFill>
                      <a:srgbClr val="80008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914535" y="4943937"/>
                  <a:ext cx="502746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7</a:t>
                  </a:r>
                  <a:endParaRPr lang="en-US" sz="1800" dirty="0">
                    <a:solidFill>
                      <a:srgbClr val="80008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6685170" y="4933304"/>
                  <a:ext cx="561088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8</a:t>
                  </a:r>
                  <a:endParaRPr lang="en-US" sz="1800" dirty="0">
                    <a:solidFill>
                      <a:srgbClr val="80008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7394536" y="4929759"/>
                  <a:ext cx="553833" cy="366767"/>
                </a:xfrm>
                <a:prstGeom prst="rect">
                  <a:avLst/>
                </a:prstGeom>
                <a:noFill/>
                <a:ln w="12699">
                  <a:noFill/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lang="en-US" sz="1800" baseline="-25000" dirty="0" smtClean="0">
                      <a:solidFill>
                        <a:srgbClr val="800080"/>
                      </a:solidFill>
                      <a:latin typeface="Arial" pitchFamily="34" charset="0"/>
                      <a:cs typeface="Arial" pitchFamily="34" charset="0"/>
                    </a:rPr>
                    <a:t>9</a:t>
                  </a:r>
                  <a:endParaRPr lang="en-US" sz="1800" dirty="0">
                    <a:solidFill>
                      <a:srgbClr val="800080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43" name="Text Box 9"/>
              <p:cNvSpPr txBox="1">
                <a:spLocks noChangeArrowheads="1"/>
              </p:cNvSpPr>
              <p:nvPr/>
            </p:nvSpPr>
            <p:spPr bwMode="auto">
              <a:xfrm>
                <a:off x="8171069" y="4926215"/>
                <a:ext cx="666890" cy="366767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</p:spPr>
            <p:txBody>
              <a:bodyPr wrap="square" lIns="90488" tIns="44450" rIns="90488" bIns="44450">
                <a:spAutoFit/>
              </a:bodyPr>
              <a:lstStyle/>
              <a:p>
                <a:r>
                  <a:rPr lang="en-US" sz="1800" dirty="0" smtClean="0">
                    <a:solidFill>
                      <a:srgbClr val="800080"/>
                    </a:solidFill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en-US" sz="1800" baseline="-25000" dirty="0" smtClean="0">
                    <a:solidFill>
                      <a:srgbClr val="800080"/>
                    </a:solidFill>
                    <a:latin typeface="Arial" pitchFamily="34" charset="0"/>
                    <a:cs typeface="Arial" pitchFamily="34" charset="0"/>
                  </a:rPr>
                  <a:t>10</a:t>
                </a:r>
                <a:endParaRPr lang="en-US" sz="1800" dirty="0">
                  <a:solidFill>
                    <a:srgbClr val="80008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69" name="Text Box 9"/>
          <p:cNvSpPr txBox="1">
            <a:spLocks noChangeArrowheads="1"/>
          </p:cNvSpPr>
          <p:nvPr/>
        </p:nvSpPr>
        <p:spPr bwMode="auto">
          <a:xfrm>
            <a:off x="973382" y="4146998"/>
            <a:ext cx="1254642" cy="335989"/>
          </a:xfrm>
          <a:prstGeom prst="rect">
            <a:avLst/>
          </a:prstGeom>
          <a:solidFill>
            <a:srgbClr val="FFFF00"/>
          </a:solidFill>
          <a:ln w="12699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sz="1600" dirty="0" smtClean="0">
                <a:solidFill>
                  <a:srgbClr val="7030A0"/>
                </a:solidFill>
                <a:latin typeface="Arial" pitchFamily="34" charset="0"/>
              </a:rPr>
              <a:t>60</a:t>
            </a:r>
            <a:r>
              <a:rPr lang="en-US" sz="1600" baseline="30000" dirty="0" smtClean="0">
                <a:solidFill>
                  <a:srgbClr val="7030A0"/>
                </a:solidFill>
                <a:latin typeface="Arial" pitchFamily="34" charset="0"/>
              </a:rPr>
              <a:t>0</a:t>
            </a:r>
            <a:r>
              <a:rPr lang="en-US" sz="1600" dirty="0" smtClean="0">
                <a:solidFill>
                  <a:srgbClr val="7030A0"/>
                </a:solidFill>
                <a:latin typeface="Arial" pitchFamily="34" charset="0"/>
              </a:rPr>
              <a:t> FODO</a:t>
            </a:r>
            <a:endParaRPr lang="en-US" sz="1600" dirty="0">
              <a:solidFill>
                <a:srgbClr val="7030A0"/>
              </a:solidFill>
              <a:cs typeface="Arial" pitchFamily="34" charset="0"/>
            </a:endParaRPr>
          </a:p>
        </p:txBody>
      </p:sp>
      <p:pic>
        <p:nvPicPr>
          <p:cNvPr id="71" name="Picture 7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089458"/>
            <a:ext cx="2073940" cy="47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28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r>
              <a:rPr lang="en-US" baseline="0" dirty="0" smtClean="0"/>
              <a:t> Recovery Linacs: CEBAF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CEBAF (a traditional recirculating linear accelerator)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Applied RF power in linacs drives beam power</a:t>
            </a:r>
          </a:p>
          <a:p>
            <a:pPr lvl="2"/>
            <a:r>
              <a:rPr lang="en-US" dirty="0" smtClean="0"/>
              <a:t>Up to MW of beam power at A/C beam dumps</a:t>
            </a:r>
          </a:p>
          <a:p>
            <a:pPr lvl="1"/>
            <a:endParaRPr lang="en-US" sz="1200" dirty="0" smtClean="0"/>
          </a:p>
          <a:p>
            <a:pPr lvl="1"/>
            <a:r>
              <a:rPr lang="en-US" dirty="0" smtClean="0"/>
              <a:t>Disadvantages:</a:t>
            </a:r>
          </a:p>
          <a:p>
            <a:pPr lvl="2"/>
            <a:r>
              <a:rPr lang="en-US" dirty="0" smtClean="0"/>
              <a:t>Cost / contamination of MW class beam dumps</a:t>
            </a:r>
          </a:p>
          <a:p>
            <a:pPr lvl="2"/>
            <a:r>
              <a:rPr lang="en-US" dirty="0" smtClean="0"/>
              <a:t>MW of power: </a:t>
            </a:r>
            <a:r>
              <a:rPr lang="en-US" dirty="0" smtClean="0">
                <a:solidFill>
                  <a:srgbClr val="FF0000"/>
                </a:solidFill>
              </a:rPr>
              <a:t>RF</a:t>
            </a:r>
            <a:r>
              <a:rPr lang="en-US" dirty="0" smtClean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beam</a:t>
            </a:r>
            <a:r>
              <a:rPr lang="en-US" dirty="0" smtClean="0"/>
              <a:t>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dump full power</a:t>
            </a:r>
          </a:p>
          <a:p>
            <a:pPr lvl="2"/>
            <a:r>
              <a:rPr lang="en-US" dirty="0"/>
              <a:t>Very high power beam operation cost prohibitive</a:t>
            </a:r>
          </a:p>
          <a:p>
            <a:pPr marL="914400" lvl="2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1600200" y="1905000"/>
            <a:ext cx="2819400" cy="1752600"/>
            <a:chOff x="3124200" y="1524000"/>
            <a:chExt cx="2819400" cy="1752600"/>
          </a:xfrm>
        </p:grpSpPr>
        <p:sp>
          <p:nvSpPr>
            <p:cNvPr id="19" name="Arc 18"/>
            <p:cNvSpPr/>
            <p:nvPr/>
          </p:nvSpPr>
          <p:spPr bwMode="auto">
            <a:xfrm flipH="1" flipV="1">
              <a:off x="3124200" y="2438400"/>
              <a:ext cx="838200" cy="838200"/>
            </a:xfrm>
            <a:prstGeom prst="arc">
              <a:avLst>
                <a:gd name="adj1" fmla="val 2325097"/>
                <a:gd name="adj2" fmla="val 540491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5" name="Arc 4"/>
            <p:cNvSpPr/>
            <p:nvPr/>
          </p:nvSpPr>
          <p:spPr bwMode="auto">
            <a:xfrm>
              <a:off x="4953000" y="1600200"/>
              <a:ext cx="838200" cy="838200"/>
            </a:xfrm>
            <a:prstGeom prst="arc">
              <a:avLst>
                <a:gd name="adj1" fmla="val 16200000"/>
                <a:gd name="adj2" fmla="val 540491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6" name="Arc 5"/>
            <p:cNvSpPr/>
            <p:nvPr/>
          </p:nvSpPr>
          <p:spPr bwMode="auto">
            <a:xfrm flipH="1">
              <a:off x="3505200" y="1600200"/>
              <a:ext cx="838200" cy="838200"/>
            </a:xfrm>
            <a:prstGeom prst="arc">
              <a:avLst>
                <a:gd name="adj1" fmla="val 16200000"/>
                <a:gd name="adj2" fmla="val 540491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3886200" y="1600200"/>
              <a:ext cx="14859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3886200" y="2438400"/>
              <a:ext cx="14859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3352800" y="1600200"/>
              <a:ext cx="8001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5257800" y="1600200"/>
              <a:ext cx="533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Rectangle 14"/>
            <p:cNvSpPr/>
            <p:nvPr/>
          </p:nvSpPr>
          <p:spPr bwMode="auto">
            <a:xfrm>
              <a:off x="5791200" y="1524000"/>
              <a:ext cx="152400" cy="152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>
              <a:off x="3200400" y="2438400"/>
              <a:ext cx="9525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rc 17"/>
            <p:cNvSpPr/>
            <p:nvPr/>
          </p:nvSpPr>
          <p:spPr bwMode="auto">
            <a:xfrm flipH="1">
              <a:off x="3124200" y="1600200"/>
              <a:ext cx="838200" cy="838200"/>
            </a:xfrm>
            <a:prstGeom prst="arc">
              <a:avLst>
                <a:gd name="adj1" fmla="val 2325097"/>
                <a:gd name="adj2" fmla="val 540491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124200" y="2133600"/>
              <a:ext cx="152400" cy="152400"/>
            </a:xfrm>
            <a:prstGeom prst="rect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124200" y="2590800"/>
              <a:ext cx="152400" cy="152400"/>
            </a:xfrm>
            <a:prstGeom prst="rect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124200" y="2362200"/>
              <a:ext cx="152400" cy="152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3886200" y="1566337"/>
              <a:ext cx="1502833" cy="67733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3894667" y="2404537"/>
              <a:ext cx="1502833" cy="67733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3280834" y="1566333"/>
              <a:ext cx="152400" cy="76200"/>
            </a:xfrm>
            <a:prstGeom prst="roundRect">
              <a:avLst/>
            </a:prstGeom>
            <a:solidFill>
              <a:srgbClr val="8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pic>
        <p:nvPicPr>
          <p:cNvPr id="33" name="Picture 32" descr="Screen Shot 2016-07-25 at 8.48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405" y="1888964"/>
            <a:ext cx="2590800" cy="634650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 bwMode="auto">
          <a:xfrm>
            <a:off x="5084005" y="1866324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511572" y="1866324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930672" y="1866324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6362472" y="1866324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6785806" y="1866324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7209139" y="1866324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72000" y="2539424"/>
            <a:ext cx="34116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Linac RF voltage (1 pass)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Beam only removes power from RF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18598" y="1752600"/>
            <a:ext cx="1291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8000"/>
                </a:solidFill>
                <a:latin typeface="Arial"/>
                <a:cs typeface="Arial"/>
              </a:rPr>
              <a:t>accelerating</a:t>
            </a:r>
          </a:p>
        </p:txBody>
      </p:sp>
    </p:spTree>
    <p:extLst>
      <p:ext uri="{BB962C8B-B14F-4D97-AF65-F5344CB8AC3E}">
        <p14:creationId xmlns:p14="http://schemas.microsoft.com/office/powerpoint/2010/main" val="3647617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Backup: Dump Extraction Detail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038600"/>
            <a:ext cx="7772400" cy="2209800"/>
          </a:xfrm>
        </p:spPr>
        <p:txBody>
          <a:bodyPr/>
          <a:lstStyle/>
          <a:p>
            <a:r>
              <a:rPr lang="en-US" dirty="0" smtClean="0"/>
              <a:t>Existing area has corrector / BPM / quad downstream of 2L27 C100 cryomodule</a:t>
            </a:r>
          </a:p>
          <a:p>
            <a:pPr lvl="1"/>
            <a:r>
              <a:rPr lang="en-US" dirty="0" smtClean="0"/>
              <a:t>No additional apertures or points of failure created</a:t>
            </a:r>
          </a:p>
          <a:p>
            <a:pPr lvl="1"/>
            <a:r>
              <a:rPr lang="en-US" dirty="0" smtClean="0"/>
              <a:t>Dump line diagnostics angled away from C100 cone</a:t>
            </a:r>
          </a:p>
          <a:p>
            <a:pPr lvl="1"/>
            <a:r>
              <a:rPr lang="en-US" dirty="0" smtClean="0"/>
              <a:t>BL magnet failure only affects ER@CEBAF capability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30</a:t>
            </a:fld>
            <a:endParaRPr lang="en-US" dirty="0"/>
          </a:p>
        </p:txBody>
      </p:sp>
      <p:pic>
        <p:nvPicPr>
          <p:cNvPr id="5" name="Picture 4" descr="dumpOverhead-ol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07133"/>
            <a:ext cx="8305800" cy="30552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76243" y="3139892"/>
            <a:ext cx="1031091" cy="307777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MQL quad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1516733"/>
            <a:ext cx="1062215" cy="307777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BL magnet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1440533"/>
            <a:ext cx="1089789" cy="307777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CA magnet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1669133"/>
            <a:ext cx="1024175" cy="307777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DP station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2812133"/>
            <a:ext cx="812318" cy="307777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8° bend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3198213"/>
            <a:ext cx="1587124" cy="307777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Pathlength cavity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1059533"/>
            <a:ext cx="2016390" cy="307777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BPM + H/V Correctors</a:t>
            </a:r>
            <a:endParaRPr lang="en-US" sz="1400" dirty="0">
              <a:latin typeface="Arial"/>
              <a:cs typeface="Arial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720711" y="1777909"/>
            <a:ext cx="59073" cy="3642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410200" y="1364333"/>
            <a:ext cx="181937" cy="8443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648900" y="2684620"/>
            <a:ext cx="0" cy="399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918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Backup: BNL</a:t>
            </a:r>
            <a:r>
              <a:rPr lang="en-US" baseline="0" dirty="0" smtClean="0"/>
              <a:t> 2-Up/2-Down Matching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31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996" t="7576" r="9365" b="6271"/>
          <a:stretch/>
        </p:blipFill>
        <p:spPr>
          <a:xfrm>
            <a:off x="747998" y="845616"/>
            <a:ext cx="7648004" cy="54789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50194" y="6172200"/>
            <a:ext cx="1193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Pierre </a:t>
            </a:r>
            <a:r>
              <a:rPr lang="en-US" sz="1200" dirty="0" err="1" smtClean="0">
                <a:latin typeface="Arial"/>
                <a:cs typeface="Arial"/>
              </a:rPr>
              <a:t>Korysko</a:t>
            </a:r>
            <a:endParaRPr lang="en-US" sz="12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4607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Backup: Reader/TAC Comment: BLMs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8077200" cy="5486400"/>
          </a:xfrm>
        </p:spPr>
        <p:txBody>
          <a:bodyPr/>
          <a:lstStyle/>
          <a:p>
            <a:r>
              <a:rPr lang="en-US" sz="1900" b="1" dirty="0" smtClean="0"/>
              <a:t>Reader comment: </a:t>
            </a:r>
            <a:r>
              <a:rPr lang="en-US" sz="2000" dirty="0" smtClean="0"/>
              <a:t>Do </a:t>
            </a:r>
            <a:r>
              <a:rPr lang="en-US" sz="2000" dirty="0"/>
              <a:t>additional </a:t>
            </a:r>
            <a:r>
              <a:rPr lang="en-US" sz="2000" dirty="0" smtClean="0"/>
              <a:t>(beam loss) monitors </a:t>
            </a:r>
            <a:r>
              <a:rPr lang="en-US" sz="2000" dirty="0"/>
              <a:t>need to be added both for protection and as data for the study</a:t>
            </a:r>
            <a:r>
              <a:rPr lang="en-US" sz="2000" dirty="0" smtClean="0"/>
              <a:t>?</a:t>
            </a:r>
          </a:p>
          <a:p>
            <a:pPr lvl="1"/>
            <a:r>
              <a:rPr lang="en-US" sz="2100" dirty="0" smtClean="0"/>
              <a:t>CEBAF BLMs will work equally well with accelerating and decelerating beams.</a:t>
            </a:r>
          </a:p>
          <a:p>
            <a:pPr lvl="1"/>
            <a:r>
              <a:rPr lang="en-US" sz="2100" dirty="0" smtClean="0"/>
              <a:t>Discriminating accelerating/decelerating beams requires challenging temporal signal separation</a:t>
            </a:r>
          </a:p>
          <a:p>
            <a:pPr lvl="1"/>
            <a:r>
              <a:rPr lang="en-US" sz="2100" dirty="0" smtClean="0"/>
              <a:t>Plan to discriminate losses by evaluating how losses change with intermediate extraction/</a:t>
            </a:r>
            <a:r>
              <a:rPr lang="en-US" sz="2100" dirty="0" err="1" smtClean="0"/>
              <a:t>dumplette</a:t>
            </a:r>
            <a:r>
              <a:rPr lang="en-US" sz="2100" dirty="0" smtClean="0"/>
              <a:t> insertion</a:t>
            </a:r>
          </a:p>
          <a:p>
            <a:pPr lvl="2"/>
            <a:r>
              <a:rPr lang="en-US" sz="2100" dirty="0" smtClean="0"/>
              <a:t>Similar to how multi-pass losses are evaluated in normal CEBAF operations</a:t>
            </a:r>
          </a:p>
          <a:p>
            <a:pPr lvl="2"/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534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r>
              <a:rPr lang="en-US" baseline="0" dirty="0" smtClean="0"/>
              <a:t> Recovery Linacs: CEBAF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CEBAF (a traditional recirculating linear accelerator)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Applied RF power in linacs drives beam power</a:t>
            </a:r>
          </a:p>
          <a:p>
            <a:pPr lvl="2"/>
            <a:r>
              <a:rPr lang="en-US" dirty="0" smtClean="0"/>
              <a:t>Up to MW of beam power at A/C beam dumps</a:t>
            </a:r>
          </a:p>
          <a:p>
            <a:pPr lvl="1"/>
            <a:endParaRPr lang="en-US" sz="1200" dirty="0" smtClean="0"/>
          </a:p>
          <a:p>
            <a:pPr lvl="1"/>
            <a:r>
              <a:rPr lang="en-US" dirty="0" smtClean="0"/>
              <a:t>Disadvantages:</a:t>
            </a:r>
          </a:p>
          <a:p>
            <a:pPr lvl="2"/>
            <a:r>
              <a:rPr lang="en-US" dirty="0" smtClean="0"/>
              <a:t>Cost / contamination of MW class beam dumps</a:t>
            </a:r>
          </a:p>
          <a:p>
            <a:pPr lvl="2"/>
            <a:r>
              <a:rPr lang="en-US" dirty="0" smtClean="0"/>
              <a:t>MW of power: </a:t>
            </a:r>
            <a:r>
              <a:rPr lang="en-US" dirty="0" smtClean="0">
                <a:solidFill>
                  <a:srgbClr val="FF0000"/>
                </a:solidFill>
              </a:rPr>
              <a:t>RF</a:t>
            </a:r>
            <a:r>
              <a:rPr lang="en-US" dirty="0" smtClean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beam</a:t>
            </a:r>
            <a:r>
              <a:rPr lang="en-US" dirty="0" smtClean="0"/>
              <a:t>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dump full power</a:t>
            </a:r>
          </a:p>
          <a:p>
            <a:pPr lvl="2"/>
            <a:r>
              <a:rPr lang="en-US" dirty="0" smtClean="0"/>
              <a:t>Very high power beam operation cost prohibitive</a:t>
            </a:r>
            <a:endParaRPr lang="en-US" dirty="0"/>
          </a:p>
          <a:p>
            <a:pPr lvl="2"/>
            <a:endParaRPr lang="en-US" dirty="0" smtClean="0">
              <a:solidFill>
                <a:srgbClr val="0000FF"/>
              </a:solidFill>
            </a:endParaRP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1600200" y="1905000"/>
            <a:ext cx="2819400" cy="1752600"/>
            <a:chOff x="3124200" y="1524000"/>
            <a:chExt cx="2819400" cy="1752600"/>
          </a:xfrm>
        </p:grpSpPr>
        <p:sp>
          <p:nvSpPr>
            <p:cNvPr id="19" name="Arc 18"/>
            <p:cNvSpPr/>
            <p:nvPr/>
          </p:nvSpPr>
          <p:spPr bwMode="auto">
            <a:xfrm flipH="1" flipV="1">
              <a:off x="3124200" y="2438400"/>
              <a:ext cx="838200" cy="838200"/>
            </a:xfrm>
            <a:prstGeom prst="arc">
              <a:avLst>
                <a:gd name="adj1" fmla="val 2325097"/>
                <a:gd name="adj2" fmla="val 540491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5" name="Arc 4"/>
            <p:cNvSpPr/>
            <p:nvPr/>
          </p:nvSpPr>
          <p:spPr bwMode="auto">
            <a:xfrm>
              <a:off x="4953000" y="1600200"/>
              <a:ext cx="838200" cy="838200"/>
            </a:xfrm>
            <a:prstGeom prst="arc">
              <a:avLst>
                <a:gd name="adj1" fmla="val 16200000"/>
                <a:gd name="adj2" fmla="val 540491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6" name="Arc 5"/>
            <p:cNvSpPr/>
            <p:nvPr/>
          </p:nvSpPr>
          <p:spPr bwMode="auto">
            <a:xfrm flipH="1">
              <a:off x="3505200" y="1600200"/>
              <a:ext cx="838200" cy="838200"/>
            </a:xfrm>
            <a:prstGeom prst="arc">
              <a:avLst>
                <a:gd name="adj1" fmla="val 16200000"/>
                <a:gd name="adj2" fmla="val 540491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3886200" y="1600200"/>
              <a:ext cx="14859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3886200" y="2438400"/>
              <a:ext cx="14859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3352800" y="1600200"/>
              <a:ext cx="8001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5257800" y="1600200"/>
              <a:ext cx="533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Rectangle 14"/>
            <p:cNvSpPr/>
            <p:nvPr/>
          </p:nvSpPr>
          <p:spPr bwMode="auto">
            <a:xfrm>
              <a:off x="5791200" y="1524000"/>
              <a:ext cx="152400" cy="152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>
              <a:off x="3200400" y="2438400"/>
              <a:ext cx="9525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rc 17"/>
            <p:cNvSpPr/>
            <p:nvPr/>
          </p:nvSpPr>
          <p:spPr bwMode="auto">
            <a:xfrm flipH="1">
              <a:off x="3124200" y="1600200"/>
              <a:ext cx="838200" cy="838200"/>
            </a:xfrm>
            <a:prstGeom prst="arc">
              <a:avLst>
                <a:gd name="adj1" fmla="val 2325097"/>
                <a:gd name="adj2" fmla="val 540491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124200" y="2133600"/>
              <a:ext cx="152400" cy="152400"/>
            </a:xfrm>
            <a:prstGeom prst="rect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124200" y="2590800"/>
              <a:ext cx="152400" cy="152400"/>
            </a:xfrm>
            <a:prstGeom prst="rect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124200" y="2362200"/>
              <a:ext cx="152400" cy="152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3886200" y="1566337"/>
              <a:ext cx="1502833" cy="67733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3894667" y="2404537"/>
              <a:ext cx="1502833" cy="67733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3280834" y="1566333"/>
              <a:ext cx="152400" cy="76200"/>
            </a:xfrm>
            <a:prstGeom prst="roundRect">
              <a:avLst/>
            </a:prstGeom>
            <a:solidFill>
              <a:srgbClr val="8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pic>
        <p:nvPicPr>
          <p:cNvPr id="33" name="Picture 32" descr="Screen Shot 2016-07-25 at 8.48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405" y="1888964"/>
            <a:ext cx="2590800" cy="634650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 bwMode="auto">
          <a:xfrm>
            <a:off x="5084005" y="1866324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511572" y="1866324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930672" y="1866324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6362472" y="1866324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6785806" y="1866324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7209139" y="1866324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72000" y="2539424"/>
            <a:ext cx="34116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Linac RF voltage (5 passes)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Beam only removes power from RF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5084005" y="1794357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5511572" y="1794357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5930672" y="1794357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6362472" y="1794357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6785806" y="1794357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7209139" y="1794357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5084017" y="1714485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5511584" y="1714485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5930684" y="1714485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6362484" y="1714485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6785818" y="1714485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7209151" y="1714485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5084029" y="1634058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5511596" y="1634058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5930696" y="1634058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6362496" y="1634058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6785830" y="1634058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7209163" y="1634058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5084229" y="1553631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5511796" y="1553631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5930896" y="1553631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6362696" y="1553631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6786030" y="1553631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7209363" y="1553631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18598" y="1752600"/>
            <a:ext cx="1291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8000"/>
                </a:solidFill>
                <a:latin typeface="Arial"/>
                <a:cs typeface="Arial"/>
              </a:rPr>
              <a:t>accelerating</a:t>
            </a:r>
          </a:p>
        </p:txBody>
      </p:sp>
    </p:spTree>
    <p:extLst>
      <p:ext uri="{BB962C8B-B14F-4D97-AF65-F5344CB8AC3E}">
        <p14:creationId xmlns:p14="http://schemas.microsoft.com/office/powerpoint/2010/main" val="1198927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r>
              <a:rPr lang="en-US" baseline="0" dirty="0" smtClean="0"/>
              <a:t> Recovery Linacs: ER@CEBAF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8153400" cy="5334000"/>
          </a:xfrm>
        </p:spPr>
        <p:txBody>
          <a:bodyPr/>
          <a:lstStyle/>
          <a:p>
            <a:r>
              <a:rPr lang="en-US" dirty="0" smtClean="0"/>
              <a:t>ER@CEBAF: 1-Pass Energy Recovery at CEBAF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Decelerating beam provides part of RF drive power</a:t>
            </a:r>
          </a:p>
          <a:p>
            <a:pPr lvl="2"/>
            <a:r>
              <a:rPr lang="en-US" dirty="0" smtClean="0"/>
              <a:t>Can be very efficient with superconducting RF</a:t>
            </a:r>
          </a:p>
          <a:p>
            <a:pPr lvl="1"/>
            <a:endParaRPr lang="en-US" sz="1200" dirty="0" smtClean="0"/>
          </a:p>
          <a:p>
            <a:pPr lvl="1"/>
            <a:r>
              <a:rPr lang="en-US" dirty="0" smtClean="0"/>
              <a:t>Advantages</a:t>
            </a:r>
          </a:p>
          <a:p>
            <a:pPr lvl="2"/>
            <a:r>
              <a:rPr lang="en-US" dirty="0" smtClean="0"/>
              <a:t>MW of power: </a:t>
            </a:r>
            <a:r>
              <a:rPr lang="en-US" dirty="0" smtClean="0">
                <a:solidFill>
                  <a:srgbClr val="FF0000"/>
                </a:solidFill>
              </a:rPr>
              <a:t>RF</a:t>
            </a:r>
            <a:r>
              <a:rPr lang="en-US" dirty="0" smtClean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beam</a:t>
            </a:r>
            <a:r>
              <a:rPr lang="en-US" dirty="0" smtClean="0"/>
              <a:t>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dump injector power</a:t>
            </a:r>
          </a:p>
          <a:p>
            <a:pPr lvl="2"/>
            <a:r>
              <a:rPr lang="en-US" dirty="0" smtClean="0"/>
              <a:t>RF drive power nearly independent of beam current</a:t>
            </a:r>
          </a:p>
          <a:p>
            <a:pPr lvl="1"/>
            <a:r>
              <a:rPr lang="en-US" dirty="0" smtClean="0"/>
              <a:t>A prerequisite for multi-MW electron coolers</a:t>
            </a:r>
            <a:endParaRPr lang="en-US" dirty="0"/>
          </a:p>
          <a:p>
            <a:pPr lvl="2"/>
            <a:endParaRPr lang="en-US" dirty="0" smtClean="0">
              <a:solidFill>
                <a:srgbClr val="0000FF"/>
              </a:solidFill>
            </a:endParaRP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5</a:t>
            </a:fld>
            <a:endParaRPr lang="en-US" dirty="0"/>
          </a:p>
        </p:txBody>
      </p:sp>
      <p:sp>
        <p:nvSpPr>
          <p:cNvPr id="19" name="Arc 18"/>
          <p:cNvSpPr/>
          <p:nvPr/>
        </p:nvSpPr>
        <p:spPr bwMode="auto">
          <a:xfrm flipH="1" flipV="1">
            <a:off x="1600200" y="2819400"/>
            <a:ext cx="838200" cy="838200"/>
          </a:xfrm>
          <a:prstGeom prst="arc">
            <a:avLst>
              <a:gd name="adj1" fmla="val 2325097"/>
              <a:gd name="adj2" fmla="val 540491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" name="Arc 4"/>
          <p:cNvSpPr/>
          <p:nvPr/>
        </p:nvSpPr>
        <p:spPr bwMode="auto">
          <a:xfrm>
            <a:off x="3429000" y="1981200"/>
            <a:ext cx="838200" cy="838200"/>
          </a:xfrm>
          <a:prstGeom prst="arc">
            <a:avLst>
              <a:gd name="adj1" fmla="val 16200000"/>
              <a:gd name="adj2" fmla="val 540491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" name="Arc 5"/>
          <p:cNvSpPr/>
          <p:nvPr/>
        </p:nvSpPr>
        <p:spPr bwMode="auto">
          <a:xfrm flipH="1">
            <a:off x="1981200" y="1981200"/>
            <a:ext cx="838200" cy="838200"/>
          </a:xfrm>
          <a:prstGeom prst="arc">
            <a:avLst>
              <a:gd name="adj1" fmla="val 16200000"/>
              <a:gd name="adj2" fmla="val 540491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362200" y="1981200"/>
            <a:ext cx="1485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2362200" y="2819400"/>
            <a:ext cx="1485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1828800" y="1981200"/>
            <a:ext cx="8001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3733800" y="1981200"/>
            <a:ext cx="533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4"/>
          <p:cNvSpPr/>
          <p:nvPr/>
        </p:nvSpPr>
        <p:spPr bwMode="auto">
          <a:xfrm>
            <a:off x="4267200" y="1905000"/>
            <a:ext cx="1524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676400" y="2819400"/>
            <a:ext cx="9525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Arc 17"/>
          <p:cNvSpPr/>
          <p:nvPr/>
        </p:nvSpPr>
        <p:spPr bwMode="auto">
          <a:xfrm flipH="1">
            <a:off x="1600200" y="1981200"/>
            <a:ext cx="838200" cy="838200"/>
          </a:xfrm>
          <a:prstGeom prst="arc">
            <a:avLst>
              <a:gd name="adj1" fmla="val 2325097"/>
              <a:gd name="adj2" fmla="val 540491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600200" y="2514600"/>
            <a:ext cx="152400" cy="1524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600200" y="2971800"/>
            <a:ext cx="152400" cy="1524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600200" y="2743200"/>
            <a:ext cx="1524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2362200" y="1947337"/>
            <a:ext cx="1502833" cy="67733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2370667" y="2785537"/>
            <a:ext cx="1502833" cy="67733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1756834" y="1947333"/>
            <a:ext cx="152400" cy="76200"/>
          </a:xfrm>
          <a:prstGeom prst="round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33" name="Picture 32" descr="Screen Shot 2016-07-25 at 8.48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405" y="1888964"/>
            <a:ext cx="2590800" cy="634650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 bwMode="auto">
          <a:xfrm>
            <a:off x="5084005" y="1866324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511572" y="1866324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930672" y="1866324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6362472" y="1866324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6785806" y="1866324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7209139" y="1866324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08607" y="2539424"/>
            <a:ext cx="31383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Linac RF voltage (1 pass)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Beams exchange power with RF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295672" y="2458991"/>
            <a:ext cx="76200" cy="762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5723239" y="2458991"/>
            <a:ext cx="76200" cy="762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6142339" y="2458991"/>
            <a:ext cx="76200" cy="762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6574139" y="2458991"/>
            <a:ext cx="76200" cy="762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6997473" y="2458991"/>
            <a:ext cx="76200" cy="762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7420806" y="2458991"/>
            <a:ext cx="76200" cy="762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618598" y="1752600"/>
            <a:ext cx="1291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8000"/>
                </a:solidFill>
                <a:latin typeface="Arial"/>
                <a:cs typeface="Arial"/>
              </a:rPr>
              <a:t>accelerating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612840" y="2286000"/>
            <a:ext cx="1302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366FF"/>
                </a:solidFill>
                <a:latin typeface="Arial"/>
                <a:cs typeface="Arial"/>
              </a:rPr>
              <a:t>decelerating</a:t>
            </a:r>
          </a:p>
        </p:txBody>
      </p:sp>
      <p:sp>
        <p:nvSpPr>
          <p:cNvPr id="48" name="Arc 47"/>
          <p:cNvSpPr/>
          <p:nvPr/>
        </p:nvSpPr>
        <p:spPr bwMode="auto">
          <a:xfrm flipH="1" flipV="1">
            <a:off x="1905000" y="2819400"/>
            <a:ext cx="838200" cy="838200"/>
          </a:xfrm>
          <a:prstGeom prst="arc">
            <a:avLst>
              <a:gd name="adj1" fmla="val 2325097"/>
              <a:gd name="adj2" fmla="val 540491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905000" y="2971800"/>
            <a:ext cx="152400" cy="152400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CCFFCC"/>
              </a:solidFill>
              <a:effectLst/>
              <a:latin typeface="Times"/>
            </a:endParaRPr>
          </a:p>
        </p:txBody>
      </p:sp>
      <p:sp>
        <p:nvSpPr>
          <p:cNvPr id="50" name="Rectangle 49"/>
          <p:cNvSpPr/>
          <p:nvPr/>
        </p:nvSpPr>
        <p:spPr bwMode="auto">
          <a:xfrm rot="1897252">
            <a:off x="2093621" y="2721278"/>
            <a:ext cx="152400" cy="45719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CCFFCC"/>
              </a:solidFill>
              <a:effectLst/>
              <a:latin typeface="Time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22923" y="2939775"/>
            <a:ext cx="1784262" cy="276999"/>
          </a:xfrm>
          <a:prstGeom prst="rect">
            <a:avLst/>
          </a:prstGeom>
          <a:solidFill>
            <a:srgbClr val="DAEDEF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Low power beam dump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226776" y="2438400"/>
            <a:ext cx="1750324" cy="276999"/>
          </a:xfrm>
          <a:prstGeom prst="rect">
            <a:avLst/>
          </a:prstGeom>
          <a:solidFill>
            <a:srgbClr val="DAEDEF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>
                <a:latin typeface="Arial"/>
                <a:cs typeface="Arial"/>
              </a:rPr>
              <a:t>λ</a:t>
            </a:r>
            <a:r>
              <a:rPr lang="en-US" sz="1200" dirty="0" smtClean="0">
                <a:latin typeface="Arial"/>
                <a:cs typeface="Arial"/>
              </a:rPr>
              <a:t>/2 </a:t>
            </a:r>
            <a:r>
              <a:rPr lang="en-US" sz="1200" dirty="0" err="1" smtClean="0">
                <a:latin typeface="Arial"/>
                <a:cs typeface="Arial"/>
              </a:rPr>
              <a:t>pathlength</a:t>
            </a:r>
            <a:r>
              <a:rPr lang="en-US" sz="1200" dirty="0" smtClean="0">
                <a:latin typeface="Arial"/>
                <a:cs typeface="Arial"/>
              </a:rPr>
              <a:t> chicane</a:t>
            </a:r>
          </a:p>
        </p:txBody>
      </p:sp>
      <p:sp>
        <p:nvSpPr>
          <p:cNvPr id="7" name="U-Turn Arrow 6"/>
          <p:cNvSpPr/>
          <p:nvPr/>
        </p:nvSpPr>
        <p:spPr bwMode="auto">
          <a:xfrm flipH="1">
            <a:off x="3962400" y="4724400"/>
            <a:ext cx="1143000" cy="3048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9999"/>
            </a:avLst>
          </a:prstGeom>
          <a:solidFill>
            <a:srgbClr val="2659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86730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r>
              <a:rPr lang="en-US" baseline="0" dirty="0" smtClean="0"/>
              <a:t> Recovery Linacs: ER@CEBAF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8153400" cy="5334000"/>
          </a:xfrm>
        </p:spPr>
        <p:txBody>
          <a:bodyPr/>
          <a:lstStyle/>
          <a:p>
            <a:r>
              <a:rPr lang="en-US" dirty="0" smtClean="0"/>
              <a:t>ER@CEBAF: 5-Pass Energy Recovery at CEBAF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Decelerating beam provides part of RF drive power</a:t>
            </a:r>
          </a:p>
          <a:p>
            <a:pPr lvl="2"/>
            <a:r>
              <a:rPr lang="en-US" dirty="0" smtClean="0"/>
              <a:t>Can be very efficient with superconducting RF</a:t>
            </a:r>
          </a:p>
          <a:p>
            <a:pPr lvl="1"/>
            <a:endParaRPr lang="en-US" sz="1200" dirty="0" smtClean="0"/>
          </a:p>
          <a:p>
            <a:pPr lvl="1"/>
            <a:r>
              <a:rPr lang="en-US" dirty="0" smtClean="0"/>
              <a:t>Advantages</a:t>
            </a:r>
          </a:p>
          <a:p>
            <a:pPr lvl="2"/>
            <a:r>
              <a:rPr lang="en-US" dirty="0" smtClean="0"/>
              <a:t>MW of power: </a:t>
            </a:r>
            <a:r>
              <a:rPr lang="en-US" dirty="0" smtClean="0">
                <a:solidFill>
                  <a:srgbClr val="FF0000"/>
                </a:solidFill>
              </a:rPr>
              <a:t>RF</a:t>
            </a:r>
            <a:r>
              <a:rPr lang="en-US" dirty="0" smtClean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beam</a:t>
            </a:r>
            <a:r>
              <a:rPr lang="en-US" dirty="0" smtClean="0"/>
              <a:t>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dump injector power</a:t>
            </a:r>
          </a:p>
          <a:p>
            <a:pPr lvl="2"/>
            <a:r>
              <a:rPr lang="en-US" dirty="0" smtClean="0"/>
              <a:t>RF drive power nearly independent of beam current</a:t>
            </a:r>
          </a:p>
          <a:p>
            <a:pPr lvl="1"/>
            <a:r>
              <a:rPr lang="en-US" dirty="0" smtClean="0"/>
              <a:t>A prerequisite for multi-MW electron coolers</a:t>
            </a:r>
            <a:endParaRPr lang="en-US" dirty="0"/>
          </a:p>
          <a:p>
            <a:pPr lvl="2"/>
            <a:endParaRPr lang="en-US" dirty="0" smtClean="0">
              <a:solidFill>
                <a:srgbClr val="0000FF"/>
              </a:solidFill>
            </a:endParaRP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6</a:t>
            </a:fld>
            <a:endParaRPr lang="en-US" dirty="0"/>
          </a:p>
        </p:txBody>
      </p:sp>
      <p:sp>
        <p:nvSpPr>
          <p:cNvPr id="19" name="Arc 18"/>
          <p:cNvSpPr/>
          <p:nvPr/>
        </p:nvSpPr>
        <p:spPr bwMode="auto">
          <a:xfrm flipH="1" flipV="1">
            <a:off x="1600200" y="2819400"/>
            <a:ext cx="838200" cy="838200"/>
          </a:xfrm>
          <a:prstGeom prst="arc">
            <a:avLst>
              <a:gd name="adj1" fmla="val 2325097"/>
              <a:gd name="adj2" fmla="val 540491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" name="Arc 4"/>
          <p:cNvSpPr/>
          <p:nvPr/>
        </p:nvSpPr>
        <p:spPr bwMode="auto">
          <a:xfrm>
            <a:off x="3429000" y="1981200"/>
            <a:ext cx="838200" cy="838200"/>
          </a:xfrm>
          <a:prstGeom prst="arc">
            <a:avLst>
              <a:gd name="adj1" fmla="val 16200000"/>
              <a:gd name="adj2" fmla="val 540491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" name="Arc 5"/>
          <p:cNvSpPr/>
          <p:nvPr/>
        </p:nvSpPr>
        <p:spPr bwMode="auto">
          <a:xfrm flipH="1">
            <a:off x="1981200" y="1981200"/>
            <a:ext cx="838200" cy="838200"/>
          </a:xfrm>
          <a:prstGeom prst="arc">
            <a:avLst>
              <a:gd name="adj1" fmla="val 16200000"/>
              <a:gd name="adj2" fmla="val 540491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362200" y="1981200"/>
            <a:ext cx="1485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2362200" y="2819400"/>
            <a:ext cx="1485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1828800" y="1981200"/>
            <a:ext cx="8001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3733800" y="1981200"/>
            <a:ext cx="533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4"/>
          <p:cNvSpPr/>
          <p:nvPr/>
        </p:nvSpPr>
        <p:spPr bwMode="auto">
          <a:xfrm>
            <a:off x="4267200" y="1905000"/>
            <a:ext cx="1524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676400" y="2819400"/>
            <a:ext cx="9525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Arc 17"/>
          <p:cNvSpPr/>
          <p:nvPr/>
        </p:nvSpPr>
        <p:spPr bwMode="auto">
          <a:xfrm flipH="1">
            <a:off x="1600200" y="1981200"/>
            <a:ext cx="838200" cy="838200"/>
          </a:xfrm>
          <a:prstGeom prst="arc">
            <a:avLst>
              <a:gd name="adj1" fmla="val 2325097"/>
              <a:gd name="adj2" fmla="val 540491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600200" y="2514600"/>
            <a:ext cx="152400" cy="1524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600200" y="2971800"/>
            <a:ext cx="152400" cy="1524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600200" y="2743200"/>
            <a:ext cx="1524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2362200" y="1947337"/>
            <a:ext cx="1502833" cy="67733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2370667" y="2785537"/>
            <a:ext cx="1502833" cy="67733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1756834" y="1947333"/>
            <a:ext cx="152400" cy="76200"/>
          </a:xfrm>
          <a:prstGeom prst="round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33" name="Picture 32" descr="Screen Shot 2016-07-25 at 8.48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405" y="1888964"/>
            <a:ext cx="2590800" cy="634650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 bwMode="auto">
          <a:xfrm>
            <a:off x="5084005" y="1866324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511572" y="1866324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930672" y="1866324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6362472" y="1866324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6785806" y="1866324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7209139" y="1866324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08607" y="2539424"/>
            <a:ext cx="31383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Linac RF voltage (5 passes)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Beams exchange power with RF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295672" y="2458991"/>
            <a:ext cx="76200" cy="762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5723239" y="2458991"/>
            <a:ext cx="76200" cy="762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6142339" y="2458991"/>
            <a:ext cx="76200" cy="762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6574139" y="2458991"/>
            <a:ext cx="76200" cy="762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6997473" y="2458991"/>
            <a:ext cx="76200" cy="762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7420806" y="2458991"/>
            <a:ext cx="76200" cy="762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618598" y="1752600"/>
            <a:ext cx="1291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8000"/>
                </a:solidFill>
                <a:latin typeface="Arial"/>
                <a:cs typeface="Arial"/>
              </a:rPr>
              <a:t>accelerating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612840" y="2286000"/>
            <a:ext cx="1302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366FF"/>
                </a:solidFill>
                <a:latin typeface="Arial"/>
                <a:cs typeface="Arial"/>
              </a:rPr>
              <a:t>decelerating</a:t>
            </a:r>
          </a:p>
        </p:txBody>
      </p:sp>
      <p:sp>
        <p:nvSpPr>
          <p:cNvPr id="48" name="Arc 47"/>
          <p:cNvSpPr/>
          <p:nvPr/>
        </p:nvSpPr>
        <p:spPr bwMode="auto">
          <a:xfrm flipH="1" flipV="1">
            <a:off x="1905000" y="2819400"/>
            <a:ext cx="838200" cy="838200"/>
          </a:xfrm>
          <a:prstGeom prst="arc">
            <a:avLst>
              <a:gd name="adj1" fmla="val 2325097"/>
              <a:gd name="adj2" fmla="val 540491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905000" y="2971800"/>
            <a:ext cx="152400" cy="152400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CCFFCC"/>
              </a:solidFill>
              <a:effectLst/>
              <a:latin typeface="Times"/>
            </a:endParaRPr>
          </a:p>
        </p:txBody>
      </p:sp>
      <p:sp>
        <p:nvSpPr>
          <p:cNvPr id="50" name="Rectangle 49"/>
          <p:cNvSpPr/>
          <p:nvPr/>
        </p:nvSpPr>
        <p:spPr bwMode="auto">
          <a:xfrm rot="1897252">
            <a:off x="2093621" y="2721278"/>
            <a:ext cx="152400" cy="45719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CCFFCC"/>
              </a:solidFill>
              <a:effectLst/>
              <a:latin typeface="Time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22923" y="2939775"/>
            <a:ext cx="1784262" cy="276999"/>
          </a:xfrm>
          <a:prstGeom prst="rect">
            <a:avLst/>
          </a:prstGeom>
          <a:solidFill>
            <a:srgbClr val="DAEDEF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Low power beam dump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226776" y="2438400"/>
            <a:ext cx="1750324" cy="276999"/>
          </a:xfrm>
          <a:prstGeom prst="rect">
            <a:avLst/>
          </a:prstGeom>
          <a:solidFill>
            <a:srgbClr val="DAEDEF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>
                <a:latin typeface="Arial"/>
                <a:cs typeface="Arial"/>
              </a:rPr>
              <a:t>λ</a:t>
            </a:r>
            <a:r>
              <a:rPr lang="en-US" sz="1200" dirty="0" smtClean="0">
                <a:latin typeface="Arial"/>
                <a:cs typeface="Arial"/>
              </a:rPr>
              <a:t>/2 </a:t>
            </a:r>
            <a:r>
              <a:rPr lang="en-US" sz="1200" dirty="0" err="1" smtClean="0">
                <a:latin typeface="Arial"/>
                <a:cs typeface="Arial"/>
              </a:rPr>
              <a:t>pathlength</a:t>
            </a:r>
            <a:r>
              <a:rPr lang="en-US" sz="1200" dirty="0" smtClean="0">
                <a:latin typeface="Arial"/>
                <a:cs typeface="Arial"/>
              </a:rPr>
              <a:t> chicane</a:t>
            </a:r>
          </a:p>
        </p:txBody>
      </p:sp>
      <p:sp>
        <p:nvSpPr>
          <p:cNvPr id="7" name="U-Turn Arrow 6"/>
          <p:cNvSpPr/>
          <p:nvPr/>
        </p:nvSpPr>
        <p:spPr bwMode="auto">
          <a:xfrm flipH="1">
            <a:off x="3962400" y="4724400"/>
            <a:ext cx="1143000" cy="3048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9999"/>
            </a:avLst>
          </a:prstGeom>
          <a:solidFill>
            <a:srgbClr val="2659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5084005" y="1866324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5511572" y="1866324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5930672" y="1866324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6362472" y="1866324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6785806" y="1866324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7209139" y="1866324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5084005" y="1794357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5511572" y="1794357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5930672" y="1794357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6362472" y="1794357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6785806" y="1794357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7209139" y="1794357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5084017" y="1714485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5511584" y="1714485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5930684" y="1714485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6362484" y="1714485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6785818" y="1714485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7209151" y="1714485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5084029" y="1634058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5511596" y="1634058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5930696" y="1634058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6362496" y="1634058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6785830" y="1634058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7209163" y="1634058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5084229" y="1553631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5511796" y="1553631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5930896" y="1553631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6362696" y="1553631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6786030" y="1553631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7209363" y="1553631"/>
            <a:ext cx="76200" cy="762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5294617" y="2463800"/>
            <a:ext cx="76200" cy="762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5722184" y="2463800"/>
            <a:ext cx="76200" cy="762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6141284" y="2463800"/>
            <a:ext cx="76200" cy="762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6573084" y="2463800"/>
            <a:ext cx="76200" cy="762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6996418" y="2463800"/>
            <a:ext cx="76200" cy="762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7419751" y="2463800"/>
            <a:ext cx="76200" cy="762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5294617" y="2391833"/>
            <a:ext cx="76200" cy="762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5722184" y="2391833"/>
            <a:ext cx="76200" cy="762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6141284" y="2391833"/>
            <a:ext cx="76200" cy="762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6573084" y="2391833"/>
            <a:ext cx="76200" cy="762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6996418" y="2391833"/>
            <a:ext cx="76200" cy="762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7419751" y="2391833"/>
            <a:ext cx="76200" cy="762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5294629" y="2311961"/>
            <a:ext cx="76200" cy="762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5722196" y="2311961"/>
            <a:ext cx="76200" cy="762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6141296" y="2311961"/>
            <a:ext cx="76200" cy="762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6573096" y="2311961"/>
            <a:ext cx="76200" cy="762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6996430" y="2311961"/>
            <a:ext cx="76200" cy="762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7419763" y="2311961"/>
            <a:ext cx="76200" cy="762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5294641" y="2231534"/>
            <a:ext cx="76200" cy="762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5722208" y="2231534"/>
            <a:ext cx="76200" cy="762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6141308" y="2231534"/>
            <a:ext cx="76200" cy="762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6573108" y="2231534"/>
            <a:ext cx="76200" cy="762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6996442" y="2231534"/>
            <a:ext cx="76200" cy="762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7419775" y="2231534"/>
            <a:ext cx="76200" cy="762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5294841" y="2151107"/>
            <a:ext cx="76200" cy="762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5722408" y="2151107"/>
            <a:ext cx="76200" cy="762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6141508" y="2151107"/>
            <a:ext cx="76200" cy="762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0" name="Oval 109"/>
          <p:cNvSpPr/>
          <p:nvPr/>
        </p:nvSpPr>
        <p:spPr bwMode="auto">
          <a:xfrm>
            <a:off x="6573308" y="2151107"/>
            <a:ext cx="76200" cy="762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6996642" y="2151107"/>
            <a:ext cx="76200" cy="762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7419975" y="2151107"/>
            <a:ext cx="76200" cy="762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561854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/>
          <p:cNvSpPr txBox="1">
            <a:spLocks noChangeArrowheads="1"/>
          </p:cNvSpPr>
          <p:nvPr/>
        </p:nvSpPr>
        <p:spPr bwMode="auto">
          <a:xfrm>
            <a:off x="3657600" y="60198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138632" y="1029850"/>
            <a:ext cx="2296515" cy="1709345"/>
            <a:chOff x="5138632" y="1029850"/>
            <a:chExt cx="2296515" cy="1709345"/>
          </a:xfrm>
        </p:grpSpPr>
        <p:grpSp>
          <p:nvGrpSpPr>
            <p:cNvPr id="4" name="Group 407"/>
            <p:cNvGrpSpPr>
              <a:grpSpLocks/>
            </p:cNvGrpSpPr>
            <p:nvPr/>
          </p:nvGrpSpPr>
          <p:grpSpPr bwMode="auto">
            <a:xfrm>
              <a:off x="5282632" y="1029850"/>
              <a:ext cx="2152515" cy="1639246"/>
              <a:chOff x="2477" y="960"/>
              <a:chExt cx="1151" cy="912"/>
            </a:xfrm>
          </p:grpSpPr>
          <p:sp>
            <p:nvSpPr>
              <p:cNvPr id="6456" name="Line 70"/>
              <p:cNvSpPr>
                <a:spLocks noChangeShapeType="1"/>
              </p:cNvSpPr>
              <p:nvPr/>
            </p:nvSpPr>
            <p:spPr bwMode="auto">
              <a:xfrm flipH="1" flipV="1">
                <a:off x="2477" y="1870"/>
                <a:ext cx="0" cy="2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7" name="Freeform 318"/>
              <p:cNvSpPr>
                <a:spLocks/>
              </p:cNvSpPr>
              <p:nvPr/>
            </p:nvSpPr>
            <p:spPr bwMode="auto">
              <a:xfrm>
                <a:off x="3303" y="1036"/>
                <a:ext cx="89" cy="128"/>
              </a:xfrm>
              <a:custGeom>
                <a:avLst/>
                <a:gdLst>
                  <a:gd name="T0" fmla="*/ 89 w 89"/>
                  <a:gd name="T1" fmla="*/ 104 h 130"/>
                  <a:gd name="T2" fmla="*/ 89 w 89"/>
                  <a:gd name="T3" fmla="*/ 32 h 130"/>
                  <a:gd name="T4" fmla="*/ 0 w 89"/>
                  <a:gd name="T5" fmla="*/ 0 h 130"/>
                  <a:gd name="T6" fmla="*/ 0 w 89"/>
                  <a:gd name="T7" fmla="*/ 76 h 130"/>
                  <a:gd name="T8" fmla="*/ 89 w 89"/>
                  <a:gd name="T9" fmla="*/ 104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130"/>
                  <a:gd name="T17" fmla="*/ 89 w 8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130">
                    <a:moveTo>
                      <a:pt x="89" y="130"/>
                    </a:moveTo>
                    <a:lnTo>
                      <a:pt x="89" y="41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89" y="1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8" name="Freeform 319"/>
              <p:cNvSpPr>
                <a:spLocks/>
              </p:cNvSpPr>
              <p:nvPr/>
            </p:nvSpPr>
            <p:spPr bwMode="auto">
              <a:xfrm>
                <a:off x="3303" y="1036"/>
                <a:ext cx="89" cy="128"/>
              </a:xfrm>
              <a:custGeom>
                <a:avLst/>
                <a:gdLst>
                  <a:gd name="T0" fmla="*/ 89 w 89"/>
                  <a:gd name="T1" fmla="*/ 104 h 130"/>
                  <a:gd name="T2" fmla="*/ 89 w 89"/>
                  <a:gd name="T3" fmla="*/ 32 h 130"/>
                  <a:gd name="T4" fmla="*/ 0 w 89"/>
                  <a:gd name="T5" fmla="*/ 0 h 130"/>
                  <a:gd name="T6" fmla="*/ 0 w 89"/>
                  <a:gd name="T7" fmla="*/ 76 h 130"/>
                  <a:gd name="T8" fmla="*/ 89 w 89"/>
                  <a:gd name="T9" fmla="*/ 104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130"/>
                  <a:gd name="T17" fmla="*/ 89 w 8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130">
                    <a:moveTo>
                      <a:pt x="89" y="130"/>
                    </a:moveTo>
                    <a:lnTo>
                      <a:pt x="89" y="41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89" y="13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9" name="Freeform 320"/>
              <p:cNvSpPr>
                <a:spLocks/>
              </p:cNvSpPr>
              <p:nvPr/>
            </p:nvSpPr>
            <p:spPr bwMode="auto">
              <a:xfrm>
                <a:off x="3303" y="960"/>
                <a:ext cx="323" cy="115"/>
              </a:xfrm>
              <a:custGeom>
                <a:avLst/>
                <a:gdLst>
                  <a:gd name="T0" fmla="*/ 239 w 323"/>
                  <a:gd name="T1" fmla="*/ 0 h 117"/>
                  <a:gd name="T2" fmla="*/ 0 w 323"/>
                  <a:gd name="T3" fmla="*/ 63 h 117"/>
                  <a:gd name="T4" fmla="*/ 89 w 323"/>
                  <a:gd name="T5" fmla="*/ 91 h 117"/>
                  <a:gd name="T6" fmla="*/ 323 w 323"/>
                  <a:gd name="T7" fmla="*/ 24 h 117"/>
                  <a:gd name="T8" fmla="*/ 239 w 323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3"/>
                  <a:gd name="T16" fmla="*/ 0 h 117"/>
                  <a:gd name="T17" fmla="*/ 323 w 323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3" h="117">
                    <a:moveTo>
                      <a:pt x="239" y="0"/>
                    </a:moveTo>
                    <a:lnTo>
                      <a:pt x="0" y="76"/>
                    </a:lnTo>
                    <a:lnTo>
                      <a:pt x="89" y="117"/>
                    </a:lnTo>
                    <a:lnTo>
                      <a:pt x="323" y="24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6666FF"/>
              </a:solidFill>
              <a:ln w="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0" name="Freeform 321"/>
              <p:cNvSpPr>
                <a:spLocks/>
              </p:cNvSpPr>
              <p:nvPr/>
            </p:nvSpPr>
            <p:spPr bwMode="auto">
              <a:xfrm>
                <a:off x="3303" y="960"/>
                <a:ext cx="323" cy="115"/>
              </a:xfrm>
              <a:custGeom>
                <a:avLst/>
                <a:gdLst>
                  <a:gd name="T0" fmla="*/ 239 w 323"/>
                  <a:gd name="T1" fmla="*/ 0 h 117"/>
                  <a:gd name="T2" fmla="*/ 0 w 323"/>
                  <a:gd name="T3" fmla="*/ 63 h 117"/>
                  <a:gd name="T4" fmla="*/ 89 w 323"/>
                  <a:gd name="T5" fmla="*/ 91 h 117"/>
                  <a:gd name="T6" fmla="*/ 323 w 323"/>
                  <a:gd name="T7" fmla="*/ 24 h 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3"/>
                  <a:gd name="T13" fmla="*/ 0 h 117"/>
                  <a:gd name="T14" fmla="*/ 323 w 323"/>
                  <a:gd name="T15" fmla="*/ 117 h 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3" h="117">
                    <a:moveTo>
                      <a:pt x="239" y="0"/>
                    </a:moveTo>
                    <a:lnTo>
                      <a:pt x="0" y="76"/>
                    </a:lnTo>
                    <a:lnTo>
                      <a:pt x="89" y="117"/>
                    </a:lnTo>
                    <a:lnTo>
                      <a:pt x="323" y="2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1" name="Freeform 322"/>
              <p:cNvSpPr>
                <a:spLocks/>
              </p:cNvSpPr>
              <p:nvPr/>
            </p:nvSpPr>
            <p:spPr bwMode="auto">
              <a:xfrm>
                <a:off x="3392" y="986"/>
                <a:ext cx="236" cy="177"/>
              </a:xfrm>
              <a:custGeom>
                <a:avLst/>
                <a:gdLst>
                  <a:gd name="T0" fmla="*/ 0 w 236"/>
                  <a:gd name="T1" fmla="*/ 144 h 180"/>
                  <a:gd name="T2" fmla="*/ 0 w 236"/>
                  <a:gd name="T3" fmla="*/ 77 h 180"/>
                  <a:gd name="T4" fmla="*/ 236 w 236"/>
                  <a:gd name="T5" fmla="*/ 0 h 180"/>
                  <a:gd name="T6" fmla="*/ 234 w 236"/>
                  <a:gd name="T7" fmla="*/ 74 h 180"/>
                  <a:gd name="T8" fmla="*/ 0 w 236"/>
                  <a:gd name="T9" fmla="*/ 144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6"/>
                  <a:gd name="T16" fmla="*/ 0 h 180"/>
                  <a:gd name="T17" fmla="*/ 236 w 236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6" h="180">
                    <a:moveTo>
                      <a:pt x="0" y="180"/>
                    </a:moveTo>
                    <a:lnTo>
                      <a:pt x="0" y="91"/>
                    </a:lnTo>
                    <a:lnTo>
                      <a:pt x="236" y="0"/>
                    </a:lnTo>
                    <a:lnTo>
                      <a:pt x="234" y="87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6666FF"/>
              </a:solidFill>
              <a:ln w="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2" name="Freeform 323"/>
              <p:cNvSpPr>
                <a:spLocks/>
              </p:cNvSpPr>
              <p:nvPr/>
            </p:nvSpPr>
            <p:spPr bwMode="auto">
              <a:xfrm>
                <a:off x="3392" y="986"/>
                <a:ext cx="236" cy="177"/>
              </a:xfrm>
              <a:custGeom>
                <a:avLst/>
                <a:gdLst>
                  <a:gd name="T0" fmla="*/ 0 w 236"/>
                  <a:gd name="T1" fmla="*/ 144 h 180"/>
                  <a:gd name="T2" fmla="*/ 0 w 236"/>
                  <a:gd name="T3" fmla="*/ 77 h 180"/>
                  <a:gd name="T4" fmla="*/ 236 w 236"/>
                  <a:gd name="T5" fmla="*/ 0 h 180"/>
                  <a:gd name="T6" fmla="*/ 234 w 236"/>
                  <a:gd name="T7" fmla="*/ 74 h 180"/>
                  <a:gd name="T8" fmla="*/ 0 w 236"/>
                  <a:gd name="T9" fmla="*/ 144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6"/>
                  <a:gd name="T16" fmla="*/ 0 h 180"/>
                  <a:gd name="T17" fmla="*/ 236 w 236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6" h="180">
                    <a:moveTo>
                      <a:pt x="0" y="180"/>
                    </a:moveTo>
                    <a:lnTo>
                      <a:pt x="0" y="91"/>
                    </a:lnTo>
                    <a:lnTo>
                      <a:pt x="236" y="0"/>
                    </a:lnTo>
                    <a:lnTo>
                      <a:pt x="234" y="87"/>
                    </a:lnTo>
                    <a:lnTo>
                      <a:pt x="0" y="18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3" name="Freeform 324"/>
              <p:cNvSpPr>
                <a:spLocks noEditPoints="1"/>
              </p:cNvSpPr>
              <p:nvPr/>
            </p:nvSpPr>
            <p:spPr bwMode="auto">
              <a:xfrm>
                <a:off x="3452" y="1006"/>
                <a:ext cx="90" cy="106"/>
              </a:xfrm>
              <a:custGeom>
                <a:avLst/>
                <a:gdLst>
                  <a:gd name="T0" fmla="*/ 42 w 90"/>
                  <a:gd name="T1" fmla="*/ 19 h 108"/>
                  <a:gd name="T2" fmla="*/ 48 w 90"/>
                  <a:gd name="T3" fmla="*/ 19 h 108"/>
                  <a:gd name="T4" fmla="*/ 53 w 90"/>
                  <a:gd name="T5" fmla="*/ 21 h 108"/>
                  <a:gd name="T6" fmla="*/ 59 w 90"/>
                  <a:gd name="T7" fmla="*/ 22 h 108"/>
                  <a:gd name="T8" fmla="*/ 63 w 90"/>
                  <a:gd name="T9" fmla="*/ 27 h 108"/>
                  <a:gd name="T10" fmla="*/ 64 w 90"/>
                  <a:gd name="T11" fmla="*/ 27 h 108"/>
                  <a:gd name="T12" fmla="*/ 66 w 90"/>
                  <a:gd name="T13" fmla="*/ 30 h 108"/>
                  <a:gd name="T14" fmla="*/ 66 w 90"/>
                  <a:gd name="T15" fmla="*/ 39 h 108"/>
                  <a:gd name="T16" fmla="*/ 66 w 90"/>
                  <a:gd name="T17" fmla="*/ 50 h 108"/>
                  <a:gd name="T18" fmla="*/ 64 w 90"/>
                  <a:gd name="T19" fmla="*/ 60 h 108"/>
                  <a:gd name="T20" fmla="*/ 61 w 90"/>
                  <a:gd name="T21" fmla="*/ 67 h 108"/>
                  <a:gd name="T22" fmla="*/ 55 w 90"/>
                  <a:gd name="T23" fmla="*/ 70 h 108"/>
                  <a:gd name="T24" fmla="*/ 50 w 90"/>
                  <a:gd name="T25" fmla="*/ 71 h 108"/>
                  <a:gd name="T26" fmla="*/ 42 w 90"/>
                  <a:gd name="T27" fmla="*/ 72 h 108"/>
                  <a:gd name="T28" fmla="*/ 20 w 90"/>
                  <a:gd name="T29" fmla="*/ 72 h 108"/>
                  <a:gd name="T30" fmla="*/ 20 w 90"/>
                  <a:gd name="T31" fmla="*/ 19 h 108"/>
                  <a:gd name="T32" fmla="*/ 42 w 90"/>
                  <a:gd name="T33" fmla="*/ 19 h 108"/>
                  <a:gd name="T34" fmla="*/ 46 w 90"/>
                  <a:gd name="T35" fmla="*/ 0 h 108"/>
                  <a:gd name="T36" fmla="*/ 0 w 90"/>
                  <a:gd name="T37" fmla="*/ 0 h 108"/>
                  <a:gd name="T38" fmla="*/ 0 w 90"/>
                  <a:gd name="T39" fmla="*/ 82 h 108"/>
                  <a:gd name="T40" fmla="*/ 46 w 90"/>
                  <a:gd name="T41" fmla="*/ 82 h 108"/>
                  <a:gd name="T42" fmla="*/ 61 w 90"/>
                  <a:gd name="T43" fmla="*/ 79 h 108"/>
                  <a:gd name="T44" fmla="*/ 72 w 90"/>
                  <a:gd name="T45" fmla="*/ 76 h 108"/>
                  <a:gd name="T46" fmla="*/ 81 w 90"/>
                  <a:gd name="T47" fmla="*/ 71 h 108"/>
                  <a:gd name="T48" fmla="*/ 89 w 90"/>
                  <a:gd name="T49" fmla="*/ 58 h 108"/>
                  <a:gd name="T50" fmla="*/ 90 w 90"/>
                  <a:gd name="T51" fmla="*/ 37 h 108"/>
                  <a:gd name="T52" fmla="*/ 89 w 90"/>
                  <a:gd name="T53" fmla="*/ 30 h 108"/>
                  <a:gd name="T54" fmla="*/ 89 w 90"/>
                  <a:gd name="T55" fmla="*/ 27 h 108"/>
                  <a:gd name="T56" fmla="*/ 85 w 90"/>
                  <a:gd name="T57" fmla="*/ 24 h 108"/>
                  <a:gd name="T58" fmla="*/ 81 w 90"/>
                  <a:gd name="T59" fmla="*/ 15 h 108"/>
                  <a:gd name="T60" fmla="*/ 76 w 90"/>
                  <a:gd name="T61" fmla="*/ 9 h 108"/>
                  <a:gd name="T62" fmla="*/ 68 w 90"/>
                  <a:gd name="T63" fmla="*/ 6 h 108"/>
                  <a:gd name="T64" fmla="*/ 63 w 90"/>
                  <a:gd name="T65" fmla="*/ 2 h 108"/>
                  <a:gd name="T66" fmla="*/ 55 w 90"/>
                  <a:gd name="T67" fmla="*/ 0 h 108"/>
                  <a:gd name="T68" fmla="*/ 46 w 90"/>
                  <a:gd name="T69" fmla="*/ 0 h 10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0"/>
                  <a:gd name="T106" fmla="*/ 0 h 108"/>
                  <a:gd name="T107" fmla="*/ 90 w 90"/>
                  <a:gd name="T108" fmla="*/ 108 h 10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0" h="108">
                    <a:moveTo>
                      <a:pt x="42" y="19"/>
                    </a:moveTo>
                    <a:lnTo>
                      <a:pt x="48" y="19"/>
                    </a:lnTo>
                    <a:lnTo>
                      <a:pt x="53" y="21"/>
                    </a:lnTo>
                    <a:lnTo>
                      <a:pt x="59" y="22"/>
                    </a:lnTo>
                    <a:lnTo>
                      <a:pt x="63" y="28"/>
                    </a:lnTo>
                    <a:lnTo>
                      <a:pt x="64" y="34"/>
                    </a:lnTo>
                    <a:lnTo>
                      <a:pt x="66" y="43"/>
                    </a:lnTo>
                    <a:lnTo>
                      <a:pt x="66" y="52"/>
                    </a:lnTo>
                    <a:lnTo>
                      <a:pt x="66" y="63"/>
                    </a:lnTo>
                    <a:lnTo>
                      <a:pt x="64" y="73"/>
                    </a:lnTo>
                    <a:lnTo>
                      <a:pt x="61" y="80"/>
                    </a:lnTo>
                    <a:lnTo>
                      <a:pt x="55" y="86"/>
                    </a:lnTo>
                    <a:lnTo>
                      <a:pt x="50" y="87"/>
                    </a:lnTo>
                    <a:lnTo>
                      <a:pt x="42" y="89"/>
                    </a:lnTo>
                    <a:lnTo>
                      <a:pt x="20" y="89"/>
                    </a:lnTo>
                    <a:lnTo>
                      <a:pt x="20" y="19"/>
                    </a:lnTo>
                    <a:lnTo>
                      <a:pt x="42" y="19"/>
                    </a:lnTo>
                    <a:close/>
                    <a:moveTo>
                      <a:pt x="46" y="0"/>
                    </a:moveTo>
                    <a:lnTo>
                      <a:pt x="0" y="0"/>
                    </a:lnTo>
                    <a:lnTo>
                      <a:pt x="0" y="108"/>
                    </a:lnTo>
                    <a:lnTo>
                      <a:pt x="46" y="108"/>
                    </a:lnTo>
                    <a:lnTo>
                      <a:pt x="61" y="104"/>
                    </a:lnTo>
                    <a:lnTo>
                      <a:pt x="72" y="98"/>
                    </a:lnTo>
                    <a:lnTo>
                      <a:pt x="81" y="87"/>
                    </a:lnTo>
                    <a:lnTo>
                      <a:pt x="89" y="71"/>
                    </a:lnTo>
                    <a:lnTo>
                      <a:pt x="90" y="50"/>
                    </a:lnTo>
                    <a:lnTo>
                      <a:pt x="89" y="43"/>
                    </a:lnTo>
                    <a:lnTo>
                      <a:pt x="89" y="34"/>
                    </a:lnTo>
                    <a:lnTo>
                      <a:pt x="85" y="24"/>
                    </a:lnTo>
                    <a:lnTo>
                      <a:pt x="81" y="15"/>
                    </a:lnTo>
                    <a:lnTo>
                      <a:pt x="76" y="9"/>
                    </a:lnTo>
                    <a:lnTo>
                      <a:pt x="68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4" name="Freeform 325"/>
              <p:cNvSpPr>
                <a:spLocks/>
              </p:cNvSpPr>
              <p:nvPr/>
            </p:nvSpPr>
            <p:spPr bwMode="auto">
              <a:xfrm>
                <a:off x="3472" y="1025"/>
                <a:ext cx="46" cy="69"/>
              </a:xfrm>
              <a:custGeom>
                <a:avLst/>
                <a:gdLst>
                  <a:gd name="T0" fmla="*/ 22 w 46"/>
                  <a:gd name="T1" fmla="*/ 0 h 70"/>
                  <a:gd name="T2" fmla="*/ 28 w 46"/>
                  <a:gd name="T3" fmla="*/ 0 h 70"/>
                  <a:gd name="T4" fmla="*/ 33 w 46"/>
                  <a:gd name="T5" fmla="*/ 2 h 70"/>
                  <a:gd name="T6" fmla="*/ 39 w 46"/>
                  <a:gd name="T7" fmla="*/ 3 h 70"/>
                  <a:gd name="T8" fmla="*/ 43 w 46"/>
                  <a:gd name="T9" fmla="*/ 9 h 70"/>
                  <a:gd name="T10" fmla="*/ 44 w 46"/>
                  <a:gd name="T11" fmla="*/ 15 h 70"/>
                  <a:gd name="T12" fmla="*/ 46 w 46"/>
                  <a:gd name="T13" fmla="*/ 24 h 70"/>
                  <a:gd name="T14" fmla="*/ 46 w 46"/>
                  <a:gd name="T15" fmla="*/ 33 h 70"/>
                  <a:gd name="T16" fmla="*/ 46 w 46"/>
                  <a:gd name="T17" fmla="*/ 35 h 70"/>
                  <a:gd name="T18" fmla="*/ 44 w 46"/>
                  <a:gd name="T19" fmla="*/ 41 h 70"/>
                  <a:gd name="T20" fmla="*/ 41 w 46"/>
                  <a:gd name="T21" fmla="*/ 48 h 70"/>
                  <a:gd name="T22" fmla="*/ 35 w 46"/>
                  <a:gd name="T23" fmla="*/ 54 h 70"/>
                  <a:gd name="T24" fmla="*/ 30 w 46"/>
                  <a:gd name="T25" fmla="*/ 55 h 70"/>
                  <a:gd name="T26" fmla="*/ 22 w 46"/>
                  <a:gd name="T27" fmla="*/ 57 h 70"/>
                  <a:gd name="T28" fmla="*/ 0 w 46"/>
                  <a:gd name="T29" fmla="*/ 57 h 70"/>
                  <a:gd name="T30" fmla="*/ 0 w 46"/>
                  <a:gd name="T31" fmla="*/ 0 h 70"/>
                  <a:gd name="T32" fmla="*/ 22 w 46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70"/>
                  <a:gd name="T53" fmla="*/ 46 w 46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70">
                    <a:moveTo>
                      <a:pt x="22" y="0"/>
                    </a:moveTo>
                    <a:lnTo>
                      <a:pt x="28" y="0"/>
                    </a:lnTo>
                    <a:lnTo>
                      <a:pt x="33" y="2"/>
                    </a:lnTo>
                    <a:lnTo>
                      <a:pt x="39" y="3"/>
                    </a:lnTo>
                    <a:lnTo>
                      <a:pt x="43" y="9"/>
                    </a:lnTo>
                    <a:lnTo>
                      <a:pt x="44" y="15"/>
                    </a:lnTo>
                    <a:lnTo>
                      <a:pt x="46" y="24"/>
                    </a:lnTo>
                    <a:lnTo>
                      <a:pt x="46" y="33"/>
                    </a:lnTo>
                    <a:lnTo>
                      <a:pt x="46" y="44"/>
                    </a:lnTo>
                    <a:lnTo>
                      <a:pt x="44" y="54"/>
                    </a:lnTo>
                    <a:lnTo>
                      <a:pt x="41" y="61"/>
                    </a:lnTo>
                    <a:lnTo>
                      <a:pt x="35" y="67"/>
                    </a:lnTo>
                    <a:lnTo>
                      <a:pt x="30" y="68"/>
                    </a:lnTo>
                    <a:lnTo>
                      <a:pt x="22" y="70"/>
                    </a:lnTo>
                    <a:lnTo>
                      <a:pt x="0" y="70"/>
                    </a:lnTo>
                    <a:lnTo>
                      <a:pt x="0" y="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5" name="Freeform 326"/>
              <p:cNvSpPr>
                <a:spLocks/>
              </p:cNvSpPr>
              <p:nvPr/>
            </p:nvSpPr>
            <p:spPr bwMode="auto">
              <a:xfrm>
                <a:off x="3452" y="1006"/>
                <a:ext cx="90" cy="106"/>
              </a:xfrm>
              <a:custGeom>
                <a:avLst/>
                <a:gdLst>
                  <a:gd name="T0" fmla="*/ 46 w 90"/>
                  <a:gd name="T1" fmla="*/ 0 h 108"/>
                  <a:gd name="T2" fmla="*/ 0 w 90"/>
                  <a:gd name="T3" fmla="*/ 0 h 108"/>
                  <a:gd name="T4" fmla="*/ 0 w 90"/>
                  <a:gd name="T5" fmla="*/ 82 h 108"/>
                  <a:gd name="T6" fmla="*/ 46 w 90"/>
                  <a:gd name="T7" fmla="*/ 82 h 108"/>
                  <a:gd name="T8" fmla="*/ 61 w 90"/>
                  <a:gd name="T9" fmla="*/ 79 h 108"/>
                  <a:gd name="T10" fmla="*/ 72 w 90"/>
                  <a:gd name="T11" fmla="*/ 76 h 108"/>
                  <a:gd name="T12" fmla="*/ 81 w 90"/>
                  <a:gd name="T13" fmla="*/ 71 h 108"/>
                  <a:gd name="T14" fmla="*/ 89 w 90"/>
                  <a:gd name="T15" fmla="*/ 58 h 108"/>
                  <a:gd name="T16" fmla="*/ 90 w 90"/>
                  <a:gd name="T17" fmla="*/ 37 h 108"/>
                  <a:gd name="T18" fmla="*/ 89 w 90"/>
                  <a:gd name="T19" fmla="*/ 30 h 108"/>
                  <a:gd name="T20" fmla="*/ 89 w 90"/>
                  <a:gd name="T21" fmla="*/ 27 h 108"/>
                  <a:gd name="T22" fmla="*/ 85 w 90"/>
                  <a:gd name="T23" fmla="*/ 24 h 108"/>
                  <a:gd name="T24" fmla="*/ 81 w 90"/>
                  <a:gd name="T25" fmla="*/ 15 h 108"/>
                  <a:gd name="T26" fmla="*/ 76 w 90"/>
                  <a:gd name="T27" fmla="*/ 9 h 108"/>
                  <a:gd name="T28" fmla="*/ 68 w 90"/>
                  <a:gd name="T29" fmla="*/ 6 h 108"/>
                  <a:gd name="T30" fmla="*/ 63 w 90"/>
                  <a:gd name="T31" fmla="*/ 2 h 108"/>
                  <a:gd name="T32" fmla="*/ 55 w 90"/>
                  <a:gd name="T33" fmla="*/ 0 h 108"/>
                  <a:gd name="T34" fmla="*/ 46 w 90"/>
                  <a:gd name="T35" fmla="*/ 0 h 10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0"/>
                  <a:gd name="T55" fmla="*/ 0 h 108"/>
                  <a:gd name="T56" fmla="*/ 90 w 90"/>
                  <a:gd name="T57" fmla="*/ 108 h 10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0" h="108">
                    <a:moveTo>
                      <a:pt x="46" y="0"/>
                    </a:moveTo>
                    <a:lnTo>
                      <a:pt x="0" y="0"/>
                    </a:lnTo>
                    <a:lnTo>
                      <a:pt x="0" y="108"/>
                    </a:lnTo>
                    <a:lnTo>
                      <a:pt x="46" y="108"/>
                    </a:lnTo>
                    <a:lnTo>
                      <a:pt x="61" y="104"/>
                    </a:lnTo>
                    <a:lnTo>
                      <a:pt x="72" y="98"/>
                    </a:lnTo>
                    <a:lnTo>
                      <a:pt x="81" y="87"/>
                    </a:lnTo>
                    <a:lnTo>
                      <a:pt x="89" y="71"/>
                    </a:lnTo>
                    <a:lnTo>
                      <a:pt x="90" y="50"/>
                    </a:lnTo>
                    <a:lnTo>
                      <a:pt x="89" y="43"/>
                    </a:lnTo>
                    <a:lnTo>
                      <a:pt x="89" y="34"/>
                    </a:lnTo>
                    <a:lnTo>
                      <a:pt x="85" y="24"/>
                    </a:lnTo>
                    <a:lnTo>
                      <a:pt x="81" y="15"/>
                    </a:lnTo>
                    <a:lnTo>
                      <a:pt x="76" y="9"/>
                    </a:lnTo>
                    <a:lnTo>
                      <a:pt x="68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6" name="Freeform 327"/>
              <p:cNvSpPr>
                <a:spLocks/>
              </p:cNvSpPr>
              <p:nvPr/>
            </p:nvSpPr>
            <p:spPr bwMode="auto">
              <a:xfrm>
                <a:off x="2925" y="1160"/>
                <a:ext cx="89" cy="128"/>
              </a:xfrm>
              <a:custGeom>
                <a:avLst/>
                <a:gdLst>
                  <a:gd name="T0" fmla="*/ 89 w 89"/>
                  <a:gd name="T1" fmla="*/ 104 h 130"/>
                  <a:gd name="T2" fmla="*/ 89 w 89"/>
                  <a:gd name="T3" fmla="*/ 32 h 130"/>
                  <a:gd name="T4" fmla="*/ 0 w 89"/>
                  <a:gd name="T5" fmla="*/ 0 h 130"/>
                  <a:gd name="T6" fmla="*/ 0 w 89"/>
                  <a:gd name="T7" fmla="*/ 76 h 130"/>
                  <a:gd name="T8" fmla="*/ 89 w 89"/>
                  <a:gd name="T9" fmla="*/ 104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130"/>
                  <a:gd name="T17" fmla="*/ 89 w 8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130">
                    <a:moveTo>
                      <a:pt x="89" y="130"/>
                    </a:moveTo>
                    <a:lnTo>
                      <a:pt x="89" y="41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89" y="1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7" name="Freeform 328"/>
              <p:cNvSpPr>
                <a:spLocks/>
              </p:cNvSpPr>
              <p:nvPr/>
            </p:nvSpPr>
            <p:spPr bwMode="auto">
              <a:xfrm>
                <a:off x="2925" y="1160"/>
                <a:ext cx="89" cy="128"/>
              </a:xfrm>
              <a:custGeom>
                <a:avLst/>
                <a:gdLst>
                  <a:gd name="T0" fmla="*/ 89 w 89"/>
                  <a:gd name="T1" fmla="*/ 104 h 130"/>
                  <a:gd name="T2" fmla="*/ 89 w 89"/>
                  <a:gd name="T3" fmla="*/ 32 h 130"/>
                  <a:gd name="T4" fmla="*/ 0 w 89"/>
                  <a:gd name="T5" fmla="*/ 0 h 130"/>
                  <a:gd name="T6" fmla="*/ 0 w 89"/>
                  <a:gd name="T7" fmla="*/ 76 h 130"/>
                  <a:gd name="T8" fmla="*/ 89 w 89"/>
                  <a:gd name="T9" fmla="*/ 104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130"/>
                  <a:gd name="T17" fmla="*/ 89 w 8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130">
                    <a:moveTo>
                      <a:pt x="89" y="130"/>
                    </a:moveTo>
                    <a:lnTo>
                      <a:pt x="89" y="41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89" y="13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8" name="Freeform 329"/>
              <p:cNvSpPr>
                <a:spLocks/>
              </p:cNvSpPr>
              <p:nvPr/>
            </p:nvSpPr>
            <p:spPr bwMode="auto">
              <a:xfrm>
                <a:off x="2925" y="1130"/>
                <a:ext cx="176" cy="70"/>
              </a:xfrm>
              <a:custGeom>
                <a:avLst/>
                <a:gdLst>
                  <a:gd name="T0" fmla="*/ 176 w 176"/>
                  <a:gd name="T1" fmla="*/ 35 h 71"/>
                  <a:gd name="T2" fmla="*/ 89 w 176"/>
                  <a:gd name="T3" fmla="*/ 58 h 71"/>
                  <a:gd name="T4" fmla="*/ 0 w 176"/>
                  <a:gd name="T5" fmla="*/ 30 h 71"/>
                  <a:gd name="T6" fmla="*/ 87 w 176"/>
                  <a:gd name="T7" fmla="*/ 0 h 71"/>
                  <a:gd name="T8" fmla="*/ 176 w 176"/>
                  <a:gd name="T9" fmla="*/ 35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71"/>
                  <a:gd name="T17" fmla="*/ 176 w 176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71">
                    <a:moveTo>
                      <a:pt x="176" y="39"/>
                    </a:moveTo>
                    <a:lnTo>
                      <a:pt x="89" y="71"/>
                    </a:lnTo>
                    <a:lnTo>
                      <a:pt x="0" y="30"/>
                    </a:lnTo>
                    <a:lnTo>
                      <a:pt x="87" y="0"/>
                    </a:lnTo>
                    <a:lnTo>
                      <a:pt x="176" y="39"/>
                    </a:lnTo>
                    <a:close/>
                  </a:path>
                </a:pathLst>
              </a:custGeom>
              <a:solidFill>
                <a:srgbClr val="6666FF"/>
              </a:solidFill>
              <a:ln w="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9" name="Freeform 330"/>
              <p:cNvSpPr>
                <a:spLocks/>
              </p:cNvSpPr>
              <p:nvPr/>
            </p:nvSpPr>
            <p:spPr bwMode="auto">
              <a:xfrm>
                <a:off x="3014" y="1169"/>
                <a:ext cx="87" cy="119"/>
              </a:xfrm>
              <a:custGeom>
                <a:avLst/>
                <a:gdLst>
                  <a:gd name="T0" fmla="*/ 0 w 87"/>
                  <a:gd name="T1" fmla="*/ 95 h 121"/>
                  <a:gd name="T2" fmla="*/ 0 w 87"/>
                  <a:gd name="T3" fmla="*/ 30 h 121"/>
                  <a:gd name="T4" fmla="*/ 87 w 87"/>
                  <a:gd name="T5" fmla="*/ 0 h 121"/>
                  <a:gd name="T6" fmla="*/ 87 w 87"/>
                  <a:gd name="T7" fmla="*/ 73 h 121"/>
                  <a:gd name="T8" fmla="*/ 0 w 87"/>
                  <a:gd name="T9" fmla="*/ 95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121"/>
                  <a:gd name="T17" fmla="*/ 87 w 87"/>
                  <a:gd name="T18" fmla="*/ 121 h 1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121">
                    <a:moveTo>
                      <a:pt x="0" y="121"/>
                    </a:moveTo>
                    <a:lnTo>
                      <a:pt x="0" y="32"/>
                    </a:lnTo>
                    <a:lnTo>
                      <a:pt x="87" y="0"/>
                    </a:lnTo>
                    <a:lnTo>
                      <a:pt x="87" y="86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6666FF"/>
              </a:solidFill>
              <a:ln w="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0" name="Freeform 332"/>
              <p:cNvSpPr>
                <a:spLocks/>
              </p:cNvSpPr>
              <p:nvPr/>
            </p:nvSpPr>
            <p:spPr bwMode="auto">
              <a:xfrm>
                <a:off x="3099" y="1110"/>
                <a:ext cx="238" cy="105"/>
              </a:xfrm>
              <a:custGeom>
                <a:avLst/>
                <a:gdLst>
                  <a:gd name="T0" fmla="*/ 238 w 238"/>
                  <a:gd name="T1" fmla="*/ 0 h 106"/>
                  <a:gd name="T2" fmla="*/ 206 w 238"/>
                  <a:gd name="T3" fmla="*/ 30 h 106"/>
                  <a:gd name="T4" fmla="*/ 184 w 238"/>
                  <a:gd name="T5" fmla="*/ 15 h 106"/>
                  <a:gd name="T6" fmla="*/ 165 w 238"/>
                  <a:gd name="T7" fmla="*/ 41 h 106"/>
                  <a:gd name="T8" fmla="*/ 145 w 238"/>
                  <a:gd name="T9" fmla="*/ 26 h 106"/>
                  <a:gd name="T10" fmla="*/ 132 w 238"/>
                  <a:gd name="T11" fmla="*/ 53 h 106"/>
                  <a:gd name="T12" fmla="*/ 112 w 238"/>
                  <a:gd name="T13" fmla="*/ 43 h 106"/>
                  <a:gd name="T14" fmla="*/ 100 w 238"/>
                  <a:gd name="T15" fmla="*/ 58 h 106"/>
                  <a:gd name="T16" fmla="*/ 78 w 238"/>
                  <a:gd name="T17" fmla="*/ 53 h 106"/>
                  <a:gd name="T18" fmla="*/ 67 w 238"/>
                  <a:gd name="T19" fmla="*/ 70 h 106"/>
                  <a:gd name="T20" fmla="*/ 45 w 238"/>
                  <a:gd name="T21" fmla="*/ 56 h 106"/>
                  <a:gd name="T22" fmla="*/ 32 w 238"/>
                  <a:gd name="T23" fmla="*/ 83 h 106"/>
                  <a:gd name="T24" fmla="*/ 15 w 238"/>
                  <a:gd name="T25" fmla="*/ 65 h 106"/>
                  <a:gd name="T26" fmla="*/ 0 w 238"/>
                  <a:gd name="T27" fmla="*/ 93 h 10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8"/>
                  <a:gd name="T43" fmla="*/ 0 h 106"/>
                  <a:gd name="T44" fmla="*/ 238 w 238"/>
                  <a:gd name="T45" fmla="*/ 106 h 10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8" h="106">
                    <a:moveTo>
                      <a:pt x="238" y="0"/>
                    </a:moveTo>
                    <a:lnTo>
                      <a:pt x="206" y="30"/>
                    </a:lnTo>
                    <a:lnTo>
                      <a:pt x="184" y="15"/>
                    </a:lnTo>
                    <a:lnTo>
                      <a:pt x="165" y="41"/>
                    </a:lnTo>
                    <a:lnTo>
                      <a:pt x="145" y="26"/>
                    </a:lnTo>
                    <a:lnTo>
                      <a:pt x="132" y="54"/>
                    </a:lnTo>
                    <a:lnTo>
                      <a:pt x="112" y="43"/>
                    </a:lnTo>
                    <a:lnTo>
                      <a:pt x="100" y="71"/>
                    </a:lnTo>
                    <a:lnTo>
                      <a:pt x="78" y="56"/>
                    </a:lnTo>
                    <a:lnTo>
                      <a:pt x="67" y="83"/>
                    </a:lnTo>
                    <a:lnTo>
                      <a:pt x="45" y="69"/>
                    </a:lnTo>
                    <a:lnTo>
                      <a:pt x="32" y="96"/>
                    </a:lnTo>
                    <a:lnTo>
                      <a:pt x="15" y="78"/>
                    </a:lnTo>
                    <a:lnTo>
                      <a:pt x="0" y="106"/>
                    </a:lnTo>
                  </a:path>
                </a:pathLst>
              </a:custGeom>
              <a:noFill/>
              <a:ln w="1111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1" name="Line 333"/>
              <p:cNvSpPr>
                <a:spLocks noChangeShapeType="1"/>
              </p:cNvSpPr>
              <p:nvPr/>
            </p:nvSpPr>
            <p:spPr bwMode="auto">
              <a:xfrm flipV="1">
                <a:off x="2877" y="1234"/>
                <a:ext cx="92" cy="40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54" name="Freeform 331"/>
            <p:cNvSpPr>
              <a:spLocks/>
            </p:cNvSpPr>
            <p:nvPr/>
          </p:nvSpPr>
          <p:spPr bwMode="auto">
            <a:xfrm>
              <a:off x="5138632" y="1596037"/>
              <a:ext cx="892050" cy="1143158"/>
            </a:xfrm>
            <a:custGeom>
              <a:avLst/>
              <a:gdLst>
                <a:gd name="T0" fmla="*/ 0 w 477"/>
                <a:gd name="T1" fmla="*/ 636 h 636"/>
                <a:gd name="T2" fmla="*/ 247 w 477"/>
                <a:gd name="T3" fmla="*/ 493 h 636"/>
                <a:gd name="T4" fmla="*/ 477 w 477"/>
                <a:gd name="T5" fmla="*/ 0 h 636"/>
                <a:gd name="T6" fmla="*/ 0 60000 65536"/>
                <a:gd name="T7" fmla="*/ 0 60000 65536"/>
                <a:gd name="T8" fmla="*/ 0 60000 65536"/>
                <a:gd name="T9" fmla="*/ 0 w 477"/>
                <a:gd name="T10" fmla="*/ 0 h 636"/>
                <a:gd name="T11" fmla="*/ 477 w 477"/>
                <a:gd name="T12" fmla="*/ 636 h 6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7" h="636">
                  <a:moveTo>
                    <a:pt x="0" y="636"/>
                  </a:moveTo>
                  <a:lnTo>
                    <a:pt x="247" y="493"/>
                  </a:lnTo>
                  <a:lnTo>
                    <a:pt x="477" y="0"/>
                  </a:lnTo>
                </a:path>
              </a:pathLst>
            </a:cu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29"/>
          <p:cNvGrpSpPr>
            <a:grpSpLocks/>
          </p:cNvGrpSpPr>
          <p:nvPr/>
        </p:nvGrpSpPr>
        <p:grpSpPr bwMode="auto">
          <a:xfrm>
            <a:off x="1996820" y="1892612"/>
            <a:ext cx="5270015" cy="2962145"/>
            <a:chOff x="672" y="1440"/>
            <a:chExt cx="2818" cy="1648"/>
          </a:xfrm>
        </p:grpSpPr>
        <p:sp>
          <p:nvSpPr>
            <p:cNvPr id="6261" name="Freeform 135"/>
            <p:cNvSpPr>
              <a:spLocks/>
            </p:cNvSpPr>
            <p:nvPr/>
          </p:nvSpPr>
          <p:spPr bwMode="auto">
            <a:xfrm>
              <a:off x="672" y="2400"/>
              <a:ext cx="1687" cy="688"/>
            </a:xfrm>
            <a:custGeom>
              <a:avLst/>
              <a:gdLst>
                <a:gd name="T0" fmla="*/ 934 w 1687"/>
                <a:gd name="T1" fmla="*/ 0 h 688"/>
                <a:gd name="T2" fmla="*/ 794 w 1687"/>
                <a:gd name="T3" fmla="*/ 17 h 688"/>
                <a:gd name="T4" fmla="*/ 756 w 1687"/>
                <a:gd name="T5" fmla="*/ 39 h 688"/>
                <a:gd name="T6" fmla="*/ 727 w 1687"/>
                <a:gd name="T7" fmla="*/ 60 h 688"/>
                <a:gd name="T8" fmla="*/ 705 w 1687"/>
                <a:gd name="T9" fmla="*/ 76 h 688"/>
                <a:gd name="T10" fmla="*/ 692 w 1687"/>
                <a:gd name="T11" fmla="*/ 89 h 688"/>
                <a:gd name="T12" fmla="*/ 682 w 1687"/>
                <a:gd name="T13" fmla="*/ 99 h 688"/>
                <a:gd name="T14" fmla="*/ 680 w 1687"/>
                <a:gd name="T15" fmla="*/ 101 h 688"/>
                <a:gd name="T16" fmla="*/ 649 w 1687"/>
                <a:gd name="T17" fmla="*/ 136 h 688"/>
                <a:gd name="T18" fmla="*/ 628 w 1687"/>
                <a:gd name="T19" fmla="*/ 169 h 688"/>
                <a:gd name="T20" fmla="*/ 616 w 1687"/>
                <a:gd name="T21" fmla="*/ 202 h 688"/>
                <a:gd name="T22" fmla="*/ 612 w 1687"/>
                <a:gd name="T23" fmla="*/ 232 h 688"/>
                <a:gd name="T24" fmla="*/ 614 w 1687"/>
                <a:gd name="T25" fmla="*/ 260 h 688"/>
                <a:gd name="T26" fmla="*/ 617 w 1687"/>
                <a:gd name="T27" fmla="*/ 286 h 688"/>
                <a:gd name="T28" fmla="*/ 627 w 1687"/>
                <a:gd name="T29" fmla="*/ 308 h 688"/>
                <a:gd name="T30" fmla="*/ 634 w 1687"/>
                <a:gd name="T31" fmla="*/ 325 h 688"/>
                <a:gd name="T32" fmla="*/ 643 w 1687"/>
                <a:gd name="T33" fmla="*/ 338 h 688"/>
                <a:gd name="T34" fmla="*/ 649 w 1687"/>
                <a:gd name="T35" fmla="*/ 347 h 688"/>
                <a:gd name="T36" fmla="*/ 651 w 1687"/>
                <a:gd name="T37" fmla="*/ 349 h 688"/>
                <a:gd name="T38" fmla="*/ 682 w 1687"/>
                <a:gd name="T39" fmla="*/ 384 h 688"/>
                <a:gd name="T40" fmla="*/ 719 w 1687"/>
                <a:gd name="T41" fmla="*/ 412 h 688"/>
                <a:gd name="T42" fmla="*/ 758 w 1687"/>
                <a:gd name="T43" fmla="*/ 434 h 688"/>
                <a:gd name="T44" fmla="*/ 797 w 1687"/>
                <a:gd name="T45" fmla="*/ 451 h 688"/>
                <a:gd name="T46" fmla="*/ 834 w 1687"/>
                <a:gd name="T47" fmla="*/ 462 h 688"/>
                <a:gd name="T48" fmla="*/ 866 w 1687"/>
                <a:gd name="T49" fmla="*/ 471 h 688"/>
                <a:gd name="T50" fmla="*/ 892 w 1687"/>
                <a:gd name="T51" fmla="*/ 477 h 688"/>
                <a:gd name="T52" fmla="*/ 910 w 1687"/>
                <a:gd name="T53" fmla="*/ 479 h 688"/>
                <a:gd name="T54" fmla="*/ 916 w 1687"/>
                <a:gd name="T55" fmla="*/ 481 h 688"/>
                <a:gd name="T56" fmla="*/ 992 w 1687"/>
                <a:gd name="T57" fmla="*/ 486 h 688"/>
                <a:gd name="T58" fmla="*/ 1059 w 1687"/>
                <a:gd name="T59" fmla="*/ 488 h 688"/>
                <a:gd name="T60" fmla="*/ 1114 w 1687"/>
                <a:gd name="T61" fmla="*/ 488 h 688"/>
                <a:gd name="T62" fmla="*/ 1161 w 1687"/>
                <a:gd name="T63" fmla="*/ 486 h 688"/>
                <a:gd name="T64" fmla="*/ 1198 w 1687"/>
                <a:gd name="T65" fmla="*/ 482 h 688"/>
                <a:gd name="T66" fmla="*/ 1227 w 1687"/>
                <a:gd name="T67" fmla="*/ 479 h 688"/>
                <a:gd name="T68" fmla="*/ 1250 w 1687"/>
                <a:gd name="T69" fmla="*/ 473 h 688"/>
                <a:gd name="T70" fmla="*/ 1265 w 1687"/>
                <a:gd name="T71" fmla="*/ 470 h 688"/>
                <a:gd name="T72" fmla="*/ 1274 w 1687"/>
                <a:gd name="T73" fmla="*/ 468 h 688"/>
                <a:gd name="T74" fmla="*/ 1277 w 1687"/>
                <a:gd name="T75" fmla="*/ 466 h 688"/>
                <a:gd name="T76" fmla="*/ 1320 w 1687"/>
                <a:gd name="T77" fmla="*/ 453 h 688"/>
                <a:gd name="T78" fmla="*/ 1361 w 1687"/>
                <a:gd name="T79" fmla="*/ 436 h 688"/>
                <a:gd name="T80" fmla="*/ 1402 w 1687"/>
                <a:gd name="T81" fmla="*/ 419 h 688"/>
                <a:gd name="T82" fmla="*/ 1441 w 1687"/>
                <a:gd name="T83" fmla="*/ 401 h 688"/>
                <a:gd name="T84" fmla="*/ 1478 w 1687"/>
                <a:gd name="T85" fmla="*/ 382 h 688"/>
                <a:gd name="T86" fmla="*/ 1509 w 1687"/>
                <a:gd name="T87" fmla="*/ 364 h 688"/>
                <a:gd name="T88" fmla="*/ 1537 w 1687"/>
                <a:gd name="T89" fmla="*/ 347 h 688"/>
                <a:gd name="T90" fmla="*/ 1561 w 1687"/>
                <a:gd name="T91" fmla="*/ 332 h 688"/>
                <a:gd name="T92" fmla="*/ 1578 w 1687"/>
                <a:gd name="T93" fmla="*/ 321 h 688"/>
                <a:gd name="T94" fmla="*/ 1589 w 1687"/>
                <a:gd name="T95" fmla="*/ 314 h 688"/>
                <a:gd name="T96" fmla="*/ 1593 w 1687"/>
                <a:gd name="T97" fmla="*/ 312 h 688"/>
                <a:gd name="T98" fmla="*/ 1687 w 1687"/>
                <a:gd name="T99" fmla="*/ 317 h 688"/>
                <a:gd name="T100" fmla="*/ 1096 w 1687"/>
                <a:gd name="T101" fmla="*/ 651 h 688"/>
                <a:gd name="T102" fmla="*/ 1092 w 1687"/>
                <a:gd name="T103" fmla="*/ 653 h 688"/>
                <a:gd name="T104" fmla="*/ 1079 w 1687"/>
                <a:gd name="T105" fmla="*/ 657 h 688"/>
                <a:gd name="T106" fmla="*/ 1059 w 1687"/>
                <a:gd name="T107" fmla="*/ 664 h 688"/>
                <a:gd name="T108" fmla="*/ 1033 w 1687"/>
                <a:gd name="T109" fmla="*/ 672 h 688"/>
                <a:gd name="T110" fmla="*/ 999 w 1687"/>
                <a:gd name="T111" fmla="*/ 679 h 688"/>
                <a:gd name="T112" fmla="*/ 960 w 1687"/>
                <a:gd name="T113" fmla="*/ 685 h 688"/>
                <a:gd name="T114" fmla="*/ 916 w 1687"/>
                <a:gd name="T115" fmla="*/ 688 h 688"/>
                <a:gd name="T116" fmla="*/ 868 w 1687"/>
                <a:gd name="T117" fmla="*/ 688 h 688"/>
                <a:gd name="T118" fmla="*/ 0 w 1687"/>
                <a:gd name="T119" fmla="*/ 668 h 6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87"/>
                <a:gd name="T181" fmla="*/ 0 h 688"/>
                <a:gd name="T182" fmla="*/ 1687 w 1687"/>
                <a:gd name="T183" fmla="*/ 688 h 6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87" h="688">
                  <a:moveTo>
                    <a:pt x="934" y="0"/>
                  </a:moveTo>
                  <a:lnTo>
                    <a:pt x="794" y="17"/>
                  </a:lnTo>
                  <a:lnTo>
                    <a:pt x="756" y="39"/>
                  </a:lnTo>
                  <a:lnTo>
                    <a:pt x="727" y="60"/>
                  </a:lnTo>
                  <a:lnTo>
                    <a:pt x="705" y="76"/>
                  </a:lnTo>
                  <a:lnTo>
                    <a:pt x="692" y="89"/>
                  </a:lnTo>
                  <a:lnTo>
                    <a:pt x="682" y="99"/>
                  </a:lnTo>
                  <a:lnTo>
                    <a:pt x="680" y="101"/>
                  </a:lnTo>
                  <a:lnTo>
                    <a:pt x="649" y="136"/>
                  </a:lnTo>
                  <a:lnTo>
                    <a:pt x="628" y="169"/>
                  </a:lnTo>
                  <a:lnTo>
                    <a:pt x="616" y="202"/>
                  </a:lnTo>
                  <a:lnTo>
                    <a:pt x="612" y="232"/>
                  </a:lnTo>
                  <a:lnTo>
                    <a:pt x="614" y="260"/>
                  </a:lnTo>
                  <a:lnTo>
                    <a:pt x="617" y="286"/>
                  </a:lnTo>
                  <a:lnTo>
                    <a:pt x="627" y="308"/>
                  </a:lnTo>
                  <a:lnTo>
                    <a:pt x="634" y="325"/>
                  </a:lnTo>
                  <a:lnTo>
                    <a:pt x="643" y="338"/>
                  </a:lnTo>
                  <a:lnTo>
                    <a:pt x="649" y="347"/>
                  </a:lnTo>
                  <a:lnTo>
                    <a:pt x="651" y="349"/>
                  </a:lnTo>
                  <a:lnTo>
                    <a:pt x="682" y="384"/>
                  </a:lnTo>
                  <a:lnTo>
                    <a:pt x="719" y="412"/>
                  </a:lnTo>
                  <a:lnTo>
                    <a:pt x="758" y="434"/>
                  </a:lnTo>
                  <a:lnTo>
                    <a:pt x="797" y="451"/>
                  </a:lnTo>
                  <a:lnTo>
                    <a:pt x="834" y="462"/>
                  </a:lnTo>
                  <a:lnTo>
                    <a:pt x="866" y="471"/>
                  </a:lnTo>
                  <a:lnTo>
                    <a:pt x="892" y="477"/>
                  </a:lnTo>
                  <a:lnTo>
                    <a:pt x="910" y="479"/>
                  </a:lnTo>
                  <a:lnTo>
                    <a:pt x="916" y="481"/>
                  </a:lnTo>
                  <a:lnTo>
                    <a:pt x="992" y="486"/>
                  </a:lnTo>
                  <a:lnTo>
                    <a:pt x="1059" y="488"/>
                  </a:lnTo>
                  <a:lnTo>
                    <a:pt x="1114" y="488"/>
                  </a:lnTo>
                  <a:lnTo>
                    <a:pt x="1161" y="486"/>
                  </a:lnTo>
                  <a:lnTo>
                    <a:pt x="1198" y="482"/>
                  </a:lnTo>
                  <a:lnTo>
                    <a:pt x="1227" y="479"/>
                  </a:lnTo>
                  <a:lnTo>
                    <a:pt x="1250" y="473"/>
                  </a:lnTo>
                  <a:lnTo>
                    <a:pt x="1265" y="470"/>
                  </a:lnTo>
                  <a:lnTo>
                    <a:pt x="1274" y="468"/>
                  </a:lnTo>
                  <a:lnTo>
                    <a:pt x="1277" y="466"/>
                  </a:lnTo>
                  <a:lnTo>
                    <a:pt x="1320" y="453"/>
                  </a:lnTo>
                  <a:lnTo>
                    <a:pt x="1361" y="436"/>
                  </a:lnTo>
                  <a:lnTo>
                    <a:pt x="1402" y="419"/>
                  </a:lnTo>
                  <a:lnTo>
                    <a:pt x="1441" y="401"/>
                  </a:lnTo>
                  <a:lnTo>
                    <a:pt x="1478" y="382"/>
                  </a:lnTo>
                  <a:lnTo>
                    <a:pt x="1509" y="364"/>
                  </a:lnTo>
                  <a:lnTo>
                    <a:pt x="1537" y="347"/>
                  </a:lnTo>
                  <a:lnTo>
                    <a:pt x="1561" y="332"/>
                  </a:lnTo>
                  <a:lnTo>
                    <a:pt x="1578" y="321"/>
                  </a:lnTo>
                  <a:lnTo>
                    <a:pt x="1589" y="314"/>
                  </a:lnTo>
                  <a:lnTo>
                    <a:pt x="1593" y="312"/>
                  </a:lnTo>
                  <a:lnTo>
                    <a:pt x="1687" y="317"/>
                  </a:lnTo>
                  <a:lnTo>
                    <a:pt x="1096" y="651"/>
                  </a:lnTo>
                  <a:lnTo>
                    <a:pt x="1092" y="653"/>
                  </a:lnTo>
                  <a:lnTo>
                    <a:pt x="1079" y="657"/>
                  </a:lnTo>
                  <a:lnTo>
                    <a:pt x="1059" y="664"/>
                  </a:lnTo>
                  <a:lnTo>
                    <a:pt x="1033" y="672"/>
                  </a:lnTo>
                  <a:lnTo>
                    <a:pt x="999" y="679"/>
                  </a:lnTo>
                  <a:lnTo>
                    <a:pt x="960" y="685"/>
                  </a:lnTo>
                  <a:lnTo>
                    <a:pt x="916" y="688"/>
                  </a:lnTo>
                  <a:lnTo>
                    <a:pt x="868" y="688"/>
                  </a:lnTo>
                  <a:lnTo>
                    <a:pt x="0" y="668"/>
                  </a:lnTo>
                </a:path>
              </a:pathLst>
            </a:cu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425"/>
            <p:cNvGrpSpPr>
              <a:grpSpLocks/>
            </p:cNvGrpSpPr>
            <p:nvPr/>
          </p:nvGrpSpPr>
          <p:grpSpPr bwMode="auto">
            <a:xfrm>
              <a:off x="1108" y="1440"/>
              <a:ext cx="2382" cy="1491"/>
              <a:chOff x="1108" y="1440"/>
              <a:chExt cx="2382" cy="1491"/>
            </a:xfrm>
          </p:grpSpPr>
          <p:sp>
            <p:nvSpPr>
              <p:cNvPr id="6265" name="Freeform 118"/>
              <p:cNvSpPr>
                <a:spLocks/>
              </p:cNvSpPr>
              <p:nvPr/>
            </p:nvSpPr>
            <p:spPr bwMode="auto">
              <a:xfrm>
                <a:off x="1603" y="1964"/>
                <a:ext cx="665" cy="401"/>
              </a:xfrm>
              <a:custGeom>
                <a:avLst/>
                <a:gdLst>
                  <a:gd name="T0" fmla="*/ 647 w 665"/>
                  <a:gd name="T1" fmla="*/ 0 h 401"/>
                  <a:gd name="T2" fmla="*/ 647 w 665"/>
                  <a:gd name="T3" fmla="*/ 2 h 401"/>
                  <a:gd name="T4" fmla="*/ 651 w 665"/>
                  <a:gd name="T5" fmla="*/ 4 h 401"/>
                  <a:gd name="T6" fmla="*/ 654 w 665"/>
                  <a:gd name="T7" fmla="*/ 6 h 401"/>
                  <a:gd name="T8" fmla="*/ 658 w 665"/>
                  <a:gd name="T9" fmla="*/ 10 h 401"/>
                  <a:gd name="T10" fmla="*/ 662 w 665"/>
                  <a:gd name="T11" fmla="*/ 13 h 401"/>
                  <a:gd name="T12" fmla="*/ 664 w 665"/>
                  <a:gd name="T13" fmla="*/ 19 h 401"/>
                  <a:gd name="T14" fmla="*/ 665 w 665"/>
                  <a:gd name="T15" fmla="*/ 23 h 401"/>
                  <a:gd name="T16" fmla="*/ 15 w 665"/>
                  <a:gd name="T17" fmla="*/ 401 h 401"/>
                  <a:gd name="T18" fmla="*/ 0 w 665"/>
                  <a:gd name="T19" fmla="*/ 379 h 401"/>
                  <a:gd name="T20" fmla="*/ 647 w 665"/>
                  <a:gd name="T21" fmla="*/ 0 h 4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65"/>
                  <a:gd name="T34" fmla="*/ 0 h 401"/>
                  <a:gd name="T35" fmla="*/ 665 w 665"/>
                  <a:gd name="T36" fmla="*/ 401 h 4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65" h="401">
                    <a:moveTo>
                      <a:pt x="647" y="0"/>
                    </a:moveTo>
                    <a:lnTo>
                      <a:pt x="647" y="2"/>
                    </a:lnTo>
                    <a:lnTo>
                      <a:pt x="651" y="4"/>
                    </a:lnTo>
                    <a:lnTo>
                      <a:pt x="654" y="6"/>
                    </a:lnTo>
                    <a:lnTo>
                      <a:pt x="658" y="10"/>
                    </a:lnTo>
                    <a:lnTo>
                      <a:pt x="662" y="13"/>
                    </a:lnTo>
                    <a:lnTo>
                      <a:pt x="664" y="19"/>
                    </a:lnTo>
                    <a:lnTo>
                      <a:pt x="665" y="23"/>
                    </a:lnTo>
                    <a:lnTo>
                      <a:pt x="15" y="401"/>
                    </a:lnTo>
                    <a:lnTo>
                      <a:pt x="0" y="379"/>
                    </a:lnTo>
                    <a:lnTo>
                      <a:pt x="647" y="0"/>
                    </a:lnTo>
                    <a:close/>
                  </a:path>
                </a:pathLst>
              </a:custGeom>
              <a:solidFill>
                <a:srgbClr val="FFD5D5"/>
              </a:solidFill>
              <a:ln w="0">
                <a:solidFill>
                  <a:srgbClr val="FFD5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6" name="Line 153"/>
              <p:cNvSpPr>
                <a:spLocks noChangeShapeType="1"/>
              </p:cNvSpPr>
              <p:nvPr/>
            </p:nvSpPr>
            <p:spPr bwMode="auto">
              <a:xfrm flipH="1">
                <a:off x="2016" y="2592"/>
                <a:ext cx="95" cy="297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7" name="Line 154"/>
              <p:cNvSpPr>
                <a:spLocks noChangeShapeType="1"/>
              </p:cNvSpPr>
              <p:nvPr/>
            </p:nvSpPr>
            <p:spPr bwMode="auto">
              <a:xfrm flipH="1">
                <a:off x="2016" y="2670"/>
                <a:ext cx="95" cy="219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8" name="Line 155"/>
              <p:cNvSpPr>
                <a:spLocks noChangeShapeType="1"/>
              </p:cNvSpPr>
              <p:nvPr/>
            </p:nvSpPr>
            <p:spPr bwMode="auto">
              <a:xfrm flipH="1">
                <a:off x="2016" y="2718"/>
                <a:ext cx="95" cy="17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9" name="Freeform 171"/>
              <p:cNvSpPr>
                <a:spLocks/>
              </p:cNvSpPr>
              <p:nvPr/>
            </p:nvSpPr>
            <p:spPr bwMode="auto">
              <a:xfrm>
                <a:off x="1989" y="2842"/>
                <a:ext cx="68" cy="89"/>
              </a:xfrm>
              <a:custGeom>
                <a:avLst/>
                <a:gdLst>
                  <a:gd name="T0" fmla="*/ 68 w 68"/>
                  <a:gd name="T1" fmla="*/ 0 h 89"/>
                  <a:gd name="T2" fmla="*/ 0 w 68"/>
                  <a:gd name="T3" fmla="*/ 39 h 89"/>
                  <a:gd name="T4" fmla="*/ 0 w 68"/>
                  <a:gd name="T5" fmla="*/ 89 h 89"/>
                  <a:gd name="T6" fmla="*/ 68 w 68"/>
                  <a:gd name="T7" fmla="*/ 52 h 89"/>
                  <a:gd name="T8" fmla="*/ 68 w 68"/>
                  <a:gd name="T9" fmla="*/ 0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89"/>
                  <a:gd name="T17" fmla="*/ 68 w 68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89">
                    <a:moveTo>
                      <a:pt x="68" y="0"/>
                    </a:moveTo>
                    <a:lnTo>
                      <a:pt x="0" y="39"/>
                    </a:lnTo>
                    <a:lnTo>
                      <a:pt x="0" y="89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0" name="Line 156"/>
              <p:cNvSpPr>
                <a:spLocks noChangeShapeType="1"/>
              </p:cNvSpPr>
              <p:nvPr/>
            </p:nvSpPr>
            <p:spPr bwMode="auto">
              <a:xfrm flipH="1">
                <a:off x="2016" y="2762"/>
                <a:ext cx="95" cy="127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1" name="Freeform 173"/>
              <p:cNvSpPr>
                <a:spLocks/>
              </p:cNvSpPr>
              <p:nvPr/>
            </p:nvSpPr>
            <p:spPr bwMode="auto">
              <a:xfrm>
                <a:off x="1989" y="2840"/>
                <a:ext cx="69" cy="91"/>
              </a:xfrm>
              <a:custGeom>
                <a:avLst/>
                <a:gdLst>
                  <a:gd name="T0" fmla="*/ 69 w 69"/>
                  <a:gd name="T1" fmla="*/ 0 h 91"/>
                  <a:gd name="T2" fmla="*/ 0 w 69"/>
                  <a:gd name="T3" fmla="*/ 39 h 91"/>
                  <a:gd name="T4" fmla="*/ 0 w 69"/>
                  <a:gd name="T5" fmla="*/ 91 h 91"/>
                  <a:gd name="T6" fmla="*/ 69 w 69"/>
                  <a:gd name="T7" fmla="*/ 52 h 91"/>
                  <a:gd name="T8" fmla="*/ 69 w 69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91"/>
                  <a:gd name="T17" fmla="*/ 69 w 69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91">
                    <a:moveTo>
                      <a:pt x="69" y="0"/>
                    </a:moveTo>
                    <a:lnTo>
                      <a:pt x="0" y="39"/>
                    </a:lnTo>
                    <a:lnTo>
                      <a:pt x="0" y="91"/>
                    </a:lnTo>
                    <a:lnTo>
                      <a:pt x="69" y="5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2" name="Freeform 172"/>
              <p:cNvSpPr>
                <a:spLocks/>
              </p:cNvSpPr>
              <p:nvPr/>
            </p:nvSpPr>
            <p:spPr bwMode="auto">
              <a:xfrm>
                <a:off x="1989" y="2842"/>
                <a:ext cx="68" cy="89"/>
              </a:xfrm>
              <a:custGeom>
                <a:avLst/>
                <a:gdLst>
                  <a:gd name="T0" fmla="*/ 68 w 68"/>
                  <a:gd name="T1" fmla="*/ 0 h 89"/>
                  <a:gd name="T2" fmla="*/ 0 w 68"/>
                  <a:gd name="T3" fmla="*/ 39 h 89"/>
                  <a:gd name="T4" fmla="*/ 0 w 68"/>
                  <a:gd name="T5" fmla="*/ 89 h 89"/>
                  <a:gd name="T6" fmla="*/ 68 w 68"/>
                  <a:gd name="T7" fmla="*/ 52 h 89"/>
                  <a:gd name="T8" fmla="*/ 68 w 68"/>
                  <a:gd name="T9" fmla="*/ 0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89"/>
                  <a:gd name="T17" fmla="*/ 68 w 68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89">
                    <a:moveTo>
                      <a:pt x="68" y="0"/>
                    </a:moveTo>
                    <a:lnTo>
                      <a:pt x="0" y="39"/>
                    </a:lnTo>
                    <a:lnTo>
                      <a:pt x="0" y="89"/>
                    </a:lnTo>
                    <a:lnTo>
                      <a:pt x="68" y="52"/>
                    </a:lnTo>
                    <a:lnTo>
                      <a:pt x="6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3" name="Freeform 174"/>
              <p:cNvSpPr>
                <a:spLocks/>
              </p:cNvSpPr>
              <p:nvPr/>
            </p:nvSpPr>
            <p:spPr bwMode="auto">
              <a:xfrm>
                <a:off x="1989" y="2840"/>
                <a:ext cx="69" cy="91"/>
              </a:xfrm>
              <a:custGeom>
                <a:avLst/>
                <a:gdLst>
                  <a:gd name="T0" fmla="*/ 69 w 69"/>
                  <a:gd name="T1" fmla="*/ 0 h 91"/>
                  <a:gd name="T2" fmla="*/ 0 w 69"/>
                  <a:gd name="T3" fmla="*/ 39 h 91"/>
                  <a:gd name="T4" fmla="*/ 0 w 69"/>
                  <a:gd name="T5" fmla="*/ 91 h 91"/>
                  <a:gd name="T6" fmla="*/ 69 w 69"/>
                  <a:gd name="T7" fmla="*/ 52 h 91"/>
                  <a:gd name="T8" fmla="*/ 69 w 69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91"/>
                  <a:gd name="T17" fmla="*/ 69 w 69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91">
                    <a:moveTo>
                      <a:pt x="69" y="0"/>
                    </a:moveTo>
                    <a:lnTo>
                      <a:pt x="0" y="39"/>
                    </a:lnTo>
                    <a:lnTo>
                      <a:pt x="0" y="91"/>
                    </a:lnTo>
                    <a:lnTo>
                      <a:pt x="69" y="52"/>
                    </a:lnTo>
                    <a:lnTo>
                      <a:pt x="69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4" name="Freeform 334"/>
              <p:cNvSpPr>
                <a:spLocks/>
              </p:cNvSpPr>
              <p:nvPr/>
            </p:nvSpPr>
            <p:spPr bwMode="auto">
              <a:xfrm>
                <a:off x="1269" y="2389"/>
                <a:ext cx="1075" cy="510"/>
              </a:xfrm>
              <a:custGeom>
                <a:avLst/>
                <a:gdLst>
                  <a:gd name="T0" fmla="*/ 323 w 1075"/>
                  <a:gd name="T1" fmla="*/ 0 h 510"/>
                  <a:gd name="T2" fmla="*/ 184 w 1075"/>
                  <a:gd name="T3" fmla="*/ 39 h 510"/>
                  <a:gd name="T4" fmla="*/ 145 w 1075"/>
                  <a:gd name="T5" fmla="*/ 61 h 510"/>
                  <a:gd name="T6" fmla="*/ 117 w 1075"/>
                  <a:gd name="T7" fmla="*/ 82 h 510"/>
                  <a:gd name="T8" fmla="*/ 95 w 1075"/>
                  <a:gd name="T9" fmla="*/ 98 h 510"/>
                  <a:gd name="T10" fmla="*/ 80 w 1075"/>
                  <a:gd name="T11" fmla="*/ 111 h 510"/>
                  <a:gd name="T12" fmla="*/ 70 w 1075"/>
                  <a:gd name="T13" fmla="*/ 120 h 510"/>
                  <a:gd name="T14" fmla="*/ 69 w 1075"/>
                  <a:gd name="T15" fmla="*/ 122 h 510"/>
                  <a:gd name="T16" fmla="*/ 37 w 1075"/>
                  <a:gd name="T17" fmla="*/ 158 h 510"/>
                  <a:gd name="T18" fmla="*/ 17 w 1075"/>
                  <a:gd name="T19" fmla="*/ 191 h 510"/>
                  <a:gd name="T20" fmla="*/ 6 w 1075"/>
                  <a:gd name="T21" fmla="*/ 224 h 510"/>
                  <a:gd name="T22" fmla="*/ 0 w 1075"/>
                  <a:gd name="T23" fmla="*/ 254 h 510"/>
                  <a:gd name="T24" fmla="*/ 2 w 1075"/>
                  <a:gd name="T25" fmla="*/ 282 h 510"/>
                  <a:gd name="T26" fmla="*/ 7 w 1075"/>
                  <a:gd name="T27" fmla="*/ 308 h 510"/>
                  <a:gd name="T28" fmla="*/ 15 w 1075"/>
                  <a:gd name="T29" fmla="*/ 328 h 510"/>
                  <a:gd name="T30" fmla="*/ 24 w 1075"/>
                  <a:gd name="T31" fmla="*/ 347 h 510"/>
                  <a:gd name="T32" fmla="*/ 31 w 1075"/>
                  <a:gd name="T33" fmla="*/ 360 h 510"/>
                  <a:gd name="T34" fmla="*/ 37 w 1075"/>
                  <a:gd name="T35" fmla="*/ 369 h 510"/>
                  <a:gd name="T36" fmla="*/ 41 w 1075"/>
                  <a:gd name="T37" fmla="*/ 371 h 510"/>
                  <a:gd name="T38" fmla="*/ 67 w 1075"/>
                  <a:gd name="T39" fmla="*/ 402 h 510"/>
                  <a:gd name="T40" fmla="*/ 98 w 1075"/>
                  <a:gd name="T41" fmla="*/ 428 h 510"/>
                  <a:gd name="T42" fmla="*/ 133 w 1075"/>
                  <a:gd name="T43" fmla="*/ 449 h 510"/>
                  <a:gd name="T44" fmla="*/ 172 w 1075"/>
                  <a:gd name="T45" fmla="*/ 467 h 510"/>
                  <a:gd name="T46" fmla="*/ 213 w 1075"/>
                  <a:gd name="T47" fmla="*/ 480 h 510"/>
                  <a:gd name="T48" fmla="*/ 250 w 1075"/>
                  <a:gd name="T49" fmla="*/ 489 h 510"/>
                  <a:gd name="T50" fmla="*/ 286 w 1075"/>
                  <a:gd name="T51" fmla="*/ 497 h 510"/>
                  <a:gd name="T52" fmla="*/ 317 w 1075"/>
                  <a:gd name="T53" fmla="*/ 502 h 510"/>
                  <a:gd name="T54" fmla="*/ 341 w 1075"/>
                  <a:gd name="T55" fmla="*/ 504 h 510"/>
                  <a:gd name="T56" fmla="*/ 356 w 1075"/>
                  <a:gd name="T57" fmla="*/ 506 h 510"/>
                  <a:gd name="T58" fmla="*/ 362 w 1075"/>
                  <a:gd name="T59" fmla="*/ 506 h 510"/>
                  <a:gd name="T60" fmla="*/ 395 w 1075"/>
                  <a:gd name="T61" fmla="*/ 510 h 510"/>
                  <a:gd name="T62" fmla="*/ 432 w 1075"/>
                  <a:gd name="T63" fmla="*/ 510 h 510"/>
                  <a:gd name="T64" fmla="*/ 473 w 1075"/>
                  <a:gd name="T65" fmla="*/ 508 h 510"/>
                  <a:gd name="T66" fmla="*/ 514 w 1075"/>
                  <a:gd name="T67" fmla="*/ 504 h 510"/>
                  <a:gd name="T68" fmla="*/ 553 w 1075"/>
                  <a:gd name="T69" fmla="*/ 501 h 510"/>
                  <a:gd name="T70" fmla="*/ 588 w 1075"/>
                  <a:gd name="T71" fmla="*/ 497 h 510"/>
                  <a:gd name="T72" fmla="*/ 619 w 1075"/>
                  <a:gd name="T73" fmla="*/ 493 h 510"/>
                  <a:gd name="T74" fmla="*/ 643 w 1075"/>
                  <a:gd name="T75" fmla="*/ 491 h 510"/>
                  <a:gd name="T76" fmla="*/ 660 w 1075"/>
                  <a:gd name="T77" fmla="*/ 488 h 510"/>
                  <a:gd name="T78" fmla="*/ 666 w 1075"/>
                  <a:gd name="T79" fmla="*/ 488 h 510"/>
                  <a:gd name="T80" fmla="*/ 708 w 1075"/>
                  <a:gd name="T81" fmla="*/ 475 h 510"/>
                  <a:gd name="T82" fmla="*/ 751 w 1075"/>
                  <a:gd name="T83" fmla="*/ 458 h 510"/>
                  <a:gd name="T84" fmla="*/ 792 w 1075"/>
                  <a:gd name="T85" fmla="*/ 441 h 510"/>
                  <a:gd name="T86" fmla="*/ 831 w 1075"/>
                  <a:gd name="T87" fmla="*/ 423 h 510"/>
                  <a:gd name="T88" fmla="*/ 866 w 1075"/>
                  <a:gd name="T89" fmla="*/ 404 h 510"/>
                  <a:gd name="T90" fmla="*/ 897 w 1075"/>
                  <a:gd name="T91" fmla="*/ 386 h 510"/>
                  <a:gd name="T92" fmla="*/ 927 w 1075"/>
                  <a:gd name="T93" fmla="*/ 369 h 510"/>
                  <a:gd name="T94" fmla="*/ 949 w 1075"/>
                  <a:gd name="T95" fmla="*/ 354 h 510"/>
                  <a:gd name="T96" fmla="*/ 966 w 1075"/>
                  <a:gd name="T97" fmla="*/ 343 h 510"/>
                  <a:gd name="T98" fmla="*/ 977 w 1075"/>
                  <a:gd name="T99" fmla="*/ 336 h 510"/>
                  <a:gd name="T100" fmla="*/ 981 w 1075"/>
                  <a:gd name="T101" fmla="*/ 332 h 510"/>
                  <a:gd name="T102" fmla="*/ 1075 w 1075"/>
                  <a:gd name="T103" fmla="*/ 317 h 51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75"/>
                  <a:gd name="T157" fmla="*/ 0 h 510"/>
                  <a:gd name="T158" fmla="*/ 1075 w 1075"/>
                  <a:gd name="T159" fmla="*/ 510 h 51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75" h="510">
                    <a:moveTo>
                      <a:pt x="323" y="0"/>
                    </a:moveTo>
                    <a:lnTo>
                      <a:pt x="184" y="39"/>
                    </a:lnTo>
                    <a:lnTo>
                      <a:pt x="145" y="61"/>
                    </a:lnTo>
                    <a:lnTo>
                      <a:pt x="117" y="82"/>
                    </a:lnTo>
                    <a:lnTo>
                      <a:pt x="95" y="98"/>
                    </a:lnTo>
                    <a:lnTo>
                      <a:pt x="80" y="111"/>
                    </a:lnTo>
                    <a:lnTo>
                      <a:pt x="70" y="120"/>
                    </a:lnTo>
                    <a:lnTo>
                      <a:pt x="69" y="122"/>
                    </a:lnTo>
                    <a:lnTo>
                      <a:pt x="37" y="158"/>
                    </a:lnTo>
                    <a:lnTo>
                      <a:pt x="17" y="191"/>
                    </a:lnTo>
                    <a:lnTo>
                      <a:pt x="6" y="224"/>
                    </a:lnTo>
                    <a:lnTo>
                      <a:pt x="0" y="254"/>
                    </a:lnTo>
                    <a:lnTo>
                      <a:pt x="2" y="282"/>
                    </a:lnTo>
                    <a:lnTo>
                      <a:pt x="7" y="308"/>
                    </a:lnTo>
                    <a:lnTo>
                      <a:pt x="15" y="328"/>
                    </a:lnTo>
                    <a:lnTo>
                      <a:pt x="24" y="347"/>
                    </a:lnTo>
                    <a:lnTo>
                      <a:pt x="31" y="360"/>
                    </a:lnTo>
                    <a:lnTo>
                      <a:pt x="37" y="369"/>
                    </a:lnTo>
                    <a:lnTo>
                      <a:pt x="41" y="371"/>
                    </a:lnTo>
                    <a:lnTo>
                      <a:pt x="67" y="402"/>
                    </a:lnTo>
                    <a:lnTo>
                      <a:pt x="98" y="428"/>
                    </a:lnTo>
                    <a:lnTo>
                      <a:pt x="133" y="449"/>
                    </a:lnTo>
                    <a:lnTo>
                      <a:pt x="172" y="467"/>
                    </a:lnTo>
                    <a:lnTo>
                      <a:pt x="213" y="480"/>
                    </a:lnTo>
                    <a:lnTo>
                      <a:pt x="250" y="489"/>
                    </a:lnTo>
                    <a:lnTo>
                      <a:pt x="286" y="497"/>
                    </a:lnTo>
                    <a:lnTo>
                      <a:pt x="317" y="502"/>
                    </a:lnTo>
                    <a:lnTo>
                      <a:pt x="341" y="504"/>
                    </a:lnTo>
                    <a:lnTo>
                      <a:pt x="356" y="506"/>
                    </a:lnTo>
                    <a:lnTo>
                      <a:pt x="362" y="506"/>
                    </a:lnTo>
                    <a:lnTo>
                      <a:pt x="395" y="510"/>
                    </a:lnTo>
                    <a:lnTo>
                      <a:pt x="432" y="510"/>
                    </a:lnTo>
                    <a:lnTo>
                      <a:pt x="473" y="508"/>
                    </a:lnTo>
                    <a:lnTo>
                      <a:pt x="514" y="504"/>
                    </a:lnTo>
                    <a:lnTo>
                      <a:pt x="553" y="501"/>
                    </a:lnTo>
                    <a:lnTo>
                      <a:pt x="588" y="497"/>
                    </a:lnTo>
                    <a:lnTo>
                      <a:pt x="619" y="493"/>
                    </a:lnTo>
                    <a:lnTo>
                      <a:pt x="643" y="491"/>
                    </a:lnTo>
                    <a:lnTo>
                      <a:pt x="660" y="488"/>
                    </a:lnTo>
                    <a:lnTo>
                      <a:pt x="666" y="488"/>
                    </a:lnTo>
                    <a:lnTo>
                      <a:pt x="708" y="475"/>
                    </a:lnTo>
                    <a:lnTo>
                      <a:pt x="751" y="458"/>
                    </a:lnTo>
                    <a:lnTo>
                      <a:pt x="792" y="441"/>
                    </a:lnTo>
                    <a:lnTo>
                      <a:pt x="831" y="423"/>
                    </a:lnTo>
                    <a:lnTo>
                      <a:pt x="866" y="404"/>
                    </a:lnTo>
                    <a:lnTo>
                      <a:pt x="897" y="386"/>
                    </a:lnTo>
                    <a:lnTo>
                      <a:pt x="927" y="369"/>
                    </a:lnTo>
                    <a:lnTo>
                      <a:pt x="949" y="354"/>
                    </a:lnTo>
                    <a:lnTo>
                      <a:pt x="966" y="343"/>
                    </a:lnTo>
                    <a:lnTo>
                      <a:pt x="977" y="336"/>
                    </a:lnTo>
                    <a:lnTo>
                      <a:pt x="981" y="332"/>
                    </a:lnTo>
                    <a:lnTo>
                      <a:pt x="1075" y="317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5" name="Freeform 13"/>
              <p:cNvSpPr>
                <a:spLocks/>
              </p:cNvSpPr>
              <p:nvPr/>
            </p:nvSpPr>
            <p:spPr bwMode="auto">
              <a:xfrm>
                <a:off x="1276" y="2469"/>
                <a:ext cx="126" cy="103"/>
              </a:xfrm>
              <a:custGeom>
                <a:avLst/>
                <a:gdLst>
                  <a:gd name="T0" fmla="*/ 0 w 126"/>
                  <a:gd name="T1" fmla="*/ 50 h 103"/>
                  <a:gd name="T2" fmla="*/ 86 w 126"/>
                  <a:gd name="T3" fmla="*/ 0 h 103"/>
                  <a:gd name="T4" fmla="*/ 88 w 126"/>
                  <a:gd name="T5" fmla="*/ 0 h 103"/>
                  <a:gd name="T6" fmla="*/ 93 w 126"/>
                  <a:gd name="T7" fmla="*/ 0 h 103"/>
                  <a:gd name="T8" fmla="*/ 100 w 126"/>
                  <a:gd name="T9" fmla="*/ 0 h 103"/>
                  <a:gd name="T10" fmla="*/ 108 w 126"/>
                  <a:gd name="T11" fmla="*/ 3 h 103"/>
                  <a:gd name="T12" fmla="*/ 115 w 126"/>
                  <a:gd name="T13" fmla="*/ 9 h 103"/>
                  <a:gd name="T14" fmla="*/ 123 w 126"/>
                  <a:gd name="T15" fmla="*/ 18 h 103"/>
                  <a:gd name="T16" fmla="*/ 126 w 126"/>
                  <a:gd name="T17" fmla="*/ 33 h 103"/>
                  <a:gd name="T18" fmla="*/ 126 w 126"/>
                  <a:gd name="T19" fmla="*/ 53 h 103"/>
                  <a:gd name="T20" fmla="*/ 41 w 126"/>
                  <a:gd name="T21" fmla="*/ 103 h 103"/>
                  <a:gd name="T22" fmla="*/ 0 w 126"/>
                  <a:gd name="T23" fmla="*/ 50 h 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6"/>
                  <a:gd name="T37" fmla="*/ 0 h 103"/>
                  <a:gd name="T38" fmla="*/ 126 w 126"/>
                  <a:gd name="T39" fmla="*/ 103 h 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6" h="103">
                    <a:moveTo>
                      <a:pt x="0" y="50"/>
                    </a:moveTo>
                    <a:lnTo>
                      <a:pt x="86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100" y="0"/>
                    </a:lnTo>
                    <a:lnTo>
                      <a:pt x="108" y="3"/>
                    </a:lnTo>
                    <a:lnTo>
                      <a:pt x="115" y="9"/>
                    </a:lnTo>
                    <a:lnTo>
                      <a:pt x="123" y="18"/>
                    </a:lnTo>
                    <a:lnTo>
                      <a:pt x="126" y="33"/>
                    </a:lnTo>
                    <a:lnTo>
                      <a:pt x="126" y="53"/>
                    </a:lnTo>
                    <a:lnTo>
                      <a:pt x="41" y="103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6" name="Freeform 14"/>
              <p:cNvSpPr>
                <a:spLocks/>
              </p:cNvSpPr>
              <p:nvPr/>
            </p:nvSpPr>
            <p:spPr bwMode="auto">
              <a:xfrm>
                <a:off x="1276" y="2469"/>
                <a:ext cx="126" cy="103"/>
              </a:xfrm>
              <a:custGeom>
                <a:avLst/>
                <a:gdLst>
                  <a:gd name="T0" fmla="*/ 0 w 126"/>
                  <a:gd name="T1" fmla="*/ 50 h 103"/>
                  <a:gd name="T2" fmla="*/ 86 w 126"/>
                  <a:gd name="T3" fmla="*/ 0 h 103"/>
                  <a:gd name="T4" fmla="*/ 88 w 126"/>
                  <a:gd name="T5" fmla="*/ 0 h 103"/>
                  <a:gd name="T6" fmla="*/ 93 w 126"/>
                  <a:gd name="T7" fmla="*/ 0 h 103"/>
                  <a:gd name="T8" fmla="*/ 100 w 126"/>
                  <a:gd name="T9" fmla="*/ 0 h 103"/>
                  <a:gd name="T10" fmla="*/ 108 w 126"/>
                  <a:gd name="T11" fmla="*/ 3 h 103"/>
                  <a:gd name="T12" fmla="*/ 115 w 126"/>
                  <a:gd name="T13" fmla="*/ 9 h 103"/>
                  <a:gd name="T14" fmla="*/ 123 w 126"/>
                  <a:gd name="T15" fmla="*/ 18 h 103"/>
                  <a:gd name="T16" fmla="*/ 126 w 126"/>
                  <a:gd name="T17" fmla="*/ 33 h 103"/>
                  <a:gd name="T18" fmla="*/ 126 w 126"/>
                  <a:gd name="T19" fmla="*/ 53 h 103"/>
                  <a:gd name="T20" fmla="*/ 41 w 126"/>
                  <a:gd name="T21" fmla="*/ 103 h 103"/>
                  <a:gd name="T22" fmla="*/ 0 w 126"/>
                  <a:gd name="T23" fmla="*/ 50 h 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6"/>
                  <a:gd name="T37" fmla="*/ 0 h 103"/>
                  <a:gd name="T38" fmla="*/ 126 w 126"/>
                  <a:gd name="T39" fmla="*/ 103 h 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6" h="103">
                    <a:moveTo>
                      <a:pt x="0" y="50"/>
                    </a:moveTo>
                    <a:lnTo>
                      <a:pt x="86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100" y="0"/>
                    </a:lnTo>
                    <a:lnTo>
                      <a:pt x="108" y="3"/>
                    </a:lnTo>
                    <a:lnTo>
                      <a:pt x="115" y="9"/>
                    </a:lnTo>
                    <a:lnTo>
                      <a:pt x="123" y="18"/>
                    </a:lnTo>
                    <a:lnTo>
                      <a:pt x="126" y="33"/>
                    </a:lnTo>
                    <a:lnTo>
                      <a:pt x="126" y="53"/>
                    </a:lnTo>
                    <a:lnTo>
                      <a:pt x="41" y="103"/>
                    </a:lnTo>
                    <a:lnTo>
                      <a:pt x="0" y="5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7" name="Freeform 15"/>
              <p:cNvSpPr>
                <a:spLocks/>
              </p:cNvSpPr>
              <p:nvPr/>
            </p:nvSpPr>
            <p:spPr bwMode="auto">
              <a:xfrm>
                <a:off x="1282" y="2471"/>
                <a:ext cx="120" cy="94"/>
              </a:xfrm>
              <a:custGeom>
                <a:avLst/>
                <a:gdLst>
                  <a:gd name="T0" fmla="*/ 35 w 120"/>
                  <a:gd name="T1" fmla="*/ 94 h 94"/>
                  <a:gd name="T2" fmla="*/ 0 w 120"/>
                  <a:gd name="T3" fmla="*/ 48 h 94"/>
                  <a:gd name="T4" fmla="*/ 83 w 120"/>
                  <a:gd name="T5" fmla="*/ 0 h 94"/>
                  <a:gd name="T6" fmla="*/ 85 w 120"/>
                  <a:gd name="T7" fmla="*/ 0 h 94"/>
                  <a:gd name="T8" fmla="*/ 91 w 120"/>
                  <a:gd name="T9" fmla="*/ 0 h 94"/>
                  <a:gd name="T10" fmla="*/ 98 w 120"/>
                  <a:gd name="T11" fmla="*/ 1 h 94"/>
                  <a:gd name="T12" fmla="*/ 107 w 120"/>
                  <a:gd name="T13" fmla="*/ 5 h 94"/>
                  <a:gd name="T14" fmla="*/ 115 w 120"/>
                  <a:gd name="T15" fmla="*/ 14 h 94"/>
                  <a:gd name="T16" fmla="*/ 119 w 120"/>
                  <a:gd name="T17" fmla="*/ 27 h 94"/>
                  <a:gd name="T18" fmla="*/ 120 w 120"/>
                  <a:gd name="T19" fmla="*/ 46 h 94"/>
                  <a:gd name="T20" fmla="*/ 35 w 120"/>
                  <a:gd name="T21" fmla="*/ 94 h 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0"/>
                  <a:gd name="T34" fmla="*/ 0 h 94"/>
                  <a:gd name="T35" fmla="*/ 120 w 120"/>
                  <a:gd name="T36" fmla="*/ 94 h 9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0" h="94">
                    <a:moveTo>
                      <a:pt x="35" y="94"/>
                    </a:moveTo>
                    <a:lnTo>
                      <a:pt x="0" y="48"/>
                    </a:lnTo>
                    <a:lnTo>
                      <a:pt x="83" y="0"/>
                    </a:lnTo>
                    <a:lnTo>
                      <a:pt x="85" y="0"/>
                    </a:lnTo>
                    <a:lnTo>
                      <a:pt x="91" y="0"/>
                    </a:lnTo>
                    <a:lnTo>
                      <a:pt x="98" y="1"/>
                    </a:lnTo>
                    <a:lnTo>
                      <a:pt x="107" y="5"/>
                    </a:lnTo>
                    <a:lnTo>
                      <a:pt x="115" y="14"/>
                    </a:lnTo>
                    <a:lnTo>
                      <a:pt x="119" y="27"/>
                    </a:lnTo>
                    <a:lnTo>
                      <a:pt x="120" y="46"/>
                    </a:lnTo>
                    <a:lnTo>
                      <a:pt x="35" y="94"/>
                    </a:lnTo>
                    <a:close/>
                  </a:path>
                </a:pathLst>
              </a:custGeom>
              <a:solidFill>
                <a:srgbClr val="2B2BFF"/>
              </a:solidFill>
              <a:ln w="0">
                <a:solidFill>
                  <a:srgbClr val="2B2B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8" name="Freeform 16"/>
              <p:cNvSpPr>
                <a:spLocks/>
              </p:cNvSpPr>
              <p:nvPr/>
            </p:nvSpPr>
            <p:spPr bwMode="auto">
              <a:xfrm>
                <a:off x="1287" y="2471"/>
                <a:ext cx="114" cy="89"/>
              </a:xfrm>
              <a:custGeom>
                <a:avLst/>
                <a:gdLst>
                  <a:gd name="T0" fmla="*/ 30 w 114"/>
                  <a:gd name="T1" fmla="*/ 89 h 89"/>
                  <a:gd name="T2" fmla="*/ 0 w 114"/>
                  <a:gd name="T3" fmla="*/ 48 h 89"/>
                  <a:gd name="T4" fmla="*/ 82 w 114"/>
                  <a:gd name="T5" fmla="*/ 0 h 89"/>
                  <a:gd name="T6" fmla="*/ 84 w 114"/>
                  <a:gd name="T7" fmla="*/ 1 h 89"/>
                  <a:gd name="T8" fmla="*/ 91 w 114"/>
                  <a:gd name="T9" fmla="*/ 1 h 89"/>
                  <a:gd name="T10" fmla="*/ 99 w 114"/>
                  <a:gd name="T11" fmla="*/ 5 h 89"/>
                  <a:gd name="T12" fmla="*/ 108 w 114"/>
                  <a:gd name="T13" fmla="*/ 12 h 89"/>
                  <a:gd name="T14" fmla="*/ 114 w 114"/>
                  <a:gd name="T15" fmla="*/ 24 h 89"/>
                  <a:gd name="T16" fmla="*/ 114 w 114"/>
                  <a:gd name="T17" fmla="*/ 40 h 89"/>
                  <a:gd name="T18" fmla="*/ 30 w 114"/>
                  <a:gd name="T19" fmla="*/ 89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4"/>
                  <a:gd name="T31" fmla="*/ 0 h 89"/>
                  <a:gd name="T32" fmla="*/ 114 w 114"/>
                  <a:gd name="T33" fmla="*/ 89 h 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4" h="89">
                    <a:moveTo>
                      <a:pt x="30" y="89"/>
                    </a:moveTo>
                    <a:lnTo>
                      <a:pt x="0" y="48"/>
                    </a:lnTo>
                    <a:lnTo>
                      <a:pt x="82" y="0"/>
                    </a:lnTo>
                    <a:lnTo>
                      <a:pt x="84" y="1"/>
                    </a:lnTo>
                    <a:lnTo>
                      <a:pt x="91" y="1"/>
                    </a:lnTo>
                    <a:lnTo>
                      <a:pt x="99" y="5"/>
                    </a:lnTo>
                    <a:lnTo>
                      <a:pt x="108" y="12"/>
                    </a:lnTo>
                    <a:lnTo>
                      <a:pt x="114" y="24"/>
                    </a:lnTo>
                    <a:lnTo>
                      <a:pt x="114" y="40"/>
                    </a:lnTo>
                    <a:lnTo>
                      <a:pt x="30" y="89"/>
                    </a:lnTo>
                    <a:close/>
                  </a:path>
                </a:pathLst>
              </a:custGeom>
              <a:solidFill>
                <a:srgbClr val="5555FF"/>
              </a:solidFill>
              <a:ln w="0">
                <a:solidFill>
                  <a:srgbClr val="5555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9" name="Freeform 17"/>
              <p:cNvSpPr>
                <a:spLocks/>
              </p:cNvSpPr>
              <p:nvPr/>
            </p:nvSpPr>
            <p:spPr bwMode="auto">
              <a:xfrm>
                <a:off x="1293" y="2472"/>
                <a:ext cx="108" cy="82"/>
              </a:xfrm>
              <a:custGeom>
                <a:avLst/>
                <a:gdLst>
                  <a:gd name="T0" fmla="*/ 24 w 108"/>
                  <a:gd name="T1" fmla="*/ 82 h 82"/>
                  <a:gd name="T2" fmla="*/ 0 w 108"/>
                  <a:gd name="T3" fmla="*/ 49 h 82"/>
                  <a:gd name="T4" fmla="*/ 80 w 108"/>
                  <a:gd name="T5" fmla="*/ 0 h 82"/>
                  <a:gd name="T6" fmla="*/ 82 w 108"/>
                  <a:gd name="T7" fmla="*/ 0 h 82"/>
                  <a:gd name="T8" fmla="*/ 87 w 108"/>
                  <a:gd name="T9" fmla="*/ 2 h 82"/>
                  <a:gd name="T10" fmla="*/ 95 w 108"/>
                  <a:gd name="T11" fmla="*/ 6 h 82"/>
                  <a:gd name="T12" fmla="*/ 102 w 108"/>
                  <a:gd name="T13" fmla="*/ 11 h 82"/>
                  <a:gd name="T14" fmla="*/ 106 w 108"/>
                  <a:gd name="T15" fmla="*/ 21 h 82"/>
                  <a:gd name="T16" fmla="*/ 108 w 108"/>
                  <a:gd name="T17" fmla="*/ 36 h 82"/>
                  <a:gd name="T18" fmla="*/ 24 w 108"/>
                  <a:gd name="T19" fmla="*/ 82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8"/>
                  <a:gd name="T31" fmla="*/ 0 h 82"/>
                  <a:gd name="T32" fmla="*/ 108 w 108"/>
                  <a:gd name="T33" fmla="*/ 82 h 8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8" h="82">
                    <a:moveTo>
                      <a:pt x="24" y="82"/>
                    </a:moveTo>
                    <a:lnTo>
                      <a:pt x="0" y="49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7" y="2"/>
                    </a:lnTo>
                    <a:lnTo>
                      <a:pt x="95" y="6"/>
                    </a:lnTo>
                    <a:lnTo>
                      <a:pt x="102" y="11"/>
                    </a:lnTo>
                    <a:lnTo>
                      <a:pt x="106" y="21"/>
                    </a:lnTo>
                    <a:lnTo>
                      <a:pt x="108" y="36"/>
                    </a:lnTo>
                    <a:lnTo>
                      <a:pt x="24" y="82"/>
                    </a:lnTo>
                    <a:close/>
                  </a:path>
                </a:pathLst>
              </a:custGeom>
              <a:solidFill>
                <a:srgbClr val="8080FF"/>
              </a:solidFill>
              <a:ln w="0">
                <a:solidFill>
                  <a:srgbClr val="8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0" name="Freeform 18"/>
              <p:cNvSpPr>
                <a:spLocks/>
              </p:cNvSpPr>
              <p:nvPr/>
            </p:nvSpPr>
            <p:spPr bwMode="auto">
              <a:xfrm>
                <a:off x="1299" y="2474"/>
                <a:ext cx="100" cy="74"/>
              </a:xfrm>
              <a:custGeom>
                <a:avLst/>
                <a:gdLst>
                  <a:gd name="T0" fmla="*/ 18 w 100"/>
                  <a:gd name="T1" fmla="*/ 74 h 74"/>
                  <a:gd name="T2" fmla="*/ 0 w 100"/>
                  <a:gd name="T3" fmla="*/ 47 h 74"/>
                  <a:gd name="T4" fmla="*/ 77 w 100"/>
                  <a:gd name="T5" fmla="*/ 0 h 74"/>
                  <a:gd name="T6" fmla="*/ 79 w 100"/>
                  <a:gd name="T7" fmla="*/ 0 h 74"/>
                  <a:gd name="T8" fmla="*/ 81 w 100"/>
                  <a:gd name="T9" fmla="*/ 0 h 74"/>
                  <a:gd name="T10" fmla="*/ 85 w 100"/>
                  <a:gd name="T11" fmla="*/ 2 h 74"/>
                  <a:gd name="T12" fmla="*/ 89 w 100"/>
                  <a:gd name="T13" fmla="*/ 4 h 74"/>
                  <a:gd name="T14" fmla="*/ 92 w 100"/>
                  <a:gd name="T15" fmla="*/ 8 h 74"/>
                  <a:gd name="T16" fmla="*/ 96 w 100"/>
                  <a:gd name="T17" fmla="*/ 11 h 74"/>
                  <a:gd name="T18" fmla="*/ 98 w 100"/>
                  <a:gd name="T19" fmla="*/ 15 h 74"/>
                  <a:gd name="T20" fmla="*/ 100 w 100"/>
                  <a:gd name="T21" fmla="*/ 21 h 74"/>
                  <a:gd name="T22" fmla="*/ 100 w 100"/>
                  <a:gd name="T23" fmla="*/ 28 h 74"/>
                  <a:gd name="T24" fmla="*/ 18 w 100"/>
                  <a:gd name="T25" fmla="*/ 74 h 7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0"/>
                  <a:gd name="T40" fmla="*/ 0 h 74"/>
                  <a:gd name="T41" fmla="*/ 100 w 100"/>
                  <a:gd name="T42" fmla="*/ 74 h 7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0" h="74">
                    <a:moveTo>
                      <a:pt x="18" y="74"/>
                    </a:moveTo>
                    <a:lnTo>
                      <a:pt x="0" y="47"/>
                    </a:lnTo>
                    <a:lnTo>
                      <a:pt x="77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92" y="8"/>
                    </a:lnTo>
                    <a:lnTo>
                      <a:pt x="96" y="11"/>
                    </a:lnTo>
                    <a:lnTo>
                      <a:pt x="98" y="15"/>
                    </a:lnTo>
                    <a:lnTo>
                      <a:pt x="100" y="21"/>
                    </a:lnTo>
                    <a:lnTo>
                      <a:pt x="100" y="28"/>
                    </a:lnTo>
                    <a:lnTo>
                      <a:pt x="18" y="74"/>
                    </a:lnTo>
                    <a:close/>
                  </a:path>
                </a:pathLst>
              </a:custGeom>
              <a:solidFill>
                <a:srgbClr val="AAAAFF"/>
              </a:solidFill>
              <a:ln w="0">
                <a:solidFill>
                  <a:srgbClr val="AAAA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1" name="Freeform 19"/>
              <p:cNvSpPr>
                <a:spLocks/>
              </p:cNvSpPr>
              <p:nvPr/>
            </p:nvSpPr>
            <p:spPr bwMode="auto">
              <a:xfrm>
                <a:off x="1304" y="2474"/>
                <a:ext cx="95" cy="67"/>
              </a:xfrm>
              <a:custGeom>
                <a:avLst/>
                <a:gdLst>
                  <a:gd name="T0" fmla="*/ 13 w 95"/>
                  <a:gd name="T1" fmla="*/ 67 h 67"/>
                  <a:gd name="T2" fmla="*/ 0 w 95"/>
                  <a:gd name="T3" fmla="*/ 47 h 67"/>
                  <a:gd name="T4" fmla="*/ 76 w 95"/>
                  <a:gd name="T5" fmla="*/ 0 h 67"/>
                  <a:gd name="T6" fmla="*/ 78 w 95"/>
                  <a:gd name="T7" fmla="*/ 2 h 67"/>
                  <a:gd name="T8" fmla="*/ 80 w 95"/>
                  <a:gd name="T9" fmla="*/ 4 h 67"/>
                  <a:gd name="T10" fmla="*/ 84 w 95"/>
                  <a:gd name="T11" fmla="*/ 6 h 67"/>
                  <a:gd name="T12" fmla="*/ 87 w 95"/>
                  <a:gd name="T13" fmla="*/ 9 h 67"/>
                  <a:gd name="T14" fmla="*/ 91 w 95"/>
                  <a:gd name="T15" fmla="*/ 13 h 67"/>
                  <a:gd name="T16" fmla="*/ 95 w 95"/>
                  <a:gd name="T17" fmla="*/ 19 h 67"/>
                  <a:gd name="T18" fmla="*/ 95 w 95"/>
                  <a:gd name="T19" fmla="*/ 22 h 67"/>
                  <a:gd name="T20" fmla="*/ 13 w 95"/>
                  <a:gd name="T21" fmla="*/ 67 h 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5"/>
                  <a:gd name="T34" fmla="*/ 0 h 67"/>
                  <a:gd name="T35" fmla="*/ 95 w 95"/>
                  <a:gd name="T36" fmla="*/ 67 h 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5" h="67">
                    <a:moveTo>
                      <a:pt x="13" y="67"/>
                    </a:moveTo>
                    <a:lnTo>
                      <a:pt x="0" y="47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6"/>
                    </a:lnTo>
                    <a:lnTo>
                      <a:pt x="87" y="9"/>
                    </a:lnTo>
                    <a:lnTo>
                      <a:pt x="91" y="13"/>
                    </a:lnTo>
                    <a:lnTo>
                      <a:pt x="95" y="19"/>
                    </a:lnTo>
                    <a:lnTo>
                      <a:pt x="95" y="22"/>
                    </a:lnTo>
                    <a:lnTo>
                      <a:pt x="13" y="67"/>
                    </a:lnTo>
                    <a:close/>
                  </a:path>
                </a:pathLst>
              </a:custGeom>
              <a:solidFill>
                <a:srgbClr val="D5D5FF"/>
              </a:solidFill>
              <a:ln w="0">
                <a:solidFill>
                  <a:srgbClr val="D5D5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2" name="Freeform 20"/>
              <p:cNvSpPr>
                <a:spLocks/>
              </p:cNvSpPr>
              <p:nvPr/>
            </p:nvSpPr>
            <p:spPr bwMode="auto">
              <a:xfrm>
                <a:off x="1310" y="2476"/>
                <a:ext cx="89" cy="59"/>
              </a:xfrm>
              <a:custGeom>
                <a:avLst/>
                <a:gdLst>
                  <a:gd name="T0" fmla="*/ 89 w 89"/>
                  <a:gd name="T1" fmla="*/ 15 h 59"/>
                  <a:gd name="T2" fmla="*/ 7 w 89"/>
                  <a:gd name="T3" fmla="*/ 59 h 59"/>
                  <a:gd name="T4" fmla="*/ 0 w 89"/>
                  <a:gd name="T5" fmla="*/ 45 h 59"/>
                  <a:gd name="T6" fmla="*/ 74 w 89"/>
                  <a:gd name="T7" fmla="*/ 0 h 59"/>
                  <a:gd name="T8" fmla="*/ 89 w 89"/>
                  <a:gd name="T9" fmla="*/ 15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59"/>
                  <a:gd name="T17" fmla="*/ 89 w 8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59">
                    <a:moveTo>
                      <a:pt x="89" y="15"/>
                    </a:moveTo>
                    <a:lnTo>
                      <a:pt x="7" y="59"/>
                    </a:lnTo>
                    <a:lnTo>
                      <a:pt x="0" y="45"/>
                    </a:lnTo>
                    <a:lnTo>
                      <a:pt x="74" y="0"/>
                    </a:lnTo>
                    <a:lnTo>
                      <a:pt x="89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3" name="Freeform 21"/>
              <p:cNvSpPr>
                <a:spLocks/>
              </p:cNvSpPr>
              <p:nvPr/>
            </p:nvSpPr>
            <p:spPr bwMode="auto">
              <a:xfrm>
                <a:off x="1262" y="2517"/>
                <a:ext cx="63" cy="68"/>
              </a:xfrm>
              <a:custGeom>
                <a:avLst/>
                <a:gdLst>
                  <a:gd name="T0" fmla="*/ 46 w 63"/>
                  <a:gd name="T1" fmla="*/ 67 h 68"/>
                  <a:gd name="T2" fmla="*/ 57 w 63"/>
                  <a:gd name="T3" fmla="*/ 55 h 68"/>
                  <a:gd name="T4" fmla="*/ 63 w 63"/>
                  <a:gd name="T5" fmla="*/ 39 h 68"/>
                  <a:gd name="T6" fmla="*/ 59 w 63"/>
                  <a:gd name="T7" fmla="*/ 22 h 68"/>
                  <a:gd name="T8" fmla="*/ 48 w 63"/>
                  <a:gd name="T9" fmla="*/ 7 h 68"/>
                  <a:gd name="T10" fmla="*/ 33 w 63"/>
                  <a:gd name="T11" fmla="*/ 0 h 68"/>
                  <a:gd name="T12" fmla="*/ 16 w 63"/>
                  <a:gd name="T13" fmla="*/ 4 h 68"/>
                  <a:gd name="T14" fmla="*/ 3 w 63"/>
                  <a:gd name="T15" fmla="*/ 15 h 68"/>
                  <a:gd name="T16" fmla="*/ 0 w 63"/>
                  <a:gd name="T17" fmla="*/ 30 h 68"/>
                  <a:gd name="T18" fmla="*/ 1 w 63"/>
                  <a:gd name="T19" fmla="*/ 48 h 68"/>
                  <a:gd name="T20" fmla="*/ 13 w 63"/>
                  <a:gd name="T21" fmla="*/ 61 h 68"/>
                  <a:gd name="T22" fmla="*/ 29 w 63"/>
                  <a:gd name="T23" fmla="*/ 68 h 68"/>
                  <a:gd name="T24" fmla="*/ 46 w 63"/>
                  <a:gd name="T25" fmla="*/ 67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8"/>
                  <a:gd name="T41" fmla="*/ 63 w 63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8">
                    <a:moveTo>
                      <a:pt x="46" y="67"/>
                    </a:moveTo>
                    <a:lnTo>
                      <a:pt x="57" y="55"/>
                    </a:lnTo>
                    <a:lnTo>
                      <a:pt x="63" y="39"/>
                    </a:lnTo>
                    <a:lnTo>
                      <a:pt x="59" y="22"/>
                    </a:lnTo>
                    <a:lnTo>
                      <a:pt x="48" y="7"/>
                    </a:lnTo>
                    <a:lnTo>
                      <a:pt x="33" y="0"/>
                    </a:lnTo>
                    <a:lnTo>
                      <a:pt x="16" y="4"/>
                    </a:lnTo>
                    <a:lnTo>
                      <a:pt x="3" y="15"/>
                    </a:lnTo>
                    <a:lnTo>
                      <a:pt x="0" y="30"/>
                    </a:lnTo>
                    <a:lnTo>
                      <a:pt x="1" y="48"/>
                    </a:lnTo>
                    <a:lnTo>
                      <a:pt x="13" y="61"/>
                    </a:lnTo>
                    <a:lnTo>
                      <a:pt x="29" y="68"/>
                    </a:lnTo>
                    <a:lnTo>
                      <a:pt x="46" y="67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4" name="Freeform 22"/>
              <p:cNvSpPr>
                <a:spLocks/>
              </p:cNvSpPr>
              <p:nvPr/>
            </p:nvSpPr>
            <p:spPr bwMode="auto">
              <a:xfrm>
                <a:off x="1262" y="2517"/>
                <a:ext cx="63" cy="68"/>
              </a:xfrm>
              <a:custGeom>
                <a:avLst/>
                <a:gdLst>
                  <a:gd name="T0" fmla="*/ 46 w 63"/>
                  <a:gd name="T1" fmla="*/ 67 h 68"/>
                  <a:gd name="T2" fmla="*/ 57 w 63"/>
                  <a:gd name="T3" fmla="*/ 55 h 68"/>
                  <a:gd name="T4" fmla="*/ 63 w 63"/>
                  <a:gd name="T5" fmla="*/ 39 h 68"/>
                  <a:gd name="T6" fmla="*/ 59 w 63"/>
                  <a:gd name="T7" fmla="*/ 22 h 68"/>
                  <a:gd name="T8" fmla="*/ 48 w 63"/>
                  <a:gd name="T9" fmla="*/ 7 h 68"/>
                  <a:gd name="T10" fmla="*/ 33 w 63"/>
                  <a:gd name="T11" fmla="*/ 0 h 68"/>
                  <a:gd name="T12" fmla="*/ 16 w 63"/>
                  <a:gd name="T13" fmla="*/ 4 h 68"/>
                  <a:gd name="T14" fmla="*/ 3 w 63"/>
                  <a:gd name="T15" fmla="*/ 15 h 68"/>
                  <a:gd name="T16" fmla="*/ 0 w 63"/>
                  <a:gd name="T17" fmla="*/ 30 h 68"/>
                  <a:gd name="T18" fmla="*/ 1 w 63"/>
                  <a:gd name="T19" fmla="*/ 48 h 68"/>
                  <a:gd name="T20" fmla="*/ 13 w 63"/>
                  <a:gd name="T21" fmla="*/ 61 h 68"/>
                  <a:gd name="T22" fmla="*/ 29 w 63"/>
                  <a:gd name="T23" fmla="*/ 68 h 68"/>
                  <a:gd name="T24" fmla="*/ 46 w 63"/>
                  <a:gd name="T25" fmla="*/ 67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8"/>
                  <a:gd name="T41" fmla="*/ 63 w 63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8">
                    <a:moveTo>
                      <a:pt x="46" y="67"/>
                    </a:moveTo>
                    <a:lnTo>
                      <a:pt x="57" y="55"/>
                    </a:lnTo>
                    <a:lnTo>
                      <a:pt x="63" y="39"/>
                    </a:lnTo>
                    <a:lnTo>
                      <a:pt x="59" y="22"/>
                    </a:lnTo>
                    <a:lnTo>
                      <a:pt x="48" y="7"/>
                    </a:lnTo>
                    <a:lnTo>
                      <a:pt x="33" y="0"/>
                    </a:lnTo>
                    <a:lnTo>
                      <a:pt x="16" y="4"/>
                    </a:lnTo>
                    <a:lnTo>
                      <a:pt x="3" y="15"/>
                    </a:lnTo>
                    <a:lnTo>
                      <a:pt x="0" y="30"/>
                    </a:lnTo>
                    <a:lnTo>
                      <a:pt x="1" y="48"/>
                    </a:lnTo>
                    <a:lnTo>
                      <a:pt x="13" y="61"/>
                    </a:lnTo>
                    <a:lnTo>
                      <a:pt x="29" y="68"/>
                    </a:lnTo>
                    <a:lnTo>
                      <a:pt x="46" y="67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5" name="Freeform 24"/>
              <p:cNvSpPr>
                <a:spLocks/>
              </p:cNvSpPr>
              <p:nvPr/>
            </p:nvSpPr>
            <p:spPr bwMode="auto">
              <a:xfrm>
                <a:off x="1584" y="1961"/>
                <a:ext cx="686" cy="430"/>
              </a:xfrm>
              <a:custGeom>
                <a:avLst/>
                <a:gdLst>
                  <a:gd name="T0" fmla="*/ 0 w 686"/>
                  <a:gd name="T1" fmla="*/ 376 h 430"/>
                  <a:gd name="T2" fmla="*/ 645 w 686"/>
                  <a:gd name="T3" fmla="*/ 0 h 430"/>
                  <a:gd name="T4" fmla="*/ 647 w 686"/>
                  <a:gd name="T5" fmla="*/ 0 h 430"/>
                  <a:gd name="T6" fmla="*/ 653 w 686"/>
                  <a:gd name="T7" fmla="*/ 0 h 430"/>
                  <a:gd name="T8" fmla="*/ 660 w 686"/>
                  <a:gd name="T9" fmla="*/ 0 h 430"/>
                  <a:gd name="T10" fmla="*/ 670 w 686"/>
                  <a:gd name="T11" fmla="*/ 3 h 430"/>
                  <a:gd name="T12" fmla="*/ 677 w 686"/>
                  <a:gd name="T13" fmla="*/ 9 h 430"/>
                  <a:gd name="T14" fmla="*/ 683 w 686"/>
                  <a:gd name="T15" fmla="*/ 18 h 430"/>
                  <a:gd name="T16" fmla="*/ 686 w 686"/>
                  <a:gd name="T17" fmla="*/ 33 h 430"/>
                  <a:gd name="T18" fmla="*/ 686 w 686"/>
                  <a:gd name="T19" fmla="*/ 53 h 430"/>
                  <a:gd name="T20" fmla="*/ 41 w 686"/>
                  <a:gd name="T21" fmla="*/ 430 h 430"/>
                  <a:gd name="T22" fmla="*/ 0 w 686"/>
                  <a:gd name="T23" fmla="*/ 376 h 4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86"/>
                  <a:gd name="T37" fmla="*/ 0 h 430"/>
                  <a:gd name="T38" fmla="*/ 686 w 686"/>
                  <a:gd name="T39" fmla="*/ 430 h 4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86" h="430">
                    <a:moveTo>
                      <a:pt x="0" y="376"/>
                    </a:moveTo>
                    <a:lnTo>
                      <a:pt x="645" y="0"/>
                    </a:lnTo>
                    <a:lnTo>
                      <a:pt x="647" y="0"/>
                    </a:lnTo>
                    <a:lnTo>
                      <a:pt x="653" y="0"/>
                    </a:lnTo>
                    <a:lnTo>
                      <a:pt x="660" y="0"/>
                    </a:lnTo>
                    <a:lnTo>
                      <a:pt x="670" y="3"/>
                    </a:lnTo>
                    <a:lnTo>
                      <a:pt x="677" y="9"/>
                    </a:lnTo>
                    <a:lnTo>
                      <a:pt x="683" y="18"/>
                    </a:lnTo>
                    <a:lnTo>
                      <a:pt x="686" y="33"/>
                    </a:lnTo>
                    <a:lnTo>
                      <a:pt x="686" y="53"/>
                    </a:lnTo>
                    <a:lnTo>
                      <a:pt x="41" y="430"/>
                    </a:lnTo>
                    <a:lnTo>
                      <a:pt x="0" y="376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6" name="Freeform 25"/>
              <p:cNvSpPr>
                <a:spLocks/>
              </p:cNvSpPr>
              <p:nvPr/>
            </p:nvSpPr>
            <p:spPr bwMode="auto">
              <a:xfrm>
                <a:off x="1584" y="1961"/>
                <a:ext cx="686" cy="430"/>
              </a:xfrm>
              <a:custGeom>
                <a:avLst/>
                <a:gdLst>
                  <a:gd name="T0" fmla="*/ 0 w 686"/>
                  <a:gd name="T1" fmla="*/ 376 h 430"/>
                  <a:gd name="T2" fmla="*/ 645 w 686"/>
                  <a:gd name="T3" fmla="*/ 0 h 430"/>
                  <a:gd name="T4" fmla="*/ 647 w 686"/>
                  <a:gd name="T5" fmla="*/ 0 h 430"/>
                  <a:gd name="T6" fmla="*/ 653 w 686"/>
                  <a:gd name="T7" fmla="*/ 0 h 430"/>
                  <a:gd name="T8" fmla="*/ 660 w 686"/>
                  <a:gd name="T9" fmla="*/ 0 h 430"/>
                  <a:gd name="T10" fmla="*/ 670 w 686"/>
                  <a:gd name="T11" fmla="*/ 3 h 430"/>
                  <a:gd name="T12" fmla="*/ 677 w 686"/>
                  <a:gd name="T13" fmla="*/ 9 h 430"/>
                  <a:gd name="T14" fmla="*/ 683 w 686"/>
                  <a:gd name="T15" fmla="*/ 18 h 430"/>
                  <a:gd name="T16" fmla="*/ 686 w 686"/>
                  <a:gd name="T17" fmla="*/ 33 h 430"/>
                  <a:gd name="T18" fmla="*/ 686 w 686"/>
                  <a:gd name="T19" fmla="*/ 53 h 430"/>
                  <a:gd name="T20" fmla="*/ 41 w 686"/>
                  <a:gd name="T21" fmla="*/ 430 h 430"/>
                  <a:gd name="T22" fmla="*/ 0 w 686"/>
                  <a:gd name="T23" fmla="*/ 376 h 4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86"/>
                  <a:gd name="T37" fmla="*/ 0 h 430"/>
                  <a:gd name="T38" fmla="*/ 686 w 686"/>
                  <a:gd name="T39" fmla="*/ 430 h 4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86" h="430">
                    <a:moveTo>
                      <a:pt x="0" y="376"/>
                    </a:moveTo>
                    <a:lnTo>
                      <a:pt x="645" y="0"/>
                    </a:lnTo>
                    <a:lnTo>
                      <a:pt x="647" y="0"/>
                    </a:lnTo>
                    <a:lnTo>
                      <a:pt x="653" y="0"/>
                    </a:lnTo>
                    <a:lnTo>
                      <a:pt x="660" y="0"/>
                    </a:lnTo>
                    <a:lnTo>
                      <a:pt x="670" y="3"/>
                    </a:lnTo>
                    <a:lnTo>
                      <a:pt x="677" y="9"/>
                    </a:lnTo>
                    <a:lnTo>
                      <a:pt x="683" y="18"/>
                    </a:lnTo>
                    <a:lnTo>
                      <a:pt x="686" y="33"/>
                    </a:lnTo>
                    <a:lnTo>
                      <a:pt x="686" y="53"/>
                    </a:lnTo>
                    <a:lnTo>
                      <a:pt x="41" y="430"/>
                    </a:lnTo>
                    <a:lnTo>
                      <a:pt x="0" y="37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7" name="Line 26"/>
              <p:cNvSpPr>
                <a:spLocks noChangeShapeType="1"/>
              </p:cNvSpPr>
              <p:nvPr/>
            </p:nvSpPr>
            <p:spPr bwMode="auto">
              <a:xfrm flipH="1">
                <a:off x="1592" y="2407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8" name="Line 27"/>
              <p:cNvSpPr>
                <a:spLocks noChangeShapeType="1"/>
              </p:cNvSpPr>
              <p:nvPr/>
            </p:nvSpPr>
            <p:spPr bwMode="auto">
              <a:xfrm flipH="1">
                <a:off x="1567" y="2422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9" name="Freeform 28"/>
              <p:cNvSpPr>
                <a:spLocks/>
              </p:cNvSpPr>
              <p:nvPr/>
            </p:nvSpPr>
            <p:spPr bwMode="auto">
              <a:xfrm>
                <a:off x="1551" y="2437"/>
                <a:ext cx="5" cy="9"/>
              </a:xfrm>
              <a:custGeom>
                <a:avLst/>
                <a:gdLst>
                  <a:gd name="T0" fmla="*/ 5 w 5"/>
                  <a:gd name="T1" fmla="*/ 0 h 9"/>
                  <a:gd name="T2" fmla="*/ 0 w 5"/>
                  <a:gd name="T3" fmla="*/ 6 h 9"/>
                  <a:gd name="T4" fmla="*/ 4 w 5"/>
                  <a:gd name="T5" fmla="*/ 9 h 9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9"/>
                  <a:gd name="T11" fmla="*/ 5 w 5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9">
                    <a:moveTo>
                      <a:pt x="5" y="0"/>
                    </a:moveTo>
                    <a:lnTo>
                      <a:pt x="0" y="6"/>
                    </a:lnTo>
                    <a:lnTo>
                      <a:pt x="4" y="9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0" name="Line 29"/>
              <p:cNvSpPr>
                <a:spLocks noChangeShapeType="1"/>
              </p:cNvSpPr>
              <p:nvPr/>
            </p:nvSpPr>
            <p:spPr bwMode="auto">
              <a:xfrm>
                <a:off x="1566" y="2456"/>
                <a:ext cx="11" cy="11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1" name="Line 30"/>
              <p:cNvSpPr>
                <a:spLocks noChangeShapeType="1"/>
              </p:cNvSpPr>
              <p:nvPr/>
            </p:nvSpPr>
            <p:spPr bwMode="auto">
              <a:xfrm flipV="1">
                <a:off x="1588" y="2456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2" name="Line 31"/>
              <p:cNvSpPr>
                <a:spLocks noChangeShapeType="1"/>
              </p:cNvSpPr>
              <p:nvPr/>
            </p:nvSpPr>
            <p:spPr bwMode="auto">
              <a:xfrm flipV="1">
                <a:off x="1612" y="2443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3" name="Line 32"/>
              <p:cNvSpPr>
                <a:spLocks noChangeShapeType="1"/>
              </p:cNvSpPr>
              <p:nvPr/>
            </p:nvSpPr>
            <p:spPr bwMode="auto">
              <a:xfrm flipV="1">
                <a:off x="1636" y="2428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4" name="Line 33"/>
              <p:cNvSpPr>
                <a:spLocks noChangeShapeType="1"/>
              </p:cNvSpPr>
              <p:nvPr/>
            </p:nvSpPr>
            <p:spPr bwMode="auto">
              <a:xfrm flipV="1">
                <a:off x="1662" y="2413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5" name="Line 34"/>
              <p:cNvSpPr>
                <a:spLocks noChangeShapeType="1"/>
              </p:cNvSpPr>
              <p:nvPr/>
            </p:nvSpPr>
            <p:spPr bwMode="auto">
              <a:xfrm flipV="1">
                <a:off x="1686" y="2398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6" name="Line 35"/>
              <p:cNvSpPr>
                <a:spLocks noChangeShapeType="1"/>
              </p:cNvSpPr>
              <p:nvPr/>
            </p:nvSpPr>
            <p:spPr bwMode="auto">
              <a:xfrm flipV="1">
                <a:off x="1710" y="2385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7" name="Line 36"/>
              <p:cNvSpPr>
                <a:spLocks noChangeShapeType="1"/>
              </p:cNvSpPr>
              <p:nvPr/>
            </p:nvSpPr>
            <p:spPr bwMode="auto">
              <a:xfrm flipV="1">
                <a:off x="1736" y="2370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8" name="Line 37"/>
              <p:cNvSpPr>
                <a:spLocks noChangeShapeType="1"/>
              </p:cNvSpPr>
              <p:nvPr/>
            </p:nvSpPr>
            <p:spPr bwMode="auto">
              <a:xfrm flipV="1">
                <a:off x="1760" y="2356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9" name="Line 38"/>
              <p:cNvSpPr>
                <a:spLocks noChangeShapeType="1"/>
              </p:cNvSpPr>
              <p:nvPr/>
            </p:nvSpPr>
            <p:spPr bwMode="auto">
              <a:xfrm flipV="1">
                <a:off x="1784" y="2343"/>
                <a:ext cx="13" cy="5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0" name="Line 39"/>
              <p:cNvSpPr>
                <a:spLocks noChangeShapeType="1"/>
              </p:cNvSpPr>
              <p:nvPr/>
            </p:nvSpPr>
            <p:spPr bwMode="auto">
              <a:xfrm flipV="1">
                <a:off x="1809" y="2328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1" name="Line 40"/>
              <p:cNvSpPr>
                <a:spLocks noChangeShapeType="1"/>
              </p:cNvSpPr>
              <p:nvPr/>
            </p:nvSpPr>
            <p:spPr bwMode="auto">
              <a:xfrm flipV="1">
                <a:off x="1835" y="2313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2" name="Line 41"/>
              <p:cNvSpPr>
                <a:spLocks noChangeShapeType="1"/>
              </p:cNvSpPr>
              <p:nvPr/>
            </p:nvSpPr>
            <p:spPr bwMode="auto">
              <a:xfrm flipV="1">
                <a:off x="1859" y="2298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3" name="Line 42"/>
              <p:cNvSpPr>
                <a:spLocks noChangeShapeType="1"/>
              </p:cNvSpPr>
              <p:nvPr/>
            </p:nvSpPr>
            <p:spPr bwMode="auto">
              <a:xfrm flipV="1">
                <a:off x="1883" y="2285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4" name="Line 43"/>
              <p:cNvSpPr>
                <a:spLocks noChangeShapeType="1"/>
              </p:cNvSpPr>
              <p:nvPr/>
            </p:nvSpPr>
            <p:spPr bwMode="auto">
              <a:xfrm flipV="1">
                <a:off x="1907" y="2270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5" name="Line 44"/>
              <p:cNvSpPr>
                <a:spLocks noChangeShapeType="1"/>
              </p:cNvSpPr>
              <p:nvPr/>
            </p:nvSpPr>
            <p:spPr bwMode="auto">
              <a:xfrm flipV="1">
                <a:off x="1933" y="2255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6" name="Line 45"/>
              <p:cNvSpPr>
                <a:spLocks noChangeShapeType="1"/>
              </p:cNvSpPr>
              <p:nvPr/>
            </p:nvSpPr>
            <p:spPr bwMode="auto">
              <a:xfrm flipV="1">
                <a:off x="1957" y="2241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7" name="Line 46"/>
              <p:cNvSpPr>
                <a:spLocks noChangeShapeType="1"/>
              </p:cNvSpPr>
              <p:nvPr/>
            </p:nvSpPr>
            <p:spPr bwMode="auto">
              <a:xfrm flipV="1">
                <a:off x="1981" y="2228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8" name="Line 47"/>
              <p:cNvSpPr>
                <a:spLocks noChangeShapeType="1"/>
              </p:cNvSpPr>
              <p:nvPr/>
            </p:nvSpPr>
            <p:spPr bwMode="auto">
              <a:xfrm flipV="1">
                <a:off x="2007" y="2213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9" name="Line 48"/>
              <p:cNvSpPr>
                <a:spLocks noChangeShapeType="1"/>
              </p:cNvSpPr>
              <p:nvPr/>
            </p:nvSpPr>
            <p:spPr bwMode="auto">
              <a:xfrm flipV="1">
                <a:off x="2031" y="2198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0" name="Line 49"/>
              <p:cNvSpPr>
                <a:spLocks noChangeShapeType="1"/>
              </p:cNvSpPr>
              <p:nvPr/>
            </p:nvSpPr>
            <p:spPr bwMode="auto">
              <a:xfrm>
                <a:off x="2055" y="2191"/>
                <a:ext cx="1" cy="1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1" name="Line 97"/>
              <p:cNvSpPr>
                <a:spLocks noChangeShapeType="1"/>
              </p:cNvSpPr>
              <p:nvPr/>
            </p:nvSpPr>
            <p:spPr bwMode="auto">
              <a:xfrm flipH="1">
                <a:off x="2563" y="2483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2" name="Line 98"/>
              <p:cNvSpPr>
                <a:spLocks noChangeShapeType="1"/>
              </p:cNvSpPr>
              <p:nvPr/>
            </p:nvSpPr>
            <p:spPr bwMode="auto">
              <a:xfrm flipH="1">
                <a:off x="2539" y="2498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3" name="Line 99"/>
              <p:cNvSpPr>
                <a:spLocks noChangeShapeType="1"/>
              </p:cNvSpPr>
              <p:nvPr/>
            </p:nvSpPr>
            <p:spPr bwMode="auto">
              <a:xfrm flipH="1">
                <a:off x="2513" y="2511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4" name="Line 100"/>
              <p:cNvSpPr>
                <a:spLocks noChangeShapeType="1"/>
              </p:cNvSpPr>
              <p:nvPr/>
            </p:nvSpPr>
            <p:spPr bwMode="auto">
              <a:xfrm flipH="1">
                <a:off x="2489" y="2526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5" name="Line 101"/>
              <p:cNvSpPr>
                <a:spLocks noChangeShapeType="1"/>
              </p:cNvSpPr>
              <p:nvPr/>
            </p:nvSpPr>
            <p:spPr bwMode="auto">
              <a:xfrm flipH="1">
                <a:off x="2465" y="2541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6" name="Line 102"/>
              <p:cNvSpPr>
                <a:spLocks noChangeShapeType="1"/>
              </p:cNvSpPr>
              <p:nvPr/>
            </p:nvSpPr>
            <p:spPr bwMode="auto">
              <a:xfrm flipH="1">
                <a:off x="2439" y="2554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7" name="Line 103"/>
              <p:cNvSpPr>
                <a:spLocks noChangeShapeType="1"/>
              </p:cNvSpPr>
              <p:nvPr/>
            </p:nvSpPr>
            <p:spPr bwMode="auto">
              <a:xfrm flipH="1">
                <a:off x="2415" y="2569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8" name="Line 104"/>
              <p:cNvSpPr>
                <a:spLocks noChangeShapeType="1"/>
              </p:cNvSpPr>
              <p:nvPr/>
            </p:nvSpPr>
            <p:spPr bwMode="auto">
              <a:xfrm flipH="1">
                <a:off x="2391" y="2584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9" name="Line 105"/>
              <p:cNvSpPr>
                <a:spLocks noChangeShapeType="1"/>
              </p:cNvSpPr>
              <p:nvPr/>
            </p:nvSpPr>
            <p:spPr bwMode="auto">
              <a:xfrm flipH="1">
                <a:off x="2365" y="2598"/>
                <a:ext cx="13" cy="6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0" name="Line 106"/>
              <p:cNvSpPr>
                <a:spLocks noChangeShapeType="1"/>
              </p:cNvSpPr>
              <p:nvPr/>
            </p:nvSpPr>
            <p:spPr bwMode="auto">
              <a:xfrm flipH="1">
                <a:off x="2341" y="2611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1" name="Line 107"/>
              <p:cNvSpPr>
                <a:spLocks noChangeShapeType="1"/>
              </p:cNvSpPr>
              <p:nvPr/>
            </p:nvSpPr>
            <p:spPr bwMode="auto">
              <a:xfrm flipH="1">
                <a:off x="2317" y="2626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2" name="Line 108"/>
              <p:cNvSpPr>
                <a:spLocks noChangeShapeType="1"/>
              </p:cNvSpPr>
              <p:nvPr/>
            </p:nvSpPr>
            <p:spPr bwMode="auto">
              <a:xfrm flipH="1">
                <a:off x="2293" y="2641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3" name="Line 109"/>
              <p:cNvSpPr>
                <a:spLocks noChangeShapeType="1"/>
              </p:cNvSpPr>
              <p:nvPr/>
            </p:nvSpPr>
            <p:spPr bwMode="auto">
              <a:xfrm flipH="1">
                <a:off x="2267" y="2654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4" name="Freeform 110"/>
              <p:cNvSpPr>
                <a:spLocks/>
              </p:cNvSpPr>
              <p:nvPr/>
            </p:nvSpPr>
            <p:spPr bwMode="auto">
              <a:xfrm>
                <a:off x="2242" y="2669"/>
                <a:ext cx="13" cy="7"/>
              </a:xfrm>
              <a:custGeom>
                <a:avLst/>
                <a:gdLst>
                  <a:gd name="T0" fmla="*/ 13 w 13"/>
                  <a:gd name="T1" fmla="*/ 0 h 7"/>
                  <a:gd name="T2" fmla="*/ 0 w 13"/>
                  <a:gd name="T3" fmla="*/ 7 h 7"/>
                  <a:gd name="T4" fmla="*/ 0 w 13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7"/>
                  <a:gd name="T11" fmla="*/ 13 w 13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7">
                    <a:moveTo>
                      <a:pt x="13" y="0"/>
                    </a:moveTo>
                    <a:lnTo>
                      <a:pt x="0" y="7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5" name="Line 111"/>
              <p:cNvSpPr>
                <a:spLocks noChangeShapeType="1"/>
              </p:cNvSpPr>
              <p:nvPr/>
            </p:nvSpPr>
            <p:spPr bwMode="auto">
              <a:xfrm>
                <a:off x="2254" y="2686"/>
                <a:ext cx="11" cy="9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6" name="Line 112"/>
              <p:cNvSpPr>
                <a:spLocks noChangeShapeType="1"/>
              </p:cNvSpPr>
              <p:nvPr/>
            </p:nvSpPr>
            <p:spPr bwMode="auto">
              <a:xfrm flipV="1">
                <a:off x="2276" y="2680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7" name="Line 113"/>
              <p:cNvSpPr>
                <a:spLocks noChangeShapeType="1"/>
              </p:cNvSpPr>
              <p:nvPr/>
            </p:nvSpPr>
            <p:spPr bwMode="auto">
              <a:xfrm flipV="1">
                <a:off x="2300" y="2665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8" name="Freeform 114"/>
              <p:cNvSpPr>
                <a:spLocks/>
              </p:cNvSpPr>
              <p:nvPr/>
            </p:nvSpPr>
            <p:spPr bwMode="auto">
              <a:xfrm>
                <a:off x="1579" y="1962"/>
                <a:ext cx="691" cy="429"/>
              </a:xfrm>
              <a:custGeom>
                <a:avLst/>
                <a:gdLst>
                  <a:gd name="T0" fmla="*/ 654 w 691"/>
                  <a:gd name="T1" fmla="*/ 0 h 429"/>
                  <a:gd name="T2" fmla="*/ 658 w 691"/>
                  <a:gd name="T3" fmla="*/ 0 h 429"/>
                  <a:gd name="T4" fmla="*/ 663 w 691"/>
                  <a:gd name="T5" fmla="*/ 0 h 429"/>
                  <a:gd name="T6" fmla="*/ 671 w 691"/>
                  <a:gd name="T7" fmla="*/ 2 h 429"/>
                  <a:gd name="T8" fmla="*/ 678 w 691"/>
                  <a:gd name="T9" fmla="*/ 6 h 429"/>
                  <a:gd name="T10" fmla="*/ 686 w 691"/>
                  <a:gd name="T11" fmla="*/ 13 h 429"/>
                  <a:gd name="T12" fmla="*/ 691 w 691"/>
                  <a:gd name="T13" fmla="*/ 28 h 429"/>
                  <a:gd name="T14" fmla="*/ 691 w 691"/>
                  <a:gd name="T15" fmla="*/ 47 h 429"/>
                  <a:gd name="T16" fmla="*/ 35 w 691"/>
                  <a:gd name="T17" fmla="*/ 429 h 429"/>
                  <a:gd name="T18" fmla="*/ 0 w 691"/>
                  <a:gd name="T19" fmla="*/ 381 h 429"/>
                  <a:gd name="T20" fmla="*/ 654 w 691"/>
                  <a:gd name="T21" fmla="*/ 0 h 4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91"/>
                  <a:gd name="T34" fmla="*/ 0 h 429"/>
                  <a:gd name="T35" fmla="*/ 691 w 691"/>
                  <a:gd name="T36" fmla="*/ 429 h 4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91" h="429">
                    <a:moveTo>
                      <a:pt x="654" y="0"/>
                    </a:moveTo>
                    <a:lnTo>
                      <a:pt x="658" y="0"/>
                    </a:lnTo>
                    <a:lnTo>
                      <a:pt x="663" y="0"/>
                    </a:lnTo>
                    <a:lnTo>
                      <a:pt x="671" y="2"/>
                    </a:lnTo>
                    <a:lnTo>
                      <a:pt x="678" y="6"/>
                    </a:lnTo>
                    <a:lnTo>
                      <a:pt x="686" y="13"/>
                    </a:lnTo>
                    <a:lnTo>
                      <a:pt x="691" y="28"/>
                    </a:lnTo>
                    <a:lnTo>
                      <a:pt x="691" y="47"/>
                    </a:lnTo>
                    <a:lnTo>
                      <a:pt x="35" y="429"/>
                    </a:lnTo>
                    <a:lnTo>
                      <a:pt x="0" y="381"/>
                    </a:lnTo>
                    <a:lnTo>
                      <a:pt x="654" y="0"/>
                    </a:lnTo>
                    <a:close/>
                  </a:path>
                </a:pathLst>
              </a:custGeom>
              <a:solidFill>
                <a:srgbClr val="FF2B2B"/>
              </a:solidFill>
              <a:ln w="0">
                <a:solidFill>
                  <a:srgbClr val="FF2B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9" name="Freeform 115"/>
              <p:cNvSpPr>
                <a:spLocks/>
              </p:cNvSpPr>
              <p:nvPr/>
            </p:nvSpPr>
            <p:spPr bwMode="auto">
              <a:xfrm>
                <a:off x="1584" y="1962"/>
                <a:ext cx="686" cy="421"/>
              </a:xfrm>
              <a:custGeom>
                <a:avLst/>
                <a:gdLst>
                  <a:gd name="T0" fmla="*/ 653 w 686"/>
                  <a:gd name="T1" fmla="*/ 0 h 421"/>
                  <a:gd name="T2" fmla="*/ 657 w 686"/>
                  <a:gd name="T3" fmla="*/ 0 h 421"/>
                  <a:gd name="T4" fmla="*/ 662 w 686"/>
                  <a:gd name="T5" fmla="*/ 2 h 421"/>
                  <a:gd name="T6" fmla="*/ 671 w 686"/>
                  <a:gd name="T7" fmla="*/ 4 h 421"/>
                  <a:gd name="T8" fmla="*/ 679 w 686"/>
                  <a:gd name="T9" fmla="*/ 12 h 421"/>
                  <a:gd name="T10" fmla="*/ 684 w 686"/>
                  <a:gd name="T11" fmla="*/ 23 h 421"/>
                  <a:gd name="T12" fmla="*/ 686 w 686"/>
                  <a:gd name="T13" fmla="*/ 41 h 421"/>
                  <a:gd name="T14" fmla="*/ 32 w 686"/>
                  <a:gd name="T15" fmla="*/ 421 h 421"/>
                  <a:gd name="T16" fmla="*/ 0 w 686"/>
                  <a:gd name="T17" fmla="*/ 381 h 421"/>
                  <a:gd name="T18" fmla="*/ 653 w 686"/>
                  <a:gd name="T19" fmla="*/ 0 h 4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86"/>
                  <a:gd name="T31" fmla="*/ 0 h 421"/>
                  <a:gd name="T32" fmla="*/ 686 w 686"/>
                  <a:gd name="T33" fmla="*/ 421 h 4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86" h="421">
                    <a:moveTo>
                      <a:pt x="653" y="0"/>
                    </a:moveTo>
                    <a:lnTo>
                      <a:pt x="657" y="0"/>
                    </a:lnTo>
                    <a:lnTo>
                      <a:pt x="662" y="2"/>
                    </a:lnTo>
                    <a:lnTo>
                      <a:pt x="671" y="4"/>
                    </a:lnTo>
                    <a:lnTo>
                      <a:pt x="679" y="12"/>
                    </a:lnTo>
                    <a:lnTo>
                      <a:pt x="684" y="23"/>
                    </a:lnTo>
                    <a:lnTo>
                      <a:pt x="686" y="41"/>
                    </a:lnTo>
                    <a:lnTo>
                      <a:pt x="32" y="421"/>
                    </a:lnTo>
                    <a:lnTo>
                      <a:pt x="0" y="381"/>
                    </a:lnTo>
                    <a:lnTo>
                      <a:pt x="653" y="0"/>
                    </a:lnTo>
                    <a:close/>
                  </a:path>
                </a:pathLst>
              </a:custGeom>
              <a:solidFill>
                <a:srgbClr val="FF5555"/>
              </a:solidFill>
              <a:ln w="0">
                <a:solidFill>
                  <a:srgbClr val="FF555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0" name="Freeform 116"/>
              <p:cNvSpPr>
                <a:spLocks/>
              </p:cNvSpPr>
              <p:nvPr/>
            </p:nvSpPr>
            <p:spPr bwMode="auto">
              <a:xfrm>
                <a:off x="1592" y="1964"/>
                <a:ext cx="676" cy="414"/>
              </a:xfrm>
              <a:custGeom>
                <a:avLst/>
                <a:gdLst>
                  <a:gd name="T0" fmla="*/ 650 w 676"/>
                  <a:gd name="T1" fmla="*/ 0 h 414"/>
                  <a:gd name="T2" fmla="*/ 652 w 676"/>
                  <a:gd name="T3" fmla="*/ 0 h 414"/>
                  <a:gd name="T4" fmla="*/ 658 w 676"/>
                  <a:gd name="T5" fmla="*/ 2 h 414"/>
                  <a:gd name="T6" fmla="*/ 665 w 676"/>
                  <a:gd name="T7" fmla="*/ 4 h 414"/>
                  <a:gd name="T8" fmla="*/ 671 w 676"/>
                  <a:gd name="T9" fmla="*/ 11 h 414"/>
                  <a:gd name="T10" fmla="*/ 676 w 676"/>
                  <a:gd name="T11" fmla="*/ 21 h 414"/>
                  <a:gd name="T12" fmla="*/ 676 w 676"/>
                  <a:gd name="T13" fmla="*/ 34 h 414"/>
                  <a:gd name="T14" fmla="*/ 24 w 676"/>
                  <a:gd name="T15" fmla="*/ 414 h 414"/>
                  <a:gd name="T16" fmla="*/ 0 w 676"/>
                  <a:gd name="T17" fmla="*/ 379 h 414"/>
                  <a:gd name="T18" fmla="*/ 650 w 676"/>
                  <a:gd name="T19" fmla="*/ 0 h 4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76"/>
                  <a:gd name="T31" fmla="*/ 0 h 414"/>
                  <a:gd name="T32" fmla="*/ 676 w 676"/>
                  <a:gd name="T33" fmla="*/ 414 h 4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76" h="414">
                    <a:moveTo>
                      <a:pt x="650" y="0"/>
                    </a:moveTo>
                    <a:lnTo>
                      <a:pt x="652" y="0"/>
                    </a:lnTo>
                    <a:lnTo>
                      <a:pt x="658" y="2"/>
                    </a:lnTo>
                    <a:lnTo>
                      <a:pt x="665" y="4"/>
                    </a:lnTo>
                    <a:lnTo>
                      <a:pt x="671" y="11"/>
                    </a:lnTo>
                    <a:lnTo>
                      <a:pt x="676" y="21"/>
                    </a:lnTo>
                    <a:lnTo>
                      <a:pt x="676" y="34"/>
                    </a:lnTo>
                    <a:lnTo>
                      <a:pt x="24" y="414"/>
                    </a:lnTo>
                    <a:lnTo>
                      <a:pt x="0" y="379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FF8080"/>
              </a:solidFill>
              <a:ln w="0">
                <a:solidFill>
                  <a:srgbClr val="FF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1" name="Freeform 117"/>
              <p:cNvSpPr>
                <a:spLocks/>
              </p:cNvSpPr>
              <p:nvPr/>
            </p:nvSpPr>
            <p:spPr bwMode="auto">
              <a:xfrm>
                <a:off x="1597" y="1964"/>
                <a:ext cx="671" cy="406"/>
              </a:xfrm>
              <a:custGeom>
                <a:avLst/>
                <a:gdLst>
                  <a:gd name="T0" fmla="*/ 649 w 671"/>
                  <a:gd name="T1" fmla="*/ 0 h 406"/>
                  <a:gd name="T2" fmla="*/ 649 w 671"/>
                  <a:gd name="T3" fmla="*/ 0 h 406"/>
                  <a:gd name="T4" fmla="*/ 651 w 671"/>
                  <a:gd name="T5" fmla="*/ 2 h 406"/>
                  <a:gd name="T6" fmla="*/ 655 w 671"/>
                  <a:gd name="T7" fmla="*/ 2 h 406"/>
                  <a:gd name="T8" fmla="*/ 658 w 671"/>
                  <a:gd name="T9" fmla="*/ 6 h 406"/>
                  <a:gd name="T10" fmla="*/ 662 w 671"/>
                  <a:gd name="T11" fmla="*/ 8 h 406"/>
                  <a:gd name="T12" fmla="*/ 666 w 671"/>
                  <a:gd name="T13" fmla="*/ 11 h 406"/>
                  <a:gd name="T14" fmla="*/ 670 w 671"/>
                  <a:gd name="T15" fmla="*/ 17 h 406"/>
                  <a:gd name="T16" fmla="*/ 671 w 671"/>
                  <a:gd name="T17" fmla="*/ 23 h 406"/>
                  <a:gd name="T18" fmla="*/ 671 w 671"/>
                  <a:gd name="T19" fmla="*/ 28 h 406"/>
                  <a:gd name="T20" fmla="*/ 19 w 671"/>
                  <a:gd name="T21" fmla="*/ 406 h 406"/>
                  <a:gd name="T22" fmla="*/ 0 w 671"/>
                  <a:gd name="T23" fmla="*/ 379 h 406"/>
                  <a:gd name="T24" fmla="*/ 649 w 671"/>
                  <a:gd name="T25" fmla="*/ 0 h 40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71"/>
                  <a:gd name="T40" fmla="*/ 0 h 406"/>
                  <a:gd name="T41" fmla="*/ 671 w 671"/>
                  <a:gd name="T42" fmla="*/ 406 h 40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71" h="406">
                    <a:moveTo>
                      <a:pt x="649" y="0"/>
                    </a:moveTo>
                    <a:lnTo>
                      <a:pt x="649" y="0"/>
                    </a:lnTo>
                    <a:lnTo>
                      <a:pt x="651" y="2"/>
                    </a:lnTo>
                    <a:lnTo>
                      <a:pt x="655" y="2"/>
                    </a:lnTo>
                    <a:lnTo>
                      <a:pt x="658" y="6"/>
                    </a:lnTo>
                    <a:lnTo>
                      <a:pt x="662" y="8"/>
                    </a:lnTo>
                    <a:lnTo>
                      <a:pt x="666" y="11"/>
                    </a:lnTo>
                    <a:lnTo>
                      <a:pt x="670" y="17"/>
                    </a:lnTo>
                    <a:lnTo>
                      <a:pt x="671" y="23"/>
                    </a:lnTo>
                    <a:lnTo>
                      <a:pt x="671" y="28"/>
                    </a:lnTo>
                    <a:lnTo>
                      <a:pt x="19" y="406"/>
                    </a:lnTo>
                    <a:lnTo>
                      <a:pt x="0" y="379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AAAA"/>
              </a:solidFill>
              <a:ln w="0">
                <a:solidFill>
                  <a:srgbClr val="FFAA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2" name="Freeform 119"/>
              <p:cNvSpPr>
                <a:spLocks/>
              </p:cNvSpPr>
              <p:nvPr/>
            </p:nvSpPr>
            <p:spPr bwMode="auto">
              <a:xfrm>
                <a:off x="1621" y="1966"/>
                <a:ext cx="646" cy="386"/>
              </a:xfrm>
              <a:custGeom>
                <a:avLst/>
                <a:gdLst>
                  <a:gd name="T0" fmla="*/ 646 w 646"/>
                  <a:gd name="T1" fmla="*/ 15 h 386"/>
                  <a:gd name="T2" fmla="*/ 8 w 646"/>
                  <a:gd name="T3" fmla="*/ 386 h 386"/>
                  <a:gd name="T4" fmla="*/ 0 w 646"/>
                  <a:gd name="T5" fmla="*/ 371 h 386"/>
                  <a:gd name="T6" fmla="*/ 633 w 646"/>
                  <a:gd name="T7" fmla="*/ 0 h 386"/>
                  <a:gd name="T8" fmla="*/ 646 w 646"/>
                  <a:gd name="T9" fmla="*/ 15 h 3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6"/>
                  <a:gd name="T16" fmla="*/ 0 h 386"/>
                  <a:gd name="T17" fmla="*/ 646 w 646"/>
                  <a:gd name="T18" fmla="*/ 386 h 3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6" h="386">
                    <a:moveTo>
                      <a:pt x="646" y="15"/>
                    </a:moveTo>
                    <a:lnTo>
                      <a:pt x="8" y="386"/>
                    </a:lnTo>
                    <a:lnTo>
                      <a:pt x="0" y="371"/>
                    </a:lnTo>
                    <a:lnTo>
                      <a:pt x="633" y="0"/>
                    </a:lnTo>
                    <a:lnTo>
                      <a:pt x="646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4" name="Freeform 121"/>
              <p:cNvSpPr>
                <a:spLocks/>
              </p:cNvSpPr>
              <p:nvPr/>
            </p:nvSpPr>
            <p:spPr bwMode="auto">
              <a:xfrm>
                <a:off x="1573" y="2331"/>
                <a:ext cx="65" cy="69"/>
              </a:xfrm>
              <a:custGeom>
                <a:avLst/>
                <a:gdLst>
                  <a:gd name="T0" fmla="*/ 46 w 65"/>
                  <a:gd name="T1" fmla="*/ 65 h 69"/>
                  <a:gd name="T2" fmla="*/ 59 w 65"/>
                  <a:gd name="T3" fmla="*/ 54 h 69"/>
                  <a:gd name="T4" fmla="*/ 65 w 65"/>
                  <a:gd name="T5" fmla="*/ 39 h 69"/>
                  <a:gd name="T6" fmla="*/ 61 w 65"/>
                  <a:gd name="T7" fmla="*/ 21 h 69"/>
                  <a:gd name="T8" fmla="*/ 50 w 65"/>
                  <a:gd name="T9" fmla="*/ 8 h 69"/>
                  <a:gd name="T10" fmla="*/ 35 w 65"/>
                  <a:gd name="T11" fmla="*/ 0 h 69"/>
                  <a:gd name="T12" fmla="*/ 19 w 65"/>
                  <a:gd name="T13" fmla="*/ 2 h 69"/>
                  <a:gd name="T14" fmla="*/ 6 w 65"/>
                  <a:gd name="T15" fmla="*/ 13 h 69"/>
                  <a:gd name="T16" fmla="*/ 0 w 65"/>
                  <a:gd name="T17" fmla="*/ 30 h 69"/>
                  <a:gd name="T18" fmla="*/ 4 w 65"/>
                  <a:gd name="T19" fmla="*/ 47 h 69"/>
                  <a:gd name="T20" fmla="*/ 15 w 65"/>
                  <a:gd name="T21" fmla="*/ 62 h 69"/>
                  <a:gd name="T22" fmla="*/ 30 w 65"/>
                  <a:gd name="T23" fmla="*/ 69 h 69"/>
                  <a:gd name="T24" fmla="*/ 46 w 65"/>
                  <a:gd name="T25" fmla="*/ 65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69"/>
                  <a:gd name="T41" fmla="*/ 65 w 65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69">
                    <a:moveTo>
                      <a:pt x="46" y="65"/>
                    </a:moveTo>
                    <a:lnTo>
                      <a:pt x="59" y="54"/>
                    </a:lnTo>
                    <a:lnTo>
                      <a:pt x="65" y="39"/>
                    </a:lnTo>
                    <a:lnTo>
                      <a:pt x="61" y="21"/>
                    </a:lnTo>
                    <a:lnTo>
                      <a:pt x="50" y="8"/>
                    </a:lnTo>
                    <a:lnTo>
                      <a:pt x="35" y="0"/>
                    </a:lnTo>
                    <a:lnTo>
                      <a:pt x="19" y="2"/>
                    </a:lnTo>
                    <a:lnTo>
                      <a:pt x="6" y="13"/>
                    </a:lnTo>
                    <a:lnTo>
                      <a:pt x="0" y="30"/>
                    </a:lnTo>
                    <a:lnTo>
                      <a:pt x="4" y="47"/>
                    </a:lnTo>
                    <a:lnTo>
                      <a:pt x="15" y="62"/>
                    </a:lnTo>
                    <a:lnTo>
                      <a:pt x="30" y="69"/>
                    </a:lnTo>
                    <a:lnTo>
                      <a:pt x="46" y="6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5" name="Line 122"/>
              <p:cNvSpPr>
                <a:spLocks noChangeShapeType="1"/>
              </p:cNvSpPr>
              <p:nvPr/>
            </p:nvSpPr>
            <p:spPr bwMode="auto">
              <a:xfrm>
                <a:off x="2061" y="2192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6" name="Freeform 130"/>
              <p:cNvSpPr>
                <a:spLocks/>
              </p:cNvSpPr>
              <p:nvPr/>
            </p:nvSpPr>
            <p:spPr bwMode="auto">
              <a:xfrm>
                <a:off x="1108" y="2576"/>
                <a:ext cx="72" cy="117"/>
              </a:xfrm>
              <a:custGeom>
                <a:avLst/>
                <a:gdLst>
                  <a:gd name="T0" fmla="*/ 72 w 72"/>
                  <a:gd name="T1" fmla="*/ 117 h 117"/>
                  <a:gd name="T2" fmla="*/ 72 w 72"/>
                  <a:gd name="T3" fmla="*/ 34 h 117"/>
                  <a:gd name="T4" fmla="*/ 0 w 72"/>
                  <a:gd name="T5" fmla="*/ 0 h 117"/>
                  <a:gd name="T6" fmla="*/ 0 w 72"/>
                  <a:gd name="T7" fmla="*/ 84 h 117"/>
                  <a:gd name="T8" fmla="*/ 72 w 72"/>
                  <a:gd name="T9" fmla="*/ 117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17"/>
                  <a:gd name="T17" fmla="*/ 72 w 72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17">
                    <a:moveTo>
                      <a:pt x="72" y="117"/>
                    </a:moveTo>
                    <a:lnTo>
                      <a:pt x="72" y="34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72" y="117"/>
                    </a:lnTo>
                    <a:close/>
                  </a:path>
                </a:pathLst>
              </a:custGeom>
              <a:solidFill>
                <a:srgbClr val="00B200"/>
              </a:solidFill>
              <a:ln w="0">
                <a:solidFill>
                  <a:srgbClr val="00B2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7" name="Freeform 131"/>
              <p:cNvSpPr>
                <a:spLocks/>
              </p:cNvSpPr>
              <p:nvPr/>
            </p:nvSpPr>
            <p:spPr bwMode="auto">
              <a:xfrm>
                <a:off x="1180" y="2576"/>
                <a:ext cx="70" cy="117"/>
              </a:xfrm>
              <a:custGeom>
                <a:avLst/>
                <a:gdLst>
                  <a:gd name="T0" fmla="*/ 0 w 70"/>
                  <a:gd name="T1" fmla="*/ 117 h 117"/>
                  <a:gd name="T2" fmla="*/ 0 w 70"/>
                  <a:gd name="T3" fmla="*/ 34 h 117"/>
                  <a:gd name="T4" fmla="*/ 70 w 70"/>
                  <a:gd name="T5" fmla="*/ 0 h 117"/>
                  <a:gd name="T6" fmla="*/ 70 w 70"/>
                  <a:gd name="T7" fmla="*/ 84 h 117"/>
                  <a:gd name="T8" fmla="*/ 0 w 70"/>
                  <a:gd name="T9" fmla="*/ 117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117"/>
                  <a:gd name="T17" fmla="*/ 70 w 70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117">
                    <a:moveTo>
                      <a:pt x="0" y="117"/>
                    </a:moveTo>
                    <a:lnTo>
                      <a:pt x="0" y="34"/>
                    </a:lnTo>
                    <a:lnTo>
                      <a:pt x="70" y="0"/>
                    </a:lnTo>
                    <a:lnTo>
                      <a:pt x="70" y="84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8" name="Line 132"/>
              <p:cNvSpPr>
                <a:spLocks noChangeShapeType="1"/>
              </p:cNvSpPr>
              <p:nvPr/>
            </p:nvSpPr>
            <p:spPr bwMode="auto">
              <a:xfrm flipH="1">
                <a:off x="1250" y="2552"/>
                <a:ext cx="43" cy="24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9" name="Freeform 133"/>
              <p:cNvSpPr>
                <a:spLocks/>
              </p:cNvSpPr>
              <p:nvPr/>
            </p:nvSpPr>
            <p:spPr bwMode="auto">
              <a:xfrm>
                <a:off x="1271" y="2285"/>
                <a:ext cx="1075" cy="471"/>
              </a:xfrm>
              <a:custGeom>
                <a:avLst/>
                <a:gdLst>
                  <a:gd name="T0" fmla="*/ 1075 w 1075"/>
                  <a:gd name="T1" fmla="*/ 402 h 471"/>
                  <a:gd name="T2" fmla="*/ 981 w 1075"/>
                  <a:gd name="T3" fmla="*/ 295 h 471"/>
                  <a:gd name="T4" fmla="*/ 977 w 1075"/>
                  <a:gd name="T5" fmla="*/ 297 h 471"/>
                  <a:gd name="T6" fmla="*/ 966 w 1075"/>
                  <a:gd name="T7" fmla="*/ 304 h 471"/>
                  <a:gd name="T8" fmla="*/ 949 w 1075"/>
                  <a:gd name="T9" fmla="*/ 315 h 471"/>
                  <a:gd name="T10" fmla="*/ 925 w 1075"/>
                  <a:gd name="T11" fmla="*/ 330 h 471"/>
                  <a:gd name="T12" fmla="*/ 897 w 1075"/>
                  <a:gd name="T13" fmla="*/ 347 h 471"/>
                  <a:gd name="T14" fmla="*/ 866 w 1075"/>
                  <a:gd name="T15" fmla="*/ 365 h 471"/>
                  <a:gd name="T16" fmla="*/ 829 w 1075"/>
                  <a:gd name="T17" fmla="*/ 384 h 471"/>
                  <a:gd name="T18" fmla="*/ 790 w 1075"/>
                  <a:gd name="T19" fmla="*/ 402 h 471"/>
                  <a:gd name="T20" fmla="*/ 749 w 1075"/>
                  <a:gd name="T21" fmla="*/ 419 h 471"/>
                  <a:gd name="T22" fmla="*/ 708 w 1075"/>
                  <a:gd name="T23" fmla="*/ 436 h 471"/>
                  <a:gd name="T24" fmla="*/ 665 w 1075"/>
                  <a:gd name="T25" fmla="*/ 449 h 471"/>
                  <a:gd name="T26" fmla="*/ 662 w 1075"/>
                  <a:gd name="T27" fmla="*/ 451 h 471"/>
                  <a:gd name="T28" fmla="*/ 653 w 1075"/>
                  <a:gd name="T29" fmla="*/ 453 h 471"/>
                  <a:gd name="T30" fmla="*/ 638 w 1075"/>
                  <a:gd name="T31" fmla="*/ 456 h 471"/>
                  <a:gd name="T32" fmla="*/ 615 w 1075"/>
                  <a:gd name="T33" fmla="*/ 462 h 471"/>
                  <a:gd name="T34" fmla="*/ 586 w 1075"/>
                  <a:gd name="T35" fmla="*/ 466 h 471"/>
                  <a:gd name="T36" fmla="*/ 549 w 1075"/>
                  <a:gd name="T37" fmla="*/ 469 h 471"/>
                  <a:gd name="T38" fmla="*/ 502 w 1075"/>
                  <a:gd name="T39" fmla="*/ 471 h 471"/>
                  <a:gd name="T40" fmla="*/ 447 w 1075"/>
                  <a:gd name="T41" fmla="*/ 471 h 471"/>
                  <a:gd name="T42" fmla="*/ 380 w 1075"/>
                  <a:gd name="T43" fmla="*/ 469 h 471"/>
                  <a:gd name="T44" fmla="*/ 304 w 1075"/>
                  <a:gd name="T45" fmla="*/ 464 h 471"/>
                  <a:gd name="T46" fmla="*/ 298 w 1075"/>
                  <a:gd name="T47" fmla="*/ 462 h 471"/>
                  <a:gd name="T48" fmla="*/ 280 w 1075"/>
                  <a:gd name="T49" fmla="*/ 460 h 471"/>
                  <a:gd name="T50" fmla="*/ 254 w 1075"/>
                  <a:gd name="T51" fmla="*/ 454 h 471"/>
                  <a:gd name="T52" fmla="*/ 222 w 1075"/>
                  <a:gd name="T53" fmla="*/ 445 h 471"/>
                  <a:gd name="T54" fmla="*/ 185 w 1075"/>
                  <a:gd name="T55" fmla="*/ 434 h 471"/>
                  <a:gd name="T56" fmla="*/ 146 w 1075"/>
                  <a:gd name="T57" fmla="*/ 417 h 471"/>
                  <a:gd name="T58" fmla="*/ 107 w 1075"/>
                  <a:gd name="T59" fmla="*/ 395 h 471"/>
                  <a:gd name="T60" fmla="*/ 70 w 1075"/>
                  <a:gd name="T61" fmla="*/ 367 h 471"/>
                  <a:gd name="T62" fmla="*/ 39 w 1075"/>
                  <a:gd name="T63" fmla="*/ 332 h 471"/>
                  <a:gd name="T64" fmla="*/ 37 w 1075"/>
                  <a:gd name="T65" fmla="*/ 330 h 471"/>
                  <a:gd name="T66" fmla="*/ 31 w 1075"/>
                  <a:gd name="T67" fmla="*/ 321 h 471"/>
                  <a:gd name="T68" fmla="*/ 22 w 1075"/>
                  <a:gd name="T69" fmla="*/ 308 h 471"/>
                  <a:gd name="T70" fmla="*/ 15 w 1075"/>
                  <a:gd name="T71" fmla="*/ 291 h 471"/>
                  <a:gd name="T72" fmla="*/ 5 w 1075"/>
                  <a:gd name="T73" fmla="*/ 269 h 471"/>
                  <a:gd name="T74" fmla="*/ 2 w 1075"/>
                  <a:gd name="T75" fmla="*/ 243 h 471"/>
                  <a:gd name="T76" fmla="*/ 0 w 1075"/>
                  <a:gd name="T77" fmla="*/ 215 h 471"/>
                  <a:gd name="T78" fmla="*/ 4 w 1075"/>
                  <a:gd name="T79" fmla="*/ 186 h 471"/>
                  <a:gd name="T80" fmla="*/ 16 w 1075"/>
                  <a:gd name="T81" fmla="*/ 152 h 471"/>
                  <a:gd name="T82" fmla="*/ 37 w 1075"/>
                  <a:gd name="T83" fmla="*/ 119 h 471"/>
                  <a:gd name="T84" fmla="*/ 68 w 1075"/>
                  <a:gd name="T85" fmla="*/ 84 h 471"/>
                  <a:gd name="T86" fmla="*/ 70 w 1075"/>
                  <a:gd name="T87" fmla="*/ 82 h 471"/>
                  <a:gd name="T88" fmla="*/ 80 w 1075"/>
                  <a:gd name="T89" fmla="*/ 72 h 471"/>
                  <a:gd name="T90" fmla="*/ 93 w 1075"/>
                  <a:gd name="T91" fmla="*/ 59 h 471"/>
                  <a:gd name="T92" fmla="*/ 115 w 1075"/>
                  <a:gd name="T93" fmla="*/ 43 h 471"/>
                  <a:gd name="T94" fmla="*/ 144 w 1075"/>
                  <a:gd name="T95" fmla="*/ 22 h 471"/>
                  <a:gd name="T96" fmla="*/ 182 w 1075"/>
                  <a:gd name="T97" fmla="*/ 0 h 471"/>
                  <a:gd name="T98" fmla="*/ 322 w 1075"/>
                  <a:gd name="T99" fmla="*/ 85 h 47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75"/>
                  <a:gd name="T151" fmla="*/ 0 h 471"/>
                  <a:gd name="T152" fmla="*/ 1075 w 1075"/>
                  <a:gd name="T153" fmla="*/ 471 h 47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75" h="471">
                    <a:moveTo>
                      <a:pt x="1075" y="402"/>
                    </a:moveTo>
                    <a:lnTo>
                      <a:pt x="981" y="295"/>
                    </a:lnTo>
                    <a:lnTo>
                      <a:pt x="977" y="297"/>
                    </a:lnTo>
                    <a:lnTo>
                      <a:pt x="966" y="304"/>
                    </a:lnTo>
                    <a:lnTo>
                      <a:pt x="949" y="315"/>
                    </a:lnTo>
                    <a:lnTo>
                      <a:pt x="925" y="330"/>
                    </a:lnTo>
                    <a:lnTo>
                      <a:pt x="897" y="347"/>
                    </a:lnTo>
                    <a:lnTo>
                      <a:pt x="866" y="365"/>
                    </a:lnTo>
                    <a:lnTo>
                      <a:pt x="829" y="384"/>
                    </a:lnTo>
                    <a:lnTo>
                      <a:pt x="790" y="402"/>
                    </a:lnTo>
                    <a:lnTo>
                      <a:pt x="749" y="419"/>
                    </a:lnTo>
                    <a:lnTo>
                      <a:pt x="708" y="436"/>
                    </a:lnTo>
                    <a:lnTo>
                      <a:pt x="665" y="449"/>
                    </a:lnTo>
                    <a:lnTo>
                      <a:pt x="662" y="451"/>
                    </a:lnTo>
                    <a:lnTo>
                      <a:pt x="653" y="453"/>
                    </a:lnTo>
                    <a:lnTo>
                      <a:pt x="638" y="456"/>
                    </a:lnTo>
                    <a:lnTo>
                      <a:pt x="615" y="462"/>
                    </a:lnTo>
                    <a:lnTo>
                      <a:pt x="586" y="466"/>
                    </a:lnTo>
                    <a:lnTo>
                      <a:pt x="549" y="469"/>
                    </a:lnTo>
                    <a:lnTo>
                      <a:pt x="502" y="471"/>
                    </a:lnTo>
                    <a:lnTo>
                      <a:pt x="447" y="471"/>
                    </a:lnTo>
                    <a:lnTo>
                      <a:pt x="380" y="469"/>
                    </a:lnTo>
                    <a:lnTo>
                      <a:pt x="304" y="464"/>
                    </a:lnTo>
                    <a:lnTo>
                      <a:pt x="298" y="462"/>
                    </a:lnTo>
                    <a:lnTo>
                      <a:pt x="280" y="460"/>
                    </a:lnTo>
                    <a:lnTo>
                      <a:pt x="254" y="454"/>
                    </a:lnTo>
                    <a:lnTo>
                      <a:pt x="222" y="445"/>
                    </a:lnTo>
                    <a:lnTo>
                      <a:pt x="185" y="434"/>
                    </a:lnTo>
                    <a:lnTo>
                      <a:pt x="146" y="417"/>
                    </a:lnTo>
                    <a:lnTo>
                      <a:pt x="107" y="395"/>
                    </a:lnTo>
                    <a:lnTo>
                      <a:pt x="70" y="367"/>
                    </a:lnTo>
                    <a:lnTo>
                      <a:pt x="39" y="332"/>
                    </a:lnTo>
                    <a:lnTo>
                      <a:pt x="37" y="330"/>
                    </a:lnTo>
                    <a:lnTo>
                      <a:pt x="31" y="321"/>
                    </a:lnTo>
                    <a:lnTo>
                      <a:pt x="22" y="308"/>
                    </a:lnTo>
                    <a:lnTo>
                      <a:pt x="15" y="291"/>
                    </a:lnTo>
                    <a:lnTo>
                      <a:pt x="5" y="269"/>
                    </a:lnTo>
                    <a:lnTo>
                      <a:pt x="2" y="243"/>
                    </a:lnTo>
                    <a:lnTo>
                      <a:pt x="0" y="215"/>
                    </a:lnTo>
                    <a:lnTo>
                      <a:pt x="4" y="186"/>
                    </a:lnTo>
                    <a:lnTo>
                      <a:pt x="16" y="152"/>
                    </a:lnTo>
                    <a:lnTo>
                      <a:pt x="37" y="119"/>
                    </a:lnTo>
                    <a:lnTo>
                      <a:pt x="68" y="84"/>
                    </a:lnTo>
                    <a:lnTo>
                      <a:pt x="70" y="82"/>
                    </a:lnTo>
                    <a:lnTo>
                      <a:pt x="80" y="72"/>
                    </a:lnTo>
                    <a:lnTo>
                      <a:pt x="93" y="59"/>
                    </a:lnTo>
                    <a:lnTo>
                      <a:pt x="115" y="43"/>
                    </a:lnTo>
                    <a:lnTo>
                      <a:pt x="144" y="22"/>
                    </a:lnTo>
                    <a:lnTo>
                      <a:pt x="182" y="0"/>
                    </a:lnTo>
                    <a:lnTo>
                      <a:pt x="322" y="85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0" name="Freeform 134"/>
              <p:cNvSpPr>
                <a:spLocks/>
              </p:cNvSpPr>
              <p:nvPr/>
            </p:nvSpPr>
            <p:spPr bwMode="auto">
              <a:xfrm>
                <a:off x="1260" y="2354"/>
                <a:ext cx="1075" cy="469"/>
              </a:xfrm>
              <a:custGeom>
                <a:avLst/>
                <a:gdLst>
                  <a:gd name="T0" fmla="*/ 1075 w 1075"/>
                  <a:gd name="T1" fmla="*/ 354 h 469"/>
                  <a:gd name="T2" fmla="*/ 981 w 1075"/>
                  <a:gd name="T3" fmla="*/ 293 h 469"/>
                  <a:gd name="T4" fmla="*/ 977 w 1075"/>
                  <a:gd name="T5" fmla="*/ 295 h 469"/>
                  <a:gd name="T6" fmla="*/ 966 w 1075"/>
                  <a:gd name="T7" fmla="*/ 303 h 469"/>
                  <a:gd name="T8" fmla="*/ 949 w 1075"/>
                  <a:gd name="T9" fmla="*/ 314 h 469"/>
                  <a:gd name="T10" fmla="*/ 925 w 1075"/>
                  <a:gd name="T11" fmla="*/ 328 h 469"/>
                  <a:gd name="T12" fmla="*/ 897 w 1075"/>
                  <a:gd name="T13" fmla="*/ 345 h 469"/>
                  <a:gd name="T14" fmla="*/ 866 w 1075"/>
                  <a:gd name="T15" fmla="*/ 364 h 469"/>
                  <a:gd name="T16" fmla="*/ 829 w 1075"/>
                  <a:gd name="T17" fmla="*/ 382 h 469"/>
                  <a:gd name="T18" fmla="*/ 790 w 1075"/>
                  <a:gd name="T19" fmla="*/ 401 h 469"/>
                  <a:gd name="T20" fmla="*/ 749 w 1075"/>
                  <a:gd name="T21" fmla="*/ 419 h 469"/>
                  <a:gd name="T22" fmla="*/ 708 w 1075"/>
                  <a:gd name="T23" fmla="*/ 434 h 469"/>
                  <a:gd name="T24" fmla="*/ 665 w 1075"/>
                  <a:gd name="T25" fmla="*/ 447 h 469"/>
                  <a:gd name="T26" fmla="*/ 662 w 1075"/>
                  <a:gd name="T27" fmla="*/ 449 h 469"/>
                  <a:gd name="T28" fmla="*/ 653 w 1075"/>
                  <a:gd name="T29" fmla="*/ 451 h 469"/>
                  <a:gd name="T30" fmla="*/ 638 w 1075"/>
                  <a:gd name="T31" fmla="*/ 456 h 469"/>
                  <a:gd name="T32" fmla="*/ 615 w 1075"/>
                  <a:gd name="T33" fmla="*/ 460 h 469"/>
                  <a:gd name="T34" fmla="*/ 586 w 1075"/>
                  <a:gd name="T35" fmla="*/ 464 h 469"/>
                  <a:gd name="T36" fmla="*/ 549 w 1075"/>
                  <a:gd name="T37" fmla="*/ 468 h 469"/>
                  <a:gd name="T38" fmla="*/ 502 w 1075"/>
                  <a:gd name="T39" fmla="*/ 469 h 469"/>
                  <a:gd name="T40" fmla="*/ 447 w 1075"/>
                  <a:gd name="T41" fmla="*/ 469 h 469"/>
                  <a:gd name="T42" fmla="*/ 380 w 1075"/>
                  <a:gd name="T43" fmla="*/ 468 h 469"/>
                  <a:gd name="T44" fmla="*/ 304 w 1075"/>
                  <a:gd name="T45" fmla="*/ 462 h 469"/>
                  <a:gd name="T46" fmla="*/ 298 w 1075"/>
                  <a:gd name="T47" fmla="*/ 462 h 469"/>
                  <a:gd name="T48" fmla="*/ 280 w 1075"/>
                  <a:gd name="T49" fmla="*/ 458 h 469"/>
                  <a:gd name="T50" fmla="*/ 254 w 1075"/>
                  <a:gd name="T51" fmla="*/ 453 h 469"/>
                  <a:gd name="T52" fmla="*/ 222 w 1075"/>
                  <a:gd name="T53" fmla="*/ 445 h 469"/>
                  <a:gd name="T54" fmla="*/ 185 w 1075"/>
                  <a:gd name="T55" fmla="*/ 432 h 469"/>
                  <a:gd name="T56" fmla="*/ 146 w 1075"/>
                  <a:gd name="T57" fmla="*/ 416 h 469"/>
                  <a:gd name="T58" fmla="*/ 107 w 1075"/>
                  <a:gd name="T59" fmla="*/ 393 h 469"/>
                  <a:gd name="T60" fmla="*/ 70 w 1075"/>
                  <a:gd name="T61" fmla="*/ 366 h 469"/>
                  <a:gd name="T62" fmla="*/ 39 w 1075"/>
                  <a:gd name="T63" fmla="*/ 332 h 469"/>
                  <a:gd name="T64" fmla="*/ 37 w 1075"/>
                  <a:gd name="T65" fmla="*/ 328 h 469"/>
                  <a:gd name="T66" fmla="*/ 31 w 1075"/>
                  <a:gd name="T67" fmla="*/ 321 h 469"/>
                  <a:gd name="T68" fmla="*/ 22 w 1075"/>
                  <a:gd name="T69" fmla="*/ 306 h 469"/>
                  <a:gd name="T70" fmla="*/ 15 w 1075"/>
                  <a:gd name="T71" fmla="*/ 290 h 469"/>
                  <a:gd name="T72" fmla="*/ 5 w 1075"/>
                  <a:gd name="T73" fmla="*/ 267 h 469"/>
                  <a:gd name="T74" fmla="*/ 2 w 1075"/>
                  <a:gd name="T75" fmla="*/ 243 h 469"/>
                  <a:gd name="T76" fmla="*/ 0 w 1075"/>
                  <a:gd name="T77" fmla="*/ 215 h 469"/>
                  <a:gd name="T78" fmla="*/ 4 w 1075"/>
                  <a:gd name="T79" fmla="*/ 184 h 469"/>
                  <a:gd name="T80" fmla="*/ 16 w 1075"/>
                  <a:gd name="T81" fmla="*/ 152 h 469"/>
                  <a:gd name="T82" fmla="*/ 37 w 1075"/>
                  <a:gd name="T83" fmla="*/ 117 h 469"/>
                  <a:gd name="T84" fmla="*/ 68 w 1075"/>
                  <a:gd name="T85" fmla="*/ 84 h 469"/>
                  <a:gd name="T86" fmla="*/ 70 w 1075"/>
                  <a:gd name="T87" fmla="*/ 80 h 469"/>
                  <a:gd name="T88" fmla="*/ 80 w 1075"/>
                  <a:gd name="T89" fmla="*/ 73 h 469"/>
                  <a:gd name="T90" fmla="*/ 93 w 1075"/>
                  <a:gd name="T91" fmla="*/ 60 h 469"/>
                  <a:gd name="T92" fmla="*/ 115 w 1075"/>
                  <a:gd name="T93" fmla="*/ 41 h 469"/>
                  <a:gd name="T94" fmla="*/ 144 w 1075"/>
                  <a:gd name="T95" fmla="*/ 23 h 469"/>
                  <a:gd name="T96" fmla="*/ 182 w 1075"/>
                  <a:gd name="T97" fmla="*/ 0 h 469"/>
                  <a:gd name="T98" fmla="*/ 315 w 1075"/>
                  <a:gd name="T99" fmla="*/ 37 h 46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75"/>
                  <a:gd name="T151" fmla="*/ 0 h 469"/>
                  <a:gd name="T152" fmla="*/ 1075 w 1075"/>
                  <a:gd name="T153" fmla="*/ 469 h 46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75" h="469">
                    <a:moveTo>
                      <a:pt x="1075" y="354"/>
                    </a:moveTo>
                    <a:lnTo>
                      <a:pt x="981" y="293"/>
                    </a:lnTo>
                    <a:lnTo>
                      <a:pt x="977" y="295"/>
                    </a:lnTo>
                    <a:lnTo>
                      <a:pt x="966" y="303"/>
                    </a:lnTo>
                    <a:lnTo>
                      <a:pt x="949" y="314"/>
                    </a:lnTo>
                    <a:lnTo>
                      <a:pt x="925" y="328"/>
                    </a:lnTo>
                    <a:lnTo>
                      <a:pt x="897" y="345"/>
                    </a:lnTo>
                    <a:lnTo>
                      <a:pt x="866" y="364"/>
                    </a:lnTo>
                    <a:lnTo>
                      <a:pt x="829" y="382"/>
                    </a:lnTo>
                    <a:lnTo>
                      <a:pt x="790" y="401"/>
                    </a:lnTo>
                    <a:lnTo>
                      <a:pt x="749" y="419"/>
                    </a:lnTo>
                    <a:lnTo>
                      <a:pt x="708" y="434"/>
                    </a:lnTo>
                    <a:lnTo>
                      <a:pt x="665" y="447"/>
                    </a:lnTo>
                    <a:lnTo>
                      <a:pt x="662" y="449"/>
                    </a:lnTo>
                    <a:lnTo>
                      <a:pt x="653" y="451"/>
                    </a:lnTo>
                    <a:lnTo>
                      <a:pt x="638" y="456"/>
                    </a:lnTo>
                    <a:lnTo>
                      <a:pt x="615" y="460"/>
                    </a:lnTo>
                    <a:lnTo>
                      <a:pt x="586" y="464"/>
                    </a:lnTo>
                    <a:lnTo>
                      <a:pt x="549" y="468"/>
                    </a:lnTo>
                    <a:lnTo>
                      <a:pt x="502" y="469"/>
                    </a:lnTo>
                    <a:lnTo>
                      <a:pt x="447" y="469"/>
                    </a:lnTo>
                    <a:lnTo>
                      <a:pt x="380" y="468"/>
                    </a:lnTo>
                    <a:lnTo>
                      <a:pt x="304" y="462"/>
                    </a:lnTo>
                    <a:lnTo>
                      <a:pt x="298" y="462"/>
                    </a:lnTo>
                    <a:lnTo>
                      <a:pt x="280" y="458"/>
                    </a:lnTo>
                    <a:lnTo>
                      <a:pt x="254" y="453"/>
                    </a:lnTo>
                    <a:lnTo>
                      <a:pt x="222" y="445"/>
                    </a:lnTo>
                    <a:lnTo>
                      <a:pt x="185" y="432"/>
                    </a:lnTo>
                    <a:lnTo>
                      <a:pt x="146" y="416"/>
                    </a:lnTo>
                    <a:lnTo>
                      <a:pt x="107" y="393"/>
                    </a:lnTo>
                    <a:lnTo>
                      <a:pt x="70" y="366"/>
                    </a:lnTo>
                    <a:lnTo>
                      <a:pt x="39" y="332"/>
                    </a:lnTo>
                    <a:lnTo>
                      <a:pt x="37" y="328"/>
                    </a:lnTo>
                    <a:lnTo>
                      <a:pt x="31" y="321"/>
                    </a:lnTo>
                    <a:lnTo>
                      <a:pt x="22" y="306"/>
                    </a:lnTo>
                    <a:lnTo>
                      <a:pt x="15" y="290"/>
                    </a:lnTo>
                    <a:lnTo>
                      <a:pt x="5" y="267"/>
                    </a:lnTo>
                    <a:lnTo>
                      <a:pt x="2" y="243"/>
                    </a:lnTo>
                    <a:lnTo>
                      <a:pt x="0" y="215"/>
                    </a:lnTo>
                    <a:lnTo>
                      <a:pt x="4" y="184"/>
                    </a:lnTo>
                    <a:lnTo>
                      <a:pt x="16" y="152"/>
                    </a:lnTo>
                    <a:lnTo>
                      <a:pt x="37" y="117"/>
                    </a:lnTo>
                    <a:lnTo>
                      <a:pt x="68" y="84"/>
                    </a:lnTo>
                    <a:lnTo>
                      <a:pt x="70" y="80"/>
                    </a:lnTo>
                    <a:lnTo>
                      <a:pt x="80" y="73"/>
                    </a:lnTo>
                    <a:lnTo>
                      <a:pt x="93" y="60"/>
                    </a:lnTo>
                    <a:lnTo>
                      <a:pt x="115" y="41"/>
                    </a:lnTo>
                    <a:lnTo>
                      <a:pt x="144" y="23"/>
                    </a:lnTo>
                    <a:lnTo>
                      <a:pt x="182" y="0"/>
                    </a:lnTo>
                    <a:lnTo>
                      <a:pt x="315" y="37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1" name="Freeform 136"/>
              <p:cNvSpPr>
                <a:spLocks/>
              </p:cNvSpPr>
              <p:nvPr/>
            </p:nvSpPr>
            <p:spPr bwMode="auto">
              <a:xfrm>
                <a:off x="2100" y="2572"/>
                <a:ext cx="44" cy="58"/>
              </a:xfrm>
              <a:custGeom>
                <a:avLst/>
                <a:gdLst>
                  <a:gd name="T0" fmla="*/ 44 w 44"/>
                  <a:gd name="T1" fmla="*/ 0 h 58"/>
                  <a:gd name="T2" fmla="*/ 0 w 44"/>
                  <a:gd name="T3" fmla="*/ 25 h 58"/>
                  <a:gd name="T4" fmla="*/ 0 w 44"/>
                  <a:gd name="T5" fmla="*/ 58 h 58"/>
                  <a:gd name="T6" fmla="*/ 44 w 44"/>
                  <a:gd name="T7" fmla="*/ 34 h 58"/>
                  <a:gd name="T8" fmla="*/ 44 w 44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8"/>
                  <a:gd name="T17" fmla="*/ 44 w 44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8">
                    <a:moveTo>
                      <a:pt x="44" y="0"/>
                    </a:moveTo>
                    <a:lnTo>
                      <a:pt x="0" y="25"/>
                    </a:lnTo>
                    <a:lnTo>
                      <a:pt x="0" y="58"/>
                    </a:lnTo>
                    <a:lnTo>
                      <a:pt x="44" y="3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2" name="Freeform 137"/>
              <p:cNvSpPr>
                <a:spLocks/>
              </p:cNvSpPr>
              <p:nvPr/>
            </p:nvSpPr>
            <p:spPr bwMode="auto">
              <a:xfrm>
                <a:off x="2100" y="2572"/>
                <a:ext cx="44" cy="58"/>
              </a:xfrm>
              <a:custGeom>
                <a:avLst/>
                <a:gdLst>
                  <a:gd name="T0" fmla="*/ 44 w 44"/>
                  <a:gd name="T1" fmla="*/ 0 h 58"/>
                  <a:gd name="T2" fmla="*/ 0 w 44"/>
                  <a:gd name="T3" fmla="*/ 25 h 58"/>
                  <a:gd name="T4" fmla="*/ 0 w 44"/>
                  <a:gd name="T5" fmla="*/ 58 h 58"/>
                  <a:gd name="T6" fmla="*/ 44 w 44"/>
                  <a:gd name="T7" fmla="*/ 34 h 58"/>
                  <a:gd name="T8" fmla="*/ 44 w 44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8"/>
                  <a:gd name="T17" fmla="*/ 44 w 44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8">
                    <a:moveTo>
                      <a:pt x="44" y="0"/>
                    </a:moveTo>
                    <a:lnTo>
                      <a:pt x="0" y="25"/>
                    </a:lnTo>
                    <a:lnTo>
                      <a:pt x="0" y="58"/>
                    </a:lnTo>
                    <a:lnTo>
                      <a:pt x="44" y="34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3" name="Freeform 138"/>
              <p:cNvSpPr>
                <a:spLocks/>
              </p:cNvSpPr>
              <p:nvPr/>
            </p:nvSpPr>
            <p:spPr bwMode="auto">
              <a:xfrm>
                <a:off x="2100" y="2632"/>
                <a:ext cx="44" cy="57"/>
              </a:xfrm>
              <a:custGeom>
                <a:avLst/>
                <a:gdLst>
                  <a:gd name="T0" fmla="*/ 44 w 44"/>
                  <a:gd name="T1" fmla="*/ 0 h 57"/>
                  <a:gd name="T2" fmla="*/ 0 w 44"/>
                  <a:gd name="T3" fmla="*/ 24 h 57"/>
                  <a:gd name="T4" fmla="*/ 0 w 44"/>
                  <a:gd name="T5" fmla="*/ 57 h 57"/>
                  <a:gd name="T6" fmla="*/ 44 w 44"/>
                  <a:gd name="T7" fmla="*/ 31 h 57"/>
                  <a:gd name="T8" fmla="*/ 44 w 44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7"/>
                  <a:gd name="T17" fmla="*/ 44 w 4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7">
                    <a:moveTo>
                      <a:pt x="44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4" y="3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4" name="Freeform 139"/>
              <p:cNvSpPr>
                <a:spLocks/>
              </p:cNvSpPr>
              <p:nvPr/>
            </p:nvSpPr>
            <p:spPr bwMode="auto">
              <a:xfrm>
                <a:off x="2100" y="2632"/>
                <a:ext cx="44" cy="57"/>
              </a:xfrm>
              <a:custGeom>
                <a:avLst/>
                <a:gdLst>
                  <a:gd name="T0" fmla="*/ 44 w 44"/>
                  <a:gd name="T1" fmla="*/ 0 h 57"/>
                  <a:gd name="T2" fmla="*/ 0 w 44"/>
                  <a:gd name="T3" fmla="*/ 24 h 57"/>
                  <a:gd name="T4" fmla="*/ 0 w 44"/>
                  <a:gd name="T5" fmla="*/ 57 h 57"/>
                  <a:gd name="T6" fmla="*/ 44 w 44"/>
                  <a:gd name="T7" fmla="*/ 31 h 57"/>
                  <a:gd name="T8" fmla="*/ 44 w 44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7"/>
                  <a:gd name="T17" fmla="*/ 44 w 4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7">
                    <a:moveTo>
                      <a:pt x="44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4" y="31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5" name="Freeform 140"/>
              <p:cNvSpPr>
                <a:spLocks/>
              </p:cNvSpPr>
              <p:nvPr/>
            </p:nvSpPr>
            <p:spPr bwMode="auto">
              <a:xfrm>
                <a:off x="2100" y="2680"/>
                <a:ext cx="44" cy="58"/>
              </a:xfrm>
              <a:custGeom>
                <a:avLst/>
                <a:gdLst>
                  <a:gd name="T0" fmla="*/ 44 w 44"/>
                  <a:gd name="T1" fmla="*/ 0 h 58"/>
                  <a:gd name="T2" fmla="*/ 0 w 44"/>
                  <a:gd name="T3" fmla="*/ 24 h 58"/>
                  <a:gd name="T4" fmla="*/ 0 w 44"/>
                  <a:gd name="T5" fmla="*/ 58 h 58"/>
                  <a:gd name="T6" fmla="*/ 44 w 44"/>
                  <a:gd name="T7" fmla="*/ 33 h 58"/>
                  <a:gd name="T8" fmla="*/ 44 w 44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8"/>
                  <a:gd name="T17" fmla="*/ 44 w 44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8">
                    <a:moveTo>
                      <a:pt x="44" y="0"/>
                    </a:moveTo>
                    <a:lnTo>
                      <a:pt x="0" y="24"/>
                    </a:lnTo>
                    <a:lnTo>
                      <a:pt x="0" y="58"/>
                    </a:lnTo>
                    <a:lnTo>
                      <a:pt x="44" y="33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6" name="Freeform 141"/>
              <p:cNvSpPr>
                <a:spLocks/>
              </p:cNvSpPr>
              <p:nvPr/>
            </p:nvSpPr>
            <p:spPr bwMode="auto">
              <a:xfrm>
                <a:off x="2100" y="2680"/>
                <a:ext cx="44" cy="58"/>
              </a:xfrm>
              <a:custGeom>
                <a:avLst/>
                <a:gdLst>
                  <a:gd name="T0" fmla="*/ 44 w 44"/>
                  <a:gd name="T1" fmla="*/ 0 h 58"/>
                  <a:gd name="T2" fmla="*/ 0 w 44"/>
                  <a:gd name="T3" fmla="*/ 24 h 58"/>
                  <a:gd name="T4" fmla="*/ 0 w 44"/>
                  <a:gd name="T5" fmla="*/ 58 h 58"/>
                  <a:gd name="T6" fmla="*/ 44 w 44"/>
                  <a:gd name="T7" fmla="*/ 33 h 58"/>
                  <a:gd name="T8" fmla="*/ 44 w 44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8"/>
                  <a:gd name="T17" fmla="*/ 44 w 44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8">
                    <a:moveTo>
                      <a:pt x="44" y="0"/>
                    </a:moveTo>
                    <a:lnTo>
                      <a:pt x="0" y="24"/>
                    </a:lnTo>
                    <a:lnTo>
                      <a:pt x="0" y="58"/>
                    </a:lnTo>
                    <a:lnTo>
                      <a:pt x="44" y="33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7" name="Freeform 142"/>
              <p:cNvSpPr>
                <a:spLocks/>
              </p:cNvSpPr>
              <p:nvPr/>
            </p:nvSpPr>
            <p:spPr bwMode="auto">
              <a:xfrm>
                <a:off x="2100" y="2734"/>
                <a:ext cx="44" cy="57"/>
              </a:xfrm>
              <a:custGeom>
                <a:avLst/>
                <a:gdLst>
                  <a:gd name="T0" fmla="*/ 44 w 44"/>
                  <a:gd name="T1" fmla="*/ 0 h 57"/>
                  <a:gd name="T2" fmla="*/ 0 w 44"/>
                  <a:gd name="T3" fmla="*/ 24 h 57"/>
                  <a:gd name="T4" fmla="*/ 0 w 44"/>
                  <a:gd name="T5" fmla="*/ 57 h 57"/>
                  <a:gd name="T6" fmla="*/ 44 w 44"/>
                  <a:gd name="T7" fmla="*/ 31 h 57"/>
                  <a:gd name="T8" fmla="*/ 44 w 44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7"/>
                  <a:gd name="T17" fmla="*/ 44 w 4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7">
                    <a:moveTo>
                      <a:pt x="44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4" y="3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8" name="Freeform 143"/>
              <p:cNvSpPr>
                <a:spLocks/>
              </p:cNvSpPr>
              <p:nvPr/>
            </p:nvSpPr>
            <p:spPr bwMode="auto">
              <a:xfrm>
                <a:off x="2100" y="2734"/>
                <a:ext cx="44" cy="57"/>
              </a:xfrm>
              <a:custGeom>
                <a:avLst/>
                <a:gdLst>
                  <a:gd name="T0" fmla="*/ 44 w 44"/>
                  <a:gd name="T1" fmla="*/ 0 h 57"/>
                  <a:gd name="T2" fmla="*/ 0 w 44"/>
                  <a:gd name="T3" fmla="*/ 24 h 57"/>
                  <a:gd name="T4" fmla="*/ 0 w 44"/>
                  <a:gd name="T5" fmla="*/ 57 h 57"/>
                  <a:gd name="T6" fmla="*/ 44 w 44"/>
                  <a:gd name="T7" fmla="*/ 31 h 57"/>
                  <a:gd name="T8" fmla="*/ 44 w 44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7"/>
                  <a:gd name="T17" fmla="*/ 44 w 4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7">
                    <a:moveTo>
                      <a:pt x="44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4" y="31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9" name="Freeform 144"/>
              <p:cNvSpPr>
                <a:spLocks/>
              </p:cNvSpPr>
              <p:nvPr/>
            </p:nvSpPr>
            <p:spPr bwMode="auto">
              <a:xfrm>
                <a:off x="2105" y="2623"/>
                <a:ext cx="45" cy="57"/>
              </a:xfrm>
              <a:custGeom>
                <a:avLst/>
                <a:gdLst>
                  <a:gd name="T0" fmla="*/ 45 w 45"/>
                  <a:gd name="T1" fmla="*/ 0 h 57"/>
                  <a:gd name="T2" fmla="*/ 0 w 45"/>
                  <a:gd name="T3" fmla="*/ 24 h 57"/>
                  <a:gd name="T4" fmla="*/ 0 w 45"/>
                  <a:gd name="T5" fmla="*/ 57 h 57"/>
                  <a:gd name="T6" fmla="*/ 45 w 45"/>
                  <a:gd name="T7" fmla="*/ 31 h 57"/>
                  <a:gd name="T8" fmla="*/ 45 w 4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7"/>
                  <a:gd name="T17" fmla="*/ 45 w 4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7">
                    <a:moveTo>
                      <a:pt x="45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5" y="3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0" name="Freeform 145"/>
              <p:cNvSpPr>
                <a:spLocks/>
              </p:cNvSpPr>
              <p:nvPr/>
            </p:nvSpPr>
            <p:spPr bwMode="auto">
              <a:xfrm>
                <a:off x="2105" y="2623"/>
                <a:ext cx="45" cy="57"/>
              </a:xfrm>
              <a:custGeom>
                <a:avLst/>
                <a:gdLst>
                  <a:gd name="T0" fmla="*/ 45 w 45"/>
                  <a:gd name="T1" fmla="*/ 0 h 57"/>
                  <a:gd name="T2" fmla="*/ 0 w 45"/>
                  <a:gd name="T3" fmla="*/ 24 h 57"/>
                  <a:gd name="T4" fmla="*/ 0 w 45"/>
                  <a:gd name="T5" fmla="*/ 57 h 57"/>
                  <a:gd name="T6" fmla="*/ 45 w 45"/>
                  <a:gd name="T7" fmla="*/ 31 h 57"/>
                  <a:gd name="T8" fmla="*/ 45 w 4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7"/>
                  <a:gd name="T17" fmla="*/ 45 w 4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7">
                    <a:moveTo>
                      <a:pt x="45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5" y="31"/>
                    </a:lnTo>
                    <a:lnTo>
                      <a:pt x="4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1" name="Freeform 146"/>
              <p:cNvSpPr>
                <a:spLocks/>
              </p:cNvSpPr>
              <p:nvPr/>
            </p:nvSpPr>
            <p:spPr bwMode="auto">
              <a:xfrm>
                <a:off x="2105" y="2671"/>
                <a:ext cx="45" cy="57"/>
              </a:xfrm>
              <a:custGeom>
                <a:avLst/>
                <a:gdLst>
                  <a:gd name="T0" fmla="*/ 45 w 45"/>
                  <a:gd name="T1" fmla="*/ 0 h 57"/>
                  <a:gd name="T2" fmla="*/ 0 w 45"/>
                  <a:gd name="T3" fmla="*/ 24 h 57"/>
                  <a:gd name="T4" fmla="*/ 0 w 45"/>
                  <a:gd name="T5" fmla="*/ 57 h 57"/>
                  <a:gd name="T6" fmla="*/ 45 w 45"/>
                  <a:gd name="T7" fmla="*/ 33 h 57"/>
                  <a:gd name="T8" fmla="*/ 45 w 4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7"/>
                  <a:gd name="T17" fmla="*/ 45 w 4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7">
                    <a:moveTo>
                      <a:pt x="45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5" y="33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2" name="Freeform 147"/>
              <p:cNvSpPr>
                <a:spLocks/>
              </p:cNvSpPr>
              <p:nvPr/>
            </p:nvSpPr>
            <p:spPr bwMode="auto">
              <a:xfrm>
                <a:off x="2105" y="2671"/>
                <a:ext cx="45" cy="57"/>
              </a:xfrm>
              <a:custGeom>
                <a:avLst/>
                <a:gdLst>
                  <a:gd name="T0" fmla="*/ 45 w 45"/>
                  <a:gd name="T1" fmla="*/ 0 h 57"/>
                  <a:gd name="T2" fmla="*/ 0 w 45"/>
                  <a:gd name="T3" fmla="*/ 24 h 57"/>
                  <a:gd name="T4" fmla="*/ 0 w 45"/>
                  <a:gd name="T5" fmla="*/ 57 h 57"/>
                  <a:gd name="T6" fmla="*/ 45 w 45"/>
                  <a:gd name="T7" fmla="*/ 33 h 57"/>
                  <a:gd name="T8" fmla="*/ 45 w 4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7"/>
                  <a:gd name="T17" fmla="*/ 45 w 4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7">
                    <a:moveTo>
                      <a:pt x="45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5" y="33"/>
                    </a:lnTo>
                    <a:lnTo>
                      <a:pt x="4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3" name="Freeform 148"/>
              <p:cNvSpPr>
                <a:spLocks/>
              </p:cNvSpPr>
              <p:nvPr/>
            </p:nvSpPr>
            <p:spPr bwMode="auto">
              <a:xfrm>
                <a:off x="2105" y="2725"/>
                <a:ext cx="45" cy="57"/>
              </a:xfrm>
              <a:custGeom>
                <a:avLst/>
                <a:gdLst>
                  <a:gd name="T0" fmla="*/ 45 w 45"/>
                  <a:gd name="T1" fmla="*/ 0 h 57"/>
                  <a:gd name="T2" fmla="*/ 0 w 45"/>
                  <a:gd name="T3" fmla="*/ 24 h 57"/>
                  <a:gd name="T4" fmla="*/ 0 w 45"/>
                  <a:gd name="T5" fmla="*/ 57 h 57"/>
                  <a:gd name="T6" fmla="*/ 45 w 45"/>
                  <a:gd name="T7" fmla="*/ 31 h 57"/>
                  <a:gd name="T8" fmla="*/ 45 w 4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7"/>
                  <a:gd name="T17" fmla="*/ 45 w 4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7">
                    <a:moveTo>
                      <a:pt x="45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5" y="3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" name="Freeform 149"/>
              <p:cNvSpPr>
                <a:spLocks/>
              </p:cNvSpPr>
              <p:nvPr/>
            </p:nvSpPr>
            <p:spPr bwMode="auto">
              <a:xfrm>
                <a:off x="2105" y="2725"/>
                <a:ext cx="45" cy="57"/>
              </a:xfrm>
              <a:custGeom>
                <a:avLst/>
                <a:gdLst>
                  <a:gd name="T0" fmla="*/ 45 w 45"/>
                  <a:gd name="T1" fmla="*/ 0 h 57"/>
                  <a:gd name="T2" fmla="*/ 0 w 45"/>
                  <a:gd name="T3" fmla="*/ 24 h 57"/>
                  <a:gd name="T4" fmla="*/ 0 w 45"/>
                  <a:gd name="T5" fmla="*/ 57 h 57"/>
                  <a:gd name="T6" fmla="*/ 45 w 45"/>
                  <a:gd name="T7" fmla="*/ 31 h 57"/>
                  <a:gd name="T8" fmla="*/ 45 w 4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7"/>
                  <a:gd name="T17" fmla="*/ 45 w 4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7">
                    <a:moveTo>
                      <a:pt x="45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5" y="31"/>
                    </a:lnTo>
                    <a:lnTo>
                      <a:pt x="4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" name="Freeform 159"/>
              <p:cNvSpPr>
                <a:spLocks/>
              </p:cNvSpPr>
              <p:nvPr/>
            </p:nvSpPr>
            <p:spPr bwMode="auto">
              <a:xfrm>
                <a:off x="2537" y="2166"/>
                <a:ext cx="673" cy="414"/>
              </a:xfrm>
              <a:custGeom>
                <a:avLst/>
                <a:gdLst>
                  <a:gd name="T0" fmla="*/ 0 w 673"/>
                  <a:gd name="T1" fmla="*/ 362 h 414"/>
                  <a:gd name="T2" fmla="*/ 633 w 673"/>
                  <a:gd name="T3" fmla="*/ 2 h 414"/>
                  <a:gd name="T4" fmla="*/ 634 w 673"/>
                  <a:gd name="T5" fmla="*/ 0 h 414"/>
                  <a:gd name="T6" fmla="*/ 640 w 673"/>
                  <a:gd name="T7" fmla="*/ 0 h 414"/>
                  <a:gd name="T8" fmla="*/ 647 w 673"/>
                  <a:gd name="T9" fmla="*/ 2 h 414"/>
                  <a:gd name="T10" fmla="*/ 655 w 673"/>
                  <a:gd name="T11" fmla="*/ 4 h 414"/>
                  <a:gd name="T12" fmla="*/ 662 w 673"/>
                  <a:gd name="T13" fmla="*/ 10 h 414"/>
                  <a:gd name="T14" fmla="*/ 670 w 673"/>
                  <a:gd name="T15" fmla="*/ 19 h 414"/>
                  <a:gd name="T16" fmla="*/ 673 w 673"/>
                  <a:gd name="T17" fmla="*/ 34 h 414"/>
                  <a:gd name="T18" fmla="*/ 673 w 673"/>
                  <a:gd name="T19" fmla="*/ 54 h 414"/>
                  <a:gd name="T20" fmla="*/ 41 w 673"/>
                  <a:gd name="T21" fmla="*/ 414 h 414"/>
                  <a:gd name="T22" fmla="*/ 0 w 673"/>
                  <a:gd name="T23" fmla="*/ 362 h 4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73"/>
                  <a:gd name="T37" fmla="*/ 0 h 414"/>
                  <a:gd name="T38" fmla="*/ 673 w 673"/>
                  <a:gd name="T39" fmla="*/ 414 h 4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73" h="414">
                    <a:moveTo>
                      <a:pt x="0" y="362"/>
                    </a:moveTo>
                    <a:lnTo>
                      <a:pt x="633" y="2"/>
                    </a:lnTo>
                    <a:lnTo>
                      <a:pt x="634" y="0"/>
                    </a:lnTo>
                    <a:lnTo>
                      <a:pt x="640" y="0"/>
                    </a:lnTo>
                    <a:lnTo>
                      <a:pt x="647" y="2"/>
                    </a:lnTo>
                    <a:lnTo>
                      <a:pt x="655" y="4"/>
                    </a:lnTo>
                    <a:lnTo>
                      <a:pt x="662" y="10"/>
                    </a:lnTo>
                    <a:lnTo>
                      <a:pt x="670" y="19"/>
                    </a:lnTo>
                    <a:lnTo>
                      <a:pt x="673" y="34"/>
                    </a:lnTo>
                    <a:lnTo>
                      <a:pt x="673" y="54"/>
                    </a:lnTo>
                    <a:lnTo>
                      <a:pt x="41" y="414"/>
                    </a:lnTo>
                    <a:lnTo>
                      <a:pt x="0" y="36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6" name="Freeform 160"/>
              <p:cNvSpPr>
                <a:spLocks/>
              </p:cNvSpPr>
              <p:nvPr/>
            </p:nvSpPr>
            <p:spPr bwMode="auto">
              <a:xfrm>
                <a:off x="2537" y="2166"/>
                <a:ext cx="673" cy="414"/>
              </a:xfrm>
              <a:custGeom>
                <a:avLst/>
                <a:gdLst>
                  <a:gd name="T0" fmla="*/ 0 w 673"/>
                  <a:gd name="T1" fmla="*/ 362 h 414"/>
                  <a:gd name="T2" fmla="*/ 633 w 673"/>
                  <a:gd name="T3" fmla="*/ 2 h 414"/>
                  <a:gd name="T4" fmla="*/ 634 w 673"/>
                  <a:gd name="T5" fmla="*/ 0 h 414"/>
                  <a:gd name="T6" fmla="*/ 640 w 673"/>
                  <a:gd name="T7" fmla="*/ 0 h 414"/>
                  <a:gd name="T8" fmla="*/ 647 w 673"/>
                  <a:gd name="T9" fmla="*/ 2 h 414"/>
                  <a:gd name="T10" fmla="*/ 655 w 673"/>
                  <a:gd name="T11" fmla="*/ 4 h 414"/>
                  <a:gd name="T12" fmla="*/ 662 w 673"/>
                  <a:gd name="T13" fmla="*/ 10 h 414"/>
                  <a:gd name="T14" fmla="*/ 670 w 673"/>
                  <a:gd name="T15" fmla="*/ 19 h 414"/>
                  <a:gd name="T16" fmla="*/ 673 w 673"/>
                  <a:gd name="T17" fmla="*/ 34 h 414"/>
                  <a:gd name="T18" fmla="*/ 673 w 673"/>
                  <a:gd name="T19" fmla="*/ 54 h 414"/>
                  <a:gd name="T20" fmla="*/ 41 w 673"/>
                  <a:gd name="T21" fmla="*/ 414 h 414"/>
                  <a:gd name="T22" fmla="*/ 0 w 673"/>
                  <a:gd name="T23" fmla="*/ 362 h 4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73"/>
                  <a:gd name="T37" fmla="*/ 0 h 414"/>
                  <a:gd name="T38" fmla="*/ 673 w 673"/>
                  <a:gd name="T39" fmla="*/ 414 h 4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73" h="414">
                    <a:moveTo>
                      <a:pt x="0" y="362"/>
                    </a:moveTo>
                    <a:lnTo>
                      <a:pt x="633" y="2"/>
                    </a:lnTo>
                    <a:lnTo>
                      <a:pt x="634" y="0"/>
                    </a:lnTo>
                    <a:lnTo>
                      <a:pt x="640" y="0"/>
                    </a:lnTo>
                    <a:lnTo>
                      <a:pt x="647" y="2"/>
                    </a:lnTo>
                    <a:lnTo>
                      <a:pt x="655" y="4"/>
                    </a:lnTo>
                    <a:lnTo>
                      <a:pt x="662" y="10"/>
                    </a:lnTo>
                    <a:lnTo>
                      <a:pt x="670" y="19"/>
                    </a:lnTo>
                    <a:lnTo>
                      <a:pt x="673" y="34"/>
                    </a:lnTo>
                    <a:lnTo>
                      <a:pt x="673" y="54"/>
                    </a:lnTo>
                    <a:lnTo>
                      <a:pt x="41" y="414"/>
                    </a:lnTo>
                    <a:lnTo>
                      <a:pt x="0" y="36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7" name="Freeform 161"/>
              <p:cNvSpPr>
                <a:spLocks/>
              </p:cNvSpPr>
              <p:nvPr/>
            </p:nvSpPr>
            <p:spPr bwMode="auto">
              <a:xfrm>
                <a:off x="2543" y="2168"/>
                <a:ext cx="667" cy="406"/>
              </a:xfrm>
              <a:custGeom>
                <a:avLst/>
                <a:gdLst>
                  <a:gd name="T0" fmla="*/ 630 w 667"/>
                  <a:gd name="T1" fmla="*/ 0 h 406"/>
                  <a:gd name="T2" fmla="*/ 632 w 667"/>
                  <a:gd name="T3" fmla="*/ 0 h 406"/>
                  <a:gd name="T4" fmla="*/ 638 w 667"/>
                  <a:gd name="T5" fmla="*/ 0 h 406"/>
                  <a:gd name="T6" fmla="*/ 645 w 667"/>
                  <a:gd name="T7" fmla="*/ 2 h 406"/>
                  <a:gd name="T8" fmla="*/ 654 w 667"/>
                  <a:gd name="T9" fmla="*/ 6 h 406"/>
                  <a:gd name="T10" fmla="*/ 662 w 667"/>
                  <a:gd name="T11" fmla="*/ 15 h 406"/>
                  <a:gd name="T12" fmla="*/ 666 w 667"/>
                  <a:gd name="T13" fmla="*/ 28 h 406"/>
                  <a:gd name="T14" fmla="*/ 667 w 667"/>
                  <a:gd name="T15" fmla="*/ 47 h 406"/>
                  <a:gd name="T16" fmla="*/ 35 w 667"/>
                  <a:gd name="T17" fmla="*/ 406 h 406"/>
                  <a:gd name="T18" fmla="*/ 0 w 667"/>
                  <a:gd name="T19" fmla="*/ 360 h 406"/>
                  <a:gd name="T20" fmla="*/ 630 w 667"/>
                  <a:gd name="T21" fmla="*/ 0 h 40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67"/>
                  <a:gd name="T34" fmla="*/ 0 h 406"/>
                  <a:gd name="T35" fmla="*/ 667 w 667"/>
                  <a:gd name="T36" fmla="*/ 406 h 40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67" h="406">
                    <a:moveTo>
                      <a:pt x="630" y="0"/>
                    </a:moveTo>
                    <a:lnTo>
                      <a:pt x="632" y="0"/>
                    </a:lnTo>
                    <a:lnTo>
                      <a:pt x="638" y="0"/>
                    </a:lnTo>
                    <a:lnTo>
                      <a:pt x="645" y="2"/>
                    </a:lnTo>
                    <a:lnTo>
                      <a:pt x="654" y="6"/>
                    </a:lnTo>
                    <a:lnTo>
                      <a:pt x="662" y="15"/>
                    </a:lnTo>
                    <a:lnTo>
                      <a:pt x="666" y="28"/>
                    </a:lnTo>
                    <a:lnTo>
                      <a:pt x="667" y="47"/>
                    </a:lnTo>
                    <a:lnTo>
                      <a:pt x="35" y="406"/>
                    </a:lnTo>
                    <a:lnTo>
                      <a:pt x="0" y="360"/>
                    </a:lnTo>
                    <a:lnTo>
                      <a:pt x="630" y="0"/>
                    </a:lnTo>
                    <a:close/>
                  </a:path>
                </a:pathLst>
              </a:custGeom>
              <a:solidFill>
                <a:srgbClr val="FF2B2B"/>
              </a:solidFill>
              <a:ln w="0">
                <a:solidFill>
                  <a:srgbClr val="FF2B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8" name="Freeform 162"/>
              <p:cNvSpPr>
                <a:spLocks/>
              </p:cNvSpPr>
              <p:nvPr/>
            </p:nvSpPr>
            <p:spPr bwMode="auto">
              <a:xfrm>
                <a:off x="2548" y="2170"/>
                <a:ext cx="661" cy="397"/>
              </a:xfrm>
              <a:custGeom>
                <a:avLst/>
                <a:gdLst>
                  <a:gd name="T0" fmla="*/ 629 w 661"/>
                  <a:gd name="T1" fmla="*/ 0 h 397"/>
                  <a:gd name="T2" fmla="*/ 631 w 661"/>
                  <a:gd name="T3" fmla="*/ 0 h 397"/>
                  <a:gd name="T4" fmla="*/ 638 w 661"/>
                  <a:gd name="T5" fmla="*/ 0 h 397"/>
                  <a:gd name="T6" fmla="*/ 646 w 661"/>
                  <a:gd name="T7" fmla="*/ 4 h 397"/>
                  <a:gd name="T8" fmla="*/ 655 w 661"/>
                  <a:gd name="T9" fmla="*/ 11 h 397"/>
                  <a:gd name="T10" fmla="*/ 661 w 661"/>
                  <a:gd name="T11" fmla="*/ 22 h 397"/>
                  <a:gd name="T12" fmla="*/ 661 w 661"/>
                  <a:gd name="T13" fmla="*/ 39 h 397"/>
                  <a:gd name="T14" fmla="*/ 32 w 661"/>
                  <a:gd name="T15" fmla="*/ 397 h 397"/>
                  <a:gd name="T16" fmla="*/ 0 w 661"/>
                  <a:gd name="T17" fmla="*/ 358 h 397"/>
                  <a:gd name="T18" fmla="*/ 629 w 661"/>
                  <a:gd name="T19" fmla="*/ 0 h 3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1"/>
                  <a:gd name="T31" fmla="*/ 0 h 397"/>
                  <a:gd name="T32" fmla="*/ 661 w 661"/>
                  <a:gd name="T33" fmla="*/ 397 h 3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1" h="397">
                    <a:moveTo>
                      <a:pt x="629" y="0"/>
                    </a:moveTo>
                    <a:lnTo>
                      <a:pt x="631" y="0"/>
                    </a:lnTo>
                    <a:lnTo>
                      <a:pt x="638" y="0"/>
                    </a:lnTo>
                    <a:lnTo>
                      <a:pt x="646" y="4"/>
                    </a:lnTo>
                    <a:lnTo>
                      <a:pt x="655" y="11"/>
                    </a:lnTo>
                    <a:lnTo>
                      <a:pt x="661" y="22"/>
                    </a:lnTo>
                    <a:lnTo>
                      <a:pt x="661" y="39"/>
                    </a:lnTo>
                    <a:lnTo>
                      <a:pt x="32" y="397"/>
                    </a:lnTo>
                    <a:lnTo>
                      <a:pt x="0" y="358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rgbClr val="FF5555"/>
              </a:solidFill>
              <a:ln w="0">
                <a:solidFill>
                  <a:srgbClr val="FF555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9" name="Freeform 163"/>
              <p:cNvSpPr>
                <a:spLocks/>
              </p:cNvSpPr>
              <p:nvPr/>
            </p:nvSpPr>
            <p:spPr bwMode="auto">
              <a:xfrm>
                <a:off x="2556" y="2170"/>
                <a:ext cx="653" cy="391"/>
              </a:xfrm>
              <a:custGeom>
                <a:avLst/>
                <a:gdLst>
                  <a:gd name="T0" fmla="*/ 625 w 653"/>
                  <a:gd name="T1" fmla="*/ 0 h 391"/>
                  <a:gd name="T2" fmla="*/ 627 w 653"/>
                  <a:gd name="T3" fmla="*/ 0 h 391"/>
                  <a:gd name="T4" fmla="*/ 632 w 653"/>
                  <a:gd name="T5" fmla="*/ 2 h 391"/>
                  <a:gd name="T6" fmla="*/ 640 w 653"/>
                  <a:gd name="T7" fmla="*/ 6 h 391"/>
                  <a:gd name="T8" fmla="*/ 647 w 653"/>
                  <a:gd name="T9" fmla="*/ 11 h 391"/>
                  <a:gd name="T10" fmla="*/ 651 w 653"/>
                  <a:gd name="T11" fmla="*/ 21 h 391"/>
                  <a:gd name="T12" fmla="*/ 653 w 653"/>
                  <a:gd name="T13" fmla="*/ 33 h 391"/>
                  <a:gd name="T14" fmla="*/ 24 w 653"/>
                  <a:gd name="T15" fmla="*/ 391 h 391"/>
                  <a:gd name="T16" fmla="*/ 0 w 653"/>
                  <a:gd name="T17" fmla="*/ 358 h 391"/>
                  <a:gd name="T18" fmla="*/ 625 w 653"/>
                  <a:gd name="T19" fmla="*/ 0 h 3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3"/>
                  <a:gd name="T31" fmla="*/ 0 h 391"/>
                  <a:gd name="T32" fmla="*/ 653 w 653"/>
                  <a:gd name="T33" fmla="*/ 391 h 39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3" h="391">
                    <a:moveTo>
                      <a:pt x="625" y="0"/>
                    </a:moveTo>
                    <a:lnTo>
                      <a:pt x="627" y="0"/>
                    </a:lnTo>
                    <a:lnTo>
                      <a:pt x="632" y="2"/>
                    </a:lnTo>
                    <a:lnTo>
                      <a:pt x="640" y="6"/>
                    </a:lnTo>
                    <a:lnTo>
                      <a:pt x="647" y="11"/>
                    </a:lnTo>
                    <a:lnTo>
                      <a:pt x="651" y="21"/>
                    </a:lnTo>
                    <a:lnTo>
                      <a:pt x="653" y="33"/>
                    </a:lnTo>
                    <a:lnTo>
                      <a:pt x="24" y="391"/>
                    </a:lnTo>
                    <a:lnTo>
                      <a:pt x="0" y="358"/>
                    </a:lnTo>
                    <a:lnTo>
                      <a:pt x="625" y="0"/>
                    </a:lnTo>
                    <a:close/>
                  </a:path>
                </a:pathLst>
              </a:custGeom>
              <a:solidFill>
                <a:srgbClr val="FF8080"/>
              </a:solidFill>
              <a:ln w="0">
                <a:solidFill>
                  <a:srgbClr val="FF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0" name="Freeform 164"/>
              <p:cNvSpPr>
                <a:spLocks/>
              </p:cNvSpPr>
              <p:nvPr/>
            </p:nvSpPr>
            <p:spPr bwMode="auto">
              <a:xfrm>
                <a:off x="2561" y="2170"/>
                <a:ext cx="646" cy="384"/>
              </a:xfrm>
              <a:custGeom>
                <a:avLst/>
                <a:gdLst>
                  <a:gd name="T0" fmla="*/ 623 w 646"/>
                  <a:gd name="T1" fmla="*/ 0 h 384"/>
                  <a:gd name="T2" fmla="*/ 625 w 646"/>
                  <a:gd name="T3" fmla="*/ 2 h 384"/>
                  <a:gd name="T4" fmla="*/ 627 w 646"/>
                  <a:gd name="T5" fmla="*/ 2 h 384"/>
                  <a:gd name="T6" fmla="*/ 631 w 646"/>
                  <a:gd name="T7" fmla="*/ 4 h 384"/>
                  <a:gd name="T8" fmla="*/ 635 w 646"/>
                  <a:gd name="T9" fmla="*/ 6 h 384"/>
                  <a:gd name="T10" fmla="*/ 638 w 646"/>
                  <a:gd name="T11" fmla="*/ 9 h 384"/>
                  <a:gd name="T12" fmla="*/ 642 w 646"/>
                  <a:gd name="T13" fmla="*/ 13 h 384"/>
                  <a:gd name="T14" fmla="*/ 644 w 646"/>
                  <a:gd name="T15" fmla="*/ 17 h 384"/>
                  <a:gd name="T16" fmla="*/ 646 w 646"/>
                  <a:gd name="T17" fmla="*/ 22 h 384"/>
                  <a:gd name="T18" fmla="*/ 646 w 646"/>
                  <a:gd name="T19" fmla="*/ 30 h 384"/>
                  <a:gd name="T20" fmla="*/ 19 w 646"/>
                  <a:gd name="T21" fmla="*/ 384 h 384"/>
                  <a:gd name="T22" fmla="*/ 0 w 646"/>
                  <a:gd name="T23" fmla="*/ 358 h 384"/>
                  <a:gd name="T24" fmla="*/ 623 w 646"/>
                  <a:gd name="T25" fmla="*/ 0 h 3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6"/>
                  <a:gd name="T40" fmla="*/ 0 h 384"/>
                  <a:gd name="T41" fmla="*/ 646 w 646"/>
                  <a:gd name="T42" fmla="*/ 384 h 38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6" h="384">
                    <a:moveTo>
                      <a:pt x="623" y="0"/>
                    </a:moveTo>
                    <a:lnTo>
                      <a:pt x="625" y="2"/>
                    </a:lnTo>
                    <a:lnTo>
                      <a:pt x="627" y="2"/>
                    </a:lnTo>
                    <a:lnTo>
                      <a:pt x="631" y="4"/>
                    </a:lnTo>
                    <a:lnTo>
                      <a:pt x="635" y="6"/>
                    </a:lnTo>
                    <a:lnTo>
                      <a:pt x="638" y="9"/>
                    </a:lnTo>
                    <a:lnTo>
                      <a:pt x="642" y="13"/>
                    </a:lnTo>
                    <a:lnTo>
                      <a:pt x="644" y="17"/>
                    </a:lnTo>
                    <a:lnTo>
                      <a:pt x="646" y="22"/>
                    </a:lnTo>
                    <a:lnTo>
                      <a:pt x="646" y="30"/>
                    </a:lnTo>
                    <a:lnTo>
                      <a:pt x="19" y="384"/>
                    </a:lnTo>
                    <a:lnTo>
                      <a:pt x="0" y="358"/>
                    </a:lnTo>
                    <a:lnTo>
                      <a:pt x="623" y="0"/>
                    </a:lnTo>
                    <a:close/>
                  </a:path>
                </a:pathLst>
              </a:custGeom>
              <a:solidFill>
                <a:srgbClr val="FFAAAA"/>
              </a:solidFill>
              <a:ln w="0">
                <a:solidFill>
                  <a:srgbClr val="FFAA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1" name="Freeform 165"/>
              <p:cNvSpPr>
                <a:spLocks/>
              </p:cNvSpPr>
              <p:nvPr/>
            </p:nvSpPr>
            <p:spPr bwMode="auto">
              <a:xfrm>
                <a:off x="2569" y="2172"/>
                <a:ext cx="638" cy="376"/>
              </a:xfrm>
              <a:custGeom>
                <a:avLst/>
                <a:gdLst>
                  <a:gd name="T0" fmla="*/ 619 w 638"/>
                  <a:gd name="T1" fmla="*/ 0 h 376"/>
                  <a:gd name="T2" fmla="*/ 621 w 638"/>
                  <a:gd name="T3" fmla="*/ 0 h 376"/>
                  <a:gd name="T4" fmla="*/ 623 w 638"/>
                  <a:gd name="T5" fmla="*/ 2 h 376"/>
                  <a:gd name="T6" fmla="*/ 627 w 638"/>
                  <a:gd name="T7" fmla="*/ 6 h 376"/>
                  <a:gd name="T8" fmla="*/ 632 w 638"/>
                  <a:gd name="T9" fmla="*/ 9 h 376"/>
                  <a:gd name="T10" fmla="*/ 634 w 638"/>
                  <a:gd name="T11" fmla="*/ 13 h 376"/>
                  <a:gd name="T12" fmla="*/ 638 w 638"/>
                  <a:gd name="T13" fmla="*/ 17 h 376"/>
                  <a:gd name="T14" fmla="*/ 638 w 638"/>
                  <a:gd name="T15" fmla="*/ 22 h 376"/>
                  <a:gd name="T16" fmla="*/ 13 w 638"/>
                  <a:gd name="T17" fmla="*/ 376 h 376"/>
                  <a:gd name="T18" fmla="*/ 0 w 638"/>
                  <a:gd name="T19" fmla="*/ 356 h 376"/>
                  <a:gd name="T20" fmla="*/ 619 w 638"/>
                  <a:gd name="T21" fmla="*/ 0 h 3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8"/>
                  <a:gd name="T34" fmla="*/ 0 h 376"/>
                  <a:gd name="T35" fmla="*/ 638 w 638"/>
                  <a:gd name="T36" fmla="*/ 376 h 37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8" h="376">
                    <a:moveTo>
                      <a:pt x="619" y="0"/>
                    </a:moveTo>
                    <a:lnTo>
                      <a:pt x="621" y="0"/>
                    </a:lnTo>
                    <a:lnTo>
                      <a:pt x="623" y="2"/>
                    </a:lnTo>
                    <a:lnTo>
                      <a:pt x="627" y="6"/>
                    </a:lnTo>
                    <a:lnTo>
                      <a:pt x="632" y="9"/>
                    </a:lnTo>
                    <a:lnTo>
                      <a:pt x="634" y="13"/>
                    </a:lnTo>
                    <a:lnTo>
                      <a:pt x="638" y="17"/>
                    </a:lnTo>
                    <a:lnTo>
                      <a:pt x="638" y="22"/>
                    </a:lnTo>
                    <a:lnTo>
                      <a:pt x="13" y="376"/>
                    </a:lnTo>
                    <a:lnTo>
                      <a:pt x="0" y="356"/>
                    </a:lnTo>
                    <a:lnTo>
                      <a:pt x="619" y="0"/>
                    </a:lnTo>
                    <a:close/>
                  </a:path>
                </a:pathLst>
              </a:custGeom>
              <a:solidFill>
                <a:srgbClr val="FFD5D5"/>
              </a:solidFill>
              <a:ln w="0">
                <a:solidFill>
                  <a:srgbClr val="FFD5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2" name="Freeform 166"/>
              <p:cNvSpPr>
                <a:spLocks/>
              </p:cNvSpPr>
              <p:nvPr/>
            </p:nvSpPr>
            <p:spPr bwMode="auto">
              <a:xfrm>
                <a:off x="2574" y="2172"/>
                <a:ext cx="633" cy="371"/>
              </a:xfrm>
              <a:custGeom>
                <a:avLst/>
                <a:gdLst>
                  <a:gd name="T0" fmla="*/ 633 w 633"/>
                  <a:gd name="T1" fmla="*/ 17 h 371"/>
                  <a:gd name="T2" fmla="*/ 8 w 633"/>
                  <a:gd name="T3" fmla="*/ 371 h 371"/>
                  <a:gd name="T4" fmla="*/ 0 w 633"/>
                  <a:gd name="T5" fmla="*/ 356 h 371"/>
                  <a:gd name="T6" fmla="*/ 620 w 633"/>
                  <a:gd name="T7" fmla="*/ 0 h 371"/>
                  <a:gd name="T8" fmla="*/ 633 w 633"/>
                  <a:gd name="T9" fmla="*/ 17 h 3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3"/>
                  <a:gd name="T16" fmla="*/ 0 h 371"/>
                  <a:gd name="T17" fmla="*/ 633 w 633"/>
                  <a:gd name="T18" fmla="*/ 371 h 3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3" h="371">
                    <a:moveTo>
                      <a:pt x="633" y="17"/>
                    </a:moveTo>
                    <a:lnTo>
                      <a:pt x="8" y="371"/>
                    </a:lnTo>
                    <a:lnTo>
                      <a:pt x="0" y="356"/>
                    </a:lnTo>
                    <a:lnTo>
                      <a:pt x="620" y="0"/>
                    </a:lnTo>
                    <a:lnTo>
                      <a:pt x="6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3" name="Freeform 167"/>
              <p:cNvSpPr>
                <a:spLocks/>
              </p:cNvSpPr>
              <p:nvPr/>
            </p:nvSpPr>
            <p:spPr bwMode="auto">
              <a:xfrm>
                <a:off x="2522" y="2522"/>
                <a:ext cx="65" cy="67"/>
              </a:xfrm>
              <a:custGeom>
                <a:avLst/>
                <a:gdLst>
                  <a:gd name="T0" fmla="*/ 47 w 65"/>
                  <a:gd name="T1" fmla="*/ 65 h 67"/>
                  <a:gd name="T2" fmla="*/ 60 w 65"/>
                  <a:gd name="T3" fmla="*/ 54 h 67"/>
                  <a:gd name="T4" fmla="*/ 65 w 65"/>
                  <a:gd name="T5" fmla="*/ 38 h 67"/>
                  <a:gd name="T6" fmla="*/ 62 w 65"/>
                  <a:gd name="T7" fmla="*/ 21 h 67"/>
                  <a:gd name="T8" fmla="*/ 51 w 65"/>
                  <a:gd name="T9" fmla="*/ 6 h 67"/>
                  <a:gd name="T10" fmla="*/ 36 w 65"/>
                  <a:gd name="T11" fmla="*/ 0 h 67"/>
                  <a:gd name="T12" fmla="*/ 19 w 65"/>
                  <a:gd name="T13" fmla="*/ 2 h 67"/>
                  <a:gd name="T14" fmla="*/ 6 w 65"/>
                  <a:gd name="T15" fmla="*/ 13 h 67"/>
                  <a:gd name="T16" fmla="*/ 0 w 65"/>
                  <a:gd name="T17" fmla="*/ 28 h 67"/>
                  <a:gd name="T18" fmla="*/ 4 w 65"/>
                  <a:gd name="T19" fmla="*/ 47 h 67"/>
                  <a:gd name="T20" fmla="*/ 15 w 65"/>
                  <a:gd name="T21" fmla="*/ 60 h 67"/>
                  <a:gd name="T22" fmla="*/ 30 w 65"/>
                  <a:gd name="T23" fmla="*/ 67 h 67"/>
                  <a:gd name="T24" fmla="*/ 47 w 65"/>
                  <a:gd name="T25" fmla="*/ 65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67"/>
                  <a:gd name="T41" fmla="*/ 65 w 65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67">
                    <a:moveTo>
                      <a:pt x="47" y="65"/>
                    </a:moveTo>
                    <a:lnTo>
                      <a:pt x="60" y="54"/>
                    </a:lnTo>
                    <a:lnTo>
                      <a:pt x="65" y="38"/>
                    </a:lnTo>
                    <a:lnTo>
                      <a:pt x="62" y="21"/>
                    </a:lnTo>
                    <a:lnTo>
                      <a:pt x="51" y="6"/>
                    </a:lnTo>
                    <a:lnTo>
                      <a:pt x="36" y="0"/>
                    </a:lnTo>
                    <a:lnTo>
                      <a:pt x="19" y="2"/>
                    </a:lnTo>
                    <a:lnTo>
                      <a:pt x="6" y="13"/>
                    </a:lnTo>
                    <a:lnTo>
                      <a:pt x="0" y="28"/>
                    </a:lnTo>
                    <a:lnTo>
                      <a:pt x="4" y="47"/>
                    </a:lnTo>
                    <a:lnTo>
                      <a:pt x="15" y="60"/>
                    </a:lnTo>
                    <a:lnTo>
                      <a:pt x="30" y="67"/>
                    </a:lnTo>
                    <a:lnTo>
                      <a:pt x="47" y="65"/>
                    </a:lnTo>
                    <a:close/>
                  </a:path>
                </a:pathLst>
              </a:custGeom>
              <a:solidFill>
                <a:srgbClr val="CC0000"/>
              </a:solidFill>
              <a:ln w="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4" name="Freeform 168"/>
              <p:cNvSpPr>
                <a:spLocks/>
              </p:cNvSpPr>
              <p:nvPr/>
            </p:nvSpPr>
            <p:spPr bwMode="auto">
              <a:xfrm>
                <a:off x="2522" y="2522"/>
                <a:ext cx="65" cy="67"/>
              </a:xfrm>
              <a:custGeom>
                <a:avLst/>
                <a:gdLst>
                  <a:gd name="T0" fmla="*/ 47 w 65"/>
                  <a:gd name="T1" fmla="*/ 65 h 67"/>
                  <a:gd name="T2" fmla="*/ 60 w 65"/>
                  <a:gd name="T3" fmla="*/ 54 h 67"/>
                  <a:gd name="T4" fmla="*/ 65 w 65"/>
                  <a:gd name="T5" fmla="*/ 38 h 67"/>
                  <a:gd name="T6" fmla="*/ 62 w 65"/>
                  <a:gd name="T7" fmla="*/ 21 h 67"/>
                  <a:gd name="T8" fmla="*/ 51 w 65"/>
                  <a:gd name="T9" fmla="*/ 6 h 67"/>
                  <a:gd name="T10" fmla="*/ 36 w 65"/>
                  <a:gd name="T11" fmla="*/ 0 h 67"/>
                  <a:gd name="T12" fmla="*/ 19 w 65"/>
                  <a:gd name="T13" fmla="*/ 2 h 67"/>
                  <a:gd name="T14" fmla="*/ 6 w 65"/>
                  <a:gd name="T15" fmla="*/ 13 h 67"/>
                  <a:gd name="T16" fmla="*/ 0 w 65"/>
                  <a:gd name="T17" fmla="*/ 28 h 67"/>
                  <a:gd name="T18" fmla="*/ 4 w 65"/>
                  <a:gd name="T19" fmla="*/ 47 h 67"/>
                  <a:gd name="T20" fmla="*/ 15 w 65"/>
                  <a:gd name="T21" fmla="*/ 60 h 67"/>
                  <a:gd name="T22" fmla="*/ 30 w 65"/>
                  <a:gd name="T23" fmla="*/ 67 h 67"/>
                  <a:gd name="T24" fmla="*/ 47 w 65"/>
                  <a:gd name="T25" fmla="*/ 65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67"/>
                  <a:gd name="T41" fmla="*/ 65 w 65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67">
                    <a:moveTo>
                      <a:pt x="47" y="65"/>
                    </a:moveTo>
                    <a:lnTo>
                      <a:pt x="60" y="54"/>
                    </a:lnTo>
                    <a:lnTo>
                      <a:pt x="65" y="38"/>
                    </a:lnTo>
                    <a:lnTo>
                      <a:pt x="62" y="21"/>
                    </a:lnTo>
                    <a:lnTo>
                      <a:pt x="51" y="6"/>
                    </a:lnTo>
                    <a:lnTo>
                      <a:pt x="36" y="0"/>
                    </a:lnTo>
                    <a:lnTo>
                      <a:pt x="19" y="2"/>
                    </a:lnTo>
                    <a:lnTo>
                      <a:pt x="6" y="13"/>
                    </a:lnTo>
                    <a:lnTo>
                      <a:pt x="0" y="28"/>
                    </a:lnTo>
                    <a:lnTo>
                      <a:pt x="4" y="47"/>
                    </a:lnTo>
                    <a:lnTo>
                      <a:pt x="15" y="60"/>
                    </a:lnTo>
                    <a:lnTo>
                      <a:pt x="30" y="67"/>
                    </a:lnTo>
                    <a:lnTo>
                      <a:pt x="47" y="6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5" name="Freeform 169"/>
              <p:cNvSpPr>
                <a:spLocks/>
              </p:cNvSpPr>
              <p:nvPr/>
            </p:nvSpPr>
            <p:spPr bwMode="auto">
              <a:xfrm>
                <a:off x="1109" y="2545"/>
                <a:ext cx="141" cy="63"/>
              </a:xfrm>
              <a:custGeom>
                <a:avLst/>
                <a:gdLst>
                  <a:gd name="T0" fmla="*/ 0 w 141"/>
                  <a:gd name="T1" fmla="*/ 31 h 63"/>
                  <a:gd name="T2" fmla="*/ 75 w 141"/>
                  <a:gd name="T3" fmla="*/ 0 h 63"/>
                  <a:gd name="T4" fmla="*/ 141 w 141"/>
                  <a:gd name="T5" fmla="*/ 29 h 63"/>
                  <a:gd name="T6" fmla="*/ 71 w 141"/>
                  <a:gd name="T7" fmla="*/ 63 h 63"/>
                  <a:gd name="T8" fmla="*/ 0 w 141"/>
                  <a:gd name="T9" fmla="*/ 31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1"/>
                  <a:gd name="T16" fmla="*/ 0 h 63"/>
                  <a:gd name="T17" fmla="*/ 141 w 141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1" h="63">
                    <a:moveTo>
                      <a:pt x="0" y="31"/>
                    </a:moveTo>
                    <a:lnTo>
                      <a:pt x="75" y="0"/>
                    </a:lnTo>
                    <a:lnTo>
                      <a:pt x="141" y="29"/>
                    </a:lnTo>
                    <a:lnTo>
                      <a:pt x="71" y="63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80FF80"/>
              </a:solidFill>
              <a:ln w="0">
                <a:solidFill>
                  <a:srgbClr val="80FF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6" name="Freeform 175"/>
              <p:cNvSpPr>
                <a:spLocks/>
              </p:cNvSpPr>
              <p:nvPr/>
            </p:nvSpPr>
            <p:spPr bwMode="auto">
              <a:xfrm>
                <a:off x="1271" y="2228"/>
                <a:ext cx="1073" cy="471"/>
              </a:xfrm>
              <a:custGeom>
                <a:avLst/>
                <a:gdLst>
                  <a:gd name="T0" fmla="*/ 1073 w 1073"/>
                  <a:gd name="T1" fmla="*/ 456 h 471"/>
                  <a:gd name="T2" fmla="*/ 981 w 1073"/>
                  <a:gd name="T3" fmla="*/ 294 h 471"/>
                  <a:gd name="T4" fmla="*/ 977 w 1073"/>
                  <a:gd name="T5" fmla="*/ 296 h 471"/>
                  <a:gd name="T6" fmla="*/ 966 w 1073"/>
                  <a:gd name="T7" fmla="*/ 304 h 471"/>
                  <a:gd name="T8" fmla="*/ 949 w 1073"/>
                  <a:gd name="T9" fmla="*/ 315 h 471"/>
                  <a:gd name="T10" fmla="*/ 925 w 1073"/>
                  <a:gd name="T11" fmla="*/ 330 h 471"/>
                  <a:gd name="T12" fmla="*/ 897 w 1073"/>
                  <a:gd name="T13" fmla="*/ 346 h 471"/>
                  <a:gd name="T14" fmla="*/ 866 w 1073"/>
                  <a:gd name="T15" fmla="*/ 365 h 471"/>
                  <a:gd name="T16" fmla="*/ 829 w 1073"/>
                  <a:gd name="T17" fmla="*/ 383 h 471"/>
                  <a:gd name="T18" fmla="*/ 790 w 1073"/>
                  <a:gd name="T19" fmla="*/ 402 h 471"/>
                  <a:gd name="T20" fmla="*/ 749 w 1073"/>
                  <a:gd name="T21" fmla="*/ 421 h 471"/>
                  <a:gd name="T22" fmla="*/ 708 w 1073"/>
                  <a:gd name="T23" fmla="*/ 435 h 471"/>
                  <a:gd name="T24" fmla="*/ 665 w 1073"/>
                  <a:gd name="T25" fmla="*/ 448 h 471"/>
                  <a:gd name="T26" fmla="*/ 662 w 1073"/>
                  <a:gd name="T27" fmla="*/ 450 h 471"/>
                  <a:gd name="T28" fmla="*/ 653 w 1073"/>
                  <a:gd name="T29" fmla="*/ 452 h 471"/>
                  <a:gd name="T30" fmla="*/ 638 w 1073"/>
                  <a:gd name="T31" fmla="*/ 456 h 471"/>
                  <a:gd name="T32" fmla="*/ 615 w 1073"/>
                  <a:gd name="T33" fmla="*/ 461 h 471"/>
                  <a:gd name="T34" fmla="*/ 586 w 1073"/>
                  <a:gd name="T35" fmla="*/ 465 h 471"/>
                  <a:gd name="T36" fmla="*/ 549 w 1073"/>
                  <a:gd name="T37" fmla="*/ 469 h 471"/>
                  <a:gd name="T38" fmla="*/ 502 w 1073"/>
                  <a:gd name="T39" fmla="*/ 471 h 471"/>
                  <a:gd name="T40" fmla="*/ 447 w 1073"/>
                  <a:gd name="T41" fmla="*/ 471 h 471"/>
                  <a:gd name="T42" fmla="*/ 380 w 1073"/>
                  <a:gd name="T43" fmla="*/ 469 h 471"/>
                  <a:gd name="T44" fmla="*/ 304 w 1073"/>
                  <a:gd name="T45" fmla="*/ 463 h 471"/>
                  <a:gd name="T46" fmla="*/ 298 w 1073"/>
                  <a:gd name="T47" fmla="*/ 463 h 471"/>
                  <a:gd name="T48" fmla="*/ 280 w 1073"/>
                  <a:gd name="T49" fmla="*/ 459 h 471"/>
                  <a:gd name="T50" fmla="*/ 254 w 1073"/>
                  <a:gd name="T51" fmla="*/ 454 h 471"/>
                  <a:gd name="T52" fmla="*/ 222 w 1073"/>
                  <a:gd name="T53" fmla="*/ 446 h 471"/>
                  <a:gd name="T54" fmla="*/ 185 w 1073"/>
                  <a:gd name="T55" fmla="*/ 433 h 471"/>
                  <a:gd name="T56" fmla="*/ 146 w 1073"/>
                  <a:gd name="T57" fmla="*/ 417 h 471"/>
                  <a:gd name="T58" fmla="*/ 107 w 1073"/>
                  <a:gd name="T59" fmla="*/ 395 h 471"/>
                  <a:gd name="T60" fmla="*/ 70 w 1073"/>
                  <a:gd name="T61" fmla="*/ 367 h 471"/>
                  <a:gd name="T62" fmla="*/ 39 w 1073"/>
                  <a:gd name="T63" fmla="*/ 333 h 471"/>
                  <a:gd name="T64" fmla="*/ 37 w 1073"/>
                  <a:gd name="T65" fmla="*/ 330 h 471"/>
                  <a:gd name="T66" fmla="*/ 31 w 1073"/>
                  <a:gd name="T67" fmla="*/ 322 h 471"/>
                  <a:gd name="T68" fmla="*/ 22 w 1073"/>
                  <a:gd name="T69" fmla="*/ 307 h 471"/>
                  <a:gd name="T70" fmla="*/ 15 w 1073"/>
                  <a:gd name="T71" fmla="*/ 291 h 471"/>
                  <a:gd name="T72" fmla="*/ 5 w 1073"/>
                  <a:gd name="T73" fmla="*/ 268 h 471"/>
                  <a:gd name="T74" fmla="*/ 2 w 1073"/>
                  <a:gd name="T75" fmla="*/ 244 h 471"/>
                  <a:gd name="T76" fmla="*/ 0 w 1073"/>
                  <a:gd name="T77" fmla="*/ 215 h 471"/>
                  <a:gd name="T78" fmla="*/ 4 w 1073"/>
                  <a:gd name="T79" fmla="*/ 185 h 471"/>
                  <a:gd name="T80" fmla="*/ 16 w 1073"/>
                  <a:gd name="T81" fmla="*/ 154 h 471"/>
                  <a:gd name="T82" fmla="*/ 37 w 1073"/>
                  <a:gd name="T83" fmla="*/ 118 h 471"/>
                  <a:gd name="T84" fmla="*/ 68 w 1073"/>
                  <a:gd name="T85" fmla="*/ 85 h 471"/>
                  <a:gd name="T86" fmla="*/ 70 w 1073"/>
                  <a:gd name="T87" fmla="*/ 81 h 471"/>
                  <a:gd name="T88" fmla="*/ 80 w 1073"/>
                  <a:gd name="T89" fmla="*/ 72 h 471"/>
                  <a:gd name="T90" fmla="*/ 93 w 1073"/>
                  <a:gd name="T91" fmla="*/ 61 h 471"/>
                  <a:gd name="T92" fmla="*/ 115 w 1073"/>
                  <a:gd name="T93" fmla="*/ 42 h 471"/>
                  <a:gd name="T94" fmla="*/ 144 w 1073"/>
                  <a:gd name="T95" fmla="*/ 24 h 471"/>
                  <a:gd name="T96" fmla="*/ 182 w 1073"/>
                  <a:gd name="T97" fmla="*/ 0 h 471"/>
                  <a:gd name="T98" fmla="*/ 328 w 1073"/>
                  <a:gd name="T99" fmla="*/ 141 h 471"/>
                  <a:gd name="T100" fmla="*/ 137 w 1073"/>
                  <a:gd name="T101" fmla="*/ 259 h 47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73"/>
                  <a:gd name="T154" fmla="*/ 0 h 471"/>
                  <a:gd name="T155" fmla="*/ 1073 w 1073"/>
                  <a:gd name="T156" fmla="*/ 471 h 47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73" h="471">
                    <a:moveTo>
                      <a:pt x="1073" y="456"/>
                    </a:moveTo>
                    <a:lnTo>
                      <a:pt x="981" y="294"/>
                    </a:lnTo>
                    <a:lnTo>
                      <a:pt x="977" y="296"/>
                    </a:lnTo>
                    <a:lnTo>
                      <a:pt x="966" y="304"/>
                    </a:lnTo>
                    <a:lnTo>
                      <a:pt x="949" y="315"/>
                    </a:lnTo>
                    <a:lnTo>
                      <a:pt x="925" y="330"/>
                    </a:lnTo>
                    <a:lnTo>
                      <a:pt x="897" y="346"/>
                    </a:lnTo>
                    <a:lnTo>
                      <a:pt x="866" y="365"/>
                    </a:lnTo>
                    <a:lnTo>
                      <a:pt x="829" y="383"/>
                    </a:lnTo>
                    <a:lnTo>
                      <a:pt x="790" y="402"/>
                    </a:lnTo>
                    <a:lnTo>
                      <a:pt x="749" y="421"/>
                    </a:lnTo>
                    <a:lnTo>
                      <a:pt x="708" y="435"/>
                    </a:lnTo>
                    <a:lnTo>
                      <a:pt x="665" y="448"/>
                    </a:lnTo>
                    <a:lnTo>
                      <a:pt x="662" y="450"/>
                    </a:lnTo>
                    <a:lnTo>
                      <a:pt x="653" y="452"/>
                    </a:lnTo>
                    <a:lnTo>
                      <a:pt x="638" y="456"/>
                    </a:lnTo>
                    <a:lnTo>
                      <a:pt x="615" y="461"/>
                    </a:lnTo>
                    <a:lnTo>
                      <a:pt x="586" y="465"/>
                    </a:lnTo>
                    <a:lnTo>
                      <a:pt x="549" y="469"/>
                    </a:lnTo>
                    <a:lnTo>
                      <a:pt x="502" y="471"/>
                    </a:lnTo>
                    <a:lnTo>
                      <a:pt x="447" y="471"/>
                    </a:lnTo>
                    <a:lnTo>
                      <a:pt x="380" y="469"/>
                    </a:lnTo>
                    <a:lnTo>
                      <a:pt x="304" y="463"/>
                    </a:lnTo>
                    <a:lnTo>
                      <a:pt x="298" y="463"/>
                    </a:lnTo>
                    <a:lnTo>
                      <a:pt x="280" y="459"/>
                    </a:lnTo>
                    <a:lnTo>
                      <a:pt x="254" y="454"/>
                    </a:lnTo>
                    <a:lnTo>
                      <a:pt x="222" y="446"/>
                    </a:lnTo>
                    <a:lnTo>
                      <a:pt x="185" y="433"/>
                    </a:lnTo>
                    <a:lnTo>
                      <a:pt x="146" y="417"/>
                    </a:lnTo>
                    <a:lnTo>
                      <a:pt x="107" y="395"/>
                    </a:lnTo>
                    <a:lnTo>
                      <a:pt x="70" y="367"/>
                    </a:lnTo>
                    <a:lnTo>
                      <a:pt x="39" y="333"/>
                    </a:lnTo>
                    <a:lnTo>
                      <a:pt x="37" y="330"/>
                    </a:lnTo>
                    <a:lnTo>
                      <a:pt x="31" y="322"/>
                    </a:lnTo>
                    <a:lnTo>
                      <a:pt x="22" y="307"/>
                    </a:lnTo>
                    <a:lnTo>
                      <a:pt x="15" y="291"/>
                    </a:lnTo>
                    <a:lnTo>
                      <a:pt x="5" y="268"/>
                    </a:lnTo>
                    <a:lnTo>
                      <a:pt x="2" y="244"/>
                    </a:lnTo>
                    <a:lnTo>
                      <a:pt x="0" y="215"/>
                    </a:lnTo>
                    <a:lnTo>
                      <a:pt x="4" y="185"/>
                    </a:lnTo>
                    <a:lnTo>
                      <a:pt x="16" y="154"/>
                    </a:lnTo>
                    <a:lnTo>
                      <a:pt x="37" y="118"/>
                    </a:lnTo>
                    <a:lnTo>
                      <a:pt x="68" y="85"/>
                    </a:lnTo>
                    <a:lnTo>
                      <a:pt x="70" y="81"/>
                    </a:lnTo>
                    <a:lnTo>
                      <a:pt x="80" y="72"/>
                    </a:lnTo>
                    <a:lnTo>
                      <a:pt x="93" y="61"/>
                    </a:lnTo>
                    <a:lnTo>
                      <a:pt x="115" y="42"/>
                    </a:lnTo>
                    <a:lnTo>
                      <a:pt x="144" y="24"/>
                    </a:lnTo>
                    <a:lnTo>
                      <a:pt x="182" y="0"/>
                    </a:lnTo>
                    <a:lnTo>
                      <a:pt x="328" y="141"/>
                    </a:lnTo>
                    <a:lnTo>
                      <a:pt x="137" y="259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7" name="Freeform 176"/>
              <p:cNvSpPr>
                <a:spLocks/>
              </p:cNvSpPr>
              <p:nvPr/>
            </p:nvSpPr>
            <p:spPr bwMode="auto">
              <a:xfrm>
                <a:off x="2105" y="2563"/>
                <a:ext cx="45" cy="58"/>
              </a:xfrm>
              <a:custGeom>
                <a:avLst/>
                <a:gdLst>
                  <a:gd name="T0" fmla="*/ 45 w 45"/>
                  <a:gd name="T1" fmla="*/ 0 h 58"/>
                  <a:gd name="T2" fmla="*/ 0 w 45"/>
                  <a:gd name="T3" fmla="*/ 24 h 58"/>
                  <a:gd name="T4" fmla="*/ 0 w 45"/>
                  <a:gd name="T5" fmla="*/ 58 h 58"/>
                  <a:gd name="T6" fmla="*/ 45 w 45"/>
                  <a:gd name="T7" fmla="*/ 34 h 58"/>
                  <a:gd name="T8" fmla="*/ 45 w 45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8"/>
                  <a:gd name="T17" fmla="*/ 45 w 45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8">
                    <a:moveTo>
                      <a:pt x="45" y="0"/>
                    </a:moveTo>
                    <a:lnTo>
                      <a:pt x="0" y="24"/>
                    </a:lnTo>
                    <a:lnTo>
                      <a:pt x="0" y="58"/>
                    </a:lnTo>
                    <a:lnTo>
                      <a:pt x="45" y="3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8" name="Freeform 177"/>
              <p:cNvSpPr>
                <a:spLocks/>
              </p:cNvSpPr>
              <p:nvPr/>
            </p:nvSpPr>
            <p:spPr bwMode="auto">
              <a:xfrm>
                <a:off x="2105" y="2563"/>
                <a:ext cx="45" cy="58"/>
              </a:xfrm>
              <a:custGeom>
                <a:avLst/>
                <a:gdLst>
                  <a:gd name="T0" fmla="*/ 45 w 45"/>
                  <a:gd name="T1" fmla="*/ 0 h 58"/>
                  <a:gd name="T2" fmla="*/ 0 w 45"/>
                  <a:gd name="T3" fmla="*/ 24 h 58"/>
                  <a:gd name="T4" fmla="*/ 0 w 45"/>
                  <a:gd name="T5" fmla="*/ 58 h 58"/>
                  <a:gd name="T6" fmla="*/ 45 w 45"/>
                  <a:gd name="T7" fmla="*/ 34 h 58"/>
                  <a:gd name="T8" fmla="*/ 45 w 45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8"/>
                  <a:gd name="T17" fmla="*/ 45 w 45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8">
                    <a:moveTo>
                      <a:pt x="45" y="0"/>
                    </a:moveTo>
                    <a:lnTo>
                      <a:pt x="0" y="24"/>
                    </a:lnTo>
                    <a:lnTo>
                      <a:pt x="0" y="58"/>
                    </a:lnTo>
                    <a:lnTo>
                      <a:pt x="45" y="34"/>
                    </a:lnTo>
                    <a:lnTo>
                      <a:pt x="4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9" name="Freeform 178"/>
              <p:cNvSpPr>
                <a:spLocks/>
              </p:cNvSpPr>
              <p:nvPr/>
            </p:nvSpPr>
            <p:spPr bwMode="auto">
              <a:xfrm>
                <a:off x="2450" y="1440"/>
                <a:ext cx="1040" cy="732"/>
              </a:xfrm>
              <a:custGeom>
                <a:avLst/>
                <a:gdLst>
                  <a:gd name="T0" fmla="*/ 0 w 1040"/>
                  <a:gd name="T1" fmla="*/ 420 h 732"/>
                  <a:gd name="T2" fmla="*/ 72 w 1040"/>
                  <a:gd name="T3" fmla="*/ 166 h 732"/>
                  <a:gd name="T4" fmla="*/ 78 w 1040"/>
                  <a:gd name="T5" fmla="*/ 165 h 732"/>
                  <a:gd name="T6" fmla="*/ 89 w 1040"/>
                  <a:gd name="T7" fmla="*/ 155 h 732"/>
                  <a:gd name="T8" fmla="*/ 110 w 1040"/>
                  <a:gd name="T9" fmla="*/ 144 h 732"/>
                  <a:gd name="T10" fmla="*/ 136 w 1040"/>
                  <a:gd name="T11" fmla="*/ 129 h 732"/>
                  <a:gd name="T12" fmla="*/ 167 w 1040"/>
                  <a:gd name="T13" fmla="*/ 113 h 732"/>
                  <a:gd name="T14" fmla="*/ 206 w 1040"/>
                  <a:gd name="T15" fmla="*/ 92 h 732"/>
                  <a:gd name="T16" fmla="*/ 247 w 1040"/>
                  <a:gd name="T17" fmla="*/ 74 h 732"/>
                  <a:gd name="T18" fmla="*/ 295 w 1040"/>
                  <a:gd name="T19" fmla="*/ 55 h 732"/>
                  <a:gd name="T20" fmla="*/ 345 w 1040"/>
                  <a:gd name="T21" fmla="*/ 37 h 732"/>
                  <a:gd name="T22" fmla="*/ 397 w 1040"/>
                  <a:gd name="T23" fmla="*/ 22 h 732"/>
                  <a:gd name="T24" fmla="*/ 453 w 1040"/>
                  <a:gd name="T25" fmla="*/ 11 h 732"/>
                  <a:gd name="T26" fmla="*/ 510 w 1040"/>
                  <a:gd name="T27" fmla="*/ 3 h 732"/>
                  <a:gd name="T28" fmla="*/ 568 w 1040"/>
                  <a:gd name="T29" fmla="*/ 0 h 732"/>
                  <a:gd name="T30" fmla="*/ 575 w 1040"/>
                  <a:gd name="T31" fmla="*/ 0 h 732"/>
                  <a:gd name="T32" fmla="*/ 592 w 1040"/>
                  <a:gd name="T33" fmla="*/ 0 h 732"/>
                  <a:gd name="T34" fmla="*/ 619 w 1040"/>
                  <a:gd name="T35" fmla="*/ 1 h 732"/>
                  <a:gd name="T36" fmla="*/ 655 w 1040"/>
                  <a:gd name="T37" fmla="*/ 3 h 732"/>
                  <a:gd name="T38" fmla="*/ 696 w 1040"/>
                  <a:gd name="T39" fmla="*/ 7 h 732"/>
                  <a:gd name="T40" fmla="*/ 740 w 1040"/>
                  <a:gd name="T41" fmla="*/ 14 h 732"/>
                  <a:gd name="T42" fmla="*/ 788 w 1040"/>
                  <a:gd name="T43" fmla="*/ 22 h 732"/>
                  <a:gd name="T44" fmla="*/ 836 w 1040"/>
                  <a:gd name="T45" fmla="*/ 35 h 732"/>
                  <a:gd name="T46" fmla="*/ 883 w 1040"/>
                  <a:gd name="T47" fmla="*/ 51 h 732"/>
                  <a:gd name="T48" fmla="*/ 927 w 1040"/>
                  <a:gd name="T49" fmla="*/ 72 h 732"/>
                  <a:gd name="T50" fmla="*/ 966 w 1040"/>
                  <a:gd name="T51" fmla="*/ 98 h 732"/>
                  <a:gd name="T52" fmla="*/ 998 w 1040"/>
                  <a:gd name="T53" fmla="*/ 127 h 732"/>
                  <a:gd name="T54" fmla="*/ 1001 w 1040"/>
                  <a:gd name="T55" fmla="*/ 131 h 732"/>
                  <a:gd name="T56" fmla="*/ 1009 w 1040"/>
                  <a:gd name="T57" fmla="*/ 142 h 732"/>
                  <a:gd name="T58" fmla="*/ 1018 w 1040"/>
                  <a:gd name="T59" fmla="*/ 159 h 732"/>
                  <a:gd name="T60" fmla="*/ 1027 w 1040"/>
                  <a:gd name="T61" fmla="*/ 179 h 732"/>
                  <a:gd name="T62" fmla="*/ 1037 w 1040"/>
                  <a:gd name="T63" fmla="*/ 207 h 732"/>
                  <a:gd name="T64" fmla="*/ 1040 w 1040"/>
                  <a:gd name="T65" fmla="*/ 239 h 732"/>
                  <a:gd name="T66" fmla="*/ 1040 w 1040"/>
                  <a:gd name="T67" fmla="*/ 274 h 732"/>
                  <a:gd name="T68" fmla="*/ 1031 w 1040"/>
                  <a:gd name="T69" fmla="*/ 311 h 732"/>
                  <a:gd name="T70" fmla="*/ 1013 w 1040"/>
                  <a:gd name="T71" fmla="*/ 352 h 732"/>
                  <a:gd name="T72" fmla="*/ 1011 w 1040"/>
                  <a:gd name="T73" fmla="*/ 356 h 732"/>
                  <a:gd name="T74" fmla="*/ 1003 w 1040"/>
                  <a:gd name="T75" fmla="*/ 365 h 732"/>
                  <a:gd name="T76" fmla="*/ 990 w 1040"/>
                  <a:gd name="T77" fmla="*/ 378 h 732"/>
                  <a:gd name="T78" fmla="*/ 976 w 1040"/>
                  <a:gd name="T79" fmla="*/ 394 h 732"/>
                  <a:gd name="T80" fmla="*/ 955 w 1040"/>
                  <a:gd name="T81" fmla="*/ 413 h 732"/>
                  <a:gd name="T82" fmla="*/ 933 w 1040"/>
                  <a:gd name="T83" fmla="*/ 430 h 732"/>
                  <a:gd name="T84" fmla="*/ 907 w 1040"/>
                  <a:gd name="T85" fmla="*/ 448 h 732"/>
                  <a:gd name="T86" fmla="*/ 877 w 1040"/>
                  <a:gd name="T87" fmla="*/ 463 h 732"/>
                  <a:gd name="T88" fmla="*/ 759 w 1040"/>
                  <a:gd name="T89" fmla="*/ 732 h 73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40"/>
                  <a:gd name="T136" fmla="*/ 0 h 732"/>
                  <a:gd name="T137" fmla="*/ 1040 w 1040"/>
                  <a:gd name="T138" fmla="*/ 732 h 73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40" h="732">
                    <a:moveTo>
                      <a:pt x="0" y="420"/>
                    </a:moveTo>
                    <a:lnTo>
                      <a:pt x="72" y="166"/>
                    </a:lnTo>
                    <a:lnTo>
                      <a:pt x="78" y="165"/>
                    </a:lnTo>
                    <a:lnTo>
                      <a:pt x="89" y="155"/>
                    </a:lnTo>
                    <a:lnTo>
                      <a:pt x="110" y="144"/>
                    </a:lnTo>
                    <a:lnTo>
                      <a:pt x="136" y="129"/>
                    </a:lnTo>
                    <a:lnTo>
                      <a:pt x="167" y="113"/>
                    </a:lnTo>
                    <a:lnTo>
                      <a:pt x="206" y="92"/>
                    </a:lnTo>
                    <a:lnTo>
                      <a:pt x="247" y="74"/>
                    </a:lnTo>
                    <a:lnTo>
                      <a:pt x="295" y="55"/>
                    </a:lnTo>
                    <a:lnTo>
                      <a:pt x="345" y="37"/>
                    </a:lnTo>
                    <a:lnTo>
                      <a:pt x="397" y="22"/>
                    </a:lnTo>
                    <a:lnTo>
                      <a:pt x="453" y="11"/>
                    </a:lnTo>
                    <a:lnTo>
                      <a:pt x="510" y="3"/>
                    </a:lnTo>
                    <a:lnTo>
                      <a:pt x="568" y="0"/>
                    </a:lnTo>
                    <a:lnTo>
                      <a:pt x="575" y="0"/>
                    </a:lnTo>
                    <a:lnTo>
                      <a:pt x="592" y="0"/>
                    </a:lnTo>
                    <a:lnTo>
                      <a:pt x="619" y="1"/>
                    </a:lnTo>
                    <a:lnTo>
                      <a:pt x="655" y="3"/>
                    </a:lnTo>
                    <a:lnTo>
                      <a:pt x="696" y="7"/>
                    </a:lnTo>
                    <a:lnTo>
                      <a:pt x="740" y="14"/>
                    </a:lnTo>
                    <a:lnTo>
                      <a:pt x="788" y="22"/>
                    </a:lnTo>
                    <a:lnTo>
                      <a:pt x="836" y="35"/>
                    </a:lnTo>
                    <a:lnTo>
                      <a:pt x="883" y="51"/>
                    </a:lnTo>
                    <a:lnTo>
                      <a:pt x="927" y="72"/>
                    </a:lnTo>
                    <a:lnTo>
                      <a:pt x="966" y="98"/>
                    </a:lnTo>
                    <a:lnTo>
                      <a:pt x="998" y="127"/>
                    </a:lnTo>
                    <a:lnTo>
                      <a:pt x="1001" y="131"/>
                    </a:lnTo>
                    <a:lnTo>
                      <a:pt x="1009" y="142"/>
                    </a:lnTo>
                    <a:lnTo>
                      <a:pt x="1018" y="159"/>
                    </a:lnTo>
                    <a:lnTo>
                      <a:pt x="1027" y="179"/>
                    </a:lnTo>
                    <a:lnTo>
                      <a:pt x="1037" y="207"/>
                    </a:lnTo>
                    <a:lnTo>
                      <a:pt x="1040" y="239"/>
                    </a:lnTo>
                    <a:lnTo>
                      <a:pt x="1040" y="274"/>
                    </a:lnTo>
                    <a:lnTo>
                      <a:pt x="1031" y="311"/>
                    </a:lnTo>
                    <a:lnTo>
                      <a:pt x="1013" y="352"/>
                    </a:lnTo>
                    <a:lnTo>
                      <a:pt x="1011" y="356"/>
                    </a:lnTo>
                    <a:lnTo>
                      <a:pt x="1003" y="365"/>
                    </a:lnTo>
                    <a:lnTo>
                      <a:pt x="990" y="378"/>
                    </a:lnTo>
                    <a:lnTo>
                      <a:pt x="976" y="394"/>
                    </a:lnTo>
                    <a:lnTo>
                      <a:pt x="955" y="413"/>
                    </a:lnTo>
                    <a:lnTo>
                      <a:pt x="933" y="430"/>
                    </a:lnTo>
                    <a:lnTo>
                      <a:pt x="907" y="448"/>
                    </a:lnTo>
                    <a:lnTo>
                      <a:pt x="877" y="463"/>
                    </a:lnTo>
                    <a:lnTo>
                      <a:pt x="759" y="732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0" name="Freeform 179"/>
              <p:cNvSpPr>
                <a:spLocks/>
              </p:cNvSpPr>
              <p:nvPr/>
            </p:nvSpPr>
            <p:spPr bwMode="auto">
              <a:xfrm>
                <a:off x="2448" y="1497"/>
                <a:ext cx="1042" cy="677"/>
              </a:xfrm>
              <a:custGeom>
                <a:avLst/>
                <a:gdLst>
                  <a:gd name="T0" fmla="*/ 0 w 1042"/>
                  <a:gd name="T1" fmla="*/ 369 h 677"/>
                  <a:gd name="T2" fmla="*/ 74 w 1042"/>
                  <a:gd name="T3" fmla="*/ 167 h 677"/>
                  <a:gd name="T4" fmla="*/ 80 w 1042"/>
                  <a:gd name="T5" fmla="*/ 165 h 677"/>
                  <a:gd name="T6" fmla="*/ 91 w 1042"/>
                  <a:gd name="T7" fmla="*/ 156 h 677"/>
                  <a:gd name="T8" fmla="*/ 112 w 1042"/>
                  <a:gd name="T9" fmla="*/ 145 h 677"/>
                  <a:gd name="T10" fmla="*/ 138 w 1042"/>
                  <a:gd name="T11" fmla="*/ 130 h 677"/>
                  <a:gd name="T12" fmla="*/ 169 w 1042"/>
                  <a:gd name="T13" fmla="*/ 111 h 677"/>
                  <a:gd name="T14" fmla="*/ 208 w 1042"/>
                  <a:gd name="T15" fmla="*/ 93 h 677"/>
                  <a:gd name="T16" fmla="*/ 249 w 1042"/>
                  <a:gd name="T17" fmla="*/ 74 h 677"/>
                  <a:gd name="T18" fmla="*/ 297 w 1042"/>
                  <a:gd name="T19" fmla="*/ 56 h 677"/>
                  <a:gd name="T20" fmla="*/ 347 w 1042"/>
                  <a:gd name="T21" fmla="*/ 37 h 677"/>
                  <a:gd name="T22" fmla="*/ 399 w 1042"/>
                  <a:gd name="T23" fmla="*/ 22 h 677"/>
                  <a:gd name="T24" fmla="*/ 455 w 1042"/>
                  <a:gd name="T25" fmla="*/ 11 h 677"/>
                  <a:gd name="T26" fmla="*/ 512 w 1042"/>
                  <a:gd name="T27" fmla="*/ 2 h 677"/>
                  <a:gd name="T28" fmla="*/ 570 w 1042"/>
                  <a:gd name="T29" fmla="*/ 0 h 677"/>
                  <a:gd name="T30" fmla="*/ 577 w 1042"/>
                  <a:gd name="T31" fmla="*/ 0 h 677"/>
                  <a:gd name="T32" fmla="*/ 594 w 1042"/>
                  <a:gd name="T33" fmla="*/ 0 h 677"/>
                  <a:gd name="T34" fmla="*/ 621 w 1042"/>
                  <a:gd name="T35" fmla="*/ 2 h 677"/>
                  <a:gd name="T36" fmla="*/ 657 w 1042"/>
                  <a:gd name="T37" fmla="*/ 4 h 677"/>
                  <a:gd name="T38" fmla="*/ 698 w 1042"/>
                  <a:gd name="T39" fmla="*/ 7 h 677"/>
                  <a:gd name="T40" fmla="*/ 742 w 1042"/>
                  <a:gd name="T41" fmla="*/ 13 h 677"/>
                  <a:gd name="T42" fmla="*/ 790 w 1042"/>
                  <a:gd name="T43" fmla="*/ 22 h 677"/>
                  <a:gd name="T44" fmla="*/ 838 w 1042"/>
                  <a:gd name="T45" fmla="*/ 35 h 677"/>
                  <a:gd name="T46" fmla="*/ 885 w 1042"/>
                  <a:gd name="T47" fmla="*/ 52 h 677"/>
                  <a:gd name="T48" fmla="*/ 929 w 1042"/>
                  <a:gd name="T49" fmla="*/ 72 h 677"/>
                  <a:gd name="T50" fmla="*/ 968 w 1042"/>
                  <a:gd name="T51" fmla="*/ 98 h 677"/>
                  <a:gd name="T52" fmla="*/ 1000 w 1042"/>
                  <a:gd name="T53" fmla="*/ 128 h 677"/>
                  <a:gd name="T54" fmla="*/ 1003 w 1042"/>
                  <a:gd name="T55" fmla="*/ 132 h 677"/>
                  <a:gd name="T56" fmla="*/ 1011 w 1042"/>
                  <a:gd name="T57" fmla="*/ 143 h 677"/>
                  <a:gd name="T58" fmla="*/ 1020 w 1042"/>
                  <a:gd name="T59" fmla="*/ 158 h 677"/>
                  <a:gd name="T60" fmla="*/ 1029 w 1042"/>
                  <a:gd name="T61" fmla="*/ 180 h 677"/>
                  <a:gd name="T62" fmla="*/ 1039 w 1042"/>
                  <a:gd name="T63" fmla="*/ 208 h 677"/>
                  <a:gd name="T64" fmla="*/ 1042 w 1042"/>
                  <a:gd name="T65" fmla="*/ 237 h 677"/>
                  <a:gd name="T66" fmla="*/ 1042 w 1042"/>
                  <a:gd name="T67" fmla="*/ 273 h 677"/>
                  <a:gd name="T68" fmla="*/ 1033 w 1042"/>
                  <a:gd name="T69" fmla="*/ 312 h 677"/>
                  <a:gd name="T70" fmla="*/ 1015 w 1042"/>
                  <a:gd name="T71" fmla="*/ 352 h 677"/>
                  <a:gd name="T72" fmla="*/ 1013 w 1042"/>
                  <a:gd name="T73" fmla="*/ 356 h 677"/>
                  <a:gd name="T74" fmla="*/ 1005 w 1042"/>
                  <a:gd name="T75" fmla="*/ 365 h 677"/>
                  <a:gd name="T76" fmla="*/ 992 w 1042"/>
                  <a:gd name="T77" fmla="*/ 378 h 677"/>
                  <a:gd name="T78" fmla="*/ 978 w 1042"/>
                  <a:gd name="T79" fmla="*/ 395 h 677"/>
                  <a:gd name="T80" fmla="*/ 957 w 1042"/>
                  <a:gd name="T81" fmla="*/ 412 h 677"/>
                  <a:gd name="T82" fmla="*/ 935 w 1042"/>
                  <a:gd name="T83" fmla="*/ 430 h 677"/>
                  <a:gd name="T84" fmla="*/ 909 w 1042"/>
                  <a:gd name="T85" fmla="*/ 447 h 677"/>
                  <a:gd name="T86" fmla="*/ 879 w 1042"/>
                  <a:gd name="T87" fmla="*/ 462 h 677"/>
                  <a:gd name="T88" fmla="*/ 766 w 1042"/>
                  <a:gd name="T89" fmla="*/ 677 h 67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42"/>
                  <a:gd name="T136" fmla="*/ 0 h 677"/>
                  <a:gd name="T137" fmla="*/ 1042 w 1042"/>
                  <a:gd name="T138" fmla="*/ 677 h 67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42" h="677">
                    <a:moveTo>
                      <a:pt x="0" y="369"/>
                    </a:moveTo>
                    <a:lnTo>
                      <a:pt x="74" y="167"/>
                    </a:lnTo>
                    <a:lnTo>
                      <a:pt x="80" y="165"/>
                    </a:lnTo>
                    <a:lnTo>
                      <a:pt x="91" y="156"/>
                    </a:lnTo>
                    <a:lnTo>
                      <a:pt x="112" y="145"/>
                    </a:lnTo>
                    <a:lnTo>
                      <a:pt x="138" y="130"/>
                    </a:lnTo>
                    <a:lnTo>
                      <a:pt x="169" y="111"/>
                    </a:lnTo>
                    <a:lnTo>
                      <a:pt x="208" y="93"/>
                    </a:lnTo>
                    <a:lnTo>
                      <a:pt x="249" y="74"/>
                    </a:lnTo>
                    <a:lnTo>
                      <a:pt x="297" y="56"/>
                    </a:lnTo>
                    <a:lnTo>
                      <a:pt x="347" y="37"/>
                    </a:lnTo>
                    <a:lnTo>
                      <a:pt x="399" y="22"/>
                    </a:lnTo>
                    <a:lnTo>
                      <a:pt x="455" y="11"/>
                    </a:lnTo>
                    <a:lnTo>
                      <a:pt x="512" y="2"/>
                    </a:lnTo>
                    <a:lnTo>
                      <a:pt x="570" y="0"/>
                    </a:lnTo>
                    <a:lnTo>
                      <a:pt x="577" y="0"/>
                    </a:lnTo>
                    <a:lnTo>
                      <a:pt x="594" y="0"/>
                    </a:lnTo>
                    <a:lnTo>
                      <a:pt x="621" y="2"/>
                    </a:lnTo>
                    <a:lnTo>
                      <a:pt x="657" y="4"/>
                    </a:lnTo>
                    <a:lnTo>
                      <a:pt x="698" y="7"/>
                    </a:lnTo>
                    <a:lnTo>
                      <a:pt x="742" y="13"/>
                    </a:lnTo>
                    <a:lnTo>
                      <a:pt x="790" y="22"/>
                    </a:lnTo>
                    <a:lnTo>
                      <a:pt x="838" y="35"/>
                    </a:lnTo>
                    <a:lnTo>
                      <a:pt x="885" y="52"/>
                    </a:lnTo>
                    <a:lnTo>
                      <a:pt x="929" y="72"/>
                    </a:lnTo>
                    <a:lnTo>
                      <a:pt x="968" y="98"/>
                    </a:lnTo>
                    <a:lnTo>
                      <a:pt x="1000" y="128"/>
                    </a:lnTo>
                    <a:lnTo>
                      <a:pt x="1003" y="132"/>
                    </a:lnTo>
                    <a:lnTo>
                      <a:pt x="1011" y="143"/>
                    </a:lnTo>
                    <a:lnTo>
                      <a:pt x="1020" y="158"/>
                    </a:lnTo>
                    <a:lnTo>
                      <a:pt x="1029" y="180"/>
                    </a:lnTo>
                    <a:lnTo>
                      <a:pt x="1039" y="208"/>
                    </a:lnTo>
                    <a:lnTo>
                      <a:pt x="1042" y="237"/>
                    </a:lnTo>
                    <a:lnTo>
                      <a:pt x="1042" y="273"/>
                    </a:lnTo>
                    <a:lnTo>
                      <a:pt x="1033" y="312"/>
                    </a:lnTo>
                    <a:lnTo>
                      <a:pt x="1015" y="352"/>
                    </a:lnTo>
                    <a:lnTo>
                      <a:pt x="1013" y="356"/>
                    </a:lnTo>
                    <a:lnTo>
                      <a:pt x="1005" y="365"/>
                    </a:lnTo>
                    <a:lnTo>
                      <a:pt x="992" y="378"/>
                    </a:lnTo>
                    <a:lnTo>
                      <a:pt x="978" y="395"/>
                    </a:lnTo>
                    <a:lnTo>
                      <a:pt x="957" y="412"/>
                    </a:lnTo>
                    <a:lnTo>
                      <a:pt x="935" y="430"/>
                    </a:lnTo>
                    <a:lnTo>
                      <a:pt x="909" y="447"/>
                    </a:lnTo>
                    <a:lnTo>
                      <a:pt x="879" y="462"/>
                    </a:lnTo>
                    <a:lnTo>
                      <a:pt x="766" y="677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1" name="Freeform 180"/>
              <p:cNvSpPr>
                <a:spLocks/>
              </p:cNvSpPr>
              <p:nvPr/>
            </p:nvSpPr>
            <p:spPr bwMode="auto">
              <a:xfrm>
                <a:off x="2442" y="1574"/>
                <a:ext cx="1034" cy="632"/>
              </a:xfrm>
              <a:custGeom>
                <a:avLst/>
                <a:gdLst>
                  <a:gd name="T0" fmla="*/ 0 w 1034"/>
                  <a:gd name="T1" fmla="*/ 311 h 632"/>
                  <a:gd name="T2" fmla="*/ 66 w 1034"/>
                  <a:gd name="T3" fmla="*/ 167 h 632"/>
                  <a:gd name="T4" fmla="*/ 72 w 1034"/>
                  <a:gd name="T5" fmla="*/ 163 h 632"/>
                  <a:gd name="T6" fmla="*/ 83 w 1034"/>
                  <a:gd name="T7" fmla="*/ 155 h 632"/>
                  <a:gd name="T8" fmla="*/ 104 w 1034"/>
                  <a:gd name="T9" fmla="*/ 144 h 632"/>
                  <a:gd name="T10" fmla="*/ 130 w 1034"/>
                  <a:gd name="T11" fmla="*/ 128 h 632"/>
                  <a:gd name="T12" fmla="*/ 161 w 1034"/>
                  <a:gd name="T13" fmla="*/ 111 h 632"/>
                  <a:gd name="T14" fmla="*/ 200 w 1034"/>
                  <a:gd name="T15" fmla="*/ 92 h 632"/>
                  <a:gd name="T16" fmla="*/ 241 w 1034"/>
                  <a:gd name="T17" fmla="*/ 72 h 632"/>
                  <a:gd name="T18" fmla="*/ 289 w 1034"/>
                  <a:gd name="T19" fmla="*/ 53 h 632"/>
                  <a:gd name="T20" fmla="*/ 339 w 1034"/>
                  <a:gd name="T21" fmla="*/ 37 h 632"/>
                  <a:gd name="T22" fmla="*/ 391 w 1034"/>
                  <a:gd name="T23" fmla="*/ 22 h 632"/>
                  <a:gd name="T24" fmla="*/ 447 w 1034"/>
                  <a:gd name="T25" fmla="*/ 9 h 632"/>
                  <a:gd name="T26" fmla="*/ 504 w 1034"/>
                  <a:gd name="T27" fmla="*/ 1 h 632"/>
                  <a:gd name="T28" fmla="*/ 562 w 1034"/>
                  <a:gd name="T29" fmla="*/ 0 h 632"/>
                  <a:gd name="T30" fmla="*/ 569 w 1034"/>
                  <a:gd name="T31" fmla="*/ 0 h 632"/>
                  <a:gd name="T32" fmla="*/ 586 w 1034"/>
                  <a:gd name="T33" fmla="*/ 0 h 632"/>
                  <a:gd name="T34" fmla="*/ 613 w 1034"/>
                  <a:gd name="T35" fmla="*/ 0 h 632"/>
                  <a:gd name="T36" fmla="*/ 649 w 1034"/>
                  <a:gd name="T37" fmla="*/ 1 h 632"/>
                  <a:gd name="T38" fmla="*/ 690 w 1034"/>
                  <a:gd name="T39" fmla="*/ 7 h 632"/>
                  <a:gd name="T40" fmla="*/ 734 w 1034"/>
                  <a:gd name="T41" fmla="*/ 13 h 632"/>
                  <a:gd name="T42" fmla="*/ 782 w 1034"/>
                  <a:gd name="T43" fmla="*/ 22 h 632"/>
                  <a:gd name="T44" fmla="*/ 830 w 1034"/>
                  <a:gd name="T45" fmla="*/ 35 h 632"/>
                  <a:gd name="T46" fmla="*/ 877 w 1034"/>
                  <a:gd name="T47" fmla="*/ 50 h 632"/>
                  <a:gd name="T48" fmla="*/ 921 w 1034"/>
                  <a:gd name="T49" fmla="*/ 70 h 632"/>
                  <a:gd name="T50" fmla="*/ 960 w 1034"/>
                  <a:gd name="T51" fmla="*/ 96 h 632"/>
                  <a:gd name="T52" fmla="*/ 992 w 1034"/>
                  <a:gd name="T53" fmla="*/ 128 h 632"/>
                  <a:gd name="T54" fmla="*/ 995 w 1034"/>
                  <a:gd name="T55" fmla="*/ 131 h 632"/>
                  <a:gd name="T56" fmla="*/ 1003 w 1034"/>
                  <a:gd name="T57" fmla="*/ 141 h 632"/>
                  <a:gd name="T58" fmla="*/ 1012 w 1034"/>
                  <a:gd name="T59" fmla="*/ 157 h 632"/>
                  <a:gd name="T60" fmla="*/ 1021 w 1034"/>
                  <a:gd name="T61" fmla="*/ 180 h 632"/>
                  <a:gd name="T62" fmla="*/ 1031 w 1034"/>
                  <a:gd name="T63" fmla="*/ 205 h 632"/>
                  <a:gd name="T64" fmla="*/ 1034 w 1034"/>
                  <a:gd name="T65" fmla="*/ 237 h 632"/>
                  <a:gd name="T66" fmla="*/ 1034 w 1034"/>
                  <a:gd name="T67" fmla="*/ 272 h 632"/>
                  <a:gd name="T68" fmla="*/ 1025 w 1034"/>
                  <a:gd name="T69" fmla="*/ 311 h 632"/>
                  <a:gd name="T70" fmla="*/ 1007 w 1034"/>
                  <a:gd name="T71" fmla="*/ 352 h 632"/>
                  <a:gd name="T72" fmla="*/ 1005 w 1034"/>
                  <a:gd name="T73" fmla="*/ 356 h 632"/>
                  <a:gd name="T74" fmla="*/ 997 w 1034"/>
                  <a:gd name="T75" fmla="*/ 363 h 632"/>
                  <a:gd name="T76" fmla="*/ 984 w 1034"/>
                  <a:gd name="T77" fmla="*/ 378 h 632"/>
                  <a:gd name="T78" fmla="*/ 970 w 1034"/>
                  <a:gd name="T79" fmla="*/ 393 h 632"/>
                  <a:gd name="T80" fmla="*/ 949 w 1034"/>
                  <a:gd name="T81" fmla="*/ 411 h 632"/>
                  <a:gd name="T82" fmla="*/ 927 w 1034"/>
                  <a:gd name="T83" fmla="*/ 430 h 632"/>
                  <a:gd name="T84" fmla="*/ 901 w 1034"/>
                  <a:gd name="T85" fmla="*/ 447 h 632"/>
                  <a:gd name="T86" fmla="*/ 871 w 1034"/>
                  <a:gd name="T87" fmla="*/ 461 h 632"/>
                  <a:gd name="T88" fmla="*/ 758 w 1034"/>
                  <a:gd name="T89" fmla="*/ 632 h 63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34"/>
                  <a:gd name="T136" fmla="*/ 0 h 632"/>
                  <a:gd name="T137" fmla="*/ 1034 w 1034"/>
                  <a:gd name="T138" fmla="*/ 632 h 63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34" h="632">
                    <a:moveTo>
                      <a:pt x="0" y="311"/>
                    </a:moveTo>
                    <a:lnTo>
                      <a:pt x="66" y="167"/>
                    </a:lnTo>
                    <a:lnTo>
                      <a:pt x="72" y="163"/>
                    </a:lnTo>
                    <a:lnTo>
                      <a:pt x="83" y="155"/>
                    </a:lnTo>
                    <a:lnTo>
                      <a:pt x="104" y="144"/>
                    </a:lnTo>
                    <a:lnTo>
                      <a:pt x="130" y="128"/>
                    </a:lnTo>
                    <a:lnTo>
                      <a:pt x="161" y="111"/>
                    </a:lnTo>
                    <a:lnTo>
                      <a:pt x="200" y="92"/>
                    </a:lnTo>
                    <a:lnTo>
                      <a:pt x="241" y="72"/>
                    </a:lnTo>
                    <a:lnTo>
                      <a:pt x="289" y="53"/>
                    </a:lnTo>
                    <a:lnTo>
                      <a:pt x="339" y="37"/>
                    </a:lnTo>
                    <a:lnTo>
                      <a:pt x="391" y="22"/>
                    </a:lnTo>
                    <a:lnTo>
                      <a:pt x="447" y="9"/>
                    </a:lnTo>
                    <a:lnTo>
                      <a:pt x="504" y="1"/>
                    </a:lnTo>
                    <a:lnTo>
                      <a:pt x="562" y="0"/>
                    </a:lnTo>
                    <a:lnTo>
                      <a:pt x="569" y="0"/>
                    </a:lnTo>
                    <a:lnTo>
                      <a:pt x="586" y="0"/>
                    </a:lnTo>
                    <a:lnTo>
                      <a:pt x="613" y="0"/>
                    </a:lnTo>
                    <a:lnTo>
                      <a:pt x="649" y="1"/>
                    </a:lnTo>
                    <a:lnTo>
                      <a:pt x="690" y="7"/>
                    </a:lnTo>
                    <a:lnTo>
                      <a:pt x="734" y="13"/>
                    </a:lnTo>
                    <a:lnTo>
                      <a:pt x="782" y="22"/>
                    </a:lnTo>
                    <a:lnTo>
                      <a:pt x="830" y="35"/>
                    </a:lnTo>
                    <a:lnTo>
                      <a:pt x="877" y="50"/>
                    </a:lnTo>
                    <a:lnTo>
                      <a:pt x="921" y="70"/>
                    </a:lnTo>
                    <a:lnTo>
                      <a:pt x="960" y="96"/>
                    </a:lnTo>
                    <a:lnTo>
                      <a:pt x="992" y="128"/>
                    </a:lnTo>
                    <a:lnTo>
                      <a:pt x="995" y="131"/>
                    </a:lnTo>
                    <a:lnTo>
                      <a:pt x="1003" y="141"/>
                    </a:lnTo>
                    <a:lnTo>
                      <a:pt x="1012" y="157"/>
                    </a:lnTo>
                    <a:lnTo>
                      <a:pt x="1021" y="180"/>
                    </a:lnTo>
                    <a:lnTo>
                      <a:pt x="1031" y="205"/>
                    </a:lnTo>
                    <a:lnTo>
                      <a:pt x="1034" y="237"/>
                    </a:lnTo>
                    <a:lnTo>
                      <a:pt x="1034" y="272"/>
                    </a:lnTo>
                    <a:lnTo>
                      <a:pt x="1025" y="311"/>
                    </a:lnTo>
                    <a:lnTo>
                      <a:pt x="1007" y="352"/>
                    </a:lnTo>
                    <a:lnTo>
                      <a:pt x="1005" y="356"/>
                    </a:lnTo>
                    <a:lnTo>
                      <a:pt x="997" y="363"/>
                    </a:lnTo>
                    <a:lnTo>
                      <a:pt x="984" y="378"/>
                    </a:lnTo>
                    <a:lnTo>
                      <a:pt x="970" y="393"/>
                    </a:lnTo>
                    <a:lnTo>
                      <a:pt x="949" y="411"/>
                    </a:lnTo>
                    <a:lnTo>
                      <a:pt x="927" y="430"/>
                    </a:lnTo>
                    <a:lnTo>
                      <a:pt x="901" y="447"/>
                    </a:lnTo>
                    <a:lnTo>
                      <a:pt x="871" y="461"/>
                    </a:lnTo>
                    <a:lnTo>
                      <a:pt x="758" y="632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2" name="Freeform 181"/>
              <p:cNvSpPr>
                <a:spLocks/>
              </p:cNvSpPr>
              <p:nvPr/>
            </p:nvSpPr>
            <p:spPr bwMode="auto">
              <a:xfrm>
                <a:off x="2456" y="1599"/>
                <a:ext cx="1034" cy="586"/>
              </a:xfrm>
              <a:custGeom>
                <a:avLst/>
                <a:gdLst>
                  <a:gd name="T0" fmla="*/ 0 w 1034"/>
                  <a:gd name="T1" fmla="*/ 276 h 586"/>
                  <a:gd name="T2" fmla="*/ 66 w 1034"/>
                  <a:gd name="T3" fmla="*/ 167 h 586"/>
                  <a:gd name="T4" fmla="*/ 72 w 1034"/>
                  <a:gd name="T5" fmla="*/ 163 h 586"/>
                  <a:gd name="T6" fmla="*/ 83 w 1034"/>
                  <a:gd name="T7" fmla="*/ 156 h 586"/>
                  <a:gd name="T8" fmla="*/ 104 w 1034"/>
                  <a:gd name="T9" fmla="*/ 145 h 586"/>
                  <a:gd name="T10" fmla="*/ 130 w 1034"/>
                  <a:gd name="T11" fmla="*/ 130 h 586"/>
                  <a:gd name="T12" fmla="*/ 161 w 1034"/>
                  <a:gd name="T13" fmla="*/ 111 h 586"/>
                  <a:gd name="T14" fmla="*/ 200 w 1034"/>
                  <a:gd name="T15" fmla="*/ 93 h 586"/>
                  <a:gd name="T16" fmla="*/ 241 w 1034"/>
                  <a:gd name="T17" fmla="*/ 74 h 586"/>
                  <a:gd name="T18" fmla="*/ 289 w 1034"/>
                  <a:gd name="T19" fmla="*/ 56 h 586"/>
                  <a:gd name="T20" fmla="*/ 339 w 1034"/>
                  <a:gd name="T21" fmla="*/ 37 h 586"/>
                  <a:gd name="T22" fmla="*/ 391 w 1034"/>
                  <a:gd name="T23" fmla="*/ 22 h 586"/>
                  <a:gd name="T24" fmla="*/ 447 w 1034"/>
                  <a:gd name="T25" fmla="*/ 11 h 586"/>
                  <a:gd name="T26" fmla="*/ 504 w 1034"/>
                  <a:gd name="T27" fmla="*/ 2 h 586"/>
                  <a:gd name="T28" fmla="*/ 562 w 1034"/>
                  <a:gd name="T29" fmla="*/ 0 h 586"/>
                  <a:gd name="T30" fmla="*/ 569 w 1034"/>
                  <a:gd name="T31" fmla="*/ 0 h 586"/>
                  <a:gd name="T32" fmla="*/ 586 w 1034"/>
                  <a:gd name="T33" fmla="*/ 0 h 586"/>
                  <a:gd name="T34" fmla="*/ 613 w 1034"/>
                  <a:gd name="T35" fmla="*/ 0 h 586"/>
                  <a:gd name="T36" fmla="*/ 649 w 1034"/>
                  <a:gd name="T37" fmla="*/ 4 h 586"/>
                  <a:gd name="T38" fmla="*/ 690 w 1034"/>
                  <a:gd name="T39" fmla="*/ 7 h 586"/>
                  <a:gd name="T40" fmla="*/ 734 w 1034"/>
                  <a:gd name="T41" fmla="*/ 13 h 586"/>
                  <a:gd name="T42" fmla="*/ 782 w 1034"/>
                  <a:gd name="T43" fmla="*/ 22 h 586"/>
                  <a:gd name="T44" fmla="*/ 830 w 1034"/>
                  <a:gd name="T45" fmla="*/ 35 h 586"/>
                  <a:gd name="T46" fmla="*/ 877 w 1034"/>
                  <a:gd name="T47" fmla="*/ 52 h 586"/>
                  <a:gd name="T48" fmla="*/ 921 w 1034"/>
                  <a:gd name="T49" fmla="*/ 72 h 586"/>
                  <a:gd name="T50" fmla="*/ 960 w 1034"/>
                  <a:gd name="T51" fmla="*/ 96 h 586"/>
                  <a:gd name="T52" fmla="*/ 992 w 1034"/>
                  <a:gd name="T53" fmla="*/ 128 h 586"/>
                  <a:gd name="T54" fmla="*/ 995 w 1034"/>
                  <a:gd name="T55" fmla="*/ 132 h 586"/>
                  <a:gd name="T56" fmla="*/ 1003 w 1034"/>
                  <a:gd name="T57" fmla="*/ 143 h 586"/>
                  <a:gd name="T58" fmla="*/ 1012 w 1034"/>
                  <a:gd name="T59" fmla="*/ 158 h 586"/>
                  <a:gd name="T60" fmla="*/ 1021 w 1034"/>
                  <a:gd name="T61" fmla="*/ 180 h 586"/>
                  <a:gd name="T62" fmla="*/ 1031 w 1034"/>
                  <a:gd name="T63" fmla="*/ 208 h 586"/>
                  <a:gd name="T64" fmla="*/ 1034 w 1034"/>
                  <a:gd name="T65" fmla="*/ 237 h 586"/>
                  <a:gd name="T66" fmla="*/ 1034 w 1034"/>
                  <a:gd name="T67" fmla="*/ 273 h 586"/>
                  <a:gd name="T68" fmla="*/ 1025 w 1034"/>
                  <a:gd name="T69" fmla="*/ 312 h 586"/>
                  <a:gd name="T70" fmla="*/ 1007 w 1034"/>
                  <a:gd name="T71" fmla="*/ 352 h 586"/>
                  <a:gd name="T72" fmla="*/ 1005 w 1034"/>
                  <a:gd name="T73" fmla="*/ 356 h 586"/>
                  <a:gd name="T74" fmla="*/ 997 w 1034"/>
                  <a:gd name="T75" fmla="*/ 365 h 586"/>
                  <a:gd name="T76" fmla="*/ 984 w 1034"/>
                  <a:gd name="T77" fmla="*/ 378 h 586"/>
                  <a:gd name="T78" fmla="*/ 970 w 1034"/>
                  <a:gd name="T79" fmla="*/ 395 h 586"/>
                  <a:gd name="T80" fmla="*/ 949 w 1034"/>
                  <a:gd name="T81" fmla="*/ 412 h 586"/>
                  <a:gd name="T82" fmla="*/ 927 w 1034"/>
                  <a:gd name="T83" fmla="*/ 430 h 586"/>
                  <a:gd name="T84" fmla="*/ 901 w 1034"/>
                  <a:gd name="T85" fmla="*/ 447 h 586"/>
                  <a:gd name="T86" fmla="*/ 871 w 1034"/>
                  <a:gd name="T87" fmla="*/ 462 h 586"/>
                  <a:gd name="T88" fmla="*/ 758 w 1034"/>
                  <a:gd name="T89" fmla="*/ 586 h 58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34"/>
                  <a:gd name="T136" fmla="*/ 0 h 586"/>
                  <a:gd name="T137" fmla="*/ 1034 w 1034"/>
                  <a:gd name="T138" fmla="*/ 586 h 58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34" h="586">
                    <a:moveTo>
                      <a:pt x="0" y="276"/>
                    </a:moveTo>
                    <a:lnTo>
                      <a:pt x="66" y="167"/>
                    </a:lnTo>
                    <a:lnTo>
                      <a:pt x="72" y="163"/>
                    </a:lnTo>
                    <a:lnTo>
                      <a:pt x="83" y="156"/>
                    </a:lnTo>
                    <a:lnTo>
                      <a:pt x="104" y="145"/>
                    </a:lnTo>
                    <a:lnTo>
                      <a:pt x="130" y="130"/>
                    </a:lnTo>
                    <a:lnTo>
                      <a:pt x="161" y="111"/>
                    </a:lnTo>
                    <a:lnTo>
                      <a:pt x="200" y="93"/>
                    </a:lnTo>
                    <a:lnTo>
                      <a:pt x="241" y="74"/>
                    </a:lnTo>
                    <a:lnTo>
                      <a:pt x="289" y="56"/>
                    </a:lnTo>
                    <a:lnTo>
                      <a:pt x="339" y="37"/>
                    </a:lnTo>
                    <a:lnTo>
                      <a:pt x="391" y="22"/>
                    </a:lnTo>
                    <a:lnTo>
                      <a:pt x="447" y="11"/>
                    </a:lnTo>
                    <a:lnTo>
                      <a:pt x="504" y="2"/>
                    </a:lnTo>
                    <a:lnTo>
                      <a:pt x="562" y="0"/>
                    </a:lnTo>
                    <a:lnTo>
                      <a:pt x="569" y="0"/>
                    </a:lnTo>
                    <a:lnTo>
                      <a:pt x="586" y="0"/>
                    </a:lnTo>
                    <a:lnTo>
                      <a:pt x="613" y="0"/>
                    </a:lnTo>
                    <a:lnTo>
                      <a:pt x="649" y="4"/>
                    </a:lnTo>
                    <a:lnTo>
                      <a:pt x="690" y="7"/>
                    </a:lnTo>
                    <a:lnTo>
                      <a:pt x="734" y="13"/>
                    </a:lnTo>
                    <a:lnTo>
                      <a:pt x="782" y="22"/>
                    </a:lnTo>
                    <a:lnTo>
                      <a:pt x="830" y="35"/>
                    </a:lnTo>
                    <a:lnTo>
                      <a:pt x="877" y="52"/>
                    </a:lnTo>
                    <a:lnTo>
                      <a:pt x="921" y="72"/>
                    </a:lnTo>
                    <a:lnTo>
                      <a:pt x="960" y="96"/>
                    </a:lnTo>
                    <a:lnTo>
                      <a:pt x="992" y="128"/>
                    </a:lnTo>
                    <a:lnTo>
                      <a:pt x="995" y="132"/>
                    </a:lnTo>
                    <a:lnTo>
                      <a:pt x="1003" y="143"/>
                    </a:lnTo>
                    <a:lnTo>
                      <a:pt x="1012" y="158"/>
                    </a:lnTo>
                    <a:lnTo>
                      <a:pt x="1021" y="180"/>
                    </a:lnTo>
                    <a:lnTo>
                      <a:pt x="1031" y="208"/>
                    </a:lnTo>
                    <a:lnTo>
                      <a:pt x="1034" y="237"/>
                    </a:lnTo>
                    <a:lnTo>
                      <a:pt x="1034" y="273"/>
                    </a:lnTo>
                    <a:lnTo>
                      <a:pt x="1025" y="312"/>
                    </a:lnTo>
                    <a:lnTo>
                      <a:pt x="1007" y="352"/>
                    </a:lnTo>
                    <a:lnTo>
                      <a:pt x="1005" y="356"/>
                    </a:lnTo>
                    <a:lnTo>
                      <a:pt x="997" y="365"/>
                    </a:lnTo>
                    <a:lnTo>
                      <a:pt x="984" y="378"/>
                    </a:lnTo>
                    <a:lnTo>
                      <a:pt x="970" y="395"/>
                    </a:lnTo>
                    <a:lnTo>
                      <a:pt x="949" y="412"/>
                    </a:lnTo>
                    <a:lnTo>
                      <a:pt x="927" y="430"/>
                    </a:lnTo>
                    <a:lnTo>
                      <a:pt x="901" y="447"/>
                    </a:lnTo>
                    <a:lnTo>
                      <a:pt x="871" y="462"/>
                    </a:lnTo>
                    <a:lnTo>
                      <a:pt x="758" y="586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3" name="Freeform 182"/>
              <p:cNvSpPr>
                <a:spLocks/>
              </p:cNvSpPr>
              <p:nvPr/>
            </p:nvSpPr>
            <p:spPr bwMode="auto">
              <a:xfrm>
                <a:off x="2463" y="1651"/>
                <a:ext cx="1027" cy="534"/>
              </a:xfrm>
              <a:custGeom>
                <a:avLst/>
                <a:gdLst>
                  <a:gd name="T0" fmla="*/ 0 w 1027"/>
                  <a:gd name="T1" fmla="*/ 221 h 534"/>
                  <a:gd name="T2" fmla="*/ 59 w 1027"/>
                  <a:gd name="T3" fmla="*/ 169 h 534"/>
                  <a:gd name="T4" fmla="*/ 65 w 1027"/>
                  <a:gd name="T5" fmla="*/ 165 h 534"/>
                  <a:gd name="T6" fmla="*/ 76 w 1027"/>
                  <a:gd name="T7" fmla="*/ 158 h 534"/>
                  <a:gd name="T8" fmla="*/ 97 w 1027"/>
                  <a:gd name="T9" fmla="*/ 145 h 534"/>
                  <a:gd name="T10" fmla="*/ 123 w 1027"/>
                  <a:gd name="T11" fmla="*/ 130 h 534"/>
                  <a:gd name="T12" fmla="*/ 154 w 1027"/>
                  <a:gd name="T13" fmla="*/ 113 h 534"/>
                  <a:gd name="T14" fmla="*/ 193 w 1027"/>
                  <a:gd name="T15" fmla="*/ 94 h 534"/>
                  <a:gd name="T16" fmla="*/ 234 w 1027"/>
                  <a:gd name="T17" fmla="*/ 74 h 534"/>
                  <a:gd name="T18" fmla="*/ 282 w 1027"/>
                  <a:gd name="T19" fmla="*/ 56 h 534"/>
                  <a:gd name="T20" fmla="*/ 332 w 1027"/>
                  <a:gd name="T21" fmla="*/ 39 h 534"/>
                  <a:gd name="T22" fmla="*/ 384 w 1027"/>
                  <a:gd name="T23" fmla="*/ 24 h 534"/>
                  <a:gd name="T24" fmla="*/ 440 w 1027"/>
                  <a:gd name="T25" fmla="*/ 11 h 534"/>
                  <a:gd name="T26" fmla="*/ 497 w 1027"/>
                  <a:gd name="T27" fmla="*/ 4 h 534"/>
                  <a:gd name="T28" fmla="*/ 555 w 1027"/>
                  <a:gd name="T29" fmla="*/ 0 h 534"/>
                  <a:gd name="T30" fmla="*/ 562 w 1027"/>
                  <a:gd name="T31" fmla="*/ 0 h 534"/>
                  <a:gd name="T32" fmla="*/ 579 w 1027"/>
                  <a:gd name="T33" fmla="*/ 2 h 534"/>
                  <a:gd name="T34" fmla="*/ 606 w 1027"/>
                  <a:gd name="T35" fmla="*/ 2 h 534"/>
                  <a:gd name="T36" fmla="*/ 642 w 1027"/>
                  <a:gd name="T37" fmla="*/ 4 h 534"/>
                  <a:gd name="T38" fmla="*/ 683 w 1027"/>
                  <a:gd name="T39" fmla="*/ 7 h 534"/>
                  <a:gd name="T40" fmla="*/ 727 w 1027"/>
                  <a:gd name="T41" fmla="*/ 15 h 534"/>
                  <a:gd name="T42" fmla="*/ 775 w 1027"/>
                  <a:gd name="T43" fmla="*/ 24 h 534"/>
                  <a:gd name="T44" fmla="*/ 823 w 1027"/>
                  <a:gd name="T45" fmla="*/ 35 h 534"/>
                  <a:gd name="T46" fmla="*/ 870 w 1027"/>
                  <a:gd name="T47" fmla="*/ 52 h 534"/>
                  <a:gd name="T48" fmla="*/ 914 w 1027"/>
                  <a:gd name="T49" fmla="*/ 72 h 534"/>
                  <a:gd name="T50" fmla="*/ 953 w 1027"/>
                  <a:gd name="T51" fmla="*/ 98 h 534"/>
                  <a:gd name="T52" fmla="*/ 985 w 1027"/>
                  <a:gd name="T53" fmla="*/ 130 h 534"/>
                  <a:gd name="T54" fmla="*/ 988 w 1027"/>
                  <a:gd name="T55" fmla="*/ 133 h 534"/>
                  <a:gd name="T56" fmla="*/ 996 w 1027"/>
                  <a:gd name="T57" fmla="*/ 143 h 534"/>
                  <a:gd name="T58" fmla="*/ 1005 w 1027"/>
                  <a:gd name="T59" fmla="*/ 159 h 534"/>
                  <a:gd name="T60" fmla="*/ 1014 w 1027"/>
                  <a:gd name="T61" fmla="*/ 182 h 534"/>
                  <a:gd name="T62" fmla="*/ 1024 w 1027"/>
                  <a:gd name="T63" fmla="*/ 208 h 534"/>
                  <a:gd name="T64" fmla="*/ 1027 w 1027"/>
                  <a:gd name="T65" fmla="*/ 239 h 534"/>
                  <a:gd name="T66" fmla="*/ 1027 w 1027"/>
                  <a:gd name="T67" fmla="*/ 274 h 534"/>
                  <a:gd name="T68" fmla="*/ 1018 w 1027"/>
                  <a:gd name="T69" fmla="*/ 311 h 534"/>
                  <a:gd name="T70" fmla="*/ 1000 w 1027"/>
                  <a:gd name="T71" fmla="*/ 354 h 534"/>
                  <a:gd name="T72" fmla="*/ 998 w 1027"/>
                  <a:gd name="T73" fmla="*/ 356 h 534"/>
                  <a:gd name="T74" fmla="*/ 990 w 1027"/>
                  <a:gd name="T75" fmla="*/ 365 h 534"/>
                  <a:gd name="T76" fmla="*/ 977 w 1027"/>
                  <a:gd name="T77" fmla="*/ 378 h 534"/>
                  <a:gd name="T78" fmla="*/ 963 w 1027"/>
                  <a:gd name="T79" fmla="*/ 395 h 534"/>
                  <a:gd name="T80" fmla="*/ 942 w 1027"/>
                  <a:gd name="T81" fmla="*/ 413 h 534"/>
                  <a:gd name="T82" fmla="*/ 920 w 1027"/>
                  <a:gd name="T83" fmla="*/ 432 h 534"/>
                  <a:gd name="T84" fmla="*/ 894 w 1027"/>
                  <a:gd name="T85" fmla="*/ 449 h 534"/>
                  <a:gd name="T86" fmla="*/ 864 w 1027"/>
                  <a:gd name="T87" fmla="*/ 463 h 534"/>
                  <a:gd name="T88" fmla="*/ 751 w 1027"/>
                  <a:gd name="T89" fmla="*/ 534 h 53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27"/>
                  <a:gd name="T136" fmla="*/ 0 h 534"/>
                  <a:gd name="T137" fmla="*/ 1027 w 1027"/>
                  <a:gd name="T138" fmla="*/ 534 h 53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27" h="534">
                    <a:moveTo>
                      <a:pt x="0" y="221"/>
                    </a:moveTo>
                    <a:lnTo>
                      <a:pt x="59" y="169"/>
                    </a:lnTo>
                    <a:lnTo>
                      <a:pt x="65" y="165"/>
                    </a:lnTo>
                    <a:lnTo>
                      <a:pt x="76" y="158"/>
                    </a:lnTo>
                    <a:lnTo>
                      <a:pt x="97" y="145"/>
                    </a:lnTo>
                    <a:lnTo>
                      <a:pt x="123" y="130"/>
                    </a:lnTo>
                    <a:lnTo>
                      <a:pt x="154" y="113"/>
                    </a:lnTo>
                    <a:lnTo>
                      <a:pt x="193" y="94"/>
                    </a:lnTo>
                    <a:lnTo>
                      <a:pt x="234" y="74"/>
                    </a:lnTo>
                    <a:lnTo>
                      <a:pt x="282" y="56"/>
                    </a:lnTo>
                    <a:lnTo>
                      <a:pt x="332" y="39"/>
                    </a:lnTo>
                    <a:lnTo>
                      <a:pt x="384" y="24"/>
                    </a:lnTo>
                    <a:lnTo>
                      <a:pt x="440" y="11"/>
                    </a:lnTo>
                    <a:lnTo>
                      <a:pt x="497" y="4"/>
                    </a:lnTo>
                    <a:lnTo>
                      <a:pt x="555" y="0"/>
                    </a:lnTo>
                    <a:lnTo>
                      <a:pt x="562" y="0"/>
                    </a:lnTo>
                    <a:lnTo>
                      <a:pt x="579" y="2"/>
                    </a:lnTo>
                    <a:lnTo>
                      <a:pt x="606" y="2"/>
                    </a:lnTo>
                    <a:lnTo>
                      <a:pt x="642" y="4"/>
                    </a:lnTo>
                    <a:lnTo>
                      <a:pt x="683" y="7"/>
                    </a:lnTo>
                    <a:lnTo>
                      <a:pt x="727" y="15"/>
                    </a:lnTo>
                    <a:lnTo>
                      <a:pt x="775" y="24"/>
                    </a:lnTo>
                    <a:lnTo>
                      <a:pt x="823" y="35"/>
                    </a:lnTo>
                    <a:lnTo>
                      <a:pt x="870" y="52"/>
                    </a:lnTo>
                    <a:lnTo>
                      <a:pt x="914" y="72"/>
                    </a:lnTo>
                    <a:lnTo>
                      <a:pt x="953" y="98"/>
                    </a:lnTo>
                    <a:lnTo>
                      <a:pt x="985" y="130"/>
                    </a:lnTo>
                    <a:lnTo>
                      <a:pt x="988" y="133"/>
                    </a:lnTo>
                    <a:lnTo>
                      <a:pt x="996" y="143"/>
                    </a:lnTo>
                    <a:lnTo>
                      <a:pt x="1005" y="159"/>
                    </a:lnTo>
                    <a:lnTo>
                      <a:pt x="1014" y="182"/>
                    </a:lnTo>
                    <a:lnTo>
                      <a:pt x="1024" y="208"/>
                    </a:lnTo>
                    <a:lnTo>
                      <a:pt x="1027" y="239"/>
                    </a:lnTo>
                    <a:lnTo>
                      <a:pt x="1027" y="274"/>
                    </a:lnTo>
                    <a:lnTo>
                      <a:pt x="1018" y="311"/>
                    </a:lnTo>
                    <a:lnTo>
                      <a:pt x="1000" y="354"/>
                    </a:lnTo>
                    <a:lnTo>
                      <a:pt x="998" y="356"/>
                    </a:lnTo>
                    <a:lnTo>
                      <a:pt x="990" y="365"/>
                    </a:lnTo>
                    <a:lnTo>
                      <a:pt x="977" y="378"/>
                    </a:lnTo>
                    <a:lnTo>
                      <a:pt x="963" y="395"/>
                    </a:lnTo>
                    <a:lnTo>
                      <a:pt x="942" y="413"/>
                    </a:lnTo>
                    <a:lnTo>
                      <a:pt x="920" y="432"/>
                    </a:lnTo>
                    <a:lnTo>
                      <a:pt x="894" y="449"/>
                    </a:lnTo>
                    <a:lnTo>
                      <a:pt x="864" y="463"/>
                    </a:lnTo>
                    <a:lnTo>
                      <a:pt x="751" y="534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4" name="Freeform 251"/>
              <p:cNvSpPr>
                <a:spLocks/>
              </p:cNvSpPr>
              <p:nvPr/>
            </p:nvSpPr>
            <p:spPr bwMode="auto">
              <a:xfrm>
                <a:off x="2524" y="2521"/>
                <a:ext cx="63" cy="64"/>
              </a:xfrm>
              <a:custGeom>
                <a:avLst/>
                <a:gdLst>
                  <a:gd name="T0" fmla="*/ 45 w 63"/>
                  <a:gd name="T1" fmla="*/ 63 h 64"/>
                  <a:gd name="T2" fmla="*/ 58 w 63"/>
                  <a:gd name="T3" fmla="*/ 51 h 64"/>
                  <a:gd name="T4" fmla="*/ 63 w 63"/>
                  <a:gd name="T5" fmla="*/ 37 h 64"/>
                  <a:gd name="T6" fmla="*/ 60 w 63"/>
                  <a:gd name="T7" fmla="*/ 18 h 64"/>
                  <a:gd name="T8" fmla="*/ 49 w 63"/>
                  <a:gd name="T9" fmla="*/ 5 h 64"/>
                  <a:gd name="T10" fmla="*/ 34 w 63"/>
                  <a:gd name="T11" fmla="*/ 0 h 64"/>
                  <a:gd name="T12" fmla="*/ 17 w 63"/>
                  <a:gd name="T13" fmla="*/ 1 h 64"/>
                  <a:gd name="T14" fmla="*/ 6 w 63"/>
                  <a:gd name="T15" fmla="*/ 13 h 64"/>
                  <a:gd name="T16" fmla="*/ 0 w 63"/>
                  <a:gd name="T17" fmla="*/ 27 h 64"/>
                  <a:gd name="T18" fmla="*/ 4 w 63"/>
                  <a:gd name="T19" fmla="*/ 44 h 64"/>
                  <a:gd name="T20" fmla="*/ 13 w 63"/>
                  <a:gd name="T21" fmla="*/ 59 h 64"/>
                  <a:gd name="T22" fmla="*/ 30 w 63"/>
                  <a:gd name="T23" fmla="*/ 64 h 64"/>
                  <a:gd name="T24" fmla="*/ 45 w 63"/>
                  <a:gd name="T25" fmla="*/ 63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4"/>
                  <a:gd name="T41" fmla="*/ 63 w 63"/>
                  <a:gd name="T42" fmla="*/ 64 h 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4">
                    <a:moveTo>
                      <a:pt x="45" y="63"/>
                    </a:moveTo>
                    <a:lnTo>
                      <a:pt x="58" y="51"/>
                    </a:lnTo>
                    <a:lnTo>
                      <a:pt x="63" y="37"/>
                    </a:lnTo>
                    <a:lnTo>
                      <a:pt x="60" y="18"/>
                    </a:lnTo>
                    <a:lnTo>
                      <a:pt x="49" y="5"/>
                    </a:lnTo>
                    <a:lnTo>
                      <a:pt x="34" y="0"/>
                    </a:lnTo>
                    <a:lnTo>
                      <a:pt x="17" y="1"/>
                    </a:lnTo>
                    <a:lnTo>
                      <a:pt x="6" y="13"/>
                    </a:lnTo>
                    <a:lnTo>
                      <a:pt x="0" y="27"/>
                    </a:lnTo>
                    <a:lnTo>
                      <a:pt x="4" y="44"/>
                    </a:lnTo>
                    <a:lnTo>
                      <a:pt x="13" y="59"/>
                    </a:lnTo>
                    <a:lnTo>
                      <a:pt x="30" y="64"/>
                    </a:lnTo>
                    <a:lnTo>
                      <a:pt x="45" y="63"/>
                    </a:lnTo>
                    <a:close/>
                  </a:path>
                </a:pathLst>
              </a:custGeom>
              <a:solidFill>
                <a:srgbClr val="D90000"/>
              </a:solidFill>
              <a:ln w="0">
                <a:solidFill>
                  <a:srgbClr val="D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5" name="Freeform 252"/>
              <p:cNvSpPr>
                <a:spLocks/>
              </p:cNvSpPr>
              <p:nvPr/>
            </p:nvSpPr>
            <p:spPr bwMode="auto">
              <a:xfrm>
                <a:off x="2524" y="2521"/>
                <a:ext cx="63" cy="64"/>
              </a:xfrm>
              <a:custGeom>
                <a:avLst/>
                <a:gdLst>
                  <a:gd name="T0" fmla="*/ 45 w 63"/>
                  <a:gd name="T1" fmla="*/ 63 h 64"/>
                  <a:gd name="T2" fmla="*/ 58 w 63"/>
                  <a:gd name="T3" fmla="*/ 51 h 64"/>
                  <a:gd name="T4" fmla="*/ 63 w 63"/>
                  <a:gd name="T5" fmla="*/ 37 h 64"/>
                  <a:gd name="T6" fmla="*/ 60 w 63"/>
                  <a:gd name="T7" fmla="*/ 18 h 64"/>
                  <a:gd name="T8" fmla="*/ 49 w 63"/>
                  <a:gd name="T9" fmla="*/ 5 h 64"/>
                  <a:gd name="T10" fmla="*/ 34 w 63"/>
                  <a:gd name="T11" fmla="*/ 0 h 64"/>
                  <a:gd name="T12" fmla="*/ 17 w 63"/>
                  <a:gd name="T13" fmla="*/ 1 h 64"/>
                  <a:gd name="T14" fmla="*/ 6 w 63"/>
                  <a:gd name="T15" fmla="*/ 13 h 64"/>
                  <a:gd name="T16" fmla="*/ 0 w 63"/>
                  <a:gd name="T17" fmla="*/ 27 h 64"/>
                  <a:gd name="T18" fmla="*/ 4 w 63"/>
                  <a:gd name="T19" fmla="*/ 44 h 64"/>
                  <a:gd name="T20" fmla="*/ 13 w 63"/>
                  <a:gd name="T21" fmla="*/ 59 h 64"/>
                  <a:gd name="T22" fmla="*/ 30 w 63"/>
                  <a:gd name="T23" fmla="*/ 64 h 64"/>
                  <a:gd name="T24" fmla="*/ 45 w 63"/>
                  <a:gd name="T25" fmla="*/ 63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4"/>
                  <a:gd name="T41" fmla="*/ 63 w 63"/>
                  <a:gd name="T42" fmla="*/ 64 h 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4">
                    <a:moveTo>
                      <a:pt x="45" y="63"/>
                    </a:moveTo>
                    <a:lnTo>
                      <a:pt x="58" y="51"/>
                    </a:lnTo>
                    <a:lnTo>
                      <a:pt x="63" y="37"/>
                    </a:lnTo>
                    <a:lnTo>
                      <a:pt x="60" y="18"/>
                    </a:lnTo>
                    <a:lnTo>
                      <a:pt x="49" y="5"/>
                    </a:lnTo>
                    <a:lnTo>
                      <a:pt x="34" y="0"/>
                    </a:lnTo>
                    <a:lnTo>
                      <a:pt x="17" y="1"/>
                    </a:lnTo>
                    <a:lnTo>
                      <a:pt x="6" y="13"/>
                    </a:lnTo>
                    <a:lnTo>
                      <a:pt x="0" y="27"/>
                    </a:lnTo>
                    <a:lnTo>
                      <a:pt x="4" y="44"/>
                    </a:lnTo>
                    <a:lnTo>
                      <a:pt x="13" y="59"/>
                    </a:lnTo>
                    <a:lnTo>
                      <a:pt x="30" y="64"/>
                    </a:lnTo>
                    <a:lnTo>
                      <a:pt x="45" y="6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6" name="Line 254"/>
              <p:cNvSpPr>
                <a:spLocks noChangeShapeType="1"/>
              </p:cNvSpPr>
              <p:nvPr/>
            </p:nvSpPr>
            <p:spPr bwMode="auto">
              <a:xfrm flipV="1">
                <a:off x="2350" y="2569"/>
                <a:ext cx="185" cy="111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7" name="Freeform 296"/>
              <p:cNvSpPr>
                <a:spLocks/>
              </p:cNvSpPr>
              <p:nvPr/>
            </p:nvSpPr>
            <p:spPr bwMode="auto">
              <a:xfrm>
                <a:off x="2343" y="2530"/>
                <a:ext cx="235" cy="172"/>
              </a:xfrm>
              <a:custGeom>
                <a:avLst/>
                <a:gdLst>
                  <a:gd name="T0" fmla="*/ 40 w 235"/>
                  <a:gd name="T1" fmla="*/ 172 h 172"/>
                  <a:gd name="T2" fmla="*/ 235 w 235"/>
                  <a:gd name="T3" fmla="*/ 54 h 172"/>
                  <a:gd name="T4" fmla="*/ 235 w 235"/>
                  <a:gd name="T5" fmla="*/ 33 h 172"/>
                  <a:gd name="T6" fmla="*/ 231 w 235"/>
                  <a:gd name="T7" fmla="*/ 18 h 172"/>
                  <a:gd name="T8" fmla="*/ 224 w 235"/>
                  <a:gd name="T9" fmla="*/ 9 h 172"/>
                  <a:gd name="T10" fmla="*/ 217 w 235"/>
                  <a:gd name="T11" fmla="*/ 4 h 172"/>
                  <a:gd name="T12" fmla="*/ 209 w 235"/>
                  <a:gd name="T13" fmla="*/ 2 h 172"/>
                  <a:gd name="T14" fmla="*/ 202 w 235"/>
                  <a:gd name="T15" fmla="*/ 0 h 172"/>
                  <a:gd name="T16" fmla="*/ 196 w 235"/>
                  <a:gd name="T17" fmla="*/ 0 h 172"/>
                  <a:gd name="T18" fmla="*/ 194 w 235"/>
                  <a:gd name="T19" fmla="*/ 2 h 172"/>
                  <a:gd name="T20" fmla="*/ 0 w 235"/>
                  <a:gd name="T21" fmla="*/ 119 h 172"/>
                  <a:gd name="T22" fmla="*/ 1 w 235"/>
                  <a:gd name="T23" fmla="*/ 117 h 172"/>
                  <a:gd name="T24" fmla="*/ 7 w 235"/>
                  <a:gd name="T25" fmla="*/ 115 h 172"/>
                  <a:gd name="T26" fmla="*/ 14 w 235"/>
                  <a:gd name="T27" fmla="*/ 113 h 172"/>
                  <a:gd name="T28" fmla="*/ 22 w 235"/>
                  <a:gd name="T29" fmla="*/ 111 h 172"/>
                  <a:gd name="T30" fmla="*/ 29 w 235"/>
                  <a:gd name="T31" fmla="*/ 113 h 172"/>
                  <a:gd name="T32" fmla="*/ 37 w 235"/>
                  <a:gd name="T33" fmla="*/ 119 h 172"/>
                  <a:gd name="T34" fmla="*/ 42 w 235"/>
                  <a:gd name="T35" fmla="*/ 130 h 172"/>
                  <a:gd name="T36" fmla="*/ 42 w 235"/>
                  <a:gd name="T37" fmla="*/ 146 h 172"/>
                  <a:gd name="T38" fmla="*/ 40 w 235"/>
                  <a:gd name="T39" fmla="*/ 172 h 17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5"/>
                  <a:gd name="T61" fmla="*/ 0 h 172"/>
                  <a:gd name="T62" fmla="*/ 235 w 235"/>
                  <a:gd name="T63" fmla="*/ 172 h 17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5" h="172">
                    <a:moveTo>
                      <a:pt x="40" y="172"/>
                    </a:moveTo>
                    <a:lnTo>
                      <a:pt x="235" y="54"/>
                    </a:lnTo>
                    <a:lnTo>
                      <a:pt x="235" y="33"/>
                    </a:lnTo>
                    <a:lnTo>
                      <a:pt x="231" y="18"/>
                    </a:lnTo>
                    <a:lnTo>
                      <a:pt x="224" y="9"/>
                    </a:lnTo>
                    <a:lnTo>
                      <a:pt x="217" y="4"/>
                    </a:lnTo>
                    <a:lnTo>
                      <a:pt x="209" y="2"/>
                    </a:lnTo>
                    <a:lnTo>
                      <a:pt x="202" y="0"/>
                    </a:lnTo>
                    <a:lnTo>
                      <a:pt x="196" y="0"/>
                    </a:lnTo>
                    <a:lnTo>
                      <a:pt x="194" y="2"/>
                    </a:lnTo>
                    <a:lnTo>
                      <a:pt x="0" y="119"/>
                    </a:lnTo>
                    <a:lnTo>
                      <a:pt x="1" y="117"/>
                    </a:lnTo>
                    <a:lnTo>
                      <a:pt x="7" y="115"/>
                    </a:lnTo>
                    <a:lnTo>
                      <a:pt x="14" y="113"/>
                    </a:lnTo>
                    <a:lnTo>
                      <a:pt x="22" y="111"/>
                    </a:lnTo>
                    <a:lnTo>
                      <a:pt x="29" y="113"/>
                    </a:lnTo>
                    <a:lnTo>
                      <a:pt x="37" y="119"/>
                    </a:lnTo>
                    <a:lnTo>
                      <a:pt x="42" y="130"/>
                    </a:lnTo>
                    <a:lnTo>
                      <a:pt x="42" y="146"/>
                    </a:lnTo>
                    <a:lnTo>
                      <a:pt x="40" y="17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8" name="Freeform 297"/>
              <p:cNvSpPr>
                <a:spLocks/>
              </p:cNvSpPr>
              <p:nvPr/>
            </p:nvSpPr>
            <p:spPr bwMode="auto">
              <a:xfrm>
                <a:off x="2343" y="2530"/>
                <a:ext cx="235" cy="172"/>
              </a:xfrm>
              <a:custGeom>
                <a:avLst/>
                <a:gdLst>
                  <a:gd name="T0" fmla="*/ 40 w 235"/>
                  <a:gd name="T1" fmla="*/ 172 h 172"/>
                  <a:gd name="T2" fmla="*/ 235 w 235"/>
                  <a:gd name="T3" fmla="*/ 54 h 172"/>
                  <a:gd name="T4" fmla="*/ 235 w 235"/>
                  <a:gd name="T5" fmla="*/ 33 h 172"/>
                  <a:gd name="T6" fmla="*/ 231 w 235"/>
                  <a:gd name="T7" fmla="*/ 18 h 172"/>
                  <a:gd name="T8" fmla="*/ 224 w 235"/>
                  <a:gd name="T9" fmla="*/ 9 h 172"/>
                  <a:gd name="T10" fmla="*/ 217 w 235"/>
                  <a:gd name="T11" fmla="*/ 4 h 172"/>
                  <a:gd name="T12" fmla="*/ 209 w 235"/>
                  <a:gd name="T13" fmla="*/ 2 h 172"/>
                  <a:gd name="T14" fmla="*/ 202 w 235"/>
                  <a:gd name="T15" fmla="*/ 0 h 172"/>
                  <a:gd name="T16" fmla="*/ 196 w 235"/>
                  <a:gd name="T17" fmla="*/ 0 h 172"/>
                  <a:gd name="T18" fmla="*/ 194 w 235"/>
                  <a:gd name="T19" fmla="*/ 2 h 172"/>
                  <a:gd name="T20" fmla="*/ 0 w 235"/>
                  <a:gd name="T21" fmla="*/ 119 h 172"/>
                  <a:gd name="T22" fmla="*/ 1 w 235"/>
                  <a:gd name="T23" fmla="*/ 117 h 172"/>
                  <a:gd name="T24" fmla="*/ 7 w 235"/>
                  <a:gd name="T25" fmla="*/ 115 h 172"/>
                  <a:gd name="T26" fmla="*/ 14 w 235"/>
                  <a:gd name="T27" fmla="*/ 113 h 172"/>
                  <a:gd name="T28" fmla="*/ 22 w 235"/>
                  <a:gd name="T29" fmla="*/ 111 h 172"/>
                  <a:gd name="T30" fmla="*/ 29 w 235"/>
                  <a:gd name="T31" fmla="*/ 113 h 172"/>
                  <a:gd name="T32" fmla="*/ 37 w 235"/>
                  <a:gd name="T33" fmla="*/ 119 h 172"/>
                  <a:gd name="T34" fmla="*/ 42 w 235"/>
                  <a:gd name="T35" fmla="*/ 130 h 172"/>
                  <a:gd name="T36" fmla="*/ 42 w 235"/>
                  <a:gd name="T37" fmla="*/ 146 h 172"/>
                  <a:gd name="T38" fmla="*/ 40 w 235"/>
                  <a:gd name="T39" fmla="*/ 172 h 17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5"/>
                  <a:gd name="T61" fmla="*/ 0 h 172"/>
                  <a:gd name="T62" fmla="*/ 235 w 235"/>
                  <a:gd name="T63" fmla="*/ 172 h 17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5" h="172">
                    <a:moveTo>
                      <a:pt x="40" y="172"/>
                    </a:moveTo>
                    <a:lnTo>
                      <a:pt x="235" y="54"/>
                    </a:lnTo>
                    <a:lnTo>
                      <a:pt x="235" y="33"/>
                    </a:lnTo>
                    <a:lnTo>
                      <a:pt x="231" y="18"/>
                    </a:lnTo>
                    <a:lnTo>
                      <a:pt x="224" y="9"/>
                    </a:lnTo>
                    <a:lnTo>
                      <a:pt x="217" y="4"/>
                    </a:lnTo>
                    <a:lnTo>
                      <a:pt x="209" y="2"/>
                    </a:lnTo>
                    <a:lnTo>
                      <a:pt x="202" y="0"/>
                    </a:lnTo>
                    <a:lnTo>
                      <a:pt x="196" y="0"/>
                    </a:lnTo>
                    <a:lnTo>
                      <a:pt x="194" y="2"/>
                    </a:lnTo>
                    <a:lnTo>
                      <a:pt x="0" y="119"/>
                    </a:lnTo>
                    <a:lnTo>
                      <a:pt x="1" y="117"/>
                    </a:lnTo>
                    <a:lnTo>
                      <a:pt x="7" y="115"/>
                    </a:lnTo>
                    <a:lnTo>
                      <a:pt x="14" y="113"/>
                    </a:lnTo>
                    <a:lnTo>
                      <a:pt x="22" y="111"/>
                    </a:lnTo>
                    <a:lnTo>
                      <a:pt x="29" y="113"/>
                    </a:lnTo>
                    <a:lnTo>
                      <a:pt x="37" y="119"/>
                    </a:lnTo>
                    <a:lnTo>
                      <a:pt x="42" y="130"/>
                    </a:lnTo>
                    <a:lnTo>
                      <a:pt x="42" y="146"/>
                    </a:lnTo>
                    <a:lnTo>
                      <a:pt x="40" y="17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9" name="Freeform 298"/>
              <p:cNvSpPr>
                <a:spLocks/>
              </p:cNvSpPr>
              <p:nvPr/>
            </p:nvSpPr>
            <p:spPr bwMode="auto">
              <a:xfrm>
                <a:off x="2348" y="2532"/>
                <a:ext cx="228" cy="165"/>
              </a:xfrm>
              <a:custGeom>
                <a:avLst/>
                <a:gdLst>
                  <a:gd name="T0" fmla="*/ 191 w 228"/>
                  <a:gd name="T1" fmla="*/ 0 h 165"/>
                  <a:gd name="T2" fmla="*/ 193 w 228"/>
                  <a:gd name="T3" fmla="*/ 0 h 165"/>
                  <a:gd name="T4" fmla="*/ 200 w 228"/>
                  <a:gd name="T5" fmla="*/ 0 h 165"/>
                  <a:gd name="T6" fmla="*/ 208 w 228"/>
                  <a:gd name="T7" fmla="*/ 2 h 165"/>
                  <a:gd name="T8" fmla="*/ 215 w 228"/>
                  <a:gd name="T9" fmla="*/ 5 h 165"/>
                  <a:gd name="T10" fmla="*/ 223 w 228"/>
                  <a:gd name="T11" fmla="*/ 15 h 165"/>
                  <a:gd name="T12" fmla="*/ 228 w 228"/>
                  <a:gd name="T13" fmla="*/ 28 h 165"/>
                  <a:gd name="T14" fmla="*/ 228 w 228"/>
                  <a:gd name="T15" fmla="*/ 48 h 165"/>
                  <a:gd name="T16" fmla="*/ 35 w 228"/>
                  <a:gd name="T17" fmla="*/ 165 h 165"/>
                  <a:gd name="T18" fmla="*/ 39 w 228"/>
                  <a:gd name="T19" fmla="*/ 142 h 165"/>
                  <a:gd name="T20" fmla="*/ 37 w 228"/>
                  <a:gd name="T21" fmla="*/ 128 h 165"/>
                  <a:gd name="T22" fmla="*/ 34 w 228"/>
                  <a:gd name="T23" fmla="*/ 118 h 165"/>
                  <a:gd name="T24" fmla="*/ 28 w 228"/>
                  <a:gd name="T25" fmla="*/ 113 h 165"/>
                  <a:gd name="T26" fmla="*/ 21 w 228"/>
                  <a:gd name="T27" fmla="*/ 111 h 165"/>
                  <a:gd name="T28" fmla="*/ 13 w 228"/>
                  <a:gd name="T29" fmla="*/ 111 h 165"/>
                  <a:gd name="T30" fmla="*/ 6 w 228"/>
                  <a:gd name="T31" fmla="*/ 113 h 165"/>
                  <a:gd name="T32" fmla="*/ 2 w 228"/>
                  <a:gd name="T33" fmla="*/ 115 h 165"/>
                  <a:gd name="T34" fmla="*/ 0 w 228"/>
                  <a:gd name="T35" fmla="*/ 115 h 165"/>
                  <a:gd name="T36" fmla="*/ 191 w 228"/>
                  <a:gd name="T37" fmla="*/ 0 h 1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8"/>
                  <a:gd name="T58" fmla="*/ 0 h 165"/>
                  <a:gd name="T59" fmla="*/ 228 w 228"/>
                  <a:gd name="T60" fmla="*/ 165 h 16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8" h="165">
                    <a:moveTo>
                      <a:pt x="191" y="0"/>
                    </a:moveTo>
                    <a:lnTo>
                      <a:pt x="193" y="0"/>
                    </a:lnTo>
                    <a:lnTo>
                      <a:pt x="200" y="0"/>
                    </a:lnTo>
                    <a:lnTo>
                      <a:pt x="208" y="2"/>
                    </a:lnTo>
                    <a:lnTo>
                      <a:pt x="215" y="5"/>
                    </a:lnTo>
                    <a:lnTo>
                      <a:pt x="223" y="15"/>
                    </a:lnTo>
                    <a:lnTo>
                      <a:pt x="228" y="28"/>
                    </a:lnTo>
                    <a:lnTo>
                      <a:pt x="228" y="48"/>
                    </a:lnTo>
                    <a:lnTo>
                      <a:pt x="35" y="165"/>
                    </a:lnTo>
                    <a:lnTo>
                      <a:pt x="39" y="142"/>
                    </a:lnTo>
                    <a:lnTo>
                      <a:pt x="37" y="128"/>
                    </a:lnTo>
                    <a:lnTo>
                      <a:pt x="34" y="118"/>
                    </a:lnTo>
                    <a:lnTo>
                      <a:pt x="28" y="113"/>
                    </a:lnTo>
                    <a:lnTo>
                      <a:pt x="21" y="111"/>
                    </a:lnTo>
                    <a:lnTo>
                      <a:pt x="13" y="111"/>
                    </a:lnTo>
                    <a:lnTo>
                      <a:pt x="6" y="113"/>
                    </a:lnTo>
                    <a:lnTo>
                      <a:pt x="2" y="115"/>
                    </a:lnTo>
                    <a:lnTo>
                      <a:pt x="0" y="115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2424FF"/>
              </a:solidFill>
              <a:ln w="0">
                <a:solidFill>
                  <a:srgbClr val="2424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0" name="Freeform 299"/>
              <p:cNvSpPr>
                <a:spLocks/>
              </p:cNvSpPr>
              <p:nvPr/>
            </p:nvSpPr>
            <p:spPr bwMode="auto">
              <a:xfrm>
                <a:off x="2354" y="2532"/>
                <a:ext cx="220" cy="159"/>
              </a:xfrm>
              <a:custGeom>
                <a:avLst/>
                <a:gdLst>
                  <a:gd name="T0" fmla="*/ 187 w 220"/>
                  <a:gd name="T1" fmla="*/ 0 h 159"/>
                  <a:gd name="T2" fmla="*/ 189 w 220"/>
                  <a:gd name="T3" fmla="*/ 0 h 159"/>
                  <a:gd name="T4" fmla="*/ 194 w 220"/>
                  <a:gd name="T5" fmla="*/ 0 h 159"/>
                  <a:gd name="T6" fmla="*/ 202 w 220"/>
                  <a:gd name="T7" fmla="*/ 2 h 159"/>
                  <a:gd name="T8" fmla="*/ 209 w 220"/>
                  <a:gd name="T9" fmla="*/ 7 h 159"/>
                  <a:gd name="T10" fmla="*/ 217 w 220"/>
                  <a:gd name="T11" fmla="*/ 15 h 159"/>
                  <a:gd name="T12" fmla="*/ 220 w 220"/>
                  <a:gd name="T13" fmla="*/ 26 h 159"/>
                  <a:gd name="T14" fmla="*/ 220 w 220"/>
                  <a:gd name="T15" fmla="*/ 44 h 159"/>
                  <a:gd name="T16" fmla="*/ 31 w 220"/>
                  <a:gd name="T17" fmla="*/ 159 h 159"/>
                  <a:gd name="T18" fmla="*/ 33 w 220"/>
                  <a:gd name="T19" fmla="*/ 139 h 159"/>
                  <a:gd name="T20" fmla="*/ 31 w 220"/>
                  <a:gd name="T21" fmla="*/ 126 h 159"/>
                  <a:gd name="T22" fmla="*/ 28 w 220"/>
                  <a:gd name="T23" fmla="*/ 117 h 159"/>
                  <a:gd name="T24" fmla="*/ 20 w 220"/>
                  <a:gd name="T25" fmla="*/ 113 h 159"/>
                  <a:gd name="T26" fmla="*/ 13 w 220"/>
                  <a:gd name="T27" fmla="*/ 111 h 159"/>
                  <a:gd name="T28" fmla="*/ 5 w 220"/>
                  <a:gd name="T29" fmla="*/ 113 h 159"/>
                  <a:gd name="T30" fmla="*/ 2 w 220"/>
                  <a:gd name="T31" fmla="*/ 115 h 159"/>
                  <a:gd name="T32" fmla="*/ 0 w 220"/>
                  <a:gd name="T33" fmla="*/ 115 h 159"/>
                  <a:gd name="T34" fmla="*/ 187 w 220"/>
                  <a:gd name="T35" fmla="*/ 0 h 1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20"/>
                  <a:gd name="T55" fmla="*/ 0 h 159"/>
                  <a:gd name="T56" fmla="*/ 220 w 220"/>
                  <a:gd name="T57" fmla="*/ 159 h 15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20" h="159">
                    <a:moveTo>
                      <a:pt x="187" y="0"/>
                    </a:moveTo>
                    <a:lnTo>
                      <a:pt x="189" y="0"/>
                    </a:lnTo>
                    <a:lnTo>
                      <a:pt x="194" y="0"/>
                    </a:lnTo>
                    <a:lnTo>
                      <a:pt x="202" y="2"/>
                    </a:lnTo>
                    <a:lnTo>
                      <a:pt x="209" y="7"/>
                    </a:lnTo>
                    <a:lnTo>
                      <a:pt x="217" y="15"/>
                    </a:lnTo>
                    <a:lnTo>
                      <a:pt x="220" y="26"/>
                    </a:lnTo>
                    <a:lnTo>
                      <a:pt x="220" y="44"/>
                    </a:lnTo>
                    <a:lnTo>
                      <a:pt x="31" y="159"/>
                    </a:lnTo>
                    <a:lnTo>
                      <a:pt x="33" y="139"/>
                    </a:lnTo>
                    <a:lnTo>
                      <a:pt x="31" y="126"/>
                    </a:lnTo>
                    <a:lnTo>
                      <a:pt x="28" y="117"/>
                    </a:lnTo>
                    <a:lnTo>
                      <a:pt x="20" y="113"/>
                    </a:lnTo>
                    <a:lnTo>
                      <a:pt x="13" y="111"/>
                    </a:lnTo>
                    <a:lnTo>
                      <a:pt x="5" y="113"/>
                    </a:lnTo>
                    <a:lnTo>
                      <a:pt x="2" y="115"/>
                    </a:lnTo>
                    <a:lnTo>
                      <a:pt x="0" y="115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4949FF"/>
              </a:solidFill>
              <a:ln w="0">
                <a:solidFill>
                  <a:srgbClr val="494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1" name="Freeform 300"/>
              <p:cNvSpPr>
                <a:spLocks/>
              </p:cNvSpPr>
              <p:nvPr/>
            </p:nvSpPr>
            <p:spPr bwMode="auto">
              <a:xfrm>
                <a:off x="2359" y="2532"/>
                <a:ext cx="215" cy="154"/>
              </a:xfrm>
              <a:custGeom>
                <a:avLst/>
                <a:gdLst>
                  <a:gd name="T0" fmla="*/ 184 w 215"/>
                  <a:gd name="T1" fmla="*/ 0 h 154"/>
                  <a:gd name="T2" fmla="*/ 188 w 215"/>
                  <a:gd name="T3" fmla="*/ 0 h 154"/>
                  <a:gd name="T4" fmla="*/ 193 w 215"/>
                  <a:gd name="T5" fmla="*/ 2 h 154"/>
                  <a:gd name="T6" fmla="*/ 201 w 215"/>
                  <a:gd name="T7" fmla="*/ 5 h 154"/>
                  <a:gd name="T8" fmla="*/ 210 w 215"/>
                  <a:gd name="T9" fmla="*/ 11 h 154"/>
                  <a:gd name="T10" fmla="*/ 214 w 215"/>
                  <a:gd name="T11" fmla="*/ 24 h 154"/>
                  <a:gd name="T12" fmla="*/ 215 w 215"/>
                  <a:gd name="T13" fmla="*/ 40 h 154"/>
                  <a:gd name="T14" fmla="*/ 28 w 215"/>
                  <a:gd name="T15" fmla="*/ 154 h 154"/>
                  <a:gd name="T16" fmla="*/ 30 w 215"/>
                  <a:gd name="T17" fmla="*/ 135 h 154"/>
                  <a:gd name="T18" fmla="*/ 26 w 215"/>
                  <a:gd name="T19" fmla="*/ 124 h 154"/>
                  <a:gd name="T20" fmla="*/ 21 w 215"/>
                  <a:gd name="T21" fmla="*/ 117 h 154"/>
                  <a:gd name="T22" fmla="*/ 13 w 215"/>
                  <a:gd name="T23" fmla="*/ 113 h 154"/>
                  <a:gd name="T24" fmla="*/ 8 w 215"/>
                  <a:gd name="T25" fmla="*/ 113 h 154"/>
                  <a:gd name="T26" fmla="*/ 2 w 215"/>
                  <a:gd name="T27" fmla="*/ 113 h 154"/>
                  <a:gd name="T28" fmla="*/ 0 w 215"/>
                  <a:gd name="T29" fmla="*/ 113 h 154"/>
                  <a:gd name="T30" fmla="*/ 184 w 215"/>
                  <a:gd name="T31" fmla="*/ 0 h 1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5"/>
                  <a:gd name="T49" fmla="*/ 0 h 154"/>
                  <a:gd name="T50" fmla="*/ 215 w 215"/>
                  <a:gd name="T51" fmla="*/ 154 h 1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5" h="154">
                    <a:moveTo>
                      <a:pt x="184" y="0"/>
                    </a:moveTo>
                    <a:lnTo>
                      <a:pt x="188" y="0"/>
                    </a:lnTo>
                    <a:lnTo>
                      <a:pt x="193" y="2"/>
                    </a:lnTo>
                    <a:lnTo>
                      <a:pt x="201" y="5"/>
                    </a:lnTo>
                    <a:lnTo>
                      <a:pt x="210" y="11"/>
                    </a:lnTo>
                    <a:lnTo>
                      <a:pt x="214" y="24"/>
                    </a:lnTo>
                    <a:lnTo>
                      <a:pt x="215" y="40"/>
                    </a:lnTo>
                    <a:lnTo>
                      <a:pt x="28" y="154"/>
                    </a:lnTo>
                    <a:lnTo>
                      <a:pt x="30" y="135"/>
                    </a:lnTo>
                    <a:lnTo>
                      <a:pt x="26" y="124"/>
                    </a:lnTo>
                    <a:lnTo>
                      <a:pt x="21" y="117"/>
                    </a:lnTo>
                    <a:lnTo>
                      <a:pt x="13" y="113"/>
                    </a:lnTo>
                    <a:lnTo>
                      <a:pt x="8" y="113"/>
                    </a:lnTo>
                    <a:lnTo>
                      <a:pt x="2" y="113"/>
                    </a:lnTo>
                    <a:lnTo>
                      <a:pt x="0" y="113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2" name="Freeform 301"/>
              <p:cNvSpPr>
                <a:spLocks/>
              </p:cNvSpPr>
              <p:nvPr/>
            </p:nvSpPr>
            <p:spPr bwMode="auto">
              <a:xfrm>
                <a:off x="2365" y="2534"/>
                <a:ext cx="208" cy="146"/>
              </a:xfrm>
              <a:custGeom>
                <a:avLst/>
                <a:gdLst>
                  <a:gd name="T0" fmla="*/ 182 w 208"/>
                  <a:gd name="T1" fmla="*/ 0 h 146"/>
                  <a:gd name="T2" fmla="*/ 183 w 208"/>
                  <a:gd name="T3" fmla="*/ 0 h 146"/>
                  <a:gd name="T4" fmla="*/ 189 w 208"/>
                  <a:gd name="T5" fmla="*/ 1 h 146"/>
                  <a:gd name="T6" fmla="*/ 196 w 208"/>
                  <a:gd name="T7" fmla="*/ 3 h 146"/>
                  <a:gd name="T8" fmla="*/ 202 w 208"/>
                  <a:gd name="T9" fmla="*/ 11 h 146"/>
                  <a:gd name="T10" fmla="*/ 208 w 208"/>
                  <a:gd name="T11" fmla="*/ 20 h 146"/>
                  <a:gd name="T12" fmla="*/ 208 w 208"/>
                  <a:gd name="T13" fmla="*/ 35 h 146"/>
                  <a:gd name="T14" fmla="*/ 24 w 208"/>
                  <a:gd name="T15" fmla="*/ 146 h 146"/>
                  <a:gd name="T16" fmla="*/ 24 w 208"/>
                  <a:gd name="T17" fmla="*/ 129 h 146"/>
                  <a:gd name="T18" fmla="*/ 20 w 208"/>
                  <a:gd name="T19" fmla="*/ 120 h 146"/>
                  <a:gd name="T20" fmla="*/ 15 w 208"/>
                  <a:gd name="T21" fmla="*/ 115 h 146"/>
                  <a:gd name="T22" fmla="*/ 7 w 208"/>
                  <a:gd name="T23" fmla="*/ 111 h 146"/>
                  <a:gd name="T24" fmla="*/ 2 w 208"/>
                  <a:gd name="T25" fmla="*/ 111 h 146"/>
                  <a:gd name="T26" fmla="*/ 0 w 208"/>
                  <a:gd name="T27" fmla="*/ 111 h 146"/>
                  <a:gd name="T28" fmla="*/ 182 w 208"/>
                  <a:gd name="T29" fmla="*/ 0 h 14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8"/>
                  <a:gd name="T46" fmla="*/ 0 h 146"/>
                  <a:gd name="T47" fmla="*/ 208 w 208"/>
                  <a:gd name="T48" fmla="*/ 146 h 14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8" h="146">
                    <a:moveTo>
                      <a:pt x="182" y="0"/>
                    </a:moveTo>
                    <a:lnTo>
                      <a:pt x="183" y="0"/>
                    </a:lnTo>
                    <a:lnTo>
                      <a:pt x="189" y="1"/>
                    </a:lnTo>
                    <a:lnTo>
                      <a:pt x="196" y="3"/>
                    </a:lnTo>
                    <a:lnTo>
                      <a:pt x="202" y="11"/>
                    </a:lnTo>
                    <a:lnTo>
                      <a:pt x="208" y="20"/>
                    </a:lnTo>
                    <a:lnTo>
                      <a:pt x="208" y="35"/>
                    </a:lnTo>
                    <a:lnTo>
                      <a:pt x="24" y="146"/>
                    </a:lnTo>
                    <a:lnTo>
                      <a:pt x="24" y="129"/>
                    </a:lnTo>
                    <a:lnTo>
                      <a:pt x="20" y="120"/>
                    </a:lnTo>
                    <a:lnTo>
                      <a:pt x="15" y="115"/>
                    </a:lnTo>
                    <a:lnTo>
                      <a:pt x="7" y="111"/>
                    </a:lnTo>
                    <a:lnTo>
                      <a:pt x="2" y="111"/>
                    </a:lnTo>
                    <a:lnTo>
                      <a:pt x="0" y="111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292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3" name="Freeform 302"/>
              <p:cNvSpPr>
                <a:spLocks/>
              </p:cNvSpPr>
              <p:nvPr/>
            </p:nvSpPr>
            <p:spPr bwMode="auto">
              <a:xfrm>
                <a:off x="2370" y="2534"/>
                <a:ext cx="203" cy="140"/>
              </a:xfrm>
              <a:custGeom>
                <a:avLst/>
                <a:gdLst>
                  <a:gd name="T0" fmla="*/ 178 w 203"/>
                  <a:gd name="T1" fmla="*/ 0 h 140"/>
                  <a:gd name="T2" fmla="*/ 180 w 203"/>
                  <a:gd name="T3" fmla="*/ 0 h 140"/>
                  <a:gd name="T4" fmla="*/ 188 w 203"/>
                  <a:gd name="T5" fmla="*/ 3 h 140"/>
                  <a:gd name="T6" fmla="*/ 195 w 203"/>
                  <a:gd name="T7" fmla="*/ 9 h 140"/>
                  <a:gd name="T8" fmla="*/ 201 w 203"/>
                  <a:gd name="T9" fmla="*/ 18 h 140"/>
                  <a:gd name="T10" fmla="*/ 203 w 203"/>
                  <a:gd name="T11" fmla="*/ 31 h 140"/>
                  <a:gd name="T12" fmla="*/ 21 w 203"/>
                  <a:gd name="T13" fmla="*/ 140 h 140"/>
                  <a:gd name="T14" fmla="*/ 21 w 203"/>
                  <a:gd name="T15" fmla="*/ 127 h 140"/>
                  <a:gd name="T16" fmla="*/ 15 w 203"/>
                  <a:gd name="T17" fmla="*/ 118 h 140"/>
                  <a:gd name="T18" fmla="*/ 8 w 203"/>
                  <a:gd name="T19" fmla="*/ 113 h 140"/>
                  <a:gd name="T20" fmla="*/ 2 w 203"/>
                  <a:gd name="T21" fmla="*/ 111 h 140"/>
                  <a:gd name="T22" fmla="*/ 0 w 203"/>
                  <a:gd name="T23" fmla="*/ 109 h 140"/>
                  <a:gd name="T24" fmla="*/ 178 w 203"/>
                  <a:gd name="T25" fmla="*/ 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3"/>
                  <a:gd name="T40" fmla="*/ 0 h 140"/>
                  <a:gd name="T41" fmla="*/ 203 w 203"/>
                  <a:gd name="T42" fmla="*/ 140 h 14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3" h="140">
                    <a:moveTo>
                      <a:pt x="178" y="0"/>
                    </a:moveTo>
                    <a:lnTo>
                      <a:pt x="180" y="0"/>
                    </a:lnTo>
                    <a:lnTo>
                      <a:pt x="188" y="3"/>
                    </a:lnTo>
                    <a:lnTo>
                      <a:pt x="195" y="9"/>
                    </a:lnTo>
                    <a:lnTo>
                      <a:pt x="201" y="18"/>
                    </a:lnTo>
                    <a:lnTo>
                      <a:pt x="203" y="31"/>
                    </a:lnTo>
                    <a:lnTo>
                      <a:pt x="21" y="140"/>
                    </a:lnTo>
                    <a:lnTo>
                      <a:pt x="21" y="127"/>
                    </a:lnTo>
                    <a:lnTo>
                      <a:pt x="15" y="118"/>
                    </a:lnTo>
                    <a:lnTo>
                      <a:pt x="8" y="113"/>
                    </a:lnTo>
                    <a:lnTo>
                      <a:pt x="2" y="111"/>
                    </a:lnTo>
                    <a:lnTo>
                      <a:pt x="0" y="109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B6B6FF"/>
              </a:solidFill>
              <a:ln w="0">
                <a:solidFill>
                  <a:srgbClr val="B6B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4" name="Freeform 303"/>
              <p:cNvSpPr>
                <a:spLocks/>
              </p:cNvSpPr>
              <p:nvPr/>
            </p:nvSpPr>
            <p:spPr bwMode="auto">
              <a:xfrm>
                <a:off x="2376" y="2534"/>
                <a:ext cx="195" cy="135"/>
              </a:xfrm>
              <a:custGeom>
                <a:avLst/>
                <a:gdLst>
                  <a:gd name="T0" fmla="*/ 174 w 195"/>
                  <a:gd name="T1" fmla="*/ 0 h 135"/>
                  <a:gd name="T2" fmla="*/ 174 w 195"/>
                  <a:gd name="T3" fmla="*/ 0 h 135"/>
                  <a:gd name="T4" fmla="*/ 178 w 195"/>
                  <a:gd name="T5" fmla="*/ 1 h 135"/>
                  <a:gd name="T6" fmla="*/ 182 w 195"/>
                  <a:gd name="T7" fmla="*/ 3 h 135"/>
                  <a:gd name="T8" fmla="*/ 185 w 195"/>
                  <a:gd name="T9" fmla="*/ 7 h 135"/>
                  <a:gd name="T10" fmla="*/ 189 w 195"/>
                  <a:gd name="T11" fmla="*/ 11 h 135"/>
                  <a:gd name="T12" fmla="*/ 193 w 195"/>
                  <a:gd name="T13" fmla="*/ 14 h 135"/>
                  <a:gd name="T14" fmla="*/ 195 w 195"/>
                  <a:gd name="T15" fmla="*/ 20 h 135"/>
                  <a:gd name="T16" fmla="*/ 195 w 195"/>
                  <a:gd name="T17" fmla="*/ 26 h 135"/>
                  <a:gd name="T18" fmla="*/ 17 w 195"/>
                  <a:gd name="T19" fmla="*/ 135 h 135"/>
                  <a:gd name="T20" fmla="*/ 17 w 195"/>
                  <a:gd name="T21" fmla="*/ 129 h 135"/>
                  <a:gd name="T22" fmla="*/ 15 w 195"/>
                  <a:gd name="T23" fmla="*/ 126 h 135"/>
                  <a:gd name="T24" fmla="*/ 11 w 195"/>
                  <a:gd name="T25" fmla="*/ 120 h 135"/>
                  <a:gd name="T26" fmla="*/ 9 w 195"/>
                  <a:gd name="T27" fmla="*/ 116 h 135"/>
                  <a:gd name="T28" fmla="*/ 6 w 195"/>
                  <a:gd name="T29" fmla="*/ 113 h 135"/>
                  <a:gd name="T30" fmla="*/ 2 w 195"/>
                  <a:gd name="T31" fmla="*/ 111 h 135"/>
                  <a:gd name="T32" fmla="*/ 0 w 195"/>
                  <a:gd name="T33" fmla="*/ 109 h 135"/>
                  <a:gd name="T34" fmla="*/ 0 w 195"/>
                  <a:gd name="T35" fmla="*/ 109 h 135"/>
                  <a:gd name="T36" fmla="*/ 174 w 195"/>
                  <a:gd name="T37" fmla="*/ 0 h 1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5"/>
                  <a:gd name="T58" fmla="*/ 0 h 135"/>
                  <a:gd name="T59" fmla="*/ 195 w 195"/>
                  <a:gd name="T60" fmla="*/ 135 h 13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5" h="135">
                    <a:moveTo>
                      <a:pt x="174" y="0"/>
                    </a:moveTo>
                    <a:lnTo>
                      <a:pt x="174" y="0"/>
                    </a:lnTo>
                    <a:lnTo>
                      <a:pt x="178" y="1"/>
                    </a:lnTo>
                    <a:lnTo>
                      <a:pt x="182" y="3"/>
                    </a:lnTo>
                    <a:lnTo>
                      <a:pt x="185" y="7"/>
                    </a:lnTo>
                    <a:lnTo>
                      <a:pt x="189" y="11"/>
                    </a:lnTo>
                    <a:lnTo>
                      <a:pt x="193" y="14"/>
                    </a:lnTo>
                    <a:lnTo>
                      <a:pt x="195" y="20"/>
                    </a:lnTo>
                    <a:lnTo>
                      <a:pt x="195" y="26"/>
                    </a:lnTo>
                    <a:lnTo>
                      <a:pt x="17" y="135"/>
                    </a:lnTo>
                    <a:lnTo>
                      <a:pt x="17" y="129"/>
                    </a:lnTo>
                    <a:lnTo>
                      <a:pt x="15" y="126"/>
                    </a:lnTo>
                    <a:lnTo>
                      <a:pt x="11" y="120"/>
                    </a:lnTo>
                    <a:lnTo>
                      <a:pt x="9" y="116"/>
                    </a:lnTo>
                    <a:lnTo>
                      <a:pt x="6" y="113"/>
                    </a:lnTo>
                    <a:lnTo>
                      <a:pt x="2" y="111"/>
                    </a:lnTo>
                    <a:lnTo>
                      <a:pt x="0" y="109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DBDBFF"/>
              </a:solidFill>
              <a:ln w="0">
                <a:solidFill>
                  <a:srgbClr val="DBDB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5" name="Freeform 304"/>
              <p:cNvSpPr>
                <a:spLocks/>
              </p:cNvSpPr>
              <p:nvPr/>
            </p:nvSpPr>
            <p:spPr bwMode="auto">
              <a:xfrm>
                <a:off x="2382" y="2535"/>
                <a:ext cx="189" cy="128"/>
              </a:xfrm>
              <a:custGeom>
                <a:avLst/>
                <a:gdLst>
                  <a:gd name="T0" fmla="*/ 170 w 189"/>
                  <a:gd name="T1" fmla="*/ 0 h 128"/>
                  <a:gd name="T2" fmla="*/ 172 w 189"/>
                  <a:gd name="T3" fmla="*/ 0 h 128"/>
                  <a:gd name="T4" fmla="*/ 174 w 189"/>
                  <a:gd name="T5" fmla="*/ 2 h 128"/>
                  <a:gd name="T6" fmla="*/ 178 w 189"/>
                  <a:gd name="T7" fmla="*/ 4 h 128"/>
                  <a:gd name="T8" fmla="*/ 181 w 189"/>
                  <a:gd name="T9" fmla="*/ 8 h 128"/>
                  <a:gd name="T10" fmla="*/ 185 w 189"/>
                  <a:gd name="T11" fmla="*/ 12 h 128"/>
                  <a:gd name="T12" fmla="*/ 187 w 189"/>
                  <a:gd name="T13" fmla="*/ 17 h 128"/>
                  <a:gd name="T14" fmla="*/ 189 w 189"/>
                  <a:gd name="T15" fmla="*/ 21 h 128"/>
                  <a:gd name="T16" fmla="*/ 13 w 189"/>
                  <a:gd name="T17" fmla="*/ 128 h 128"/>
                  <a:gd name="T18" fmla="*/ 0 w 189"/>
                  <a:gd name="T19" fmla="*/ 106 h 128"/>
                  <a:gd name="T20" fmla="*/ 170 w 189"/>
                  <a:gd name="T21" fmla="*/ 0 h 1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9"/>
                  <a:gd name="T34" fmla="*/ 0 h 128"/>
                  <a:gd name="T35" fmla="*/ 189 w 189"/>
                  <a:gd name="T36" fmla="*/ 128 h 1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9" h="128">
                    <a:moveTo>
                      <a:pt x="170" y="0"/>
                    </a:moveTo>
                    <a:lnTo>
                      <a:pt x="172" y="0"/>
                    </a:lnTo>
                    <a:lnTo>
                      <a:pt x="174" y="2"/>
                    </a:lnTo>
                    <a:lnTo>
                      <a:pt x="178" y="4"/>
                    </a:lnTo>
                    <a:lnTo>
                      <a:pt x="181" y="8"/>
                    </a:lnTo>
                    <a:lnTo>
                      <a:pt x="185" y="12"/>
                    </a:lnTo>
                    <a:lnTo>
                      <a:pt x="187" y="17"/>
                    </a:lnTo>
                    <a:lnTo>
                      <a:pt x="189" y="21"/>
                    </a:lnTo>
                    <a:lnTo>
                      <a:pt x="13" y="128"/>
                    </a:lnTo>
                    <a:lnTo>
                      <a:pt x="0" y="106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6" name="Freeform 314"/>
              <p:cNvSpPr>
                <a:spLocks/>
              </p:cNvSpPr>
              <p:nvPr/>
            </p:nvSpPr>
            <p:spPr bwMode="auto">
              <a:xfrm>
                <a:off x="2322" y="2647"/>
                <a:ext cx="63" cy="68"/>
              </a:xfrm>
              <a:custGeom>
                <a:avLst/>
                <a:gdLst>
                  <a:gd name="T0" fmla="*/ 45 w 63"/>
                  <a:gd name="T1" fmla="*/ 65 h 68"/>
                  <a:gd name="T2" fmla="*/ 58 w 63"/>
                  <a:gd name="T3" fmla="*/ 53 h 68"/>
                  <a:gd name="T4" fmla="*/ 63 w 63"/>
                  <a:gd name="T5" fmla="*/ 39 h 68"/>
                  <a:gd name="T6" fmla="*/ 60 w 63"/>
                  <a:gd name="T7" fmla="*/ 20 h 68"/>
                  <a:gd name="T8" fmla="*/ 48 w 63"/>
                  <a:gd name="T9" fmla="*/ 5 h 68"/>
                  <a:gd name="T10" fmla="*/ 34 w 63"/>
                  <a:gd name="T11" fmla="*/ 0 h 68"/>
                  <a:gd name="T12" fmla="*/ 17 w 63"/>
                  <a:gd name="T13" fmla="*/ 2 h 68"/>
                  <a:gd name="T14" fmla="*/ 6 w 63"/>
                  <a:gd name="T15" fmla="*/ 13 h 68"/>
                  <a:gd name="T16" fmla="*/ 0 w 63"/>
                  <a:gd name="T17" fmla="*/ 29 h 68"/>
                  <a:gd name="T18" fmla="*/ 4 w 63"/>
                  <a:gd name="T19" fmla="*/ 46 h 68"/>
                  <a:gd name="T20" fmla="*/ 13 w 63"/>
                  <a:gd name="T21" fmla="*/ 61 h 68"/>
                  <a:gd name="T22" fmla="*/ 30 w 63"/>
                  <a:gd name="T23" fmla="*/ 68 h 68"/>
                  <a:gd name="T24" fmla="*/ 45 w 63"/>
                  <a:gd name="T25" fmla="*/ 65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8"/>
                  <a:gd name="T41" fmla="*/ 63 w 63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8">
                    <a:moveTo>
                      <a:pt x="45" y="65"/>
                    </a:moveTo>
                    <a:lnTo>
                      <a:pt x="58" y="53"/>
                    </a:lnTo>
                    <a:lnTo>
                      <a:pt x="63" y="39"/>
                    </a:lnTo>
                    <a:lnTo>
                      <a:pt x="60" y="20"/>
                    </a:lnTo>
                    <a:lnTo>
                      <a:pt x="48" y="5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6" y="13"/>
                    </a:lnTo>
                    <a:lnTo>
                      <a:pt x="0" y="29"/>
                    </a:lnTo>
                    <a:lnTo>
                      <a:pt x="4" y="46"/>
                    </a:lnTo>
                    <a:lnTo>
                      <a:pt x="13" y="61"/>
                    </a:lnTo>
                    <a:lnTo>
                      <a:pt x="30" y="68"/>
                    </a:lnTo>
                    <a:lnTo>
                      <a:pt x="45" y="6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7" name="Freeform 315"/>
              <p:cNvSpPr>
                <a:spLocks/>
              </p:cNvSpPr>
              <p:nvPr/>
            </p:nvSpPr>
            <p:spPr bwMode="auto">
              <a:xfrm>
                <a:off x="2322" y="2647"/>
                <a:ext cx="63" cy="68"/>
              </a:xfrm>
              <a:custGeom>
                <a:avLst/>
                <a:gdLst>
                  <a:gd name="T0" fmla="*/ 45 w 63"/>
                  <a:gd name="T1" fmla="*/ 65 h 68"/>
                  <a:gd name="T2" fmla="*/ 58 w 63"/>
                  <a:gd name="T3" fmla="*/ 53 h 68"/>
                  <a:gd name="T4" fmla="*/ 63 w 63"/>
                  <a:gd name="T5" fmla="*/ 39 h 68"/>
                  <a:gd name="T6" fmla="*/ 60 w 63"/>
                  <a:gd name="T7" fmla="*/ 20 h 68"/>
                  <a:gd name="T8" fmla="*/ 48 w 63"/>
                  <a:gd name="T9" fmla="*/ 5 h 68"/>
                  <a:gd name="T10" fmla="*/ 34 w 63"/>
                  <a:gd name="T11" fmla="*/ 0 h 68"/>
                  <a:gd name="T12" fmla="*/ 17 w 63"/>
                  <a:gd name="T13" fmla="*/ 2 h 68"/>
                  <a:gd name="T14" fmla="*/ 6 w 63"/>
                  <a:gd name="T15" fmla="*/ 13 h 68"/>
                  <a:gd name="T16" fmla="*/ 0 w 63"/>
                  <a:gd name="T17" fmla="*/ 29 h 68"/>
                  <a:gd name="T18" fmla="*/ 4 w 63"/>
                  <a:gd name="T19" fmla="*/ 46 h 68"/>
                  <a:gd name="T20" fmla="*/ 13 w 63"/>
                  <a:gd name="T21" fmla="*/ 61 h 68"/>
                  <a:gd name="T22" fmla="*/ 30 w 63"/>
                  <a:gd name="T23" fmla="*/ 68 h 68"/>
                  <a:gd name="T24" fmla="*/ 45 w 63"/>
                  <a:gd name="T25" fmla="*/ 65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8"/>
                  <a:gd name="T41" fmla="*/ 63 w 63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8">
                    <a:moveTo>
                      <a:pt x="45" y="65"/>
                    </a:moveTo>
                    <a:lnTo>
                      <a:pt x="58" y="53"/>
                    </a:lnTo>
                    <a:lnTo>
                      <a:pt x="63" y="39"/>
                    </a:lnTo>
                    <a:lnTo>
                      <a:pt x="60" y="20"/>
                    </a:lnTo>
                    <a:lnTo>
                      <a:pt x="48" y="5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6" y="13"/>
                    </a:lnTo>
                    <a:lnTo>
                      <a:pt x="0" y="29"/>
                    </a:lnTo>
                    <a:lnTo>
                      <a:pt x="4" y="46"/>
                    </a:lnTo>
                    <a:lnTo>
                      <a:pt x="13" y="61"/>
                    </a:lnTo>
                    <a:lnTo>
                      <a:pt x="30" y="68"/>
                    </a:lnTo>
                    <a:lnTo>
                      <a:pt x="45" y="65"/>
                    </a:lnTo>
                  </a:path>
                </a:pathLst>
              </a:cu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8" name="Freeform 317"/>
              <p:cNvSpPr>
                <a:spLocks/>
              </p:cNvSpPr>
              <p:nvPr/>
            </p:nvSpPr>
            <p:spPr bwMode="auto">
              <a:xfrm>
                <a:off x="2535" y="2530"/>
                <a:ext cx="43" cy="54"/>
              </a:xfrm>
              <a:custGeom>
                <a:avLst/>
                <a:gdLst>
                  <a:gd name="T0" fmla="*/ 0 w 43"/>
                  <a:gd name="T1" fmla="*/ 4 h 54"/>
                  <a:gd name="T2" fmla="*/ 2 w 43"/>
                  <a:gd name="T3" fmla="*/ 4 h 54"/>
                  <a:gd name="T4" fmla="*/ 8 w 43"/>
                  <a:gd name="T5" fmla="*/ 2 h 54"/>
                  <a:gd name="T6" fmla="*/ 13 w 43"/>
                  <a:gd name="T7" fmla="*/ 0 h 54"/>
                  <a:gd name="T8" fmla="*/ 21 w 43"/>
                  <a:gd name="T9" fmla="*/ 0 h 54"/>
                  <a:gd name="T10" fmla="*/ 28 w 43"/>
                  <a:gd name="T11" fmla="*/ 4 h 54"/>
                  <a:gd name="T12" fmla="*/ 36 w 43"/>
                  <a:gd name="T13" fmla="*/ 15 h 54"/>
                  <a:gd name="T14" fmla="*/ 39 w 43"/>
                  <a:gd name="T15" fmla="*/ 30 h 54"/>
                  <a:gd name="T16" fmla="*/ 43 w 43"/>
                  <a:gd name="T17" fmla="*/ 54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3"/>
                  <a:gd name="T28" fmla="*/ 0 h 54"/>
                  <a:gd name="T29" fmla="*/ 43 w 43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3" h="54">
                    <a:moveTo>
                      <a:pt x="0" y="4"/>
                    </a:moveTo>
                    <a:lnTo>
                      <a:pt x="2" y="4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21" y="0"/>
                    </a:lnTo>
                    <a:lnTo>
                      <a:pt x="28" y="4"/>
                    </a:lnTo>
                    <a:lnTo>
                      <a:pt x="36" y="15"/>
                    </a:lnTo>
                    <a:lnTo>
                      <a:pt x="39" y="30"/>
                    </a:lnTo>
                    <a:lnTo>
                      <a:pt x="43" y="54"/>
                    </a:lnTo>
                  </a:path>
                </a:pathLst>
              </a:custGeom>
              <a:noFill/>
              <a:ln w="1111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1" name="Line 50"/>
              <p:cNvSpPr>
                <a:spLocks noChangeShapeType="1"/>
              </p:cNvSpPr>
              <p:nvPr/>
            </p:nvSpPr>
            <p:spPr bwMode="auto">
              <a:xfrm flipV="1">
                <a:off x="2113" y="2152"/>
                <a:ext cx="13" cy="5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2" name="Line 52"/>
              <p:cNvSpPr>
                <a:spLocks noChangeShapeType="1"/>
              </p:cNvSpPr>
              <p:nvPr/>
            </p:nvSpPr>
            <p:spPr bwMode="auto">
              <a:xfrm flipV="1">
                <a:off x="2163" y="2122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3" name="Line 53"/>
              <p:cNvSpPr>
                <a:spLocks noChangeShapeType="1"/>
              </p:cNvSpPr>
              <p:nvPr/>
            </p:nvSpPr>
            <p:spPr bwMode="auto">
              <a:xfrm flipV="1">
                <a:off x="2187" y="2107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4" name="Line 54"/>
              <p:cNvSpPr>
                <a:spLocks noChangeShapeType="1"/>
              </p:cNvSpPr>
              <p:nvPr/>
            </p:nvSpPr>
            <p:spPr bwMode="auto">
              <a:xfrm flipV="1">
                <a:off x="2211" y="2094"/>
                <a:ext cx="13" cy="6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5" name="Line 55"/>
              <p:cNvSpPr>
                <a:spLocks noChangeShapeType="1"/>
              </p:cNvSpPr>
              <p:nvPr/>
            </p:nvSpPr>
            <p:spPr bwMode="auto">
              <a:xfrm flipV="1">
                <a:off x="2237" y="2079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6" name="Line 56"/>
              <p:cNvSpPr>
                <a:spLocks noChangeShapeType="1"/>
              </p:cNvSpPr>
              <p:nvPr/>
            </p:nvSpPr>
            <p:spPr bwMode="auto">
              <a:xfrm flipV="1">
                <a:off x="2261" y="2064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7" name="Line 57"/>
              <p:cNvSpPr>
                <a:spLocks noChangeShapeType="1"/>
              </p:cNvSpPr>
              <p:nvPr/>
            </p:nvSpPr>
            <p:spPr bwMode="auto">
              <a:xfrm flipV="1">
                <a:off x="2285" y="2050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8" name="Line 58"/>
              <p:cNvSpPr>
                <a:spLocks noChangeShapeType="1"/>
              </p:cNvSpPr>
              <p:nvPr/>
            </p:nvSpPr>
            <p:spPr bwMode="auto">
              <a:xfrm flipV="1">
                <a:off x="2309" y="2037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9" name="Line 59"/>
              <p:cNvSpPr>
                <a:spLocks noChangeShapeType="1"/>
              </p:cNvSpPr>
              <p:nvPr/>
            </p:nvSpPr>
            <p:spPr bwMode="auto">
              <a:xfrm flipV="1">
                <a:off x="2335" y="2022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0" name="Line 60"/>
              <p:cNvSpPr>
                <a:spLocks noChangeShapeType="1"/>
              </p:cNvSpPr>
              <p:nvPr/>
            </p:nvSpPr>
            <p:spPr bwMode="auto">
              <a:xfrm flipV="1">
                <a:off x="2359" y="2007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1" name="Line 61"/>
              <p:cNvSpPr>
                <a:spLocks noChangeShapeType="1"/>
              </p:cNvSpPr>
              <p:nvPr/>
            </p:nvSpPr>
            <p:spPr bwMode="auto">
              <a:xfrm flipV="1">
                <a:off x="2383" y="1994"/>
                <a:ext cx="13" cy="6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2" name="Line 62"/>
              <p:cNvSpPr>
                <a:spLocks noChangeShapeType="1"/>
              </p:cNvSpPr>
              <p:nvPr/>
            </p:nvSpPr>
            <p:spPr bwMode="auto">
              <a:xfrm flipV="1">
                <a:off x="2407" y="1979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3" name="Line 63"/>
              <p:cNvSpPr>
                <a:spLocks noChangeShapeType="1"/>
              </p:cNvSpPr>
              <p:nvPr/>
            </p:nvSpPr>
            <p:spPr bwMode="auto">
              <a:xfrm flipV="1">
                <a:off x="2433" y="1964"/>
                <a:ext cx="12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4" name="Line 64"/>
              <p:cNvSpPr>
                <a:spLocks noChangeShapeType="1"/>
              </p:cNvSpPr>
              <p:nvPr/>
            </p:nvSpPr>
            <p:spPr bwMode="auto">
              <a:xfrm flipV="1">
                <a:off x="2458" y="1949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5" name="Line 65"/>
              <p:cNvSpPr>
                <a:spLocks noChangeShapeType="1"/>
              </p:cNvSpPr>
              <p:nvPr/>
            </p:nvSpPr>
            <p:spPr bwMode="auto">
              <a:xfrm flipV="1">
                <a:off x="2482" y="1936"/>
                <a:ext cx="13" cy="6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6" name="Line 66"/>
              <p:cNvSpPr>
                <a:spLocks noChangeShapeType="1"/>
              </p:cNvSpPr>
              <p:nvPr/>
            </p:nvSpPr>
            <p:spPr bwMode="auto">
              <a:xfrm flipV="1">
                <a:off x="2508" y="1922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7" name="Line 67"/>
              <p:cNvSpPr>
                <a:spLocks noChangeShapeType="1"/>
              </p:cNvSpPr>
              <p:nvPr/>
            </p:nvSpPr>
            <p:spPr bwMode="auto">
              <a:xfrm flipV="1">
                <a:off x="2532" y="1907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8" name="Line 71"/>
              <p:cNvSpPr>
                <a:spLocks noChangeShapeType="1"/>
              </p:cNvSpPr>
              <p:nvPr/>
            </p:nvSpPr>
            <p:spPr bwMode="auto">
              <a:xfrm flipH="1" flipV="1">
                <a:off x="2425" y="1862"/>
                <a:ext cx="124" cy="4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" name="Group 396"/>
              <p:cNvGrpSpPr>
                <a:grpSpLocks/>
              </p:cNvGrpSpPr>
              <p:nvPr/>
            </p:nvGrpSpPr>
            <p:grpSpPr bwMode="auto">
              <a:xfrm>
                <a:off x="2587" y="2137"/>
                <a:ext cx="616" cy="339"/>
                <a:chOff x="2582" y="2147"/>
                <a:chExt cx="616" cy="339"/>
              </a:xfrm>
            </p:grpSpPr>
            <p:sp>
              <p:nvSpPr>
                <p:cNvPr id="6424" name="Line 93"/>
                <p:cNvSpPr>
                  <a:spLocks noChangeShapeType="1"/>
                </p:cNvSpPr>
                <p:nvPr/>
              </p:nvSpPr>
              <p:spPr bwMode="auto">
                <a:xfrm flipH="1">
                  <a:off x="2686" y="2419"/>
                  <a:ext cx="13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25" name="Line 94"/>
                <p:cNvSpPr>
                  <a:spLocks noChangeShapeType="1"/>
                </p:cNvSpPr>
                <p:nvPr/>
              </p:nvSpPr>
              <p:spPr bwMode="auto">
                <a:xfrm flipH="1">
                  <a:off x="2673" y="2432"/>
                  <a:ext cx="2" cy="2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26" name="Line 95"/>
                <p:cNvSpPr>
                  <a:spLocks noChangeShapeType="1"/>
                </p:cNvSpPr>
                <p:nvPr/>
              </p:nvSpPr>
              <p:spPr bwMode="auto">
                <a:xfrm flipH="1">
                  <a:off x="2606" y="2466"/>
                  <a:ext cx="13" cy="5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27" name="Line 96"/>
                <p:cNvSpPr>
                  <a:spLocks noChangeShapeType="1"/>
                </p:cNvSpPr>
                <p:nvPr/>
              </p:nvSpPr>
              <p:spPr bwMode="auto">
                <a:xfrm flipH="1">
                  <a:off x="2582" y="2479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28" name="Line 126"/>
                <p:cNvSpPr>
                  <a:spLocks noChangeShapeType="1"/>
                </p:cNvSpPr>
                <p:nvPr/>
              </p:nvSpPr>
              <p:spPr bwMode="auto">
                <a:xfrm flipH="1" flipV="1">
                  <a:off x="2605" y="2455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29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2612" y="2440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0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2638" y="2425"/>
                  <a:ext cx="11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1" name="Line 129"/>
                <p:cNvSpPr>
                  <a:spLocks noChangeShapeType="1"/>
                </p:cNvSpPr>
                <p:nvPr/>
              </p:nvSpPr>
              <p:spPr bwMode="auto">
                <a:xfrm>
                  <a:off x="2662" y="2429"/>
                  <a:ext cx="8" cy="3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2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3187" y="2169"/>
                  <a:ext cx="11" cy="6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3" name="Line 73"/>
                <p:cNvSpPr>
                  <a:spLocks noChangeShapeType="1"/>
                </p:cNvSpPr>
                <p:nvPr/>
              </p:nvSpPr>
              <p:spPr bwMode="auto">
                <a:xfrm flipH="1" flipV="1">
                  <a:off x="3179" y="2152"/>
                  <a:ext cx="12" cy="10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4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3153" y="2147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5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3129" y="2160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6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3105" y="2175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7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3081" y="2189"/>
                  <a:ext cx="11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8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3055" y="2204"/>
                  <a:ext cx="13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9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3031" y="2217"/>
                  <a:ext cx="13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0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3007" y="2232"/>
                  <a:ext cx="11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" name="Line 81"/>
                <p:cNvSpPr>
                  <a:spLocks noChangeShapeType="1"/>
                </p:cNvSpPr>
                <p:nvPr/>
              </p:nvSpPr>
              <p:spPr bwMode="auto">
                <a:xfrm flipH="1">
                  <a:off x="2983" y="2247"/>
                  <a:ext cx="11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2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2957" y="2262"/>
                  <a:ext cx="13" cy="5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3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2933" y="2275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4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2909" y="2290"/>
                  <a:ext cx="11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5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2883" y="2304"/>
                  <a:ext cx="13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6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2859" y="2319"/>
                  <a:ext cx="13" cy="6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7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2835" y="2332"/>
                  <a:ext cx="13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8" name="Line 88"/>
                <p:cNvSpPr>
                  <a:spLocks noChangeShapeType="1"/>
                </p:cNvSpPr>
                <p:nvPr/>
              </p:nvSpPr>
              <p:spPr bwMode="auto">
                <a:xfrm flipH="1">
                  <a:off x="2810" y="2347"/>
                  <a:ext cx="12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9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2784" y="2362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0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2760" y="2375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1" name="Line 91"/>
                <p:cNvSpPr>
                  <a:spLocks noChangeShapeType="1"/>
                </p:cNvSpPr>
                <p:nvPr/>
              </p:nvSpPr>
              <p:spPr bwMode="auto">
                <a:xfrm flipH="1">
                  <a:off x="2736" y="2390"/>
                  <a:ext cx="11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2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2712" y="2404"/>
                  <a:ext cx="11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10" name="Line 123"/>
              <p:cNvSpPr>
                <a:spLocks noChangeShapeType="1"/>
              </p:cNvSpPr>
              <p:nvPr/>
            </p:nvSpPr>
            <p:spPr bwMode="auto">
              <a:xfrm flipV="1">
                <a:off x="2083" y="2192"/>
                <a:ext cx="13" cy="6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1" name="Line 124"/>
              <p:cNvSpPr>
                <a:spLocks noChangeShapeType="1"/>
              </p:cNvSpPr>
              <p:nvPr/>
            </p:nvSpPr>
            <p:spPr bwMode="auto">
              <a:xfrm flipV="1">
                <a:off x="2109" y="2178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2" name="Line 125"/>
              <p:cNvSpPr>
                <a:spLocks noChangeShapeType="1"/>
              </p:cNvSpPr>
              <p:nvPr/>
            </p:nvSpPr>
            <p:spPr bwMode="auto">
              <a:xfrm flipH="1" flipV="1">
                <a:off x="2120" y="2163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3" name="Line 253"/>
              <p:cNvSpPr>
                <a:spLocks noChangeShapeType="1"/>
              </p:cNvSpPr>
              <p:nvPr/>
            </p:nvSpPr>
            <p:spPr bwMode="auto">
              <a:xfrm flipV="1">
                <a:off x="2267" y="1870"/>
                <a:ext cx="185" cy="111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4" name="Freeform 305"/>
              <p:cNvSpPr>
                <a:spLocks/>
              </p:cNvSpPr>
              <p:nvPr/>
            </p:nvSpPr>
            <p:spPr bwMode="auto">
              <a:xfrm>
                <a:off x="2235" y="1844"/>
                <a:ext cx="234" cy="170"/>
              </a:xfrm>
              <a:custGeom>
                <a:avLst/>
                <a:gdLst>
                  <a:gd name="T0" fmla="*/ 39 w 234"/>
                  <a:gd name="T1" fmla="*/ 170 h 170"/>
                  <a:gd name="T2" fmla="*/ 234 w 234"/>
                  <a:gd name="T3" fmla="*/ 54 h 170"/>
                  <a:gd name="T4" fmla="*/ 234 w 234"/>
                  <a:gd name="T5" fmla="*/ 33 h 170"/>
                  <a:gd name="T6" fmla="*/ 230 w 234"/>
                  <a:gd name="T7" fmla="*/ 18 h 170"/>
                  <a:gd name="T8" fmla="*/ 224 w 234"/>
                  <a:gd name="T9" fmla="*/ 9 h 170"/>
                  <a:gd name="T10" fmla="*/ 217 w 234"/>
                  <a:gd name="T11" fmla="*/ 3 h 170"/>
                  <a:gd name="T12" fmla="*/ 208 w 234"/>
                  <a:gd name="T13" fmla="*/ 0 h 170"/>
                  <a:gd name="T14" fmla="*/ 200 w 234"/>
                  <a:gd name="T15" fmla="*/ 0 h 170"/>
                  <a:gd name="T16" fmla="*/ 197 w 234"/>
                  <a:gd name="T17" fmla="*/ 0 h 170"/>
                  <a:gd name="T18" fmla="*/ 195 w 234"/>
                  <a:gd name="T19" fmla="*/ 0 h 170"/>
                  <a:gd name="T20" fmla="*/ 0 w 234"/>
                  <a:gd name="T21" fmla="*/ 117 h 170"/>
                  <a:gd name="T22" fmla="*/ 2 w 234"/>
                  <a:gd name="T23" fmla="*/ 117 h 170"/>
                  <a:gd name="T24" fmla="*/ 6 w 234"/>
                  <a:gd name="T25" fmla="*/ 115 h 170"/>
                  <a:gd name="T26" fmla="*/ 13 w 234"/>
                  <a:gd name="T27" fmla="*/ 111 h 170"/>
                  <a:gd name="T28" fmla="*/ 22 w 234"/>
                  <a:gd name="T29" fmla="*/ 111 h 170"/>
                  <a:gd name="T30" fmla="*/ 30 w 234"/>
                  <a:gd name="T31" fmla="*/ 113 h 170"/>
                  <a:gd name="T32" fmla="*/ 37 w 234"/>
                  <a:gd name="T33" fmla="*/ 118 h 170"/>
                  <a:gd name="T34" fmla="*/ 41 w 234"/>
                  <a:gd name="T35" fmla="*/ 128 h 170"/>
                  <a:gd name="T36" fmla="*/ 43 w 234"/>
                  <a:gd name="T37" fmla="*/ 146 h 170"/>
                  <a:gd name="T38" fmla="*/ 39 w 234"/>
                  <a:gd name="T39" fmla="*/ 170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4"/>
                  <a:gd name="T61" fmla="*/ 0 h 170"/>
                  <a:gd name="T62" fmla="*/ 234 w 234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4" h="170">
                    <a:moveTo>
                      <a:pt x="39" y="170"/>
                    </a:moveTo>
                    <a:lnTo>
                      <a:pt x="234" y="54"/>
                    </a:lnTo>
                    <a:lnTo>
                      <a:pt x="234" y="33"/>
                    </a:lnTo>
                    <a:lnTo>
                      <a:pt x="230" y="18"/>
                    </a:lnTo>
                    <a:lnTo>
                      <a:pt x="224" y="9"/>
                    </a:lnTo>
                    <a:lnTo>
                      <a:pt x="217" y="3"/>
                    </a:lnTo>
                    <a:lnTo>
                      <a:pt x="208" y="0"/>
                    </a:lnTo>
                    <a:lnTo>
                      <a:pt x="200" y="0"/>
                    </a:lnTo>
                    <a:lnTo>
                      <a:pt x="197" y="0"/>
                    </a:lnTo>
                    <a:lnTo>
                      <a:pt x="195" y="0"/>
                    </a:lnTo>
                    <a:lnTo>
                      <a:pt x="0" y="117"/>
                    </a:lnTo>
                    <a:lnTo>
                      <a:pt x="2" y="117"/>
                    </a:lnTo>
                    <a:lnTo>
                      <a:pt x="6" y="115"/>
                    </a:lnTo>
                    <a:lnTo>
                      <a:pt x="13" y="111"/>
                    </a:lnTo>
                    <a:lnTo>
                      <a:pt x="22" y="111"/>
                    </a:lnTo>
                    <a:lnTo>
                      <a:pt x="30" y="113"/>
                    </a:lnTo>
                    <a:lnTo>
                      <a:pt x="37" y="118"/>
                    </a:lnTo>
                    <a:lnTo>
                      <a:pt x="41" y="128"/>
                    </a:lnTo>
                    <a:lnTo>
                      <a:pt x="43" y="146"/>
                    </a:lnTo>
                    <a:lnTo>
                      <a:pt x="39" y="17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5" name="Freeform 306"/>
              <p:cNvSpPr>
                <a:spLocks/>
              </p:cNvSpPr>
              <p:nvPr/>
            </p:nvSpPr>
            <p:spPr bwMode="auto">
              <a:xfrm>
                <a:off x="2235" y="1844"/>
                <a:ext cx="234" cy="170"/>
              </a:xfrm>
              <a:custGeom>
                <a:avLst/>
                <a:gdLst>
                  <a:gd name="T0" fmla="*/ 39 w 234"/>
                  <a:gd name="T1" fmla="*/ 170 h 170"/>
                  <a:gd name="T2" fmla="*/ 234 w 234"/>
                  <a:gd name="T3" fmla="*/ 54 h 170"/>
                  <a:gd name="T4" fmla="*/ 234 w 234"/>
                  <a:gd name="T5" fmla="*/ 33 h 170"/>
                  <a:gd name="T6" fmla="*/ 230 w 234"/>
                  <a:gd name="T7" fmla="*/ 18 h 170"/>
                  <a:gd name="T8" fmla="*/ 224 w 234"/>
                  <a:gd name="T9" fmla="*/ 9 h 170"/>
                  <a:gd name="T10" fmla="*/ 217 w 234"/>
                  <a:gd name="T11" fmla="*/ 3 h 170"/>
                  <a:gd name="T12" fmla="*/ 208 w 234"/>
                  <a:gd name="T13" fmla="*/ 0 h 170"/>
                  <a:gd name="T14" fmla="*/ 200 w 234"/>
                  <a:gd name="T15" fmla="*/ 0 h 170"/>
                  <a:gd name="T16" fmla="*/ 197 w 234"/>
                  <a:gd name="T17" fmla="*/ 0 h 170"/>
                  <a:gd name="T18" fmla="*/ 195 w 234"/>
                  <a:gd name="T19" fmla="*/ 0 h 170"/>
                  <a:gd name="T20" fmla="*/ 0 w 234"/>
                  <a:gd name="T21" fmla="*/ 117 h 170"/>
                  <a:gd name="T22" fmla="*/ 2 w 234"/>
                  <a:gd name="T23" fmla="*/ 117 h 170"/>
                  <a:gd name="T24" fmla="*/ 6 w 234"/>
                  <a:gd name="T25" fmla="*/ 115 h 170"/>
                  <a:gd name="T26" fmla="*/ 13 w 234"/>
                  <a:gd name="T27" fmla="*/ 111 h 170"/>
                  <a:gd name="T28" fmla="*/ 22 w 234"/>
                  <a:gd name="T29" fmla="*/ 111 h 170"/>
                  <a:gd name="T30" fmla="*/ 30 w 234"/>
                  <a:gd name="T31" fmla="*/ 113 h 170"/>
                  <a:gd name="T32" fmla="*/ 37 w 234"/>
                  <a:gd name="T33" fmla="*/ 118 h 170"/>
                  <a:gd name="T34" fmla="*/ 41 w 234"/>
                  <a:gd name="T35" fmla="*/ 128 h 170"/>
                  <a:gd name="T36" fmla="*/ 43 w 234"/>
                  <a:gd name="T37" fmla="*/ 146 h 170"/>
                  <a:gd name="T38" fmla="*/ 39 w 234"/>
                  <a:gd name="T39" fmla="*/ 170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4"/>
                  <a:gd name="T61" fmla="*/ 0 h 170"/>
                  <a:gd name="T62" fmla="*/ 234 w 234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4" h="170">
                    <a:moveTo>
                      <a:pt x="39" y="170"/>
                    </a:moveTo>
                    <a:lnTo>
                      <a:pt x="234" y="54"/>
                    </a:lnTo>
                    <a:lnTo>
                      <a:pt x="234" y="33"/>
                    </a:lnTo>
                    <a:lnTo>
                      <a:pt x="230" y="18"/>
                    </a:lnTo>
                    <a:lnTo>
                      <a:pt x="224" y="9"/>
                    </a:lnTo>
                    <a:lnTo>
                      <a:pt x="217" y="3"/>
                    </a:lnTo>
                    <a:lnTo>
                      <a:pt x="208" y="0"/>
                    </a:lnTo>
                    <a:lnTo>
                      <a:pt x="200" y="0"/>
                    </a:lnTo>
                    <a:lnTo>
                      <a:pt x="197" y="0"/>
                    </a:lnTo>
                    <a:lnTo>
                      <a:pt x="195" y="0"/>
                    </a:lnTo>
                    <a:lnTo>
                      <a:pt x="0" y="117"/>
                    </a:lnTo>
                    <a:lnTo>
                      <a:pt x="2" y="117"/>
                    </a:lnTo>
                    <a:lnTo>
                      <a:pt x="6" y="115"/>
                    </a:lnTo>
                    <a:lnTo>
                      <a:pt x="13" y="111"/>
                    </a:lnTo>
                    <a:lnTo>
                      <a:pt x="22" y="111"/>
                    </a:lnTo>
                    <a:lnTo>
                      <a:pt x="30" y="113"/>
                    </a:lnTo>
                    <a:lnTo>
                      <a:pt x="37" y="118"/>
                    </a:lnTo>
                    <a:lnTo>
                      <a:pt x="41" y="128"/>
                    </a:lnTo>
                    <a:lnTo>
                      <a:pt x="43" y="146"/>
                    </a:lnTo>
                    <a:lnTo>
                      <a:pt x="39" y="17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6" name="Freeform 307"/>
              <p:cNvSpPr>
                <a:spLocks/>
              </p:cNvSpPr>
              <p:nvPr/>
            </p:nvSpPr>
            <p:spPr bwMode="auto">
              <a:xfrm>
                <a:off x="2239" y="1844"/>
                <a:ext cx="230" cy="165"/>
              </a:xfrm>
              <a:custGeom>
                <a:avLst/>
                <a:gdLst>
                  <a:gd name="T0" fmla="*/ 193 w 230"/>
                  <a:gd name="T1" fmla="*/ 0 h 165"/>
                  <a:gd name="T2" fmla="*/ 194 w 230"/>
                  <a:gd name="T3" fmla="*/ 0 h 165"/>
                  <a:gd name="T4" fmla="*/ 200 w 230"/>
                  <a:gd name="T5" fmla="*/ 0 h 165"/>
                  <a:gd name="T6" fmla="*/ 209 w 230"/>
                  <a:gd name="T7" fmla="*/ 2 h 165"/>
                  <a:gd name="T8" fmla="*/ 217 w 230"/>
                  <a:gd name="T9" fmla="*/ 7 h 165"/>
                  <a:gd name="T10" fmla="*/ 224 w 230"/>
                  <a:gd name="T11" fmla="*/ 15 h 165"/>
                  <a:gd name="T12" fmla="*/ 230 w 230"/>
                  <a:gd name="T13" fmla="*/ 29 h 165"/>
                  <a:gd name="T14" fmla="*/ 230 w 230"/>
                  <a:gd name="T15" fmla="*/ 50 h 165"/>
                  <a:gd name="T16" fmla="*/ 37 w 230"/>
                  <a:gd name="T17" fmla="*/ 165 h 165"/>
                  <a:gd name="T18" fmla="*/ 41 w 230"/>
                  <a:gd name="T19" fmla="*/ 144 h 165"/>
                  <a:gd name="T20" fmla="*/ 39 w 230"/>
                  <a:gd name="T21" fmla="*/ 128 h 165"/>
                  <a:gd name="T22" fmla="*/ 35 w 230"/>
                  <a:gd name="T23" fmla="*/ 118 h 165"/>
                  <a:gd name="T24" fmla="*/ 28 w 230"/>
                  <a:gd name="T25" fmla="*/ 113 h 165"/>
                  <a:gd name="T26" fmla="*/ 20 w 230"/>
                  <a:gd name="T27" fmla="*/ 111 h 165"/>
                  <a:gd name="T28" fmla="*/ 13 w 230"/>
                  <a:gd name="T29" fmla="*/ 113 h 165"/>
                  <a:gd name="T30" fmla="*/ 7 w 230"/>
                  <a:gd name="T31" fmla="*/ 115 h 165"/>
                  <a:gd name="T32" fmla="*/ 2 w 230"/>
                  <a:gd name="T33" fmla="*/ 115 h 165"/>
                  <a:gd name="T34" fmla="*/ 0 w 230"/>
                  <a:gd name="T35" fmla="*/ 117 h 165"/>
                  <a:gd name="T36" fmla="*/ 193 w 230"/>
                  <a:gd name="T37" fmla="*/ 0 h 1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0"/>
                  <a:gd name="T58" fmla="*/ 0 h 165"/>
                  <a:gd name="T59" fmla="*/ 230 w 230"/>
                  <a:gd name="T60" fmla="*/ 165 h 16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0" h="165">
                    <a:moveTo>
                      <a:pt x="193" y="0"/>
                    </a:moveTo>
                    <a:lnTo>
                      <a:pt x="194" y="0"/>
                    </a:lnTo>
                    <a:lnTo>
                      <a:pt x="200" y="0"/>
                    </a:lnTo>
                    <a:lnTo>
                      <a:pt x="209" y="2"/>
                    </a:lnTo>
                    <a:lnTo>
                      <a:pt x="217" y="7"/>
                    </a:lnTo>
                    <a:lnTo>
                      <a:pt x="224" y="15"/>
                    </a:lnTo>
                    <a:lnTo>
                      <a:pt x="230" y="29"/>
                    </a:lnTo>
                    <a:lnTo>
                      <a:pt x="230" y="50"/>
                    </a:lnTo>
                    <a:lnTo>
                      <a:pt x="37" y="165"/>
                    </a:lnTo>
                    <a:lnTo>
                      <a:pt x="41" y="144"/>
                    </a:lnTo>
                    <a:lnTo>
                      <a:pt x="39" y="128"/>
                    </a:lnTo>
                    <a:lnTo>
                      <a:pt x="35" y="118"/>
                    </a:lnTo>
                    <a:lnTo>
                      <a:pt x="28" y="113"/>
                    </a:lnTo>
                    <a:lnTo>
                      <a:pt x="20" y="111"/>
                    </a:lnTo>
                    <a:lnTo>
                      <a:pt x="13" y="113"/>
                    </a:lnTo>
                    <a:lnTo>
                      <a:pt x="7" y="115"/>
                    </a:lnTo>
                    <a:lnTo>
                      <a:pt x="2" y="115"/>
                    </a:lnTo>
                    <a:lnTo>
                      <a:pt x="0" y="117"/>
                    </a:lnTo>
                    <a:lnTo>
                      <a:pt x="193" y="0"/>
                    </a:lnTo>
                    <a:close/>
                  </a:path>
                </a:pathLst>
              </a:custGeom>
              <a:solidFill>
                <a:srgbClr val="2424FF"/>
              </a:solidFill>
              <a:ln w="0">
                <a:solidFill>
                  <a:srgbClr val="2424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7" name="Freeform 308"/>
              <p:cNvSpPr>
                <a:spLocks/>
              </p:cNvSpPr>
              <p:nvPr/>
            </p:nvSpPr>
            <p:spPr bwMode="auto">
              <a:xfrm>
                <a:off x="2244" y="1846"/>
                <a:ext cx="223" cy="157"/>
              </a:xfrm>
              <a:custGeom>
                <a:avLst/>
                <a:gdLst>
                  <a:gd name="T0" fmla="*/ 189 w 223"/>
                  <a:gd name="T1" fmla="*/ 0 h 157"/>
                  <a:gd name="T2" fmla="*/ 191 w 223"/>
                  <a:gd name="T3" fmla="*/ 0 h 157"/>
                  <a:gd name="T4" fmla="*/ 197 w 223"/>
                  <a:gd name="T5" fmla="*/ 0 h 157"/>
                  <a:gd name="T6" fmla="*/ 204 w 223"/>
                  <a:gd name="T7" fmla="*/ 1 h 157"/>
                  <a:gd name="T8" fmla="*/ 212 w 223"/>
                  <a:gd name="T9" fmla="*/ 5 h 157"/>
                  <a:gd name="T10" fmla="*/ 219 w 223"/>
                  <a:gd name="T11" fmla="*/ 13 h 157"/>
                  <a:gd name="T12" fmla="*/ 223 w 223"/>
                  <a:gd name="T13" fmla="*/ 26 h 157"/>
                  <a:gd name="T14" fmla="*/ 223 w 223"/>
                  <a:gd name="T15" fmla="*/ 44 h 157"/>
                  <a:gd name="T16" fmla="*/ 34 w 223"/>
                  <a:gd name="T17" fmla="*/ 157 h 157"/>
                  <a:gd name="T18" fmla="*/ 36 w 223"/>
                  <a:gd name="T19" fmla="*/ 137 h 157"/>
                  <a:gd name="T20" fmla="*/ 34 w 223"/>
                  <a:gd name="T21" fmla="*/ 124 h 157"/>
                  <a:gd name="T22" fmla="*/ 28 w 223"/>
                  <a:gd name="T23" fmla="*/ 116 h 157"/>
                  <a:gd name="T24" fmla="*/ 23 w 223"/>
                  <a:gd name="T25" fmla="*/ 113 h 157"/>
                  <a:gd name="T26" fmla="*/ 15 w 223"/>
                  <a:gd name="T27" fmla="*/ 111 h 157"/>
                  <a:gd name="T28" fmla="*/ 8 w 223"/>
                  <a:gd name="T29" fmla="*/ 111 h 157"/>
                  <a:gd name="T30" fmla="*/ 4 w 223"/>
                  <a:gd name="T31" fmla="*/ 113 h 157"/>
                  <a:gd name="T32" fmla="*/ 0 w 223"/>
                  <a:gd name="T33" fmla="*/ 113 h 157"/>
                  <a:gd name="T34" fmla="*/ 189 w 223"/>
                  <a:gd name="T35" fmla="*/ 0 h 1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23"/>
                  <a:gd name="T55" fmla="*/ 0 h 157"/>
                  <a:gd name="T56" fmla="*/ 223 w 223"/>
                  <a:gd name="T57" fmla="*/ 157 h 1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23" h="157">
                    <a:moveTo>
                      <a:pt x="189" y="0"/>
                    </a:moveTo>
                    <a:lnTo>
                      <a:pt x="191" y="0"/>
                    </a:lnTo>
                    <a:lnTo>
                      <a:pt x="197" y="0"/>
                    </a:lnTo>
                    <a:lnTo>
                      <a:pt x="204" y="1"/>
                    </a:lnTo>
                    <a:lnTo>
                      <a:pt x="212" y="5"/>
                    </a:lnTo>
                    <a:lnTo>
                      <a:pt x="219" y="13"/>
                    </a:lnTo>
                    <a:lnTo>
                      <a:pt x="223" y="26"/>
                    </a:lnTo>
                    <a:lnTo>
                      <a:pt x="223" y="44"/>
                    </a:lnTo>
                    <a:lnTo>
                      <a:pt x="34" y="157"/>
                    </a:lnTo>
                    <a:lnTo>
                      <a:pt x="36" y="137"/>
                    </a:lnTo>
                    <a:lnTo>
                      <a:pt x="34" y="124"/>
                    </a:lnTo>
                    <a:lnTo>
                      <a:pt x="28" y="116"/>
                    </a:lnTo>
                    <a:lnTo>
                      <a:pt x="23" y="113"/>
                    </a:lnTo>
                    <a:lnTo>
                      <a:pt x="15" y="111"/>
                    </a:lnTo>
                    <a:lnTo>
                      <a:pt x="8" y="111"/>
                    </a:lnTo>
                    <a:lnTo>
                      <a:pt x="4" y="113"/>
                    </a:lnTo>
                    <a:lnTo>
                      <a:pt x="0" y="113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4949FF"/>
              </a:solidFill>
              <a:ln w="0">
                <a:solidFill>
                  <a:srgbClr val="494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8" name="Freeform 309"/>
              <p:cNvSpPr>
                <a:spLocks/>
              </p:cNvSpPr>
              <p:nvPr/>
            </p:nvSpPr>
            <p:spPr bwMode="auto">
              <a:xfrm>
                <a:off x="2250" y="1846"/>
                <a:ext cx="217" cy="152"/>
              </a:xfrm>
              <a:custGeom>
                <a:avLst/>
                <a:gdLst>
                  <a:gd name="T0" fmla="*/ 185 w 217"/>
                  <a:gd name="T1" fmla="*/ 0 h 152"/>
                  <a:gd name="T2" fmla="*/ 187 w 217"/>
                  <a:gd name="T3" fmla="*/ 0 h 152"/>
                  <a:gd name="T4" fmla="*/ 195 w 217"/>
                  <a:gd name="T5" fmla="*/ 1 h 152"/>
                  <a:gd name="T6" fmla="*/ 202 w 217"/>
                  <a:gd name="T7" fmla="*/ 3 h 152"/>
                  <a:gd name="T8" fmla="*/ 209 w 217"/>
                  <a:gd name="T9" fmla="*/ 11 h 152"/>
                  <a:gd name="T10" fmla="*/ 215 w 217"/>
                  <a:gd name="T11" fmla="*/ 22 h 152"/>
                  <a:gd name="T12" fmla="*/ 217 w 217"/>
                  <a:gd name="T13" fmla="*/ 39 h 152"/>
                  <a:gd name="T14" fmla="*/ 30 w 217"/>
                  <a:gd name="T15" fmla="*/ 152 h 152"/>
                  <a:gd name="T16" fmla="*/ 31 w 217"/>
                  <a:gd name="T17" fmla="*/ 133 h 152"/>
                  <a:gd name="T18" fmla="*/ 28 w 217"/>
                  <a:gd name="T19" fmla="*/ 122 h 152"/>
                  <a:gd name="T20" fmla="*/ 22 w 217"/>
                  <a:gd name="T21" fmla="*/ 115 h 152"/>
                  <a:gd name="T22" fmla="*/ 15 w 217"/>
                  <a:gd name="T23" fmla="*/ 113 h 152"/>
                  <a:gd name="T24" fmla="*/ 7 w 217"/>
                  <a:gd name="T25" fmla="*/ 111 h 152"/>
                  <a:gd name="T26" fmla="*/ 4 w 217"/>
                  <a:gd name="T27" fmla="*/ 113 h 152"/>
                  <a:gd name="T28" fmla="*/ 0 w 217"/>
                  <a:gd name="T29" fmla="*/ 113 h 152"/>
                  <a:gd name="T30" fmla="*/ 185 w 217"/>
                  <a:gd name="T31" fmla="*/ 0 h 1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7"/>
                  <a:gd name="T49" fmla="*/ 0 h 152"/>
                  <a:gd name="T50" fmla="*/ 217 w 217"/>
                  <a:gd name="T51" fmla="*/ 152 h 15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7" h="152">
                    <a:moveTo>
                      <a:pt x="185" y="0"/>
                    </a:moveTo>
                    <a:lnTo>
                      <a:pt x="187" y="0"/>
                    </a:lnTo>
                    <a:lnTo>
                      <a:pt x="195" y="1"/>
                    </a:lnTo>
                    <a:lnTo>
                      <a:pt x="202" y="3"/>
                    </a:lnTo>
                    <a:lnTo>
                      <a:pt x="209" y="11"/>
                    </a:lnTo>
                    <a:lnTo>
                      <a:pt x="215" y="22"/>
                    </a:lnTo>
                    <a:lnTo>
                      <a:pt x="217" y="39"/>
                    </a:lnTo>
                    <a:lnTo>
                      <a:pt x="30" y="152"/>
                    </a:lnTo>
                    <a:lnTo>
                      <a:pt x="31" y="133"/>
                    </a:lnTo>
                    <a:lnTo>
                      <a:pt x="28" y="122"/>
                    </a:lnTo>
                    <a:lnTo>
                      <a:pt x="22" y="115"/>
                    </a:lnTo>
                    <a:lnTo>
                      <a:pt x="15" y="113"/>
                    </a:lnTo>
                    <a:lnTo>
                      <a:pt x="7" y="111"/>
                    </a:lnTo>
                    <a:lnTo>
                      <a:pt x="4" y="113"/>
                    </a:lnTo>
                    <a:lnTo>
                      <a:pt x="0" y="11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6D6DFF"/>
              </a:solidFill>
              <a:ln w="0">
                <a:solidFill>
                  <a:srgbClr val="6D6D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9" name="Freeform 310"/>
              <p:cNvSpPr>
                <a:spLocks/>
              </p:cNvSpPr>
              <p:nvPr/>
            </p:nvSpPr>
            <p:spPr bwMode="auto">
              <a:xfrm>
                <a:off x="2255" y="1846"/>
                <a:ext cx="210" cy="146"/>
              </a:xfrm>
              <a:custGeom>
                <a:avLst/>
                <a:gdLst>
                  <a:gd name="T0" fmla="*/ 182 w 210"/>
                  <a:gd name="T1" fmla="*/ 0 h 146"/>
                  <a:gd name="T2" fmla="*/ 186 w 210"/>
                  <a:gd name="T3" fmla="*/ 0 h 146"/>
                  <a:gd name="T4" fmla="*/ 190 w 210"/>
                  <a:gd name="T5" fmla="*/ 1 h 146"/>
                  <a:gd name="T6" fmla="*/ 197 w 210"/>
                  <a:gd name="T7" fmla="*/ 5 h 146"/>
                  <a:gd name="T8" fmla="*/ 204 w 210"/>
                  <a:gd name="T9" fmla="*/ 11 h 146"/>
                  <a:gd name="T10" fmla="*/ 210 w 210"/>
                  <a:gd name="T11" fmla="*/ 22 h 146"/>
                  <a:gd name="T12" fmla="*/ 210 w 210"/>
                  <a:gd name="T13" fmla="*/ 35 h 146"/>
                  <a:gd name="T14" fmla="*/ 26 w 210"/>
                  <a:gd name="T15" fmla="*/ 146 h 146"/>
                  <a:gd name="T16" fmla="*/ 26 w 210"/>
                  <a:gd name="T17" fmla="*/ 131 h 146"/>
                  <a:gd name="T18" fmla="*/ 23 w 210"/>
                  <a:gd name="T19" fmla="*/ 120 h 146"/>
                  <a:gd name="T20" fmla="*/ 17 w 210"/>
                  <a:gd name="T21" fmla="*/ 115 h 146"/>
                  <a:gd name="T22" fmla="*/ 10 w 210"/>
                  <a:gd name="T23" fmla="*/ 113 h 146"/>
                  <a:gd name="T24" fmla="*/ 4 w 210"/>
                  <a:gd name="T25" fmla="*/ 111 h 146"/>
                  <a:gd name="T26" fmla="*/ 0 w 210"/>
                  <a:gd name="T27" fmla="*/ 111 h 146"/>
                  <a:gd name="T28" fmla="*/ 182 w 210"/>
                  <a:gd name="T29" fmla="*/ 0 h 14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0"/>
                  <a:gd name="T46" fmla="*/ 0 h 146"/>
                  <a:gd name="T47" fmla="*/ 210 w 210"/>
                  <a:gd name="T48" fmla="*/ 146 h 14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0" h="146">
                    <a:moveTo>
                      <a:pt x="182" y="0"/>
                    </a:moveTo>
                    <a:lnTo>
                      <a:pt x="186" y="0"/>
                    </a:lnTo>
                    <a:lnTo>
                      <a:pt x="190" y="1"/>
                    </a:lnTo>
                    <a:lnTo>
                      <a:pt x="197" y="5"/>
                    </a:lnTo>
                    <a:lnTo>
                      <a:pt x="204" y="11"/>
                    </a:lnTo>
                    <a:lnTo>
                      <a:pt x="210" y="22"/>
                    </a:lnTo>
                    <a:lnTo>
                      <a:pt x="210" y="35"/>
                    </a:lnTo>
                    <a:lnTo>
                      <a:pt x="26" y="146"/>
                    </a:lnTo>
                    <a:lnTo>
                      <a:pt x="26" y="131"/>
                    </a:lnTo>
                    <a:lnTo>
                      <a:pt x="23" y="120"/>
                    </a:lnTo>
                    <a:lnTo>
                      <a:pt x="17" y="115"/>
                    </a:lnTo>
                    <a:lnTo>
                      <a:pt x="10" y="113"/>
                    </a:lnTo>
                    <a:lnTo>
                      <a:pt x="4" y="111"/>
                    </a:lnTo>
                    <a:lnTo>
                      <a:pt x="0" y="111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9292FF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0" name="Freeform 311"/>
              <p:cNvSpPr>
                <a:spLocks/>
              </p:cNvSpPr>
              <p:nvPr/>
            </p:nvSpPr>
            <p:spPr bwMode="auto">
              <a:xfrm>
                <a:off x="2261" y="1846"/>
                <a:ext cx="202" cy="141"/>
              </a:xfrm>
              <a:custGeom>
                <a:avLst/>
                <a:gdLst>
                  <a:gd name="T0" fmla="*/ 178 w 202"/>
                  <a:gd name="T1" fmla="*/ 0 h 141"/>
                  <a:gd name="T2" fmla="*/ 182 w 202"/>
                  <a:gd name="T3" fmla="*/ 1 h 141"/>
                  <a:gd name="T4" fmla="*/ 187 w 202"/>
                  <a:gd name="T5" fmla="*/ 3 h 141"/>
                  <a:gd name="T6" fmla="*/ 195 w 202"/>
                  <a:gd name="T7" fmla="*/ 9 h 141"/>
                  <a:gd name="T8" fmla="*/ 202 w 202"/>
                  <a:gd name="T9" fmla="*/ 18 h 141"/>
                  <a:gd name="T10" fmla="*/ 202 w 202"/>
                  <a:gd name="T11" fmla="*/ 31 h 141"/>
                  <a:gd name="T12" fmla="*/ 22 w 202"/>
                  <a:gd name="T13" fmla="*/ 141 h 141"/>
                  <a:gd name="T14" fmla="*/ 20 w 202"/>
                  <a:gd name="T15" fmla="*/ 128 h 141"/>
                  <a:gd name="T16" fmla="*/ 17 w 202"/>
                  <a:gd name="T17" fmla="*/ 120 h 141"/>
                  <a:gd name="T18" fmla="*/ 9 w 202"/>
                  <a:gd name="T19" fmla="*/ 115 h 141"/>
                  <a:gd name="T20" fmla="*/ 4 w 202"/>
                  <a:gd name="T21" fmla="*/ 111 h 141"/>
                  <a:gd name="T22" fmla="*/ 0 w 202"/>
                  <a:gd name="T23" fmla="*/ 111 h 141"/>
                  <a:gd name="T24" fmla="*/ 178 w 202"/>
                  <a:gd name="T25" fmla="*/ 0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2"/>
                  <a:gd name="T40" fmla="*/ 0 h 141"/>
                  <a:gd name="T41" fmla="*/ 202 w 202"/>
                  <a:gd name="T42" fmla="*/ 141 h 1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2" h="141">
                    <a:moveTo>
                      <a:pt x="178" y="0"/>
                    </a:moveTo>
                    <a:lnTo>
                      <a:pt x="182" y="1"/>
                    </a:lnTo>
                    <a:lnTo>
                      <a:pt x="187" y="3"/>
                    </a:lnTo>
                    <a:lnTo>
                      <a:pt x="195" y="9"/>
                    </a:lnTo>
                    <a:lnTo>
                      <a:pt x="202" y="18"/>
                    </a:lnTo>
                    <a:lnTo>
                      <a:pt x="202" y="31"/>
                    </a:lnTo>
                    <a:lnTo>
                      <a:pt x="22" y="141"/>
                    </a:lnTo>
                    <a:lnTo>
                      <a:pt x="20" y="128"/>
                    </a:lnTo>
                    <a:lnTo>
                      <a:pt x="17" y="120"/>
                    </a:lnTo>
                    <a:lnTo>
                      <a:pt x="9" y="115"/>
                    </a:lnTo>
                    <a:lnTo>
                      <a:pt x="4" y="111"/>
                    </a:lnTo>
                    <a:lnTo>
                      <a:pt x="0" y="111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B6B6FF"/>
              </a:solidFill>
              <a:ln w="0">
                <a:solidFill>
                  <a:srgbClr val="B6B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" name="Freeform 312"/>
              <p:cNvSpPr>
                <a:spLocks/>
              </p:cNvSpPr>
              <p:nvPr/>
            </p:nvSpPr>
            <p:spPr bwMode="auto">
              <a:xfrm>
                <a:off x="2267" y="1847"/>
                <a:ext cx="196" cy="134"/>
              </a:xfrm>
              <a:custGeom>
                <a:avLst/>
                <a:gdLst>
                  <a:gd name="T0" fmla="*/ 176 w 196"/>
                  <a:gd name="T1" fmla="*/ 0 h 134"/>
                  <a:gd name="T2" fmla="*/ 176 w 196"/>
                  <a:gd name="T3" fmla="*/ 0 h 134"/>
                  <a:gd name="T4" fmla="*/ 179 w 196"/>
                  <a:gd name="T5" fmla="*/ 2 h 134"/>
                  <a:gd name="T6" fmla="*/ 181 w 196"/>
                  <a:gd name="T7" fmla="*/ 4 h 134"/>
                  <a:gd name="T8" fmla="*/ 187 w 196"/>
                  <a:gd name="T9" fmla="*/ 6 h 134"/>
                  <a:gd name="T10" fmla="*/ 191 w 196"/>
                  <a:gd name="T11" fmla="*/ 10 h 134"/>
                  <a:gd name="T12" fmla="*/ 192 w 196"/>
                  <a:gd name="T13" fmla="*/ 15 h 134"/>
                  <a:gd name="T14" fmla="*/ 196 w 196"/>
                  <a:gd name="T15" fmla="*/ 21 h 134"/>
                  <a:gd name="T16" fmla="*/ 196 w 196"/>
                  <a:gd name="T17" fmla="*/ 26 h 134"/>
                  <a:gd name="T18" fmla="*/ 16 w 196"/>
                  <a:gd name="T19" fmla="*/ 134 h 134"/>
                  <a:gd name="T20" fmla="*/ 16 w 196"/>
                  <a:gd name="T21" fmla="*/ 130 h 134"/>
                  <a:gd name="T22" fmla="*/ 16 w 196"/>
                  <a:gd name="T23" fmla="*/ 125 h 134"/>
                  <a:gd name="T24" fmla="*/ 13 w 196"/>
                  <a:gd name="T25" fmla="*/ 121 h 134"/>
                  <a:gd name="T26" fmla="*/ 9 w 196"/>
                  <a:gd name="T27" fmla="*/ 117 h 134"/>
                  <a:gd name="T28" fmla="*/ 7 w 196"/>
                  <a:gd name="T29" fmla="*/ 114 h 134"/>
                  <a:gd name="T30" fmla="*/ 3 w 196"/>
                  <a:gd name="T31" fmla="*/ 112 h 134"/>
                  <a:gd name="T32" fmla="*/ 1 w 196"/>
                  <a:gd name="T33" fmla="*/ 110 h 134"/>
                  <a:gd name="T34" fmla="*/ 0 w 196"/>
                  <a:gd name="T35" fmla="*/ 108 h 134"/>
                  <a:gd name="T36" fmla="*/ 176 w 196"/>
                  <a:gd name="T37" fmla="*/ 0 h 1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6"/>
                  <a:gd name="T58" fmla="*/ 0 h 134"/>
                  <a:gd name="T59" fmla="*/ 196 w 196"/>
                  <a:gd name="T60" fmla="*/ 134 h 1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6" h="134">
                    <a:moveTo>
                      <a:pt x="176" y="0"/>
                    </a:moveTo>
                    <a:lnTo>
                      <a:pt x="176" y="0"/>
                    </a:lnTo>
                    <a:lnTo>
                      <a:pt x="179" y="2"/>
                    </a:lnTo>
                    <a:lnTo>
                      <a:pt x="181" y="4"/>
                    </a:lnTo>
                    <a:lnTo>
                      <a:pt x="187" y="6"/>
                    </a:lnTo>
                    <a:lnTo>
                      <a:pt x="191" y="10"/>
                    </a:lnTo>
                    <a:lnTo>
                      <a:pt x="192" y="15"/>
                    </a:lnTo>
                    <a:lnTo>
                      <a:pt x="196" y="21"/>
                    </a:lnTo>
                    <a:lnTo>
                      <a:pt x="196" y="26"/>
                    </a:lnTo>
                    <a:lnTo>
                      <a:pt x="16" y="134"/>
                    </a:lnTo>
                    <a:lnTo>
                      <a:pt x="16" y="130"/>
                    </a:lnTo>
                    <a:lnTo>
                      <a:pt x="16" y="125"/>
                    </a:lnTo>
                    <a:lnTo>
                      <a:pt x="13" y="121"/>
                    </a:lnTo>
                    <a:lnTo>
                      <a:pt x="9" y="117"/>
                    </a:lnTo>
                    <a:lnTo>
                      <a:pt x="7" y="114"/>
                    </a:lnTo>
                    <a:lnTo>
                      <a:pt x="3" y="112"/>
                    </a:lnTo>
                    <a:lnTo>
                      <a:pt x="1" y="110"/>
                    </a:lnTo>
                    <a:lnTo>
                      <a:pt x="0" y="108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DBDBFF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2" name="Freeform 313"/>
              <p:cNvSpPr>
                <a:spLocks/>
              </p:cNvSpPr>
              <p:nvPr/>
            </p:nvSpPr>
            <p:spPr bwMode="auto">
              <a:xfrm>
                <a:off x="2272" y="1847"/>
                <a:ext cx="189" cy="128"/>
              </a:xfrm>
              <a:custGeom>
                <a:avLst/>
                <a:gdLst>
                  <a:gd name="T0" fmla="*/ 173 w 189"/>
                  <a:gd name="T1" fmla="*/ 0 h 128"/>
                  <a:gd name="T2" fmla="*/ 173 w 189"/>
                  <a:gd name="T3" fmla="*/ 0 h 128"/>
                  <a:gd name="T4" fmla="*/ 176 w 189"/>
                  <a:gd name="T5" fmla="*/ 2 h 128"/>
                  <a:gd name="T6" fmla="*/ 180 w 189"/>
                  <a:gd name="T7" fmla="*/ 6 h 128"/>
                  <a:gd name="T8" fmla="*/ 184 w 189"/>
                  <a:gd name="T9" fmla="*/ 10 h 128"/>
                  <a:gd name="T10" fmla="*/ 187 w 189"/>
                  <a:gd name="T11" fmla="*/ 13 h 128"/>
                  <a:gd name="T12" fmla="*/ 189 w 189"/>
                  <a:gd name="T13" fmla="*/ 17 h 128"/>
                  <a:gd name="T14" fmla="*/ 189 w 189"/>
                  <a:gd name="T15" fmla="*/ 23 h 128"/>
                  <a:gd name="T16" fmla="*/ 13 w 189"/>
                  <a:gd name="T17" fmla="*/ 128 h 128"/>
                  <a:gd name="T18" fmla="*/ 0 w 189"/>
                  <a:gd name="T19" fmla="*/ 108 h 128"/>
                  <a:gd name="T20" fmla="*/ 173 w 189"/>
                  <a:gd name="T21" fmla="*/ 0 h 1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9"/>
                  <a:gd name="T34" fmla="*/ 0 h 128"/>
                  <a:gd name="T35" fmla="*/ 189 w 189"/>
                  <a:gd name="T36" fmla="*/ 128 h 1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9" h="128">
                    <a:moveTo>
                      <a:pt x="173" y="0"/>
                    </a:moveTo>
                    <a:lnTo>
                      <a:pt x="173" y="0"/>
                    </a:lnTo>
                    <a:lnTo>
                      <a:pt x="176" y="2"/>
                    </a:lnTo>
                    <a:lnTo>
                      <a:pt x="180" y="6"/>
                    </a:lnTo>
                    <a:lnTo>
                      <a:pt x="184" y="10"/>
                    </a:lnTo>
                    <a:lnTo>
                      <a:pt x="187" y="13"/>
                    </a:lnTo>
                    <a:lnTo>
                      <a:pt x="189" y="17"/>
                    </a:lnTo>
                    <a:lnTo>
                      <a:pt x="189" y="23"/>
                    </a:lnTo>
                    <a:lnTo>
                      <a:pt x="13" y="128"/>
                    </a:lnTo>
                    <a:lnTo>
                      <a:pt x="0" y="108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3" name="Freeform 316"/>
              <p:cNvSpPr>
                <a:spLocks/>
              </p:cNvSpPr>
              <p:nvPr/>
            </p:nvSpPr>
            <p:spPr bwMode="auto">
              <a:xfrm>
                <a:off x="2231" y="1953"/>
                <a:ext cx="45" cy="61"/>
              </a:xfrm>
              <a:custGeom>
                <a:avLst/>
                <a:gdLst>
                  <a:gd name="T0" fmla="*/ 0 w 45"/>
                  <a:gd name="T1" fmla="*/ 8 h 61"/>
                  <a:gd name="T2" fmla="*/ 2 w 45"/>
                  <a:gd name="T3" fmla="*/ 8 h 61"/>
                  <a:gd name="T4" fmla="*/ 6 w 45"/>
                  <a:gd name="T5" fmla="*/ 4 h 61"/>
                  <a:gd name="T6" fmla="*/ 13 w 45"/>
                  <a:gd name="T7" fmla="*/ 2 h 61"/>
                  <a:gd name="T8" fmla="*/ 19 w 45"/>
                  <a:gd name="T9" fmla="*/ 0 h 61"/>
                  <a:gd name="T10" fmla="*/ 28 w 45"/>
                  <a:gd name="T11" fmla="*/ 0 h 61"/>
                  <a:gd name="T12" fmla="*/ 34 w 45"/>
                  <a:gd name="T13" fmla="*/ 2 h 61"/>
                  <a:gd name="T14" fmla="*/ 41 w 45"/>
                  <a:gd name="T15" fmla="*/ 9 h 61"/>
                  <a:gd name="T16" fmla="*/ 45 w 45"/>
                  <a:gd name="T17" fmla="*/ 21 h 61"/>
                  <a:gd name="T18" fmla="*/ 45 w 45"/>
                  <a:gd name="T19" fmla="*/ 37 h 61"/>
                  <a:gd name="T20" fmla="*/ 43 w 45"/>
                  <a:gd name="T21" fmla="*/ 61 h 6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61"/>
                  <a:gd name="T35" fmla="*/ 45 w 45"/>
                  <a:gd name="T36" fmla="*/ 61 h 6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61">
                    <a:moveTo>
                      <a:pt x="0" y="8"/>
                    </a:moveTo>
                    <a:lnTo>
                      <a:pt x="2" y="8"/>
                    </a:lnTo>
                    <a:lnTo>
                      <a:pt x="6" y="4"/>
                    </a:lnTo>
                    <a:lnTo>
                      <a:pt x="13" y="2"/>
                    </a:lnTo>
                    <a:lnTo>
                      <a:pt x="19" y="0"/>
                    </a:lnTo>
                    <a:lnTo>
                      <a:pt x="28" y="0"/>
                    </a:lnTo>
                    <a:lnTo>
                      <a:pt x="34" y="2"/>
                    </a:lnTo>
                    <a:lnTo>
                      <a:pt x="41" y="9"/>
                    </a:lnTo>
                    <a:lnTo>
                      <a:pt x="45" y="21"/>
                    </a:lnTo>
                    <a:lnTo>
                      <a:pt x="45" y="37"/>
                    </a:lnTo>
                    <a:lnTo>
                      <a:pt x="43" y="61"/>
                    </a:lnTo>
                  </a:path>
                </a:pathLst>
              </a:custGeom>
              <a:noFill/>
              <a:ln w="1111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315"/>
              <p:cNvSpPr>
                <a:spLocks/>
              </p:cNvSpPr>
              <p:nvPr/>
            </p:nvSpPr>
            <p:spPr bwMode="auto">
              <a:xfrm>
                <a:off x="2393" y="2601"/>
                <a:ext cx="63" cy="68"/>
              </a:xfrm>
              <a:custGeom>
                <a:avLst/>
                <a:gdLst>
                  <a:gd name="T0" fmla="*/ 45 w 63"/>
                  <a:gd name="T1" fmla="*/ 65 h 68"/>
                  <a:gd name="T2" fmla="*/ 58 w 63"/>
                  <a:gd name="T3" fmla="*/ 53 h 68"/>
                  <a:gd name="T4" fmla="*/ 63 w 63"/>
                  <a:gd name="T5" fmla="*/ 39 h 68"/>
                  <a:gd name="T6" fmla="*/ 60 w 63"/>
                  <a:gd name="T7" fmla="*/ 20 h 68"/>
                  <a:gd name="T8" fmla="*/ 48 w 63"/>
                  <a:gd name="T9" fmla="*/ 5 h 68"/>
                  <a:gd name="T10" fmla="*/ 34 w 63"/>
                  <a:gd name="T11" fmla="*/ 0 h 68"/>
                  <a:gd name="T12" fmla="*/ 17 w 63"/>
                  <a:gd name="T13" fmla="*/ 2 h 68"/>
                  <a:gd name="T14" fmla="*/ 6 w 63"/>
                  <a:gd name="T15" fmla="*/ 13 h 68"/>
                  <a:gd name="T16" fmla="*/ 0 w 63"/>
                  <a:gd name="T17" fmla="*/ 29 h 68"/>
                  <a:gd name="T18" fmla="*/ 4 w 63"/>
                  <a:gd name="T19" fmla="*/ 46 h 68"/>
                  <a:gd name="T20" fmla="*/ 13 w 63"/>
                  <a:gd name="T21" fmla="*/ 61 h 68"/>
                  <a:gd name="T22" fmla="*/ 30 w 63"/>
                  <a:gd name="T23" fmla="*/ 68 h 68"/>
                  <a:gd name="T24" fmla="*/ 45 w 63"/>
                  <a:gd name="T25" fmla="*/ 65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8"/>
                  <a:gd name="T41" fmla="*/ 63 w 63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8">
                    <a:moveTo>
                      <a:pt x="45" y="65"/>
                    </a:moveTo>
                    <a:lnTo>
                      <a:pt x="58" y="53"/>
                    </a:lnTo>
                    <a:lnTo>
                      <a:pt x="63" y="39"/>
                    </a:lnTo>
                    <a:lnTo>
                      <a:pt x="60" y="20"/>
                    </a:lnTo>
                    <a:lnTo>
                      <a:pt x="48" y="5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6" y="13"/>
                    </a:lnTo>
                    <a:lnTo>
                      <a:pt x="0" y="29"/>
                    </a:lnTo>
                    <a:lnTo>
                      <a:pt x="4" y="46"/>
                    </a:lnTo>
                    <a:lnTo>
                      <a:pt x="13" y="61"/>
                    </a:lnTo>
                    <a:lnTo>
                      <a:pt x="30" y="68"/>
                    </a:lnTo>
                    <a:lnTo>
                      <a:pt x="45" y="6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314"/>
              <p:cNvSpPr>
                <a:spLocks/>
              </p:cNvSpPr>
              <p:nvPr/>
            </p:nvSpPr>
            <p:spPr bwMode="auto">
              <a:xfrm>
                <a:off x="2393" y="2599"/>
                <a:ext cx="63" cy="68"/>
              </a:xfrm>
              <a:custGeom>
                <a:avLst/>
                <a:gdLst>
                  <a:gd name="T0" fmla="*/ 45 w 63"/>
                  <a:gd name="T1" fmla="*/ 65 h 68"/>
                  <a:gd name="T2" fmla="*/ 58 w 63"/>
                  <a:gd name="T3" fmla="*/ 53 h 68"/>
                  <a:gd name="T4" fmla="*/ 63 w 63"/>
                  <a:gd name="T5" fmla="*/ 39 h 68"/>
                  <a:gd name="T6" fmla="*/ 60 w 63"/>
                  <a:gd name="T7" fmla="*/ 20 h 68"/>
                  <a:gd name="T8" fmla="*/ 48 w 63"/>
                  <a:gd name="T9" fmla="*/ 5 h 68"/>
                  <a:gd name="T10" fmla="*/ 34 w 63"/>
                  <a:gd name="T11" fmla="*/ 0 h 68"/>
                  <a:gd name="T12" fmla="*/ 17 w 63"/>
                  <a:gd name="T13" fmla="*/ 2 h 68"/>
                  <a:gd name="T14" fmla="*/ 6 w 63"/>
                  <a:gd name="T15" fmla="*/ 13 h 68"/>
                  <a:gd name="T16" fmla="*/ 0 w 63"/>
                  <a:gd name="T17" fmla="*/ 29 h 68"/>
                  <a:gd name="T18" fmla="*/ 4 w 63"/>
                  <a:gd name="T19" fmla="*/ 46 h 68"/>
                  <a:gd name="T20" fmla="*/ 13 w 63"/>
                  <a:gd name="T21" fmla="*/ 61 h 68"/>
                  <a:gd name="T22" fmla="*/ 30 w 63"/>
                  <a:gd name="T23" fmla="*/ 68 h 68"/>
                  <a:gd name="T24" fmla="*/ 45 w 63"/>
                  <a:gd name="T25" fmla="*/ 65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8"/>
                  <a:gd name="T41" fmla="*/ 63 w 63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8">
                    <a:moveTo>
                      <a:pt x="45" y="65"/>
                    </a:moveTo>
                    <a:lnTo>
                      <a:pt x="58" y="53"/>
                    </a:lnTo>
                    <a:lnTo>
                      <a:pt x="63" y="39"/>
                    </a:lnTo>
                    <a:lnTo>
                      <a:pt x="60" y="20"/>
                    </a:lnTo>
                    <a:lnTo>
                      <a:pt x="48" y="5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6" y="13"/>
                    </a:lnTo>
                    <a:lnTo>
                      <a:pt x="0" y="29"/>
                    </a:lnTo>
                    <a:lnTo>
                      <a:pt x="4" y="46"/>
                    </a:lnTo>
                    <a:lnTo>
                      <a:pt x="13" y="61"/>
                    </a:lnTo>
                    <a:lnTo>
                      <a:pt x="30" y="68"/>
                    </a:lnTo>
                    <a:lnTo>
                      <a:pt x="45" y="6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rgbClr val="0000E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3" name="Freeform 120"/>
              <p:cNvSpPr>
                <a:spLocks/>
              </p:cNvSpPr>
              <p:nvPr/>
            </p:nvSpPr>
            <p:spPr bwMode="auto">
              <a:xfrm>
                <a:off x="1573" y="2331"/>
                <a:ext cx="65" cy="69"/>
              </a:xfrm>
              <a:custGeom>
                <a:avLst/>
                <a:gdLst>
                  <a:gd name="T0" fmla="*/ 46 w 65"/>
                  <a:gd name="T1" fmla="*/ 65 h 69"/>
                  <a:gd name="T2" fmla="*/ 59 w 65"/>
                  <a:gd name="T3" fmla="*/ 54 h 69"/>
                  <a:gd name="T4" fmla="*/ 65 w 65"/>
                  <a:gd name="T5" fmla="*/ 39 h 69"/>
                  <a:gd name="T6" fmla="*/ 61 w 65"/>
                  <a:gd name="T7" fmla="*/ 21 h 69"/>
                  <a:gd name="T8" fmla="*/ 50 w 65"/>
                  <a:gd name="T9" fmla="*/ 8 h 69"/>
                  <a:gd name="T10" fmla="*/ 35 w 65"/>
                  <a:gd name="T11" fmla="*/ 0 h 69"/>
                  <a:gd name="T12" fmla="*/ 19 w 65"/>
                  <a:gd name="T13" fmla="*/ 2 h 69"/>
                  <a:gd name="T14" fmla="*/ 6 w 65"/>
                  <a:gd name="T15" fmla="*/ 13 h 69"/>
                  <a:gd name="T16" fmla="*/ 0 w 65"/>
                  <a:gd name="T17" fmla="*/ 30 h 69"/>
                  <a:gd name="T18" fmla="*/ 4 w 65"/>
                  <a:gd name="T19" fmla="*/ 47 h 69"/>
                  <a:gd name="T20" fmla="*/ 15 w 65"/>
                  <a:gd name="T21" fmla="*/ 62 h 69"/>
                  <a:gd name="T22" fmla="*/ 30 w 65"/>
                  <a:gd name="T23" fmla="*/ 69 h 69"/>
                  <a:gd name="T24" fmla="*/ 46 w 65"/>
                  <a:gd name="T25" fmla="*/ 65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69"/>
                  <a:gd name="T41" fmla="*/ 65 w 65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69">
                    <a:moveTo>
                      <a:pt x="46" y="65"/>
                    </a:moveTo>
                    <a:lnTo>
                      <a:pt x="59" y="54"/>
                    </a:lnTo>
                    <a:lnTo>
                      <a:pt x="65" y="39"/>
                    </a:lnTo>
                    <a:lnTo>
                      <a:pt x="61" y="21"/>
                    </a:lnTo>
                    <a:lnTo>
                      <a:pt x="50" y="8"/>
                    </a:lnTo>
                    <a:lnTo>
                      <a:pt x="35" y="0"/>
                    </a:lnTo>
                    <a:lnTo>
                      <a:pt x="19" y="2"/>
                    </a:lnTo>
                    <a:lnTo>
                      <a:pt x="6" y="13"/>
                    </a:lnTo>
                    <a:lnTo>
                      <a:pt x="0" y="30"/>
                    </a:lnTo>
                    <a:lnTo>
                      <a:pt x="4" y="47"/>
                    </a:lnTo>
                    <a:lnTo>
                      <a:pt x="15" y="62"/>
                    </a:lnTo>
                    <a:lnTo>
                      <a:pt x="30" y="69"/>
                    </a:lnTo>
                    <a:lnTo>
                      <a:pt x="46" y="6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" name="Group 432"/>
          <p:cNvGrpSpPr>
            <a:grpSpLocks/>
          </p:cNvGrpSpPr>
          <p:nvPr/>
        </p:nvGrpSpPr>
        <p:grpSpPr bwMode="auto">
          <a:xfrm>
            <a:off x="1678907" y="3249663"/>
            <a:ext cx="3856200" cy="2999893"/>
            <a:chOff x="550" y="2195"/>
            <a:chExt cx="2062" cy="1669"/>
          </a:xfrm>
        </p:grpSpPr>
        <p:grpSp>
          <p:nvGrpSpPr>
            <p:cNvPr id="10" name="Group 413"/>
            <p:cNvGrpSpPr>
              <a:grpSpLocks/>
            </p:cNvGrpSpPr>
            <p:nvPr/>
          </p:nvGrpSpPr>
          <p:grpSpPr bwMode="auto">
            <a:xfrm>
              <a:off x="1874" y="2195"/>
              <a:ext cx="714" cy="291"/>
              <a:chOff x="1913" y="2147"/>
              <a:chExt cx="714" cy="291"/>
            </a:xfrm>
          </p:grpSpPr>
          <p:sp>
            <p:nvSpPr>
              <p:cNvPr id="6244" name="Freeform 281"/>
              <p:cNvSpPr>
                <a:spLocks/>
              </p:cNvSpPr>
              <p:nvPr/>
            </p:nvSpPr>
            <p:spPr bwMode="auto">
              <a:xfrm>
                <a:off x="1913" y="2269"/>
                <a:ext cx="432" cy="124"/>
              </a:xfrm>
              <a:custGeom>
                <a:avLst/>
                <a:gdLst>
                  <a:gd name="T0" fmla="*/ 0 w 432"/>
                  <a:gd name="T1" fmla="*/ 124 h 124"/>
                  <a:gd name="T2" fmla="*/ 432 w 432"/>
                  <a:gd name="T3" fmla="*/ 80 h 124"/>
                  <a:gd name="T4" fmla="*/ 352 w 432"/>
                  <a:gd name="T5" fmla="*/ 0 h 124"/>
                  <a:gd name="T6" fmla="*/ 0 w 432"/>
                  <a:gd name="T7" fmla="*/ 124 h 1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2"/>
                  <a:gd name="T13" fmla="*/ 0 h 124"/>
                  <a:gd name="T14" fmla="*/ 432 w 432"/>
                  <a:gd name="T15" fmla="*/ 124 h 1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2" h="124">
                    <a:moveTo>
                      <a:pt x="0" y="124"/>
                    </a:moveTo>
                    <a:lnTo>
                      <a:pt x="432" y="80"/>
                    </a:lnTo>
                    <a:lnTo>
                      <a:pt x="352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BFBFBF"/>
              </a:solidFill>
              <a:ln w="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5" name="Line 23"/>
              <p:cNvSpPr>
                <a:spLocks noChangeShapeType="1"/>
              </p:cNvSpPr>
              <p:nvPr/>
            </p:nvSpPr>
            <p:spPr bwMode="auto">
              <a:xfrm>
                <a:off x="2087" y="2180"/>
                <a:ext cx="199" cy="97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" name="Group 397"/>
              <p:cNvGrpSpPr>
                <a:grpSpLocks/>
              </p:cNvGrpSpPr>
              <p:nvPr/>
            </p:nvGrpSpPr>
            <p:grpSpPr bwMode="auto">
              <a:xfrm>
                <a:off x="2132" y="2147"/>
                <a:ext cx="495" cy="291"/>
                <a:chOff x="2132" y="2147"/>
                <a:chExt cx="495" cy="291"/>
              </a:xfrm>
            </p:grpSpPr>
            <p:sp>
              <p:nvSpPr>
                <p:cNvPr id="6247" name="Line 170"/>
                <p:cNvSpPr>
                  <a:spLocks noChangeShapeType="1"/>
                </p:cNvSpPr>
                <p:nvPr/>
              </p:nvSpPr>
              <p:spPr bwMode="auto">
                <a:xfrm>
                  <a:off x="2378" y="2319"/>
                  <a:ext cx="249" cy="119"/>
                </a:xfrm>
                <a:prstGeom prst="line">
                  <a:avLst/>
                </a:prstGeom>
                <a:noFill/>
                <a:ln w="238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8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2132" y="2147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9" name="Freeform 157"/>
                <p:cNvSpPr>
                  <a:spLocks/>
                </p:cNvSpPr>
                <p:nvPr/>
              </p:nvSpPr>
              <p:spPr bwMode="auto">
                <a:xfrm>
                  <a:off x="2288" y="2199"/>
                  <a:ext cx="263" cy="74"/>
                </a:xfrm>
                <a:custGeom>
                  <a:avLst/>
                  <a:gdLst>
                    <a:gd name="T0" fmla="*/ 72 w 263"/>
                    <a:gd name="T1" fmla="*/ 5 h 74"/>
                    <a:gd name="T2" fmla="*/ 0 w 263"/>
                    <a:gd name="T3" fmla="*/ 39 h 74"/>
                    <a:gd name="T4" fmla="*/ 68 w 263"/>
                    <a:gd name="T5" fmla="*/ 70 h 74"/>
                    <a:gd name="T6" fmla="*/ 139 w 263"/>
                    <a:gd name="T7" fmla="*/ 39 h 74"/>
                    <a:gd name="T8" fmla="*/ 191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6 w 263"/>
                    <a:gd name="T15" fmla="*/ 31 h 74"/>
                    <a:gd name="T16" fmla="*/ 72 w 263"/>
                    <a:gd name="T17" fmla="*/ 5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2" y="5"/>
                      </a:moveTo>
                      <a:lnTo>
                        <a:pt x="0" y="39"/>
                      </a:lnTo>
                      <a:lnTo>
                        <a:pt x="68" y="70"/>
                      </a:lnTo>
                      <a:lnTo>
                        <a:pt x="139" y="39"/>
                      </a:lnTo>
                      <a:lnTo>
                        <a:pt x="191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6" y="31"/>
                      </a:lnTo>
                      <a:lnTo>
                        <a:pt x="72" y="5"/>
                      </a:lnTo>
                      <a:close/>
                    </a:path>
                  </a:pathLst>
                </a:custGeom>
                <a:solidFill>
                  <a:srgbClr val="80FFFF"/>
                </a:solidFill>
                <a:ln w="0">
                  <a:solidFill>
                    <a:srgbClr val="8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0" name="Freeform 158"/>
                <p:cNvSpPr>
                  <a:spLocks/>
                </p:cNvSpPr>
                <p:nvPr/>
              </p:nvSpPr>
              <p:spPr bwMode="auto">
                <a:xfrm>
                  <a:off x="2158" y="2199"/>
                  <a:ext cx="263" cy="74"/>
                </a:xfrm>
                <a:custGeom>
                  <a:avLst/>
                  <a:gdLst>
                    <a:gd name="T0" fmla="*/ 74 w 263"/>
                    <a:gd name="T1" fmla="*/ 5 h 74"/>
                    <a:gd name="T2" fmla="*/ 0 w 263"/>
                    <a:gd name="T3" fmla="*/ 39 h 74"/>
                    <a:gd name="T4" fmla="*/ 68 w 263"/>
                    <a:gd name="T5" fmla="*/ 70 h 74"/>
                    <a:gd name="T6" fmla="*/ 139 w 263"/>
                    <a:gd name="T7" fmla="*/ 39 h 74"/>
                    <a:gd name="T8" fmla="*/ 193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8 w 263"/>
                    <a:gd name="T15" fmla="*/ 31 h 74"/>
                    <a:gd name="T16" fmla="*/ 74 w 263"/>
                    <a:gd name="T17" fmla="*/ 5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4" y="5"/>
                      </a:moveTo>
                      <a:lnTo>
                        <a:pt x="0" y="39"/>
                      </a:lnTo>
                      <a:lnTo>
                        <a:pt x="68" y="70"/>
                      </a:lnTo>
                      <a:lnTo>
                        <a:pt x="139" y="39"/>
                      </a:lnTo>
                      <a:lnTo>
                        <a:pt x="193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8" y="31"/>
                      </a:lnTo>
                      <a:lnTo>
                        <a:pt x="74" y="5"/>
                      </a:lnTo>
                      <a:close/>
                    </a:path>
                  </a:pathLst>
                </a:custGeom>
                <a:solidFill>
                  <a:srgbClr val="80FFFF"/>
                </a:solidFill>
                <a:ln w="0">
                  <a:solidFill>
                    <a:srgbClr val="8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1" name="Freeform 282"/>
                <p:cNvSpPr>
                  <a:spLocks/>
                </p:cNvSpPr>
                <p:nvPr/>
              </p:nvSpPr>
              <p:spPr bwMode="auto">
                <a:xfrm>
                  <a:off x="2356" y="2234"/>
                  <a:ext cx="72" cy="117"/>
                </a:xfrm>
                <a:custGeom>
                  <a:avLst/>
                  <a:gdLst>
                    <a:gd name="T0" fmla="*/ 0 w 72"/>
                    <a:gd name="T1" fmla="*/ 117 h 117"/>
                    <a:gd name="T2" fmla="*/ 0 w 72"/>
                    <a:gd name="T3" fmla="*/ 33 h 117"/>
                    <a:gd name="T4" fmla="*/ 72 w 72"/>
                    <a:gd name="T5" fmla="*/ 0 h 117"/>
                    <a:gd name="T6" fmla="*/ 72 w 72"/>
                    <a:gd name="T7" fmla="*/ 83 h 117"/>
                    <a:gd name="T8" fmla="*/ 0 w 72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117"/>
                    <a:gd name="T17" fmla="*/ 72 w 72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117">
                      <a:moveTo>
                        <a:pt x="0" y="117"/>
                      </a:moveTo>
                      <a:lnTo>
                        <a:pt x="0" y="33"/>
                      </a:lnTo>
                      <a:lnTo>
                        <a:pt x="72" y="0"/>
                      </a:lnTo>
                      <a:lnTo>
                        <a:pt x="72" y="83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2" name="Freeform 283"/>
                <p:cNvSpPr>
                  <a:spLocks/>
                </p:cNvSpPr>
                <p:nvPr/>
              </p:nvSpPr>
              <p:spPr bwMode="auto">
                <a:xfrm>
                  <a:off x="2428" y="2236"/>
                  <a:ext cx="51" cy="113"/>
                </a:xfrm>
                <a:custGeom>
                  <a:avLst/>
                  <a:gdLst>
                    <a:gd name="T0" fmla="*/ 51 w 51"/>
                    <a:gd name="T1" fmla="*/ 113 h 113"/>
                    <a:gd name="T2" fmla="*/ 51 w 51"/>
                    <a:gd name="T3" fmla="*/ 31 h 113"/>
                    <a:gd name="T4" fmla="*/ 0 w 51"/>
                    <a:gd name="T5" fmla="*/ 0 h 113"/>
                    <a:gd name="T6" fmla="*/ 0 w 51"/>
                    <a:gd name="T7" fmla="*/ 81 h 113"/>
                    <a:gd name="T8" fmla="*/ 51 w 51"/>
                    <a:gd name="T9" fmla="*/ 113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113"/>
                    <a:gd name="T17" fmla="*/ 51 w 51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113">
                      <a:moveTo>
                        <a:pt x="51" y="113"/>
                      </a:moveTo>
                      <a:lnTo>
                        <a:pt x="51" y="31"/>
                      </a:lnTo>
                      <a:lnTo>
                        <a:pt x="0" y="0"/>
                      </a:lnTo>
                      <a:lnTo>
                        <a:pt x="0" y="81"/>
                      </a:lnTo>
                      <a:lnTo>
                        <a:pt x="51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3" name="Freeform 284"/>
                <p:cNvSpPr>
                  <a:spLocks/>
                </p:cNvSpPr>
                <p:nvPr/>
              </p:nvSpPr>
              <p:spPr bwMode="auto">
                <a:xfrm>
                  <a:off x="2479" y="2234"/>
                  <a:ext cx="72" cy="117"/>
                </a:xfrm>
                <a:custGeom>
                  <a:avLst/>
                  <a:gdLst>
                    <a:gd name="T0" fmla="*/ 0 w 72"/>
                    <a:gd name="T1" fmla="*/ 117 h 117"/>
                    <a:gd name="T2" fmla="*/ 0 w 72"/>
                    <a:gd name="T3" fmla="*/ 33 h 117"/>
                    <a:gd name="T4" fmla="*/ 72 w 72"/>
                    <a:gd name="T5" fmla="*/ 0 h 117"/>
                    <a:gd name="T6" fmla="*/ 72 w 72"/>
                    <a:gd name="T7" fmla="*/ 83 h 117"/>
                    <a:gd name="T8" fmla="*/ 0 w 72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117"/>
                    <a:gd name="T17" fmla="*/ 72 w 72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117">
                      <a:moveTo>
                        <a:pt x="0" y="117"/>
                      </a:moveTo>
                      <a:lnTo>
                        <a:pt x="0" y="33"/>
                      </a:lnTo>
                      <a:lnTo>
                        <a:pt x="72" y="0"/>
                      </a:lnTo>
                      <a:lnTo>
                        <a:pt x="72" y="83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4" name="Freeform 285"/>
                <p:cNvSpPr>
                  <a:spLocks/>
                </p:cNvSpPr>
                <p:nvPr/>
              </p:nvSpPr>
              <p:spPr bwMode="auto">
                <a:xfrm>
                  <a:off x="2288" y="2193"/>
                  <a:ext cx="263" cy="74"/>
                </a:xfrm>
                <a:custGeom>
                  <a:avLst/>
                  <a:gdLst>
                    <a:gd name="T0" fmla="*/ 72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1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6 w 263"/>
                    <a:gd name="T15" fmla="*/ 32 h 74"/>
                    <a:gd name="T16" fmla="*/ 72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2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1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6" y="32"/>
                      </a:lnTo>
                      <a:lnTo>
                        <a:pt x="72" y="6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0">
                  <a:solidFill>
                    <a:srgbClr val="ABABA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5" name="Freeform 286"/>
                <p:cNvSpPr>
                  <a:spLocks/>
                </p:cNvSpPr>
                <p:nvPr/>
              </p:nvSpPr>
              <p:spPr bwMode="auto">
                <a:xfrm>
                  <a:off x="2288" y="2193"/>
                  <a:ext cx="263" cy="74"/>
                </a:xfrm>
                <a:custGeom>
                  <a:avLst/>
                  <a:gdLst>
                    <a:gd name="T0" fmla="*/ 72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1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6 w 263"/>
                    <a:gd name="T15" fmla="*/ 32 h 74"/>
                    <a:gd name="T16" fmla="*/ 72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2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1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6" y="32"/>
                      </a:lnTo>
                      <a:lnTo>
                        <a:pt x="72" y="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6" name="Freeform 287"/>
                <p:cNvSpPr>
                  <a:spLocks/>
                </p:cNvSpPr>
                <p:nvPr/>
              </p:nvSpPr>
              <p:spPr bwMode="auto">
                <a:xfrm>
                  <a:off x="2156" y="2234"/>
                  <a:ext cx="72" cy="117"/>
                </a:xfrm>
                <a:custGeom>
                  <a:avLst/>
                  <a:gdLst>
                    <a:gd name="T0" fmla="*/ 72 w 72"/>
                    <a:gd name="T1" fmla="*/ 117 h 117"/>
                    <a:gd name="T2" fmla="*/ 72 w 72"/>
                    <a:gd name="T3" fmla="*/ 33 h 117"/>
                    <a:gd name="T4" fmla="*/ 0 w 72"/>
                    <a:gd name="T5" fmla="*/ 0 h 117"/>
                    <a:gd name="T6" fmla="*/ 0 w 72"/>
                    <a:gd name="T7" fmla="*/ 83 h 117"/>
                    <a:gd name="T8" fmla="*/ 72 w 72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117"/>
                    <a:gd name="T17" fmla="*/ 72 w 72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117">
                      <a:moveTo>
                        <a:pt x="72" y="117"/>
                      </a:moveTo>
                      <a:lnTo>
                        <a:pt x="72" y="33"/>
                      </a:lnTo>
                      <a:lnTo>
                        <a:pt x="0" y="0"/>
                      </a:lnTo>
                      <a:lnTo>
                        <a:pt x="0" y="83"/>
                      </a:lnTo>
                      <a:lnTo>
                        <a:pt x="72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7" name="Freeform 288"/>
                <p:cNvSpPr>
                  <a:spLocks/>
                </p:cNvSpPr>
                <p:nvPr/>
              </p:nvSpPr>
              <p:spPr bwMode="auto">
                <a:xfrm>
                  <a:off x="2228" y="2234"/>
                  <a:ext cx="71" cy="117"/>
                </a:xfrm>
                <a:custGeom>
                  <a:avLst/>
                  <a:gdLst>
                    <a:gd name="T0" fmla="*/ 0 w 71"/>
                    <a:gd name="T1" fmla="*/ 117 h 117"/>
                    <a:gd name="T2" fmla="*/ 0 w 71"/>
                    <a:gd name="T3" fmla="*/ 33 h 117"/>
                    <a:gd name="T4" fmla="*/ 71 w 71"/>
                    <a:gd name="T5" fmla="*/ 0 h 117"/>
                    <a:gd name="T6" fmla="*/ 71 w 71"/>
                    <a:gd name="T7" fmla="*/ 83 h 117"/>
                    <a:gd name="T8" fmla="*/ 0 w 71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117"/>
                    <a:gd name="T17" fmla="*/ 71 w 71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117">
                      <a:moveTo>
                        <a:pt x="0" y="117"/>
                      </a:moveTo>
                      <a:lnTo>
                        <a:pt x="0" y="33"/>
                      </a:lnTo>
                      <a:lnTo>
                        <a:pt x="71" y="0"/>
                      </a:lnTo>
                      <a:lnTo>
                        <a:pt x="71" y="83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8" name="Freeform 289"/>
                <p:cNvSpPr>
                  <a:spLocks/>
                </p:cNvSpPr>
                <p:nvPr/>
              </p:nvSpPr>
              <p:spPr bwMode="auto">
                <a:xfrm>
                  <a:off x="2158" y="2193"/>
                  <a:ext cx="263" cy="74"/>
                </a:xfrm>
                <a:custGeom>
                  <a:avLst/>
                  <a:gdLst>
                    <a:gd name="T0" fmla="*/ 74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3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8 w 263"/>
                    <a:gd name="T15" fmla="*/ 32 h 74"/>
                    <a:gd name="T16" fmla="*/ 74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4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3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8" y="32"/>
                      </a:lnTo>
                      <a:lnTo>
                        <a:pt x="74" y="6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0">
                  <a:solidFill>
                    <a:srgbClr val="ABABA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9" name="Freeform 290"/>
                <p:cNvSpPr>
                  <a:spLocks/>
                </p:cNvSpPr>
                <p:nvPr/>
              </p:nvSpPr>
              <p:spPr bwMode="auto">
                <a:xfrm>
                  <a:off x="2158" y="2193"/>
                  <a:ext cx="263" cy="74"/>
                </a:xfrm>
                <a:custGeom>
                  <a:avLst/>
                  <a:gdLst>
                    <a:gd name="T0" fmla="*/ 74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3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8 w 263"/>
                    <a:gd name="T15" fmla="*/ 32 h 74"/>
                    <a:gd name="T16" fmla="*/ 74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4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3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8" y="32"/>
                      </a:lnTo>
                      <a:lnTo>
                        <a:pt x="74" y="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60" name="Freeform 291"/>
                <p:cNvSpPr>
                  <a:spLocks/>
                </p:cNvSpPr>
                <p:nvPr/>
              </p:nvSpPr>
              <p:spPr bwMode="auto">
                <a:xfrm>
                  <a:off x="2291" y="2239"/>
                  <a:ext cx="73" cy="117"/>
                </a:xfrm>
                <a:custGeom>
                  <a:avLst/>
                  <a:gdLst>
                    <a:gd name="T0" fmla="*/ 73 w 73"/>
                    <a:gd name="T1" fmla="*/ 117 h 117"/>
                    <a:gd name="T2" fmla="*/ 73 w 73"/>
                    <a:gd name="T3" fmla="*/ 36 h 117"/>
                    <a:gd name="T4" fmla="*/ 0 w 73"/>
                    <a:gd name="T5" fmla="*/ 0 h 117"/>
                    <a:gd name="T6" fmla="*/ 0 w 73"/>
                    <a:gd name="T7" fmla="*/ 84 h 117"/>
                    <a:gd name="T8" fmla="*/ 73 w 73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"/>
                    <a:gd name="T16" fmla="*/ 0 h 117"/>
                    <a:gd name="T17" fmla="*/ 73 w 73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" h="117">
                      <a:moveTo>
                        <a:pt x="73" y="117"/>
                      </a:moveTo>
                      <a:lnTo>
                        <a:pt x="73" y="36"/>
                      </a:lnTo>
                      <a:lnTo>
                        <a:pt x="0" y="0"/>
                      </a:lnTo>
                      <a:lnTo>
                        <a:pt x="0" y="84"/>
                      </a:lnTo>
                      <a:lnTo>
                        <a:pt x="73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431"/>
            <p:cNvGrpSpPr>
              <a:grpSpLocks/>
            </p:cNvGrpSpPr>
            <p:nvPr/>
          </p:nvGrpSpPr>
          <p:grpSpPr bwMode="auto">
            <a:xfrm>
              <a:off x="550" y="2742"/>
              <a:ext cx="2062" cy="1122"/>
              <a:chOff x="550" y="2742"/>
              <a:chExt cx="2062" cy="1122"/>
            </a:xfrm>
          </p:grpSpPr>
          <p:grpSp>
            <p:nvGrpSpPr>
              <p:cNvPr id="13" name="Group 430"/>
              <p:cNvGrpSpPr>
                <a:grpSpLocks/>
              </p:cNvGrpSpPr>
              <p:nvPr/>
            </p:nvGrpSpPr>
            <p:grpSpPr bwMode="auto">
              <a:xfrm>
                <a:off x="550" y="2742"/>
                <a:ext cx="1161" cy="1122"/>
                <a:chOff x="550" y="2742"/>
                <a:chExt cx="1161" cy="1122"/>
              </a:xfrm>
            </p:grpSpPr>
            <p:sp>
              <p:nvSpPr>
                <p:cNvPr id="6172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832" y="3081"/>
                  <a:ext cx="870" cy="380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3" name="Freeform 12"/>
                <p:cNvSpPr>
                  <a:spLocks/>
                </p:cNvSpPr>
                <p:nvPr/>
              </p:nvSpPr>
              <p:spPr bwMode="auto">
                <a:xfrm>
                  <a:off x="1295" y="3079"/>
                  <a:ext cx="416" cy="725"/>
                </a:xfrm>
                <a:custGeom>
                  <a:avLst/>
                  <a:gdLst>
                    <a:gd name="T0" fmla="*/ 0 w 416"/>
                    <a:gd name="T1" fmla="*/ 725 h 725"/>
                    <a:gd name="T2" fmla="*/ 356 w 416"/>
                    <a:gd name="T3" fmla="*/ 48 h 725"/>
                    <a:gd name="T4" fmla="*/ 358 w 416"/>
                    <a:gd name="T5" fmla="*/ 47 h 725"/>
                    <a:gd name="T6" fmla="*/ 362 w 416"/>
                    <a:gd name="T7" fmla="*/ 39 h 725"/>
                    <a:gd name="T8" fmla="*/ 373 w 416"/>
                    <a:gd name="T9" fmla="*/ 28 h 725"/>
                    <a:gd name="T10" fmla="*/ 390 w 416"/>
                    <a:gd name="T11" fmla="*/ 13 h 725"/>
                    <a:gd name="T12" fmla="*/ 416 w 416"/>
                    <a:gd name="T13" fmla="*/ 0 h 7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16"/>
                    <a:gd name="T22" fmla="*/ 0 h 725"/>
                    <a:gd name="T23" fmla="*/ 416 w 416"/>
                    <a:gd name="T24" fmla="*/ 725 h 7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16" h="725">
                      <a:moveTo>
                        <a:pt x="0" y="725"/>
                      </a:moveTo>
                      <a:lnTo>
                        <a:pt x="356" y="48"/>
                      </a:lnTo>
                      <a:lnTo>
                        <a:pt x="358" y="47"/>
                      </a:lnTo>
                      <a:lnTo>
                        <a:pt x="362" y="39"/>
                      </a:lnTo>
                      <a:lnTo>
                        <a:pt x="373" y="28"/>
                      </a:lnTo>
                      <a:lnTo>
                        <a:pt x="390" y="13"/>
                      </a:lnTo>
                      <a:lnTo>
                        <a:pt x="416" y="0"/>
                      </a:lnTo>
                    </a:path>
                  </a:pathLst>
                </a:cu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4" name="Freeform 150"/>
                <p:cNvSpPr>
                  <a:spLocks/>
                </p:cNvSpPr>
                <p:nvPr/>
              </p:nvSpPr>
              <p:spPr bwMode="auto">
                <a:xfrm>
                  <a:off x="550" y="3066"/>
                  <a:ext cx="210" cy="54"/>
                </a:xfrm>
                <a:custGeom>
                  <a:avLst/>
                  <a:gdLst>
                    <a:gd name="T0" fmla="*/ 210 w 210"/>
                    <a:gd name="T1" fmla="*/ 0 h 54"/>
                    <a:gd name="T2" fmla="*/ 56 w 210"/>
                    <a:gd name="T3" fmla="*/ 0 h 54"/>
                    <a:gd name="T4" fmla="*/ 0 w 210"/>
                    <a:gd name="T5" fmla="*/ 54 h 54"/>
                    <a:gd name="T6" fmla="*/ 172 w 210"/>
                    <a:gd name="T7" fmla="*/ 54 h 5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0"/>
                    <a:gd name="T13" fmla="*/ 0 h 54"/>
                    <a:gd name="T14" fmla="*/ 210 w 210"/>
                    <a:gd name="T15" fmla="*/ 54 h 5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0" h="54">
                      <a:moveTo>
                        <a:pt x="210" y="0"/>
                      </a:moveTo>
                      <a:lnTo>
                        <a:pt x="56" y="0"/>
                      </a:lnTo>
                      <a:lnTo>
                        <a:pt x="0" y="54"/>
                      </a:lnTo>
                      <a:lnTo>
                        <a:pt x="172" y="54"/>
                      </a:lnTo>
                    </a:path>
                  </a:pathLst>
                </a:cu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5" name="Freeform 151"/>
                <p:cNvSpPr>
                  <a:spLocks/>
                </p:cNvSpPr>
                <p:nvPr/>
              </p:nvSpPr>
              <p:spPr bwMode="auto">
                <a:xfrm>
                  <a:off x="782" y="3391"/>
                  <a:ext cx="196" cy="104"/>
                </a:xfrm>
                <a:custGeom>
                  <a:avLst/>
                  <a:gdLst>
                    <a:gd name="T0" fmla="*/ 144 w 196"/>
                    <a:gd name="T1" fmla="*/ 0 h 104"/>
                    <a:gd name="T2" fmla="*/ 0 w 196"/>
                    <a:gd name="T3" fmla="*/ 61 h 104"/>
                    <a:gd name="T4" fmla="*/ 46 w 196"/>
                    <a:gd name="T5" fmla="*/ 104 h 104"/>
                    <a:gd name="T6" fmla="*/ 196 w 196"/>
                    <a:gd name="T7" fmla="*/ 39 h 1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6"/>
                    <a:gd name="T13" fmla="*/ 0 h 104"/>
                    <a:gd name="T14" fmla="*/ 196 w 196"/>
                    <a:gd name="T15" fmla="*/ 104 h 1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6" h="104">
                      <a:moveTo>
                        <a:pt x="144" y="0"/>
                      </a:moveTo>
                      <a:lnTo>
                        <a:pt x="0" y="61"/>
                      </a:lnTo>
                      <a:lnTo>
                        <a:pt x="46" y="104"/>
                      </a:lnTo>
                      <a:lnTo>
                        <a:pt x="196" y="39"/>
                      </a:lnTo>
                    </a:path>
                  </a:pathLst>
                </a:cu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6" name="Freeform 152"/>
                <p:cNvSpPr>
                  <a:spLocks/>
                </p:cNvSpPr>
                <p:nvPr/>
              </p:nvSpPr>
              <p:spPr bwMode="auto">
                <a:xfrm>
                  <a:off x="1234" y="3695"/>
                  <a:ext cx="171" cy="169"/>
                </a:xfrm>
                <a:custGeom>
                  <a:avLst/>
                  <a:gdLst>
                    <a:gd name="T0" fmla="*/ 78 w 171"/>
                    <a:gd name="T1" fmla="*/ 0 h 169"/>
                    <a:gd name="T2" fmla="*/ 0 w 171"/>
                    <a:gd name="T3" fmla="*/ 141 h 169"/>
                    <a:gd name="T4" fmla="*/ 97 w 171"/>
                    <a:gd name="T5" fmla="*/ 169 h 169"/>
                    <a:gd name="T6" fmla="*/ 171 w 171"/>
                    <a:gd name="T7" fmla="*/ 20 h 16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1"/>
                    <a:gd name="T13" fmla="*/ 0 h 169"/>
                    <a:gd name="T14" fmla="*/ 171 w 171"/>
                    <a:gd name="T15" fmla="*/ 169 h 16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1" h="169">
                      <a:moveTo>
                        <a:pt x="78" y="0"/>
                      </a:moveTo>
                      <a:lnTo>
                        <a:pt x="0" y="141"/>
                      </a:lnTo>
                      <a:lnTo>
                        <a:pt x="97" y="169"/>
                      </a:lnTo>
                      <a:lnTo>
                        <a:pt x="171" y="20"/>
                      </a:lnTo>
                    </a:path>
                  </a:pathLst>
                </a:cu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7" name="Freeform 183"/>
                <p:cNvSpPr>
                  <a:spLocks/>
                </p:cNvSpPr>
                <p:nvPr/>
              </p:nvSpPr>
              <p:spPr bwMode="auto">
                <a:xfrm>
                  <a:off x="1507" y="3233"/>
                  <a:ext cx="41" cy="302"/>
                </a:xfrm>
                <a:custGeom>
                  <a:avLst/>
                  <a:gdLst>
                    <a:gd name="T0" fmla="*/ 41 w 41"/>
                    <a:gd name="T1" fmla="*/ 0 h 302"/>
                    <a:gd name="T2" fmla="*/ 41 w 41"/>
                    <a:gd name="T3" fmla="*/ 299 h 302"/>
                    <a:gd name="T4" fmla="*/ 18 w 41"/>
                    <a:gd name="T5" fmla="*/ 302 h 302"/>
                    <a:gd name="T6" fmla="*/ 4 w 41"/>
                    <a:gd name="T7" fmla="*/ 302 h 302"/>
                    <a:gd name="T8" fmla="*/ 0 w 41"/>
                    <a:gd name="T9" fmla="*/ 302 h 302"/>
                    <a:gd name="T10" fmla="*/ 0 w 41"/>
                    <a:gd name="T11" fmla="*/ 2 h 302"/>
                    <a:gd name="T12" fmla="*/ 41 w 41"/>
                    <a:gd name="T13" fmla="*/ 0 h 3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1"/>
                    <a:gd name="T22" fmla="*/ 0 h 302"/>
                    <a:gd name="T23" fmla="*/ 41 w 41"/>
                    <a:gd name="T24" fmla="*/ 302 h 3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1" h="302">
                      <a:moveTo>
                        <a:pt x="41" y="0"/>
                      </a:moveTo>
                      <a:lnTo>
                        <a:pt x="41" y="299"/>
                      </a:lnTo>
                      <a:lnTo>
                        <a:pt x="18" y="302"/>
                      </a:lnTo>
                      <a:lnTo>
                        <a:pt x="4" y="302"/>
                      </a:lnTo>
                      <a:lnTo>
                        <a:pt x="0" y="302"/>
                      </a:lnTo>
                      <a:lnTo>
                        <a:pt x="0" y="2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8" name="Freeform 184"/>
                <p:cNvSpPr>
                  <a:spLocks/>
                </p:cNvSpPr>
                <p:nvPr/>
              </p:nvSpPr>
              <p:spPr bwMode="auto">
                <a:xfrm>
                  <a:off x="815" y="2864"/>
                  <a:ext cx="384" cy="354"/>
                </a:xfrm>
                <a:custGeom>
                  <a:avLst/>
                  <a:gdLst>
                    <a:gd name="T0" fmla="*/ 169 w 384"/>
                    <a:gd name="T1" fmla="*/ 354 h 354"/>
                    <a:gd name="T2" fmla="*/ 128 w 384"/>
                    <a:gd name="T3" fmla="*/ 349 h 354"/>
                    <a:gd name="T4" fmla="*/ 93 w 384"/>
                    <a:gd name="T5" fmla="*/ 339 h 354"/>
                    <a:gd name="T6" fmla="*/ 67 w 384"/>
                    <a:gd name="T7" fmla="*/ 326 h 354"/>
                    <a:gd name="T8" fmla="*/ 45 w 384"/>
                    <a:gd name="T9" fmla="*/ 310 h 354"/>
                    <a:gd name="T10" fmla="*/ 28 w 384"/>
                    <a:gd name="T11" fmla="*/ 295 h 354"/>
                    <a:gd name="T12" fmla="*/ 15 w 384"/>
                    <a:gd name="T13" fmla="*/ 278 h 354"/>
                    <a:gd name="T14" fmla="*/ 8 w 384"/>
                    <a:gd name="T15" fmla="*/ 263 h 354"/>
                    <a:gd name="T16" fmla="*/ 2 w 384"/>
                    <a:gd name="T17" fmla="*/ 252 h 354"/>
                    <a:gd name="T18" fmla="*/ 0 w 384"/>
                    <a:gd name="T19" fmla="*/ 243 h 354"/>
                    <a:gd name="T20" fmla="*/ 0 w 384"/>
                    <a:gd name="T21" fmla="*/ 241 h 354"/>
                    <a:gd name="T22" fmla="*/ 0 w 384"/>
                    <a:gd name="T23" fmla="*/ 0 h 354"/>
                    <a:gd name="T24" fmla="*/ 384 w 384"/>
                    <a:gd name="T25" fmla="*/ 2 h 354"/>
                    <a:gd name="T26" fmla="*/ 384 w 384"/>
                    <a:gd name="T27" fmla="*/ 236 h 354"/>
                    <a:gd name="T28" fmla="*/ 377 w 384"/>
                    <a:gd name="T29" fmla="*/ 254 h 354"/>
                    <a:gd name="T30" fmla="*/ 367 w 384"/>
                    <a:gd name="T31" fmla="*/ 273 h 354"/>
                    <a:gd name="T32" fmla="*/ 360 w 384"/>
                    <a:gd name="T33" fmla="*/ 286 h 354"/>
                    <a:gd name="T34" fmla="*/ 352 w 384"/>
                    <a:gd name="T35" fmla="*/ 297 h 354"/>
                    <a:gd name="T36" fmla="*/ 351 w 384"/>
                    <a:gd name="T37" fmla="*/ 299 h 354"/>
                    <a:gd name="T38" fmla="*/ 330 w 384"/>
                    <a:gd name="T39" fmla="*/ 317 h 354"/>
                    <a:gd name="T40" fmla="*/ 304 w 384"/>
                    <a:gd name="T41" fmla="*/ 330 h 354"/>
                    <a:gd name="T42" fmla="*/ 275 w 384"/>
                    <a:gd name="T43" fmla="*/ 339 h 354"/>
                    <a:gd name="T44" fmla="*/ 243 w 384"/>
                    <a:gd name="T45" fmla="*/ 347 h 354"/>
                    <a:gd name="T46" fmla="*/ 215 w 384"/>
                    <a:gd name="T47" fmla="*/ 351 h 354"/>
                    <a:gd name="T48" fmla="*/ 191 w 384"/>
                    <a:gd name="T49" fmla="*/ 352 h 354"/>
                    <a:gd name="T50" fmla="*/ 174 w 384"/>
                    <a:gd name="T51" fmla="*/ 354 h 354"/>
                    <a:gd name="T52" fmla="*/ 169 w 384"/>
                    <a:gd name="T53" fmla="*/ 354 h 35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4"/>
                    <a:gd name="T82" fmla="*/ 0 h 354"/>
                    <a:gd name="T83" fmla="*/ 384 w 384"/>
                    <a:gd name="T84" fmla="*/ 354 h 35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4" h="354">
                      <a:moveTo>
                        <a:pt x="169" y="354"/>
                      </a:moveTo>
                      <a:lnTo>
                        <a:pt x="128" y="349"/>
                      </a:lnTo>
                      <a:lnTo>
                        <a:pt x="93" y="339"/>
                      </a:lnTo>
                      <a:lnTo>
                        <a:pt x="67" y="326"/>
                      </a:lnTo>
                      <a:lnTo>
                        <a:pt x="45" y="310"/>
                      </a:lnTo>
                      <a:lnTo>
                        <a:pt x="28" y="295"/>
                      </a:lnTo>
                      <a:lnTo>
                        <a:pt x="15" y="278"/>
                      </a:lnTo>
                      <a:lnTo>
                        <a:pt x="8" y="263"/>
                      </a:lnTo>
                      <a:lnTo>
                        <a:pt x="2" y="252"/>
                      </a:lnTo>
                      <a:lnTo>
                        <a:pt x="0" y="243"/>
                      </a:lnTo>
                      <a:lnTo>
                        <a:pt x="0" y="241"/>
                      </a:lnTo>
                      <a:lnTo>
                        <a:pt x="0" y="0"/>
                      </a:lnTo>
                      <a:lnTo>
                        <a:pt x="384" y="2"/>
                      </a:lnTo>
                      <a:lnTo>
                        <a:pt x="384" y="236"/>
                      </a:lnTo>
                      <a:lnTo>
                        <a:pt x="377" y="254"/>
                      </a:lnTo>
                      <a:lnTo>
                        <a:pt x="367" y="273"/>
                      </a:lnTo>
                      <a:lnTo>
                        <a:pt x="360" y="286"/>
                      </a:lnTo>
                      <a:lnTo>
                        <a:pt x="352" y="297"/>
                      </a:lnTo>
                      <a:lnTo>
                        <a:pt x="351" y="299"/>
                      </a:lnTo>
                      <a:lnTo>
                        <a:pt x="330" y="317"/>
                      </a:lnTo>
                      <a:lnTo>
                        <a:pt x="304" y="330"/>
                      </a:lnTo>
                      <a:lnTo>
                        <a:pt x="275" y="339"/>
                      </a:lnTo>
                      <a:lnTo>
                        <a:pt x="243" y="347"/>
                      </a:lnTo>
                      <a:lnTo>
                        <a:pt x="215" y="351"/>
                      </a:lnTo>
                      <a:lnTo>
                        <a:pt x="191" y="352"/>
                      </a:lnTo>
                      <a:lnTo>
                        <a:pt x="174" y="354"/>
                      </a:lnTo>
                      <a:lnTo>
                        <a:pt x="169" y="3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9" name="Freeform 185"/>
                <p:cNvSpPr>
                  <a:spLocks/>
                </p:cNvSpPr>
                <p:nvPr/>
              </p:nvSpPr>
              <p:spPr bwMode="auto">
                <a:xfrm>
                  <a:off x="815" y="2864"/>
                  <a:ext cx="384" cy="354"/>
                </a:xfrm>
                <a:custGeom>
                  <a:avLst/>
                  <a:gdLst>
                    <a:gd name="T0" fmla="*/ 169 w 384"/>
                    <a:gd name="T1" fmla="*/ 354 h 354"/>
                    <a:gd name="T2" fmla="*/ 128 w 384"/>
                    <a:gd name="T3" fmla="*/ 349 h 354"/>
                    <a:gd name="T4" fmla="*/ 93 w 384"/>
                    <a:gd name="T5" fmla="*/ 339 h 354"/>
                    <a:gd name="T6" fmla="*/ 67 w 384"/>
                    <a:gd name="T7" fmla="*/ 326 h 354"/>
                    <a:gd name="T8" fmla="*/ 45 w 384"/>
                    <a:gd name="T9" fmla="*/ 310 h 354"/>
                    <a:gd name="T10" fmla="*/ 28 w 384"/>
                    <a:gd name="T11" fmla="*/ 295 h 354"/>
                    <a:gd name="T12" fmla="*/ 15 w 384"/>
                    <a:gd name="T13" fmla="*/ 278 h 354"/>
                    <a:gd name="T14" fmla="*/ 8 w 384"/>
                    <a:gd name="T15" fmla="*/ 263 h 354"/>
                    <a:gd name="T16" fmla="*/ 2 w 384"/>
                    <a:gd name="T17" fmla="*/ 252 h 354"/>
                    <a:gd name="T18" fmla="*/ 0 w 384"/>
                    <a:gd name="T19" fmla="*/ 243 h 354"/>
                    <a:gd name="T20" fmla="*/ 0 w 384"/>
                    <a:gd name="T21" fmla="*/ 241 h 354"/>
                    <a:gd name="T22" fmla="*/ 0 w 384"/>
                    <a:gd name="T23" fmla="*/ 0 h 354"/>
                    <a:gd name="T24" fmla="*/ 384 w 384"/>
                    <a:gd name="T25" fmla="*/ 2 h 354"/>
                    <a:gd name="T26" fmla="*/ 384 w 384"/>
                    <a:gd name="T27" fmla="*/ 236 h 354"/>
                    <a:gd name="T28" fmla="*/ 377 w 384"/>
                    <a:gd name="T29" fmla="*/ 254 h 354"/>
                    <a:gd name="T30" fmla="*/ 367 w 384"/>
                    <a:gd name="T31" fmla="*/ 273 h 354"/>
                    <a:gd name="T32" fmla="*/ 360 w 384"/>
                    <a:gd name="T33" fmla="*/ 286 h 354"/>
                    <a:gd name="T34" fmla="*/ 352 w 384"/>
                    <a:gd name="T35" fmla="*/ 297 h 354"/>
                    <a:gd name="T36" fmla="*/ 351 w 384"/>
                    <a:gd name="T37" fmla="*/ 299 h 354"/>
                    <a:gd name="T38" fmla="*/ 330 w 384"/>
                    <a:gd name="T39" fmla="*/ 317 h 354"/>
                    <a:gd name="T40" fmla="*/ 304 w 384"/>
                    <a:gd name="T41" fmla="*/ 330 h 354"/>
                    <a:gd name="T42" fmla="*/ 275 w 384"/>
                    <a:gd name="T43" fmla="*/ 339 h 354"/>
                    <a:gd name="T44" fmla="*/ 243 w 384"/>
                    <a:gd name="T45" fmla="*/ 347 h 354"/>
                    <a:gd name="T46" fmla="*/ 215 w 384"/>
                    <a:gd name="T47" fmla="*/ 351 h 354"/>
                    <a:gd name="T48" fmla="*/ 191 w 384"/>
                    <a:gd name="T49" fmla="*/ 352 h 354"/>
                    <a:gd name="T50" fmla="*/ 174 w 384"/>
                    <a:gd name="T51" fmla="*/ 354 h 354"/>
                    <a:gd name="T52" fmla="*/ 169 w 384"/>
                    <a:gd name="T53" fmla="*/ 354 h 35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4"/>
                    <a:gd name="T82" fmla="*/ 0 h 354"/>
                    <a:gd name="T83" fmla="*/ 384 w 384"/>
                    <a:gd name="T84" fmla="*/ 354 h 35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4" h="354">
                      <a:moveTo>
                        <a:pt x="169" y="354"/>
                      </a:moveTo>
                      <a:lnTo>
                        <a:pt x="128" y="349"/>
                      </a:lnTo>
                      <a:lnTo>
                        <a:pt x="93" y="339"/>
                      </a:lnTo>
                      <a:lnTo>
                        <a:pt x="67" y="326"/>
                      </a:lnTo>
                      <a:lnTo>
                        <a:pt x="45" y="310"/>
                      </a:lnTo>
                      <a:lnTo>
                        <a:pt x="28" y="295"/>
                      </a:lnTo>
                      <a:lnTo>
                        <a:pt x="15" y="278"/>
                      </a:lnTo>
                      <a:lnTo>
                        <a:pt x="8" y="263"/>
                      </a:lnTo>
                      <a:lnTo>
                        <a:pt x="2" y="252"/>
                      </a:lnTo>
                      <a:lnTo>
                        <a:pt x="0" y="243"/>
                      </a:lnTo>
                      <a:lnTo>
                        <a:pt x="0" y="241"/>
                      </a:lnTo>
                      <a:lnTo>
                        <a:pt x="0" y="0"/>
                      </a:lnTo>
                      <a:lnTo>
                        <a:pt x="384" y="2"/>
                      </a:lnTo>
                      <a:lnTo>
                        <a:pt x="384" y="236"/>
                      </a:lnTo>
                      <a:lnTo>
                        <a:pt x="377" y="254"/>
                      </a:lnTo>
                      <a:lnTo>
                        <a:pt x="367" y="273"/>
                      </a:lnTo>
                      <a:lnTo>
                        <a:pt x="360" y="286"/>
                      </a:lnTo>
                      <a:lnTo>
                        <a:pt x="352" y="297"/>
                      </a:lnTo>
                      <a:lnTo>
                        <a:pt x="351" y="299"/>
                      </a:lnTo>
                      <a:lnTo>
                        <a:pt x="330" y="317"/>
                      </a:lnTo>
                      <a:lnTo>
                        <a:pt x="304" y="330"/>
                      </a:lnTo>
                      <a:lnTo>
                        <a:pt x="275" y="339"/>
                      </a:lnTo>
                      <a:lnTo>
                        <a:pt x="243" y="347"/>
                      </a:lnTo>
                      <a:lnTo>
                        <a:pt x="215" y="351"/>
                      </a:lnTo>
                      <a:lnTo>
                        <a:pt x="191" y="352"/>
                      </a:lnTo>
                      <a:lnTo>
                        <a:pt x="174" y="354"/>
                      </a:lnTo>
                      <a:lnTo>
                        <a:pt x="169" y="354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0" name="Freeform 186"/>
                <p:cNvSpPr>
                  <a:spLocks/>
                </p:cNvSpPr>
                <p:nvPr/>
              </p:nvSpPr>
              <p:spPr bwMode="auto">
                <a:xfrm>
                  <a:off x="836" y="2864"/>
                  <a:ext cx="343" cy="352"/>
                </a:xfrm>
                <a:custGeom>
                  <a:avLst/>
                  <a:gdLst>
                    <a:gd name="T0" fmla="*/ 153 w 343"/>
                    <a:gd name="T1" fmla="*/ 352 h 352"/>
                    <a:gd name="T2" fmla="*/ 116 w 343"/>
                    <a:gd name="T3" fmla="*/ 349 h 352"/>
                    <a:gd name="T4" fmla="*/ 87 w 343"/>
                    <a:gd name="T5" fmla="*/ 339 h 352"/>
                    <a:gd name="T6" fmla="*/ 61 w 343"/>
                    <a:gd name="T7" fmla="*/ 328 h 352"/>
                    <a:gd name="T8" fmla="*/ 42 w 343"/>
                    <a:gd name="T9" fmla="*/ 315 h 352"/>
                    <a:gd name="T10" fmla="*/ 27 w 343"/>
                    <a:gd name="T11" fmla="*/ 301 h 352"/>
                    <a:gd name="T12" fmla="*/ 16 w 343"/>
                    <a:gd name="T13" fmla="*/ 288 h 352"/>
                    <a:gd name="T14" fmla="*/ 9 w 343"/>
                    <a:gd name="T15" fmla="*/ 275 h 352"/>
                    <a:gd name="T16" fmla="*/ 3 w 343"/>
                    <a:gd name="T17" fmla="*/ 263 h 352"/>
                    <a:gd name="T18" fmla="*/ 1 w 343"/>
                    <a:gd name="T19" fmla="*/ 256 h 352"/>
                    <a:gd name="T20" fmla="*/ 0 w 343"/>
                    <a:gd name="T21" fmla="*/ 254 h 352"/>
                    <a:gd name="T22" fmla="*/ 0 w 343"/>
                    <a:gd name="T23" fmla="*/ 0 h 352"/>
                    <a:gd name="T24" fmla="*/ 343 w 343"/>
                    <a:gd name="T25" fmla="*/ 2 h 352"/>
                    <a:gd name="T26" fmla="*/ 343 w 343"/>
                    <a:gd name="T27" fmla="*/ 226 h 352"/>
                    <a:gd name="T28" fmla="*/ 335 w 343"/>
                    <a:gd name="T29" fmla="*/ 243 h 352"/>
                    <a:gd name="T30" fmla="*/ 328 w 343"/>
                    <a:gd name="T31" fmla="*/ 260 h 352"/>
                    <a:gd name="T32" fmla="*/ 320 w 343"/>
                    <a:gd name="T33" fmla="*/ 273 h 352"/>
                    <a:gd name="T34" fmla="*/ 315 w 343"/>
                    <a:gd name="T35" fmla="*/ 282 h 352"/>
                    <a:gd name="T36" fmla="*/ 313 w 343"/>
                    <a:gd name="T37" fmla="*/ 286 h 352"/>
                    <a:gd name="T38" fmla="*/ 296 w 343"/>
                    <a:gd name="T39" fmla="*/ 302 h 352"/>
                    <a:gd name="T40" fmla="*/ 272 w 343"/>
                    <a:gd name="T41" fmla="*/ 315 h 352"/>
                    <a:gd name="T42" fmla="*/ 246 w 343"/>
                    <a:gd name="T43" fmla="*/ 326 h 352"/>
                    <a:gd name="T44" fmla="*/ 220 w 343"/>
                    <a:gd name="T45" fmla="*/ 336 h 352"/>
                    <a:gd name="T46" fmla="*/ 194 w 343"/>
                    <a:gd name="T47" fmla="*/ 343 h 352"/>
                    <a:gd name="T48" fmla="*/ 174 w 343"/>
                    <a:gd name="T49" fmla="*/ 349 h 352"/>
                    <a:gd name="T50" fmla="*/ 159 w 343"/>
                    <a:gd name="T51" fmla="*/ 351 h 352"/>
                    <a:gd name="T52" fmla="*/ 153 w 343"/>
                    <a:gd name="T53" fmla="*/ 352 h 35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43"/>
                    <a:gd name="T82" fmla="*/ 0 h 352"/>
                    <a:gd name="T83" fmla="*/ 343 w 343"/>
                    <a:gd name="T84" fmla="*/ 352 h 35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43" h="352">
                      <a:moveTo>
                        <a:pt x="153" y="352"/>
                      </a:moveTo>
                      <a:lnTo>
                        <a:pt x="116" y="349"/>
                      </a:lnTo>
                      <a:lnTo>
                        <a:pt x="87" y="339"/>
                      </a:lnTo>
                      <a:lnTo>
                        <a:pt x="61" y="328"/>
                      </a:lnTo>
                      <a:lnTo>
                        <a:pt x="42" y="315"/>
                      </a:lnTo>
                      <a:lnTo>
                        <a:pt x="27" y="301"/>
                      </a:lnTo>
                      <a:lnTo>
                        <a:pt x="16" y="288"/>
                      </a:lnTo>
                      <a:lnTo>
                        <a:pt x="9" y="275"/>
                      </a:lnTo>
                      <a:lnTo>
                        <a:pt x="3" y="263"/>
                      </a:lnTo>
                      <a:lnTo>
                        <a:pt x="1" y="256"/>
                      </a:lnTo>
                      <a:lnTo>
                        <a:pt x="0" y="254"/>
                      </a:lnTo>
                      <a:lnTo>
                        <a:pt x="0" y="0"/>
                      </a:lnTo>
                      <a:lnTo>
                        <a:pt x="343" y="2"/>
                      </a:lnTo>
                      <a:lnTo>
                        <a:pt x="343" y="226"/>
                      </a:lnTo>
                      <a:lnTo>
                        <a:pt x="335" y="243"/>
                      </a:lnTo>
                      <a:lnTo>
                        <a:pt x="328" y="260"/>
                      </a:lnTo>
                      <a:lnTo>
                        <a:pt x="320" y="273"/>
                      </a:lnTo>
                      <a:lnTo>
                        <a:pt x="315" y="282"/>
                      </a:lnTo>
                      <a:lnTo>
                        <a:pt x="313" y="286"/>
                      </a:lnTo>
                      <a:lnTo>
                        <a:pt x="296" y="302"/>
                      </a:lnTo>
                      <a:lnTo>
                        <a:pt x="272" y="315"/>
                      </a:lnTo>
                      <a:lnTo>
                        <a:pt x="246" y="326"/>
                      </a:lnTo>
                      <a:lnTo>
                        <a:pt x="220" y="336"/>
                      </a:lnTo>
                      <a:lnTo>
                        <a:pt x="194" y="343"/>
                      </a:lnTo>
                      <a:lnTo>
                        <a:pt x="174" y="349"/>
                      </a:lnTo>
                      <a:lnTo>
                        <a:pt x="159" y="351"/>
                      </a:lnTo>
                      <a:lnTo>
                        <a:pt x="153" y="352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 w="0">
                  <a:solidFill>
                    <a:srgbClr val="20202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1" name="Freeform 187"/>
                <p:cNvSpPr>
                  <a:spLocks/>
                </p:cNvSpPr>
                <p:nvPr/>
              </p:nvSpPr>
              <p:spPr bwMode="auto">
                <a:xfrm>
                  <a:off x="858" y="2866"/>
                  <a:ext cx="300" cy="349"/>
                </a:xfrm>
                <a:custGeom>
                  <a:avLst/>
                  <a:gdLst>
                    <a:gd name="T0" fmla="*/ 139 w 300"/>
                    <a:gd name="T1" fmla="*/ 349 h 349"/>
                    <a:gd name="T2" fmla="*/ 102 w 300"/>
                    <a:gd name="T3" fmla="*/ 345 h 349"/>
                    <a:gd name="T4" fmla="*/ 74 w 300"/>
                    <a:gd name="T5" fmla="*/ 337 h 349"/>
                    <a:gd name="T6" fmla="*/ 50 w 300"/>
                    <a:gd name="T7" fmla="*/ 326 h 349"/>
                    <a:gd name="T8" fmla="*/ 31 w 300"/>
                    <a:gd name="T9" fmla="*/ 313 h 349"/>
                    <a:gd name="T10" fmla="*/ 18 w 300"/>
                    <a:gd name="T11" fmla="*/ 299 h 349"/>
                    <a:gd name="T12" fmla="*/ 9 w 300"/>
                    <a:gd name="T13" fmla="*/ 286 h 349"/>
                    <a:gd name="T14" fmla="*/ 4 w 300"/>
                    <a:gd name="T15" fmla="*/ 276 h 349"/>
                    <a:gd name="T16" fmla="*/ 0 w 300"/>
                    <a:gd name="T17" fmla="*/ 269 h 349"/>
                    <a:gd name="T18" fmla="*/ 0 w 300"/>
                    <a:gd name="T19" fmla="*/ 265 h 349"/>
                    <a:gd name="T20" fmla="*/ 0 w 300"/>
                    <a:gd name="T21" fmla="*/ 0 h 349"/>
                    <a:gd name="T22" fmla="*/ 300 w 300"/>
                    <a:gd name="T23" fmla="*/ 0 h 349"/>
                    <a:gd name="T24" fmla="*/ 300 w 300"/>
                    <a:gd name="T25" fmla="*/ 213 h 349"/>
                    <a:gd name="T26" fmla="*/ 295 w 300"/>
                    <a:gd name="T27" fmla="*/ 228 h 349"/>
                    <a:gd name="T28" fmla="*/ 287 w 300"/>
                    <a:gd name="T29" fmla="*/ 245 h 349"/>
                    <a:gd name="T30" fmla="*/ 282 w 300"/>
                    <a:gd name="T31" fmla="*/ 258 h 349"/>
                    <a:gd name="T32" fmla="*/ 276 w 300"/>
                    <a:gd name="T33" fmla="*/ 267 h 349"/>
                    <a:gd name="T34" fmla="*/ 274 w 300"/>
                    <a:gd name="T35" fmla="*/ 271 h 349"/>
                    <a:gd name="T36" fmla="*/ 259 w 300"/>
                    <a:gd name="T37" fmla="*/ 286 h 349"/>
                    <a:gd name="T38" fmla="*/ 241 w 300"/>
                    <a:gd name="T39" fmla="*/ 299 h 349"/>
                    <a:gd name="T40" fmla="*/ 219 w 300"/>
                    <a:gd name="T41" fmla="*/ 312 h 349"/>
                    <a:gd name="T42" fmla="*/ 194 w 300"/>
                    <a:gd name="T43" fmla="*/ 324 h 349"/>
                    <a:gd name="T44" fmla="*/ 174 w 300"/>
                    <a:gd name="T45" fmla="*/ 334 h 349"/>
                    <a:gd name="T46" fmla="*/ 156 w 300"/>
                    <a:gd name="T47" fmla="*/ 341 h 349"/>
                    <a:gd name="T48" fmla="*/ 143 w 300"/>
                    <a:gd name="T49" fmla="*/ 347 h 349"/>
                    <a:gd name="T50" fmla="*/ 139 w 300"/>
                    <a:gd name="T51" fmla="*/ 349 h 34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00"/>
                    <a:gd name="T79" fmla="*/ 0 h 349"/>
                    <a:gd name="T80" fmla="*/ 300 w 300"/>
                    <a:gd name="T81" fmla="*/ 349 h 34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00" h="349">
                      <a:moveTo>
                        <a:pt x="139" y="349"/>
                      </a:moveTo>
                      <a:lnTo>
                        <a:pt x="102" y="345"/>
                      </a:lnTo>
                      <a:lnTo>
                        <a:pt x="74" y="337"/>
                      </a:lnTo>
                      <a:lnTo>
                        <a:pt x="50" y="326"/>
                      </a:lnTo>
                      <a:lnTo>
                        <a:pt x="31" y="313"/>
                      </a:lnTo>
                      <a:lnTo>
                        <a:pt x="18" y="299"/>
                      </a:lnTo>
                      <a:lnTo>
                        <a:pt x="9" y="286"/>
                      </a:lnTo>
                      <a:lnTo>
                        <a:pt x="4" y="276"/>
                      </a:lnTo>
                      <a:lnTo>
                        <a:pt x="0" y="269"/>
                      </a:lnTo>
                      <a:lnTo>
                        <a:pt x="0" y="265"/>
                      </a:lnTo>
                      <a:lnTo>
                        <a:pt x="0" y="0"/>
                      </a:lnTo>
                      <a:lnTo>
                        <a:pt x="300" y="0"/>
                      </a:lnTo>
                      <a:lnTo>
                        <a:pt x="300" y="213"/>
                      </a:lnTo>
                      <a:lnTo>
                        <a:pt x="295" y="228"/>
                      </a:lnTo>
                      <a:lnTo>
                        <a:pt x="287" y="245"/>
                      </a:lnTo>
                      <a:lnTo>
                        <a:pt x="282" y="258"/>
                      </a:lnTo>
                      <a:lnTo>
                        <a:pt x="276" y="267"/>
                      </a:lnTo>
                      <a:lnTo>
                        <a:pt x="274" y="271"/>
                      </a:lnTo>
                      <a:lnTo>
                        <a:pt x="259" y="286"/>
                      </a:lnTo>
                      <a:lnTo>
                        <a:pt x="241" y="299"/>
                      </a:lnTo>
                      <a:lnTo>
                        <a:pt x="219" y="312"/>
                      </a:lnTo>
                      <a:lnTo>
                        <a:pt x="194" y="324"/>
                      </a:lnTo>
                      <a:lnTo>
                        <a:pt x="174" y="334"/>
                      </a:lnTo>
                      <a:lnTo>
                        <a:pt x="156" y="341"/>
                      </a:lnTo>
                      <a:lnTo>
                        <a:pt x="143" y="347"/>
                      </a:lnTo>
                      <a:lnTo>
                        <a:pt x="139" y="349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2" name="Freeform 188"/>
                <p:cNvSpPr>
                  <a:spLocks/>
                </p:cNvSpPr>
                <p:nvPr/>
              </p:nvSpPr>
              <p:spPr bwMode="auto">
                <a:xfrm>
                  <a:off x="880" y="2866"/>
                  <a:ext cx="258" cy="347"/>
                </a:xfrm>
                <a:custGeom>
                  <a:avLst/>
                  <a:gdLst>
                    <a:gd name="T0" fmla="*/ 122 w 258"/>
                    <a:gd name="T1" fmla="*/ 347 h 347"/>
                    <a:gd name="T2" fmla="*/ 87 w 258"/>
                    <a:gd name="T3" fmla="*/ 343 h 347"/>
                    <a:gd name="T4" fmla="*/ 59 w 258"/>
                    <a:gd name="T5" fmla="*/ 336 h 347"/>
                    <a:gd name="T6" fmla="*/ 39 w 258"/>
                    <a:gd name="T7" fmla="*/ 324 h 347"/>
                    <a:gd name="T8" fmla="*/ 22 w 258"/>
                    <a:gd name="T9" fmla="*/ 313 h 347"/>
                    <a:gd name="T10" fmla="*/ 11 w 258"/>
                    <a:gd name="T11" fmla="*/ 300 h 347"/>
                    <a:gd name="T12" fmla="*/ 4 w 258"/>
                    <a:gd name="T13" fmla="*/ 289 h 347"/>
                    <a:gd name="T14" fmla="*/ 0 w 258"/>
                    <a:gd name="T15" fmla="*/ 282 h 347"/>
                    <a:gd name="T16" fmla="*/ 0 w 258"/>
                    <a:gd name="T17" fmla="*/ 280 h 347"/>
                    <a:gd name="T18" fmla="*/ 0 w 258"/>
                    <a:gd name="T19" fmla="*/ 0 h 347"/>
                    <a:gd name="T20" fmla="*/ 258 w 258"/>
                    <a:gd name="T21" fmla="*/ 0 h 347"/>
                    <a:gd name="T22" fmla="*/ 258 w 258"/>
                    <a:gd name="T23" fmla="*/ 204 h 347"/>
                    <a:gd name="T24" fmla="*/ 252 w 258"/>
                    <a:gd name="T25" fmla="*/ 217 h 347"/>
                    <a:gd name="T26" fmla="*/ 247 w 258"/>
                    <a:gd name="T27" fmla="*/ 232 h 347"/>
                    <a:gd name="T28" fmla="*/ 241 w 258"/>
                    <a:gd name="T29" fmla="*/ 243 h 347"/>
                    <a:gd name="T30" fmla="*/ 237 w 258"/>
                    <a:gd name="T31" fmla="*/ 252 h 347"/>
                    <a:gd name="T32" fmla="*/ 237 w 258"/>
                    <a:gd name="T33" fmla="*/ 256 h 347"/>
                    <a:gd name="T34" fmla="*/ 224 w 258"/>
                    <a:gd name="T35" fmla="*/ 271 h 347"/>
                    <a:gd name="T36" fmla="*/ 208 w 258"/>
                    <a:gd name="T37" fmla="*/ 284 h 347"/>
                    <a:gd name="T38" fmla="*/ 189 w 258"/>
                    <a:gd name="T39" fmla="*/ 300 h 347"/>
                    <a:gd name="T40" fmla="*/ 171 w 258"/>
                    <a:gd name="T41" fmla="*/ 315 h 347"/>
                    <a:gd name="T42" fmla="*/ 152 w 258"/>
                    <a:gd name="T43" fmla="*/ 328 h 347"/>
                    <a:gd name="T44" fmla="*/ 137 w 258"/>
                    <a:gd name="T45" fmla="*/ 337 h 347"/>
                    <a:gd name="T46" fmla="*/ 126 w 258"/>
                    <a:gd name="T47" fmla="*/ 345 h 347"/>
                    <a:gd name="T48" fmla="*/ 122 w 258"/>
                    <a:gd name="T49" fmla="*/ 347 h 34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58"/>
                    <a:gd name="T76" fmla="*/ 0 h 347"/>
                    <a:gd name="T77" fmla="*/ 258 w 258"/>
                    <a:gd name="T78" fmla="*/ 347 h 34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58" h="347">
                      <a:moveTo>
                        <a:pt x="122" y="347"/>
                      </a:moveTo>
                      <a:lnTo>
                        <a:pt x="87" y="343"/>
                      </a:lnTo>
                      <a:lnTo>
                        <a:pt x="59" y="336"/>
                      </a:lnTo>
                      <a:lnTo>
                        <a:pt x="39" y="324"/>
                      </a:lnTo>
                      <a:lnTo>
                        <a:pt x="22" y="313"/>
                      </a:lnTo>
                      <a:lnTo>
                        <a:pt x="11" y="300"/>
                      </a:lnTo>
                      <a:lnTo>
                        <a:pt x="4" y="289"/>
                      </a:lnTo>
                      <a:lnTo>
                        <a:pt x="0" y="282"/>
                      </a:lnTo>
                      <a:lnTo>
                        <a:pt x="0" y="280"/>
                      </a:lnTo>
                      <a:lnTo>
                        <a:pt x="0" y="0"/>
                      </a:lnTo>
                      <a:lnTo>
                        <a:pt x="258" y="0"/>
                      </a:lnTo>
                      <a:lnTo>
                        <a:pt x="258" y="204"/>
                      </a:lnTo>
                      <a:lnTo>
                        <a:pt x="252" y="217"/>
                      </a:lnTo>
                      <a:lnTo>
                        <a:pt x="247" y="232"/>
                      </a:lnTo>
                      <a:lnTo>
                        <a:pt x="241" y="243"/>
                      </a:lnTo>
                      <a:lnTo>
                        <a:pt x="237" y="252"/>
                      </a:lnTo>
                      <a:lnTo>
                        <a:pt x="237" y="256"/>
                      </a:lnTo>
                      <a:lnTo>
                        <a:pt x="224" y="271"/>
                      </a:lnTo>
                      <a:lnTo>
                        <a:pt x="208" y="284"/>
                      </a:lnTo>
                      <a:lnTo>
                        <a:pt x="189" y="300"/>
                      </a:lnTo>
                      <a:lnTo>
                        <a:pt x="171" y="315"/>
                      </a:lnTo>
                      <a:lnTo>
                        <a:pt x="152" y="328"/>
                      </a:lnTo>
                      <a:lnTo>
                        <a:pt x="137" y="337"/>
                      </a:lnTo>
                      <a:lnTo>
                        <a:pt x="126" y="345"/>
                      </a:lnTo>
                      <a:lnTo>
                        <a:pt x="122" y="347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3" name="Freeform 189"/>
                <p:cNvSpPr>
                  <a:spLocks/>
                </p:cNvSpPr>
                <p:nvPr/>
              </p:nvSpPr>
              <p:spPr bwMode="auto">
                <a:xfrm>
                  <a:off x="902" y="2866"/>
                  <a:ext cx="215" cy="347"/>
                </a:xfrm>
                <a:custGeom>
                  <a:avLst/>
                  <a:gdLst>
                    <a:gd name="T0" fmla="*/ 108 w 215"/>
                    <a:gd name="T1" fmla="*/ 347 h 347"/>
                    <a:gd name="T2" fmla="*/ 78 w 215"/>
                    <a:gd name="T3" fmla="*/ 343 h 347"/>
                    <a:gd name="T4" fmla="*/ 54 w 215"/>
                    <a:gd name="T5" fmla="*/ 337 h 347"/>
                    <a:gd name="T6" fmla="*/ 34 w 215"/>
                    <a:gd name="T7" fmla="*/ 328 h 347"/>
                    <a:gd name="T8" fmla="*/ 21 w 215"/>
                    <a:gd name="T9" fmla="*/ 319 h 347"/>
                    <a:gd name="T10" fmla="*/ 10 w 215"/>
                    <a:gd name="T11" fmla="*/ 310 h 347"/>
                    <a:gd name="T12" fmla="*/ 4 w 215"/>
                    <a:gd name="T13" fmla="*/ 300 h 347"/>
                    <a:gd name="T14" fmla="*/ 0 w 215"/>
                    <a:gd name="T15" fmla="*/ 295 h 347"/>
                    <a:gd name="T16" fmla="*/ 0 w 215"/>
                    <a:gd name="T17" fmla="*/ 293 h 347"/>
                    <a:gd name="T18" fmla="*/ 0 w 215"/>
                    <a:gd name="T19" fmla="*/ 0 h 347"/>
                    <a:gd name="T20" fmla="*/ 215 w 215"/>
                    <a:gd name="T21" fmla="*/ 0 h 347"/>
                    <a:gd name="T22" fmla="*/ 215 w 215"/>
                    <a:gd name="T23" fmla="*/ 193 h 347"/>
                    <a:gd name="T24" fmla="*/ 212 w 215"/>
                    <a:gd name="T25" fmla="*/ 206 h 347"/>
                    <a:gd name="T26" fmla="*/ 206 w 215"/>
                    <a:gd name="T27" fmla="*/ 217 h 347"/>
                    <a:gd name="T28" fmla="*/ 202 w 215"/>
                    <a:gd name="T29" fmla="*/ 230 h 347"/>
                    <a:gd name="T30" fmla="*/ 199 w 215"/>
                    <a:gd name="T31" fmla="*/ 239 h 347"/>
                    <a:gd name="T32" fmla="*/ 199 w 215"/>
                    <a:gd name="T33" fmla="*/ 243 h 347"/>
                    <a:gd name="T34" fmla="*/ 188 w 215"/>
                    <a:gd name="T35" fmla="*/ 254 h 347"/>
                    <a:gd name="T36" fmla="*/ 175 w 215"/>
                    <a:gd name="T37" fmla="*/ 271 h 347"/>
                    <a:gd name="T38" fmla="*/ 160 w 215"/>
                    <a:gd name="T39" fmla="*/ 287 h 347"/>
                    <a:gd name="T40" fmla="*/ 145 w 215"/>
                    <a:gd name="T41" fmla="*/ 304 h 347"/>
                    <a:gd name="T42" fmla="*/ 130 w 215"/>
                    <a:gd name="T43" fmla="*/ 321 h 347"/>
                    <a:gd name="T44" fmla="*/ 119 w 215"/>
                    <a:gd name="T45" fmla="*/ 334 h 347"/>
                    <a:gd name="T46" fmla="*/ 110 w 215"/>
                    <a:gd name="T47" fmla="*/ 343 h 347"/>
                    <a:gd name="T48" fmla="*/ 108 w 215"/>
                    <a:gd name="T49" fmla="*/ 347 h 34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15"/>
                    <a:gd name="T76" fmla="*/ 0 h 347"/>
                    <a:gd name="T77" fmla="*/ 215 w 215"/>
                    <a:gd name="T78" fmla="*/ 347 h 34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15" h="347">
                      <a:moveTo>
                        <a:pt x="108" y="347"/>
                      </a:moveTo>
                      <a:lnTo>
                        <a:pt x="78" y="343"/>
                      </a:lnTo>
                      <a:lnTo>
                        <a:pt x="54" y="337"/>
                      </a:lnTo>
                      <a:lnTo>
                        <a:pt x="34" y="328"/>
                      </a:lnTo>
                      <a:lnTo>
                        <a:pt x="21" y="319"/>
                      </a:lnTo>
                      <a:lnTo>
                        <a:pt x="10" y="310"/>
                      </a:lnTo>
                      <a:lnTo>
                        <a:pt x="4" y="300"/>
                      </a:lnTo>
                      <a:lnTo>
                        <a:pt x="0" y="295"/>
                      </a:lnTo>
                      <a:lnTo>
                        <a:pt x="0" y="293"/>
                      </a:lnTo>
                      <a:lnTo>
                        <a:pt x="0" y="0"/>
                      </a:lnTo>
                      <a:lnTo>
                        <a:pt x="215" y="0"/>
                      </a:lnTo>
                      <a:lnTo>
                        <a:pt x="215" y="193"/>
                      </a:lnTo>
                      <a:lnTo>
                        <a:pt x="212" y="206"/>
                      </a:lnTo>
                      <a:lnTo>
                        <a:pt x="206" y="217"/>
                      </a:lnTo>
                      <a:lnTo>
                        <a:pt x="202" y="230"/>
                      </a:lnTo>
                      <a:lnTo>
                        <a:pt x="199" y="239"/>
                      </a:lnTo>
                      <a:lnTo>
                        <a:pt x="199" y="243"/>
                      </a:lnTo>
                      <a:lnTo>
                        <a:pt x="188" y="254"/>
                      </a:lnTo>
                      <a:lnTo>
                        <a:pt x="175" y="271"/>
                      </a:lnTo>
                      <a:lnTo>
                        <a:pt x="160" y="287"/>
                      </a:lnTo>
                      <a:lnTo>
                        <a:pt x="145" y="304"/>
                      </a:lnTo>
                      <a:lnTo>
                        <a:pt x="130" y="321"/>
                      </a:lnTo>
                      <a:lnTo>
                        <a:pt x="119" y="334"/>
                      </a:lnTo>
                      <a:lnTo>
                        <a:pt x="110" y="343"/>
                      </a:lnTo>
                      <a:lnTo>
                        <a:pt x="108" y="347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4" name="Freeform 190"/>
                <p:cNvSpPr>
                  <a:spLocks/>
                </p:cNvSpPr>
                <p:nvPr/>
              </p:nvSpPr>
              <p:spPr bwMode="auto">
                <a:xfrm>
                  <a:off x="923" y="2866"/>
                  <a:ext cx="174" cy="345"/>
                </a:xfrm>
                <a:custGeom>
                  <a:avLst/>
                  <a:gdLst>
                    <a:gd name="T0" fmla="*/ 92 w 174"/>
                    <a:gd name="T1" fmla="*/ 345 h 345"/>
                    <a:gd name="T2" fmla="*/ 65 w 174"/>
                    <a:gd name="T3" fmla="*/ 343 h 345"/>
                    <a:gd name="T4" fmla="*/ 42 w 174"/>
                    <a:gd name="T5" fmla="*/ 337 h 345"/>
                    <a:gd name="T6" fmla="*/ 26 w 174"/>
                    <a:gd name="T7" fmla="*/ 330 h 345"/>
                    <a:gd name="T8" fmla="*/ 15 w 174"/>
                    <a:gd name="T9" fmla="*/ 323 h 345"/>
                    <a:gd name="T10" fmla="*/ 5 w 174"/>
                    <a:gd name="T11" fmla="*/ 313 h 345"/>
                    <a:gd name="T12" fmla="*/ 2 w 174"/>
                    <a:gd name="T13" fmla="*/ 308 h 345"/>
                    <a:gd name="T14" fmla="*/ 0 w 174"/>
                    <a:gd name="T15" fmla="*/ 306 h 345"/>
                    <a:gd name="T16" fmla="*/ 0 w 174"/>
                    <a:gd name="T17" fmla="*/ 2 h 345"/>
                    <a:gd name="T18" fmla="*/ 174 w 174"/>
                    <a:gd name="T19" fmla="*/ 0 h 345"/>
                    <a:gd name="T20" fmla="*/ 174 w 174"/>
                    <a:gd name="T21" fmla="*/ 184 h 345"/>
                    <a:gd name="T22" fmla="*/ 170 w 174"/>
                    <a:gd name="T23" fmla="*/ 193 h 345"/>
                    <a:gd name="T24" fmla="*/ 167 w 174"/>
                    <a:gd name="T25" fmla="*/ 204 h 345"/>
                    <a:gd name="T26" fmla="*/ 165 w 174"/>
                    <a:gd name="T27" fmla="*/ 217 h 345"/>
                    <a:gd name="T28" fmla="*/ 163 w 174"/>
                    <a:gd name="T29" fmla="*/ 226 h 345"/>
                    <a:gd name="T30" fmla="*/ 161 w 174"/>
                    <a:gd name="T31" fmla="*/ 228 h 345"/>
                    <a:gd name="T32" fmla="*/ 154 w 174"/>
                    <a:gd name="T33" fmla="*/ 239 h 345"/>
                    <a:gd name="T34" fmla="*/ 144 w 174"/>
                    <a:gd name="T35" fmla="*/ 256 h 345"/>
                    <a:gd name="T36" fmla="*/ 133 w 174"/>
                    <a:gd name="T37" fmla="*/ 274 h 345"/>
                    <a:gd name="T38" fmla="*/ 120 w 174"/>
                    <a:gd name="T39" fmla="*/ 295 h 345"/>
                    <a:gd name="T40" fmla="*/ 111 w 174"/>
                    <a:gd name="T41" fmla="*/ 313 h 345"/>
                    <a:gd name="T42" fmla="*/ 102 w 174"/>
                    <a:gd name="T43" fmla="*/ 330 h 345"/>
                    <a:gd name="T44" fmla="*/ 96 w 174"/>
                    <a:gd name="T45" fmla="*/ 341 h 345"/>
                    <a:gd name="T46" fmla="*/ 92 w 174"/>
                    <a:gd name="T47" fmla="*/ 345 h 34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74"/>
                    <a:gd name="T73" fmla="*/ 0 h 345"/>
                    <a:gd name="T74" fmla="*/ 174 w 174"/>
                    <a:gd name="T75" fmla="*/ 345 h 34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74" h="345">
                      <a:moveTo>
                        <a:pt x="92" y="345"/>
                      </a:moveTo>
                      <a:lnTo>
                        <a:pt x="65" y="343"/>
                      </a:lnTo>
                      <a:lnTo>
                        <a:pt x="42" y="337"/>
                      </a:lnTo>
                      <a:lnTo>
                        <a:pt x="26" y="330"/>
                      </a:lnTo>
                      <a:lnTo>
                        <a:pt x="15" y="323"/>
                      </a:lnTo>
                      <a:lnTo>
                        <a:pt x="5" y="313"/>
                      </a:lnTo>
                      <a:lnTo>
                        <a:pt x="2" y="308"/>
                      </a:lnTo>
                      <a:lnTo>
                        <a:pt x="0" y="306"/>
                      </a:lnTo>
                      <a:lnTo>
                        <a:pt x="0" y="2"/>
                      </a:lnTo>
                      <a:lnTo>
                        <a:pt x="174" y="0"/>
                      </a:lnTo>
                      <a:lnTo>
                        <a:pt x="174" y="184"/>
                      </a:lnTo>
                      <a:lnTo>
                        <a:pt x="170" y="193"/>
                      </a:lnTo>
                      <a:lnTo>
                        <a:pt x="167" y="204"/>
                      </a:lnTo>
                      <a:lnTo>
                        <a:pt x="165" y="217"/>
                      </a:lnTo>
                      <a:lnTo>
                        <a:pt x="163" y="226"/>
                      </a:lnTo>
                      <a:lnTo>
                        <a:pt x="161" y="228"/>
                      </a:lnTo>
                      <a:lnTo>
                        <a:pt x="154" y="239"/>
                      </a:lnTo>
                      <a:lnTo>
                        <a:pt x="144" y="256"/>
                      </a:lnTo>
                      <a:lnTo>
                        <a:pt x="133" y="274"/>
                      </a:lnTo>
                      <a:lnTo>
                        <a:pt x="120" y="295"/>
                      </a:lnTo>
                      <a:lnTo>
                        <a:pt x="111" y="313"/>
                      </a:lnTo>
                      <a:lnTo>
                        <a:pt x="102" y="330"/>
                      </a:lnTo>
                      <a:lnTo>
                        <a:pt x="96" y="341"/>
                      </a:lnTo>
                      <a:lnTo>
                        <a:pt x="92" y="345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 w="0">
                  <a:solidFill>
                    <a:srgbClr val="9F9F9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5" name="Freeform 191"/>
                <p:cNvSpPr>
                  <a:spLocks/>
                </p:cNvSpPr>
                <p:nvPr/>
              </p:nvSpPr>
              <p:spPr bwMode="auto">
                <a:xfrm>
                  <a:off x="945" y="2866"/>
                  <a:ext cx="132" cy="343"/>
                </a:xfrm>
                <a:custGeom>
                  <a:avLst/>
                  <a:gdLst>
                    <a:gd name="T0" fmla="*/ 78 w 132"/>
                    <a:gd name="T1" fmla="*/ 343 h 343"/>
                    <a:gd name="T2" fmla="*/ 52 w 132"/>
                    <a:gd name="T3" fmla="*/ 343 h 343"/>
                    <a:gd name="T4" fmla="*/ 31 w 132"/>
                    <a:gd name="T5" fmla="*/ 339 h 343"/>
                    <a:gd name="T6" fmla="*/ 17 w 132"/>
                    <a:gd name="T7" fmla="*/ 332 h 343"/>
                    <a:gd name="T8" fmla="*/ 7 w 132"/>
                    <a:gd name="T9" fmla="*/ 326 h 343"/>
                    <a:gd name="T10" fmla="*/ 2 w 132"/>
                    <a:gd name="T11" fmla="*/ 321 h 343"/>
                    <a:gd name="T12" fmla="*/ 0 w 132"/>
                    <a:gd name="T13" fmla="*/ 319 h 343"/>
                    <a:gd name="T14" fmla="*/ 0 w 132"/>
                    <a:gd name="T15" fmla="*/ 2 h 343"/>
                    <a:gd name="T16" fmla="*/ 132 w 132"/>
                    <a:gd name="T17" fmla="*/ 0 h 343"/>
                    <a:gd name="T18" fmla="*/ 132 w 132"/>
                    <a:gd name="T19" fmla="*/ 174 h 343"/>
                    <a:gd name="T20" fmla="*/ 128 w 132"/>
                    <a:gd name="T21" fmla="*/ 184 h 343"/>
                    <a:gd name="T22" fmla="*/ 126 w 132"/>
                    <a:gd name="T23" fmla="*/ 198 h 343"/>
                    <a:gd name="T24" fmla="*/ 124 w 132"/>
                    <a:gd name="T25" fmla="*/ 210 h 343"/>
                    <a:gd name="T26" fmla="*/ 122 w 132"/>
                    <a:gd name="T27" fmla="*/ 215 h 343"/>
                    <a:gd name="T28" fmla="*/ 119 w 132"/>
                    <a:gd name="T29" fmla="*/ 224 h 343"/>
                    <a:gd name="T30" fmla="*/ 111 w 132"/>
                    <a:gd name="T31" fmla="*/ 241 h 343"/>
                    <a:gd name="T32" fmla="*/ 104 w 132"/>
                    <a:gd name="T33" fmla="*/ 261 h 343"/>
                    <a:gd name="T34" fmla="*/ 96 w 132"/>
                    <a:gd name="T35" fmla="*/ 284 h 343"/>
                    <a:gd name="T36" fmla="*/ 89 w 132"/>
                    <a:gd name="T37" fmla="*/ 306 h 343"/>
                    <a:gd name="T38" fmla="*/ 83 w 132"/>
                    <a:gd name="T39" fmla="*/ 324 h 343"/>
                    <a:gd name="T40" fmla="*/ 80 w 132"/>
                    <a:gd name="T41" fmla="*/ 337 h 343"/>
                    <a:gd name="T42" fmla="*/ 78 w 132"/>
                    <a:gd name="T43" fmla="*/ 343 h 34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32"/>
                    <a:gd name="T67" fmla="*/ 0 h 343"/>
                    <a:gd name="T68" fmla="*/ 132 w 132"/>
                    <a:gd name="T69" fmla="*/ 343 h 34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32" h="343">
                      <a:moveTo>
                        <a:pt x="78" y="343"/>
                      </a:moveTo>
                      <a:lnTo>
                        <a:pt x="52" y="343"/>
                      </a:lnTo>
                      <a:lnTo>
                        <a:pt x="31" y="339"/>
                      </a:lnTo>
                      <a:lnTo>
                        <a:pt x="17" y="332"/>
                      </a:lnTo>
                      <a:lnTo>
                        <a:pt x="7" y="326"/>
                      </a:lnTo>
                      <a:lnTo>
                        <a:pt x="2" y="321"/>
                      </a:lnTo>
                      <a:lnTo>
                        <a:pt x="0" y="319"/>
                      </a:lnTo>
                      <a:lnTo>
                        <a:pt x="0" y="2"/>
                      </a:lnTo>
                      <a:lnTo>
                        <a:pt x="132" y="0"/>
                      </a:lnTo>
                      <a:lnTo>
                        <a:pt x="132" y="174"/>
                      </a:lnTo>
                      <a:lnTo>
                        <a:pt x="128" y="184"/>
                      </a:lnTo>
                      <a:lnTo>
                        <a:pt x="126" y="198"/>
                      </a:lnTo>
                      <a:lnTo>
                        <a:pt x="124" y="210"/>
                      </a:lnTo>
                      <a:lnTo>
                        <a:pt x="122" y="215"/>
                      </a:lnTo>
                      <a:lnTo>
                        <a:pt x="119" y="224"/>
                      </a:lnTo>
                      <a:lnTo>
                        <a:pt x="111" y="241"/>
                      </a:lnTo>
                      <a:lnTo>
                        <a:pt x="104" y="261"/>
                      </a:lnTo>
                      <a:lnTo>
                        <a:pt x="96" y="284"/>
                      </a:lnTo>
                      <a:lnTo>
                        <a:pt x="89" y="306"/>
                      </a:lnTo>
                      <a:lnTo>
                        <a:pt x="83" y="324"/>
                      </a:lnTo>
                      <a:lnTo>
                        <a:pt x="80" y="337"/>
                      </a:lnTo>
                      <a:lnTo>
                        <a:pt x="78" y="34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>
                  <a:solidFill>
                    <a:srgbClr val="BFB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6" name="Freeform 192"/>
                <p:cNvSpPr>
                  <a:spLocks/>
                </p:cNvSpPr>
                <p:nvPr/>
              </p:nvSpPr>
              <p:spPr bwMode="auto">
                <a:xfrm>
                  <a:off x="967" y="2866"/>
                  <a:ext cx="89" cy="343"/>
                </a:xfrm>
                <a:custGeom>
                  <a:avLst/>
                  <a:gdLst>
                    <a:gd name="T0" fmla="*/ 61 w 89"/>
                    <a:gd name="T1" fmla="*/ 341 h 343"/>
                    <a:gd name="T2" fmla="*/ 39 w 89"/>
                    <a:gd name="T3" fmla="*/ 343 h 343"/>
                    <a:gd name="T4" fmla="*/ 22 w 89"/>
                    <a:gd name="T5" fmla="*/ 341 h 343"/>
                    <a:gd name="T6" fmla="*/ 9 w 89"/>
                    <a:gd name="T7" fmla="*/ 337 h 343"/>
                    <a:gd name="T8" fmla="*/ 2 w 89"/>
                    <a:gd name="T9" fmla="*/ 334 h 343"/>
                    <a:gd name="T10" fmla="*/ 0 w 89"/>
                    <a:gd name="T11" fmla="*/ 334 h 343"/>
                    <a:gd name="T12" fmla="*/ 0 w 89"/>
                    <a:gd name="T13" fmla="*/ 2 h 343"/>
                    <a:gd name="T14" fmla="*/ 89 w 89"/>
                    <a:gd name="T15" fmla="*/ 0 h 343"/>
                    <a:gd name="T16" fmla="*/ 89 w 89"/>
                    <a:gd name="T17" fmla="*/ 163 h 343"/>
                    <a:gd name="T18" fmla="*/ 87 w 89"/>
                    <a:gd name="T19" fmla="*/ 171 h 343"/>
                    <a:gd name="T20" fmla="*/ 85 w 89"/>
                    <a:gd name="T21" fmla="*/ 184 h 343"/>
                    <a:gd name="T22" fmla="*/ 85 w 89"/>
                    <a:gd name="T23" fmla="*/ 197 h 343"/>
                    <a:gd name="T24" fmla="*/ 84 w 89"/>
                    <a:gd name="T25" fmla="*/ 202 h 343"/>
                    <a:gd name="T26" fmla="*/ 82 w 89"/>
                    <a:gd name="T27" fmla="*/ 210 h 343"/>
                    <a:gd name="T28" fmla="*/ 78 w 89"/>
                    <a:gd name="T29" fmla="*/ 226 h 343"/>
                    <a:gd name="T30" fmla="*/ 74 w 89"/>
                    <a:gd name="T31" fmla="*/ 248 h 343"/>
                    <a:gd name="T32" fmla="*/ 71 w 89"/>
                    <a:gd name="T33" fmla="*/ 274 h 343"/>
                    <a:gd name="T34" fmla="*/ 67 w 89"/>
                    <a:gd name="T35" fmla="*/ 299 h 343"/>
                    <a:gd name="T36" fmla="*/ 65 w 89"/>
                    <a:gd name="T37" fmla="*/ 321 h 343"/>
                    <a:gd name="T38" fmla="*/ 63 w 89"/>
                    <a:gd name="T39" fmla="*/ 336 h 343"/>
                    <a:gd name="T40" fmla="*/ 61 w 89"/>
                    <a:gd name="T41" fmla="*/ 341 h 34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9"/>
                    <a:gd name="T64" fmla="*/ 0 h 343"/>
                    <a:gd name="T65" fmla="*/ 89 w 89"/>
                    <a:gd name="T66" fmla="*/ 343 h 34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9" h="343">
                      <a:moveTo>
                        <a:pt x="61" y="341"/>
                      </a:moveTo>
                      <a:lnTo>
                        <a:pt x="39" y="343"/>
                      </a:lnTo>
                      <a:lnTo>
                        <a:pt x="22" y="341"/>
                      </a:lnTo>
                      <a:lnTo>
                        <a:pt x="9" y="337"/>
                      </a:lnTo>
                      <a:lnTo>
                        <a:pt x="2" y="334"/>
                      </a:lnTo>
                      <a:lnTo>
                        <a:pt x="0" y="334"/>
                      </a:lnTo>
                      <a:lnTo>
                        <a:pt x="0" y="2"/>
                      </a:lnTo>
                      <a:lnTo>
                        <a:pt x="89" y="0"/>
                      </a:lnTo>
                      <a:lnTo>
                        <a:pt x="89" y="163"/>
                      </a:lnTo>
                      <a:lnTo>
                        <a:pt x="87" y="171"/>
                      </a:lnTo>
                      <a:lnTo>
                        <a:pt x="85" y="184"/>
                      </a:lnTo>
                      <a:lnTo>
                        <a:pt x="85" y="197"/>
                      </a:lnTo>
                      <a:lnTo>
                        <a:pt x="84" y="202"/>
                      </a:lnTo>
                      <a:lnTo>
                        <a:pt x="82" y="210"/>
                      </a:lnTo>
                      <a:lnTo>
                        <a:pt x="78" y="226"/>
                      </a:lnTo>
                      <a:lnTo>
                        <a:pt x="74" y="248"/>
                      </a:lnTo>
                      <a:lnTo>
                        <a:pt x="71" y="274"/>
                      </a:lnTo>
                      <a:lnTo>
                        <a:pt x="67" y="299"/>
                      </a:lnTo>
                      <a:lnTo>
                        <a:pt x="65" y="321"/>
                      </a:lnTo>
                      <a:lnTo>
                        <a:pt x="63" y="336"/>
                      </a:lnTo>
                      <a:lnTo>
                        <a:pt x="61" y="341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 w="0">
                  <a:solidFill>
                    <a:srgbClr val="DFDFD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7" name="Freeform 193"/>
                <p:cNvSpPr>
                  <a:spLocks/>
                </p:cNvSpPr>
                <p:nvPr/>
              </p:nvSpPr>
              <p:spPr bwMode="auto">
                <a:xfrm>
                  <a:off x="989" y="2866"/>
                  <a:ext cx="47" cy="347"/>
                </a:xfrm>
                <a:custGeom>
                  <a:avLst/>
                  <a:gdLst>
                    <a:gd name="T0" fmla="*/ 47 w 47"/>
                    <a:gd name="T1" fmla="*/ 0 h 347"/>
                    <a:gd name="T2" fmla="*/ 47 w 47"/>
                    <a:gd name="T3" fmla="*/ 341 h 347"/>
                    <a:gd name="T4" fmla="*/ 23 w 47"/>
                    <a:gd name="T5" fmla="*/ 345 h 347"/>
                    <a:gd name="T6" fmla="*/ 6 w 47"/>
                    <a:gd name="T7" fmla="*/ 347 h 347"/>
                    <a:gd name="T8" fmla="*/ 0 w 47"/>
                    <a:gd name="T9" fmla="*/ 347 h 347"/>
                    <a:gd name="T10" fmla="*/ 0 w 47"/>
                    <a:gd name="T11" fmla="*/ 4 h 347"/>
                    <a:gd name="T12" fmla="*/ 47 w 47"/>
                    <a:gd name="T13" fmla="*/ 0 h 34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7"/>
                    <a:gd name="T22" fmla="*/ 0 h 347"/>
                    <a:gd name="T23" fmla="*/ 47 w 47"/>
                    <a:gd name="T24" fmla="*/ 347 h 34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7" h="347">
                      <a:moveTo>
                        <a:pt x="47" y="0"/>
                      </a:moveTo>
                      <a:lnTo>
                        <a:pt x="47" y="341"/>
                      </a:lnTo>
                      <a:lnTo>
                        <a:pt x="23" y="345"/>
                      </a:lnTo>
                      <a:lnTo>
                        <a:pt x="6" y="347"/>
                      </a:lnTo>
                      <a:lnTo>
                        <a:pt x="0" y="347"/>
                      </a:lnTo>
                      <a:lnTo>
                        <a:pt x="0" y="4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8" name="Freeform 194"/>
                <p:cNvSpPr>
                  <a:spLocks noEditPoints="1"/>
                </p:cNvSpPr>
                <p:nvPr/>
              </p:nvSpPr>
              <p:spPr bwMode="auto">
                <a:xfrm>
                  <a:off x="826" y="2998"/>
                  <a:ext cx="102" cy="107"/>
                </a:xfrm>
                <a:custGeom>
                  <a:avLst/>
                  <a:gdLst>
                    <a:gd name="T0" fmla="*/ 52 w 102"/>
                    <a:gd name="T1" fmla="*/ 24 h 107"/>
                    <a:gd name="T2" fmla="*/ 65 w 102"/>
                    <a:gd name="T3" fmla="*/ 66 h 107"/>
                    <a:gd name="T4" fmla="*/ 37 w 102"/>
                    <a:gd name="T5" fmla="*/ 66 h 107"/>
                    <a:gd name="T6" fmla="*/ 52 w 102"/>
                    <a:gd name="T7" fmla="*/ 24 h 107"/>
                    <a:gd name="T8" fmla="*/ 0 w 102"/>
                    <a:gd name="T9" fmla="*/ 107 h 107"/>
                    <a:gd name="T10" fmla="*/ 24 w 102"/>
                    <a:gd name="T11" fmla="*/ 107 h 107"/>
                    <a:gd name="T12" fmla="*/ 32 w 102"/>
                    <a:gd name="T13" fmla="*/ 85 h 107"/>
                    <a:gd name="T14" fmla="*/ 71 w 102"/>
                    <a:gd name="T15" fmla="*/ 85 h 107"/>
                    <a:gd name="T16" fmla="*/ 78 w 102"/>
                    <a:gd name="T17" fmla="*/ 107 h 107"/>
                    <a:gd name="T18" fmla="*/ 102 w 102"/>
                    <a:gd name="T19" fmla="*/ 107 h 107"/>
                    <a:gd name="T20" fmla="*/ 65 w 102"/>
                    <a:gd name="T21" fmla="*/ 0 h 107"/>
                    <a:gd name="T22" fmla="*/ 39 w 102"/>
                    <a:gd name="T23" fmla="*/ 0 h 107"/>
                    <a:gd name="T24" fmla="*/ 0 w 102"/>
                    <a:gd name="T25" fmla="*/ 107 h 10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2"/>
                    <a:gd name="T40" fmla="*/ 0 h 107"/>
                    <a:gd name="T41" fmla="*/ 102 w 102"/>
                    <a:gd name="T42" fmla="*/ 107 h 10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2" h="107">
                      <a:moveTo>
                        <a:pt x="52" y="24"/>
                      </a:moveTo>
                      <a:lnTo>
                        <a:pt x="65" y="66"/>
                      </a:lnTo>
                      <a:lnTo>
                        <a:pt x="37" y="66"/>
                      </a:lnTo>
                      <a:lnTo>
                        <a:pt x="52" y="24"/>
                      </a:lnTo>
                      <a:close/>
                      <a:moveTo>
                        <a:pt x="0" y="107"/>
                      </a:moveTo>
                      <a:lnTo>
                        <a:pt x="24" y="107"/>
                      </a:lnTo>
                      <a:lnTo>
                        <a:pt x="32" y="85"/>
                      </a:lnTo>
                      <a:lnTo>
                        <a:pt x="71" y="85"/>
                      </a:lnTo>
                      <a:lnTo>
                        <a:pt x="78" y="107"/>
                      </a:lnTo>
                      <a:lnTo>
                        <a:pt x="102" y="107"/>
                      </a:lnTo>
                      <a:lnTo>
                        <a:pt x="65" y="0"/>
                      </a:lnTo>
                      <a:lnTo>
                        <a:pt x="39" y="0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9" name="Freeform 195"/>
                <p:cNvSpPr>
                  <a:spLocks/>
                </p:cNvSpPr>
                <p:nvPr/>
              </p:nvSpPr>
              <p:spPr bwMode="auto">
                <a:xfrm>
                  <a:off x="813" y="2762"/>
                  <a:ext cx="386" cy="200"/>
                </a:xfrm>
                <a:custGeom>
                  <a:avLst/>
                  <a:gdLst>
                    <a:gd name="T0" fmla="*/ 193 w 386"/>
                    <a:gd name="T1" fmla="*/ 200 h 200"/>
                    <a:gd name="T2" fmla="*/ 238 w 386"/>
                    <a:gd name="T3" fmla="*/ 199 h 200"/>
                    <a:gd name="T4" fmla="*/ 278 w 386"/>
                    <a:gd name="T5" fmla="*/ 191 h 200"/>
                    <a:gd name="T6" fmla="*/ 314 w 386"/>
                    <a:gd name="T7" fmla="*/ 178 h 200"/>
                    <a:gd name="T8" fmla="*/ 343 w 386"/>
                    <a:gd name="T9" fmla="*/ 163 h 200"/>
                    <a:gd name="T10" fmla="*/ 366 w 386"/>
                    <a:gd name="T11" fmla="*/ 145 h 200"/>
                    <a:gd name="T12" fmla="*/ 380 w 386"/>
                    <a:gd name="T13" fmla="*/ 124 h 200"/>
                    <a:gd name="T14" fmla="*/ 386 w 386"/>
                    <a:gd name="T15" fmla="*/ 100 h 200"/>
                    <a:gd name="T16" fmla="*/ 380 w 386"/>
                    <a:gd name="T17" fmla="*/ 78 h 200"/>
                    <a:gd name="T18" fmla="*/ 366 w 386"/>
                    <a:gd name="T19" fmla="*/ 56 h 200"/>
                    <a:gd name="T20" fmla="*/ 343 w 386"/>
                    <a:gd name="T21" fmla="*/ 37 h 200"/>
                    <a:gd name="T22" fmla="*/ 314 w 386"/>
                    <a:gd name="T23" fmla="*/ 22 h 200"/>
                    <a:gd name="T24" fmla="*/ 278 w 386"/>
                    <a:gd name="T25" fmla="*/ 11 h 200"/>
                    <a:gd name="T26" fmla="*/ 238 w 386"/>
                    <a:gd name="T27" fmla="*/ 2 h 200"/>
                    <a:gd name="T28" fmla="*/ 193 w 386"/>
                    <a:gd name="T29" fmla="*/ 0 h 200"/>
                    <a:gd name="T30" fmla="*/ 149 w 386"/>
                    <a:gd name="T31" fmla="*/ 2 h 200"/>
                    <a:gd name="T32" fmla="*/ 110 w 386"/>
                    <a:gd name="T33" fmla="*/ 11 h 200"/>
                    <a:gd name="T34" fmla="*/ 73 w 386"/>
                    <a:gd name="T35" fmla="*/ 22 h 200"/>
                    <a:gd name="T36" fmla="*/ 43 w 386"/>
                    <a:gd name="T37" fmla="*/ 37 h 200"/>
                    <a:gd name="T38" fmla="*/ 21 w 386"/>
                    <a:gd name="T39" fmla="*/ 56 h 200"/>
                    <a:gd name="T40" fmla="*/ 6 w 386"/>
                    <a:gd name="T41" fmla="*/ 78 h 200"/>
                    <a:gd name="T42" fmla="*/ 0 w 386"/>
                    <a:gd name="T43" fmla="*/ 100 h 200"/>
                    <a:gd name="T44" fmla="*/ 6 w 386"/>
                    <a:gd name="T45" fmla="*/ 124 h 200"/>
                    <a:gd name="T46" fmla="*/ 21 w 386"/>
                    <a:gd name="T47" fmla="*/ 145 h 200"/>
                    <a:gd name="T48" fmla="*/ 43 w 386"/>
                    <a:gd name="T49" fmla="*/ 163 h 200"/>
                    <a:gd name="T50" fmla="*/ 73 w 386"/>
                    <a:gd name="T51" fmla="*/ 178 h 200"/>
                    <a:gd name="T52" fmla="*/ 110 w 386"/>
                    <a:gd name="T53" fmla="*/ 191 h 200"/>
                    <a:gd name="T54" fmla="*/ 149 w 386"/>
                    <a:gd name="T55" fmla="*/ 199 h 200"/>
                    <a:gd name="T56" fmla="*/ 193 w 386"/>
                    <a:gd name="T57" fmla="*/ 200 h 20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86"/>
                    <a:gd name="T88" fmla="*/ 0 h 200"/>
                    <a:gd name="T89" fmla="*/ 386 w 386"/>
                    <a:gd name="T90" fmla="*/ 200 h 20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86" h="200">
                      <a:moveTo>
                        <a:pt x="193" y="200"/>
                      </a:moveTo>
                      <a:lnTo>
                        <a:pt x="238" y="199"/>
                      </a:lnTo>
                      <a:lnTo>
                        <a:pt x="278" y="191"/>
                      </a:lnTo>
                      <a:lnTo>
                        <a:pt x="314" y="178"/>
                      </a:lnTo>
                      <a:lnTo>
                        <a:pt x="343" y="163"/>
                      </a:lnTo>
                      <a:lnTo>
                        <a:pt x="366" y="145"/>
                      </a:lnTo>
                      <a:lnTo>
                        <a:pt x="380" y="124"/>
                      </a:lnTo>
                      <a:lnTo>
                        <a:pt x="386" y="100"/>
                      </a:lnTo>
                      <a:lnTo>
                        <a:pt x="380" y="78"/>
                      </a:lnTo>
                      <a:lnTo>
                        <a:pt x="366" y="56"/>
                      </a:lnTo>
                      <a:lnTo>
                        <a:pt x="343" y="37"/>
                      </a:lnTo>
                      <a:lnTo>
                        <a:pt x="314" y="22"/>
                      </a:lnTo>
                      <a:lnTo>
                        <a:pt x="278" y="11"/>
                      </a:lnTo>
                      <a:lnTo>
                        <a:pt x="238" y="2"/>
                      </a:lnTo>
                      <a:lnTo>
                        <a:pt x="193" y="0"/>
                      </a:lnTo>
                      <a:lnTo>
                        <a:pt x="149" y="2"/>
                      </a:lnTo>
                      <a:lnTo>
                        <a:pt x="110" y="11"/>
                      </a:lnTo>
                      <a:lnTo>
                        <a:pt x="73" y="22"/>
                      </a:lnTo>
                      <a:lnTo>
                        <a:pt x="43" y="37"/>
                      </a:lnTo>
                      <a:lnTo>
                        <a:pt x="21" y="56"/>
                      </a:lnTo>
                      <a:lnTo>
                        <a:pt x="6" y="78"/>
                      </a:lnTo>
                      <a:lnTo>
                        <a:pt x="0" y="100"/>
                      </a:lnTo>
                      <a:lnTo>
                        <a:pt x="6" y="124"/>
                      </a:lnTo>
                      <a:lnTo>
                        <a:pt x="21" y="145"/>
                      </a:lnTo>
                      <a:lnTo>
                        <a:pt x="43" y="163"/>
                      </a:lnTo>
                      <a:lnTo>
                        <a:pt x="73" y="178"/>
                      </a:lnTo>
                      <a:lnTo>
                        <a:pt x="110" y="191"/>
                      </a:lnTo>
                      <a:lnTo>
                        <a:pt x="149" y="199"/>
                      </a:lnTo>
                      <a:lnTo>
                        <a:pt x="193" y="2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>
                  <a:solidFill>
                    <a:srgbClr val="BFB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0" name="Freeform 196"/>
                <p:cNvSpPr>
                  <a:spLocks/>
                </p:cNvSpPr>
                <p:nvPr/>
              </p:nvSpPr>
              <p:spPr bwMode="auto">
                <a:xfrm>
                  <a:off x="813" y="2762"/>
                  <a:ext cx="386" cy="200"/>
                </a:xfrm>
                <a:custGeom>
                  <a:avLst/>
                  <a:gdLst>
                    <a:gd name="T0" fmla="*/ 193 w 386"/>
                    <a:gd name="T1" fmla="*/ 200 h 200"/>
                    <a:gd name="T2" fmla="*/ 238 w 386"/>
                    <a:gd name="T3" fmla="*/ 199 h 200"/>
                    <a:gd name="T4" fmla="*/ 278 w 386"/>
                    <a:gd name="T5" fmla="*/ 191 h 200"/>
                    <a:gd name="T6" fmla="*/ 314 w 386"/>
                    <a:gd name="T7" fmla="*/ 178 h 200"/>
                    <a:gd name="T8" fmla="*/ 343 w 386"/>
                    <a:gd name="T9" fmla="*/ 163 h 200"/>
                    <a:gd name="T10" fmla="*/ 366 w 386"/>
                    <a:gd name="T11" fmla="*/ 145 h 200"/>
                    <a:gd name="T12" fmla="*/ 380 w 386"/>
                    <a:gd name="T13" fmla="*/ 124 h 200"/>
                    <a:gd name="T14" fmla="*/ 386 w 386"/>
                    <a:gd name="T15" fmla="*/ 100 h 200"/>
                    <a:gd name="T16" fmla="*/ 380 w 386"/>
                    <a:gd name="T17" fmla="*/ 78 h 200"/>
                    <a:gd name="T18" fmla="*/ 366 w 386"/>
                    <a:gd name="T19" fmla="*/ 56 h 200"/>
                    <a:gd name="T20" fmla="*/ 343 w 386"/>
                    <a:gd name="T21" fmla="*/ 37 h 200"/>
                    <a:gd name="T22" fmla="*/ 314 w 386"/>
                    <a:gd name="T23" fmla="*/ 22 h 200"/>
                    <a:gd name="T24" fmla="*/ 278 w 386"/>
                    <a:gd name="T25" fmla="*/ 11 h 200"/>
                    <a:gd name="T26" fmla="*/ 238 w 386"/>
                    <a:gd name="T27" fmla="*/ 2 h 200"/>
                    <a:gd name="T28" fmla="*/ 193 w 386"/>
                    <a:gd name="T29" fmla="*/ 0 h 200"/>
                    <a:gd name="T30" fmla="*/ 149 w 386"/>
                    <a:gd name="T31" fmla="*/ 2 h 200"/>
                    <a:gd name="T32" fmla="*/ 110 w 386"/>
                    <a:gd name="T33" fmla="*/ 11 h 200"/>
                    <a:gd name="T34" fmla="*/ 73 w 386"/>
                    <a:gd name="T35" fmla="*/ 22 h 200"/>
                    <a:gd name="T36" fmla="*/ 43 w 386"/>
                    <a:gd name="T37" fmla="*/ 37 h 200"/>
                    <a:gd name="T38" fmla="*/ 21 w 386"/>
                    <a:gd name="T39" fmla="*/ 56 h 200"/>
                    <a:gd name="T40" fmla="*/ 6 w 386"/>
                    <a:gd name="T41" fmla="*/ 78 h 200"/>
                    <a:gd name="T42" fmla="*/ 0 w 386"/>
                    <a:gd name="T43" fmla="*/ 100 h 200"/>
                    <a:gd name="T44" fmla="*/ 6 w 386"/>
                    <a:gd name="T45" fmla="*/ 124 h 200"/>
                    <a:gd name="T46" fmla="*/ 21 w 386"/>
                    <a:gd name="T47" fmla="*/ 145 h 200"/>
                    <a:gd name="T48" fmla="*/ 43 w 386"/>
                    <a:gd name="T49" fmla="*/ 163 h 200"/>
                    <a:gd name="T50" fmla="*/ 73 w 386"/>
                    <a:gd name="T51" fmla="*/ 178 h 200"/>
                    <a:gd name="T52" fmla="*/ 110 w 386"/>
                    <a:gd name="T53" fmla="*/ 191 h 200"/>
                    <a:gd name="T54" fmla="*/ 149 w 386"/>
                    <a:gd name="T55" fmla="*/ 199 h 200"/>
                    <a:gd name="T56" fmla="*/ 193 w 386"/>
                    <a:gd name="T57" fmla="*/ 200 h 20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86"/>
                    <a:gd name="T88" fmla="*/ 0 h 200"/>
                    <a:gd name="T89" fmla="*/ 386 w 386"/>
                    <a:gd name="T90" fmla="*/ 200 h 20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86" h="200">
                      <a:moveTo>
                        <a:pt x="193" y="200"/>
                      </a:moveTo>
                      <a:lnTo>
                        <a:pt x="238" y="199"/>
                      </a:lnTo>
                      <a:lnTo>
                        <a:pt x="278" y="191"/>
                      </a:lnTo>
                      <a:lnTo>
                        <a:pt x="314" y="178"/>
                      </a:lnTo>
                      <a:lnTo>
                        <a:pt x="343" y="163"/>
                      </a:lnTo>
                      <a:lnTo>
                        <a:pt x="366" y="145"/>
                      </a:lnTo>
                      <a:lnTo>
                        <a:pt x="380" y="124"/>
                      </a:lnTo>
                      <a:lnTo>
                        <a:pt x="386" y="100"/>
                      </a:lnTo>
                      <a:lnTo>
                        <a:pt x="380" y="78"/>
                      </a:lnTo>
                      <a:lnTo>
                        <a:pt x="366" y="56"/>
                      </a:lnTo>
                      <a:lnTo>
                        <a:pt x="343" y="37"/>
                      </a:lnTo>
                      <a:lnTo>
                        <a:pt x="314" y="22"/>
                      </a:lnTo>
                      <a:lnTo>
                        <a:pt x="278" y="11"/>
                      </a:lnTo>
                      <a:lnTo>
                        <a:pt x="238" y="2"/>
                      </a:lnTo>
                      <a:lnTo>
                        <a:pt x="193" y="0"/>
                      </a:lnTo>
                      <a:lnTo>
                        <a:pt x="149" y="2"/>
                      </a:lnTo>
                      <a:lnTo>
                        <a:pt x="110" y="11"/>
                      </a:lnTo>
                      <a:lnTo>
                        <a:pt x="73" y="22"/>
                      </a:lnTo>
                      <a:lnTo>
                        <a:pt x="43" y="37"/>
                      </a:lnTo>
                      <a:lnTo>
                        <a:pt x="21" y="56"/>
                      </a:lnTo>
                      <a:lnTo>
                        <a:pt x="6" y="78"/>
                      </a:lnTo>
                      <a:lnTo>
                        <a:pt x="0" y="100"/>
                      </a:lnTo>
                      <a:lnTo>
                        <a:pt x="6" y="124"/>
                      </a:lnTo>
                      <a:lnTo>
                        <a:pt x="21" y="145"/>
                      </a:lnTo>
                      <a:lnTo>
                        <a:pt x="43" y="163"/>
                      </a:lnTo>
                      <a:lnTo>
                        <a:pt x="73" y="178"/>
                      </a:lnTo>
                      <a:lnTo>
                        <a:pt x="110" y="191"/>
                      </a:lnTo>
                      <a:lnTo>
                        <a:pt x="149" y="199"/>
                      </a:lnTo>
                      <a:lnTo>
                        <a:pt x="193" y="20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1" name="Freeform 197"/>
                <p:cNvSpPr>
                  <a:spLocks/>
                </p:cNvSpPr>
                <p:nvPr/>
              </p:nvSpPr>
              <p:spPr bwMode="auto">
                <a:xfrm>
                  <a:off x="849" y="2742"/>
                  <a:ext cx="313" cy="191"/>
                </a:xfrm>
                <a:custGeom>
                  <a:avLst/>
                  <a:gdLst>
                    <a:gd name="T0" fmla="*/ 157 w 313"/>
                    <a:gd name="T1" fmla="*/ 191 h 191"/>
                    <a:gd name="T2" fmla="*/ 198 w 313"/>
                    <a:gd name="T3" fmla="*/ 187 h 191"/>
                    <a:gd name="T4" fmla="*/ 235 w 313"/>
                    <a:gd name="T5" fmla="*/ 180 h 191"/>
                    <a:gd name="T6" fmla="*/ 268 w 313"/>
                    <a:gd name="T7" fmla="*/ 167 h 191"/>
                    <a:gd name="T8" fmla="*/ 293 w 313"/>
                    <a:gd name="T9" fmla="*/ 150 h 191"/>
                    <a:gd name="T10" fmla="*/ 307 w 313"/>
                    <a:gd name="T11" fmla="*/ 130 h 191"/>
                    <a:gd name="T12" fmla="*/ 313 w 313"/>
                    <a:gd name="T13" fmla="*/ 107 h 191"/>
                    <a:gd name="T14" fmla="*/ 307 w 313"/>
                    <a:gd name="T15" fmla="*/ 85 h 191"/>
                    <a:gd name="T16" fmla="*/ 293 w 313"/>
                    <a:gd name="T17" fmla="*/ 59 h 191"/>
                    <a:gd name="T18" fmla="*/ 268 w 313"/>
                    <a:gd name="T19" fmla="*/ 37 h 191"/>
                    <a:gd name="T20" fmla="*/ 235 w 313"/>
                    <a:gd name="T21" fmla="*/ 18 h 191"/>
                    <a:gd name="T22" fmla="*/ 198 w 313"/>
                    <a:gd name="T23" fmla="*/ 5 h 191"/>
                    <a:gd name="T24" fmla="*/ 157 w 313"/>
                    <a:gd name="T25" fmla="*/ 0 h 191"/>
                    <a:gd name="T26" fmla="*/ 114 w 313"/>
                    <a:gd name="T27" fmla="*/ 5 h 191"/>
                    <a:gd name="T28" fmla="*/ 77 w 313"/>
                    <a:gd name="T29" fmla="*/ 18 h 191"/>
                    <a:gd name="T30" fmla="*/ 46 w 313"/>
                    <a:gd name="T31" fmla="*/ 37 h 191"/>
                    <a:gd name="T32" fmla="*/ 22 w 313"/>
                    <a:gd name="T33" fmla="*/ 59 h 191"/>
                    <a:gd name="T34" fmla="*/ 5 w 313"/>
                    <a:gd name="T35" fmla="*/ 85 h 191"/>
                    <a:gd name="T36" fmla="*/ 0 w 313"/>
                    <a:gd name="T37" fmla="*/ 107 h 191"/>
                    <a:gd name="T38" fmla="*/ 5 w 313"/>
                    <a:gd name="T39" fmla="*/ 130 h 191"/>
                    <a:gd name="T40" fmla="*/ 22 w 313"/>
                    <a:gd name="T41" fmla="*/ 150 h 191"/>
                    <a:gd name="T42" fmla="*/ 46 w 313"/>
                    <a:gd name="T43" fmla="*/ 167 h 191"/>
                    <a:gd name="T44" fmla="*/ 77 w 313"/>
                    <a:gd name="T45" fmla="*/ 180 h 191"/>
                    <a:gd name="T46" fmla="*/ 114 w 313"/>
                    <a:gd name="T47" fmla="*/ 187 h 191"/>
                    <a:gd name="T48" fmla="*/ 157 w 313"/>
                    <a:gd name="T49" fmla="*/ 191 h 19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13"/>
                    <a:gd name="T76" fmla="*/ 0 h 191"/>
                    <a:gd name="T77" fmla="*/ 313 w 313"/>
                    <a:gd name="T78" fmla="*/ 191 h 19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13" h="191">
                      <a:moveTo>
                        <a:pt x="157" y="191"/>
                      </a:moveTo>
                      <a:lnTo>
                        <a:pt x="198" y="187"/>
                      </a:lnTo>
                      <a:lnTo>
                        <a:pt x="235" y="180"/>
                      </a:lnTo>
                      <a:lnTo>
                        <a:pt x="268" y="167"/>
                      </a:lnTo>
                      <a:lnTo>
                        <a:pt x="293" y="150"/>
                      </a:lnTo>
                      <a:lnTo>
                        <a:pt x="307" y="130"/>
                      </a:lnTo>
                      <a:lnTo>
                        <a:pt x="313" y="107"/>
                      </a:lnTo>
                      <a:lnTo>
                        <a:pt x="307" y="85"/>
                      </a:lnTo>
                      <a:lnTo>
                        <a:pt x="293" y="59"/>
                      </a:lnTo>
                      <a:lnTo>
                        <a:pt x="268" y="37"/>
                      </a:lnTo>
                      <a:lnTo>
                        <a:pt x="235" y="18"/>
                      </a:lnTo>
                      <a:lnTo>
                        <a:pt x="198" y="5"/>
                      </a:lnTo>
                      <a:lnTo>
                        <a:pt x="157" y="0"/>
                      </a:lnTo>
                      <a:lnTo>
                        <a:pt x="114" y="5"/>
                      </a:lnTo>
                      <a:lnTo>
                        <a:pt x="77" y="18"/>
                      </a:lnTo>
                      <a:lnTo>
                        <a:pt x="46" y="37"/>
                      </a:lnTo>
                      <a:lnTo>
                        <a:pt x="22" y="59"/>
                      </a:lnTo>
                      <a:lnTo>
                        <a:pt x="5" y="85"/>
                      </a:lnTo>
                      <a:lnTo>
                        <a:pt x="0" y="107"/>
                      </a:lnTo>
                      <a:lnTo>
                        <a:pt x="5" y="130"/>
                      </a:lnTo>
                      <a:lnTo>
                        <a:pt x="22" y="150"/>
                      </a:lnTo>
                      <a:lnTo>
                        <a:pt x="46" y="167"/>
                      </a:lnTo>
                      <a:lnTo>
                        <a:pt x="77" y="180"/>
                      </a:lnTo>
                      <a:lnTo>
                        <a:pt x="114" y="187"/>
                      </a:lnTo>
                      <a:lnTo>
                        <a:pt x="157" y="191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2" name="Freeform 198"/>
                <p:cNvSpPr>
                  <a:spLocks/>
                </p:cNvSpPr>
                <p:nvPr/>
              </p:nvSpPr>
              <p:spPr bwMode="auto">
                <a:xfrm>
                  <a:off x="863" y="2744"/>
                  <a:ext cx="284" cy="170"/>
                </a:xfrm>
                <a:custGeom>
                  <a:avLst/>
                  <a:gdLst>
                    <a:gd name="T0" fmla="*/ 143 w 284"/>
                    <a:gd name="T1" fmla="*/ 170 h 170"/>
                    <a:gd name="T2" fmla="*/ 180 w 284"/>
                    <a:gd name="T3" fmla="*/ 168 h 170"/>
                    <a:gd name="T4" fmla="*/ 214 w 284"/>
                    <a:gd name="T5" fmla="*/ 161 h 170"/>
                    <a:gd name="T6" fmla="*/ 243 w 284"/>
                    <a:gd name="T7" fmla="*/ 150 h 170"/>
                    <a:gd name="T8" fmla="*/ 266 w 284"/>
                    <a:gd name="T9" fmla="*/ 135 h 170"/>
                    <a:gd name="T10" fmla="*/ 280 w 284"/>
                    <a:gd name="T11" fmla="*/ 116 h 170"/>
                    <a:gd name="T12" fmla="*/ 284 w 284"/>
                    <a:gd name="T13" fmla="*/ 96 h 170"/>
                    <a:gd name="T14" fmla="*/ 280 w 284"/>
                    <a:gd name="T15" fmla="*/ 76 h 170"/>
                    <a:gd name="T16" fmla="*/ 266 w 284"/>
                    <a:gd name="T17" fmla="*/ 53 h 170"/>
                    <a:gd name="T18" fmla="*/ 243 w 284"/>
                    <a:gd name="T19" fmla="*/ 33 h 170"/>
                    <a:gd name="T20" fmla="*/ 214 w 284"/>
                    <a:gd name="T21" fmla="*/ 16 h 170"/>
                    <a:gd name="T22" fmla="*/ 180 w 284"/>
                    <a:gd name="T23" fmla="*/ 3 h 170"/>
                    <a:gd name="T24" fmla="*/ 143 w 284"/>
                    <a:gd name="T25" fmla="*/ 0 h 170"/>
                    <a:gd name="T26" fmla="*/ 106 w 284"/>
                    <a:gd name="T27" fmla="*/ 3 h 170"/>
                    <a:gd name="T28" fmla="*/ 71 w 284"/>
                    <a:gd name="T29" fmla="*/ 16 h 170"/>
                    <a:gd name="T30" fmla="*/ 43 w 284"/>
                    <a:gd name="T31" fmla="*/ 33 h 170"/>
                    <a:gd name="T32" fmla="*/ 21 w 284"/>
                    <a:gd name="T33" fmla="*/ 53 h 170"/>
                    <a:gd name="T34" fmla="*/ 6 w 284"/>
                    <a:gd name="T35" fmla="*/ 76 h 170"/>
                    <a:gd name="T36" fmla="*/ 0 w 284"/>
                    <a:gd name="T37" fmla="*/ 96 h 170"/>
                    <a:gd name="T38" fmla="*/ 6 w 284"/>
                    <a:gd name="T39" fmla="*/ 116 h 170"/>
                    <a:gd name="T40" fmla="*/ 21 w 284"/>
                    <a:gd name="T41" fmla="*/ 135 h 170"/>
                    <a:gd name="T42" fmla="*/ 43 w 284"/>
                    <a:gd name="T43" fmla="*/ 150 h 170"/>
                    <a:gd name="T44" fmla="*/ 71 w 284"/>
                    <a:gd name="T45" fmla="*/ 161 h 170"/>
                    <a:gd name="T46" fmla="*/ 106 w 284"/>
                    <a:gd name="T47" fmla="*/ 168 h 170"/>
                    <a:gd name="T48" fmla="*/ 143 w 284"/>
                    <a:gd name="T49" fmla="*/ 170 h 17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84"/>
                    <a:gd name="T76" fmla="*/ 0 h 170"/>
                    <a:gd name="T77" fmla="*/ 284 w 284"/>
                    <a:gd name="T78" fmla="*/ 170 h 17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84" h="170">
                      <a:moveTo>
                        <a:pt x="143" y="170"/>
                      </a:moveTo>
                      <a:lnTo>
                        <a:pt x="180" y="168"/>
                      </a:lnTo>
                      <a:lnTo>
                        <a:pt x="214" y="161"/>
                      </a:lnTo>
                      <a:lnTo>
                        <a:pt x="243" y="150"/>
                      </a:lnTo>
                      <a:lnTo>
                        <a:pt x="266" y="135"/>
                      </a:lnTo>
                      <a:lnTo>
                        <a:pt x="280" y="116"/>
                      </a:lnTo>
                      <a:lnTo>
                        <a:pt x="284" y="96"/>
                      </a:lnTo>
                      <a:lnTo>
                        <a:pt x="280" y="76"/>
                      </a:lnTo>
                      <a:lnTo>
                        <a:pt x="266" y="53"/>
                      </a:lnTo>
                      <a:lnTo>
                        <a:pt x="243" y="33"/>
                      </a:lnTo>
                      <a:lnTo>
                        <a:pt x="214" y="16"/>
                      </a:lnTo>
                      <a:lnTo>
                        <a:pt x="180" y="3"/>
                      </a:lnTo>
                      <a:lnTo>
                        <a:pt x="143" y="0"/>
                      </a:lnTo>
                      <a:lnTo>
                        <a:pt x="106" y="3"/>
                      </a:lnTo>
                      <a:lnTo>
                        <a:pt x="71" y="16"/>
                      </a:lnTo>
                      <a:lnTo>
                        <a:pt x="43" y="33"/>
                      </a:lnTo>
                      <a:lnTo>
                        <a:pt x="21" y="53"/>
                      </a:lnTo>
                      <a:lnTo>
                        <a:pt x="6" y="76"/>
                      </a:lnTo>
                      <a:lnTo>
                        <a:pt x="0" y="96"/>
                      </a:lnTo>
                      <a:lnTo>
                        <a:pt x="6" y="116"/>
                      </a:lnTo>
                      <a:lnTo>
                        <a:pt x="21" y="135"/>
                      </a:lnTo>
                      <a:lnTo>
                        <a:pt x="43" y="150"/>
                      </a:lnTo>
                      <a:lnTo>
                        <a:pt x="71" y="161"/>
                      </a:lnTo>
                      <a:lnTo>
                        <a:pt x="106" y="168"/>
                      </a:lnTo>
                      <a:lnTo>
                        <a:pt x="143" y="170"/>
                      </a:lnTo>
                      <a:close/>
                    </a:path>
                  </a:pathLst>
                </a:custGeom>
                <a:solidFill>
                  <a:srgbClr val="585858"/>
                </a:solidFill>
                <a:ln w="0">
                  <a:solidFill>
                    <a:srgbClr val="5858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3" name="Freeform 199"/>
                <p:cNvSpPr>
                  <a:spLocks/>
                </p:cNvSpPr>
                <p:nvPr/>
              </p:nvSpPr>
              <p:spPr bwMode="auto">
                <a:xfrm>
                  <a:off x="880" y="2745"/>
                  <a:ext cx="252" cy="153"/>
                </a:xfrm>
                <a:custGeom>
                  <a:avLst/>
                  <a:gdLst>
                    <a:gd name="T0" fmla="*/ 126 w 252"/>
                    <a:gd name="T1" fmla="*/ 153 h 153"/>
                    <a:gd name="T2" fmla="*/ 160 w 252"/>
                    <a:gd name="T3" fmla="*/ 151 h 153"/>
                    <a:gd name="T4" fmla="*/ 189 w 252"/>
                    <a:gd name="T5" fmla="*/ 143 h 153"/>
                    <a:gd name="T6" fmla="*/ 215 w 252"/>
                    <a:gd name="T7" fmla="*/ 134 h 153"/>
                    <a:gd name="T8" fmla="*/ 236 w 252"/>
                    <a:gd name="T9" fmla="*/ 119 h 153"/>
                    <a:gd name="T10" fmla="*/ 249 w 252"/>
                    <a:gd name="T11" fmla="*/ 104 h 153"/>
                    <a:gd name="T12" fmla="*/ 252 w 252"/>
                    <a:gd name="T13" fmla="*/ 86 h 153"/>
                    <a:gd name="T14" fmla="*/ 249 w 252"/>
                    <a:gd name="T15" fmla="*/ 67 h 153"/>
                    <a:gd name="T16" fmla="*/ 236 w 252"/>
                    <a:gd name="T17" fmla="*/ 49 h 153"/>
                    <a:gd name="T18" fmla="*/ 215 w 252"/>
                    <a:gd name="T19" fmla="*/ 30 h 153"/>
                    <a:gd name="T20" fmla="*/ 189 w 252"/>
                    <a:gd name="T21" fmla="*/ 13 h 153"/>
                    <a:gd name="T22" fmla="*/ 160 w 252"/>
                    <a:gd name="T23" fmla="*/ 4 h 153"/>
                    <a:gd name="T24" fmla="*/ 126 w 252"/>
                    <a:gd name="T25" fmla="*/ 0 h 153"/>
                    <a:gd name="T26" fmla="*/ 93 w 252"/>
                    <a:gd name="T27" fmla="*/ 4 h 153"/>
                    <a:gd name="T28" fmla="*/ 63 w 252"/>
                    <a:gd name="T29" fmla="*/ 13 h 153"/>
                    <a:gd name="T30" fmla="*/ 37 w 252"/>
                    <a:gd name="T31" fmla="*/ 30 h 153"/>
                    <a:gd name="T32" fmla="*/ 17 w 252"/>
                    <a:gd name="T33" fmla="*/ 49 h 153"/>
                    <a:gd name="T34" fmla="*/ 4 w 252"/>
                    <a:gd name="T35" fmla="*/ 67 h 153"/>
                    <a:gd name="T36" fmla="*/ 0 w 252"/>
                    <a:gd name="T37" fmla="*/ 86 h 153"/>
                    <a:gd name="T38" fmla="*/ 4 w 252"/>
                    <a:gd name="T39" fmla="*/ 104 h 153"/>
                    <a:gd name="T40" fmla="*/ 17 w 252"/>
                    <a:gd name="T41" fmla="*/ 119 h 153"/>
                    <a:gd name="T42" fmla="*/ 37 w 252"/>
                    <a:gd name="T43" fmla="*/ 134 h 153"/>
                    <a:gd name="T44" fmla="*/ 63 w 252"/>
                    <a:gd name="T45" fmla="*/ 143 h 153"/>
                    <a:gd name="T46" fmla="*/ 93 w 252"/>
                    <a:gd name="T47" fmla="*/ 151 h 153"/>
                    <a:gd name="T48" fmla="*/ 126 w 252"/>
                    <a:gd name="T49" fmla="*/ 153 h 15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52"/>
                    <a:gd name="T76" fmla="*/ 0 h 153"/>
                    <a:gd name="T77" fmla="*/ 252 w 252"/>
                    <a:gd name="T78" fmla="*/ 153 h 15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52" h="153">
                      <a:moveTo>
                        <a:pt x="126" y="153"/>
                      </a:moveTo>
                      <a:lnTo>
                        <a:pt x="160" y="151"/>
                      </a:lnTo>
                      <a:lnTo>
                        <a:pt x="189" y="143"/>
                      </a:lnTo>
                      <a:lnTo>
                        <a:pt x="215" y="134"/>
                      </a:lnTo>
                      <a:lnTo>
                        <a:pt x="236" y="119"/>
                      </a:lnTo>
                      <a:lnTo>
                        <a:pt x="249" y="104"/>
                      </a:lnTo>
                      <a:lnTo>
                        <a:pt x="252" y="86"/>
                      </a:lnTo>
                      <a:lnTo>
                        <a:pt x="249" y="67"/>
                      </a:lnTo>
                      <a:lnTo>
                        <a:pt x="236" y="49"/>
                      </a:lnTo>
                      <a:lnTo>
                        <a:pt x="215" y="30"/>
                      </a:lnTo>
                      <a:lnTo>
                        <a:pt x="189" y="13"/>
                      </a:lnTo>
                      <a:lnTo>
                        <a:pt x="160" y="4"/>
                      </a:lnTo>
                      <a:lnTo>
                        <a:pt x="126" y="0"/>
                      </a:lnTo>
                      <a:lnTo>
                        <a:pt x="93" y="4"/>
                      </a:lnTo>
                      <a:lnTo>
                        <a:pt x="63" y="13"/>
                      </a:lnTo>
                      <a:lnTo>
                        <a:pt x="37" y="30"/>
                      </a:lnTo>
                      <a:lnTo>
                        <a:pt x="17" y="49"/>
                      </a:lnTo>
                      <a:lnTo>
                        <a:pt x="4" y="67"/>
                      </a:lnTo>
                      <a:lnTo>
                        <a:pt x="0" y="86"/>
                      </a:lnTo>
                      <a:lnTo>
                        <a:pt x="4" y="104"/>
                      </a:lnTo>
                      <a:lnTo>
                        <a:pt x="17" y="119"/>
                      </a:lnTo>
                      <a:lnTo>
                        <a:pt x="37" y="134"/>
                      </a:lnTo>
                      <a:lnTo>
                        <a:pt x="63" y="143"/>
                      </a:lnTo>
                      <a:lnTo>
                        <a:pt x="93" y="151"/>
                      </a:lnTo>
                      <a:lnTo>
                        <a:pt x="126" y="153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4" name="Freeform 200"/>
                <p:cNvSpPr>
                  <a:spLocks/>
                </p:cNvSpPr>
                <p:nvPr/>
              </p:nvSpPr>
              <p:spPr bwMode="auto">
                <a:xfrm>
                  <a:off x="895" y="2745"/>
                  <a:ext cx="222" cy="136"/>
                </a:xfrm>
                <a:custGeom>
                  <a:avLst/>
                  <a:gdLst>
                    <a:gd name="T0" fmla="*/ 111 w 222"/>
                    <a:gd name="T1" fmla="*/ 136 h 136"/>
                    <a:gd name="T2" fmla="*/ 146 w 222"/>
                    <a:gd name="T3" fmla="*/ 132 h 136"/>
                    <a:gd name="T4" fmla="*/ 176 w 222"/>
                    <a:gd name="T5" fmla="*/ 125 h 136"/>
                    <a:gd name="T6" fmla="*/ 200 w 222"/>
                    <a:gd name="T7" fmla="*/ 112 h 136"/>
                    <a:gd name="T8" fmla="*/ 217 w 222"/>
                    <a:gd name="T9" fmla="*/ 95 h 136"/>
                    <a:gd name="T10" fmla="*/ 222 w 222"/>
                    <a:gd name="T11" fmla="*/ 78 h 136"/>
                    <a:gd name="T12" fmla="*/ 219 w 222"/>
                    <a:gd name="T13" fmla="*/ 62 h 136"/>
                    <a:gd name="T14" fmla="*/ 208 w 222"/>
                    <a:gd name="T15" fmla="*/ 43 h 136"/>
                    <a:gd name="T16" fmla="*/ 189 w 222"/>
                    <a:gd name="T17" fmla="*/ 26 h 136"/>
                    <a:gd name="T18" fmla="*/ 167 w 222"/>
                    <a:gd name="T19" fmla="*/ 13 h 136"/>
                    <a:gd name="T20" fmla="*/ 141 w 222"/>
                    <a:gd name="T21" fmla="*/ 4 h 136"/>
                    <a:gd name="T22" fmla="*/ 111 w 222"/>
                    <a:gd name="T23" fmla="*/ 0 h 136"/>
                    <a:gd name="T24" fmla="*/ 81 w 222"/>
                    <a:gd name="T25" fmla="*/ 4 h 136"/>
                    <a:gd name="T26" fmla="*/ 56 w 222"/>
                    <a:gd name="T27" fmla="*/ 13 h 136"/>
                    <a:gd name="T28" fmla="*/ 33 w 222"/>
                    <a:gd name="T29" fmla="*/ 26 h 136"/>
                    <a:gd name="T30" fmla="*/ 15 w 222"/>
                    <a:gd name="T31" fmla="*/ 43 h 136"/>
                    <a:gd name="T32" fmla="*/ 4 w 222"/>
                    <a:gd name="T33" fmla="*/ 62 h 136"/>
                    <a:gd name="T34" fmla="*/ 0 w 222"/>
                    <a:gd name="T35" fmla="*/ 78 h 136"/>
                    <a:gd name="T36" fmla="*/ 5 w 222"/>
                    <a:gd name="T37" fmla="*/ 95 h 136"/>
                    <a:gd name="T38" fmla="*/ 22 w 222"/>
                    <a:gd name="T39" fmla="*/ 112 h 136"/>
                    <a:gd name="T40" fmla="*/ 46 w 222"/>
                    <a:gd name="T41" fmla="*/ 125 h 136"/>
                    <a:gd name="T42" fmla="*/ 76 w 222"/>
                    <a:gd name="T43" fmla="*/ 132 h 136"/>
                    <a:gd name="T44" fmla="*/ 111 w 222"/>
                    <a:gd name="T45" fmla="*/ 136 h 1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22"/>
                    <a:gd name="T70" fmla="*/ 0 h 136"/>
                    <a:gd name="T71" fmla="*/ 222 w 222"/>
                    <a:gd name="T72" fmla="*/ 136 h 1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22" h="136">
                      <a:moveTo>
                        <a:pt x="111" y="136"/>
                      </a:moveTo>
                      <a:lnTo>
                        <a:pt x="146" y="132"/>
                      </a:lnTo>
                      <a:lnTo>
                        <a:pt x="176" y="125"/>
                      </a:lnTo>
                      <a:lnTo>
                        <a:pt x="200" y="112"/>
                      </a:lnTo>
                      <a:lnTo>
                        <a:pt x="217" y="95"/>
                      </a:lnTo>
                      <a:lnTo>
                        <a:pt x="222" y="78"/>
                      </a:lnTo>
                      <a:lnTo>
                        <a:pt x="219" y="62"/>
                      </a:lnTo>
                      <a:lnTo>
                        <a:pt x="208" y="43"/>
                      </a:lnTo>
                      <a:lnTo>
                        <a:pt x="189" y="26"/>
                      </a:lnTo>
                      <a:lnTo>
                        <a:pt x="167" y="13"/>
                      </a:lnTo>
                      <a:lnTo>
                        <a:pt x="141" y="4"/>
                      </a:lnTo>
                      <a:lnTo>
                        <a:pt x="111" y="0"/>
                      </a:lnTo>
                      <a:lnTo>
                        <a:pt x="81" y="4"/>
                      </a:lnTo>
                      <a:lnTo>
                        <a:pt x="56" y="13"/>
                      </a:lnTo>
                      <a:lnTo>
                        <a:pt x="33" y="26"/>
                      </a:lnTo>
                      <a:lnTo>
                        <a:pt x="15" y="43"/>
                      </a:lnTo>
                      <a:lnTo>
                        <a:pt x="4" y="62"/>
                      </a:lnTo>
                      <a:lnTo>
                        <a:pt x="0" y="78"/>
                      </a:lnTo>
                      <a:lnTo>
                        <a:pt x="5" y="95"/>
                      </a:lnTo>
                      <a:lnTo>
                        <a:pt x="22" y="112"/>
                      </a:lnTo>
                      <a:lnTo>
                        <a:pt x="46" y="125"/>
                      </a:lnTo>
                      <a:lnTo>
                        <a:pt x="76" y="132"/>
                      </a:lnTo>
                      <a:lnTo>
                        <a:pt x="111" y="136"/>
                      </a:lnTo>
                      <a:close/>
                    </a:path>
                  </a:pathLst>
                </a:custGeom>
                <a:solidFill>
                  <a:srgbClr val="878787"/>
                </a:solidFill>
                <a:ln w="0">
                  <a:solidFill>
                    <a:srgbClr val="87878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5" name="Freeform 201"/>
                <p:cNvSpPr>
                  <a:spLocks/>
                </p:cNvSpPr>
                <p:nvPr/>
              </p:nvSpPr>
              <p:spPr bwMode="auto">
                <a:xfrm>
                  <a:off x="910" y="2747"/>
                  <a:ext cx="193" cy="117"/>
                </a:xfrm>
                <a:custGeom>
                  <a:avLst/>
                  <a:gdLst>
                    <a:gd name="T0" fmla="*/ 96 w 193"/>
                    <a:gd name="T1" fmla="*/ 117 h 117"/>
                    <a:gd name="T2" fmla="*/ 126 w 193"/>
                    <a:gd name="T3" fmla="*/ 113 h 117"/>
                    <a:gd name="T4" fmla="*/ 154 w 193"/>
                    <a:gd name="T5" fmla="*/ 106 h 117"/>
                    <a:gd name="T6" fmla="*/ 174 w 193"/>
                    <a:gd name="T7" fmla="*/ 97 h 117"/>
                    <a:gd name="T8" fmla="*/ 187 w 193"/>
                    <a:gd name="T9" fmla="*/ 82 h 117"/>
                    <a:gd name="T10" fmla="*/ 193 w 193"/>
                    <a:gd name="T11" fmla="*/ 67 h 117"/>
                    <a:gd name="T12" fmla="*/ 187 w 193"/>
                    <a:gd name="T13" fmla="*/ 49 h 117"/>
                    <a:gd name="T14" fmla="*/ 174 w 193"/>
                    <a:gd name="T15" fmla="*/ 32 h 117"/>
                    <a:gd name="T16" fmla="*/ 154 w 193"/>
                    <a:gd name="T17" fmla="*/ 15 h 117"/>
                    <a:gd name="T18" fmla="*/ 126 w 193"/>
                    <a:gd name="T19" fmla="*/ 4 h 117"/>
                    <a:gd name="T20" fmla="*/ 96 w 193"/>
                    <a:gd name="T21" fmla="*/ 0 h 117"/>
                    <a:gd name="T22" fmla="*/ 66 w 193"/>
                    <a:gd name="T23" fmla="*/ 4 h 117"/>
                    <a:gd name="T24" fmla="*/ 41 w 193"/>
                    <a:gd name="T25" fmla="*/ 15 h 117"/>
                    <a:gd name="T26" fmla="*/ 18 w 193"/>
                    <a:gd name="T27" fmla="*/ 32 h 117"/>
                    <a:gd name="T28" fmla="*/ 5 w 193"/>
                    <a:gd name="T29" fmla="*/ 49 h 117"/>
                    <a:gd name="T30" fmla="*/ 0 w 193"/>
                    <a:gd name="T31" fmla="*/ 67 h 117"/>
                    <a:gd name="T32" fmla="*/ 5 w 193"/>
                    <a:gd name="T33" fmla="*/ 82 h 117"/>
                    <a:gd name="T34" fmla="*/ 18 w 193"/>
                    <a:gd name="T35" fmla="*/ 97 h 117"/>
                    <a:gd name="T36" fmla="*/ 41 w 193"/>
                    <a:gd name="T37" fmla="*/ 106 h 117"/>
                    <a:gd name="T38" fmla="*/ 66 w 193"/>
                    <a:gd name="T39" fmla="*/ 113 h 117"/>
                    <a:gd name="T40" fmla="*/ 96 w 193"/>
                    <a:gd name="T41" fmla="*/ 117 h 11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93"/>
                    <a:gd name="T64" fmla="*/ 0 h 117"/>
                    <a:gd name="T65" fmla="*/ 193 w 193"/>
                    <a:gd name="T66" fmla="*/ 117 h 11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93" h="117">
                      <a:moveTo>
                        <a:pt x="96" y="117"/>
                      </a:moveTo>
                      <a:lnTo>
                        <a:pt x="126" y="113"/>
                      </a:lnTo>
                      <a:lnTo>
                        <a:pt x="154" y="106"/>
                      </a:lnTo>
                      <a:lnTo>
                        <a:pt x="174" y="97"/>
                      </a:lnTo>
                      <a:lnTo>
                        <a:pt x="187" y="82"/>
                      </a:lnTo>
                      <a:lnTo>
                        <a:pt x="193" y="67"/>
                      </a:lnTo>
                      <a:lnTo>
                        <a:pt x="187" y="49"/>
                      </a:lnTo>
                      <a:lnTo>
                        <a:pt x="174" y="32"/>
                      </a:lnTo>
                      <a:lnTo>
                        <a:pt x="154" y="15"/>
                      </a:lnTo>
                      <a:lnTo>
                        <a:pt x="126" y="4"/>
                      </a:lnTo>
                      <a:lnTo>
                        <a:pt x="96" y="0"/>
                      </a:lnTo>
                      <a:lnTo>
                        <a:pt x="66" y="4"/>
                      </a:lnTo>
                      <a:lnTo>
                        <a:pt x="41" y="15"/>
                      </a:lnTo>
                      <a:lnTo>
                        <a:pt x="18" y="32"/>
                      </a:lnTo>
                      <a:lnTo>
                        <a:pt x="5" y="49"/>
                      </a:lnTo>
                      <a:lnTo>
                        <a:pt x="0" y="67"/>
                      </a:lnTo>
                      <a:lnTo>
                        <a:pt x="5" y="82"/>
                      </a:lnTo>
                      <a:lnTo>
                        <a:pt x="18" y="97"/>
                      </a:lnTo>
                      <a:lnTo>
                        <a:pt x="41" y="106"/>
                      </a:lnTo>
                      <a:lnTo>
                        <a:pt x="66" y="113"/>
                      </a:lnTo>
                      <a:lnTo>
                        <a:pt x="96" y="117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 w="0">
                  <a:solidFill>
                    <a:srgbClr val="9F9F9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6" name="Freeform 202"/>
                <p:cNvSpPr>
                  <a:spLocks/>
                </p:cNvSpPr>
                <p:nvPr/>
              </p:nvSpPr>
              <p:spPr bwMode="auto">
                <a:xfrm>
                  <a:off x="926" y="2749"/>
                  <a:ext cx="162" cy="97"/>
                </a:xfrm>
                <a:custGeom>
                  <a:avLst/>
                  <a:gdLst>
                    <a:gd name="T0" fmla="*/ 80 w 162"/>
                    <a:gd name="T1" fmla="*/ 97 h 97"/>
                    <a:gd name="T2" fmla="*/ 106 w 162"/>
                    <a:gd name="T3" fmla="*/ 95 h 97"/>
                    <a:gd name="T4" fmla="*/ 128 w 162"/>
                    <a:gd name="T5" fmla="*/ 89 h 97"/>
                    <a:gd name="T6" fmla="*/ 145 w 162"/>
                    <a:gd name="T7" fmla="*/ 80 h 97"/>
                    <a:gd name="T8" fmla="*/ 158 w 162"/>
                    <a:gd name="T9" fmla="*/ 69 h 97"/>
                    <a:gd name="T10" fmla="*/ 162 w 162"/>
                    <a:gd name="T11" fmla="*/ 56 h 97"/>
                    <a:gd name="T12" fmla="*/ 158 w 162"/>
                    <a:gd name="T13" fmla="*/ 41 h 97"/>
                    <a:gd name="T14" fmla="*/ 145 w 162"/>
                    <a:gd name="T15" fmla="*/ 26 h 97"/>
                    <a:gd name="T16" fmla="*/ 128 w 162"/>
                    <a:gd name="T17" fmla="*/ 13 h 97"/>
                    <a:gd name="T18" fmla="*/ 106 w 162"/>
                    <a:gd name="T19" fmla="*/ 4 h 97"/>
                    <a:gd name="T20" fmla="*/ 80 w 162"/>
                    <a:gd name="T21" fmla="*/ 0 h 97"/>
                    <a:gd name="T22" fmla="*/ 54 w 162"/>
                    <a:gd name="T23" fmla="*/ 4 h 97"/>
                    <a:gd name="T24" fmla="*/ 34 w 162"/>
                    <a:gd name="T25" fmla="*/ 13 h 97"/>
                    <a:gd name="T26" fmla="*/ 15 w 162"/>
                    <a:gd name="T27" fmla="*/ 26 h 97"/>
                    <a:gd name="T28" fmla="*/ 4 w 162"/>
                    <a:gd name="T29" fmla="*/ 41 h 97"/>
                    <a:gd name="T30" fmla="*/ 0 w 162"/>
                    <a:gd name="T31" fmla="*/ 56 h 97"/>
                    <a:gd name="T32" fmla="*/ 4 w 162"/>
                    <a:gd name="T33" fmla="*/ 69 h 97"/>
                    <a:gd name="T34" fmla="*/ 15 w 162"/>
                    <a:gd name="T35" fmla="*/ 80 h 97"/>
                    <a:gd name="T36" fmla="*/ 34 w 162"/>
                    <a:gd name="T37" fmla="*/ 89 h 97"/>
                    <a:gd name="T38" fmla="*/ 54 w 162"/>
                    <a:gd name="T39" fmla="*/ 95 h 97"/>
                    <a:gd name="T40" fmla="*/ 80 w 162"/>
                    <a:gd name="T41" fmla="*/ 97 h 9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62"/>
                    <a:gd name="T64" fmla="*/ 0 h 97"/>
                    <a:gd name="T65" fmla="*/ 162 w 162"/>
                    <a:gd name="T66" fmla="*/ 97 h 9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62" h="97">
                      <a:moveTo>
                        <a:pt x="80" y="97"/>
                      </a:moveTo>
                      <a:lnTo>
                        <a:pt x="106" y="95"/>
                      </a:lnTo>
                      <a:lnTo>
                        <a:pt x="128" y="89"/>
                      </a:lnTo>
                      <a:lnTo>
                        <a:pt x="145" y="80"/>
                      </a:lnTo>
                      <a:lnTo>
                        <a:pt x="158" y="69"/>
                      </a:lnTo>
                      <a:lnTo>
                        <a:pt x="162" y="56"/>
                      </a:lnTo>
                      <a:lnTo>
                        <a:pt x="158" y="41"/>
                      </a:lnTo>
                      <a:lnTo>
                        <a:pt x="145" y="26"/>
                      </a:lnTo>
                      <a:lnTo>
                        <a:pt x="128" y="13"/>
                      </a:lnTo>
                      <a:lnTo>
                        <a:pt x="106" y="4"/>
                      </a:lnTo>
                      <a:lnTo>
                        <a:pt x="80" y="0"/>
                      </a:lnTo>
                      <a:lnTo>
                        <a:pt x="54" y="4"/>
                      </a:lnTo>
                      <a:lnTo>
                        <a:pt x="34" y="13"/>
                      </a:lnTo>
                      <a:lnTo>
                        <a:pt x="15" y="26"/>
                      </a:lnTo>
                      <a:lnTo>
                        <a:pt x="4" y="41"/>
                      </a:lnTo>
                      <a:lnTo>
                        <a:pt x="0" y="56"/>
                      </a:lnTo>
                      <a:lnTo>
                        <a:pt x="4" y="69"/>
                      </a:lnTo>
                      <a:lnTo>
                        <a:pt x="15" y="80"/>
                      </a:lnTo>
                      <a:lnTo>
                        <a:pt x="34" y="89"/>
                      </a:lnTo>
                      <a:lnTo>
                        <a:pt x="54" y="95"/>
                      </a:lnTo>
                      <a:lnTo>
                        <a:pt x="80" y="97"/>
                      </a:lnTo>
                      <a:close/>
                    </a:path>
                  </a:pathLst>
                </a:custGeom>
                <a:solidFill>
                  <a:srgbClr val="B7B7B7"/>
                </a:solidFill>
                <a:ln w="0">
                  <a:solidFill>
                    <a:srgbClr val="B7B7B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7" name="Freeform 203"/>
                <p:cNvSpPr>
                  <a:spLocks/>
                </p:cNvSpPr>
                <p:nvPr/>
              </p:nvSpPr>
              <p:spPr bwMode="auto">
                <a:xfrm>
                  <a:off x="941" y="2751"/>
                  <a:ext cx="132" cy="78"/>
                </a:xfrm>
                <a:custGeom>
                  <a:avLst/>
                  <a:gdLst>
                    <a:gd name="T0" fmla="*/ 65 w 132"/>
                    <a:gd name="T1" fmla="*/ 78 h 78"/>
                    <a:gd name="T2" fmla="*/ 91 w 132"/>
                    <a:gd name="T3" fmla="*/ 76 h 78"/>
                    <a:gd name="T4" fmla="*/ 111 w 132"/>
                    <a:gd name="T5" fmla="*/ 69 h 78"/>
                    <a:gd name="T6" fmla="*/ 126 w 132"/>
                    <a:gd name="T7" fmla="*/ 58 h 78"/>
                    <a:gd name="T8" fmla="*/ 132 w 132"/>
                    <a:gd name="T9" fmla="*/ 45 h 78"/>
                    <a:gd name="T10" fmla="*/ 126 w 132"/>
                    <a:gd name="T11" fmla="*/ 30 h 78"/>
                    <a:gd name="T12" fmla="*/ 111 w 132"/>
                    <a:gd name="T13" fmla="*/ 15 h 78"/>
                    <a:gd name="T14" fmla="*/ 91 w 132"/>
                    <a:gd name="T15" fmla="*/ 4 h 78"/>
                    <a:gd name="T16" fmla="*/ 65 w 132"/>
                    <a:gd name="T17" fmla="*/ 0 h 78"/>
                    <a:gd name="T18" fmla="*/ 41 w 132"/>
                    <a:gd name="T19" fmla="*/ 4 h 78"/>
                    <a:gd name="T20" fmla="*/ 19 w 132"/>
                    <a:gd name="T21" fmla="*/ 15 h 78"/>
                    <a:gd name="T22" fmla="*/ 6 w 132"/>
                    <a:gd name="T23" fmla="*/ 30 h 78"/>
                    <a:gd name="T24" fmla="*/ 0 w 132"/>
                    <a:gd name="T25" fmla="*/ 45 h 78"/>
                    <a:gd name="T26" fmla="*/ 6 w 132"/>
                    <a:gd name="T27" fmla="*/ 58 h 78"/>
                    <a:gd name="T28" fmla="*/ 19 w 132"/>
                    <a:gd name="T29" fmla="*/ 69 h 78"/>
                    <a:gd name="T30" fmla="*/ 41 w 132"/>
                    <a:gd name="T31" fmla="*/ 76 h 78"/>
                    <a:gd name="T32" fmla="*/ 65 w 132"/>
                    <a:gd name="T33" fmla="*/ 78 h 7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2"/>
                    <a:gd name="T52" fmla="*/ 0 h 78"/>
                    <a:gd name="T53" fmla="*/ 132 w 132"/>
                    <a:gd name="T54" fmla="*/ 78 h 7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2" h="78">
                      <a:moveTo>
                        <a:pt x="65" y="78"/>
                      </a:moveTo>
                      <a:lnTo>
                        <a:pt x="91" y="76"/>
                      </a:lnTo>
                      <a:lnTo>
                        <a:pt x="111" y="69"/>
                      </a:lnTo>
                      <a:lnTo>
                        <a:pt x="126" y="58"/>
                      </a:lnTo>
                      <a:lnTo>
                        <a:pt x="132" y="45"/>
                      </a:lnTo>
                      <a:lnTo>
                        <a:pt x="126" y="30"/>
                      </a:lnTo>
                      <a:lnTo>
                        <a:pt x="111" y="15"/>
                      </a:lnTo>
                      <a:lnTo>
                        <a:pt x="91" y="4"/>
                      </a:lnTo>
                      <a:lnTo>
                        <a:pt x="65" y="0"/>
                      </a:lnTo>
                      <a:lnTo>
                        <a:pt x="41" y="4"/>
                      </a:lnTo>
                      <a:lnTo>
                        <a:pt x="19" y="15"/>
                      </a:lnTo>
                      <a:lnTo>
                        <a:pt x="6" y="30"/>
                      </a:lnTo>
                      <a:lnTo>
                        <a:pt x="0" y="45"/>
                      </a:lnTo>
                      <a:lnTo>
                        <a:pt x="6" y="58"/>
                      </a:lnTo>
                      <a:lnTo>
                        <a:pt x="19" y="69"/>
                      </a:lnTo>
                      <a:lnTo>
                        <a:pt x="41" y="76"/>
                      </a:lnTo>
                      <a:lnTo>
                        <a:pt x="65" y="78"/>
                      </a:lnTo>
                      <a:close/>
                    </a:path>
                  </a:pathLst>
                </a:custGeom>
                <a:solidFill>
                  <a:srgbClr val="CFCFCF"/>
                </a:solidFill>
                <a:ln w="0">
                  <a:solidFill>
                    <a:srgbClr val="CFCFC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8" name="Freeform 204"/>
                <p:cNvSpPr>
                  <a:spLocks/>
                </p:cNvSpPr>
                <p:nvPr/>
              </p:nvSpPr>
              <p:spPr bwMode="auto">
                <a:xfrm>
                  <a:off x="956" y="2751"/>
                  <a:ext cx="100" cy="61"/>
                </a:xfrm>
                <a:custGeom>
                  <a:avLst/>
                  <a:gdLst>
                    <a:gd name="T0" fmla="*/ 50 w 100"/>
                    <a:gd name="T1" fmla="*/ 61 h 61"/>
                    <a:gd name="T2" fmla="*/ 71 w 100"/>
                    <a:gd name="T3" fmla="*/ 59 h 61"/>
                    <a:gd name="T4" fmla="*/ 87 w 100"/>
                    <a:gd name="T5" fmla="*/ 54 h 61"/>
                    <a:gd name="T6" fmla="*/ 96 w 100"/>
                    <a:gd name="T7" fmla="*/ 45 h 61"/>
                    <a:gd name="T8" fmla="*/ 100 w 100"/>
                    <a:gd name="T9" fmla="*/ 35 h 61"/>
                    <a:gd name="T10" fmla="*/ 96 w 100"/>
                    <a:gd name="T11" fmla="*/ 24 h 61"/>
                    <a:gd name="T12" fmla="*/ 87 w 100"/>
                    <a:gd name="T13" fmla="*/ 13 h 61"/>
                    <a:gd name="T14" fmla="*/ 71 w 100"/>
                    <a:gd name="T15" fmla="*/ 4 h 61"/>
                    <a:gd name="T16" fmla="*/ 50 w 100"/>
                    <a:gd name="T17" fmla="*/ 0 h 61"/>
                    <a:gd name="T18" fmla="*/ 32 w 100"/>
                    <a:gd name="T19" fmla="*/ 4 h 61"/>
                    <a:gd name="T20" fmla="*/ 15 w 100"/>
                    <a:gd name="T21" fmla="*/ 13 h 61"/>
                    <a:gd name="T22" fmla="*/ 6 w 100"/>
                    <a:gd name="T23" fmla="*/ 24 h 61"/>
                    <a:gd name="T24" fmla="*/ 0 w 100"/>
                    <a:gd name="T25" fmla="*/ 35 h 61"/>
                    <a:gd name="T26" fmla="*/ 6 w 100"/>
                    <a:gd name="T27" fmla="*/ 45 h 61"/>
                    <a:gd name="T28" fmla="*/ 15 w 100"/>
                    <a:gd name="T29" fmla="*/ 54 h 61"/>
                    <a:gd name="T30" fmla="*/ 32 w 100"/>
                    <a:gd name="T31" fmla="*/ 59 h 61"/>
                    <a:gd name="T32" fmla="*/ 50 w 100"/>
                    <a:gd name="T33" fmla="*/ 61 h 6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0"/>
                    <a:gd name="T52" fmla="*/ 0 h 61"/>
                    <a:gd name="T53" fmla="*/ 100 w 100"/>
                    <a:gd name="T54" fmla="*/ 61 h 6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0" h="61">
                      <a:moveTo>
                        <a:pt x="50" y="61"/>
                      </a:moveTo>
                      <a:lnTo>
                        <a:pt x="71" y="59"/>
                      </a:lnTo>
                      <a:lnTo>
                        <a:pt x="87" y="54"/>
                      </a:lnTo>
                      <a:lnTo>
                        <a:pt x="96" y="45"/>
                      </a:lnTo>
                      <a:lnTo>
                        <a:pt x="100" y="35"/>
                      </a:lnTo>
                      <a:lnTo>
                        <a:pt x="96" y="24"/>
                      </a:lnTo>
                      <a:lnTo>
                        <a:pt x="87" y="13"/>
                      </a:lnTo>
                      <a:lnTo>
                        <a:pt x="71" y="4"/>
                      </a:lnTo>
                      <a:lnTo>
                        <a:pt x="50" y="0"/>
                      </a:lnTo>
                      <a:lnTo>
                        <a:pt x="32" y="4"/>
                      </a:lnTo>
                      <a:lnTo>
                        <a:pt x="15" y="13"/>
                      </a:lnTo>
                      <a:lnTo>
                        <a:pt x="6" y="24"/>
                      </a:lnTo>
                      <a:lnTo>
                        <a:pt x="0" y="35"/>
                      </a:lnTo>
                      <a:lnTo>
                        <a:pt x="6" y="45"/>
                      </a:lnTo>
                      <a:lnTo>
                        <a:pt x="15" y="54"/>
                      </a:lnTo>
                      <a:lnTo>
                        <a:pt x="32" y="59"/>
                      </a:lnTo>
                      <a:lnTo>
                        <a:pt x="50" y="61"/>
                      </a:lnTo>
                      <a:close/>
                    </a:path>
                  </a:pathLst>
                </a:custGeom>
                <a:solidFill>
                  <a:srgbClr val="E7E7E7"/>
                </a:solidFill>
                <a:ln w="0">
                  <a:solidFill>
                    <a:srgbClr val="E7E7E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9" name="Freeform 205"/>
                <p:cNvSpPr>
                  <a:spLocks/>
                </p:cNvSpPr>
                <p:nvPr/>
              </p:nvSpPr>
              <p:spPr bwMode="auto">
                <a:xfrm>
                  <a:off x="1167" y="3025"/>
                  <a:ext cx="219" cy="134"/>
                </a:xfrm>
                <a:custGeom>
                  <a:avLst/>
                  <a:gdLst>
                    <a:gd name="T0" fmla="*/ 110 w 219"/>
                    <a:gd name="T1" fmla="*/ 134 h 134"/>
                    <a:gd name="T2" fmla="*/ 145 w 219"/>
                    <a:gd name="T3" fmla="*/ 130 h 134"/>
                    <a:gd name="T4" fmla="*/ 175 w 219"/>
                    <a:gd name="T5" fmla="*/ 123 h 134"/>
                    <a:gd name="T6" fmla="*/ 199 w 219"/>
                    <a:gd name="T7" fmla="*/ 110 h 134"/>
                    <a:gd name="T8" fmla="*/ 214 w 219"/>
                    <a:gd name="T9" fmla="*/ 95 h 134"/>
                    <a:gd name="T10" fmla="*/ 219 w 219"/>
                    <a:gd name="T11" fmla="*/ 76 h 134"/>
                    <a:gd name="T12" fmla="*/ 214 w 219"/>
                    <a:gd name="T13" fmla="*/ 56 h 134"/>
                    <a:gd name="T14" fmla="*/ 199 w 219"/>
                    <a:gd name="T15" fmla="*/ 36 h 134"/>
                    <a:gd name="T16" fmla="*/ 175 w 219"/>
                    <a:gd name="T17" fmla="*/ 19 h 134"/>
                    <a:gd name="T18" fmla="*/ 145 w 219"/>
                    <a:gd name="T19" fmla="*/ 6 h 134"/>
                    <a:gd name="T20" fmla="*/ 110 w 219"/>
                    <a:gd name="T21" fmla="*/ 0 h 134"/>
                    <a:gd name="T22" fmla="*/ 75 w 219"/>
                    <a:gd name="T23" fmla="*/ 6 h 134"/>
                    <a:gd name="T24" fmla="*/ 45 w 219"/>
                    <a:gd name="T25" fmla="*/ 19 h 134"/>
                    <a:gd name="T26" fmla="*/ 21 w 219"/>
                    <a:gd name="T27" fmla="*/ 36 h 134"/>
                    <a:gd name="T28" fmla="*/ 6 w 219"/>
                    <a:gd name="T29" fmla="*/ 56 h 134"/>
                    <a:gd name="T30" fmla="*/ 0 w 219"/>
                    <a:gd name="T31" fmla="*/ 76 h 134"/>
                    <a:gd name="T32" fmla="*/ 6 w 219"/>
                    <a:gd name="T33" fmla="*/ 95 h 134"/>
                    <a:gd name="T34" fmla="*/ 21 w 219"/>
                    <a:gd name="T35" fmla="*/ 110 h 134"/>
                    <a:gd name="T36" fmla="*/ 45 w 219"/>
                    <a:gd name="T37" fmla="*/ 123 h 134"/>
                    <a:gd name="T38" fmla="*/ 75 w 219"/>
                    <a:gd name="T39" fmla="*/ 130 h 134"/>
                    <a:gd name="T40" fmla="*/ 110 w 219"/>
                    <a:gd name="T41" fmla="*/ 134 h 13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19"/>
                    <a:gd name="T64" fmla="*/ 0 h 134"/>
                    <a:gd name="T65" fmla="*/ 219 w 219"/>
                    <a:gd name="T66" fmla="*/ 134 h 13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19" h="134">
                      <a:moveTo>
                        <a:pt x="110" y="134"/>
                      </a:moveTo>
                      <a:lnTo>
                        <a:pt x="145" y="130"/>
                      </a:lnTo>
                      <a:lnTo>
                        <a:pt x="175" y="123"/>
                      </a:lnTo>
                      <a:lnTo>
                        <a:pt x="199" y="110"/>
                      </a:lnTo>
                      <a:lnTo>
                        <a:pt x="214" y="95"/>
                      </a:lnTo>
                      <a:lnTo>
                        <a:pt x="219" y="76"/>
                      </a:lnTo>
                      <a:lnTo>
                        <a:pt x="214" y="56"/>
                      </a:lnTo>
                      <a:lnTo>
                        <a:pt x="199" y="36"/>
                      </a:lnTo>
                      <a:lnTo>
                        <a:pt x="175" y="19"/>
                      </a:lnTo>
                      <a:lnTo>
                        <a:pt x="145" y="6"/>
                      </a:lnTo>
                      <a:lnTo>
                        <a:pt x="110" y="0"/>
                      </a:lnTo>
                      <a:lnTo>
                        <a:pt x="75" y="6"/>
                      </a:lnTo>
                      <a:lnTo>
                        <a:pt x="45" y="19"/>
                      </a:lnTo>
                      <a:lnTo>
                        <a:pt x="21" y="36"/>
                      </a:lnTo>
                      <a:lnTo>
                        <a:pt x="6" y="56"/>
                      </a:lnTo>
                      <a:lnTo>
                        <a:pt x="0" y="76"/>
                      </a:lnTo>
                      <a:lnTo>
                        <a:pt x="6" y="95"/>
                      </a:lnTo>
                      <a:lnTo>
                        <a:pt x="21" y="110"/>
                      </a:lnTo>
                      <a:lnTo>
                        <a:pt x="45" y="123"/>
                      </a:lnTo>
                      <a:lnTo>
                        <a:pt x="75" y="130"/>
                      </a:lnTo>
                      <a:lnTo>
                        <a:pt x="110" y="134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0" name="Freeform 206"/>
                <p:cNvSpPr>
                  <a:spLocks/>
                </p:cNvSpPr>
                <p:nvPr/>
              </p:nvSpPr>
              <p:spPr bwMode="auto">
                <a:xfrm>
                  <a:off x="1117" y="3114"/>
                  <a:ext cx="269" cy="247"/>
                </a:xfrm>
                <a:custGeom>
                  <a:avLst/>
                  <a:gdLst>
                    <a:gd name="T0" fmla="*/ 119 w 269"/>
                    <a:gd name="T1" fmla="*/ 247 h 247"/>
                    <a:gd name="T2" fmla="*/ 88 w 269"/>
                    <a:gd name="T3" fmla="*/ 243 h 247"/>
                    <a:gd name="T4" fmla="*/ 62 w 269"/>
                    <a:gd name="T5" fmla="*/ 236 h 247"/>
                    <a:gd name="T6" fmla="*/ 41 w 269"/>
                    <a:gd name="T7" fmla="*/ 225 h 247"/>
                    <a:gd name="T8" fmla="*/ 26 w 269"/>
                    <a:gd name="T9" fmla="*/ 212 h 247"/>
                    <a:gd name="T10" fmla="*/ 15 w 269"/>
                    <a:gd name="T11" fmla="*/ 199 h 247"/>
                    <a:gd name="T12" fmla="*/ 8 w 269"/>
                    <a:gd name="T13" fmla="*/ 188 h 247"/>
                    <a:gd name="T14" fmla="*/ 2 w 269"/>
                    <a:gd name="T15" fmla="*/ 178 h 247"/>
                    <a:gd name="T16" fmla="*/ 0 w 269"/>
                    <a:gd name="T17" fmla="*/ 171 h 247"/>
                    <a:gd name="T18" fmla="*/ 0 w 269"/>
                    <a:gd name="T19" fmla="*/ 167 h 247"/>
                    <a:gd name="T20" fmla="*/ 0 w 269"/>
                    <a:gd name="T21" fmla="*/ 0 h 247"/>
                    <a:gd name="T22" fmla="*/ 269 w 269"/>
                    <a:gd name="T23" fmla="*/ 2 h 247"/>
                    <a:gd name="T24" fmla="*/ 269 w 269"/>
                    <a:gd name="T25" fmla="*/ 165 h 247"/>
                    <a:gd name="T26" fmla="*/ 262 w 269"/>
                    <a:gd name="T27" fmla="*/ 180 h 247"/>
                    <a:gd name="T28" fmla="*/ 254 w 269"/>
                    <a:gd name="T29" fmla="*/ 195 h 247"/>
                    <a:gd name="T30" fmla="*/ 249 w 269"/>
                    <a:gd name="T31" fmla="*/ 206 h 247"/>
                    <a:gd name="T32" fmla="*/ 245 w 269"/>
                    <a:gd name="T33" fmla="*/ 210 h 247"/>
                    <a:gd name="T34" fmla="*/ 230 w 269"/>
                    <a:gd name="T35" fmla="*/ 223 h 247"/>
                    <a:gd name="T36" fmla="*/ 208 w 269"/>
                    <a:gd name="T37" fmla="*/ 232 h 247"/>
                    <a:gd name="T38" fmla="*/ 184 w 269"/>
                    <a:gd name="T39" fmla="*/ 240 h 247"/>
                    <a:gd name="T40" fmla="*/ 160 w 269"/>
                    <a:gd name="T41" fmla="*/ 243 h 247"/>
                    <a:gd name="T42" fmla="*/ 139 w 269"/>
                    <a:gd name="T43" fmla="*/ 247 h 247"/>
                    <a:gd name="T44" fmla="*/ 125 w 269"/>
                    <a:gd name="T45" fmla="*/ 247 h 247"/>
                    <a:gd name="T46" fmla="*/ 119 w 269"/>
                    <a:gd name="T47" fmla="*/ 247 h 24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69"/>
                    <a:gd name="T73" fmla="*/ 0 h 247"/>
                    <a:gd name="T74" fmla="*/ 269 w 269"/>
                    <a:gd name="T75" fmla="*/ 247 h 24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69" h="247">
                      <a:moveTo>
                        <a:pt x="119" y="247"/>
                      </a:moveTo>
                      <a:lnTo>
                        <a:pt x="88" y="243"/>
                      </a:lnTo>
                      <a:lnTo>
                        <a:pt x="62" y="236"/>
                      </a:lnTo>
                      <a:lnTo>
                        <a:pt x="41" y="225"/>
                      </a:lnTo>
                      <a:lnTo>
                        <a:pt x="26" y="212"/>
                      </a:lnTo>
                      <a:lnTo>
                        <a:pt x="15" y="199"/>
                      </a:lnTo>
                      <a:lnTo>
                        <a:pt x="8" y="188"/>
                      </a:lnTo>
                      <a:lnTo>
                        <a:pt x="2" y="178"/>
                      </a:lnTo>
                      <a:lnTo>
                        <a:pt x="0" y="171"/>
                      </a:lnTo>
                      <a:lnTo>
                        <a:pt x="0" y="167"/>
                      </a:lnTo>
                      <a:lnTo>
                        <a:pt x="0" y="0"/>
                      </a:lnTo>
                      <a:lnTo>
                        <a:pt x="269" y="2"/>
                      </a:lnTo>
                      <a:lnTo>
                        <a:pt x="269" y="165"/>
                      </a:lnTo>
                      <a:lnTo>
                        <a:pt x="262" y="180"/>
                      </a:lnTo>
                      <a:lnTo>
                        <a:pt x="254" y="195"/>
                      </a:lnTo>
                      <a:lnTo>
                        <a:pt x="249" y="206"/>
                      </a:lnTo>
                      <a:lnTo>
                        <a:pt x="245" y="210"/>
                      </a:lnTo>
                      <a:lnTo>
                        <a:pt x="230" y="223"/>
                      </a:lnTo>
                      <a:lnTo>
                        <a:pt x="208" y="232"/>
                      </a:lnTo>
                      <a:lnTo>
                        <a:pt x="184" y="240"/>
                      </a:lnTo>
                      <a:lnTo>
                        <a:pt x="160" y="243"/>
                      </a:lnTo>
                      <a:lnTo>
                        <a:pt x="139" y="247"/>
                      </a:lnTo>
                      <a:lnTo>
                        <a:pt x="125" y="247"/>
                      </a:lnTo>
                      <a:lnTo>
                        <a:pt x="119" y="2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1" name="Freeform 207"/>
                <p:cNvSpPr>
                  <a:spLocks/>
                </p:cNvSpPr>
                <p:nvPr/>
              </p:nvSpPr>
              <p:spPr bwMode="auto">
                <a:xfrm>
                  <a:off x="1117" y="3114"/>
                  <a:ext cx="269" cy="247"/>
                </a:xfrm>
                <a:custGeom>
                  <a:avLst/>
                  <a:gdLst>
                    <a:gd name="T0" fmla="*/ 119 w 269"/>
                    <a:gd name="T1" fmla="*/ 247 h 247"/>
                    <a:gd name="T2" fmla="*/ 88 w 269"/>
                    <a:gd name="T3" fmla="*/ 243 h 247"/>
                    <a:gd name="T4" fmla="*/ 62 w 269"/>
                    <a:gd name="T5" fmla="*/ 236 h 247"/>
                    <a:gd name="T6" fmla="*/ 41 w 269"/>
                    <a:gd name="T7" fmla="*/ 225 h 247"/>
                    <a:gd name="T8" fmla="*/ 26 w 269"/>
                    <a:gd name="T9" fmla="*/ 212 h 247"/>
                    <a:gd name="T10" fmla="*/ 15 w 269"/>
                    <a:gd name="T11" fmla="*/ 199 h 247"/>
                    <a:gd name="T12" fmla="*/ 8 w 269"/>
                    <a:gd name="T13" fmla="*/ 188 h 247"/>
                    <a:gd name="T14" fmla="*/ 2 w 269"/>
                    <a:gd name="T15" fmla="*/ 178 h 247"/>
                    <a:gd name="T16" fmla="*/ 0 w 269"/>
                    <a:gd name="T17" fmla="*/ 171 h 247"/>
                    <a:gd name="T18" fmla="*/ 0 w 269"/>
                    <a:gd name="T19" fmla="*/ 167 h 247"/>
                    <a:gd name="T20" fmla="*/ 0 w 269"/>
                    <a:gd name="T21" fmla="*/ 0 h 247"/>
                    <a:gd name="T22" fmla="*/ 269 w 269"/>
                    <a:gd name="T23" fmla="*/ 2 h 247"/>
                    <a:gd name="T24" fmla="*/ 269 w 269"/>
                    <a:gd name="T25" fmla="*/ 165 h 247"/>
                    <a:gd name="T26" fmla="*/ 262 w 269"/>
                    <a:gd name="T27" fmla="*/ 180 h 247"/>
                    <a:gd name="T28" fmla="*/ 254 w 269"/>
                    <a:gd name="T29" fmla="*/ 195 h 247"/>
                    <a:gd name="T30" fmla="*/ 249 w 269"/>
                    <a:gd name="T31" fmla="*/ 206 h 247"/>
                    <a:gd name="T32" fmla="*/ 245 w 269"/>
                    <a:gd name="T33" fmla="*/ 210 h 247"/>
                    <a:gd name="T34" fmla="*/ 230 w 269"/>
                    <a:gd name="T35" fmla="*/ 223 h 247"/>
                    <a:gd name="T36" fmla="*/ 208 w 269"/>
                    <a:gd name="T37" fmla="*/ 232 h 247"/>
                    <a:gd name="T38" fmla="*/ 184 w 269"/>
                    <a:gd name="T39" fmla="*/ 240 h 247"/>
                    <a:gd name="T40" fmla="*/ 160 w 269"/>
                    <a:gd name="T41" fmla="*/ 243 h 247"/>
                    <a:gd name="T42" fmla="*/ 139 w 269"/>
                    <a:gd name="T43" fmla="*/ 247 h 247"/>
                    <a:gd name="T44" fmla="*/ 125 w 269"/>
                    <a:gd name="T45" fmla="*/ 247 h 247"/>
                    <a:gd name="T46" fmla="*/ 119 w 269"/>
                    <a:gd name="T47" fmla="*/ 247 h 24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69"/>
                    <a:gd name="T73" fmla="*/ 0 h 247"/>
                    <a:gd name="T74" fmla="*/ 269 w 269"/>
                    <a:gd name="T75" fmla="*/ 247 h 24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69" h="247">
                      <a:moveTo>
                        <a:pt x="119" y="247"/>
                      </a:moveTo>
                      <a:lnTo>
                        <a:pt x="88" y="243"/>
                      </a:lnTo>
                      <a:lnTo>
                        <a:pt x="62" y="236"/>
                      </a:lnTo>
                      <a:lnTo>
                        <a:pt x="41" y="225"/>
                      </a:lnTo>
                      <a:lnTo>
                        <a:pt x="26" y="212"/>
                      </a:lnTo>
                      <a:lnTo>
                        <a:pt x="15" y="199"/>
                      </a:lnTo>
                      <a:lnTo>
                        <a:pt x="8" y="188"/>
                      </a:lnTo>
                      <a:lnTo>
                        <a:pt x="2" y="178"/>
                      </a:lnTo>
                      <a:lnTo>
                        <a:pt x="0" y="171"/>
                      </a:lnTo>
                      <a:lnTo>
                        <a:pt x="0" y="167"/>
                      </a:lnTo>
                      <a:lnTo>
                        <a:pt x="0" y="0"/>
                      </a:lnTo>
                      <a:lnTo>
                        <a:pt x="269" y="2"/>
                      </a:lnTo>
                      <a:lnTo>
                        <a:pt x="269" y="165"/>
                      </a:lnTo>
                      <a:lnTo>
                        <a:pt x="262" y="180"/>
                      </a:lnTo>
                      <a:lnTo>
                        <a:pt x="254" y="195"/>
                      </a:lnTo>
                      <a:lnTo>
                        <a:pt x="249" y="206"/>
                      </a:lnTo>
                      <a:lnTo>
                        <a:pt x="245" y="210"/>
                      </a:lnTo>
                      <a:lnTo>
                        <a:pt x="230" y="223"/>
                      </a:lnTo>
                      <a:lnTo>
                        <a:pt x="208" y="232"/>
                      </a:lnTo>
                      <a:lnTo>
                        <a:pt x="184" y="240"/>
                      </a:lnTo>
                      <a:lnTo>
                        <a:pt x="160" y="243"/>
                      </a:lnTo>
                      <a:lnTo>
                        <a:pt x="139" y="247"/>
                      </a:lnTo>
                      <a:lnTo>
                        <a:pt x="125" y="247"/>
                      </a:lnTo>
                      <a:lnTo>
                        <a:pt x="119" y="247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2" name="Freeform 208"/>
                <p:cNvSpPr>
                  <a:spLocks/>
                </p:cNvSpPr>
                <p:nvPr/>
              </p:nvSpPr>
              <p:spPr bwMode="auto">
                <a:xfrm>
                  <a:off x="1132" y="3114"/>
                  <a:ext cx="243" cy="247"/>
                </a:xfrm>
                <a:custGeom>
                  <a:avLst/>
                  <a:gdLst>
                    <a:gd name="T0" fmla="*/ 110 w 243"/>
                    <a:gd name="T1" fmla="*/ 247 h 247"/>
                    <a:gd name="T2" fmla="*/ 78 w 243"/>
                    <a:gd name="T3" fmla="*/ 242 h 247"/>
                    <a:gd name="T4" fmla="*/ 52 w 243"/>
                    <a:gd name="T5" fmla="*/ 234 h 247"/>
                    <a:gd name="T6" fmla="*/ 34 w 243"/>
                    <a:gd name="T7" fmla="*/ 223 h 247"/>
                    <a:gd name="T8" fmla="*/ 19 w 243"/>
                    <a:gd name="T9" fmla="*/ 210 h 247"/>
                    <a:gd name="T10" fmla="*/ 10 w 243"/>
                    <a:gd name="T11" fmla="*/ 197 h 247"/>
                    <a:gd name="T12" fmla="*/ 4 w 243"/>
                    <a:gd name="T13" fmla="*/ 188 h 247"/>
                    <a:gd name="T14" fmla="*/ 2 w 243"/>
                    <a:gd name="T15" fmla="*/ 180 h 247"/>
                    <a:gd name="T16" fmla="*/ 0 w 243"/>
                    <a:gd name="T17" fmla="*/ 177 h 247"/>
                    <a:gd name="T18" fmla="*/ 0 w 243"/>
                    <a:gd name="T19" fmla="*/ 0 h 247"/>
                    <a:gd name="T20" fmla="*/ 243 w 243"/>
                    <a:gd name="T21" fmla="*/ 2 h 247"/>
                    <a:gd name="T22" fmla="*/ 243 w 243"/>
                    <a:gd name="T23" fmla="*/ 158 h 247"/>
                    <a:gd name="T24" fmla="*/ 238 w 243"/>
                    <a:gd name="T25" fmla="*/ 173 h 247"/>
                    <a:gd name="T26" fmla="*/ 230 w 243"/>
                    <a:gd name="T27" fmla="*/ 188 h 247"/>
                    <a:gd name="T28" fmla="*/ 225 w 243"/>
                    <a:gd name="T29" fmla="*/ 197 h 247"/>
                    <a:gd name="T30" fmla="*/ 223 w 243"/>
                    <a:gd name="T31" fmla="*/ 201 h 247"/>
                    <a:gd name="T32" fmla="*/ 208 w 243"/>
                    <a:gd name="T33" fmla="*/ 214 h 247"/>
                    <a:gd name="T34" fmla="*/ 189 w 243"/>
                    <a:gd name="T35" fmla="*/ 225 h 247"/>
                    <a:gd name="T36" fmla="*/ 167 w 243"/>
                    <a:gd name="T37" fmla="*/ 232 h 247"/>
                    <a:gd name="T38" fmla="*/ 147 w 243"/>
                    <a:gd name="T39" fmla="*/ 240 h 247"/>
                    <a:gd name="T40" fmla="*/ 128 w 243"/>
                    <a:gd name="T41" fmla="*/ 243 h 247"/>
                    <a:gd name="T42" fmla="*/ 115 w 243"/>
                    <a:gd name="T43" fmla="*/ 245 h 247"/>
                    <a:gd name="T44" fmla="*/ 110 w 243"/>
                    <a:gd name="T45" fmla="*/ 247 h 24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43"/>
                    <a:gd name="T70" fmla="*/ 0 h 247"/>
                    <a:gd name="T71" fmla="*/ 243 w 243"/>
                    <a:gd name="T72" fmla="*/ 247 h 24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43" h="247">
                      <a:moveTo>
                        <a:pt x="110" y="247"/>
                      </a:moveTo>
                      <a:lnTo>
                        <a:pt x="78" y="242"/>
                      </a:lnTo>
                      <a:lnTo>
                        <a:pt x="52" y="234"/>
                      </a:lnTo>
                      <a:lnTo>
                        <a:pt x="34" y="223"/>
                      </a:lnTo>
                      <a:lnTo>
                        <a:pt x="19" y="210"/>
                      </a:lnTo>
                      <a:lnTo>
                        <a:pt x="10" y="197"/>
                      </a:lnTo>
                      <a:lnTo>
                        <a:pt x="4" y="188"/>
                      </a:lnTo>
                      <a:lnTo>
                        <a:pt x="2" y="180"/>
                      </a:lnTo>
                      <a:lnTo>
                        <a:pt x="0" y="177"/>
                      </a:lnTo>
                      <a:lnTo>
                        <a:pt x="0" y="0"/>
                      </a:lnTo>
                      <a:lnTo>
                        <a:pt x="243" y="2"/>
                      </a:lnTo>
                      <a:lnTo>
                        <a:pt x="243" y="158"/>
                      </a:lnTo>
                      <a:lnTo>
                        <a:pt x="238" y="173"/>
                      </a:lnTo>
                      <a:lnTo>
                        <a:pt x="230" y="188"/>
                      </a:lnTo>
                      <a:lnTo>
                        <a:pt x="225" y="197"/>
                      </a:lnTo>
                      <a:lnTo>
                        <a:pt x="223" y="201"/>
                      </a:lnTo>
                      <a:lnTo>
                        <a:pt x="208" y="214"/>
                      </a:lnTo>
                      <a:lnTo>
                        <a:pt x="189" y="225"/>
                      </a:lnTo>
                      <a:lnTo>
                        <a:pt x="167" y="232"/>
                      </a:lnTo>
                      <a:lnTo>
                        <a:pt x="147" y="240"/>
                      </a:lnTo>
                      <a:lnTo>
                        <a:pt x="128" y="243"/>
                      </a:lnTo>
                      <a:lnTo>
                        <a:pt x="115" y="245"/>
                      </a:lnTo>
                      <a:lnTo>
                        <a:pt x="110" y="247"/>
                      </a:lnTo>
                      <a:close/>
                    </a:path>
                  </a:pathLst>
                </a:custGeom>
                <a:solidFill>
                  <a:srgbClr val="1C1C1C"/>
                </a:solidFill>
                <a:ln w="0">
                  <a:solidFill>
                    <a:srgbClr val="1C1C1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3" name="Freeform 209"/>
                <p:cNvSpPr>
                  <a:spLocks/>
                </p:cNvSpPr>
                <p:nvPr/>
              </p:nvSpPr>
              <p:spPr bwMode="auto">
                <a:xfrm>
                  <a:off x="1147" y="3114"/>
                  <a:ext cx="219" cy="245"/>
                </a:xfrm>
                <a:custGeom>
                  <a:avLst/>
                  <a:gdLst>
                    <a:gd name="T0" fmla="*/ 100 w 219"/>
                    <a:gd name="T1" fmla="*/ 245 h 245"/>
                    <a:gd name="T2" fmla="*/ 72 w 219"/>
                    <a:gd name="T3" fmla="*/ 242 h 245"/>
                    <a:gd name="T4" fmla="*/ 48 w 219"/>
                    <a:gd name="T5" fmla="*/ 234 h 245"/>
                    <a:gd name="T6" fmla="*/ 32 w 219"/>
                    <a:gd name="T7" fmla="*/ 225 h 245"/>
                    <a:gd name="T8" fmla="*/ 19 w 219"/>
                    <a:gd name="T9" fmla="*/ 214 h 245"/>
                    <a:gd name="T10" fmla="*/ 9 w 219"/>
                    <a:gd name="T11" fmla="*/ 203 h 245"/>
                    <a:gd name="T12" fmla="*/ 4 w 219"/>
                    <a:gd name="T13" fmla="*/ 193 h 245"/>
                    <a:gd name="T14" fmla="*/ 2 w 219"/>
                    <a:gd name="T15" fmla="*/ 188 h 245"/>
                    <a:gd name="T16" fmla="*/ 0 w 219"/>
                    <a:gd name="T17" fmla="*/ 186 h 245"/>
                    <a:gd name="T18" fmla="*/ 0 w 219"/>
                    <a:gd name="T19" fmla="*/ 0 h 245"/>
                    <a:gd name="T20" fmla="*/ 219 w 219"/>
                    <a:gd name="T21" fmla="*/ 2 h 245"/>
                    <a:gd name="T22" fmla="*/ 219 w 219"/>
                    <a:gd name="T23" fmla="*/ 153 h 245"/>
                    <a:gd name="T24" fmla="*/ 211 w 219"/>
                    <a:gd name="T25" fmla="*/ 165 h 245"/>
                    <a:gd name="T26" fmla="*/ 206 w 219"/>
                    <a:gd name="T27" fmla="*/ 178 h 245"/>
                    <a:gd name="T28" fmla="*/ 202 w 219"/>
                    <a:gd name="T29" fmla="*/ 188 h 245"/>
                    <a:gd name="T30" fmla="*/ 198 w 219"/>
                    <a:gd name="T31" fmla="*/ 193 h 245"/>
                    <a:gd name="T32" fmla="*/ 187 w 219"/>
                    <a:gd name="T33" fmla="*/ 204 h 245"/>
                    <a:gd name="T34" fmla="*/ 171 w 219"/>
                    <a:gd name="T35" fmla="*/ 216 h 245"/>
                    <a:gd name="T36" fmla="*/ 150 w 219"/>
                    <a:gd name="T37" fmla="*/ 225 h 245"/>
                    <a:gd name="T38" fmla="*/ 132 w 219"/>
                    <a:gd name="T39" fmla="*/ 234 h 245"/>
                    <a:gd name="T40" fmla="*/ 117 w 219"/>
                    <a:gd name="T41" fmla="*/ 240 h 245"/>
                    <a:gd name="T42" fmla="*/ 104 w 219"/>
                    <a:gd name="T43" fmla="*/ 243 h 245"/>
                    <a:gd name="T44" fmla="*/ 100 w 219"/>
                    <a:gd name="T45" fmla="*/ 245 h 24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19"/>
                    <a:gd name="T70" fmla="*/ 0 h 245"/>
                    <a:gd name="T71" fmla="*/ 219 w 219"/>
                    <a:gd name="T72" fmla="*/ 245 h 24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19" h="245">
                      <a:moveTo>
                        <a:pt x="100" y="245"/>
                      </a:moveTo>
                      <a:lnTo>
                        <a:pt x="72" y="242"/>
                      </a:lnTo>
                      <a:lnTo>
                        <a:pt x="48" y="234"/>
                      </a:lnTo>
                      <a:lnTo>
                        <a:pt x="32" y="225"/>
                      </a:lnTo>
                      <a:lnTo>
                        <a:pt x="19" y="214"/>
                      </a:lnTo>
                      <a:lnTo>
                        <a:pt x="9" y="203"/>
                      </a:lnTo>
                      <a:lnTo>
                        <a:pt x="4" y="193"/>
                      </a:lnTo>
                      <a:lnTo>
                        <a:pt x="2" y="188"/>
                      </a:lnTo>
                      <a:lnTo>
                        <a:pt x="0" y="186"/>
                      </a:lnTo>
                      <a:lnTo>
                        <a:pt x="0" y="0"/>
                      </a:lnTo>
                      <a:lnTo>
                        <a:pt x="219" y="2"/>
                      </a:lnTo>
                      <a:lnTo>
                        <a:pt x="219" y="153"/>
                      </a:lnTo>
                      <a:lnTo>
                        <a:pt x="211" y="165"/>
                      </a:lnTo>
                      <a:lnTo>
                        <a:pt x="206" y="178"/>
                      </a:lnTo>
                      <a:lnTo>
                        <a:pt x="202" y="188"/>
                      </a:lnTo>
                      <a:lnTo>
                        <a:pt x="198" y="193"/>
                      </a:lnTo>
                      <a:lnTo>
                        <a:pt x="187" y="204"/>
                      </a:lnTo>
                      <a:lnTo>
                        <a:pt x="171" y="216"/>
                      </a:lnTo>
                      <a:lnTo>
                        <a:pt x="150" y="225"/>
                      </a:lnTo>
                      <a:lnTo>
                        <a:pt x="132" y="234"/>
                      </a:lnTo>
                      <a:lnTo>
                        <a:pt x="117" y="240"/>
                      </a:lnTo>
                      <a:lnTo>
                        <a:pt x="104" y="243"/>
                      </a:lnTo>
                      <a:lnTo>
                        <a:pt x="100" y="245"/>
                      </a:lnTo>
                      <a:close/>
                    </a:path>
                  </a:pathLst>
                </a:custGeom>
                <a:solidFill>
                  <a:srgbClr val="393939"/>
                </a:solidFill>
                <a:ln w="0">
                  <a:solidFill>
                    <a:srgbClr val="39393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4" name="Freeform 211"/>
                <p:cNvSpPr>
                  <a:spLocks/>
                </p:cNvSpPr>
                <p:nvPr/>
              </p:nvSpPr>
              <p:spPr bwMode="auto">
                <a:xfrm>
                  <a:off x="1164" y="3114"/>
                  <a:ext cx="191" cy="245"/>
                </a:xfrm>
                <a:custGeom>
                  <a:avLst/>
                  <a:gdLst>
                    <a:gd name="T0" fmla="*/ 89 w 191"/>
                    <a:gd name="T1" fmla="*/ 245 h 245"/>
                    <a:gd name="T2" fmla="*/ 61 w 191"/>
                    <a:gd name="T3" fmla="*/ 242 h 245"/>
                    <a:gd name="T4" fmla="*/ 39 w 191"/>
                    <a:gd name="T5" fmla="*/ 234 h 245"/>
                    <a:gd name="T6" fmla="*/ 22 w 191"/>
                    <a:gd name="T7" fmla="*/ 223 h 245"/>
                    <a:gd name="T8" fmla="*/ 11 w 191"/>
                    <a:gd name="T9" fmla="*/ 214 h 245"/>
                    <a:gd name="T10" fmla="*/ 3 w 191"/>
                    <a:gd name="T11" fmla="*/ 203 h 245"/>
                    <a:gd name="T12" fmla="*/ 0 w 191"/>
                    <a:gd name="T13" fmla="*/ 197 h 245"/>
                    <a:gd name="T14" fmla="*/ 0 w 191"/>
                    <a:gd name="T15" fmla="*/ 193 h 245"/>
                    <a:gd name="T16" fmla="*/ 0 w 191"/>
                    <a:gd name="T17" fmla="*/ 0 h 245"/>
                    <a:gd name="T18" fmla="*/ 191 w 191"/>
                    <a:gd name="T19" fmla="*/ 2 h 245"/>
                    <a:gd name="T20" fmla="*/ 191 w 191"/>
                    <a:gd name="T21" fmla="*/ 147 h 245"/>
                    <a:gd name="T22" fmla="*/ 185 w 191"/>
                    <a:gd name="T23" fmla="*/ 158 h 245"/>
                    <a:gd name="T24" fmla="*/ 180 w 191"/>
                    <a:gd name="T25" fmla="*/ 171 h 245"/>
                    <a:gd name="T26" fmla="*/ 176 w 191"/>
                    <a:gd name="T27" fmla="*/ 180 h 245"/>
                    <a:gd name="T28" fmla="*/ 174 w 191"/>
                    <a:gd name="T29" fmla="*/ 184 h 245"/>
                    <a:gd name="T30" fmla="*/ 163 w 191"/>
                    <a:gd name="T31" fmla="*/ 195 h 245"/>
                    <a:gd name="T32" fmla="*/ 148 w 191"/>
                    <a:gd name="T33" fmla="*/ 206 h 245"/>
                    <a:gd name="T34" fmla="*/ 133 w 191"/>
                    <a:gd name="T35" fmla="*/ 217 h 245"/>
                    <a:gd name="T36" fmla="*/ 117 w 191"/>
                    <a:gd name="T37" fmla="*/ 229 h 245"/>
                    <a:gd name="T38" fmla="*/ 104 w 191"/>
                    <a:gd name="T39" fmla="*/ 238 h 245"/>
                    <a:gd name="T40" fmla="*/ 92 w 191"/>
                    <a:gd name="T41" fmla="*/ 243 h 245"/>
                    <a:gd name="T42" fmla="*/ 89 w 191"/>
                    <a:gd name="T43" fmla="*/ 245 h 24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91"/>
                    <a:gd name="T67" fmla="*/ 0 h 245"/>
                    <a:gd name="T68" fmla="*/ 191 w 191"/>
                    <a:gd name="T69" fmla="*/ 245 h 24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91" h="245">
                      <a:moveTo>
                        <a:pt x="89" y="245"/>
                      </a:moveTo>
                      <a:lnTo>
                        <a:pt x="61" y="242"/>
                      </a:lnTo>
                      <a:lnTo>
                        <a:pt x="39" y="234"/>
                      </a:lnTo>
                      <a:lnTo>
                        <a:pt x="22" y="223"/>
                      </a:lnTo>
                      <a:lnTo>
                        <a:pt x="11" y="214"/>
                      </a:lnTo>
                      <a:lnTo>
                        <a:pt x="3" y="203"/>
                      </a:lnTo>
                      <a:lnTo>
                        <a:pt x="0" y="197"/>
                      </a:lnTo>
                      <a:lnTo>
                        <a:pt x="0" y="193"/>
                      </a:lnTo>
                      <a:lnTo>
                        <a:pt x="0" y="0"/>
                      </a:lnTo>
                      <a:lnTo>
                        <a:pt x="191" y="2"/>
                      </a:lnTo>
                      <a:lnTo>
                        <a:pt x="191" y="147"/>
                      </a:lnTo>
                      <a:lnTo>
                        <a:pt x="185" y="158"/>
                      </a:lnTo>
                      <a:lnTo>
                        <a:pt x="180" y="171"/>
                      </a:lnTo>
                      <a:lnTo>
                        <a:pt x="176" y="180"/>
                      </a:lnTo>
                      <a:lnTo>
                        <a:pt x="174" y="184"/>
                      </a:lnTo>
                      <a:lnTo>
                        <a:pt x="163" y="195"/>
                      </a:lnTo>
                      <a:lnTo>
                        <a:pt x="148" y="206"/>
                      </a:lnTo>
                      <a:lnTo>
                        <a:pt x="133" y="217"/>
                      </a:lnTo>
                      <a:lnTo>
                        <a:pt x="117" y="229"/>
                      </a:lnTo>
                      <a:lnTo>
                        <a:pt x="104" y="238"/>
                      </a:lnTo>
                      <a:lnTo>
                        <a:pt x="92" y="243"/>
                      </a:lnTo>
                      <a:lnTo>
                        <a:pt x="89" y="245"/>
                      </a:lnTo>
                      <a:close/>
                    </a:path>
                  </a:pathLst>
                </a:custGeom>
                <a:solidFill>
                  <a:srgbClr val="555555"/>
                </a:solidFill>
                <a:ln w="0">
                  <a:solidFill>
                    <a:srgbClr val="55555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5" name="Freeform 212"/>
                <p:cNvSpPr>
                  <a:spLocks/>
                </p:cNvSpPr>
                <p:nvPr/>
              </p:nvSpPr>
              <p:spPr bwMode="auto">
                <a:xfrm>
                  <a:off x="1179" y="3114"/>
                  <a:ext cx="165" cy="243"/>
                </a:xfrm>
                <a:custGeom>
                  <a:avLst/>
                  <a:gdLst>
                    <a:gd name="T0" fmla="*/ 79 w 165"/>
                    <a:gd name="T1" fmla="*/ 243 h 243"/>
                    <a:gd name="T2" fmla="*/ 55 w 165"/>
                    <a:gd name="T3" fmla="*/ 242 h 243"/>
                    <a:gd name="T4" fmla="*/ 35 w 165"/>
                    <a:gd name="T5" fmla="*/ 236 h 243"/>
                    <a:gd name="T6" fmla="*/ 20 w 165"/>
                    <a:gd name="T7" fmla="*/ 227 h 243"/>
                    <a:gd name="T8" fmla="*/ 11 w 165"/>
                    <a:gd name="T9" fmla="*/ 217 h 243"/>
                    <a:gd name="T10" fmla="*/ 3 w 165"/>
                    <a:gd name="T11" fmla="*/ 210 h 243"/>
                    <a:gd name="T12" fmla="*/ 1 w 165"/>
                    <a:gd name="T13" fmla="*/ 204 h 243"/>
                    <a:gd name="T14" fmla="*/ 0 w 165"/>
                    <a:gd name="T15" fmla="*/ 203 h 243"/>
                    <a:gd name="T16" fmla="*/ 0 w 165"/>
                    <a:gd name="T17" fmla="*/ 0 h 243"/>
                    <a:gd name="T18" fmla="*/ 165 w 165"/>
                    <a:gd name="T19" fmla="*/ 2 h 243"/>
                    <a:gd name="T20" fmla="*/ 165 w 165"/>
                    <a:gd name="T21" fmla="*/ 140 h 243"/>
                    <a:gd name="T22" fmla="*/ 161 w 165"/>
                    <a:gd name="T23" fmla="*/ 151 h 243"/>
                    <a:gd name="T24" fmla="*/ 155 w 165"/>
                    <a:gd name="T25" fmla="*/ 162 h 243"/>
                    <a:gd name="T26" fmla="*/ 152 w 165"/>
                    <a:gd name="T27" fmla="*/ 171 h 243"/>
                    <a:gd name="T28" fmla="*/ 152 w 165"/>
                    <a:gd name="T29" fmla="*/ 175 h 243"/>
                    <a:gd name="T30" fmla="*/ 142 w 165"/>
                    <a:gd name="T31" fmla="*/ 186 h 243"/>
                    <a:gd name="T32" fmla="*/ 129 w 165"/>
                    <a:gd name="T33" fmla="*/ 197 h 243"/>
                    <a:gd name="T34" fmla="*/ 116 w 165"/>
                    <a:gd name="T35" fmla="*/ 210 h 243"/>
                    <a:gd name="T36" fmla="*/ 103 w 165"/>
                    <a:gd name="T37" fmla="*/ 223 h 243"/>
                    <a:gd name="T38" fmla="*/ 92 w 165"/>
                    <a:gd name="T39" fmla="*/ 234 h 243"/>
                    <a:gd name="T40" fmla="*/ 83 w 165"/>
                    <a:gd name="T41" fmla="*/ 242 h 243"/>
                    <a:gd name="T42" fmla="*/ 79 w 165"/>
                    <a:gd name="T43" fmla="*/ 243 h 24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65"/>
                    <a:gd name="T67" fmla="*/ 0 h 243"/>
                    <a:gd name="T68" fmla="*/ 165 w 165"/>
                    <a:gd name="T69" fmla="*/ 243 h 24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65" h="243">
                      <a:moveTo>
                        <a:pt x="79" y="243"/>
                      </a:moveTo>
                      <a:lnTo>
                        <a:pt x="55" y="242"/>
                      </a:lnTo>
                      <a:lnTo>
                        <a:pt x="35" y="236"/>
                      </a:lnTo>
                      <a:lnTo>
                        <a:pt x="20" y="227"/>
                      </a:lnTo>
                      <a:lnTo>
                        <a:pt x="11" y="217"/>
                      </a:lnTo>
                      <a:lnTo>
                        <a:pt x="3" y="210"/>
                      </a:lnTo>
                      <a:lnTo>
                        <a:pt x="1" y="204"/>
                      </a:lnTo>
                      <a:lnTo>
                        <a:pt x="0" y="203"/>
                      </a:lnTo>
                      <a:lnTo>
                        <a:pt x="0" y="0"/>
                      </a:lnTo>
                      <a:lnTo>
                        <a:pt x="165" y="2"/>
                      </a:lnTo>
                      <a:lnTo>
                        <a:pt x="165" y="140"/>
                      </a:lnTo>
                      <a:lnTo>
                        <a:pt x="161" y="151"/>
                      </a:lnTo>
                      <a:lnTo>
                        <a:pt x="155" y="162"/>
                      </a:lnTo>
                      <a:lnTo>
                        <a:pt x="152" y="171"/>
                      </a:lnTo>
                      <a:lnTo>
                        <a:pt x="152" y="175"/>
                      </a:lnTo>
                      <a:lnTo>
                        <a:pt x="142" y="186"/>
                      </a:lnTo>
                      <a:lnTo>
                        <a:pt x="129" y="197"/>
                      </a:lnTo>
                      <a:lnTo>
                        <a:pt x="116" y="210"/>
                      </a:lnTo>
                      <a:lnTo>
                        <a:pt x="103" y="223"/>
                      </a:lnTo>
                      <a:lnTo>
                        <a:pt x="92" y="234"/>
                      </a:lnTo>
                      <a:lnTo>
                        <a:pt x="83" y="242"/>
                      </a:lnTo>
                      <a:lnTo>
                        <a:pt x="79" y="243"/>
                      </a:lnTo>
                      <a:close/>
                    </a:path>
                  </a:pathLst>
                </a:custGeom>
                <a:solidFill>
                  <a:srgbClr val="717171"/>
                </a:solidFill>
                <a:ln w="0">
                  <a:solidFill>
                    <a:srgbClr val="71717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6" name="Freeform 213"/>
                <p:cNvSpPr>
                  <a:spLocks/>
                </p:cNvSpPr>
                <p:nvPr/>
              </p:nvSpPr>
              <p:spPr bwMode="auto">
                <a:xfrm>
                  <a:off x="1193" y="3116"/>
                  <a:ext cx="139" cy="241"/>
                </a:xfrm>
                <a:custGeom>
                  <a:avLst/>
                  <a:gdLst>
                    <a:gd name="T0" fmla="*/ 73 w 139"/>
                    <a:gd name="T1" fmla="*/ 241 h 241"/>
                    <a:gd name="T2" fmla="*/ 47 w 139"/>
                    <a:gd name="T3" fmla="*/ 240 h 241"/>
                    <a:gd name="T4" fmla="*/ 28 w 139"/>
                    <a:gd name="T5" fmla="*/ 232 h 241"/>
                    <a:gd name="T6" fmla="*/ 15 w 139"/>
                    <a:gd name="T7" fmla="*/ 225 h 241"/>
                    <a:gd name="T8" fmla="*/ 8 w 139"/>
                    <a:gd name="T9" fmla="*/ 217 h 241"/>
                    <a:gd name="T10" fmla="*/ 2 w 139"/>
                    <a:gd name="T11" fmla="*/ 210 h 241"/>
                    <a:gd name="T12" fmla="*/ 0 w 139"/>
                    <a:gd name="T13" fmla="*/ 208 h 241"/>
                    <a:gd name="T14" fmla="*/ 0 w 139"/>
                    <a:gd name="T15" fmla="*/ 0 h 241"/>
                    <a:gd name="T16" fmla="*/ 139 w 139"/>
                    <a:gd name="T17" fmla="*/ 0 h 241"/>
                    <a:gd name="T18" fmla="*/ 139 w 139"/>
                    <a:gd name="T19" fmla="*/ 132 h 241"/>
                    <a:gd name="T20" fmla="*/ 136 w 139"/>
                    <a:gd name="T21" fmla="*/ 141 h 241"/>
                    <a:gd name="T22" fmla="*/ 132 w 139"/>
                    <a:gd name="T23" fmla="*/ 152 h 241"/>
                    <a:gd name="T24" fmla="*/ 130 w 139"/>
                    <a:gd name="T25" fmla="*/ 162 h 241"/>
                    <a:gd name="T26" fmla="*/ 128 w 139"/>
                    <a:gd name="T27" fmla="*/ 165 h 241"/>
                    <a:gd name="T28" fmla="*/ 121 w 139"/>
                    <a:gd name="T29" fmla="*/ 175 h 241"/>
                    <a:gd name="T30" fmla="*/ 112 w 139"/>
                    <a:gd name="T31" fmla="*/ 188 h 241"/>
                    <a:gd name="T32" fmla="*/ 101 w 139"/>
                    <a:gd name="T33" fmla="*/ 202 h 241"/>
                    <a:gd name="T34" fmla="*/ 89 w 139"/>
                    <a:gd name="T35" fmla="*/ 215 h 241"/>
                    <a:gd name="T36" fmla="*/ 82 w 139"/>
                    <a:gd name="T37" fmla="*/ 228 h 241"/>
                    <a:gd name="T38" fmla="*/ 75 w 139"/>
                    <a:gd name="T39" fmla="*/ 238 h 241"/>
                    <a:gd name="T40" fmla="*/ 73 w 139"/>
                    <a:gd name="T41" fmla="*/ 241 h 24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39"/>
                    <a:gd name="T64" fmla="*/ 0 h 241"/>
                    <a:gd name="T65" fmla="*/ 139 w 139"/>
                    <a:gd name="T66" fmla="*/ 241 h 24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39" h="241">
                      <a:moveTo>
                        <a:pt x="73" y="241"/>
                      </a:moveTo>
                      <a:lnTo>
                        <a:pt x="47" y="240"/>
                      </a:lnTo>
                      <a:lnTo>
                        <a:pt x="28" y="232"/>
                      </a:lnTo>
                      <a:lnTo>
                        <a:pt x="15" y="225"/>
                      </a:lnTo>
                      <a:lnTo>
                        <a:pt x="8" y="217"/>
                      </a:lnTo>
                      <a:lnTo>
                        <a:pt x="2" y="210"/>
                      </a:lnTo>
                      <a:lnTo>
                        <a:pt x="0" y="208"/>
                      </a:lnTo>
                      <a:lnTo>
                        <a:pt x="0" y="0"/>
                      </a:lnTo>
                      <a:lnTo>
                        <a:pt x="139" y="0"/>
                      </a:lnTo>
                      <a:lnTo>
                        <a:pt x="139" y="132"/>
                      </a:lnTo>
                      <a:lnTo>
                        <a:pt x="136" y="141"/>
                      </a:lnTo>
                      <a:lnTo>
                        <a:pt x="132" y="152"/>
                      </a:lnTo>
                      <a:lnTo>
                        <a:pt x="130" y="162"/>
                      </a:lnTo>
                      <a:lnTo>
                        <a:pt x="128" y="165"/>
                      </a:lnTo>
                      <a:lnTo>
                        <a:pt x="121" y="175"/>
                      </a:lnTo>
                      <a:lnTo>
                        <a:pt x="112" y="188"/>
                      </a:lnTo>
                      <a:lnTo>
                        <a:pt x="101" y="202"/>
                      </a:lnTo>
                      <a:lnTo>
                        <a:pt x="89" y="215"/>
                      </a:lnTo>
                      <a:lnTo>
                        <a:pt x="82" y="228"/>
                      </a:lnTo>
                      <a:lnTo>
                        <a:pt x="75" y="238"/>
                      </a:lnTo>
                      <a:lnTo>
                        <a:pt x="73" y="241"/>
                      </a:lnTo>
                      <a:close/>
                    </a:path>
                  </a:pathLst>
                </a:custGeom>
                <a:solidFill>
                  <a:srgbClr val="8E8E8E"/>
                </a:solidFill>
                <a:ln w="0">
                  <a:solidFill>
                    <a:srgbClr val="8E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7" name="Freeform 214"/>
                <p:cNvSpPr>
                  <a:spLocks/>
                </p:cNvSpPr>
                <p:nvPr/>
              </p:nvSpPr>
              <p:spPr bwMode="auto">
                <a:xfrm>
                  <a:off x="1210" y="3116"/>
                  <a:ext cx="111" cy="240"/>
                </a:xfrm>
                <a:custGeom>
                  <a:avLst/>
                  <a:gdLst>
                    <a:gd name="T0" fmla="*/ 61 w 111"/>
                    <a:gd name="T1" fmla="*/ 240 h 240"/>
                    <a:gd name="T2" fmla="*/ 37 w 111"/>
                    <a:gd name="T3" fmla="*/ 238 h 240"/>
                    <a:gd name="T4" fmla="*/ 19 w 111"/>
                    <a:gd name="T5" fmla="*/ 232 h 240"/>
                    <a:gd name="T6" fmla="*/ 8 w 111"/>
                    <a:gd name="T7" fmla="*/ 225 h 240"/>
                    <a:gd name="T8" fmla="*/ 2 w 111"/>
                    <a:gd name="T9" fmla="*/ 219 h 240"/>
                    <a:gd name="T10" fmla="*/ 0 w 111"/>
                    <a:gd name="T11" fmla="*/ 217 h 240"/>
                    <a:gd name="T12" fmla="*/ 0 w 111"/>
                    <a:gd name="T13" fmla="*/ 0 h 240"/>
                    <a:gd name="T14" fmla="*/ 111 w 111"/>
                    <a:gd name="T15" fmla="*/ 0 h 240"/>
                    <a:gd name="T16" fmla="*/ 111 w 111"/>
                    <a:gd name="T17" fmla="*/ 125 h 240"/>
                    <a:gd name="T18" fmla="*/ 110 w 111"/>
                    <a:gd name="T19" fmla="*/ 134 h 240"/>
                    <a:gd name="T20" fmla="*/ 106 w 111"/>
                    <a:gd name="T21" fmla="*/ 143 h 240"/>
                    <a:gd name="T22" fmla="*/ 104 w 111"/>
                    <a:gd name="T23" fmla="*/ 152 h 240"/>
                    <a:gd name="T24" fmla="*/ 104 w 111"/>
                    <a:gd name="T25" fmla="*/ 156 h 240"/>
                    <a:gd name="T26" fmla="*/ 98 w 111"/>
                    <a:gd name="T27" fmla="*/ 165 h 240"/>
                    <a:gd name="T28" fmla="*/ 91 w 111"/>
                    <a:gd name="T29" fmla="*/ 178 h 240"/>
                    <a:gd name="T30" fmla="*/ 84 w 111"/>
                    <a:gd name="T31" fmla="*/ 195 h 240"/>
                    <a:gd name="T32" fmla="*/ 74 w 111"/>
                    <a:gd name="T33" fmla="*/ 212 h 240"/>
                    <a:gd name="T34" fmla="*/ 67 w 111"/>
                    <a:gd name="T35" fmla="*/ 227 h 240"/>
                    <a:gd name="T36" fmla="*/ 63 w 111"/>
                    <a:gd name="T37" fmla="*/ 236 h 240"/>
                    <a:gd name="T38" fmla="*/ 61 w 111"/>
                    <a:gd name="T39" fmla="*/ 240 h 24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11"/>
                    <a:gd name="T61" fmla="*/ 0 h 240"/>
                    <a:gd name="T62" fmla="*/ 111 w 111"/>
                    <a:gd name="T63" fmla="*/ 240 h 24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11" h="240">
                      <a:moveTo>
                        <a:pt x="61" y="240"/>
                      </a:moveTo>
                      <a:lnTo>
                        <a:pt x="37" y="238"/>
                      </a:lnTo>
                      <a:lnTo>
                        <a:pt x="19" y="232"/>
                      </a:lnTo>
                      <a:lnTo>
                        <a:pt x="8" y="225"/>
                      </a:lnTo>
                      <a:lnTo>
                        <a:pt x="2" y="219"/>
                      </a:ln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111" y="0"/>
                      </a:lnTo>
                      <a:lnTo>
                        <a:pt x="111" y="125"/>
                      </a:lnTo>
                      <a:lnTo>
                        <a:pt x="110" y="134"/>
                      </a:lnTo>
                      <a:lnTo>
                        <a:pt x="106" y="143"/>
                      </a:lnTo>
                      <a:lnTo>
                        <a:pt x="104" y="152"/>
                      </a:lnTo>
                      <a:lnTo>
                        <a:pt x="104" y="156"/>
                      </a:lnTo>
                      <a:lnTo>
                        <a:pt x="98" y="165"/>
                      </a:lnTo>
                      <a:lnTo>
                        <a:pt x="91" y="178"/>
                      </a:lnTo>
                      <a:lnTo>
                        <a:pt x="84" y="195"/>
                      </a:lnTo>
                      <a:lnTo>
                        <a:pt x="74" y="212"/>
                      </a:lnTo>
                      <a:lnTo>
                        <a:pt x="67" y="227"/>
                      </a:lnTo>
                      <a:lnTo>
                        <a:pt x="63" y="236"/>
                      </a:lnTo>
                      <a:lnTo>
                        <a:pt x="61" y="240"/>
                      </a:lnTo>
                      <a:close/>
                    </a:path>
                  </a:pathLst>
                </a:custGeom>
                <a:solidFill>
                  <a:srgbClr val="AAAAAA"/>
                </a:solidFill>
                <a:ln w="0">
                  <a:solidFill>
                    <a:srgbClr val="AAAA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8" name="Freeform 215"/>
                <p:cNvSpPr>
                  <a:spLocks/>
                </p:cNvSpPr>
                <p:nvPr/>
              </p:nvSpPr>
              <p:spPr bwMode="auto">
                <a:xfrm>
                  <a:off x="1225" y="3116"/>
                  <a:ext cx="85" cy="240"/>
                </a:xfrm>
                <a:custGeom>
                  <a:avLst/>
                  <a:gdLst>
                    <a:gd name="T0" fmla="*/ 52 w 85"/>
                    <a:gd name="T1" fmla="*/ 240 h 240"/>
                    <a:gd name="T2" fmla="*/ 31 w 85"/>
                    <a:gd name="T3" fmla="*/ 240 h 240"/>
                    <a:gd name="T4" fmla="*/ 17 w 85"/>
                    <a:gd name="T5" fmla="*/ 236 h 240"/>
                    <a:gd name="T6" fmla="*/ 7 w 85"/>
                    <a:gd name="T7" fmla="*/ 230 h 240"/>
                    <a:gd name="T8" fmla="*/ 2 w 85"/>
                    <a:gd name="T9" fmla="*/ 227 h 240"/>
                    <a:gd name="T10" fmla="*/ 0 w 85"/>
                    <a:gd name="T11" fmla="*/ 225 h 240"/>
                    <a:gd name="T12" fmla="*/ 0 w 85"/>
                    <a:gd name="T13" fmla="*/ 0 h 240"/>
                    <a:gd name="T14" fmla="*/ 85 w 85"/>
                    <a:gd name="T15" fmla="*/ 0 h 240"/>
                    <a:gd name="T16" fmla="*/ 85 w 85"/>
                    <a:gd name="T17" fmla="*/ 119 h 240"/>
                    <a:gd name="T18" fmla="*/ 85 w 85"/>
                    <a:gd name="T19" fmla="*/ 123 h 240"/>
                    <a:gd name="T20" fmla="*/ 83 w 85"/>
                    <a:gd name="T21" fmla="*/ 126 h 240"/>
                    <a:gd name="T22" fmla="*/ 83 w 85"/>
                    <a:gd name="T23" fmla="*/ 132 h 240"/>
                    <a:gd name="T24" fmla="*/ 82 w 85"/>
                    <a:gd name="T25" fmla="*/ 138 h 240"/>
                    <a:gd name="T26" fmla="*/ 82 w 85"/>
                    <a:gd name="T27" fmla="*/ 143 h 240"/>
                    <a:gd name="T28" fmla="*/ 80 w 85"/>
                    <a:gd name="T29" fmla="*/ 147 h 240"/>
                    <a:gd name="T30" fmla="*/ 80 w 85"/>
                    <a:gd name="T31" fmla="*/ 147 h 240"/>
                    <a:gd name="T32" fmla="*/ 76 w 85"/>
                    <a:gd name="T33" fmla="*/ 156 h 240"/>
                    <a:gd name="T34" fmla="*/ 72 w 85"/>
                    <a:gd name="T35" fmla="*/ 169 h 240"/>
                    <a:gd name="T36" fmla="*/ 67 w 85"/>
                    <a:gd name="T37" fmla="*/ 188 h 240"/>
                    <a:gd name="T38" fmla="*/ 61 w 85"/>
                    <a:gd name="T39" fmla="*/ 206 h 240"/>
                    <a:gd name="T40" fmla="*/ 56 w 85"/>
                    <a:gd name="T41" fmla="*/ 223 h 240"/>
                    <a:gd name="T42" fmla="*/ 54 w 85"/>
                    <a:gd name="T43" fmla="*/ 234 h 240"/>
                    <a:gd name="T44" fmla="*/ 52 w 85"/>
                    <a:gd name="T45" fmla="*/ 240 h 24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5"/>
                    <a:gd name="T70" fmla="*/ 0 h 240"/>
                    <a:gd name="T71" fmla="*/ 85 w 85"/>
                    <a:gd name="T72" fmla="*/ 240 h 24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5" h="240">
                      <a:moveTo>
                        <a:pt x="52" y="240"/>
                      </a:moveTo>
                      <a:lnTo>
                        <a:pt x="31" y="240"/>
                      </a:lnTo>
                      <a:lnTo>
                        <a:pt x="17" y="236"/>
                      </a:lnTo>
                      <a:lnTo>
                        <a:pt x="7" y="230"/>
                      </a:lnTo>
                      <a:lnTo>
                        <a:pt x="2" y="227"/>
                      </a:lnTo>
                      <a:lnTo>
                        <a:pt x="0" y="225"/>
                      </a:lnTo>
                      <a:lnTo>
                        <a:pt x="0" y="0"/>
                      </a:lnTo>
                      <a:lnTo>
                        <a:pt x="85" y="0"/>
                      </a:lnTo>
                      <a:lnTo>
                        <a:pt x="85" y="119"/>
                      </a:lnTo>
                      <a:lnTo>
                        <a:pt x="85" y="123"/>
                      </a:lnTo>
                      <a:lnTo>
                        <a:pt x="83" y="126"/>
                      </a:lnTo>
                      <a:lnTo>
                        <a:pt x="83" y="132"/>
                      </a:lnTo>
                      <a:lnTo>
                        <a:pt x="82" y="138"/>
                      </a:lnTo>
                      <a:lnTo>
                        <a:pt x="82" y="143"/>
                      </a:lnTo>
                      <a:lnTo>
                        <a:pt x="80" y="147"/>
                      </a:lnTo>
                      <a:lnTo>
                        <a:pt x="76" y="156"/>
                      </a:lnTo>
                      <a:lnTo>
                        <a:pt x="72" y="169"/>
                      </a:lnTo>
                      <a:lnTo>
                        <a:pt x="67" y="188"/>
                      </a:lnTo>
                      <a:lnTo>
                        <a:pt x="61" y="206"/>
                      </a:lnTo>
                      <a:lnTo>
                        <a:pt x="56" y="223"/>
                      </a:lnTo>
                      <a:lnTo>
                        <a:pt x="54" y="234"/>
                      </a:lnTo>
                      <a:lnTo>
                        <a:pt x="52" y="240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 w="0">
                  <a:solidFill>
                    <a:srgbClr val="C6C6C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9" name="Freeform 216"/>
                <p:cNvSpPr>
                  <a:spLocks/>
                </p:cNvSpPr>
                <p:nvPr/>
              </p:nvSpPr>
              <p:spPr bwMode="auto">
                <a:xfrm>
                  <a:off x="1240" y="3116"/>
                  <a:ext cx="59" cy="240"/>
                </a:xfrm>
                <a:custGeom>
                  <a:avLst/>
                  <a:gdLst>
                    <a:gd name="T0" fmla="*/ 42 w 59"/>
                    <a:gd name="T1" fmla="*/ 238 h 240"/>
                    <a:gd name="T2" fmla="*/ 24 w 59"/>
                    <a:gd name="T3" fmla="*/ 240 h 240"/>
                    <a:gd name="T4" fmla="*/ 11 w 59"/>
                    <a:gd name="T5" fmla="*/ 238 h 240"/>
                    <a:gd name="T6" fmla="*/ 3 w 59"/>
                    <a:gd name="T7" fmla="*/ 234 h 240"/>
                    <a:gd name="T8" fmla="*/ 0 w 59"/>
                    <a:gd name="T9" fmla="*/ 234 h 240"/>
                    <a:gd name="T10" fmla="*/ 0 w 59"/>
                    <a:gd name="T11" fmla="*/ 0 h 240"/>
                    <a:gd name="T12" fmla="*/ 59 w 59"/>
                    <a:gd name="T13" fmla="*/ 0 h 240"/>
                    <a:gd name="T14" fmla="*/ 59 w 59"/>
                    <a:gd name="T15" fmla="*/ 113 h 240"/>
                    <a:gd name="T16" fmla="*/ 59 w 59"/>
                    <a:gd name="T17" fmla="*/ 115 h 240"/>
                    <a:gd name="T18" fmla="*/ 59 w 59"/>
                    <a:gd name="T19" fmla="*/ 119 h 240"/>
                    <a:gd name="T20" fmla="*/ 59 w 59"/>
                    <a:gd name="T21" fmla="*/ 125 h 240"/>
                    <a:gd name="T22" fmla="*/ 57 w 59"/>
                    <a:gd name="T23" fmla="*/ 130 h 240"/>
                    <a:gd name="T24" fmla="*/ 57 w 59"/>
                    <a:gd name="T25" fmla="*/ 134 h 240"/>
                    <a:gd name="T26" fmla="*/ 57 w 59"/>
                    <a:gd name="T27" fmla="*/ 138 h 240"/>
                    <a:gd name="T28" fmla="*/ 57 w 59"/>
                    <a:gd name="T29" fmla="*/ 139 h 240"/>
                    <a:gd name="T30" fmla="*/ 55 w 59"/>
                    <a:gd name="T31" fmla="*/ 147 h 240"/>
                    <a:gd name="T32" fmla="*/ 54 w 59"/>
                    <a:gd name="T33" fmla="*/ 160 h 240"/>
                    <a:gd name="T34" fmla="*/ 50 w 59"/>
                    <a:gd name="T35" fmla="*/ 180 h 240"/>
                    <a:gd name="T36" fmla="*/ 48 w 59"/>
                    <a:gd name="T37" fmla="*/ 201 h 240"/>
                    <a:gd name="T38" fmla="*/ 44 w 59"/>
                    <a:gd name="T39" fmla="*/ 219 h 240"/>
                    <a:gd name="T40" fmla="*/ 44 w 59"/>
                    <a:gd name="T41" fmla="*/ 234 h 240"/>
                    <a:gd name="T42" fmla="*/ 42 w 59"/>
                    <a:gd name="T43" fmla="*/ 238 h 24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9"/>
                    <a:gd name="T67" fmla="*/ 0 h 240"/>
                    <a:gd name="T68" fmla="*/ 59 w 59"/>
                    <a:gd name="T69" fmla="*/ 240 h 24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9" h="240">
                      <a:moveTo>
                        <a:pt x="42" y="238"/>
                      </a:moveTo>
                      <a:lnTo>
                        <a:pt x="24" y="240"/>
                      </a:lnTo>
                      <a:lnTo>
                        <a:pt x="11" y="238"/>
                      </a:lnTo>
                      <a:lnTo>
                        <a:pt x="3" y="234"/>
                      </a:lnTo>
                      <a:lnTo>
                        <a:pt x="0" y="234"/>
                      </a:lnTo>
                      <a:lnTo>
                        <a:pt x="0" y="0"/>
                      </a:lnTo>
                      <a:lnTo>
                        <a:pt x="59" y="0"/>
                      </a:lnTo>
                      <a:lnTo>
                        <a:pt x="59" y="113"/>
                      </a:lnTo>
                      <a:lnTo>
                        <a:pt x="59" y="115"/>
                      </a:lnTo>
                      <a:lnTo>
                        <a:pt x="59" y="119"/>
                      </a:lnTo>
                      <a:lnTo>
                        <a:pt x="59" y="125"/>
                      </a:lnTo>
                      <a:lnTo>
                        <a:pt x="57" y="130"/>
                      </a:lnTo>
                      <a:lnTo>
                        <a:pt x="57" y="134"/>
                      </a:lnTo>
                      <a:lnTo>
                        <a:pt x="57" y="138"/>
                      </a:lnTo>
                      <a:lnTo>
                        <a:pt x="57" y="139"/>
                      </a:lnTo>
                      <a:lnTo>
                        <a:pt x="55" y="147"/>
                      </a:lnTo>
                      <a:lnTo>
                        <a:pt x="54" y="160"/>
                      </a:lnTo>
                      <a:lnTo>
                        <a:pt x="50" y="180"/>
                      </a:lnTo>
                      <a:lnTo>
                        <a:pt x="48" y="201"/>
                      </a:lnTo>
                      <a:lnTo>
                        <a:pt x="44" y="219"/>
                      </a:lnTo>
                      <a:lnTo>
                        <a:pt x="44" y="234"/>
                      </a:lnTo>
                      <a:lnTo>
                        <a:pt x="42" y="238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0">
                  <a:solidFill>
                    <a:srgbClr val="E3E3E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0" name="Freeform 217"/>
                <p:cNvSpPr>
                  <a:spLocks/>
                </p:cNvSpPr>
                <p:nvPr/>
              </p:nvSpPr>
              <p:spPr bwMode="auto">
                <a:xfrm>
                  <a:off x="1256" y="3116"/>
                  <a:ext cx="32" cy="241"/>
                </a:xfrm>
                <a:custGeom>
                  <a:avLst/>
                  <a:gdLst>
                    <a:gd name="T0" fmla="*/ 32 w 32"/>
                    <a:gd name="T1" fmla="*/ 0 h 241"/>
                    <a:gd name="T2" fmla="*/ 32 w 32"/>
                    <a:gd name="T3" fmla="*/ 238 h 241"/>
                    <a:gd name="T4" fmla="*/ 15 w 32"/>
                    <a:gd name="T5" fmla="*/ 241 h 241"/>
                    <a:gd name="T6" fmla="*/ 4 w 32"/>
                    <a:gd name="T7" fmla="*/ 241 h 241"/>
                    <a:gd name="T8" fmla="*/ 0 w 32"/>
                    <a:gd name="T9" fmla="*/ 241 h 241"/>
                    <a:gd name="T10" fmla="*/ 0 w 32"/>
                    <a:gd name="T11" fmla="*/ 0 h 241"/>
                    <a:gd name="T12" fmla="*/ 32 w 32"/>
                    <a:gd name="T13" fmla="*/ 0 h 2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2"/>
                    <a:gd name="T22" fmla="*/ 0 h 241"/>
                    <a:gd name="T23" fmla="*/ 32 w 32"/>
                    <a:gd name="T24" fmla="*/ 241 h 2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2" h="241">
                      <a:moveTo>
                        <a:pt x="32" y="0"/>
                      </a:moveTo>
                      <a:lnTo>
                        <a:pt x="32" y="238"/>
                      </a:lnTo>
                      <a:lnTo>
                        <a:pt x="15" y="241"/>
                      </a:lnTo>
                      <a:lnTo>
                        <a:pt x="4" y="241"/>
                      </a:lnTo>
                      <a:lnTo>
                        <a:pt x="0" y="241"/>
                      </a:lnTo>
                      <a:lnTo>
                        <a:pt x="0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1" name="Freeform 218"/>
                <p:cNvSpPr>
                  <a:spLocks noEditPoints="1"/>
                </p:cNvSpPr>
                <p:nvPr/>
              </p:nvSpPr>
              <p:spPr bwMode="auto">
                <a:xfrm>
                  <a:off x="1142" y="3200"/>
                  <a:ext cx="70" cy="83"/>
                </a:xfrm>
                <a:custGeom>
                  <a:avLst/>
                  <a:gdLst>
                    <a:gd name="T0" fmla="*/ 35 w 70"/>
                    <a:gd name="T1" fmla="*/ 15 h 83"/>
                    <a:gd name="T2" fmla="*/ 40 w 70"/>
                    <a:gd name="T3" fmla="*/ 15 h 83"/>
                    <a:gd name="T4" fmla="*/ 46 w 70"/>
                    <a:gd name="T5" fmla="*/ 15 h 83"/>
                    <a:gd name="T6" fmla="*/ 48 w 70"/>
                    <a:gd name="T7" fmla="*/ 16 h 83"/>
                    <a:gd name="T8" fmla="*/ 50 w 70"/>
                    <a:gd name="T9" fmla="*/ 20 h 83"/>
                    <a:gd name="T10" fmla="*/ 50 w 70"/>
                    <a:gd name="T11" fmla="*/ 24 h 83"/>
                    <a:gd name="T12" fmla="*/ 50 w 70"/>
                    <a:gd name="T13" fmla="*/ 28 h 83"/>
                    <a:gd name="T14" fmla="*/ 46 w 70"/>
                    <a:gd name="T15" fmla="*/ 31 h 83"/>
                    <a:gd name="T16" fmla="*/ 42 w 70"/>
                    <a:gd name="T17" fmla="*/ 33 h 83"/>
                    <a:gd name="T18" fmla="*/ 38 w 70"/>
                    <a:gd name="T19" fmla="*/ 33 h 83"/>
                    <a:gd name="T20" fmla="*/ 18 w 70"/>
                    <a:gd name="T21" fmla="*/ 33 h 83"/>
                    <a:gd name="T22" fmla="*/ 18 w 70"/>
                    <a:gd name="T23" fmla="*/ 15 h 83"/>
                    <a:gd name="T24" fmla="*/ 35 w 70"/>
                    <a:gd name="T25" fmla="*/ 15 h 83"/>
                    <a:gd name="T26" fmla="*/ 38 w 70"/>
                    <a:gd name="T27" fmla="*/ 46 h 83"/>
                    <a:gd name="T28" fmla="*/ 42 w 70"/>
                    <a:gd name="T29" fmla="*/ 48 h 83"/>
                    <a:gd name="T30" fmla="*/ 46 w 70"/>
                    <a:gd name="T31" fmla="*/ 48 h 83"/>
                    <a:gd name="T32" fmla="*/ 50 w 70"/>
                    <a:gd name="T33" fmla="*/ 50 h 83"/>
                    <a:gd name="T34" fmla="*/ 51 w 70"/>
                    <a:gd name="T35" fmla="*/ 54 h 83"/>
                    <a:gd name="T36" fmla="*/ 51 w 70"/>
                    <a:gd name="T37" fmla="*/ 57 h 83"/>
                    <a:gd name="T38" fmla="*/ 51 w 70"/>
                    <a:gd name="T39" fmla="*/ 63 h 83"/>
                    <a:gd name="T40" fmla="*/ 50 w 70"/>
                    <a:gd name="T41" fmla="*/ 67 h 83"/>
                    <a:gd name="T42" fmla="*/ 46 w 70"/>
                    <a:gd name="T43" fmla="*/ 68 h 83"/>
                    <a:gd name="T44" fmla="*/ 42 w 70"/>
                    <a:gd name="T45" fmla="*/ 68 h 83"/>
                    <a:gd name="T46" fmla="*/ 38 w 70"/>
                    <a:gd name="T47" fmla="*/ 70 h 83"/>
                    <a:gd name="T48" fmla="*/ 18 w 70"/>
                    <a:gd name="T49" fmla="*/ 70 h 83"/>
                    <a:gd name="T50" fmla="*/ 18 w 70"/>
                    <a:gd name="T51" fmla="*/ 46 h 83"/>
                    <a:gd name="T52" fmla="*/ 38 w 70"/>
                    <a:gd name="T53" fmla="*/ 46 h 83"/>
                    <a:gd name="T54" fmla="*/ 40 w 70"/>
                    <a:gd name="T55" fmla="*/ 0 h 83"/>
                    <a:gd name="T56" fmla="*/ 0 w 70"/>
                    <a:gd name="T57" fmla="*/ 0 h 83"/>
                    <a:gd name="T58" fmla="*/ 0 w 70"/>
                    <a:gd name="T59" fmla="*/ 83 h 83"/>
                    <a:gd name="T60" fmla="*/ 38 w 70"/>
                    <a:gd name="T61" fmla="*/ 83 h 83"/>
                    <a:gd name="T62" fmla="*/ 44 w 70"/>
                    <a:gd name="T63" fmla="*/ 83 h 83"/>
                    <a:gd name="T64" fmla="*/ 50 w 70"/>
                    <a:gd name="T65" fmla="*/ 83 h 83"/>
                    <a:gd name="T66" fmla="*/ 55 w 70"/>
                    <a:gd name="T67" fmla="*/ 81 h 83"/>
                    <a:gd name="T68" fmla="*/ 59 w 70"/>
                    <a:gd name="T69" fmla="*/ 79 h 83"/>
                    <a:gd name="T70" fmla="*/ 63 w 70"/>
                    <a:gd name="T71" fmla="*/ 76 h 83"/>
                    <a:gd name="T72" fmla="*/ 66 w 70"/>
                    <a:gd name="T73" fmla="*/ 72 h 83"/>
                    <a:gd name="T74" fmla="*/ 68 w 70"/>
                    <a:gd name="T75" fmla="*/ 67 h 83"/>
                    <a:gd name="T76" fmla="*/ 70 w 70"/>
                    <a:gd name="T77" fmla="*/ 59 h 83"/>
                    <a:gd name="T78" fmla="*/ 68 w 70"/>
                    <a:gd name="T79" fmla="*/ 52 h 83"/>
                    <a:gd name="T80" fmla="*/ 66 w 70"/>
                    <a:gd name="T81" fmla="*/ 46 h 83"/>
                    <a:gd name="T82" fmla="*/ 63 w 70"/>
                    <a:gd name="T83" fmla="*/ 42 h 83"/>
                    <a:gd name="T84" fmla="*/ 57 w 70"/>
                    <a:gd name="T85" fmla="*/ 39 h 83"/>
                    <a:gd name="T86" fmla="*/ 61 w 70"/>
                    <a:gd name="T87" fmla="*/ 37 h 83"/>
                    <a:gd name="T88" fmla="*/ 63 w 70"/>
                    <a:gd name="T89" fmla="*/ 33 h 83"/>
                    <a:gd name="T90" fmla="*/ 66 w 70"/>
                    <a:gd name="T91" fmla="*/ 28 h 83"/>
                    <a:gd name="T92" fmla="*/ 66 w 70"/>
                    <a:gd name="T93" fmla="*/ 22 h 83"/>
                    <a:gd name="T94" fmla="*/ 66 w 70"/>
                    <a:gd name="T95" fmla="*/ 15 h 83"/>
                    <a:gd name="T96" fmla="*/ 63 w 70"/>
                    <a:gd name="T97" fmla="*/ 9 h 83"/>
                    <a:gd name="T98" fmla="*/ 59 w 70"/>
                    <a:gd name="T99" fmla="*/ 5 h 83"/>
                    <a:gd name="T100" fmla="*/ 53 w 70"/>
                    <a:gd name="T101" fmla="*/ 2 h 83"/>
                    <a:gd name="T102" fmla="*/ 48 w 70"/>
                    <a:gd name="T103" fmla="*/ 0 h 83"/>
                    <a:gd name="T104" fmla="*/ 40 w 70"/>
                    <a:gd name="T105" fmla="*/ 0 h 8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0"/>
                    <a:gd name="T160" fmla="*/ 0 h 83"/>
                    <a:gd name="T161" fmla="*/ 70 w 70"/>
                    <a:gd name="T162" fmla="*/ 83 h 8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0" h="83">
                      <a:moveTo>
                        <a:pt x="35" y="15"/>
                      </a:moveTo>
                      <a:lnTo>
                        <a:pt x="40" y="15"/>
                      </a:lnTo>
                      <a:lnTo>
                        <a:pt x="46" y="15"/>
                      </a:lnTo>
                      <a:lnTo>
                        <a:pt x="48" y="16"/>
                      </a:lnTo>
                      <a:lnTo>
                        <a:pt x="50" y="20"/>
                      </a:lnTo>
                      <a:lnTo>
                        <a:pt x="50" y="24"/>
                      </a:lnTo>
                      <a:lnTo>
                        <a:pt x="50" y="28"/>
                      </a:lnTo>
                      <a:lnTo>
                        <a:pt x="46" y="31"/>
                      </a:lnTo>
                      <a:lnTo>
                        <a:pt x="42" y="33"/>
                      </a:lnTo>
                      <a:lnTo>
                        <a:pt x="38" y="33"/>
                      </a:lnTo>
                      <a:lnTo>
                        <a:pt x="18" y="33"/>
                      </a:lnTo>
                      <a:lnTo>
                        <a:pt x="18" y="15"/>
                      </a:lnTo>
                      <a:lnTo>
                        <a:pt x="35" y="15"/>
                      </a:lnTo>
                      <a:close/>
                      <a:moveTo>
                        <a:pt x="38" y="46"/>
                      </a:moveTo>
                      <a:lnTo>
                        <a:pt x="42" y="48"/>
                      </a:lnTo>
                      <a:lnTo>
                        <a:pt x="46" y="48"/>
                      </a:lnTo>
                      <a:lnTo>
                        <a:pt x="50" y="50"/>
                      </a:lnTo>
                      <a:lnTo>
                        <a:pt x="51" y="54"/>
                      </a:lnTo>
                      <a:lnTo>
                        <a:pt x="51" y="57"/>
                      </a:lnTo>
                      <a:lnTo>
                        <a:pt x="51" y="63"/>
                      </a:lnTo>
                      <a:lnTo>
                        <a:pt x="50" y="67"/>
                      </a:lnTo>
                      <a:lnTo>
                        <a:pt x="46" y="68"/>
                      </a:lnTo>
                      <a:lnTo>
                        <a:pt x="42" y="68"/>
                      </a:lnTo>
                      <a:lnTo>
                        <a:pt x="38" y="70"/>
                      </a:lnTo>
                      <a:lnTo>
                        <a:pt x="18" y="70"/>
                      </a:lnTo>
                      <a:lnTo>
                        <a:pt x="18" y="46"/>
                      </a:lnTo>
                      <a:lnTo>
                        <a:pt x="38" y="46"/>
                      </a:lnTo>
                      <a:close/>
                      <a:moveTo>
                        <a:pt x="40" y="0"/>
                      </a:moveTo>
                      <a:lnTo>
                        <a:pt x="0" y="0"/>
                      </a:lnTo>
                      <a:lnTo>
                        <a:pt x="0" y="83"/>
                      </a:lnTo>
                      <a:lnTo>
                        <a:pt x="38" y="83"/>
                      </a:lnTo>
                      <a:lnTo>
                        <a:pt x="44" y="83"/>
                      </a:lnTo>
                      <a:lnTo>
                        <a:pt x="50" y="83"/>
                      </a:lnTo>
                      <a:lnTo>
                        <a:pt x="55" y="81"/>
                      </a:lnTo>
                      <a:lnTo>
                        <a:pt x="59" y="79"/>
                      </a:lnTo>
                      <a:lnTo>
                        <a:pt x="63" y="76"/>
                      </a:lnTo>
                      <a:lnTo>
                        <a:pt x="66" y="72"/>
                      </a:lnTo>
                      <a:lnTo>
                        <a:pt x="68" y="67"/>
                      </a:lnTo>
                      <a:lnTo>
                        <a:pt x="70" y="59"/>
                      </a:lnTo>
                      <a:lnTo>
                        <a:pt x="68" y="52"/>
                      </a:lnTo>
                      <a:lnTo>
                        <a:pt x="66" y="46"/>
                      </a:lnTo>
                      <a:lnTo>
                        <a:pt x="63" y="42"/>
                      </a:lnTo>
                      <a:lnTo>
                        <a:pt x="57" y="39"/>
                      </a:lnTo>
                      <a:lnTo>
                        <a:pt x="61" y="37"/>
                      </a:lnTo>
                      <a:lnTo>
                        <a:pt x="63" y="33"/>
                      </a:lnTo>
                      <a:lnTo>
                        <a:pt x="66" y="28"/>
                      </a:lnTo>
                      <a:lnTo>
                        <a:pt x="66" y="22"/>
                      </a:lnTo>
                      <a:lnTo>
                        <a:pt x="66" y="15"/>
                      </a:lnTo>
                      <a:lnTo>
                        <a:pt x="63" y="9"/>
                      </a:lnTo>
                      <a:lnTo>
                        <a:pt x="59" y="5"/>
                      </a:lnTo>
                      <a:lnTo>
                        <a:pt x="53" y="2"/>
                      </a:lnTo>
                      <a:lnTo>
                        <a:pt x="48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2" name="Freeform 219"/>
                <p:cNvSpPr>
                  <a:spLocks/>
                </p:cNvSpPr>
                <p:nvPr/>
              </p:nvSpPr>
              <p:spPr bwMode="auto">
                <a:xfrm>
                  <a:off x="1116" y="3040"/>
                  <a:ext cx="270" cy="141"/>
                </a:xfrm>
                <a:custGeom>
                  <a:avLst/>
                  <a:gdLst>
                    <a:gd name="T0" fmla="*/ 135 w 270"/>
                    <a:gd name="T1" fmla="*/ 141 h 141"/>
                    <a:gd name="T2" fmla="*/ 172 w 270"/>
                    <a:gd name="T3" fmla="*/ 139 h 141"/>
                    <a:gd name="T4" fmla="*/ 204 w 270"/>
                    <a:gd name="T5" fmla="*/ 132 h 141"/>
                    <a:gd name="T6" fmla="*/ 231 w 270"/>
                    <a:gd name="T7" fmla="*/ 121 h 141"/>
                    <a:gd name="T8" fmla="*/ 252 w 270"/>
                    <a:gd name="T9" fmla="*/ 106 h 141"/>
                    <a:gd name="T10" fmla="*/ 267 w 270"/>
                    <a:gd name="T11" fmla="*/ 89 h 141"/>
                    <a:gd name="T12" fmla="*/ 270 w 270"/>
                    <a:gd name="T13" fmla="*/ 71 h 141"/>
                    <a:gd name="T14" fmla="*/ 267 w 270"/>
                    <a:gd name="T15" fmla="*/ 52 h 141"/>
                    <a:gd name="T16" fmla="*/ 252 w 270"/>
                    <a:gd name="T17" fmla="*/ 36 h 141"/>
                    <a:gd name="T18" fmla="*/ 231 w 270"/>
                    <a:gd name="T19" fmla="*/ 21 h 141"/>
                    <a:gd name="T20" fmla="*/ 204 w 270"/>
                    <a:gd name="T21" fmla="*/ 10 h 141"/>
                    <a:gd name="T22" fmla="*/ 172 w 270"/>
                    <a:gd name="T23" fmla="*/ 2 h 141"/>
                    <a:gd name="T24" fmla="*/ 135 w 270"/>
                    <a:gd name="T25" fmla="*/ 0 h 141"/>
                    <a:gd name="T26" fmla="*/ 100 w 270"/>
                    <a:gd name="T27" fmla="*/ 2 h 141"/>
                    <a:gd name="T28" fmla="*/ 66 w 270"/>
                    <a:gd name="T29" fmla="*/ 10 h 141"/>
                    <a:gd name="T30" fmla="*/ 40 w 270"/>
                    <a:gd name="T31" fmla="*/ 21 h 141"/>
                    <a:gd name="T32" fmla="*/ 18 w 270"/>
                    <a:gd name="T33" fmla="*/ 36 h 141"/>
                    <a:gd name="T34" fmla="*/ 5 w 270"/>
                    <a:gd name="T35" fmla="*/ 52 h 141"/>
                    <a:gd name="T36" fmla="*/ 0 w 270"/>
                    <a:gd name="T37" fmla="*/ 71 h 141"/>
                    <a:gd name="T38" fmla="*/ 5 w 270"/>
                    <a:gd name="T39" fmla="*/ 89 h 141"/>
                    <a:gd name="T40" fmla="*/ 18 w 270"/>
                    <a:gd name="T41" fmla="*/ 106 h 141"/>
                    <a:gd name="T42" fmla="*/ 40 w 270"/>
                    <a:gd name="T43" fmla="*/ 121 h 141"/>
                    <a:gd name="T44" fmla="*/ 66 w 270"/>
                    <a:gd name="T45" fmla="*/ 132 h 141"/>
                    <a:gd name="T46" fmla="*/ 100 w 270"/>
                    <a:gd name="T47" fmla="*/ 139 h 141"/>
                    <a:gd name="T48" fmla="*/ 135 w 270"/>
                    <a:gd name="T49" fmla="*/ 141 h 14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70"/>
                    <a:gd name="T76" fmla="*/ 0 h 141"/>
                    <a:gd name="T77" fmla="*/ 270 w 270"/>
                    <a:gd name="T78" fmla="*/ 141 h 14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70" h="141">
                      <a:moveTo>
                        <a:pt x="135" y="141"/>
                      </a:moveTo>
                      <a:lnTo>
                        <a:pt x="172" y="139"/>
                      </a:lnTo>
                      <a:lnTo>
                        <a:pt x="204" y="132"/>
                      </a:lnTo>
                      <a:lnTo>
                        <a:pt x="231" y="121"/>
                      </a:lnTo>
                      <a:lnTo>
                        <a:pt x="252" y="106"/>
                      </a:lnTo>
                      <a:lnTo>
                        <a:pt x="267" y="89"/>
                      </a:lnTo>
                      <a:lnTo>
                        <a:pt x="270" y="71"/>
                      </a:lnTo>
                      <a:lnTo>
                        <a:pt x="267" y="52"/>
                      </a:lnTo>
                      <a:lnTo>
                        <a:pt x="252" y="36"/>
                      </a:lnTo>
                      <a:lnTo>
                        <a:pt x="231" y="21"/>
                      </a:lnTo>
                      <a:lnTo>
                        <a:pt x="204" y="10"/>
                      </a:lnTo>
                      <a:lnTo>
                        <a:pt x="172" y="2"/>
                      </a:lnTo>
                      <a:lnTo>
                        <a:pt x="135" y="0"/>
                      </a:lnTo>
                      <a:lnTo>
                        <a:pt x="100" y="2"/>
                      </a:lnTo>
                      <a:lnTo>
                        <a:pt x="66" y="10"/>
                      </a:lnTo>
                      <a:lnTo>
                        <a:pt x="40" y="21"/>
                      </a:lnTo>
                      <a:lnTo>
                        <a:pt x="18" y="36"/>
                      </a:lnTo>
                      <a:lnTo>
                        <a:pt x="5" y="52"/>
                      </a:lnTo>
                      <a:lnTo>
                        <a:pt x="0" y="71"/>
                      </a:lnTo>
                      <a:lnTo>
                        <a:pt x="5" y="89"/>
                      </a:lnTo>
                      <a:lnTo>
                        <a:pt x="18" y="106"/>
                      </a:lnTo>
                      <a:lnTo>
                        <a:pt x="40" y="121"/>
                      </a:lnTo>
                      <a:lnTo>
                        <a:pt x="66" y="132"/>
                      </a:lnTo>
                      <a:lnTo>
                        <a:pt x="100" y="139"/>
                      </a:lnTo>
                      <a:lnTo>
                        <a:pt x="135" y="14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>
                  <a:solidFill>
                    <a:srgbClr val="BFB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3" name="Freeform 220"/>
                <p:cNvSpPr>
                  <a:spLocks/>
                </p:cNvSpPr>
                <p:nvPr/>
              </p:nvSpPr>
              <p:spPr bwMode="auto">
                <a:xfrm>
                  <a:off x="1116" y="3040"/>
                  <a:ext cx="270" cy="141"/>
                </a:xfrm>
                <a:custGeom>
                  <a:avLst/>
                  <a:gdLst>
                    <a:gd name="T0" fmla="*/ 135 w 270"/>
                    <a:gd name="T1" fmla="*/ 141 h 141"/>
                    <a:gd name="T2" fmla="*/ 172 w 270"/>
                    <a:gd name="T3" fmla="*/ 139 h 141"/>
                    <a:gd name="T4" fmla="*/ 204 w 270"/>
                    <a:gd name="T5" fmla="*/ 132 h 141"/>
                    <a:gd name="T6" fmla="*/ 231 w 270"/>
                    <a:gd name="T7" fmla="*/ 121 h 141"/>
                    <a:gd name="T8" fmla="*/ 252 w 270"/>
                    <a:gd name="T9" fmla="*/ 106 h 141"/>
                    <a:gd name="T10" fmla="*/ 267 w 270"/>
                    <a:gd name="T11" fmla="*/ 89 h 141"/>
                    <a:gd name="T12" fmla="*/ 270 w 270"/>
                    <a:gd name="T13" fmla="*/ 71 h 141"/>
                    <a:gd name="T14" fmla="*/ 267 w 270"/>
                    <a:gd name="T15" fmla="*/ 52 h 141"/>
                    <a:gd name="T16" fmla="*/ 252 w 270"/>
                    <a:gd name="T17" fmla="*/ 36 h 141"/>
                    <a:gd name="T18" fmla="*/ 231 w 270"/>
                    <a:gd name="T19" fmla="*/ 21 h 141"/>
                    <a:gd name="T20" fmla="*/ 204 w 270"/>
                    <a:gd name="T21" fmla="*/ 10 h 141"/>
                    <a:gd name="T22" fmla="*/ 172 w 270"/>
                    <a:gd name="T23" fmla="*/ 2 h 141"/>
                    <a:gd name="T24" fmla="*/ 135 w 270"/>
                    <a:gd name="T25" fmla="*/ 0 h 141"/>
                    <a:gd name="T26" fmla="*/ 100 w 270"/>
                    <a:gd name="T27" fmla="*/ 2 h 141"/>
                    <a:gd name="T28" fmla="*/ 66 w 270"/>
                    <a:gd name="T29" fmla="*/ 10 h 141"/>
                    <a:gd name="T30" fmla="*/ 40 w 270"/>
                    <a:gd name="T31" fmla="*/ 21 h 141"/>
                    <a:gd name="T32" fmla="*/ 18 w 270"/>
                    <a:gd name="T33" fmla="*/ 36 h 141"/>
                    <a:gd name="T34" fmla="*/ 5 w 270"/>
                    <a:gd name="T35" fmla="*/ 52 h 141"/>
                    <a:gd name="T36" fmla="*/ 0 w 270"/>
                    <a:gd name="T37" fmla="*/ 71 h 141"/>
                    <a:gd name="T38" fmla="*/ 5 w 270"/>
                    <a:gd name="T39" fmla="*/ 89 h 141"/>
                    <a:gd name="T40" fmla="*/ 18 w 270"/>
                    <a:gd name="T41" fmla="*/ 106 h 141"/>
                    <a:gd name="T42" fmla="*/ 40 w 270"/>
                    <a:gd name="T43" fmla="*/ 121 h 141"/>
                    <a:gd name="T44" fmla="*/ 66 w 270"/>
                    <a:gd name="T45" fmla="*/ 132 h 141"/>
                    <a:gd name="T46" fmla="*/ 100 w 270"/>
                    <a:gd name="T47" fmla="*/ 139 h 141"/>
                    <a:gd name="T48" fmla="*/ 135 w 270"/>
                    <a:gd name="T49" fmla="*/ 141 h 14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70"/>
                    <a:gd name="T76" fmla="*/ 0 h 141"/>
                    <a:gd name="T77" fmla="*/ 270 w 270"/>
                    <a:gd name="T78" fmla="*/ 141 h 14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70" h="141">
                      <a:moveTo>
                        <a:pt x="135" y="141"/>
                      </a:moveTo>
                      <a:lnTo>
                        <a:pt x="172" y="139"/>
                      </a:lnTo>
                      <a:lnTo>
                        <a:pt x="204" y="132"/>
                      </a:lnTo>
                      <a:lnTo>
                        <a:pt x="231" y="121"/>
                      </a:lnTo>
                      <a:lnTo>
                        <a:pt x="252" y="106"/>
                      </a:lnTo>
                      <a:lnTo>
                        <a:pt x="267" y="89"/>
                      </a:lnTo>
                      <a:lnTo>
                        <a:pt x="270" y="71"/>
                      </a:lnTo>
                      <a:lnTo>
                        <a:pt x="267" y="52"/>
                      </a:lnTo>
                      <a:lnTo>
                        <a:pt x="252" y="36"/>
                      </a:lnTo>
                      <a:lnTo>
                        <a:pt x="231" y="21"/>
                      </a:lnTo>
                      <a:lnTo>
                        <a:pt x="204" y="10"/>
                      </a:lnTo>
                      <a:lnTo>
                        <a:pt x="172" y="2"/>
                      </a:lnTo>
                      <a:lnTo>
                        <a:pt x="135" y="0"/>
                      </a:lnTo>
                      <a:lnTo>
                        <a:pt x="100" y="2"/>
                      </a:lnTo>
                      <a:lnTo>
                        <a:pt x="66" y="10"/>
                      </a:lnTo>
                      <a:lnTo>
                        <a:pt x="40" y="21"/>
                      </a:lnTo>
                      <a:lnTo>
                        <a:pt x="18" y="36"/>
                      </a:lnTo>
                      <a:lnTo>
                        <a:pt x="5" y="52"/>
                      </a:lnTo>
                      <a:lnTo>
                        <a:pt x="0" y="71"/>
                      </a:lnTo>
                      <a:lnTo>
                        <a:pt x="5" y="89"/>
                      </a:lnTo>
                      <a:lnTo>
                        <a:pt x="18" y="106"/>
                      </a:lnTo>
                      <a:lnTo>
                        <a:pt x="40" y="121"/>
                      </a:lnTo>
                      <a:lnTo>
                        <a:pt x="66" y="132"/>
                      </a:lnTo>
                      <a:lnTo>
                        <a:pt x="100" y="139"/>
                      </a:lnTo>
                      <a:lnTo>
                        <a:pt x="135" y="141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4" name="Freeform 221"/>
                <p:cNvSpPr>
                  <a:spLocks/>
                </p:cNvSpPr>
                <p:nvPr/>
              </p:nvSpPr>
              <p:spPr bwMode="auto">
                <a:xfrm>
                  <a:off x="1154" y="3018"/>
                  <a:ext cx="195" cy="119"/>
                </a:xfrm>
                <a:custGeom>
                  <a:avLst/>
                  <a:gdLst>
                    <a:gd name="T0" fmla="*/ 99 w 195"/>
                    <a:gd name="T1" fmla="*/ 119 h 119"/>
                    <a:gd name="T2" fmla="*/ 128 w 195"/>
                    <a:gd name="T3" fmla="*/ 117 h 119"/>
                    <a:gd name="T4" fmla="*/ 156 w 195"/>
                    <a:gd name="T5" fmla="*/ 109 h 119"/>
                    <a:gd name="T6" fmla="*/ 177 w 195"/>
                    <a:gd name="T7" fmla="*/ 98 h 119"/>
                    <a:gd name="T8" fmla="*/ 191 w 195"/>
                    <a:gd name="T9" fmla="*/ 83 h 119"/>
                    <a:gd name="T10" fmla="*/ 195 w 195"/>
                    <a:gd name="T11" fmla="*/ 69 h 119"/>
                    <a:gd name="T12" fmla="*/ 191 w 195"/>
                    <a:gd name="T13" fmla="*/ 50 h 119"/>
                    <a:gd name="T14" fmla="*/ 177 w 195"/>
                    <a:gd name="T15" fmla="*/ 32 h 119"/>
                    <a:gd name="T16" fmla="*/ 156 w 195"/>
                    <a:gd name="T17" fmla="*/ 17 h 119"/>
                    <a:gd name="T18" fmla="*/ 128 w 195"/>
                    <a:gd name="T19" fmla="*/ 6 h 119"/>
                    <a:gd name="T20" fmla="*/ 99 w 195"/>
                    <a:gd name="T21" fmla="*/ 0 h 119"/>
                    <a:gd name="T22" fmla="*/ 67 w 195"/>
                    <a:gd name="T23" fmla="*/ 6 h 119"/>
                    <a:gd name="T24" fmla="*/ 41 w 195"/>
                    <a:gd name="T25" fmla="*/ 17 h 119"/>
                    <a:gd name="T26" fmla="*/ 19 w 195"/>
                    <a:gd name="T27" fmla="*/ 32 h 119"/>
                    <a:gd name="T28" fmla="*/ 6 w 195"/>
                    <a:gd name="T29" fmla="*/ 50 h 119"/>
                    <a:gd name="T30" fmla="*/ 0 w 195"/>
                    <a:gd name="T31" fmla="*/ 69 h 119"/>
                    <a:gd name="T32" fmla="*/ 6 w 195"/>
                    <a:gd name="T33" fmla="*/ 83 h 119"/>
                    <a:gd name="T34" fmla="*/ 19 w 195"/>
                    <a:gd name="T35" fmla="*/ 98 h 119"/>
                    <a:gd name="T36" fmla="*/ 41 w 195"/>
                    <a:gd name="T37" fmla="*/ 109 h 119"/>
                    <a:gd name="T38" fmla="*/ 67 w 195"/>
                    <a:gd name="T39" fmla="*/ 117 h 119"/>
                    <a:gd name="T40" fmla="*/ 99 w 195"/>
                    <a:gd name="T41" fmla="*/ 119 h 11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95"/>
                    <a:gd name="T64" fmla="*/ 0 h 119"/>
                    <a:gd name="T65" fmla="*/ 195 w 195"/>
                    <a:gd name="T66" fmla="*/ 119 h 11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95" h="119">
                      <a:moveTo>
                        <a:pt x="99" y="119"/>
                      </a:moveTo>
                      <a:lnTo>
                        <a:pt x="128" y="117"/>
                      </a:lnTo>
                      <a:lnTo>
                        <a:pt x="156" y="109"/>
                      </a:lnTo>
                      <a:lnTo>
                        <a:pt x="177" y="98"/>
                      </a:lnTo>
                      <a:lnTo>
                        <a:pt x="191" y="83"/>
                      </a:lnTo>
                      <a:lnTo>
                        <a:pt x="195" y="69"/>
                      </a:lnTo>
                      <a:lnTo>
                        <a:pt x="191" y="50"/>
                      </a:lnTo>
                      <a:lnTo>
                        <a:pt x="177" y="32"/>
                      </a:lnTo>
                      <a:lnTo>
                        <a:pt x="156" y="17"/>
                      </a:lnTo>
                      <a:lnTo>
                        <a:pt x="128" y="6"/>
                      </a:lnTo>
                      <a:lnTo>
                        <a:pt x="99" y="0"/>
                      </a:lnTo>
                      <a:lnTo>
                        <a:pt x="67" y="6"/>
                      </a:lnTo>
                      <a:lnTo>
                        <a:pt x="41" y="17"/>
                      </a:lnTo>
                      <a:lnTo>
                        <a:pt x="19" y="32"/>
                      </a:lnTo>
                      <a:lnTo>
                        <a:pt x="6" y="50"/>
                      </a:lnTo>
                      <a:lnTo>
                        <a:pt x="0" y="69"/>
                      </a:lnTo>
                      <a:lnTo>
                        <a:pt x="6" y="83"/>
                      </a:lnTo>
                      <a:lnTo>
                        <a:pt x="19" y="98"/>
                      </a:lnTo>
                      <a:lnTo>
                        <a:pt x="41" y="109"/>
                      </a:lnTo>
                      <a:lnTo>
                        <a:pt x="67" y="117"/>
                      </a:lnTo>
                      <a:lnTo>
                        <a:pt x="99" y="119"/>
                      </a:lnTo>
                      <a:close/>
                    </a:path>
                  </a:pathLst>
                </a:custGeom>
                <a:solidFill>
                  <a:srgbClr val="5B5B5B"/>
                </a:solidFill>
                <a:ln w="0">
                  <a:solidFill>
                    <a:srgbClr val="5B5B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5" name="Freeform 222"/>
                <p:cNvSpPr>
                  <a:spLocks/>
                </p:cNvSpPr>
                <p:nvPr/>
              </p:nvSpPr>
              <p:spPr bwMode="auto">
                <a:xfrm>
                  <a:off x="1167" y="3020"/>
                  <a:ext cx="171" cy="104"/>
                </a:xfrm>
                <a:custGeom>
                  <a:avLst/>
                  <a:gdLst>
                    <a:gd name="T0" fmla="*/ 86 w 171"/>
                    <a:gd name="T1" fmla="*/ 104 h 104"/>
                    <a:gd name="T2" fmla="*/ 112 w 171"/>
                    <a:gd name="T3" fmla="*/ 100 h 104"/>
                    <a:gd name="T4" fmla="*/ 136 w 171"/>
                    <a:gd name="T5" fmla="*/ 94 h 104"/>
                    <a:gd name="T6" fmla="*/ 154 w 171"/>
                    <a:gd name="T7" fmla="*/ 85 h 104"/>
                    <a:gd name="T8" fmla="*/ 165 w 171"/>
                    <a:gd name="T9" fmla="*/ 72 h 104"/>
                    <a:gd name="T10" fmla="*/ 171 w 171"/>
                    <a:gd name="T11" fmla="*/ 59 h 104"/>
                    <a:gd name="T12" fmla="*/ 165 w 171"/>
                    <a:gd name="T13" fmla="*/ 43 h 104"/>
                    <a:gd name="T14" fmla="*/ 154 w 171"/>
                    <a:gd name="T15" fmla="*/ 28 h 104"/>
                    <a:gd name="T16" fmla="*/ 136 w 171"/>
                    <a:gd name="T17" fmla="*/ 13 h 104"/>
                    <a:gd name="T18" fmla="*/ 112 w 171"/>
                    <a:gd name="T19" fmla="*/ 4 h 104"/>
                    <a:gd name="T20" fmla="*/ 86 w 171"/>
                    <a:gd name="T21" fmla="*/ 0 h 104"/>
                    <a:gd name="T22" fmla="*/ 58 w 171"/>
                    <a:gd name="T23" fmla="*/ 4 h 104"/>
                    <a:gd name="T24" fmla="*/ 34 w 171"/>
                    <a:gd name="T25" fmla="*/ 13 h 104"/>
                    <a:gd name="T26" fmla="*/ 17 w 171"/>
                    <a:gd name="T27" fmla="*/ 28 h 104"/>
                    <a:gd name="T28" fmla="*/ 4 w 171"/>
                    <a:gd name="T29" fmla="*/ 43 h 104"/>
                    <a:gd name="T30" fmla="*/ 0 w 171"/>
                    <a:gd name="T31" fmla="*/ 59 h 104"/>
                    <a:gd name="T32" fmla="*/ 4 w 171"/>
                    <a:gd name="T33" fmla="*/ 72 h 104"/>
                    <a:gd name="T34" fmla="*/ 17 w 171"/>
                    <a:gd name="T35" fmla="*/ 85 h 104"/>
                    <a:gd name="T36" fmla="*/ 34 w 171"/>
                    <a:gd name="T37" fmla="*/ 94 h 104"/>
                    <a:gd name="T38" fmla="*/ 58 w 171"/>
                    <a:gd name="T39" fmla="*/ 100 h 104"/>
                    <a:gd name="T40" fmla="*/ 86 w 171"/>
                    <a:gd name="T41" fmla="*/ 104 h 10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71"/>
                    <a:gd name="T64" fmla="*/ 0 h 104"/>
                    <a:gd name="T65" fmla="*/ 171 w 171"/>
                    <a:gd name="T66" fmla="*/ 104 h 10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71" h="104">
                      <a:moveTo>
                        <a:pt x="86" y="104"/>
                      </a:moveTo>
                      <a:lnTo>
                        <a:pt x="112" y="100"/>
                      </a:lnTo>
                      <a:lnTo>
                        <a:pt x="136" y="94"/>
                      </a:lnTo>
                      <a:lnTo>
                        <a:pt x="154" y="85"/>
                      </a:lnTo>
                      <a:lnTo>
                        <a:pt x="165" y="72"/>
                      </a:lnTo>
                      <a:lnTo>
                        <a:pt x="171" y="59"/>
                      </a:lnTo>
                      <a:lnTo>
                        <a:pt x="165" y="43"/>
                      </a:lnTo>
                      <a:lnTo>
                        <a:pt x="154" y="28"/>
                      </a:lnTo>
                      <a:lnTo>
                        <a:pt x="136" y="13"/>
                      </a:lnTo>
                      <a:lnTo>
                        <a:pt x="112" y="4"/>
                      </a:lnTo>
                      <a:lnTo>
                        <a:pt x="86" y="0"/>
                      </a:lnTo>
                      <a:lnTo>
                        <a:pt x="58" y="4"/>
                      </a:lnTo>
                      <a:lnTo>
                        <a:pt x="34" y="13"/>
                      </a:lnTo>
                      <a:lnTo>
                        <a:pt x="17" y="28"/>
                      </a:lnTo>
                      <a:lnTo>
                        <a:pt x="4" y="43"/>
                      </a:lnTo>
                      <a:lnTo>
                        <a:pt x="0" y="59"/>
                      </a:lnTo>
                      <a:lnTo>
                        <a:pt x="4" y="72"/>
                      </a:lnTo>
                      <a:lnTo>
                        <a:pt x="17" y="85"/>
                      </a:lnTo>
                      <a:lnTo>
                        <a:pt x="34" y="94"/>
                      </a:lnTo>
                      <a:lnTo>
                        <a:pt x="58" y="100"/>
                      </a:lnTo>
                      <a:lnTo>
                        <a:pt x="86" y="104"/>
                      </a:lnTo>
                      <a:close/>
                    </a:path>
                  </a:pathLst>
                </a:custGeom>
                <a:solidFill>
                  <a:srgbClr val="767676"/>
                </a:solidFill>
                <a:ln w="0">
                  <a:solidFill>
                    <a:srgbClr val="76767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6" name="Freeform 223"/>
                <p:cNvSpPr>
                  <a:spLocks/>
                </p:cNvSpPr>
                <p:nvPr/>
              </p:nvSpPr>
              <p:spPr bwMode="auto">
                <a:xfrm>
                  <a:off x="1179" y="3022"/>
                  <a:ext cx="146" cy="87"/>
                </a:xfrm>
                <a:custGeom>
                  <a:avLst/>
                  <a:gdLst>
                    <a:gd name="T0" fmla="*/ 74 w 146"/>
                    <a:gd name="T1" fmla="*/ 87 h 87"/>
                    <a:gd name="T2" fmla="*/ 102 w 146"/>
                    <a:gd name="T3" fmla="*/ 85 h 87"/>
                    <a:gd name="T4" fmla="*/ 126 w 146"/>
                    <a:gd name="T5" fmla="*/ 76 h 87"/>
                    <a:gd name="T6" fmla="*/ 141 w 146"/>
                    <a:gd name="T7" fmla="*/ 65 h 87"/>
                    <a:gd name="T8" fmla="*/ 146 w 146"/>
                    <a:gd name="T9" fmla="*/ 50 h 87"/>
                    <a:gd name="T10" fmla="*/ 142 w 146"/>
                    <a:gd name="T11" fmla="*/ 35 h 87"/>
                    <a:gd name="T12" fmla="*/ 133 w 146"/>
                    <a:gd name="T13" fmla="*/ 22 h 87"/>
                    <a:gd name="T14" fmla="*/ 116 w 146"/>
                    <a:gd name="T15" fmla="*/ 11 h 87"/>
                    <a:gd name="T16" fmla="*/ 96 w 146"/>
                    <a:gd name="T17" fmla="*/ 2 h 87"/>
                    <a:gd name="T18" fmla="*/ 74 w 146"/>
                    <a:gd name="T19" fmla="*/ 0 h 87"/>
                    <a:gd name="T20" fmla="*/ 50 w 146"/>
                    <a:gd name="T21" fmla="*/ 2 h 87"/>
                    <a:gd name="T22" fmla="*/ 29 w 146"/>
                    <a:gd name="T23" fmla="*/ 11 h 87"/>
                    <a:gd name="T24" fmla="*/ 14 w 146"/>
                    <a:gd name="T25" fmla="*/ 22 h 87"/>
                    <a:gd name="T26" fmla="*/ 3 w 146"/>
                    <a:gd name="T27" fmla="*/ 35 h 87"/>
                    <a:gd name="T28" fmla="*/ 0 w 146"/>
                    <a:gd name="T29" fmla="*/ 50 h 87"/>
                    <a:gd name="T30" fmla="*/ 5 w 146"/>
                    <a:gd name="T31" fmla="*/ 65 h 87"/>
                    <a:gd name="T32" fmla="*/ 22 w 146"/>
                    <a:gd name="T33" fmla="*/ 76 h 87"/>
                    <a:gd name="T34" fmla="*/ 44 w 146"/>
                    <a:gd name="T35" fmla="*/ 85 h 87"/>
                    <a:gd name="T36" fmla="*/ 74 w 146"/>
                    <a:gd name="T37" fmla="*/ 87 h 8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46"/>
                    <a:gd name="T58" fmla="*/ 0 h 87"/>
                    <a:gd name="T59" fmla="*/ 146 w 146"/>
                    <a:gd name="T60" fmla="*/ 87 h 8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46" h="87">
                      <a:moveTo>
                        <a:pt x="74" y="87"/>
                      </a:moveTo>
                      <a:lnTo>
                        <a:pt x="102" y="85"/>
                      </a:lnTo>
                      <a:lnTo>
                        <a:pt x="126" y="76"/>
                      </a:lnTo>
                      <a:lnTo>
                        <a:pt x="141" y="65"/>
                      </a:lnTo>
                      <a:lnTo>
                        <a:pt x="146" y="50"/>
                      </a:lnTo>
                      <a:lnTo>
                        <a:pt x="142" y="35"/>
                      </a:lnTo>
                      <a:lnTo>
                        <a:pt x="133" y="22"/>
                      </a:lnTo>
                      <a:lnTo>
                        <a:pt x="116" y="11"/>
                      </a:lnTo>
                      <a:lnTo>
                        <a:pt x="96" y="2"/>
                      </a:lnTo>
                      <a:lnTo>
                        <a:pt x="74" y="0"/>
                      </a:lnTo>
                      <a:lnTo>
                        <a:pt x="50" y="2"/>
                      </a:lnTo>
                      <a:lnTo>
                        <a:pt x="29" y="11"/>
                      </a:lnTo>
                      <a:lnTo>
                        <a:pt x="14" y="22"/>
                      </a:lnTo>
                      <a:lnTo>
                        <a:pt x="3" y="35"/>
                      </a:lnTo>
                      <a:lnTo>
                        <a:pt x="0" y="50"/>
                      </a:lnTo>
                      <a:lnTo>
                        <a:pt x="5" y="65"/>
                      </a:lnTo>
                      <a:lnTo>
                        <a:pt x="22" y="76"/>
                      </a:lnTo>
                      <a:lnTo>
                        <a:pt x="44" y="85"/>
                      </a:lnTo>
                      <a:lnTo>
                        <a:pt x="74" y="87"/>
                      </a:lnTo>
                      <a:close/>
                    </a:path>
                  </a:pathLst>
                </a:custGeom>
                <a:solidFill>
                  <a:srgbClr val="929292"/>
                </a:solidFill>
                <a:ln w="0">
                  <a:solidFill>
                    <a:srgbClr val="92929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7" name="Freeform 224"/>
                <p:cNvSpPr>
                  <a:spLocks/>
                </p:cNvSpPr>
                <p:nvPr/>
              </p:nvSpPr>
              <p:spPr bwMode="auto">
                <a:xfrm>
                  <a:off x="1192" y="3022"/>
                  <a:ext cx="122" cy="74"/>
                </a:xfrm>
                <a:custGeom>
                  <a:avLst/>
                  <a:gdLst>
                    <a:gd name="T0" fmla="*/ 61 w 122"/>
                    <a:gd name="T1" fmla="*/ 74 h 74"/>
                    <a:gd name="T2" fmla="*/ 85 w 122"/>
                    <a:gd name="T3" fmla="*/ 72 h 74"/>
                    <a:gd name="T4" fmla="*/ 103 w 122"/>
                    <a:gd name="T5" fmla="*/ 65 h 74"/>
                    <a:gd name="T6" fmla="*/ 116 w 122"/>
                    <a:gd name="T7" fmla="*/ 54 h 74"/>
                    <a:gd name="T8" fmla="*/ 122 w 122"/>
                    <a:gd name="T9" fmla="*/ 42 h 74"/>
                    <a:gd name="T10" fmla="*/ 116 w 122"/>
                    <a:gd name="T11" fmla="*/ 28 h 74"/>
                    <a:gd name="T12" fmla="*/ 103 w 122"/>
                    <a:gd name="T13" fmla="*/ 15 h 74"/>
                    <a:gd name="T14" fmla="*/ 85 w 122"/>
                    <a:gd name="T15" fmla="*/ 3 h 74"/>
                    <a:gd name="T16" fmla="*/ 61 w 122"/>
                    <a:gd name="T17" fmla="*/ 0 h 74"/>
                    <a:gd name="T18" fmla="*/ 37 w 122"/>
                    <a:gd name="T19" fmla="*/ 3 h 74"/>
                    <a:gd name="T20" fmla="*/ 18 w 122"/>
                    <a:gd name="T21" fmla="*/ 15 h 74"/>
                    <a:gd name="T22" fmla="*/ 5 w 122"/>
                    <a:gd name="T23" fmla="*/ 28 h 74"/>
                    <a:gd name="T24" fmla="*/ 0 w 122"/>
                    <a:gd name="T25" fmla="*/ 42 h 74"/>
                    <a:gd name="T26" fmla="*/ 5 w 122"/>
                    <a:gd name="T27" fmla="*/ 54 h 74"/>
                    <a:gd name="T28" fmla="*/ 18 w 122"/>
                    <a:gd name="T29" fmla="*/ 65 h 74"/>
                    <a:gd name="T30" fmla="*/ 37 w 122"/>
                    <a:gd name="T31" fmla="*/ 72 h 74"/>
                    <a:gd name="T32" fmla="*/ 61 w 122"/>
                    <a:gd name="T33" fmla="*/ 74 h 7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2"/>
                    <a:gd name="T52" fmla="*/ 0 h 74"/>
                    <a:gd name="T53" fmla="*/ 122 w 122"/>
                    <a:gd name="T54" fmla="*/ 74 h 7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2" h="74">
                      <a:moveTo>
                        <a:pt x="61" y="74"/>
                      </a:moveTo>
                      <a:lnTo>
                        <a:pt x="85" y="72"/>
                      </a:lnTo>
                      <a:lnTo>
                        <a:pt x="103" y="65"/>
                      </a:lnTo>
                      <a:lnTo>
                        <a:pt x="116" y="54"/>
                      </a:lnTo>
                      <a:lnTo>
                        <a:pt x="122" y="42"/>
                      </a:lnTo>
                      <a:lnTo>
                        <a:pt x="116" y="28"/>
                      </a:lnTo>
                      <a:lnTo>
                        <a:pt x="103" y="15"/>
                      </a:lnTo>
                      <a:lnTo>
                        <a:pt x="85" y="3"/>
                      </a:lnTo>
                      <a:lnTo>
                        <a:pt x="61" y="0"/>
                      </a:lnTo>
                      <a:lnTo>
                        <a:pt x="37" y="3"/>
                      </a:lnTo>
                      <a:lnTo>
                        <a:pt x="18" y="15"/>
                      </a:lnTo>
                      <a:lnTo>
                        <a:pt x="5" y="28"/>
                      </a:lnTo>
                      <a:lnTo>
                        <a:pt x="0" y="42"/>
                      </a:lnTo>
                      <a:lnTo>
                        <a:pt x="5" y="54"/>
                      </a:lnTo>
                      <a:lnTo>
                        <a:pt x="18" y="65"/>
                      </a:lnTo>
                      <a:lnTo>
                        <a:pt x="37" y="72"/>
                      </a:lnTo>
                      <a:lnTo>
                        <a:pt x="61" y="74"/>
                      </a:lnTo>
                      <a:close/>
                    </a:path>
                  </a:pathLst>
                </a:custGeom>
                <a:solidFill>
                  <a:srgbClr val="ADADAD"/>
                </a:solidFill>
                <a:ln w="0">
                  <a:solidFill>
                    <a:srgbClr val="ADADA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8" name="Freeform 225"/>
                <p:cNvSpPr>
                  <a:spLocks/>
                </p:cNvSpPr>
                <p:nvPr/>
              </p:nvSpPr>
              <p:spPr bwMode="auto">
                <a:xfrm>
                  <a:off x="1205" y="3024"/>
                  <a:ext cx="96" cy="59"/>
                </a:xfrm>
                <a:custGeom>
                  <a:avLst/>
                  <a:gdLst>
                    <a:gd name="T0" fmla="*/ 48 w 96"/>
                    <a:gd name="T1" fmla="*/ 59 h 59"/>
                    <a:gd name="T2" fmla="*/ 66 w 96"/>
                    <a:gd name="T3" fmla="*/ 55 h 59"/>
                    <a:gd name="T4" fmla="*/ 83 w 96"/>
                    <a:gd name="T5" fmla="*/ 50 h 59"/>
                    <a:gd name="T6" fmla="*/ 92 w 96"/>
                    <a:gd name="T7" fmla="*/ 42 h 59"/>
                    <a:gd name="T8" fmla="*/ 96 w 96"/>
                    <a:gd name="T9" fmla="*/ 33 h 59"/>
                    <a:gd name="T10" fmla="*/ 92 w 96"/>
                    <a:gd name="T11" fmla="*/ 22 h 59"/>
                    <a:gd name="T12" fmla="*/ 83 w 96"/>
                    <a:gd name="T13" fmla="*/ 11 h 59"/>
                    <a:gd name="T14" fmla="*/ 66 w 96"/>
                    <a:gd name="T15" fmla="*/ 1 h 59"/>
                    <a:gd name="T16" fmla="*/ 48 w 96"/>
                    <a:gd name="T17" fmla="*/ 0 h 59"/>
                    <a:gd name="T18" fmla="*/ 29 w 96"/>
                    <a:gd name="T19" fmla="*/ 1 h 59"/>
                    <a:gd name="T20" fmla="*/ 13 w 96"/>
                    <a:gd name="T21" fmla="*/ 11 h 59"/>
                    <a:gd name="T22" fmla="*/ 3 w 96"/>
                    <a:gd name="T23" fmla="*/ 22 h 59"/>
                    <a:gd name="T24" fmla="*/ 0 w 96"/>
                    <a:gd name="T25" fmla="*/ 33 h 59"/>
                    <a:gd name="T26" fmla="*/ 3 w 96"/>
                    <a:gd name="T27" fmla="*/ 42 h 59"/>
                    <a:gd name="T28" fmla="*/ 13 w 96"/>
                    <a:gd name="T29" fmla="*/ 50 h 59"/>
                    <a:gd name="T30" fmla="*/ 29 w 96"/>
                    <a:gd name="T31" fmla="*/ 55 h 59"/>
                    <a:gd name="T32" fmla="*/ 48 w 96"/>
                    <a:gd name="T33" fmla="*/ 59 h 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6"/>
                    <a:gd name="T52" fmla="*/ 0 h 59"/>
                    <a:gd name="T53" fmla="*/ 96 w 96"/>
                    <a:gd name="T54" fmla="*/ 59 h 5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6" h="59">
                      <a:moveTo>
                        <a:pt x="48" y="59"/>
                      </a:moveTo>
                      <a:lnTo>
                        <a:pt x="66" y="55"/>
                      </a:lnTo>
                      <a:lnTo>
                        <a:pt x="83" y="50"/>
                      </a:lnTo>
                      <a:lnTo>
                        <a:pt x="92" y="42"/>
                      </a:lnTo>
                      <a:lnTo>
                        <a:pt x="96" y="33"/>
                      </a:lnTo>
                      <a:lnTo>
                        <a:pt x="92" y="22"/>
                      </a:lnTo>
                      <a:lnTo>
                        <a:pt x="83" y="11"/>
                      </a:lnTo>
                      <a:lnTo>
                        <a:pt x="66" y="1"/>
                      </a:lnTo>
                      <a:lnTo>
                        <a:pt x="48" y="0"/>
                      </a:lnTo>
                      <a:lnTo>
                        <a:pt x="29" y="1"/>
                      </a:lnTo>
                      <a:lnTo>
                        <a:pt x="13" y="11"/>
                      </a:lnTo>
                      <a:lnTo>
                        <a:pt x="3" y="22"/>
                      </a:lnTo>
                      <a:lnTo>
                        <a:pt x="0" y="33"/>
                      </a:lnTo>
                      <a:lnTo>
                        <a:pt x="3" y="42"/>
                      </a:lnTo>
                      <a:lnTo>
                        <a:pt x="13" y="50"/>
                      </a:lnTo>
                      <a:lnTo>
                        <a:pt x="29" y="55"/>
                      </a:lnTo>
                      <a:lnTo>
                        <a:pt x="48" y="59"/>
                      </a:lnTo>
                      <a:close/>
                    </a:path>
                  </a:pathLst>
                </a:custGeom>
                <a:solidFill>
                  <a:srgbClr val="C8C8C8"/>
                </a:solidFill>
                <a:ln w="0">
                  <a:solidFill>
                    <a:srgbClr val="C8C8C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9" name="Freeform 226"/>
                <p:cNvSpPr>
                  <a:spLocks/>
                </p:cNvSpPr>
                <p:nvPr/>
              </p:nvSpPr>
              <p:spPr bwMode="auto">
                <a:xfrm>
                  <a:off x="1216" y="3024"/>
                  <a:ext cx="74" cy="44"/>
                </a:xfrm>
                <a:custGeom>
                  <a:avLst/>
                  <a:gdLst>
                    <a:gd name="T0" fmla="*/ 37 w 74"/>
                    <a:gd name="T1" fmla="*/ 44 h 44"/>
                    <a:gd name="T2" fmla="*/ 55 w 74"/>
                    <a:gd name="T3" fmla="*/ 42 h 44"/>
                    <a:gd name="T4" fmla="*/ 68 w 74"/>
                    <a:gd name="T5" fmla="*/ 35 h 44"/>
                    <a:gd name="T6" fmla="*/ 74 w 74"/>
                    <a:gd name="T7" fmla="*/ 26 h 44"/>
                    <a:gd name="T8" fmla="*/ 68 w 74"/>
                    <a:gd name="T9" fmla="*/ 14 h 44"/>
                    <a:gd name="T10" fmla="*/ 55 w 74"/>
                    <a:gd name="T11" fmla="*/ 5 h 44"/>
                    <a:gd name="T12" fmla="*/ 37 w 74"/>
                    <a:gd name="T13" fmla="*/ 0 h 44"/>
                    <a:gd name="T14" fmla="*/ 18 w 74"/>
                    <a:gd name="T15" fmla="*/ 5 h 44"/>
                    <a:gd name="T16" fmla="*/ 5 w 74"/>
                    <a:gd name="T17" fmla="*/ 14 h 44"/>
                    <a:gd name="T18" fmla="*/ 0 w 74"/>
                    <a:gd name="T19" fmla="*/ 26 h 44"/>
                    <a:gd name="T20" fmla="*/ 5 w 74"/>
                    <a:gd name="T21" fmla="*/ 35 h 44"/>
                    <a:gd name="T22" fmla="*/ 18 w 74"/>
                    <a:gd name="T23" fmla="*/ 42 h 44"/>
                    <a:gd name="T24" fmla="*/ 37 w 74"/>
                    <a:gd name="T25" fmla="*/ 44 h 4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4"/>
                    <a:gd name="T40" fmla="*/ 0 h 44"/>
                    <a:gd name="T41" fmla="*/ 74 w 74"/>
                    <a:gd name="T42" fmla="*/ 44 h 4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4" h="44">
                      <a:moveTo>
                        <a:pt x="37" y="44"/>
                      </a:moveTo>
                      <a:lnTo>
                        <a:pt x="55" y="42"/>
                      </a:lnTo>
                      <a:lnTo>
                        <a:pt x="68" y="35"/>
                      </a:lnTo>
                      <a:lnTo>
                        <a:pt x="74" y="26"/>
                      </a:lnTo>
                      <a:lnTo>
                        <a:pt x="68" y="14"/>
                      </a:lnTo>
                      <a:lnTo>
                        <a:pt x="55" y="5"/>
                      </a:lnTo>
                      <a:lnTo>
                        <a:pt x="37" y="0"/>
                      </a:lnTo>
                      <a:lnTo>
                        <a:pt x="18" y="5"/>
                      </a:lnTo>
                      <a:lnTo>
                        <a:pt x="5" y="14"/>
                      </a:lnTo>
                      <a:lnTo>
                        <a:pt x="0" y="26"/>
                      </a:lnTo>
                      <a:lnTo>
                        <a:pt x="5" y="35"/>
                      </a:lnTo>
                      <a:lnTo>
                        <a:pt x="18" y="42"/>
                      </a:lnTo>
                      <a:lnTo>
                        <a:pt x="37" y="44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0">
                  <a:solidFill>
                    <a:srgbClr val="E4E4E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0" name="Freeform 227"/>
                <p:cNvSpPr>
                  <a:spLocks/>
                </p:cNvSpPr>
                <p:nvPr/>
              </p:nvSpPr>
              <p:spPr bwMode="auto">
                <a:xfrm>
                  <a:off x="1236" y="3033"/>
                  <a:ext cx="50" cy="30"/>
                </a:xfrm>
                <a:custGeom>
                  <a:avLst/>
                  <a:gdLst>
                    <a:gd name="T0" fmla="*/ 26 w 50"/>
                    <a:gd name="T1" fmla="*/ 30 h 30"/>
                    <a:gd name="T2" fmla="*/ 33 w 50"/>
                    <a:gd name="T3" fmla="*/ 30 h 30"/>
                    <a:gd name="T4" fmla="*/ 39 w 50"/>
                    <a:gd name="T5" fmla="*/ 28 h 30"/>
                    <a:gd name="T6" fmla="*/ 45 w 50"/>
                    <a:gd name="T7" fmla="*/ 24 h 30"/>
                    <a:gd name="T8" fmla="*/ 48 w 50"/>
                    <a:gd name="T9" fmla="*/ 22 h 30"/>
                    <a:gd name="T10" fmla="*/ 50 w 50"/>
                    <a:gd name="T11" fmla="*/ 17 h 30"/>
                    <a:gd name="T12" fmla="*/ 48 w 50"/>
                    <a:gd name="T13" fmla="*/ 13 h 30"/>
                    <a:gd name="T14" fmla="*/ 45 w 50"/>
                    <a:gd name="T15" fmla="*/ 9 h 30"/>
                    <a:gd name="T16" fmla="*/ 39 w 50"/>
                    <a:gd name="T17" fmla="*/ 4 h 30"/>
                    <a:gd name="T18" fmla="*/ 33 w 50"/>
                    <a:gd name="T19" fmla="*/ 2 h 30"/>
                    <a:gd name="T20" fmla="*/ 26 w 50"/>
                    <a:gd name="T21" fmla="*/ 0 h 30"/>
                    <a:gd name="T22" fmla="*/ 17 w 50"/>
                    <a:gd name="T23" fmla="*/ 2 h 30"/>
                    <a:gd name="T24" fmla="*/ 11 w 50"/>
                    <a:gd name="T25" fmla="*/ 4 h 30"/>
                    <a:gd name="T26" fmla="*/ 6 w 50"/>
                    <a:gd name="T27" fmla="*/ 9 h 30"/>
                    <a:gd name="T28" fmla="*/ 2 w 50"/>
                    <a:gd name="T29" fmla="*/ 13 h 30"/>
                    <a:gd name="T30" fmla="*/ 0 w 50"/>
                    <a:gd name="T31" fmla="*/ 17 h 30"/>
                    <a:gd name="T32" fmla="*/ 2 w 50"/>
                    <a:gd name="T33" fmla="*/ 22 h 30"/>
                    <a:gd name="T34" fmla="*/ 6 w 50"/>
                    <a:gd name="T35" fmla="*/ 24 h 30"/>
                    <a:gd name="T36" fmla="*/ 11 w 50"/>
                    <a:gd name="T37" fmla="*/ 28 h 30"/>
                    <a:gd name="T38" fmla="*/ 17 w 50"/>
                    <a:gd name="T39" fmla="*/ 30 h 30"/>
                    <a:gd name="T40" fmla="*/ 26 w 50"/>
                    <a:gd name="T41" fmla="*/ 30 h 3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0"/>
                    <a:gd name="T64" fmla="*/ 0 h 30"/>
                    <a:gd name="T65" fmla="*/ 50 w 50"/>
                    <a:gd name="T66" fmla="*/ 30 h 3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0" h="30">
                      <a:moveTo>
                        <a:pt x="26" y="30"/>
                      </a:moveTo>
                      <a:lnTo>
                        <a:pt x="33" y="30"/>
                      </a:lnTo>
                      <a:lnTo>
                        <a:pt x="39" y="28"/>
                      </a:lnTo>
                      <a:lnTo>
                        <a:pt x="45" y="24"/>
                      </a:lnTo>
                      <a:lnTo>
                        <a:pt x="48" y="22"/>
                      </a:lnTo>
                      <a:lnTo>
                        <a:pt x="50" y="17"/>
                      </a:lnTo>
                      <a:lnTo>
                        <a:pt x="48" y="13"/>
                      </a:lnTo>
                      <a:lnTo>
                        <a:pt x="45" y="9"/>
                      </a:lnTo>
                      <a:lnTo>
                        <a:pt x="39" y="4"/>
                      </a:lnTo>
                      <a:lnTo>
                        <a:pt x="33" y="2"/>
                      </a:lnTo>
                      <a:lnTo>
                        <a:pt x="26" y="0"/>
                      </a:lnTo>
                      <a:lnTo>
                        <a:pt x="17" y="2"/>
                      </a:lnTo>
                      <a:lnTo>
                        <a:pt x="11" y="4"/>
                      </a:lnTo>
                      <a:lnTo>
                        <a:pt x="6" y="9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2" y="22"/>
                      </a:lnTo>
                      <a:lnTo>
                        <a:pt x="6" y="24"/>
                      </a:lnTo>
                      <a:lnTo>
                        <a:pt x="11" y="28"/>
                      </a:lnTo>
                      <a:lnTo>
                        <a:pt x="17" y="30"/>
                      </a:lnTo>
                      <a:lnTo>
                        <a:pt x="26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1" name="Freeform 228"/>
                <p:cNvSpPr>
                  <a:spLocks/>
                </p:cNvSpPr>
                <p:nvPr/>
              </p:nvSpPr>
              <p:spPr bwMode="auto">
                <a:xfrm>
                  <a:off x="1286" y="3331"/>
                  <a:ext cx="338" cy="310"/>
                </a:xfrm>
                <a:custGeom>
                  <a:avLst/>
                  <a:gdLst>
                    <a:gd name="T0" fmla="*/ 148 w 338"/>
                    <a:gd name="T1" fmla="*/ 310 h 310"/>
                    <a:gd name="T2" fmla="*/ 108 w 338"/>
                    <a:gd name="T3" fmla="*/ 305 h 310"/>
                    <a:gd name="T4" fmla="*/ 76 w 338"/>
                    <a:gd name="T5" fmla="*/ 293 h 310"/>
                    <a:gd name="T6" fmla="*/ 50 w 338"/>
                    <a:gd name="T7" fmla="*/ 280 h 310"/>
                    <a:gd name="T8" fmla="*/ 32 w 338"/>
                    <a:gd name="T9" fmla="*/ 266 h 310"/>
                    <a:gd name="T10" fmla="*/ 19 w 338"/>
                    <a:gd name="T11" fmla="*/ 249 h 310"/>
                    <a:gd name="T12" fmla="*/ 9 w 338"/>
                    <a:gd name="T13" fmla="*/ 234 h 310"/>
                    <a:gd name="T14" fmla="*/ 4 w 338"/>
                    <a:gd name="T15" fmla="*/ 223 h 310"/>
                    <a:gd name="T16" fmla="*/ 0 w 338"/>
                    <a:gd name="T17" fmla="*/ 214 h 310"/>
                    <a:gd name="T18" fmla="*/ 0 w 338"/>
                    <a:gd name="T19" fmla="*/ 210 h 310"/>
                    <a:gd name="T20" fmla="*/ 0 w 338"/>
                    <a:gd name="T21" fmla="*/ 0 h 310"/>
                    <a:gd name="T22" fmla="*/ 338 w 338"/>
                    <a:gd name="T23" fmla="*/ 2 h 310"/>
                    <a:gd name="T24" fmla="*/ 338 w 338"/>
                    <a:gd name="T25" fmla="*/ 206 h 310"/>
                    <a:gd name="T26" fmla="*/ 330 w 338"/>
                    <a:gd name="T27" fmla="*/ 223 h 310"/>
                    <a:gd name="T28" fmla="*/ 321 w 338"/>
                    <a:gd name="T29" fmla="*/ 238 h 310"/>
                    <a:gd name="T30" fmla="*/ 314 w 338"/>
                    <a:gd name="T31" fmla="*/ 251 h 310"/>
                    <a:gd name="T32" fmla="*/ 308 w 338"/>
                    <a:gd name="T33" fmla="*/ 258 h 310"/>
                    <a:gd name="T34" fmla="*/ 306 w 338"/>
                    <a:gd name="T35" fmla="*/ 262 h 310"/>
                    <a:gd name="T36" fmla="*/ 289 w 338"/>
                    <a:gd name="T37" fmla="*/ 277 h 310"/>
                    <a:gd name="T38" fmla="*/ 267 w 338"/>
                    <a:gd name="T39" fmla="*/ 290 h 310"/>
                    <a:gd name="T40" fmla="*/ 241 w 338"/>
                    <a:gd name="T41" fmla="*/ 297 h 310"/>
                    <a:gd name="T42" fmla="*/ 213 w 338"/>
                    <a:gd name="T43" fmla="*/ 303 h 310"/>
                    <a:gd name="T44" fmla="*/ 189 w 338"/>
                    <a:gd name="T45" fmla="*/ 306 h 310"/>
                    <a:gd name="T46" fmla="*/ 167 w 338"/>
                    <a:gd name="T47" fmla="*/ 308 h 310"/>
                    <a:gd name="T48" fmla="*/ 152 w 338"/>
                    <a:gd name="T49" fmla="*/ 308 h 310"/>
                    <a:gd name="T50" fmla="*/ 148 w 338"/>
                    <a:gd name="T51" fmla="*/ 310 h 31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38"/>
                    <a:gd name="T79" fmla="*/ 0 h 310"/>
                    <a:gd name="T80" fmla="*/ 338 w 338"/>
                    <a:gd name="T81" fmla="*/ 310 h 31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38" h="310">
                      <a:moveTo>
                        <a:pt x="148" y="310"/>
                      </a:moveTo>
                      <a:lnTo>
                        <a:pt x="108" y="305"/>
                      </a:lnTo>
                      <a:lnTo>
                        <a:pt x="76" y="293"/>
                      </a:lnTo>
                      <a:lnTo>
                        <a:pt x="50" y="280"/>
                      </a:lnTo>
                      <a:lnTo>
                        <a:pt x="32" y="266"/>
                      </a:lnTo>
                      <a:lnTo>
                        <a:pt x="19" y="249"/>
                      </a:lnTo>
                      <a:lnTo>
                        <a:pt x="9" y="234"/>
                      </a:lnTo>
                      <a:lnTo>
                        <a:pt x="4" y="223"/>
                      </a:lnTo>
                      <a:lnTo>
                        <a:pt x="0" y="214"/>
                      </a:lnTo>
                      <a:lnTo>
                        <a:pt x="0" y="210"/>
                      </a:lnTo>
                      <a:lnTo>
                        <a:pt x="0" y="0"/>
                      </a:lnTo>
                      <a:lnTo>
                        <a:pt x="338" y="2"/>
                      </a:lnTo>
                      <a:lnTo>
                        <a:pt x="338" y="206"/>
                      </a:lnTo>
                      <a:lnTo>
                        <a:pt x="330" y="223"/>
                      </a:lnTo>
                      <a:lnTo>
                        <a:pt x="321" y="238"/>
                      </a:lnTo>
                      <a:lnTo>
                        <a:pt x="314" y="251"/>
                      </a:lnTo>
                      <a:lnTo>
                        <a:pt x="308" y="258"/>
                      </a:lnTo>
                      <a:lnTo>
                        <a:pt x="306" y="262"/>
                      </a:lnTo>
                      <a:lnTo>
                        <a:pt x="289" y="277"/>
                      </a:lnTo>
                      <a:lnTo>
                        <a:pt x="267" y="290"/>
                      </a:lnTo>
                      <a:lnTo>
                        <a:pt x="241" y="297"/>
                      </a:lnTo>
                      <a:lnTo>
                        <a:pt x="213" y="303"/>
                      </a:lnTo>
                      <a:lnTo>
                        <a:pt x="189" y="306"/>
                      </a:lnTo>
                      <a:lnTo>
                        <a:pt x="167" y="308"/>
                      </a:lnTo>
                      <a:lnTo>
                        <a:pt x="152" y="308"/>
                      </a:lnTo>
                      <a:lnTo>
                        <a:pt x="148" y="3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2" name="Freeform 229"/>
                <p:cNvSpPr>
                  <a:spLocks/>
                </p:cNvSpPr>
                <p:nvPr/>
              </p:nvSpPr>
              <p:spPr bwMode="auto">
                <a:xfrm>
                  <a:off x="1286" y="3331"/>
                  <a:ext cx="338" cy="310"/>
                </a:xfrm>
                <a:custGeom>
                  <a:avLst/>
                  <a:gdLst>
                    <a:gd name="T0" fmla="*/ 148 w 338"/>
                    <a:gd name="T1" fmla="*/ 310 h 310"/>
                    <a:gd name="T2" fmla="*/ 108 w 338"/>
                    <a:gd name="T3" fmla="*/ 305 h 310"/>
                    <a:gd name="T4" fmla="*/ 76 w 338"/>
                    <a:gd name="T5" fmla="*/ 293 h 310"/>
                    <a:gd name="T6" fmla="*/ 50 w 338"/>
                    <a:gd name="T7" fmla="*/ 280 h 310"/>
                    <a:gd name="T8" fmla="*/ 32 w 338"/>
                    <a:gd name="T9" fmla="*/ 266 h 310"/>
                    <a:gd name="T10" fmla="*/ 19 w 338"/>
                    <a:gd name="T11" fmla="*/ 249 h 310"/>
                    <a:gd name="T12" fmla="*/ 9 w 338"/>
                    <a:gd name="T13" fmla="*/ 234 h 310"/>
                    <a:gd name="T14" fmla="*/ 4 w 338"/>
                    <a:gd name="T15" fmla="*/ 223 h 310"/>
                    <a:gd name="T16" fmla="*/ 0 w 338"/>
                    <a:gd name="T17" fmla="*/ 214 h 310"/>
                    <a:gd name="T18" fmla="*/ 0 w 338"/>
                    <a:gd name="T19" fmla="*/ 210 h 310"/>
                    <a:gd name="T20" fmla="*/ 0 w 338"/>
                    <a:gd name="T21" fmla="*/ 0 h 310"/>
                    <a:gd name="T22" fmla="*/ 338 w 338"/>
                    <a:gd name="T23" fmla="*/ 2 h 310"/>
                    <a:gd name="T24" fmla="*/ 338 w 338"/>
                    <a:gd name="T25" fmla="*/ 206 h 310"/>
                    <a:gd name="T26" fmla="*/ 330 w 338"/>
                    <a:gd name="T27" fmla="*/ 223 h 310"/>
                    <a:gd name="T28" fmla="*/ 321 w 338"/>
                    <a:gd name="T29" fmla="*/ 238 h 310"/>
                    <a:gd name="T30" fmla="*/ 314 w 338"/>
                    <a:gd name="T31" fmla="*/ 251 h 310"/>
                    <a:gd name="T32" fmla="*/ 308 w 338"/>
                    <a:gd name="T33" fmla="*/ 258 h 310"/>
                    <a:gd name="T34" fmla="*/ 306 w 338"/>
                    <a:gd name="T35" fmla="*/ 262 h 310"/>
                    <a:gd name="T36" fmla="*/ 289 w 338"/>
                    <a:gd name="T37" fmla="*/ 277 h 310"/>
                    <a:gd name="T38" fmla="*/ 267 w 338"/>
                    <a:gd name="T39" fmla="*/ 290 h 310"/>
                    <a:gd name="T40" fmla="*/ 241 w 338"/>
                    <a:gd name="T41" fmla="*/ 297 h 310"/>
                    <a:gd name="T42" fmla="*/ 213 w 338"/>
                    <a:gd name="T43" fmla="*/ 303 h 310"/>
                    <a:gd name="T44" fmla="*/ 189 w 338"/>
                    <a:gd name="T45" fmla="*/ 306 h 310"/>
                    <a:gd name="T46" fmla="*/ 167 w 338"/>
                    <a:gd name="T47" fmla="*/ 308 h 310"/>
                    <a:gd name="T48" fmla="*/ 152 w 338"/>
                    <a:gd name="T49" fmla="*/ 308 h 310"/>
                    <a:gd name="T50" fmla="*/ 148 w 338"/>
                    <a:gd name="T51" fmla="*/ 310 h 31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38"/>
                    <a:gd name="T79" fmla="*/ 0 h 310"/>
                    <a:gd name="T80" fmla="*/ 338 w 338"/>
                    <a:gd name="T81" fmla="*/ 310 h 31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38" h="310">
                      <a:moveTo>
                        <a:pt x="148" y="310"/>
                      </a:moveTo>
                      <a:lnTo>
                        <a:pt x="108" y="305"/>
                      </a:lnTo>
                      <a:lnTo>
                        <a:pt x="76" y="293"/>
                      </a:lnTo>
                      <a:lnTo>
                        <a:pt x="50" y="280"/>
                      </a:lnTo>
                      <a:lnTo>
                        <a:pt x="32" y="266"/>
                      </a:lnTo>
                      <a:lnTo>
                        <a:pt x="19" y="249"/>
                      </a:lnTo>
                      <a:lnTo>
                        <a:pt x="9" y="234"/>
                      </a:lnTo>
                      <a:lnTo>
                        <a:pt x="4" y="223"/>
                      </a:lnTo>
                      <a:lnTo>
                        <a:pt x="0" y="214"/>
                      </a:lnTo>
                      <a:lnTo>
                        <a:pt x="0" y="210"/>
                      </a:lnTo>
                      <a:lnTo>
                        <a:pt x="0" y="0"/>
                      </a:lnTo>
                      <a:lnTo>
                        <a:pt x="338" y="2"/>
                      </a:lnTo>
                      <a:lnTo>
                        <a:pt x="338" y="206"/>
                      </a:lnTo>
                      <a:lnTo>
                        <a:pt x="330" y="223"/>
                      </a:lnTo>
                      <a:lnTo>
                        <a:pt x="321" y="238"/>
                      </a:lnTo>
                      <a:lnTo>
                        <a:pt x="314" y="251"/>
                      </a:lnTo>
                      <a:lnTo>
                        <a:pt x="308" y="258"/>
                      </a:lnTo>
                      <a:lnTo>
                        <a:pt x="306" y="262"/>
                      </a:lnTo>
                      <a:lnTo>
                        <a:pt x="289" y="277"/>
                      </a:lnTo>
                      <a:lnTo>
                        <a:pt x="267" y="290"/>
                      </a:lnTo>
                      <a:lnTo>
                        <a:pt x="241" y="297"/>
                      </a:lnTo>
                      <a:lnTo>
                        <a:pt x="213" y="303"/>
                      </a:lnTo>
                      <a:lnTo>
                        <a:pt x="189" y="306"/>
                      </a:lnTo>
                      <a:lnTo>
                        <a:pt x="167" y="308"/>
                      </a:lnTo>
                      <a:lnTo>
                        <a:pt x="152" y="308"/>
                      </a:lnTo>
                      <a:lnTo>
                        <a:pt x="148" y="31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3" name="Freeform 230"/>
                <p:cNvSpPr>
                  <a:spLocks/>
                </p:cNvSpPr>
                <p:nvPr/>
              </p:nvSpPr>
              <p:spPr bwMode="auto">
                <a:xfrm>
                  <a:off x="1303" y="3331"/>
                  <a:ext cx="308" cy="308"/>
                </a:xfrm>
                <a:custGeom>
                  <a:avLst/>
                  <a:gdLst>
                    <a:gd name="T0" fmla="*/ 137 w 308"/>
                    <a:gd name="T1" fmla="*/ 308 h 308"/>
                    <a:gd name="T2" fmla="*/ 102 w 308"/>
                    <a:gd name="T3" fmla="*/ 305 h 308"/>
                    <a:gd name="T4" fmla="*/ 72 w 308"/>
                    <a:gd name="T5" fmla="*/ 295 h 308"/>
                    <a:gd name="T6" fmla="*/ 48 w 308"/>
                    <a:gd name="T7" fmla="*/ 282 h 308"/>
                    <a:gd name="T8" fmla="*/ 31 w 308"/>
                    <a:gd name="T9" fmla="*/ 269 h 308"/>
                    <a:gd name="T10" fmla="*/ 18 w 308"/>
                    <a:gd name="T11" fmla="*/ 254 h 308"/>
                    <a:gd name="T12" fmla="*/ 9 w 308"/>
                    <a:gd name="T13" fmla="*/ 241 h 308"/>
                    <a:gd name="T14" fmla="*/ 4 w 308"/>
                    <a:gd name="T15" fmla="*/ 230 h 308"/>
                    <a:gd name="T16" fmla="*/ 0 w 308"/>
                    <a:gd name="T17" fmla="*/ 223 h 308"/>
                    <a:gd name="T18" fmla="*/ 0 w 308"/>
                    <a:gd name="T19" fmla="*/ 219 h 308"/>
                    <a:gd name="T20" fmla="*/ 0 w 308"/>
                    <a:gd name="T21" fmla="*/ 0 h 308"/>
                    <a:gd name="T22" fmla="*/ 308 w 308"/>
                    <a:gd name="T23" fmla="*/ 2 h 308"/>
                    <a:gd name="T24" fmla="*/ 308 w 308"/>
                    <a:gd name="T25" fmla="*/ 199 h 308"/>
                    <a:gd name="T26" fmla="*/ 300 w 308"/>
                    <a:gd name="T27" fmla="*/ 214 h 308"/>
                    <a:gd name="T28" fmla="*/ 295 w 308"/>
                    <a:gd name="T29" fmla="*/ 228 h 308"/>
                    <a:gd name="T30" fmla="*/ 287 w 308"/>
                    <a:gd name="T31" fmla="*/ 241 h 308"/>
                    <a:gd name="T32" fmla="*/ 282 w 308"/>
                    <a:gd name="T33" fmla="*/ 249 h 308"/>
                    <a:gd name="T34" fmla="*/ 280 w 308"/>
                    <a:gd name="T35" fmla="*/ 253 h 308"/>
                    <a:gd name="T36" fmla="*/ 265 w 308"/>
                    <a:gd name="T37" fmla="*/ 267 h 308"/>
                    <a:gd name="T38" fmla="*/ 245 w 308"/>
                    <a:gd name="T39" fmla="*/ 279 h 308"/>
                    <a:gd name="T40" fmla="*/ 220 w 308"/>
                    <a:gd name="T41" fmla="*/ 288 h 308"/>
                    <a:gd name="T42" fmla="*/ 196 w 308"/>
                    <a:gd name="T43" fmla="*/ 295 h 308"/>
                    <a:gd name="T44" fmla="*/ 174 w 308"/>
                    <a:gd name="T45" fmla="*/ 301 h 308"/>
                    <a:gd name="T46" fmla="*/ 156 w 308"/>
                    <a:gd name="T47" fmla="*/ 305 h 308"/>
                    <a:gd name="T48" fmla="*/ 143 w 308"/>
                    <a:gd name="T49" fmla="*/ 308 h 308"/>
                    <a:gd name="T50" fmla="*/ 137 w 308"/>
                    <a:gd name="T51" fmla="*/ 308 h 30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08"/>
                    <a:gd name="T79" fmla="*/ 0 h 308"/>
                    <a:gd name="T80" fmla="*/ 308 w 308"/>
                    <a:gd name="T81" fmla="*/ 308 h 30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08" h="308">
                      <a:moveTo>
                        <a:pt x="137" y="308"/>
                      </a:moveTo>
                      <a:lnTo>
                        <a:pt x="102" y="305"/>
                      </a:lnTo>
                      <a:lnTo>
                        <a:pt x="72" y="295"/>
                      </a:lnTo>
                      <a:lnTo>
                        <a:pt x="48" y="282"/>
                      </a:lnTo>
                      <a:lnTo>
                        <a:pt x="31" y="269"/>
                      </a:lnTo>
                      <a:lnTo>
                        <a:pt x="18" y="254"/>
                      </a:lnTo>
                      <a:lnTo>
                        <a:pt x="9" y="241"/>
                      </a:lnTo>
                      <a:lnTo>
                        <a:pt x="4" y="230"/>
                      </a:lnTo>
                      <a:lnTo>
                        <a:pt x="0" y="223"/>
                      </a:lnTo>
                      <a:lnTo>
                        <a:pt x="0" y="219"/>
                      </a:lnTo>
                      <a:lnTo>
                        <a:pt x="0" y="0"/>
                      </a:lnTo>
                      <a:lnTo>
                        <a:pt x="308" y="2"/>
                      </a:lnTo>
                      <a:lnTo>
                        <a:pt x="308" y="199"/>
                      </a:lnTo>
                      <a:lnTo>
                        <a:pt x="300" y="214"/>
                      </a:lnTo>
                      <a:lnTo>
                        <a:pt x="295" y="228"/>
                      </a:lnTo>
                      <a:lnTo>
                        <a:pt x="287" y="241"/>
                      </a:lnTo>
                      <a:lnTo>
                        <a:pt x="282" y="249"/>
                      </a:lnTo>
                      <a:lnTo>
                        <a:pt x="280" y="253"/>
                      </a:lnTo>
                      <a:lnTo>
                        <a:pt x="265" y="267"/>
                      </a:lnTo>
                      <a:lnTo>
                        <a:pt x="245" y="279"/>
                      </a:lnTo>
                      <a:lnTo>
                        <a:pt x="220" y="288"/>
                      </a:lnTo>
                      <a:lnTo>
                        <a:pt x="196" y="295"/>
                      </a:lnTo>
                      <a:lnTo>
                        <a:pt x="174" y="301"/>
                      </a:lnTo>
                      <a:lnTo>
                        <a:pt x="156" y="305"/>
                      </a:lnTo>
                      <a:lnTo>
                        <a:pt x="143" y="308"/>
                      </a:lnTo>
                      <a:lnTo>
                        <a:pt x="137" y="308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0">
                  <a:solidFill>
                    <a:srgbClr val="1A1A1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4" name="Freeform 231"/>
                <p:cNvSpPr>
                  <a:spLocks/>
                </p:cNvSpPr>
                <p:nvPr/>
              </p:nvSpPr>
              <p:spPr bwMode="auto">
                <a:xfrm>
                  <a:off x="1320" y="3331"/>
                  <a:ext cx="278" cy="306"/>
                </a:xfrm>
                <a:custGeom>
                  <a:avLst/>
                  <a:gdLst>
                    <a:gd name="T0" fmla="*/ 127 w 278"/>
                    <a:gd name="T1" fmla="*/ 306 h 306"/>
                    <a:gd name="T2" fmla="*/ 94 w 278"/>
                    <a:gd name="T3" fmla="*/ 303 h 306"/>
                    <a:gd name="T4" fmla="*/ 66 w 278"/>
                    <a:gd name="T5" fmla="*/ 295 h 306"/>
                    <a:gd name="T6" fmla="*/ 46 w 278"/>
                    <a:gd name="T7" fmla="*/ 286 h 306"/>
                    <a:gd name="T8" fmla="*/ 29 w 278"/>
                    <a:gd name="T9" fmla="*/ 273 h 306"/>
                    <a:gd name="T10" fmla="*/ 16 w 278"/>
                    <a:gd name="T11" fmla="*/ 260 h 306"/>
                    <a:gd name="T12" fmla="*/ 9 w 278"/>
                    <a:gd name="T13" fmla="*/ 249 h 306"/>
                    <a:gd name="T14" fmla="*/ 3 w 278"/>
                    <a:gd name="T15" fmla="*/ 238 h 306"/>
                    <a:gd name="T16" fmla="*/ 1 w 278"/>
                    <a:gd name="T17" fmla="*/ 232 h 306"/>
                    <a:gd name="T18" fmla="*/ 0 w 278"/>
                    <a:gd name="T19" fmla="*/ 228 h 306"/>
                    <a:gd name="T20" fmla="*/ 0 w 278"/>
                    <a:gd name="T21" fmla="*/ 0 h 306"/>
                    <a:gd name="T22" fmla="*/ 278 w 278"/>
                    <a:gd name="T23" fmla="*/ 2 h 306"/>
                    <a:gd name="T24" fmla="*/ 278 w 278"/>
                    <a:gd name="T25" fmla="*/ 191 h 306"/>
                    <a:gd name="T26" fmla="*/ 272 w 278"/>
                    <a:gd name="T27" fmla="*/ 206 h 306"/>
                    <a:gd name="T28" fmla="*/ 267 w 278"/>
                    <a:gd name="T29" fmla="*/ 219 h 306"/>
                    <a:gd name="T30" fmla="*/ 261 w 278"/>
                    <a:gd name="T31" fmla="*/ 232 h 306"/>
                    <a:gd name="T32" fmla="*/ 255 w 278"/>
                    <a:gd name="T33" fmla="*/ 240 h 306"/>
                    <a:gd name="T34" fmla="*/ 254 w 278"/>
                    <a:gd name="T35" fmla="*/ 243 h 306"/>
                    <a:gd name="T36" fmla="*/ 241 w 278"/>
                    <a:gd name="T37" fmla="*/ 256 h 306"/>
                    <a:gd name="T38" fmla="*/ 222 w 278"/>
                    <a:gd name="T39" fmla="*/ 269 h 306"/>
                    <a:gd name="T40" fmla="*/ 202 w 278"/>
                    <a:gd name="T41" fmla="*/ 280 h 306"/>
                    <a:gd name="T42" fmla="*/ 179 w 278"/>
                    <a:gd name="T43" fmla="*/ 290 h 306"/>
                    <a:gd name="T44" fmla="*/ 159 w 278"/>
                    <a:gd name="T45" fmla="*/ 297 h 306"/>
                    <a:gd name="T46" fmla="*/ 142 w 278"/>
                    <a:gd name="T47" fmla="*/ 303 h 306"/>
                    <a:gd name="T48" fmla="*/ 131 w 278"/>
                    <a:gd name="T49" fmla="*/ 306 h 306"/>
                    <a:gd name="T50" fmla="*/ 127 w 278"/>
                    <a:gd name="T51" fmla="*/ 306 h 30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78"/>
                    <a:gd name="T79" fmla="*/ 0 h 306"/>
                    <a:gd name="T80" fmla="*/ 278 w 278"/>
                    <a:gd name="T81" fmla="*/ 306 h 30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78" h="306">
                      <a:moveTo>
                        <a:pt x="127" y="306"/>
                      </a:moveTo>
                      <a:lnTo>
                        <a:pt x="94" y="303"/>
                      </a:lnTo>
                      <a:lnTo>
                        <a:pt x="66" y="295"/>
                      </a:lnTo>
                      <a:lnTo>
                        <a:pt x="46" y="286"/>
                      </a:lnTo>
                      <a:lnTo>
                        <a:pt x="29" y="273"/>
                      </a:lnTo>
                      <a:lnTo>
                        <a:pt x="16" y="260"/>
                      </a:lnTo>
                      <a:lnTo>
                        <a:pt x="9" y="249"/>
                      </a:lnTo>
                      <a:lnTo>
                        <a:pt x="3" y="238"/>
                      </a:lnTo>
                      <a:lnTo>
                        <a:pt x="1" y="232"/>
                      </a:lnTo>
                      <a:lnTo>
                        <a:pt x="0" y="228"/>
                      </a:lnTo>
                      <a:lnTo>
                        <a:pt x="0" y="0"/>
                      </a:lnTo>
                      <a:lnTo>
                        <a:pt x="278" y="2"/>
                      </a:lnTo>
                      <a:lnTo>
                        <a:pt x="278" y="191"/>
                      </a:lnTo>
                      <a:lnTo>
                        <a:pt x="272" y="206"/>
                      </a:lnTo>
                      <a:lnTo>
                        <a:pt x="267" y="219"/>
                      </a:lnTo>
                      <a:lnTo>
                        <a:pt x="261" y="232"/>
                      </a:lnTo>
                      <a:lnTo>
                        <a:pt x="255" y="240"/>
                      </a:lnTo>
                      <a:lnTo>
                        <a:pt x="254" y="243"/>
                      </a:lnTo>
                      <a:lnTo>
                        <a:pt x="241" y="256"/>
                      </a:lnTo>
                      <a:lnTo>
                        <a:pt x="222" y="269"/>
                      </a:lnTo>
                      <a:lnTo>
                        <a:pt x="202" y="280"/>
                      </a:lnTo>
                      <a:lnTo>
                        <a:pt x="179" y="290"/>
                      </a:lnTo>
                      <a:lnTo>
                        <a:pt x="159" y="297"/>
                      </a:lnTo>
                      <a:lnTo>
                        <a:pt x="142" y="303"/>
                      </a:lnTo>
                      <a:lnTo>
                        <a:pt x="131" y="306"/>
                      </a:lnTo>
                      <a:lnTo>
                        <a:pt x="127" y="3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5" name="Freeform 232"/>
                <p:cNvSpPr>
                  <a:spLocks/>
                </p:cNvSpPr>
                <p:nvPr/>
              </p:nvSpPr>
              <p:spPr bwMode="auto">
                <a:xfrm>
                  <a:off x="1338" y="3331"/>
                  <a:ext cx="249" cy="306"/>
                </a:xfrm>
                <a:custGeom>
                  <a:avLst/>
                  <a:gdLst>
                    <a:gd name="T0" fmla="*/ 115 w 249"/>
                    <a:gd name="T1" fmla="*/ 306 h 306"/>
                    <a:gd name="T2" fmla="*/ 82 w 249"/>
                    <a:gd name="T3" fmla="*/ 303 h 306"/>
                    <a:gd name="T4" fmla="*/ 56 w 249"/>
                    <a:gd name="T5" fmla="*/ 295 h 306"/>
                    <a:gd name="T6" fmla="*/ 35 w 249"/>
                    <a:gd name="T7" fmla="*/ 284 h 306"/>
                    <a:gd name="T8" fmla="*/ 20 w 249"/>
                    <a:gd name="T9" fmla="*/ 271 h 306"/>
                    <a:gd name="T10" fmla="*/ 11 w 249"/>
                    <a:gd name="T11" fmla="*/ 260 h 306"/>
                    <a:gd name="T12" fmla="*/ 4 w 249"/>
                    <a:gd name="T13" fmla="*/ 249 h 306"/>
                    <a:gd name="T14" fmla="*/ 0 w 249"/>
                    <a:gd name="T15" fmla="*/ 241 h 306"/>
                    <a:gd name="T16" fmla="*/ 0 w 249"/>
                    <a:gd name="T17" fmla="*/ 240 h 306"/>
                    <a:gd name="T18" fmla="*/ 0 w 249"/>
                    <a:gd name="T19" fmla="*/ 0 h 306"/>
                    <a:gd name="T20" fmla="*/ 249 w 249"/>
                    <a:gd name="T21" fmla="*/ 2 h 306"/>
                    <a:gd name="T22" fmla="*/ 249 w 249"/>
                    <a:gd name="T23" fmla="*/ 186 h 306"/>
                    <a:gd name="T24" fmla="*/ 243 w 249"/>
                    <a:gd name="T25" fmla="*/ 197 h 306"/>
                    <a:gd name="T26" fmla="*/ 237 w 249"/>
                    <a:gd name="T27" fmla="*/ 210 h 306"/>
                    <a:gd name="T28" fmla="*/ 232 w 249"/>
                    <a:gd name="T29" fmla="*/ 223 h 306"/>
                    <a:gd name="T30" fmla="*/ 228 w 249"/>
                    <a:gd name="T31" fmla="*/ 230 h 306"/>
                    <a:gd name="T32" fmla="*/ 226 w 249"/>
                    <a:gd name="T33" fmla="*/ 234 h 306"/>
                    <a:gd name="T34" fmla="*/ 215 w 249"/>
                    <a:gd name="T35" fmla="*/ 245 h 306"/>
                    <a:gd name="T36" fmla="*/ 198 w 249"/>
                    <a:gd name="T37" fmla="*/ 258 h 306"/>
                    <a:gd name="T38" fmla="*/ 180 w 249"/>
                    <a:gd name="T39" fmla="*/ 271 h 306"/>
                    <a:gd name="T40" fmla="*/ 161 w 249"/>
                    <a:gd name="T41" fmla="*/ 282 h 306"/>
                    <a:gd name="T42" fmla="*/ 145 w 249"/>
                    <a:gd name="T43" fmla="*/ 292 h 306"/>
                    <a:gd name="T44" fmla="*/ 130 w 249"/>
                    <a:gd name="T45" fmla="*/ 299 h 306"/>
                    <a:gd name="T46" fmla="*/ 119 w 249"/>
                    <a:gd name="T47" fmla="*/ 305 h 306"/>
                    <a:gd name="T48" fmla="*/ 115 w 249"/>
                    <a:gd name="T49" fmla="*/ 306 h 30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49"/>
                    <a:gd name="T76" fmla="*/ 0 h 306"/>
                    <a:gd name="T77" fmla="*/ 249 w 249"/>
                    <a:gd name="T78" fmla="*/ 306 h 30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49" h="306">
                      <a:moveTo>
                        <a:pt x="115" y="306"/>
                      </a:moveTo>
                      <a:lnTo>
                        <a:pt x="82" y="303"/>
                      </a:lnTo>
                      <a:lnTo>
                        <a:pt x="56" y="295"/>
                      </a:lnTo>
                      <a:lnTo>
                        <a:pt x="35" y="284"/>
                      </a:lnTo>
                      <a:lnTo>
                        <a:pt x="20" y="271"/>
                      </a:lnTo>
                      <a:lnTo>
                        <a:pt x="11" y="260"/>
                      </a:lnTo>
                      <a:lnTo>
                        <a:pt x="4" y="249"/>
                      </a:lnTo>
                      <a:lnTo>
                        <a:pt x="0" y="241"/>
                      </a:lnTo>
                      <a:lnTo>
                        <a:pt x="0" y="240"/>
                      </a:lnTo>
                      <a:lnTo>
                        <a:pt x="0" y="0"/>
                      </a:lnTo>
                      <a:lnTo>
                        <a:pt x="249" y="2"/>
                      </a:lnTo>
                      <a:lnTo>
                        <a:pt x="249" y="186"/>
                      </a:lnTo>
                      <a:lnTo>
                        <a:pt x="243" y="197"/>
                      </a:lnTo>
                      <a:lnTo>
                        <a:pt x="237" y="210"/>
                      </a:lnTo>
                      <a:lnTo>
                        <a:pt x="232" y="223"/>
                      </a:lnTo>
                      <a:lnTo>
                        <a:pt x="228" y="230"/>
                      </a:lnTo>
                      <a:lnTo>
                        <a:pt x="226" y="234"/>
                      </a:lnTo>
                      <a:lnTo>
                        <a:pt x="215" y="245"/>
                      </a:lnTo>
                      <a:lnTo>
                        <a:pt x="198" y="258"/>
                      </a:lnTo>
                      <a:lnTo>
                        <a:pt x="180" y="271"/>
                      </a:lnTo>
                      <a:lnTo>
                        <a:pt x="161" y="282"/>
                      </a:lnTo>
                      <a:lnTo>
                        <a:pt x="145" y="292"/>
                      </a:lnTo>
                      <a:lnTo>
                        <a:pt x="130" y="299"/>
                      </a:lnTo>
                      <a:lnTo>
                        <a:pt x="119" y="305"/>
                      </a:lnTo>
                      <a:lnTo>
                        <a:pt x="115" y="306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0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6" name="Freeform 233"/>
                <p:cNvSpPr>
                  <a:spLocks/>
                </p:cNvSpPr>
                <p:nvPr/>
              </p:nvSpPr>
              <p:spPr bwMode="auto">
                <a:xfrm>
                  <a:off x="1355" y="3333"/>
                  <a:ext cx="219" cy="303"/>
                </a:xfrm>
                <a:custGeom>
                  <a:avLst/>
                  <a:gdLst>
                    <a:gd name="T0" fmla="*/ 105 w 219"/>
                    <a:gd name="T1" fmla="*/ 303 h 303"/>
                    <a:gd name="T2" fmla="*/ 76 w 219"/>
                    <a:gd name="T3" fmla="*/ 301 h 303"/>
                    <a:gd name="T4" fmla="*/ 52 w 219"/>
                    <a:gd name="T5" fmla="*/ 293 h 303"/>
                    <a:gd name="T6" fmla="*/ 33 w 219"/>
                    <a:gd name="T7" fmla="*/ 284 h 303"/>
                    <a:gd name="T8" fmla="*/ 20 w 219"/>
                    <a:gd name="T9" fmla="*/ 275 h 303"/>
                    <a:gd name="T10" fmla="*/ 11 w 219"/>
                    <a:gd name="T11" fmla="*/ 264 h 303"/>
                    <a:gd name="T12" fmla="*/ 3 w 219"/>
                    <a:gd name="T13" fmla="*/ 254 h 303"/>
                    <a:gd name="T14" fmla="*/ 2 w 219"/>
                    <a:gd name="T15" fmla="*/ 249 h 303"/>
                    <a:gd name="T16" fmla="*/ 0 w 219"/>
                    <a:gd name="T17" fmla="*/ 247 h 303"/>
                    <a:gd name="T18" fmla="*/ 0 w 219"/>
                    <a:gd name="T19" fmla="*/ 0 h 303"/>
                    <a:gd name="T20" fmla="*/ 219 w 219"/>
                    <a:gd name="T21" fmla="*/ 0 h 303"/>
                    <a:gd name="T22" fmla="*/ 219 w 219"/>
                    <a:gd name="T23" fmla="*/ 176 h 303"/>
                    <a:gd name="T24" fmla="*/ 215 w 219"/>
                    <a:gd name="T25" fmla="*/ 188 h 303"/>
                    <a:gd name="T26" fmla="*/ 209 w 219"/>
                    <a:gd name="T27" fmla="*/ 201 h 303"/>
                    <a:gd name="T28" fmla="*/ 206 w 219"/>
                    <a:gd name="T29" fmla="*/ 210 h 303"/>
                    <a:gd name="T30" fmla="*/ 202 w 219"/>
                    <a:gd name="T31" fmla="*/ 219 h 303"/>
                    <a:gd name="T32" fmla="*/ 200 w 219"/>
                    <a:gd name="T33" fmla="*/ 223 h 303"/>
                    <a:gd name="T34" fmla="*/ 191 w 219"/>
                    <a:gd name="T35" fmla="*/ 234 h 303"/>
                    <a:gd name="T36" fmla="*/ 176 w 219"/>
                    <a:gd name="T37" fmla="*/ 247 h 303"/>
                    <a:gd name="T38" fmla="*/ 161 w 219"/>
                    <a:gd name="T39" fmla="*/ 260 h 303"/>
                    <a:gd name="T40" fmla="*/ 144 w 219"/>
                    <a:gd name="T41" fmla="*/ 273 h 303"/>
                    <a:gd name="T42" fmla="*/ 130 w 219"/>
                    <a:gd name="T43" fmla="*/ 284 h 303"/>
                    <a:gd name="T44" fmla="*/ 117 w 219"/>
                    <a:gd name="T45" fmla="*/ 295 h 303"/>
                    <a:gd name="T46" fmla="*/ 109 w 219"/>
                    <a:gd name="T47" fmla="*/ 301 h 303"/>
                    <a:gd name="T48" fmla="*/ 105 w 219"/>
                    <a:gd name="T49" fmla="*/ 303 h 30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19"/>
                    <a:gd name="T76" fmla="*/ 0 h 303"/>
                    <a:gd name="T77" fmla="*/ 219 w 219"/>
                    <a:gd name="T78" fmla="*/ 303 h 30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19" h="303">
                      <a:moveTo>
                        <a:pt x="105" y="303"/>
                      </a:moveTo>
                      <a:lnTo>
                        <a:pt x="76" y="301"/>
                      </a:lnTo>
                      <a:lnTo>
                        <a:pt x="52" y="293"/>
                      </a:lnTo>
                      <a:lnTo>
                        <a:pt x="33" y="284"/>
                      </a:lnTo>
                      <a:lnTo>
                        <a:pt x="20" y="275"/>
                      </a:lnTo>
                      <a:lnTo>
                        <a:pt x="11" y="264"/>
                      </a:lnTo>
                      <a:lnTo>
                        <a:pt x="3" y="254"/>
                      </a:lnTo>
                      <a:lnTo>
                        <a:pt x="2" y="249"/>
                      </a:lnTo>
                      <a:lnTo>
                        <a:pt x="0" y="247"/>
                      </a:lnTo>
                      <a:lnTo>
                        <a:pt x="0" y="0"/>
                      </a:lnTo>
                      <a:lnTo>
                        <a:pt x="219" y="0"/>
                      </a:lnTo>
                      <a:lnTo>
                        <a:pt x="219" y="176"/>
                      </a:lnTo>
                      <a:lnTo>
                        <a:pt x="215" y="188"/>
                      </a:lnTo>
                      <a:lnTo>
                        <a:pt x="209" y="201"/>
                      </a:lnTo>
                      <a:lnTo>
                        <a:pt x="206" y="210"/>
                      </a:lnTo>
                      <a:lnTo>
                        <a:pt x="202" y="219"/>
                      </a:lnTo>
                      <a:lnTo>
                        <a:pt x="200" y="223"/>
                      </a:lnTo>
                      <a:lnTo>
                        <a:pt x="191" y="234"/>
                      </a:lnTo>
                      <a:lnTo>
                        <a:pt x="176" y="247"/>
                      </a:lnTo>
                      <a:lnTo>
                        <a:pt x="161" y="260"/>
                      </a:lnTo>
                      <a:lnTo>
                        <a:pt x="144" y="273"/>
                      </a:lnTo>
                      <a:lnTo>
                        <a:pt x="130" y="284"/>
                      </a:lnTo>
                      <a:lnTo>
                        <a:pt x="117" y="295"/>
                      </a:lnTo>
                      <a:lnTo>
                        <a:pt x="109" y="301"/>
                      </a:lnTo>
                      <a:lnTo>
                        <a:pt x="105" y="303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7" name="Freeform 234"/>
                <p:cNvSpPr>
                  <a:spLocks/>
                </p:cNvSpPr>
                <p:nvPr/>
              </p:nvSpPr>
              <p:spPr bwMode="auto">
                <a:xfrm>
                  <a:off x="1373" y="3333"/>
                  <a:ext cx="189" cy="303"/>
                </a:xfrm>
                <a:custGeom>
                  <a:avLst/>
                  <a:gdLst>
                    <a:gd name="T0" fmla="*/ 95 w 189"/>
                    <a:gd name="T1" fmla="*/ 303 h 303"/>
                    <a:gd name="T2" fmla="*/ 65 w 189"/>
                    <a:gd name="T3" fmla="*/ 299 h 303"/>
                    <a:gd name="T4" fmla="*/ 41 w 189"/>
                    <a:gd name="T5" fmla="*/ 293 h 303"/>
                    <a:gd name="T6" fmla="*/ 24 w 189"/>
                    <a:gd name="T7" fmla="*/ 284 h 303"/>
                    <a:gd name="T8" fmla="*/ 11 w 189"/>
                    <a:gd name="T9" fmla="*/ 275 h 303"/>
                    <a:gd name="T10" fmla="*/ 4 w 189"/>
                    <a:gd name="T11" fmla="*/ 265 h 303"/>
                    <a:gd name="T12" fmla="*/ 0 w 189"/>
                    <a:gd name="T13" fmla="*/ 258 h 303"/>
                    <a:gd name="T14" fmla="*/ 0 w 189"/>
                    <a:gd name="T15" fmla="*/ 256 h 303"/>
                    <a:gd name="T16" fmla="*/ 0 w 189"/>
                    <a:gd name="T17" fmla="*/ 0 h 303"/>
                    <a:gd name="T18" fmla="*/ 189 w 189"/>
                    <a:gd name="T19" fmla="*/ 0 h 303"/>
                    <a:gd name="T20" fmla="*/ 189 w 189"/>
                    <a:gd name="T21" fmla="*/ 169 h 303"/>
                    <a:gd name="T22" fmla="*/ 184 w 189"/>
                    <a:gd name="T23" fmla="*/ 182 h 303"/>
                    <a:gd name="T24" fmla="*/ 178 w 189"/>
                    <a:gd name="T25" fmla="*/ 197 h 303"/>
                    <a:gd name="T26" fmla="*/ 175 w 189"/>
                    <a:gd name="T27" fmla="*/ 208 h 303"/>
                    <a:gd name="T28" fmla="*/ 173 w 189"/>
                    <a:gd name="T29" fmla="*/ 212 h 303"/>
                    <a:gd name="T30" fmla="*/ 165 w 189"/>
                    <a:gd name="T31" fmla="*/ 223 h 303"/>
                    <a:gd name="T32" fmla="*/ 154 w 189"/>
                    <a:gd name="T33" fmla="*/ 236 h 303"/>
                    <a:gd name="T34" fmla="*/ 141 w 189"/>
                    <a:gd name="T35" fmla="*/ 251 h 303"/>
                    <a:gd name="T36" fmla="*/ 126 w 189"/>
                    <a:gd name="T37" fmla="*/ 265 h 303"/>
                    <a:gd name="T38" fmla="*/ 115 w 189"/>
                    <a:gd name="T39" fmla="*/ 280 h 303"/>
                    <a:gd name="T40" fmla="*/ 104 w 189"/>
                    <a:gd name="T41" fmla="*/ 291 h 303"/>
                    <a:gd name="T42" fmla="*/ 97 w 189"/>
                    <a:gd name="T43" fmla="*/ 299 h 303"/>
                    <a:gd name="T44" fmla="*/ 95 w 189"/>
                    <a:gd name="T45" fmla="*/ 303 h 30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89"/>
                    <a:gd name="T70" fmla="*/ 0 h 303"/>
                    <a:gd name="T71" fmla="*/ 189 w 189"/>
                    <a:gd name="T72" fmla="*/ 303 h 30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89" h="303">
                      <a:moveTo>
                        <a:pt x="95" y="303"/>
                      </a:moveTo>
                      <a:lnTo>
                        <a:pt x="65" y="299"/>
                      </a:lnTo>
                      <a:lnTo>
                        <a:pt x="41" y="293"/>
                      </a:lnTo>
                      <a:lnTo>
                        <a:pt x="24" y="284"/>
                      </a:lnTo>
                      <a:lnTo>
                        <a:pt x="11" y="275"/>
                      </a:lnTo>
                      <a:lnTo>
                        <a:pt x="4" y="265"/>
                      </a:lnTo>
                      <a:lnTo>
                        <a:pt x="0" y="258"/>
                      </a:lnTo>
                      <a:lnTo>
                        <a:pt x="0" y="256"/>
                      </a:lnTo>
                      <a:lnTo>
                        <a:pt x="0" y="0"/>
                      </a:lnTo>
                      <a:lnTo>
                        <a:pt x="189" y="0"/>
                      </a:lnTo>
                      <a:lnTo>
                        <a:pt x="189" y="169"/>
                      </a:lnTo>
                      <a:lnTo>
                        <a:pt x="184" y="182"/>
                      </a:lnTo>
                      <a:lnTo>
                        <a:pt x="178" y="197"/>
                      </a:lnTo>
                      <a:lnTo>
                        <a:pt x="175" y="208"/>
                      </a:lnTo>
                      <a:lnTo>
                        <a:pt x="173" y="212"/>
                      </a:lnTo>
                      <a:lnTo>
                        <a:pt x="165" y="223"/>
                      </a:lnTo>
                      <a:lnTo>
                        <a:pt x="154" y="236"/>
                      </a:lnTo>
                      <a:lnTo>
                        <a:pt x="141" y="251"/>
                      </a:lnTo>
                      <a:lnTo>
                        <a:pt x="126" y="265"/>
                      </a:lnTo>
                      <a:lnTo>
                        <a:pt x="115" y="280"/>
                      </a:lnTo>
                      <a:lnTo>
                        <a:pt x="104" y="291"/>
                      </a:lnTo>
                      <a:lnTo>
                        <a:pt x="97" y="299"/>
                      </a:lnTo>
                      <a:lnTo>
                        <a:pt x="95" y="30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8" name="Freeform 235"/>
                <p:cNvSpPr>
                  <a:spLocks/>
                </p:cNvSpPr>
                <p:nvPr/>
              </p:nvSpPr>
              <p:spPr bwMode="auto">
                <a:xfrm>
                  <a:off x="1390" y="3333"/>
                  <a:ext cx="159" cy="301"/>
                </a:xfrm>
                <a:custGeom>
                  <a:avLst/>
                  <a:gdLst>
                    <a:gd name="T0" fmla="*/ 83 w 159"/>
                    <a:gd name="T1" fmla="*/ 301 h 301"/>
                    <a:gd name="T2" fmla="*/ 54 w 159"/>
                    <a:gd name="T3" fmla="*/ 299 h 301"/>
                    <a:gd name="T4" fmla="*/ 32 w 159"/>
                    <a:gd name="T5" fmla="*/ 293 h 301"/>
                    <a:gd name="T6" fmla="*/ 17 w 159"/>
                    <a:gd name="T7" fmla="*/ 284 h 301"/>
                    <a:gd name="T8" fmla="*/ 7 w 159"/>
                    <a:gd name="T9" fmla="*/ 275 h 301"/>
                    <a:gd name="T10" fmla="*/ 2 w 159"/>
                    <a:gd name="T11" fmla="*/ 267 h 301"/>
                    <a:gd name="T12" fmla="*/ 0 w 159"/>
                    <a:gd name="T13" fmla="*/ 265 h 301"/>
                    <a:gd name="T14" fmla="*/ 0 w 159"/>
                    <a:gd name="T15" fmla="*/ 0 h 301"/>
                    <a:gd name="T16" fmla="*/ 159 w 159"/>
                    <a:gd name="T17" fmla="*/ 0 h 301"/>
                    <a:gd name="T18" fmla="*/ 159 w 159"/>
                    <a:gd name="T19" fmla="*/ 162 h 301"/>
                    <a:gd name="T20" fmla="*/ 156 w 159"/>
                    <a:gd name="T21" fmla="*/ 173 h 301"/>
                    <a:gd name="T22" fmla="*/ 152 w 159"/>
                    <a:gd name="T23" fmla="*/ 188 h 301"/>
                    <a:gd name="T24" fmla="*/ 148 w 159"/>
                    <a:gd name="T25" fmla="*/ 199 h 301"/>
                    <a:gd name="T26" fmla="*/ 146 w 159"/>
                    <a:gd name="T27" fmla="*/ 202 h 301"/>
                    <a:gd name="T28" fmla="*/ 141 w 159"/>
                    <a:gd name="T29" fmla="*/ 212 h 301"/>
                    <a:gd name="T30" fmla="*/ 132 w 159"/>
                    <a:gd name="T31" fmla="*/ 226 h 301"/>
                    <a:gd name="T32" fmla="*/ 121 w 159"/>
                    <a:gd name="T33" fmla="*/ 241 h 301"/>
                    <a:gd name="T34" fmla="*/ 109 w 159"/>
                    <a:gd name="T35" fmla="*/ 260 h 301"/>
                    <a:gd name="T36" fmla="*/ 100 w 159"/>
                    <a:gd name="T37" fmla="*/ 275 h 301"/>
                    <a:gd name="T38" fmla="*/ 91 w 159"/>
                    <a:gd name="T39" fmla="*/ 290 h 301"/>
                    <a:gd name="T40" fmla="*/ 85 w 159"/>
                    <a:gd name="T41" fmla="*/ 299 h 301"/>
                    <a:gd name="T42" fmla="*/ 83 w 159"/>
                    <a:gd name="T43" fmla="*/ 301 h 30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59"/>
                    <a:gd name="T67" fmla="*/ 0 h 301"/>
                    <a:gd name="T68" fmla="*/ 159 w 159"/>
                    <a:gd name="T69" fmla="*/ 301 h 30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59" h="301">
                      <a:moveTo>
                        <a:pt x="83" y="301"/>
                      </a:moveTo>
                      <a:lnTo>
                        <a:pt x="54" y="299"/>
                      </a:lnTo>
                      <a:lnTo>
                        <a:pt x="32" y="293"/>
                      </a:lnTo>
                      <a:lnTo>
                        <a:pt x="17" y="284"/>
                      </a:lnTo>
                      <a:lnTo>
                        <a:pt x="7" y="275"/>
                      </a:lnTo>
                      <a:lnTo>
                        <a:pt x="2" y="267"/>
                      </a:lnTo>
                      <a:lnTo>
                        <a:pt x="0" y="265"/>
                      </a:lnTo>
                      <a:lnTo>
                        <a:pt x="0" y="0"/>
                      </a:lnTo>
                      <a:lnTo>
                        <a:pt x="159" y="0"/>
                      </a:lnTo>
                      <a:lnTo>
                        <a:pt x="159" y="162"/>
                      </a:lnTo>
                      <a:lnTo>
                        <a:pt x="156" y="173"/>
                      </a:lnTo>
                      <a:lnTo>
                        <a:pt x="152" y="188"/>
                      </a:lnTo>
                      <a:lnTo>
                        <a:pt x="148" y="199"/>
                      </a:lnTo>
                      <a:lnTo>
                        <a:pt x="146" y="202"/>
                      </a:lnTo>
                      <a:lnTo>
                        <a:pt x="141" y="212"/>
                      </a:lnTo>
                      <a:lnTo>
                        <a:pt x="132" y="226"/>
                      </a:lnTo>
                      <a:lnTo>
                        <a:pt x="121" y="241"/>
                      </a:lnTo>
                      <a:lnTo>
                        <a:pt x="109" y="260"/>
                      </a:lnTo>
                      <a:lnTo>
                        <a:pt x="100" y="275"/>
                      </a:lnTo>
                      <a:lnTo>
                        <a:pt x="91" y="290"/>
                      </a:lnTo>
                      <a:lnTo>
                        <a:pt x="85" y="299"/>
                      </a:lnTo>
                      <a:lnTo>
                        <a:pt x="83" y="30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9" name="Freeform 236"/>
                <p:cNvSpPr>
                  <a:spLocks/>
                </p:cNvSpPr>
                <p:nvPr/>
              </p:nvSpPr>
              <p:spPr bwMode="auto">
                <a:xfrm>
                  <a:off x="1407" y="3333"/>
                  <a:ext cx="129" cy="301"/>
                </a:xfrm>
                <a:custGeom>
                  <a:avLst/>
                  <a:gdLst>
                    <a:gd name="T0" fmla="*/ 74 w 129"/>
                    <a:gd name="T1" fmla="*/ 301 h 301"/>
                    <a:gd name="T2" fmla="*/ 48 w 129"/>
                    <a:gd name="T3" fmla="*/ 299 h 301"/>
                    <a:gd name="T4" fmla="*/ 29 w 129"/>
                    <a:gd name="T5" fmla="*/ 295 h 301"/>
                    <a:gd name="T6" fmla="*/ 16 w 129"/>
                    <a:gd name="T7" fmla="*/ 288 h 301"/>
                    <a:gd name="T8" fmla="*/ 7 w 129"/>
                    <a:gd name="T9" fmla="*/ 282 h 301"/>
                    <a:gd name="T10" fmla="*/ 2 w 129"/>
                    <a:gd name="T11" fmla="*/ 277 h 301"/>
                    <a:gd name="T12" fmla="*/ 0 w 129"/>
                    <a:gd name="T13" fmla="*/ 275 h 301"/>
                    <a:gd name="T14" fmla="*/ 0 w 129"/>
                    <a:gd name="T15" fmla="*/ 0 h 301"/>
                    <a:gd name="T16" fmla="*/ 129 w 129"/>
                    <a:gd name="T17" fmla="*/ 0 h 301"/>
                    <a:gd name="T18" fmla="*/ 129 w 129"/>
                    <a:gd name="T19" fmla="*/ 156 h 301"/>
                    <a:gd name="T20" fmla="*/ 128 w 129"/>
                    <a:gd name="T21" fmla="*/ 165 h 301"/>
                    <a:gd name="T22" fmla="*/ 124 w 129"/>
                    <a:gd name="T23" fmla="*/ 178 h 301"/>
                    <a:gd name="T24" fmla="*/ 122 w 129"/>
                    <a:gd name="T25" fmla="*/ 189 h 301"/>
                    <a:gd name="T26" fmla="*/ 120 w 129"/>
                    <a:gd name="T27" fmla="*/ 193 h 301"/>
                    <a:gd name="T28" fmla="*/ 116 w 129"/>
                    <a:gd name="T29" fmla="*/ 202 h 301"/>
                    <a:gd name="T30" fmla="*/ 109 w 129"/>
                    <a:gd name="T31" fmla="*/ 215 h 301"/>
                    <a:gd name="T32" fmla="*/ 102 w 129"/>
                    <a:gd name="T33" fmla="*/ 234 h 301"/>
                    <a:gd name="T34" fmla="*/ 92 w 129"/>
                    <a:gd name="T35" fmla="*/ 252 h 301"/>
                    <a:gd name="T36" fmla="*/ 85 w 129"/>
                    <a:gd name="T37" fmla="*/ 271 h 301"/>
                    <a:gd name="T38" fmla="*/ 79 w 129"/>
                    <a:gd name="T39" fmla="*/ 286 h 301"/>
                    <a:gd name="T40" fmla="*/ 76 w 129"/>
                    <a:gd name="T41" fmla="*/ 297 h 301"/>
                    <a:gd name="T42" fmla="*/ 74 w 129"/>
                    <a:gd name="T43" fmla="*/ 301 h 30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29"/>
                    <a:gd name="T67" fmla="*/ 0 h 301"/>
                    <a:gd name="T68" fmla="*/ 129 w 129"/>
                    <a:gd name="T69" fmla="*/ 301 h 30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29" h="301">
                      <a:moveTo>
                        <a:pt x="74" y="301"/>
                      </a:moveTo>
                      <a:lnTo>
                        <a:pt x="48" y="299"/>
                      </a:lnTo>
                      <a:lnTo>
                        <a:pt x="29" y="295"/>
                      </a:lnTo>
                      <a:lnTo>
                        <a:pt x="16" y="288"/>
                      </a:lnTo>
                      <a:lnTo>
                        <a:pt x="7" y="282"/>
                      </a:lnTo>
                      <a:lnTo>
                        <a:pt x="2" y="277"/>
                      </a:lnTo>
                      <a:lnTo>
                        <a:pt x="0" y="275"/>
                      </a:lnTo>
                      <a:lnTo>
                        <a:pt x="0" y="0"/>
                      </a:lnTo>
                      <a:lnTo>
                        <a:pt x="129" y="0"/>
                      </a:lnTo>
                      <a:lnTo>
                        <a:pt x="129" y="156"/>
                      </a:lnTo>
                      <a:lnTo>
                        <a:pt x="128" y="165"/>
                      </a:lnTo>
                      <a:lnTo>
                        <a:pt x="124" y="178"/>
                      </a:lnTo>
                      <a:lnTo>
                        <a:pt x="122" y="189"/>
                      </a:lnTo>
                      <a:lnTo>
                        <a:pt x="120" y="193"/>
                      </a:lnTo>
                      <a:lnTo>
                        <a:pt x="116" y="202"/>
                      </a:lnTo>
                      <a:lnTo>
                        <a:pt x="109" y="215"/>
                      </a:lnTo>
                      <a:lnTo>
                        <a:pt x="102" y="234"/>
                      </a:lnTo>
                      <a:lnTo>
                        <a:pt x="92" y="252"/>
                      </a:lnTo>
                      <a:lnTo>
                        <a:pt x="85" y="271"/>
                      </a:lnTo>
                      <a:lnTo>
                        <a:pt x="79" y="286"/>
                      </a:lnTo>
                      <a:lnTo>
                        <a:pt x="76" y="297"/>
                      </a:lnTo>
                      <a:lnTo>
                        <a:pt x="74" y="301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0" name="Freeform 237"/>
                <p:cNvSpPr>
                  <a:spLocks/>
                </p:cNvSpPr>
                <p:nvPr/>
              </p:nvSpPr>
              <p:spPr bwMode="auto">
                <a:xfrm>
                  <a:off x="1425" y="3333"/>
                  <a:ext cx="100" cy="299"/>
                </a:xfrm>
                <a:custGeom>
                  <a:avLst/>
                  <a:gdLst>
                    <a:gd name="T0" fmla="*/ 61 w 100"/>
                    <a:gd name="T1" fmla="*/ 299 h 299"/>
                    <a:gd name="T2" fmla="*/ 37 w 100"/>
                    <a:gd name="T3" fmla="*/ 299 h 299"/>
                    <a:gd name="T4" fmla="*/ 21 w 100"/>
                    <a:gd name="T5" fmla="*/ 295 h 299"/>
                    <a:gd name="T6" fmla="*/ 9 w 100"/>
                    <a:gd name="T7" fmla="*/ 290 h 299"/>
                    <a:gd name="T8" fmla="*/ 2 w 100"/>
                    <a:gd name="T9" fmla="*/ 286 h 299"/>
                    <a:gd name="T10" fmla="*/ 0 w 100"/>
                    <a:gd name="T11" fmla="*/ 284 h 299"/>
                    <a:gd name="T12" fmla="*/ 0 w 100"/>
                    <a:gd name="T13" fmla="*/ 2 h 299"/>
                    <a:gd name="T14" fmla="*/ 100 w 100"/>
                    <a:gd name="T15" fmla="*/ 0 h 299"/>
                    <a:gd name="T16" fmla="*/ 100 w 100"/>
                    <a:gd name="T17" fmla="*/ 149 h 299"/>
                    <a:gd name="T18" fmla="*/ 98 w 100"/>
                    <a:gd name="T19" fmla="*/ 156 h 299"/>
                    <a:gd name="T20" fmla="*/ 97 w 100"/>
                    <a:gd name="T21" fmla="*/ 169 h 299"/>
                    <a:gd name="T22" fmla="*/ 95 w 100"/>
                    <a:gd name="T23" fmla="*/ 178 h 299"/>
                    <a:gd name="T24" fmla="*/ 93 w 100"/>
                    <a:gd name="T25" fmla="*/ 184 h 299"/>
                    <a:gd name="T26" fmla="*/ 91 w 100"/>
                    <a:gd name="T27" fmla="*/ 191 h 299"/>
                    <a:gd name="T28" fmla="*/ 86 w 100"/>
                    <a:gd name="T29" fmla="*/ 206 h 299"/>
                    <a:gd name="T30" fmla="*/ 80 w 100"/>
                    <a:gd name="T31" fmla="*/ 225 h 299"/>
                    <a:gd name="T32" fmla="*/ 74 w 100"/>
                    <a:gd name="T33" fmla="*/ 245 h 299"/>
                    <a:gd name="T34" fmla="*/ 71 w 100"/>
                    <a:gd name="T35" fmla="*/ 265 h 299"/>
                    <a:gd name="T36" fmla="*/ 65 w 100"/>
                    <a:gd name="T37" fmla="*/ 282 h 299"/>
                    <a:gd name="T38" fmla="*/ 63 w 100"/>
                    <a:gd name="T39" fmla="*/ 295 h 299"/>
                    <a:gd name="T40" fmla="*/ 61 w 100"/>
                    <a:gd name="T41" fmla="*/ 299 h 2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0"/>
                    <a:gd name="T64" fmla="*/ 0 h 299"/>
                    <a:gd name="T65" fmla="*/ 100 w 100"/>
                    <a:gd name="T66" fmla="*/ 299 h 29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0" h="299">
                      <a:moveTo>
                        <a:pt x="61" y="299"/>
                      </a:moveTo>
                      <a:lnTo>
                        <a:pt x="37" y="299"/>
                      </a:lnTo>
                      <a:lnTo>
                        <a:pt x="21" y="295"/>
                      </a:lnTo>
                      <a:lnTo>
                        <a:pt x="9" y="290"/>
                      </a:lnTo>
                      <a:lnTo>
                        <a:pt x="2" y="286"/>
                      </a:lnTo>
                      <a:lnTo>
                        <a:pt x="0" y="284"/>
                      </a:lnTo>
                      <a:lnTo>
                        <a:pt x="0" y="2"/>
                      </a:lnTo>
                      <a:lnTo>
                        <a:pt x="100" y="0"/>
                      </a:lnTo>
                      <a:lnTo>
                        <a:pt x="100" y="149"/>
                      </a:lnTo>
                      <a:lnTo>
                        <a:pt x="98" y="156"/>
                      </a:lnTo>
                      <a:lnTo>
                        <a:pt x="97" y="169"/>
                      </a:lnTo>
                      <a:lnTo>
                        <a:pt x="95" y="178"/>
                      </a:lnTo>
                      <a:lnTo>
                        <a:pt x="93" y="184"/>
                      </a:lnTo>
                      <a:lnTo>
                        <a:pt x="91" y="191"/>
                      </a:lnTo>
                      <a:lnTo>
                        <a:pt x="86" y="206"/>
                      </a:lnTo>
                      <a:lnTo>
                        <a:pt x="80" y="225"/>
                      </a:lnTo>
                      <a:lnTo>
                        <a:pt x="74" y="245"/>
                      </a:lnTo>
                      <a:lnTo>
                        <a:pt x="71" y="265"/>
                      </a:lnTo>
                      <a:lnTo>
                        <a:pt x="65" y="282"/>
                      </a:lnTo>
                      <a:lnTo>
                        <a:pt x="63" y="295"/>
                      </a:lnTo>
                      <a:lnTo>
                        <a:pt x="61" y="29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1" name="Freeform 238"/>
                <p:cNvSpPr>
                  <a:spLocks/>
                </p:cNvSpPr>
                <p:nvPr/>
              </p:nvSpPr>
              <p:spPr bwMode="auto">
                <a:xfrm>
                  <a:off x="1442" y="3333"/>
                  <a:ext cx="70" cy="299"/>
                </a:xfrm>
                <a:custGeom>
                  <a:avLst/>
                  <a:gdLst>
                    <a:gd name="T0" fmla="*/ 52 w 70"/>
                    <a:gd name="T1" fmla="*/ 299 h 299"/>
                    <a:gd name="T2" fmla="*/ 30 w 70"/>
                    <a:gd name="T3" fmla="*/ 299 h 299"/>
                    <a:gd name="T4" fmla="*/ 13 w 70"/>
                    <a:gd name="T5" fmla="*/ 297 h 299"/>
                    <a:gd name="T6" fmla="*/ 4 w 70"/>
                    <a:gd name="T7" fmla="*/ 295 h 299"/>
                    <a:gd name="T8" fmla="*/ 0 w 70"/>
                    <a:gd name="T9" fmla="*/ 293 h 299"/>
                    <a:gd name="T10" fmla="*/ 0 w 70"/>
                    <a:gd name="T11" fmla="*/ 2 h 299"/>
                    <a:gd name="T12" fmla="*/ 70 w 70"/>
                    <a:gd name="T13" fmla="*/ 0 h 299"/>
                    <a:gd name="T14" fmla="*/ 70 w 70"/>
                    <a:gd name="T15" fmla="*/ 141 h 299"/>
                    <a:gd name="T16" fmla="*/ 70 w 70"/>
                    <a:gd name="T17" fmla="*/ 149 h 299"/>
                    <a:gd name="T18" fmla="*/ 69 w 70"/>
                    <a:gd name="T19" fmla="*/ 160 h 299"/>
                    <a:gd name="T20" fmla="*/ 69 w 70"/>
                    <a:gd name="T21" fmla="*/ 169 h 299"/>
                    <a:gd name="T22" fmla="*/ 67 w 70"/>
                    <a:gd name="T23" fmla="*/ 175 h 299"/>
                    <a:gd name="T24" fmla="*/ 67 w 70"/>
                    <a:gd name="T25" fmla="*/ 180 h 299"/>
                    <a:gd name="T26" fmla="*/ 63 w 70"/>
                    <a:gd name="T27" fmla="*/ 195 h 299"/>
                    <a:gd name="T28" fmla="*/ 61 w 70"/>
                    <a:gd name="T29" fmla="*/ 215 h 299"/>
                    <a:gd name="T30" fmla="*/ 57 w 70"/>
                    <a:gd name="T31" fmla="*/ 238 h 299"/>
                    <a:gd name="T32" fmla="*/ 56 w 70"/>
                    <a:gd name="T33" fmla="*/ 260 h 299"/>
                    <a:gd name="T34" fmla="*/ 54 w 70"/>
                    <a:gd name="T35" fmla="*/ 280 h 299"/>
                    <a:gd name="T36" fmla="*/ 52 w 70"/>
                    <a:gd name="T37" fmla="*/ 293 h 299"/>
                    <a:gd name="T38" fmla="*/ 52 w 70"/>
                    <a:gd name="T39" fmla="*/ 299 h 29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70"/>
                    <a:gd name="T61" fmla="*/ 0 h 299"/>
                    <a:gd name="T62" fmla="*/ 70 w 70"/>
                    <a:gd name="T63" fmla="*/ 299 h 29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70" h="299">
                      <a:moveTo>
                        <a:pt x="52" y="299"/>
                      </a:moveTo>
                      <a:lnTo>
                        <a:pt x="30" y="299"/>
                      </a:lnTo>
                      <a:lnTo>
                        <a:pt x="13" y="297"/>
                      </a:lnTo>
                      <a:lnTo>
                        <a:pt x="4" y="295"/>
                      </a:lnTo>
                      <a:lnTo>
                        <a:pt x="0" y="293"/>
                      </a:lnTo>
                      <a:lnTo>
                        <a:pt x="0" y="2"/>
                      </a:lnTo>
                      <a:lnTo>
                        <a:pt x="70" y="0"/>
                      </a:lnTo>
                      <a:lnTo>
                        <a:pt x="70" y="141"/>
                      </a:lnTo>
                      <a:lnTo>
                        <a:pt x="70" y="149"/>
                      </a:lnTo>
                      <a:lnTo>
                        <a:pt x="69" y="160"/>
                      </a:lnTo>
                      <a:lnTo>
                        <a:pt x="69" y="169"/>
                      </a:lnTo>
                      <a:lnTo>
                        <a:pt x="67" y="175"/>
                      </a:lnTo>
                      <a:lnTo>
                        <a:pt x="67" y="180"/>
                      </a:lnTo>
                      <a:lnTo>
                        <a:pt x="63" y="195"/>
                      </a:lnTo>
                      <a:lnTo>
                        <a:pt x="61" y="215"/>
                      </a:lnTo>
                      <a:lnTo>
                        <a:pt x="57" y="238"/>
                      </a:lnTo>
                      <a:lnTo>
                        <a:pt x="56" y="260"/>
                      </a:lnTo>
                      <a:lnTo>
                        <a:pt x="54" y="280"/>
                      </a:lnTo>
                      <a:lnTo>
                        <a:pt x="52" y="293"/>
                      </a:lnTo>
                      <a:lnTo>
                        <a:pt x="52" y="299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0">
                  <a:solidFill>
                    <a:srgbClr val="E5E5E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2" name="Freeform 239"/>
                <p:cNvSpPr>
                  <a:spLocks/>
                </p:cNvSpPr>
                <p:nvPr/>
              </p:nvSpPr>
              <p:spPr bwMode="auto">
                <a:xfrm>
                  <a:off x="1299" y="3452"/>
                  <a:ext cx="93" cy="113"/>
                </a:xfrm>
                <a:custGeom>
                  <a:avLst/>
                  <a:gdLst>
                    <a:gd name="T0" fmla="*/ 0 w 93"/>
                    <a:gd name="T1" fmla="*/ 57 h 113"/>
                    <a:gd name="T2" fmla="*/ 2 w 93"/>
                    <a:gd name="T3" fmla="*/ 80 h 113"/>
                    <a:gd name="T4" fmla="*/ 13 w 93"/>
                    <a:gd name="T5" fmla="*/ 98 h 113"/>
                    <a:gd name="T6" fmla="*/ 28 w 93"/>
                    <a:gd name="T7" fmla="*/ 109 h 113"/>
                    <a:gd name="T8" fmla="*/ 48 w 93"/>
                    <a:gd name="T9" fmla="*/ 113 h 113"/>
                    <a:gd name="T10" fmla="*/ 65 w 93"/>
                    <a:gd name="T11" fmla="*/ 109 h 113"/>
                    <a:gd name="T12" fmla="*/ 78 w 93"/>
                    <a:gd name="T13" fmla="*/ 102 h 113"/>
                    <a:gd name="T14" fmla="*/ 85 w 93"/>
                    <a:gd name="T15" fmla="*/ 95 h 113"/>
                    <a:gd name="T16" fmla="*/ 91 w 93"/>
                    <a:gd name="T17" fmla="*/ 83 h 113"/>
                    <a:gd name="T18" fmla="*/ 93 w 93"/>
                    <a:gd name="T19" fmla="*/ 74 h 113"/>
                    <a:gd name="T20" fmla="*/ 71 w 93"/>
                    <a:gd name="T21" fmla="*/ 74 h 113"/>
                    <a:gd name="T22" fmla="*/ 69 w 93"/>
                    <a:gd name="T23" fmla="*/ 80 h 113"/>
                    <a:gd name="T24" fmla="*/ 65 w 93"/>
                    <a:gd name="T25" fmla="*/ 85 h 113"/>
                    <a:gd name="T26" fmla="*/ 61 w 93"/>
                    <a:gd name="T27" fmla="*/ 91 h 113"/>
                    <a:gd name="T28" fmla="*/ 56 w 93"/>
                    <a:gd name="T29" fmla="*/ 93 h 113"/>
                    <a:gd name="T30" fmla="*/ 48 w 93"/>
                    <a:gd name="T31" fmla="*/ 93 h 113"/>
                    <a:gd name="T32" fmla="*/ 41 w 93"/>
                    <a:gd name="T33" fmla="*/ 93 h 113"/>
                    <a:gd name="T34" fmla="*/ 35 w 93"/>
                    <a:gd name="T35" fmla="*/ 89 h 113"/>
                    <a:gd name="T36" fmla="*/ 30 w 93"/>
                    <a:gd name="T37" fmla="*/ 85 h 113"/>
                    <a:gd name="T38" fmla="*/ 26 w 93"/>
                    <a:gd name="T39" fmla="*/ 80 h 113"/>
                    <a:gd name="T40" fmla="*/ 24 w 93"/>
                    <a:gd name="T41" fmla="*/ 72 h 113"/>
                    <a:gd name="T42" fmla="*/ 22 w 93"/>
                    <a:gd name="T43" fmla="*/ 67 h 113"/>
                    <a:gd name="T44" fmla="*/ 22 w 93"/>
                    <a:gd name="T45" fmla="*/ 57 h 113"/>
                    <a:gd name="T46" fmla="*/ 22 w 93"/>
                    <a:gd name="T47" fmla="*/ 46 h 113"/>
                    <a:gd name="T48" fmla="*/ 26 w 93"/>
                    <a:gd name="T49" fmla="*/ 37 h 113"/>
                    <a:gd name="T50" fmla="*/ 30 w 93"/>
                    <a:gd name="T51" fmla="*/ 30 h 113"/>
                    <a:gd name="T52" fmla="*/ 33 w 93"/>
                    <a:gd name="T53" fmla="*/ 24 h 113"/>
                    <a:gd name="T54" fmla="*/ 41 w 93"/>
                    <a:gd name="T55" fmla="*/ 20 h 113"/>
                    <a:gd name="T56" fmla="*/ 48 w 93"/>
                    <a:gd name="T57" fmla="*/ 20 h 113"/>
                    <a:gd name="T58" fmla="*/ 56 w 93"/>
                    <a:gd name="T59" fmla="*/ 20 h 113"/>
                    <a:gd name="T60" fmla="*/ 61 w 93"/>
                    <a:gd name="T61" fmla="*/ 22 h 113"/>
                    <a:gd name="T62" fmla="*/ 65 w 93"/>
                    <a:gd name="T63" fmla="*/ 26 h 113"/>
                    <a:gd name="T64" fmla="*/ 69 w 93"/>
                    <a:gd name="T65" fmla="*/ 31 h 113"/>
                    <a:gd name="T66" fmla="*/ 71 w 93"/>
                    <a:gd name="T67" fmla="*/ 39 h 113"/>
                    <a:gd name="T68" fmla="*/ 93 w 93"/>
                    <a:gd name="T69" fmla="*/ 39 h 113"/>
                    <a:gd name="T70" fmla="*/ 91 w 93"/>
                    <a:gd name="T71" fmla="*/ 28 h 113"/>
                    <a:gd name="T72" fmla="*/ 85 w 93"/>
                    <a:gd name="T73" fmla="*/ 18 h 113"/>
                    <a:gd name="T74" fmla="*/ 76 w 93"/>
                    <a:gd name="T75" fmla="*/ 9 h 113"/>
                    <a:gd name="T76" fmla="*/ 63 w 93"/>
                    <a:gd name="T77" fmla="*/ 2 h 113"/>
                    <a:gd name="T78" fmla="*/ 46 w 93"/>
                    <a:gd name="T79" fmla="*/ 0 h 113"/>
                    <a:gd name="T80" fmla="*/ 30 w 93"/>
                    <a:gd name="T81" fmla="*/ 4 h 113"/>
                    <a:gd name="T82" fmla="*/ 15 w 93"/>
                    <a:gd name="T83" fmla="*/ 13 h 113"/>
                    <a:gd name="T84" fmla="*/ 4 w 93"/>
                    <a:gd name="T85" fmla="*/ 31 h 113"/>
                    <a:gd name="T86" fmla="*/ 0 w 93"/>
                    <a:gd name="T87" fmla="*/ 57 h 11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3"/>
                    <a:gd name="T133" fmla="*/ 0 h 113"/>
                    <a:gd name="T134" fmla="*/ 93 w 93"/>
                    <a:gd name="T135" fmla="*/ 113 h 11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3" h="113">
                      <a:moveTo>
                        <a:pt x="0" y="57"/>
                      </a:moveTo>
                      <a:lnTo>
                        <a:pt x="2" y="80"/>
                      </a:lnTo>
                      <a:lnTo>
                        <a:pt x="13" y="98"/>
                      </a:lnTo>
                      <a:lnTo>
                        <a:pt x="28" y="109"/>
                      </a:lnTo>
                      <a:lnTo>
                        <a:pt x="48" y="113"/>
                      </a:lnTo>
                      <a:lnTo>
                        <a:pt x="65" y="109"/>
                      </a:lnTo>
                      <a:lnTo>
                        <a:pt x="78" y="102"/>
                      </a:lnTo>
                      <a:lnTo>
                        <a:pt x="85" y="95"/>
                      </a:lnTo>
                      <a:lnTo>
                        <a:pt x="91" y="83"/>
                      </a:lnTo>
                      <a:lnTo>
                        <a:pt x="93" y="74"/>
                      </a:lnTo>
                      <a:lnTo>
                        <a:pt x="71" y="74"/>
                      </a:lnTo>
                      <a:lnTo>
                        <a:pt x="69" y="80"/>
                      </a:lnTo>
                      <a:lnTo>
                        <a:pt x="65" y="85"/>
                      </a:lnTo>
                      <a:lnTo>
                        <a:pt x="61" y="91"/>
                      </a:lnTo>
                      <a:lnTo>
                        <a:pt x="56" y="93"/>
                      </a:lnTo>
                      <a:lnTo>
                        <a:pt x="48" y="93"/>
                      </a:lnTo>
                      <a:lnTo>
                        <a:pt x="41" y="93"/>
                      </a:lnTo>
                      <a:lnTo>
                        <a:pt x="35" y="89"/>
                      </a:lnTo>
                      <a:lnTo>
                        <a:pt x="30" y="85"/>
                      </a:lnTo>
                      <a:lnTo>
                        <a:pt x="26" y="80"/>
                      </a:lnTo>
                      <a:lnTo>
                        <a:pt x="24" y="72"/>
                      </a:lnTo>
                      <a:lnTo>
                        <a:pt x="22" y="67"/>
                      </a:lnTo>
                      <a:lnTo>
                        <a:pt x="22" y="57"/>
                      </a:lnTo>
                      <a:lnTo>
                        <a:pt x="22" y="46"/>
                      </a:lnTo>
                      <a:lnTo>
                        <a:pt x="26" y="37"/>
                      </a:lnTo>
                      <a:lnTo>
                        <a:pt x="30" y="30"/>
                      </a:lnTo>
                      <a:lnTo>
                        <a:pt x="33" y="24"/>
                      </a:lnTo>
                      <a:lnTo>
                        <a:pt x="41" y="20"/>
                      </a:lnTo>
                      <a:lnTo>
                        <a:pt x="48" y="20"/>
                      </a:lnTo>
                      <a:lnTo>
                        <a:pt x="56" y="20"/>
                      </a:lnTo>
                      <a:lnTo>
                        <a:pt x="61" y="22"/>
                      </a:lnTo>
                      <a:lnTo>
                        <a:pt x="65" y="26"/>
                      </a:lnTo>
                      <a:lnTo>
                        <a:pt x="69" y="31"/>
                      </a:lnTo>
                      <a:lnTo>
                        <a:pt x="71" y="39"/>
                      </a:lnTo>
                      <a:lnTo>
                        <a:pt x="93" y="39"/>
                      </a:lnTo>
                      <a:lnTo>
                        <a:pt x="91" y="28"/>
                      </a:lnTo>
                      <a:lnTo>
                        <a:pt x="85" y="18"/>
                      </a:lnTo>
                      <a:lnTo>
                        <a:pt x="76" y="9"/>
                      </a:lnTo>
                      <a:lnTo>
                        <a:pt x="63" y="2"/>
                      </a:lnTo>
                      <a:lnTo>
                        <a:pt x="46" y="0"/>
                      </a:lnTo>
                      <a:lnTo>
                        <a:pt x="30" y="4"/>
                      </a:lnTo>
                      <a:lnTo>
                        <a:pt x="15" y="13"/>
                      </a:lnTo>
                      <a:lnTo>
                        <a:pt x="4" y="31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3" name="Freeform 240"/>
                <p:cNvSpPr>
                  <a:spLocks/>
                </p:cNvSpPr>
                <p:nvPr/>
              </p:nvSpPr>
              <p:spPr bwMode="auto">
                <a:xfrm>
                  <a:off x="1295" y="3235"/>
                  <a:ext cx="334" cy="174"/>
                </a:xfrm>
                <a:custGeom>
                  <a:avLst/>
                  <a:gdLst>
                    <a:gd name="T0" fmla="*/ 167 w 334"/>
                    <a:gd name="T1" fmla="*/ 174 h 174"/>
                    <a:gd name="T2" fmla="*/ 212 w 334"/>
                    <a:gd name="T3" fmla="*/ 172 h 174"/>
                    <a:gd name="T4" fmla="*/ 253 w 334"/>
                    <a:gd name="T5" fmla="*/ 163 h 174"/>
                    <a:gd name="T6" fmla="*/ 286 w 334"/>
                    <a:gd name="T7" fmla="*/ 150 h 174"/>
                    <a:gd name="T8" fmla="*/ 312 w 334"/>
                    <a:gd name="T9" fmla="*/ 132 h 174"/>
                    <a:gd name="T10" fmla="*/ 329 w 334"/>
                    <a:gd name="T11" fmla="*/ 111 h 174"/>
                    <a:gd name="T12" fmla="*/ 334 w 334"/>
                    <a:gd name="T13" fmla="*/ 87 h 174"/>
                    <a:gd name="T14" fmla="*/ 329 w 334"/>
                    <a:gd name="T15" fmla="*/ 65 h 174"/>
                    <a:gd name="T16" fmla="*/ 312 w 334"/>
                    <a:gd name="T17" fmla="*/ 43 h 174"/>
                    <a:gd name="T18" fmla="*/ 286 w 334"/>
                    <a:gd name="T19" fmla="*/ 26 h 174"/>
                    <a:gd name="T20" fmla="*/ 253 w 334"/>
                    <a:gd name="T21" fmla="*/ 11 h 174"/>
                    <a:gd name="T22" fmla="*/ 212 w 334"/>
                    <a:gd name="T23" fmla="*/ 4 h 174"/>
                    <a:gd name="T24" fmla="*/ 167 w 334"/>
                    <a:gd name="T25" fmla="*/ 0 h 174"/>
                    <a:gd name="T26" fmla="*/ 123 w 334"/>
                    <a:gd name="T27" fmla="*/ 4 h 174"/>
                    <a:gd name="T28" fmla="*/ 82 w 334"/>
                    <a:gd name="T29" fmla="*/ 11 h 174"/>
                    <a:gd name="T30" fmla="*/ 49 w 334"/>
                    <a:gd name="T31" fmla="*/ 26 h 174"/>
                    <a:gd name="T32" fmla="*/ 23 w 334"/>
                    <a:gd name="T33" fmla="*/ 43 h 174"/>
                    <a:gd name="T34" fmla="*/ 6 w 334"/>
                    <a:gd name="T35" fmla="*/ 65 h 174"/>
                    <a:gd name="T36" fmla="*/ 0 w 334"/>
                    <a:gd name="T37" fmla="*/ 87 h 174"/>
                    <a:gd name="T38" fmla="*/ 6 w 334"/>
                    <a:gd name="T39" fmla="*/ 111 h 174"/>
                    <a:gd name="T40" fmla="*/ 23 w 334"/>
                    <a:gd name="T41" fmla="*/ 132 h 174"/>
                    <a:gd name="T42" fmla="*/ 49 w 334"/>
                    <a:gd name="T43" fmla="*/ 150 h 174"/>
                    <a:gd name="T44" fmla="*/ 82 w 334"/>
                    <a:gd name="T45" fmla="*/ 163 h 174"/>
                    <a:gd name="T46" fmla="*/ 123 w 334"/>
                    <a:gd name="T47" fmla="*/ 172 h 174"/>
                    <a:gd name="T48" fmla="*/ 167 w 334"/>
                    <a:gd name="T49" fmla="*/ 174 h 17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34"/>
                    <a:gd name="T76" fmla="*/ 0 h 174"/>
                    <a:gd name="T77" fmla="*/ 334 w 334"/>
                    <a:gd name="T78" fmla="*/ 174 h 17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34" h="174">
                      <a:moveTo>
                        <a:pt x="167" y="174"/>
                      </a:moveTo>
                      <a:lnTo>
                        <a:pt x="212" y="172"/>
                      </a:lnTo>
                      <a:lnTo>
                        <a:pt x="253" y="163"/>
                      </a:lnTo>
                      <a:lnTo>
                        <a:pt x="286" y="150"/>
                      </a:lnTo>
                      <a:lnTo>
                        <a:pt x="312" y="132"/>
                      </a:lnTo>
                      <a:lnTo>
                        <a:pt x="329" y="111"/>
                      </a:lnTo>
                      <a:lnTo>
                        <a:pt x="334" y="87"/>
                      </a:lnTo>
                      <a:lnTo>
                        <a:pt x="329" y="65"/>
                      </a:lnTo>
                      <a:lnTo>
                        <a:pt x="312" y="43"/>
                      </a:lnTo>
                      <a:lnTo>
                        <a:pt x="286" y="26"/>
                      </a:lnTo>
                      <a:lnTo>
                        <a:pt x="253" y="11"/>
                      </a:lnTo>
                      <a:lnTo>
                        <a:pt x="212" y="4"/>
                      </a:lnTo>
                      <a:lnTo>
                        <a:pt x="167" y="0"/>
                      </a:lnTo>
                      <a:lnTo>
                        <a:pt x="123" y="4"/>
                      </a:lnTo>
                      <a:lnTo>
                        <a:pt x="82" y="11"/>
                      </a:lnTo>
                      <a:lnTo>
                        <a:pt x="49" y="26"/>
                      </a:lnTo>
                      <a:lnTo>
                        <a:pt x="23" y="43"/>
                      </a:lnTo>
                      <a:lnTo>
                        <a:pt x="6" y="65"/>
                      </a:lnTo>
                      <a:lnTo>
                        <a:pt x="0" y="87"/>
                      </a:lnTo>
                      <a:lnTo>
                        <a:pt x="6" y="111"/>
                      </a:lnTo>
                      <a:lnTo>
                        <a:pt x="23" y="132"/>
                      </a:lnTo>
                      <a:lnTo>
                        <a:pt x="49" y="150"/>
                      </a:lnTo>
                      <a:lnTo>
                        <a:pt x="82" y="163"/>
                      </a:lnTo>
                      <a:lnTo>
                        <a:pt x="123" y="172"/>
                      </a:lnTo>
                      <a:lnTo>
                        <a:pt x="167" y="17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>
                  <a:solidFill>
                    <a:srgbClr val="BFB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4" name="Freeform 241"/>
                <p:cNvSpPr>
                  <a:spLocks/>
                </p:cNvSpPr>
                <p:nvPr/>
              </p:nvSpPr>
              <p:spPr bwMode="auto">
                <a:xfrm>
                  <a:off x="1295" y="3235"/>
                  <a:ext cx="334" cy="174"/>
                </a:xfrm>
                <a:custGeom>
                  <a:avLst/>
                  <a:gdLst>
                    <a:gd name="T0" fmla="*/ 167 w 334"/>
                    <a:gd name="T1" fmla="*/ 174 h 174"/>
                    <a:gd name="T2" fmla="*/ 212 w 334"/>
                    <a:gd name="T3" fmla="*/ 172 h 174"/>
                    <a:gd name="T4" fmla="*/ 253 w 334"/>
                    <a:gd name="T5" fmla="*/ 163 h 174"/>
                    <a:gd name="T6" fmla="*/ 286 w 334"/>
                    <a:gd name="T7" fmla="*/ 150 h 174"/>
                    <a:gd name="T8" fmla="*/ 312 w 334"/>
                    <a:gd name="T9" fmla="*/ 132 h 174"/>
                    <a:gd name="T10" fmla="*/ 329 w 334"/>
                    <a:gd name="T11" fmla="*/ 111 h 174"/>
                    <a:gd name="T12" fmla="*/ 334 w 334"/>
                    <a:gd name="T13" fmla="*/ 87 h 174"/>
                    <a:gd name="T14" fmla="*/ 329 w 334"/>
                    <a:gd name="T15" fmla="*/ 65 h 174"/>
                    <a:gd name="T16" fmla="*/ 312 w 334"/>
                    <a:gd name="T17" fmla="*/ 43 h 174"/>
                    <a:gd name="T18" fmla="*/ 286 w 334"/>
                    <a:gd name="T19" fmla="*/ 26 h 174"/>
                    <a:gd name="T20" fmla="*/ 253 w 334"/>
                    <a:gd name="T21" fmla="*/ 11 h 174"/>
                    <a:gd name="T22" fmla="*/ 212 w 334"/>
                    <a:gd name="T23" fmla="*/ 4 h 174"/>
                    <a:gd name="T24" fmla="*/ 167 w 334"/>
                    <a:gd name="T25" fmla="*/ 0 h 174"/>
                    <a:gd name="T26" fmla="*/ 123 w 334"/>
                    <a:gd name="T27" fmla="*/ 4 h 174"/>
                    <a:gd name="T28" fmla="*/ 82 w 334"/>
                    <a:gd name="T29" fmla="*/ 11 h 174"/>
                    <a:gd name="T30" fmla="*/ 49 w 334"/>
                    <a:gd name="T31" fmla="*/ 26 h 174"/>
                    <a:gd name="T32" fmla="*/ 23 w 334"/>
                    <a:gd name="T33" fmla="*/ 43 h 174"/>
                    <a:gd name="T34" fmla="*/ 6 w 334"/>
                    <a:gd name="T35" fmla="*/ 65 h 174"/>
                    <a:gd name="T36" fmla="*/ 0 w 334"/>
                    <a:gd name="T37" fmla="*/ 87 h 174"/>
                    <a:gd name="T38" fmla="*/ 6 w 334"/>
                    <a:gd name="T39" fmla="*/ 111 h 174"/>
                    <a:gd name="T40" fmla="*/ 23 w 334"/>
                    <a:gd name="T41" fmla="*/ 132 h 174"/>
                    <a:gd name="T42" fmla="*/ 49 w 334"/>
                    <a:gd name="T43" fmla="*/ 150 h 174"/>
                    <a:gd name="T44" fmla="*/ 82 w 334"/>
                    <a:gd name="T45" fmla="*/ 163 h 174"/>
                    <a:gd name="T46" fmla="*/ 123 w 334"/>
                    <a:gd name="T47" fmla="*/ 172 h 174"/>
                    <a:gd name="T48" fmla="*/ 167 w 334"/>
                    <a:gd name="T49" fmla="*/ 174 h 17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34"/>
                    <a:gd name="T76" fmla="*/ 0 h 174"/>
                    <a:gd name="T77" fmla="*/ 334 w 334"/>
                    <a:gd name="T78" fmla="*/ 174 h 17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34" h="174">
                      <a:moveTo>
                        <a:pt x="167" y="174"/>
                      </a:moveTo>
                      <a:lnTo>
                        <a:pt x="212" y="172"/>
                      </a:lnTo>
                      <a:lnTo>
                        <a:pt x="253" y="163"/>
                      </a:lnTo>
                      <a:lnTo>
                        <a:pt x="286" y="150"/>
                      </a:lnTo>
                      <a:lnTo>
                        <a:pt x="312" y="132"/>
                      </a:lnTo>
                      <a:lnTo>
                        <a:pt x="329" y="111"/>
                      </a:lnTo>
                      <a:lnTo>
                        <a:pt x="334" y="87"/>
                      </a:lnTo>
                      <a:lnTo>
                        <a:pt x="329" y="65"/>
                      </a:lnTo>
                      <a:lnTo>
                        <a:pt x="312" y="43"/>
                      </a:lnTo>
                      <a:lnTo>
                        <a:pt x="286" y="26"/>
                      </a:lnTo>
                      <a:lnTo>
                        <a:pt x="253" y="11"/>
                      </a:lnTo>
                      <a:lnTo>
                        <a:pt x="212" y="4"/>
                      </a:lnTo>
                      <a:lnTo>
                        <a:pt x="167" y="0"/>
                      </a:lnTo>
                      <a:lnTo>
                        <a:pt x="123" y="4"/>
                      </a:lnTo>
                      <a:lnTo>
                        <a:pt x="82" y="11"/>
                      </a:lnTo>
                      <a:lnTo>
                        <a:pt x="49" y="26"/>
                      </a:lnTo>
                      <a:lnTo>
                        <a:pt x="23" y="43"/>
                      </a:lnTo>
                      <a:lnTo>
                        <a:pt x="6" y="65"/>
                      </a:lnTo>
                      <a:lnTo>
                        <a:pt x="0" y="87"/>
                      </a:lnTo>
                      <a:lnTo>
                        <a:pt x="6" y="111"/>
                      </a:lnTo>
                      <a:lnTo>
                        <a:pt x="23" y="132"/>
                      </a:lnTo>
                      <a:lnTo>
                        <a:pt x="49" y="150"/>
                      </a:lnTo>
                      <a:lnTo>
                        <a:pt x="82" y="163"/>
                      </a:lnTo>
                      <a:lnTo>
                        <a:pt x="123" y="172"/>
                      </a:lnTo>
                      <a:lnTo>
                        <a:pt x="167" y="174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5" name="Freeform 242"/>
                <p:cNvSpPr>
                  <a:spLocks/>
                </p:cNvSpPr>
                <p:nvPr/>
              </p:nvSpPr>
              <p:spPr bwMode="auto">
                <a:xfrm>
                  <a:off x="1327" y="3218"/>
                  <a:ext cx="273" cy="163"/>
                </a:xfrm>
                <a:custGeom>
                  <a:avLst/>
                  <a:gdLst>
                    <a:gd name="T0" fmla="*/ 135 w 273"/>
                    <a:gd name="T1" fmla="*/ 163 h 163"/>
                    <a:gd name="T2" fmla="*/ 172 w 273"/>
                    <a:gd name="T3" fmla="*/ 162 h 163"/>
                    <a:gd name="T4" fmla="*/ 204 w 273"/>
                    <a:gd name="T5" fmla="*/ 154 h 163"/>
                    <a:gd name="T6" fmla="*/ 232 w 273"/>
                    <a:gd name="T7" fmla="*/ 143 h 163"/>
                    <a:gd name="T8" fmla="*/ 254 w 273"/>
                    <a:gd name="T9" fmla="*/ 128 h 163"/>
                    <a:gd name="T10" fmla="*/ 267 w 273"/>
                    <a:gd name="T11" fmla="*/ 112 h 163"/>
                    <a:gd name="T12" fmla="*/ 273 w 273"/>
                    <a:gd name="T13" fmla="*/ 93 h 163"/>
                    <a:gd name="T14" fmla="*/ 267 w 273"/>
                    <a:gd name="T15" fmla="*/ 73 h 163"/>
                    <a:gd name="T16" fmla="*/ 254 w 273"/>
                    <a:gd name="T17" fmla="*/ 50 h 163"/>
                    <a:gd name="T18" fmla="*/ 232 w 273"/>
                    <a:gd name="T19" fmla="*/ 32 h 163"/>
                    <a:gd name="T20" fmla="*/ 204 w 273"/>
                    <a:gd name="T21" fmla="*/ 15 h 163"/>
                    <a:gd name="T22" fmla="*/ 172 w 273"/>
                    <a:gd name="T23" fmla="*/ 4 h 163"/>
                    <a:gd name="T24" fmla="*/ 135 w 273"/>
                    <a:gd name="T25" fmla="*/ 0 h 163"/>
                    <a:gd name="T26" fmla="*/ 100 w 273"/>
                    <a:gd name="T27" fmla="*/ 4 h 163"/>
                    <a:gd name="T28" fmla="*/ 67 w 273"/>
                    <a:gd name="T29" fmla="*/ 15 h 163"/>
                    <a:gd name="T30" fmla="*/ 41 w 273"/>
                    <a:gd name="T31" fmla="*/ 32 h 163"/>
                    <a:gd name="T32" fmla="*/ 18 w 273"/>
                    <a:gd name="T33" fmla="*/ 50 h 163"/>
                    <a:gd name="T34" fmla="*/ 5 w 273"/>
                    <a:gd name="T35" fmla="*/ 73 h 163"/>
                    <a:gd name="T36" fmla="*/ 0 w 273"/>
                    <a:gd name="T37" fmla="*/ 93 h 163"/>
                    <a:gd name="T38" fmla="*/ 5 w 273"/>
                    <a:gd name="T39" fmla="*/ 112 h 163"/>
                    <a:gd name="T40" fmla="*/ 18 w 273"/>
                    <a:gd name="T41" fmla="*/ 128 h 163"/>
                    <a:gd name="T42" fmla="*/ 41 w 273"/>
                    <a:gd name="T43" fmla="*/ 143 h 163"/>
                    <a:gd name="T44" fmla="*/ 67 w 273"/>
                    <a:gd name="T45" fmla="*/ 154 h 163"/>
                    <a:gd name="T46" fmla="*/ 100 w 273"/>
                    <a:gd name="T47" fmla="*/ 162 h 163"/>
                    <a:gd name="T48" fmla="*/ 135 w 273"/>
                    <a:gd name="T49" fmla="*/ 163 h 16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73"/>
                    <a:gd name="T76" fmla="*/ 0 h 163"/>
                    <a:gd name="T77" fmla="*/ 273 w 273"/>
                    <a:gd name="T78" fmla="*/ 163 h 16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73" h="163">
                      <a:moveTo>
                        <a:pt x="135" y="163"/>
                      </a:moveTo>
                      <a:lnTo>
                        <a:pt x="172" y="162"/>
                      </a:lnTo>
                      <a:lnTo>
                        <a:pt x="204" y="154"/>
                      </a:lnTo>
                      <a:lnTo>
                        <a:pt x="232" y="143"/>
                      </a:lnTo>
                      <a:lnTo>
                        <a:pt x="254" y="128"/>
                      </a:lnTo>
                      <a:lnTo>
                        <a:pt x="267" y="112"/>
                      </a:lnTo>
                      <a:lnTo>
                        <a:pt x="273" y="93"/>
                      </a:lnTo>
                      <a:lnTo>
                        <a:pt x="267" y="73"/>
                      </a:lnTo>
                      <a:lnTo>
                        <a:pt x="254" y="50"/>
                      </a:lnTo>
                      <a:lnTo>
                        <a:pt x="232" y="32"/>
                      </a:lnTo>
                      <a:lnTo>
                        <a:pt x="204" y="15"/>
                      </a:lnTo>
                      <a:lnTo>
                        <a:pt x="172" y="4"/>
                      </a:lnTo>
                      <a:lnTo>
                        <a:pt x="135" y="0"/>
                      </a:lnTo>
                      <a:lnTo>
                        <a:pt x="100" y="4"/>
                      </a:lnTo>
                      <a:lnTo>
                        <a:pt x="67" y="15"/>
                      </a:lnTo>
                      <a:lnTo>
                        <a:pt x="41" y="32"/>
                      </a:lnTo>
                      <a:lnTo>
                        <a:pt x="18" y="50"/>
                      </a:lnTo>
                      <a:lnTo>
                        <a:pt x="5" y="73"/>
                      </a:lnTo>
                      <a:lnTo>
                        <a:pt x="0" y="93"/>
                      </a:lnTo>
                      <a:lnTo>
                        <a:pt x="5" y="112"/>
                      </a:lnTo>
                      <a:lnTo>
                        <a:pt x="18" y="128"/>
                      </a:lnTo>
                      <a:lnTo>
                        <a:pt x="41" y="143"/>
                      </a:lnTo>
                      <a:lnTo>
                        <a:pt x="67" y="154"/>
                      </a:lnTo>
                      <a:lnTo>
                        <a:pt x="100" y="162"/>
                      </a:lnTo>
                      <a:lnTo>
                        <a:pt x="135" y="163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6" name="Freeform 243"/>
                <p:cNvSpPr>
                  <a:spLocks/>
                </p:cNvSpPr>
                <p:nvPr/>
              </p:nvSpPr>
              <p:spPr bwMode="auto">
                <a:xfrm>
                  <a:off x="1340" y="3218"/>
                  <a:ext cx="247" cy="149"/>
                </a:xfrm>
                <a:custGeom>
                  <a:avLst/>
                  <a:gdLst>
                    <a:gd name="T0" fmla="*/ 122 w 247"/>
                    <a:gd name="T1" fmla="*/ 149 h 149"/>
                    <a:gd name="T2" fmla="*/ 161 w 247"/>
                    <a:gd name="T3" fmla="*/ 145 h 149"/>
                    <a:gd name="T4" fmla="*/ 195 w 247"/>
                    <a:gd name="T5" fmla="*/ 136 h 149"/>
                    <a:gd name="T6" fmla="*/ 222 w 247"/>
                    <a:gd name="T7" fmla="*/ 123 h 149"/>
                    <a:gd name="T8" fmla="*/ 239 w 247"/>
                    <a:gd name="T9" fmla="*/ 104 h 149"/>
                    <a:gd name="T10" fmla="*/ 247 w 247"/>
                    <a:gd name="T11" fmla="*/ 86 h 149"/>
                    <a:gd name="T12" fmla="*/ 241 w 247"/>
                    <a:gd name="T13" fmla="*/ 67 h 149"/>
                    <a:gd name="T14" fmla="*/ 228 w 247"/>
                    <a:gd name="T15" fmla="*/ 47 h 149"/>
                    <a:gd name="T16" fmla="*/ 209 w 247"/>
                    <a:gd name="T17" fmla="*/ 30 h 149"/>
                    <a:gd name="T18" fmla="*/ 185 w 247"/>
                    <a:gd name="T19" fmla="*/ 15 h 149"/>
                    <a:gd name="T20" fmla="*/ 156 w 247"/>
                    <a:gd name="T21" fmla="*/ 4 h 149"/>
                    <a:gd name="T22" fmla="*/ 122 w 247"/>
                    <a:gd name="T23" fmla="*/ 0 h 149"/>
                    <a:gd name="T24" fmla="*/ 91 w 247"/>
                    <a:gd name="T25" fmla="*/ 4 h 149"/>
                    <a:gd name="T26" fmla="*/ 61 w 247"/>
                    <a:gd name="T27" fmla="*/ 15 h 149"/>
                    <a:gd name="T28" fmla="*/ 37 w 247"/>
                    <a:gd name="T29" fmla="*/ 30 h 149"/>
                    <a:gd name="T30" fmla="*/ 17 w 247"/>
                    <a:gd name="T31" fmla="*/ 47 h 149"/>
                    <a:gd name="T32" fmla="*/ 5 w 247"/>
                    <a:gd name="T33" fmla="*/ 67 h 149"/>
                    <a:gd name="T34" fmla="*/ 0 w 247"/>
                    <a:gd name="T35" fmla="*/ 86 h 149"/>
                    <a:gd name="T36" fmla="*/ 7 w 247"/>
                    <a:gd name="T37" fmla="*/ 104 h 149"/>
                    <a:gd name="T38" fmla="*/ 24 w 247"/>
                    <a:gd name="T39" fmla="*/ 123 h 149"/>
                    <a:gd name="T40" fmla="*/ 50 w 247"/>
                    <a:gd name="T41" fmla="*/ 136 h 149"/>
                    <a:gd name="T42" fmla="*/ 85 w 247"/>
                    <a:gd name="T43" fmla="*/ 145 h 149"/>
                    <a:gd name="T44" fmla="*/ 122 w 247"/>
                    <a:gd name="T45" fmla="*/ 149 h 14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47"/>
                    <a:gd name="T70" fmla="*/ 0 h 149"/>
                    <a:gd name="T71" fmla="*/ 247 w 247"/>
                    <a:gd name="T72" fmla="*/ 149 h 14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47" h="149">
                      <a:moveTo>
                        <a:pt x="122" y="149"/>
                      </a:moveTo>
                      <a:lnTo>
                        <a:pt x="161" y="145"/>
                      </a:lnTo>
                      <a:lnTo>
                        <a:pt x="195" y="136"/>
                      </a:lnTo>
                      <a:lnTo>
                        <a:pt x="222" y="123"/>
                      </a:lnTo>
                      <a:lnTo>
                        <a:pt x="239" y="104"/>
                      </a:lnTo>
                      <a:lnTo>
                        <a:pt x="247" y="86"/>
                      </a:lnTo>
                      <a:lnTo>
                        <a:pt x="241" y="67"/>
                      </a:lnTo>
                      <a:lnTo>
                        <a:pt x="228" y="47"/>
                      </a:lnTo>
                      <a:lnTo>
                        <a:pt x="209" y="30"/>
                      </a:lnTo>
                      <a:lnTo>
                        <a:pt x="185" y="15"/>
                      </a:lnTo>
                      <a:lnTo>
                        <a:pt x="156" y="4"/>
                      </a:lnTo>
                      <a:lnTo>
                        <a:pt x="122" y="0"/>
                      </a:lnTo>
                      <a:lnTo>
                        <a:pt x="91" y="4"/>
                      </a:lnTo>
                      <a:lnTo>
                        <a:pt x="61" y="15"/>
                      </a:lnTo>
                      <a:lnTo>
                        <a:pt x="37" y="30"/>
                      </a:lnTo>
                      <a:lnTo>
                        <a:pt x="17" y="47"/>
                      </a:lnTo>
                      <a:lnTo>
                        <a:pt x="5" y="67"/>
                      </a:lnTo>
                      <a:lnTo>
                        <a:pt x="0" y="86"/>
                      </a:lnTo>
                      <a:lnTo>
                        <a:pt x="7" y="104"/>
                      </a:lnTo>
                      <a:lnTo>
                        <a:pt x="24" y="123"/>
                      </a:lnTo>
                      <a:lnTo>
                        <a:pt x="50" y="136"/>
                      </a:lnTo>
                      <a:lnTo>
                        <a:pt x="85" y="145"/>
                      </a:lnTo>
                      <a:lnTo>
                        <a:pt x="122" y="149"/>
                      </a:lnTo>
                      <a:close/>
                    </a:path>
                  </a:pathLst>
                </a:custGeom>
                <a:solidFill>
                  <a:srgbClr val="585858"/>
                </a:solidFill>
                <a:ln w="0">
                  <a:solidFill>
                    <a:srgbClr val="5858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7" name="Freeform 244"/>
                <p:cNvSpPr>
                  <a:spLocks/>
                </p:cNvSpPr>
                <p:nvPr/>
              </p:nvSpPr>
              <p:spPr bwMode="auto">
                <a:xfrm>
                  <a:off x="1355" y="3220"/>
                  <a:ext cx="217" cy="132"/>
                </a:xfrm>
                <a:custGeom>
                  <a:avLst/>
                  <a:gdLst>
                    <a:gd name="T0" fmla="*/ 109 w 217"/>
                    <a:gd name="T1" fmla="*/ 132 h 132"/>
                    <a:gd name="T2" fmla="*/ 143 w 217"/>
                    <a:gd name="T3" fmla="*/ 128 h 132"/>
                    <a:gd name="T4" fmla="*/ 172 w 217"/>
                    <a:gd name="T5" fmla="*/ 121 h 132"/>
                    <a:gd name="T6" fmla="*/ 196 w 217"/>
                    <a:gd name="T7" fmla="*/ 108 h 132"/>
                    <a:gd name="T8" fmla="*/ 211 w 217"/>
                    <a:gd name="T9" fmla="*/ 93 h 132"/>
                    <a:gd name="T10" fmla="*/ 217 w 217"/>
                    <a:gd name="T11" fmla="*/ 74 h 132"/>
                    <a:gd name="T12" fmla="*/ 211 w 217"/>
                    <a:gd name="T13" fmla="*/ 56 h 132"/>
                    <a:gd name="T14" fmla="*/ 196 w 217"/>
                    <a:gd name="T15" fmla="*/ 35 h 132"/>
                    <a:gd name="T16" fmla="*/ 172 w 217"/>
                    <a:gd name="T17" fmla="*/ 17 h 132"/>
                    <a:gd name="T18" fmla="*/ 143 w 217"/>
                    <a:gd name="T19" fmla="*/ 4 h 132"/>
                    <a:gd name="T20" fmla="*/ 109 w 217"/>
                    <a:gd name="T21" fmla="*/ 0 h 132"/>
                    <a:gd name="T22" fmla="*/ 74 w 217"/>
                    <a:gd name="T23" fmla="*/ 4 h 132"/>
                    <a:gd name="T24" fmla="*/ 44 w 217"/>
                    <a:gd name="T25" fmla="*/ 17 h 132"/>
                    <a:gd name="T26" fmla="*/ 20 w 217"/>
                    <a:gd name="T27" fmla="*/ 35 h 132"/>
                    <a:gd name="T28" fmla="*/ 5 w 217"/>
                    <a:gd name="T29" fmla="*/ 56 h 132"/>
                    <a:gd name="T30" fmla="*/ 0 w 217"/>
                    <a:gd name="T31" fmla="*/ 74 h 132"/>
                    <a:gd name="T32" fmla="*/ 5 w 217"/>
                    <a:gd name="T33" fmla="*/ 93 h 132"/>
                    <a:gd name="T34" fmla="*/ 20 w 217"/>
                    <a:gd name="T35" fmla="*/ 108 h 132"/>
                    <a:gd name="T36" fmla="*/ 44 w 217"/>
                    <a:gd name="T37" fmla="*/ 121 h 132"/>
                    <a:gd name="T38" fmla="*/ 74 w 217"/>
                    <a:gd name="T39" fmla="*/ 128 h 132"/>
                    <a:gd name="T40" fmla="*/ 109 w 217"/>
                    <a:gd name="T41" fmla="*/ 132 h 13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17"/>
                    <a:gd name="T64" fmla="*/ 0 h 132"/>
                    <a:gd name="T65" fmla="*/ 217 w 217"/>
                    <a:gd name="T66" fmla="*/ 132 h 13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17" h="132">
                      <a:moveTo>
                        <a:pt x="109" y="132"/>
                      </a:moveTo>
                      <a:lnTo>
                        <a:pt x="143" y="128"/>
                      </a:lnTo>
                      <a:lnTo>
                        <a:pt x="172" y="121"/>
                      </a:lnTo>
                      <a:lnTo>
                        <a:pt x="196" y="108"/>
                      </a:lnTo>
                      <a:lnTo>
                        <a:pt x="211" y="93"/>
                      </a:lnTo>
                      <a:lnTo>
                        <a:pt x="217" y="74"/>
                      </a:lnTo>
                      <a:lnTo>
                        <a:pt x="211" y="56"/>
                      </a:lnTo>
                      <a:lnTo>
                        <a:pt x="196" y="35"/>
                      </a:lnTo>
                      <a:lnTo>
                        <a:pt x="172" y="17"/>
                      </a:lnTo>
                      <a:lnTo>
                        <a:pt x="143" y="4"/>
                      </a:lnTo>
                      <a:lnTo>
                        <a:pt x="109" y="0"/>
                      </a:lnTo>
                      <a:lnTo>
                        <a:pt x="74" y="4"/>
                      </a:lnTo>
                      <a:lnTo>
                        <a:pt x="44" y="17"/>
                      </a:lnTo>
                      <a:lnTo>
                        <a:pt x="20" y="35"/>
                      </a:lnTo>
                      <a:lnTo>
                        <a:pt x="5" y="56"/>
                      </a:lnTo>
                      <a:lnTo>
                        <a:pt x="0" y="74"/>
                      </a:lnTo>
                      <a:lnTo>
                        <a:pt x="5" y="93"/>
                      </a:lnTo>
                      <a:lnTo>
                        <a:pt x="20" y="108"/>
                      </a:lnTo>
                      <a:lnTo>
                        <a:pt x="44" y="121"/>
                      </a:lnTo>
                      <a:lnTo>
                        <a:pt x="74" y="128"/>
                      </a:lnTo>
                      <a:lnTo>
                        <a:pt x="109" y="132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8" name="Freeform 245"/>
                <p:cNvSpPr>
                  <a:spLocks/>
                </p:cNvSpPr>
                <p:nvPr/>
              </p:nvSpPr>
              <p:spPr bwMode="auto">
                <a:xfrm>
                  <a:off x="1368" y="3220"/>
                  <a:ext cx="191" cy="117"/>
                </a:xfrm>
                <a:custGeom>
                  <a:avLst/>
                  <a:gdLst>
                    <a:gd name="T0" fmla="*/ 96 w 191"/>
                    <a:gd name="T1" fmla="*/ 117 h 117"/>
                    <a:gd name="T2" fmla="*/ 126 w 191"/>
                    <a:gd name="T3" fmla="*/ 115 h 117"/>
                    <a:gd name="T4" fmla="*/ 152 w 191"/>
                    <a:gd name="T5" fmla="*/ 108 h 117"/>
                    <a:gd name="T6" fmla="*/ 172 w 191"/>
                    <a:gd name="T7" fmla="*/ 97 h 117"/>
                    <a:gd name="T8" fmla="*/ 187 w 191"/>
                    <a:gd name="T9" fmla="*/ 84 h 117"/>
                    <a:gd name="T10" fmla="*/ 191 w 191"/>
                    <a:gd name="T11" fmla="*/ 67 h 117"/>
                    <a:gd name="T12" fmla="*/ 187 w 191"/>
                    <a:gd name="T13" fmla="*/ 50 h 117"/>
                    <a:gd name="T14" fmla="*/ 172 w 191"/>
                    <a:gd name="T15" fmla="*/ 32 h 117"/>
                    <a:gd name="T16" fmla="*/ 152 w 191"/>
                    <a:gd name="T17" fmla="*/ 17 h 117"/>
                    <a:gd name="T18" fmla="*/ 126 w 191"/>
                    <a:gd name="T19" fmla="*/ 6 h 117"/>
                    <a:gd name="T20" fmla="*/ 96 w 191"/>
                    <a:gd name="T21" fmla="*/ 0 h 117"/>
                    <a:gd name="T22" fmla="*/ 65 w 191"/>
                    <a:gd name="T23" fmla="*/ 6 h 117"/>
                    <a:gd name="T24" fmla="*/ 39 w 191"/>
                    <a:gd name="T25" fmla="*/ 17 h 117"/>
                    <a:gd name="T26" fmla="*/ 18 w 191"/>
                    <a:gd name="T27" fmla="*/ 32 h 117"/>
                    <a:gd name="T28" fmla="*/ 3 w 191"/>
                    <a:gd name="T29" fmla="*/ 50 h 117"/>
                    <a:gd name="T30" fmla="*/ 0 w 191"/>
                    <a:gd name="T31" fmla="*/ 67 h 117"/>
                    <a:gd name="T32" fmla="*/ 3 w 191"/>
                    <a:gd name="T33" fmla="*/ 84 h 117"/>
                    <a:gd name="T34" fmla="*/ 18 w 191"/>
                    <a:gd name="T35" fmla="*/ 97 h 117"/>
                    <a:gd name="T36" fmla="*/ 39 w 191"/>
                    <a:gd name="T37" fmla="*/ 108 h 117"/>
                    <a:gd name="T38" fmla="*/ 65 w 191"/>
                    <a:gd name="T39" fmla="*/ 115 h 117"/>
                    <a:gd name="T40" fmla="*/ 96 w 191"/>
                    <a:gd name="T41" fmla="*/ 117 h 11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91"/>
                    <a:gd name="T64" fmla="*/ 0 h 117"/>
                    <a:gd name="T65" fmla="*/ 191 w 191"/>
                    <a:gd name="T66" fmla="*/ 117 h 11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91" h="117">
                      <a:moveTo>
                        <a:pt x="96" y="117"/>
                      </a:moveTo>
                      <a:lnTo>
                        <a:pt x="126" y="115"/>
                      </a:lnTo>
                      <a:lnTo>
                        <a:pt x="152" y="108"/>
                      </a:lnTo>
                      <a:lnTo>
                        <a:pt x="172" y="97"/>
                      </a:lnTo>
                      <a:lnTo>
                        <a:pt x="187" y="84"/>
                      </a:lnTo>
                      <a:lnTo>
                        <a:pt x="191" y="67"/>
                      </a:lnTo>
                      <a:lnTo>
                        <a:pt x="187" y="50"/>
                      </a:lnTo>
                      <a:lnTo>
                        <a:pt x="172" y="32"/>
                      </a:lnTo>
                      <a:lnTo>
                        <a:pt x="152" y="17"/>
                      </a:lnTo>
                      <a:lnTo>
                        <a:pt x="126" y="6"/>
                      </a:lnTo>
                      <a:lnTo>
                        <a:pt x="96" y="0"/>
                      </a:lnTo>
                      <a:lnTo>
                        <a:pt x="65" y="6"/>
                      </a:lnTo>
                      <a:lnTo>
                        <a:pt x="39" y="17"/>
                      </a:lnTo>
                      <a:lnTo>
                        <a:pt x="18" y="32"/>
                      </a:lnTo>
                      <a:lnTo>
                        <a:pt x="3" y="50"/>
                      </a:lnTo>
                      <a:lnTo>
                        <a:pt x="0" y="67"/>
                      </a:lnTo>
                      <a:lnTo>
                        <a:pt x="3" y="84"/>
                      </a:lnTo>
                      <a:lnTo>
                        <a:pt x="18" y="97"/>
                      </a:lnTo>
                      <a:lnTo>
                        <a:pt x="39" y="108"/>
                      </a:lnTo>
                      <a:lnTo>
                        <a:pt x="65" y="115"/>
                      </a:lnTo>
                      <a:lnTo>
                        <a:pt x="96" y="117"/>
                      </a:lnTo>
                      <a:close/>
                    </a:path>
                  </a:pathLst>
                </a:custGeom>
                <a:solidFill>
                  <a:srgbClr val="878787"/>
                </a:solidFill>
                <a:ln w="0">
                  <a:solidFill>
                    <a:srgbClr val="87878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9" name="Freeform 246"/>
                <p:cNvSpPr>
                  <a:spLocks/>
                </p:cNvSpPr>
                <p:nvPr/>
              </p:nvSpPr>
              <p:spPr bwMode="auto">
                <a:xfrm>
                  <a:off x="1381" y="3222"/>
                  <a:ext cx="165" cy="100"/>
                </a:xfrm>
                <a:custGeom>
                  <a:avLst/>
                  <a:gdLst>
                    <a:gd name="T0" fmla="*/ 83 w 165"/>
                    <a:gd name="T1" fmla="*/ 100 h 100"/>
                    <a:gd name="T2" fmla="*/ 109 w 165"/>
                    <a:gd name="T3" fmla="*/ 98 h 100"/>
                    <a:gd name="T4" fmla="*/ 131 w 165"/>
                    <a:gd name="T5" fmla="*/ 93 h 100"/>
                    <a:gd name="T6" fmla="*/ 150 w 165"/>
                    <a:gd name="T7" fmla="*/ 83 h 100"/>
                    <a:gd name="T8" fmla="*/ 161 w 165"/>
                    <a:gd name="T9" fmla="*/ 70 h 100"/>
                    <a:gd name="T10" fmla="*/ 165 w 165"/>
                    <a:gd name="T11" fmla="*/ 57 h 100"/>
                    <a:gd name="T12" fmla="*/ 161 w 165"/>
                    <a:gd name="T13" fmla="*/ 43 h 100"/>
                    <a:gd name="T14" fmla="*/ 150 w 165"/>
                    <a:gd name="T15" fmla="*/ 26 h 100"/>
                    <a:gd name="T16" fmla="*/ 131 w 165"/>
                    <a:gd name="T17" fmla="*/ 13 h 100"/>
                    <a:gd name="T18" fmla="*/ 109 w 165"/>
                    <a:gd name="T19" fmla="*/ 4 h 100"/>
                    <a:gd name="T20" fmla="*/ 83 w 165"/>
                    <a:gd name="T21" fmla="*/ 0 h 100"/>
                    <a:gd name="T22" fmla="*/ 57 w 165"/>
                    <a:gd name="T23" fmla="*/ 4 h 100"/>
                    <a:gd name="T24" fmla="*/ 33 w 165"/>
                    <a:gd name="T25" fmla="*/ 13 h 100"/>
                    <a:gd name="T26" fmla="*/ 16 w 165"/>
                    <a:gd name="T27" fmla="*/ 26 h 100"/>
                    <a:gd name="T28" fmla="*/ 3 w 165"/>
                    <a:gd name="T29" fmla="*/ 43 h 100"/>
                    <a:gd name="T30" fmla="*/ 0 w 165"/>
                    <a:gd name="T31" fmla="*/ 57 h 100"/>
                    <a:gd name="T32" fmla="*/ 3 w 165"/>
                    <a:gd name="T33" fmla="*/ 70 h 100"/>
                    <a:gd name="T34" fmla="*/ 16 w 165"/>
                    <a:gd name="T35" fmla="*/ 83 h 100"/>
                    <a:gd name="T36" fmla="*/ 33 w 165"/>
                    <a:gd name="T37" fmla="*/ 93 h 100"/>
                    <a:gd name="T38" fmla="*/ 57 w 165"/>
                    <a:gd name="T39" fmla="*/ 98 h 100"/>
                    <a:gd name="T40" fmla="*/ 83 w 165"/>
                    <a:gd name="T41" fmla="*/ 100 h 10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65"/>
                    <a:gd name="T64" fmla="*/ 0 h 100"/>
                    <a:gd name="T65" fmla="*/ 165 w 165"/>
                    <a:gd name="T66" fmla="*/ 100 h 10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65" h="100">
                      <a:moveTo>
                        <a:pt x="83" y="100"/>
                      </a:moveTo>
                      <a:lnTo>
                        <a:pt x="109" y="98"/>
                      </a:lnTo>
                      <a:lnTo>
                        <a:pt x="131" y="93"/>
                      </a:lnTo>
                      <a:lnTo>
                        <a:pt x="150" y="83"/>
                      </a:lnTo>
                      <a:lnTo>
                        <a:pt x="161" y="70"/>
                      </a:lnTo>
                      <a:lnTo>
                        <a:pt x="165" y="57"/>
                      </a:lnTo>
                      <a:lnTo>
                        <a:pt x="161" y="43"/>
                      </a:lnTo>
                      <a:lnTo>
                        <a:pt x="150" y="26"/>
                      </a:lnTo>
                      <a:lnTo>
                        <a:pt x="131" y="13"/>
                      </a:lnTo>
                      <a:lnTo>
                        <a:pt x="109" y="4"/>
                      </a:lnTo>
                      <a:lnTo>
                        <a:pt x="83" y="0"/>
                      </a:lnTo>
                      <a:lnTo>
                        <a:pt x="57" y="4"/>
                      </a:lnTo>
                      <a:lnTo>
                        <a:pt x="33" y="13"/>
                      </a:lnTo>
                      <a:lnTo>
                        <a:pt x="16" y="26"/>
                      </a:lnTo>
                      <a:lnTo>
                        <a:pt x="3" y="43"/>
                      </a:lnTo>
                      <a:lnTo>
                        <a:pt x="0" y="57"/>
                      </a:lnTo>
                      <a:lnTo>
                        <a:pt x="3" y="70"/>
                      </a:lnTo>
                      <a:lnTo>
                        <a:pt x="16" y="83"/>
                      </a:lnTo>
                      <a:lnTo>
                        <a:pt x="33" y="93"/>
                      </a:lnTo>
                      <a:lnTo>
                        <a:pt x="57" y="98"/>
                      </a:lnTo>
                      <a:lnTo>
                        <a:pt x="83" y="100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 w="0">
                  <a:solidFill>
                    <a:srgbClr val="9F9F9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0" name="Freeform 247"/>
                <p:cNvSpPr>
                  <a:spLocks/>
                </p:cNvSpPr>
                <p:nvPr/>
              </p:nvSpPr>
              <p:spPr bwMode="auto">
                <a:xfrm>
                  <a:off x="1394" y="3224"/>
                  <a:ext cx="139" cy="83"/>
                </a:xfrm>
                <a:custGeom>
                  <a:avLst/>
                  <a:gdLst>
                    <a:gd name="T0" fmla="*/ 70 w 139"/>
                    <a:gd name="T1" fmla="*/ 83 h 83"/>
                    <a:gd name="T2" fmla="*/ 96 w 139"/>
                    <a:gd name="T3" fmla="*/ 81 h 83"/>
                    <a:gd name="T4" fmla="*/ 118 w 139"/>
                    <a:gd name="T5" fmla="*/ 72 h 83"/>
                    <a:gd name="T6" fmla="*/ 133 w 139"/>
                    <a:gd name="T7" fmla="*/ 61 h 83"/>
                    <a:gd name="T8" fmla="*/ 139 w 139"/>
                    <a:gd name="T9" fmla="*/ 46 h 83"/>
                    <a:gd name="T10" fmla="*/ 133 w 139"/>
                    <a:gd name="T11" fmla="*/ 31 h 83"/>
                    <a:gd name="T12" fmla="*/ 118 w 139"/>
                    <a:gd name="T13" fmla="*/ 17 h 83"/>
                    <a:gd name="T14" fmla="*/ 96 w 139"/>
                    <a:gd name="T15" fmla="*/ 4 h 83"/>
                    <a:gd name="T16" fmla="*/ 70 w 139"/>
                    <a:gd name="T17" fmla="*/ 0 h 83"/>
                    <a:gd name="T18" fmla="*/ 42 w 139"/>
                    <a:gd name="T19" fmla="*/ 4 h 83"/>
                    <a:gd name="T20" fmla="*/ 20 w 139"/>
                    <a:gd name="T21" fmla="*/ 17 h 83"/>
                    <a:gd name="T22" fmla="*/ 5 w 139"/>
                    <a:gd name="T23" fmla="*/ 31 h 83"/>
                    <a:gd name="T24" fmla="*/ 0 w 139"/>
                    <a:gd name="T25" fmla="*/ 46 h 83"/>
                    <a:gd name="T26" fmla="*/ 5 w 139"/>
                    <a:gd name="T27" fmla="*/ 61 h 83"/>
                    <a:gd name="T28" fmla="*/ 20 w 139"/>
                    <a:gd name="T29" fmla="*/ 72 h 83"/>
                    <a:gd name="T30" fmla="*/ 42 w 139"/>
                    <a:gd name="T31" fmla="*/ 81 h 83"/>
                    <a:gd name="T32" fmla="*/ 70 w 139"/>
                    <a:gd name="T33" fmla="*/ 83 h 8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9"/>
                    <a:gd name="T52" fmla="*/ 0 h 83"/>
                    <a:gd name="T53" fmla="*/ 139 w 139"/>
                    <a:gd name="T54" fmla="*/ 83 h 8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9" h="83">
                      <a:moveTo>
                        <a:pt x="70" y="83"/>
                      </a:moveTo>
                      <a:lnTo>
                        <a:pt x="96" y="81"/>
                      </a:lnTo>
                      <a:lnTo>
                        <a:pt x="118" y="72"/>
                      </a:lnTo>
                      <a:lnTo>
                        <a:pt x="133" y="61"/>
                      </a:lnTo>
                      <a:lnTo>
                        <a:pt x="139" y="46"/>
                      </a:lnTo>
                      <a:lnTo>
                        <a:pt x="133" y="31"/>
                      </a:lnTo>
                      <a:lnTo>
                        <a:pt x="118" y="17"/>
                      </a:lnTo>
                      <a:lnTo>
                        <a:pt x="96" y="4"/>
                      </a:lnTo>
                      <a:lnTo>
                        <a:pt x="70" y="0"/>
                      </a:lnTo>
                      <a:lnTo>
                        <a:pt x="42" y="4"/>
                      </a:lnTo>
                      <a:lnTo>
                        <a:pt x="20" y="17"/>
                      </a:lnTo>
                      <a:lnTo>
                        <a:pt x="5" y="31"/>
                      </a:lnTo>
                      <a:lnTo>
                        <a:pt x="0" y="46"/>
                      </a:lnTo>
                      <a:lnTo>
                        <a:pt x="5" y="61"/>
                      </a:lnTo>
                      <a:lnTo>
                        <a:pt x="20" y="72"/>
                      </a:lnTo>
                      <a:lnTo>
                        <a:pt x="42" y="81"/>
                      </a:lnTo>
                      <a:lnTo>
                        <a:pt x="70" y="83"/>
                      </a:lnTo>
                      <a:close/>
                    </a:path>
                  </a:pathLst>
                </a:custGeom>
                <a:solidFill>
                  <a:srgbClr val="B7B7B7"/>
                </a:solidFill>
                <a:ln w="0">
                  <a:solidFill>
                    <a:srgbClr val="B7B7B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1" name="Freeform 248"/>
                <p:cNvSpPr>
                  <a:spLocks/>
                </p:cNvSpPr>
                <p:nvPr/>
              </p:nvSpPr>
              <p:spPr bwMode="auto">
                <a:xfrm>
                  <a:off x="1407" y="3224"/>
                  <a:ext cx="113" cy="68"/>
                </a:xfrm>
                <a:custGeom>
                  <a:avLst/>
                  <a:gdLst>
                    <a:gd name="T0" fmla="*/ 57 w 113"/>
                    <a:gd name="T1" fmla="*/ 68 h 68"/>
                    <a:gd name="T2" fmla="*/ 79 w 113"/>
                    <a:gd name="T3" fmla="*/ 67 h 68"/>
                    <a:gd name="T4" fmla="*/ 96 w 113"/>
                    <a:gd name="T5" fmla="*/ 61 h 68"/>
                    <a:gd name="T6" fmla="*/ 109 w 113"/>
                    <a:gd name="T7" fmla="*/ 50 h 68"/>
                    <a:gd name="T8" fmla="*/ 113 w 113"/>
                    <a:gd name="T9" fmla="*/ 39 h 68"/>
                    <a:gd name="T10" fmla="*/ 109 w 113"/>
                    <a:gd name="T11" fmla="*/ 26 h 68"/>
                    <a:gd name="T12" fmla="*/ 96 w 113"/>
                    <a:gd name="T13" fmla="*/ 13 h 68"/>
                    <a:gd name="T14" fmla="*/ 79 w 113"/>
                    <a:gd name="T15" fmla="*/ 4 h 68"/>
                    <a:gd name="T16" fmla="*/ 57 w 113"/>
                    <a:gd name="T17" fmla="*/ 0 h 68"/>
                    <a:gd name="T18" fmla="*/ 35 w 113"/>
                    <a:gd name="T19" fmla="*/ 4 h 68"/>
                    <a:gd name="T20" fmla="*/ 16 w 113"/>
                    <a:gd name="T21" fmla="*/ 13 h 68"/>
                    <a:gd name="T22" fmla="*/ 5 w 113"/>
                    <a:gd name="T23" fmla="*/ 26 h 68"/>
                    <a:gd name="T24" fmla="*/ 0 w 113"/>
                    <a:gd name="T25" fmla="*/ 39 h 68"/>
                    <a:gd name="T26" fmla="*/ 5 w 113"/>
                    <a:gd name="T27" fmla="*/ 50 h 68"/>
                    <a:gd name="T28" fmla="*/ 16 w 113"/>
                    <a:gd name="T29" fmla="*/ 61 h 68"/>
                    <a:gd name="T30" fmla="*/ 35 w 113"/>
                    <a:gd name="T31" fmla="*/ 67 h 68"/>
                    <a:gd name="T32" fmla="*/ 57 w 113"/>
                    <a:gd name="T33" fmla="*/ 68 h 6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3"/>
                    <a:gd name="T52" fmla="*/ 0 h 68"/>
                    <a:gd name="T53" fmla="*/ 113 w 113"/>
                    <a:gd name="T54" fmla="*/ 68 h 6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3" h="68">
                      <a:moveTo>
                        <a:pt x="57" y="68"/>
                      </a:moveTo>
                      <a:lnTo>
                        <a:pt x="79" y="67"/>
                      </a:lnTo>
                      <a:lnTo>
                        <a:pt x="96" y="61"/>
                      </a:lnTo>
                      <a:lnTo>
                        <a:pt x="109" y="50"/>
                      </a:lnTo>
                      <a:lnTo>
                        <a:pt x="113" y="39"/>
                      </a:lnTo>
                      <a:lnTo>
                        <a:pt x="109" y="26"/>
                      </a:lnTo>
                      <a:lnTo>
                        <a:pt x="96" y="13"/>
                      </a:lnTo>
                      <a:lnTo>
                        <a:pt x="79" y="4"/>
                      </a:lnTo>
                      <a:lnTo>
                        <a:pt x="57" y="0"/>
                      </a:lnTo>
                      <a:lnTo>
                        <a:pt x="35" y="4"/>
                      </a:lnTo>
                      <a:lnTo>
                        <a:pt x="16" y="13"/>
                      </a:lnTo>
                      <a:lnTo>
                        <a:pt x="5" y="26"/>
                      </a:lnTo>
                      <a:lnTo>
                        <a:pt x="0" y="39"/>
                      </a:lnTo>
                      <a:lnTo>
                        <a:pt x="5" y="50"/>
                      </a:lnTo>
                      <a:lnTo>
                        <a:pt x="16" y="61"/>
                      </a:lnTo>
                      <a:lnTo>
                        <a:pt x="35" y="67"/>
                      </a:lnTo>
                      <a:lnTo>
                        <a:pt x="57" y="68"/>
                      </a:lnTo>
                      <a:close/>
                    </a:path>
                  </a:pathLst>
                </a:custGeom>
                <a:solidFill>
                  <a:srgbClr val="CFCFCF"/>
                </a:solidFill>
                <a:ln w="0">
                  <a:solidFill>
                    <a:srgbClr val="CFCFC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2" name="Freeform 249"/>
                <p:cNvSpPr>
                  <a:spLocks/>
                </p:cNvSpPr>
                <p:nvPr/>
              </p:nvSpPr>
              <p:spPr bwMode="auto">
                <a:xfrm>
                  <a:off x="1422" y="3226"/>
                  <a:ext cx="85" cy="52"/>
                </a:xfrm>
                <a:custGeom>
                  <a:avLst/>
                  <a:gdLst>
                    <a:gd name="T0" fmla="*/ 42 w 85"/>
                    <a:gd name="T1" fmla="*/ 52 h 52"/>
                    <a:gd name="T2" fmla="*/ 64 w 85"/>
                    <a:gd name="T3" fmla="*/ 50 h 52"/>
                    <a:gd name="T4" fmla="*/ 79 w 85"/>
                    <a:gd name="T5" fmla="*/ 41 h 52"/>
                    <a:gd name="T6" fmla="*/ 85 w 85"/>
                    <a:gd name="T7" fmla="*/ 29 h 52"/>
                    <a:gd name="T8" fmla="*/ 83 w 85"/>
                    <a:gd name="T9" fmla="*/ 20 h 52"/>
                    <a:gd name="T10" fmla="*/ 72 w 85"/>
                    <a:gd name="T11" fmla="*/ 9 h 52"/>
                    <a:gd name="T12" fmla="*/ 59 w 85"/>
                    <a:gd name="T13" fmla="*/ 3 h 52"/>
                    <a:gd name="T14" fmla="*/ 42 w 85"/>
                    <a:gd name="T15" fmla="*/ 0 h 52"/>
                    <a:gd name="T16" fmla="*/ 25 w 85"/>
                    <a:gd name="T17" fmla="*/ 3 h 52"/>
                    <a:gd name="T18" fmla="*/ 11 w 85"/>
                    <a:gd name="T19" fmla="*/ 9 h 52"/>
                    <a:gd name="T20" fmla="*/ 1 w 85"/>
                    <a:gd name="T21" fmla="*/ 20 h 52"/>
                    <a:gd name="T22" fmla="*/ 0 w 85"/>
                    <a:gd name="T23" fmla="*/ 29 h 52"/>
                    <a:gd name="T24" fmla="*/ 5 w 85"/>
                    <a:gd name="T25" fmla="*/ 41 h 52"/>
                    <a:gd name="T26" fmla="*/ 20 w 85"/>
                    <a:gd name="T27" fmla="*/ 50 h 52"/>
                    <a:gd name="T28" fmla="*/ 42 w 85"/>
                    <a:gd name="T29" fmla="*/ 52 h 5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85"/>
                    <a:gd name="T46" fmla="*/ 0 h 52"/>
                    <a:gd name="T47" fmla="*/ 85 w 85"/>
                    <a:gd name="T48" fmla="*/ 52 h 5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85" h="52">
                      <a:moveTo>
                        <a:pt x="42" y="52"/>
                      </a:moveTo>
                      <a:lnTo>
                        <a:pt x="64" y="50"/>
                      </a:lnTo>
                      <a:lnTo>
                        <a:pt x="79" y="41"/>
                      </a:lnTo>
                      <a:lnTo>
                        <a:pt x="85" y="29"/>
                      </a:lnTo>
                      <a:lnTo>
                        <a:pt x="83" y="20"/>
                      </a:lnTo>
                      <a:lnTo>
                        <a:pt x="72" y="9"/>
                      </a:lnTo>
                      <a:lnTo>
                        <a:pt x="59" y="3"/>
                      </a:lnTo>
                      <a:lnTo>
                        <a:pt x="42" y="0"/>
                      </a:lnTo>
                      <a:lnTo>
                        <a:pt x="25" y="3"/>
                      </a:lnTo>
                      <a:lnTo>
                        <a:pt x="11" y="9"/>
                      </a:lnTo>
                      <a:lnTo>
                        <a:pt x="1" y="20"/>
                      </a:lnTo>
                      <a:lnTo>
                        <a:pt x="0" y="29"/>
                      </a:lnTo>
                      <a:lnTo>
                        <a:pt x="5" y="41"/>
                      </a:lnTo>
                      <a:lnTo>
                        <a:pt x="20" y="50"/>
                      </a:lnTo>
                      <a:lnTo>
                        <a:pt x="42" y="52"/>
                      </a:lnTo>
                      <a:close/>
                    </a:path>
                  </a:pathLst>
                </a:custGeom>
                <a:solidFill>
                  <a:srgbClr val="E7E7E7"/>
                </a:solidFill>
                <a:ln w="0">
                  <a:solidFill>
                    <a:srgbClr val="E7E7E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3" name="Freeform 250"/>
                <p:cNvSpPr>
                  <a:spLocks/>
                </p:cNvSpPr>
                <p:nvPr/>
              </p:nvSpPr>
              <p:spPr bwMode="auto">
                <a:xfrm>
                  <a:off x="1434" y="3228"/>
                  <a:ext cx="60" cy="35"/>
                </a:xfrm>
                <a:custGeom>
                  <a:avLst/>
                  <a:gdLst>
                    <a:gd name="T0" fmla="*/ 30 w 60"/>
                    <a:gd name="T1" fmla="*/ 35 h 35"/>
                    <a:gd name="T2" fmla="*/ 45 w 60"/>
                    <a:gd name="T3" fmla="*/ 33 h 35"/>
                    <a:gd name="T4" fmla="*/ 56 w 60"/>
                    <a:gd name="T5" fmla="*/ 27 h 35"/>
                    <a:gd name="T6" fmla="*/ 60 w 60"/>
                    <a:gd name="T7" fmla="*/ 20 h 35"/>
                    <a:gd name="T8" fmla="*/ 56 w 60"/>
                    <a:gd name="T9" fmla="*/ 11 h 35"/>
                    <a:gd name="T10" fmla="*/ 45 w 60"/>
                    <a:gd name="T11" fmla="*/ 1 h 35"/>
                    <a:gd name="T12" fmla="*/ 30 w 60"/>
                    <a:gd name="T13" fmla="*/ 0 h 35"/>
                    <a:gd name="T14" fmla="*/ 15 w 60"/>
                    <a:gd name="T15" fmla="*/ 1 h 35"/>
                    <a:gd name="T16" fmla="*/ 4 w 60"/>
                    <a:gd name="T17" fmla="*/ 11 h 35"/>
                    <a:gd name="T18" fmla="*/ 0 w 60"/>
                    <a:gd name="T19" fmla="*/ 20 h 35"/>
                    <a:gd name="T20" fmla="*/ 4 w 60"/>
                    <a:gd name="T21" fmla="*/ 27 h 35"/>
                    <a:gd name="T22" fmla="*/ 15 w 60"/>
                    <a:gd name="T23" fmla="*/ 33 h 35"/>
                    <a:gd name="T24" fmla="*/ 30 w 60"/>
                    <a:gd name="T25" fmla="*/ 35 h 3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0"/>
                    <a:gd name="T40" fmla="*/ 0 h 35"/>
                    <a:gd name="T41" fmla="*/ 60 w 60"/>
                    <a:gd name="T42" fmla="*/ 35 h 3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0" h="35">
                      <a:moveTo>
                        <a:pt x="30" y="35"/>
                      </a:moveTo>
                      <a:lnTo>
                        <a:pt x="45" y="33"/>
                      </a:lnTo>
                      <a:lnTo>
                        <a:pt x="56" y="27"/>
                      </a:lnTo>
                      <a:lnTo>
                        <a:pt x="60" y="20"/>
                      </a:lnTo>
                      <a:lnTo>
                        <a:pt x="56" y="11"/>
                      </a:lnTo>
                      <a:lnTo>
                        <a:pt x="45" y="1"/>
                      </a:lnTo>
                      <a:lnTo>
                        <a:pt x="30" y="0"/>
                      </a:lnTo>
                      <a:lnTo>
                        <a:pt x="15" y="1"/>
                      </a:lnTo>
                      <a:lnTo>
                        <a:pt x="4" y="11"/>
                      </a:lnTo>
                      <a:lnTo>
                        <a:pt x="0" y="20"/>
                      </a:lnTo>
                      <a:lnTo>
                        <a:pt x="4" y="27"/>
                      </a:lnTo>
                      <a:lnTo>
                        <a:pt x="15" y="33"/>
                      </a:lnTo>
                      <a:lnTo>
                        <a:pt x="30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420"/>
              <p:cNvGrpSpPr>
                <a:grpSpLocks/>
              </p:cNvGrpSpPr>
              <p:nvPr/>
            </p:nvGrpSpPr>
            <p:grpSpPr bwMode="auto">
              <a:xfrm>
                <a:off x="2431" y="2792"/>
                <a:ext cx="181" cy="146"/>
                <a:chOff x="2470" y="2744"/>
                <a:chExt cx="181" cy="146"/>
              </a:xfrm>
            </p:grpSpPr>
            <p:sp>
              <p:nvSpPr>
                <p:cNvPr id="6165" name="Freeform 371"/>
                <p:cNvSpPr>
                  <a:spLocks/>
                </p:cNvSpPr>
                <p:nvPr/>
              </p:nvSpPr>
              <p:spPr bwMode="auto">
                <a:xfrm>
                  <a:off x="2475" y="2744"/>
                  <a:ext cx="176" cy="146"/>
                </a:xfrm>
                <a:custGeom>
                  <a:avLst/>
                  <a:gdLst>
                    <a:gd name="T0" fmla="*/ 176 w 176"/>
                    <a:gd name="T1" fmla="*/ 144 h 146"/>
                    <a:gd name="T2" fmla="*/ 172 w 176"/>
                    <a:gd name="T3" fmla="*/ 146 h 146"/>
                    <a:gd name="T4" fmla="*/ 159 w 176"/>
                    <a:gd name="T5" fmla="*/ 144 h 146"/>
                    <a:gd name="T6" fmla="*/ 143 w 176"/>
                    <a:gd name="T7" fmla="*/ 144 h 146"/>
                    <a:gd name="T8" fmla="*/ 122 w 176"/>
                    <a:gd name="T9" fmla="*/ 141 h 146"/>
                    <a:gd name="T10" fmla="*/ 98 w 176"/>
                    <a:gd name="T11" fmla="*/ 135 h 146"/>
                    <a:gd name="T12" fmla="*/ 74 w 176"/>
                    <a:gd name="T13" fmla="*/ 126 h 146"/>
                    <a:gd name="T14" fmla="*/ 54 w 176"/>
                    <a:gd name="T15" fmla="*/ 111 h 146"/>
                    <a:gd name="T16" fmla="*/ 33 w 176"/>
                    <a:gd name="T17" fmla="*/ 93 h 146"/>
                    <a:gd name="T18" fmla="*/ 20 w 176"/>
                    <a:gd name="T19" fmla="*/ 67 h 146"/>
                    <a:gd name="T20" fmla="*/ 7 w 176"/>
                    <a:gd name="T21" fmla="*/ 74 h 146"/>
                    <a:gd name="T22" fmla="*/ 0 w 176"/>
                    <a:gd name="T23" fmla="*/ 0 h 146"/>
                    <a:gd name="T24" fmla="*/ 72 w 176"/>
                    <a:gd name="T25" fmla="*/ 26 h 146"/>
                    <a:gd name="T26" fmla="*/ 55 w 176"/>
                    <a:gd name="T27" fmla="*/ 35 h 146"/>
                    <a:gd name="T28" fmla="*/ 55 w 176"/>
                    <a:gd name="T29" fmla="*/ 39 h 146"/>
                    <a:gd name="T30" fmla="*/ 55 w 176"/>
                    <a:gd name="T31" fmla="*/ 44 h 146"/>
                    <a:gd name="T32" fmla="*/ 55 w 176"/>
                    <a:gd name="T33" fmla="*/ 54 h 146"/>
                    <a:gd name="T34" fmla="*/ 61 w 176"/>
                    <a:gd name="T35" fmla="*/ 67 h 146"/>
                    <a:gd name="T36" fmla="*/ 68 w 176"/>
                    <a:gd name="T37" fmla="*/ 81 h 146"/>
                    <a:gd name="T38" fmla="*/ 83 w 176"/>
                    <a:gd name="T39" fmla="*/ 96 h 146"/>
                    <a:gd name="T40" fmla="*/ 106 w 176"/>
                    <a:gd name="T41" fmla="*/ 113 h 146"/>
                    <a:gd name="T42" fmla="*/ 135 w 176"/>
                    <a:gd name="T43" fmla="*/ 130 h 146"/>
                    <a:gd name="T44" fmla="*/ 176 w 176"/>
                    <a:gd name="T45" fmla="*/ 144 h 14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6"/>
                    <a:gd name="T70" fmla="*/ 0 h 146"/>
                    <a:gd name="T71" fmla="*/ 176 w 176"/>
                    <a:gd name="T72" fmla="*/ 146 h 14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6" h="146">
                      <a:moveTo>
                        <a:pt x="176" y="144"/>
                      </a:moveTo>
                      <a:lnTo>
                        <a:pt x="172" y="146"/>
                      </a:lnTo>
                      <a:lnTo>
                        <a:pt x="159" y="144"/>
                      </a:lnTo>
                      <a:lnTo>
                        <a:pt x="143" y="144"/>
                      </a:lnTo>
                      <a:lnTo>
                        <a:pt x="122" y="141"/>
                      </a:lnTo>
                      <a:lnTo>
                        <a:pt x="98" y="135"/>
                      </a:lnTo>
                      <a:lnTo>
                        <a:pt x="74" y="126"/>
                      </a:lnTo>
                      <a:lnTo>
                        <a:pt x="54" y="111"/>
                      </a:lnTo>
                      <a:lnTo>
                        <a:pt x="33" y="93"/>
                      </a:lnTo>
                      <a:lnTo>
                        <a:pt x="20" y="67"/>
                      </a:lnTo>
                      <a:lnTo>
                        <a:pt x="7" y="74"/>
                      </a:lnTo>
                      <a:lnTo>
                        <a:pt x="0" y="0"/>
                      </a:lnTo>
                      <a:lnTo>
                        <a:pt x="72" y="26"/>
                      </a:lnTo>
                      <a:lnTo>
                        <a:pt x="55" y="35"/>
                      </a:lnTo>
                      <a:lnTo>
                        <a:pt x="55" y="39"/>
                      </a:lnTo>
                      <a:lnTo>
                        <a:pt x="55" y="44"/>
                      </a:lnTo>
                      <a:lnTo>
                        <a:pt x="55" y="54"/>
                      </a:lnTo>
                      <a:lnTo>
                        <a:pt x="61" y="67"/>
                      </a:lnTo>
                      <a:lnTo>
                        <a:pt x="68" y="81"/>
                      </a:lnTo>
                      <a:lnTo>
                        <a:pt x="83" y="96"/>
                      </a:lnTo>
                      <a:lnTo>
                        <a:pt x="106" y="113"/>
                      </a:lnTo>
                      <a:lnTo>
                        <a:pt x="135" y="130"/>
                      </a:lnTo>
                      <a:lnTo>
                        <a:pt x="176" y="144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6" name="Freeform 372"/>
                <p:cNvSpPr>
                  <a:spLocks/>
                </p:cNvSpPr>
                <p:nvPr/>
              </p:nvSpPr>
              <p:spPr bwMode="auto">
                <a:xfrm>
                  <a:off x="2470" y="2746"/>
                  <a:ext cx="181" cy="139"/>
                </a:xfrm>
                <a:custGeom>
                  <a:avLst/>
                  <a:gdLst>
                    <a:gd name="T0" fmla="*/ 181 w 181"/>
                    <a:gd name="T1" fmla="*/ 139 h 139"/>
                    <a:gd name="T2" fmla="*/ 178 w 181"/>
                    <a:gd name="T3" fmla="*/ 139 h 139"/>
                    <a:gd name="T4" fmla="*/ 165 w 181"/>
                    <a:gd name="T5" fmla="*/ 139 h 139"/>
                    <a:gd name="T6" fmla="*/ 148 w 181"/>
                    <a:gd name="T7" fmla="*/ 139 h 139"/>
                    <a:gd name="T8" fmla="*/ 128 w 181"/>
                    <a:gd name="T9" fmla="*/ 137 h 139"/>
                    <a:gd name="T10" fmla="*/ 104 w 181"/>
                    <a:gd name="T11" fmla="*/ 131 h 139"/>
                    <a:gd name="T12" fmla="*/ 79 w 181"/>
                    <a:gd name="T13" fmla="*/ 122 h 139"/>
                    <a:gd name="T14" fmla="*/ 57 w 181"/>
                    <a:gd name="T15" fmla="*/ 109 h 139"/>
                    <a:gd name="T16" fmla="*/ 37 w 181"/>
                    <a:gd name="T17" fmla="*/ 90 h 139"/>
                    <a:gd name="T18" fmla="*/ 24 w 181"/>
                    <a:gd name="T19" fmla="*/ 64 h 139"/>
                    <a:gd name="T20" fmla="*/ 11 w 181"/>
                    <a:gd name="T21" fmla="*/ 74 h 139"/>
                    <a:gd name="T22" fmla="*/ 0 w 181"/>
                    <a:gd name="T23" fmla="*/ 0 h 139"/>
                    <a:gd name="T24" fmla="*/ 74 w 181"/>
                    <a:gd name="T25" fmla="*/ 24 h 139"/>
                    <a:gd name="T26" fmla="*/ 57 w 181"/>
                    <a:gd name="T27" fmla="*/ 33 h 139"/>
                    <a:gd name="T28" fmla="*/ 55 w 181"/>
                    <a:gd name="T29" fmla="*/ 37 h 139"/>
                    <a:gd name="T30" fmla="*/ 55 w 181"/>
                    <a:gd name="T31" fmla="*/ 42 h 139"/>
                    <a:gd name="T32" fmla="*/ 57 w 181"/>
                    <a:gd name="T33" fmla="*/ 51 h 139"/>
                    <a:gd name="T34" fmla="*/ 63 w 181"/>
                    <a:gd name="T35" fmla="*/ 64 h 139"/>
                    <a:gd name="T36" fmla="*/ 72 w 181"/>
                    <a:gd name="T37" fmla="*/ 77 h 139"/>
                    <a:gd name="T38" fmla="*/ 87 w 181"/>
                    <a:gd name="T39" fmla="*/ 94 h 139"/>
                    <a:gd name="T40" fmla="*/ 109 w 181"/>
                    <a:gd name="T41" fmla="*/ 109 h 139"/>
                    <a:gd name="T42" fmla="*/ 141 w 181"/>
                    <a:gd name="T43" fmla="*/ 124 h 139"/>
                    <a:gd name="T44" fmla="*/ 181 w 181"/>
                    <a:gd name="T45" fmla="*/ 139 h 13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81"/>
                    <a:gd name="T70" fmla="*/ 0 h 139"/>
                    <a:gd name="T71" fmla="*/ 181 w 181"/>
                    <a:gd name="T72" fmla="*/ 139 h 13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81" h="139">
                      <a:moveTo>
                        <a:pt x="181" y="139"/>
                      </a:moveTo>
                      <a:lnTo>
                        <a:pt x="178" y="139"/>
                      </a:lnTo>
                      <a:lnTo>
                        <a:pt x="165" y="139"/>
                      </a:lnTo>
                      <a:lnTo>
                        <a:pt x="148" y="139"/>
                      </a:lnTo>
                      <a:lnTo>
                        <a:pt x="128" y="137"/>
                      </a:lnTo>
                      <a:lnTo>
                        <a:pt x="104" y="131"/>
                      </a:lnTo>
                      <a:lnTo>
                        <a:pt x="79" y="122"/>
                      </a:lnTo>
                      <a:lnTo>
                        <a:pt x="57" y="109"/>
                      </a:lnTo>
                      <a:lnTo>
                        <a:pt x="37" y="90"/>
                      </a:lnTo>
                      <a:lnTo>
                        <a:pt x="24" y="64"/>
                      </a:lnTo>
                      <a:lnTo>
                        <a:pt x="11" y="74"/>
                      </a:lnTo>
                      <a:lnTo>
                        <a:pt x="0" y="0"/>
                      </a:lnTo>
                      <a:lnTo>
                        <a:pt x="74" y="24"/>
                      </a:lnTo>
                      <a:lnTo>
                        <a:pt x="57" y="33"/>
                      </a:lnTo>
                      <a:lnTo>
                        <a:pt x="55" y="37"/>
                      </a:lnTo>
                      <a:lnTo>
                        <a:pt x="55" y="42"/>
                      </a:lnTo>
                      <a:lnTo>
                        <a:pt x="57" y="51"/>
                      </a:lnTo>
                      <a:lnTo>
                        <a:pt x="63" y="64"/>
                      </a:lnTo>
                      <a:lnTo>
                        <a:pt x="72" y="77"/>
                      </a:lnTo>
                      <a:lnTo>
                        <a:pt x="87" y="94"/>
                      </a:lnTo>
                      <a:lnTo>
                        <a:pt x="109" y="109"/>
                      </a:lnTo>
                      <a:lnTo>
                        <a:pt x="141" y="124"/>
                      </a:lnTo>
                      <a:lnTo>
                        <a:pt x="181" y="13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4" name="Trapezoid 13"/>
          <p:cNvSpPr/>
          <p:nvPr/>
        </p:nvSpPr>
        <p:spPr bwMode="auto">
          <a:xfrm rot="14608290">
            <a:off x="5090541" y="4038070"/>
            <a:ext cx="150550" cy="135490"/>
          </a:xfrm>
          <a:prstGeom prst="trapezoid">
            <a:avLst/>
          </a:prstGeom>
          <a:solidFill>
            <a:srgbClr val="FFFFFF"/>
          </a:solidFill>
          <a:ln w="12699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 rot="19753358">
            <a:off x="5093157" y="4057799"/>
            <a:ext cx="142830" cy="115962"/>
          </a:xfrm>
          <a:prstGeom prst="rect">
            <a:avLst/>
          </a:prstGeom>
          <a:solidFill>
            <a:srgbClr val="3366FF"/>
          </a:solidFill>
          <a:ln w="12699" cap="flat" cmpd="sng" algn="ctr">
            <a:solidFill>
              <a:srgbClr val="0000E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cxnSp>
        <p:nvCxnSpPr>
          <p:cNvPr id="19" name="Straight Connector 18"/>
          <p:cNvCxnSpPr>
            <a:endCxn id="329" idx="3"/>
          </p:cNvCxnSpPr>
          <p:nvPr/>
        </p:nvCxnSpPr>
        <p:spPr bwMode="auto">
          <a:xfrm flipH="1">
            <a:off x="4299437" y="4204232"/>
            <a:ext cx="823107" cy="591795"/>
          </a:xfrm>
          <a:prstGeom prst="line">
            <a:avLst/>
          </a:prstGeom>
          <a:solidFill>
            <a:schemeClr val="accent1"/>
          </a:solidFill>
          <a:ln w="12699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4164788" y="4682790"/>
            <a:ext cx="265558" cy="266018"/>
            <a:chOff x="4620264" y="4529862"/>
            <a:chExt cx="265558" cy="266018"/>
          </a:xfrm>
        </p:grpSpPr>
        <p:sp>
          <p:nvSpPr>
            <p:cNvPr id="326" name="Freeform 130"/>
            <p:cNvSpPr>
              <a:spLocks/>
            </p:cNvSpPr>
            <p:nvPr/>
          </p:nvSpPr>
          <p:spPr bwMode="auto">
            <a:xfrm>
              <a:off x="4620264" y="4585582"/>
              <a:ext cx="134649" cy="210298"/>
            </a:xfrm>
            <a:custGeom>
              <a:avLst/>
              <a:gdLst>
                <a:gd name="T0" fmla="*/ 72 w 72"/>
                <a:gd name="T1" fmla="*/ 117 h 117"/>
                <a:gd name="T2" fmla="*/ 72 w 72"/>
                <a:gd name="T3" fmla="*/ 34 h 117"/>
                <a:gd name="T4" fmla="*/ 0 w 72"/>
                <a:gd name="T5" fmla="*/ 0 h 117"/>
                <a:gd name="T6" fmla="*/ 0 w 72"/>
                <a:gd name="T7" fmla="*/ 84 h 117"/>
                <a:gd name="T8" fmla="*/ 72 w 72"/>
                <a:gd name="T9" fmla="*/ 117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17"/>
                <a:gd name="T17" fmla="*/ 72 w 72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17">
                  <a:moveTo>
                    <a:pt x="72" y="117"/>
                  </a:moveTo>
                  <a:lnTo>
                    <a:pt x="72" y="34"/>
                  </a:lnTo>
                  <a:lnTo>
                    <a:pt x="0" y="0"/>
                  </a:lnTo>
                  <a:lnTo>
                    <a:pt x="0" y="84"/>
                  </a:lnTo>
                  <a:lnTo>
                    <a:pt x="72" y="11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solidFill>
                <a:srgbClr val="00B2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Freeform 131"/>
            <p:cNvSpPr>
              <a:spLocks/>
            </p:cNvSpPr>
            <p:nvPr/>
          </p:nvSpPr>
          <p:spPr bwMode="auto">
            <a:xfrm>
              <a:off x="4754913" y="4585582"/>
              <a:ext cx="130909" cy="210298"/>
            </a:xfrm>
            <a:custGeom>
              <a:avLst/>
              <a:gdLst>
                <a:gd name="T0" fmla="*/ 0 w 70"/>
                <a:gd name="T1" fmla="*/ 117 h 117"/>
                <a:gd name="T2" fmla="*/ 0 w 70"/>
                <a:gd name="T3" fmla="*/ 34 h 117"/>
                <a:gd name="T4" fmla="*/ 70 w 70"/>
                <a:gd name="T5" fmla="*/ 0 h 117"/>
                <a:gd name="T6" fmla="*/ 70 w 70"/>
                <a:gd name="T7" fmla="*/ 84 h 117"/>
                <a:gd name="T8" fmla="*/ 0 w 70"/>
                <a:gd name="T9" fmla="*/ 117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117"/>
                <a:gd name="T17" fmla="*/ 70 w 70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117">
                  <a:moveTo>
                    <a:pt x="0" y="117"/>
                  </a:moveTo>
                  <a:lnTo>
                    <a:pt x="0" y="34"/>
                  </a:lnTo>
                  <a:lnTo>
                    <a:pt x="70" y="0"/>
                  </a:lnTo>
                  <a:lnTo>
                    <a:pt x="70" y="84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Freeform 169"/>
            <p:cNvSpPr>
              <a:spLocks/>
            </p:cNvSpPr>
            <p:nvPr/>
          </p:nvSpPr>
          <p:spPr bwMode="auto">
            <a:xfrm>
              <a:off x="4622134" y="4529862"/>
              <a:ext cx="263688" cy="113237"/>
            </a:xfrm>
            <a:custGeom>
              <a:avLst/>
              <a:gdLst>
                <a:gd name="T0" fmla="*/ 0 w 141"/>
                <a:gd name="T1" fmla="*/ 31 h 63"/>
                <a:gd name="T2" fmla="*/ 75 w 141"/>
                <a:gd name="T3" fmla="*/ 0 h 63"/>
                <a:gd name="T4" fmla="*/ 141 w 141"/>
                <a:gd name="T5" fmla="*/ 29 h 63"/>
                <a:gd name="T6" fmla="*/ 71 w 141"/>
                <a:gd name="T7" fmla="*/ 63 h 63"/>
                <a:gd name="T8" fmla="*/ 0 w 141"/>
                <a:gd name="T9" fmla="*/ 31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63"/>
                <a:gd name="T17" fmla="*/ 141 w 141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63">
                  <a:moveTo>
                    <a:pt x="0" y="31"/>
                  </a:moveTo>
                  <a:lnTo>
                    <a:pt x="75" y="0"/>
                  </a:lnTo>
                  <a:lnTo>
                    <a:pt x="141" y="29"/>
                  </a:lnTo>
                  <a:lnTo>
                    <a:pt x="71" y="6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rgbClr val="80FF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0" name="Group 319"/>
          <p:cNvGrpSpPr/>
          <p:nvPr/>
        </p:nvGrpSpPr>
        <p:grpSpPr>
          <a:xfrm>
            <a:off x="3109096" y="4351128"/>
            <a:ext cx="900355" cy="436429"/>
            <a:chOff x="3109096" y="4351128"/>
            <a:chExt cx="900355" cy="436429"/>
          </a:xfrm>
        </p:grpSpPr>
        <p:sp>
          <p:nvSpPr>
            <p:cNvPr id="318" name="Freeform 372"/>
            <p:cNvSpPr>
              <a:spLocks/>
            </p:cNvSpPr>
            <p:nvPr/>
          </p:nvSpPr>
          <p:spPr bwMode="auto">
            <a:xfrm rot="1700817">
              <a:off x="3109096" y="4351128"/>
              <a:ext cx="338493" cy="249841"/>
            </a:xfrm>
            <a:custGeom>
              <a:avLst/>
              <a:gdLst>
                <a:gd name="T0" fmla="*/ 181 w 181"/>
                <a:gd name="T1" fmla="*/ 139 h 139"/>
                <a:gd name="T2" fmla="*/ 178 w 181"/>
                <a:gd name="T3" fmla="*/ 139 h 139"/>
                <a:gd name="T4" fmla="*/ 165 w 181"/>
                <a:gd name="T5" fmla="*/ 139 h 139"/>
                <a:gd name="T6" fmla="*/ 148 w 181"/>
                <a:gd name="T7" fmla="*/ 139 h 139"/>
                <a:gd name="T8" fmla="*/ 128 w 181"/>
                <a:gd name="T9" fmla="*/ 137 h 139"/>
                <a:gd name="T10" fmla="*/ 104 w 181"/>
                <a:gd name="T11" fmla="*/ 131 h 139"/>
                <a:gd name="T12" fmla="*/ 79 w 181"/>
                <a:gd name="T13" fmla="*/ 122 h 139"/>
                <a:gd name="T14" fmla="*/ 57 w 181"/>
                <a:gd name="T15" fmla="*/ 109 h 139"/>
                <a:gd name="T16" fmla="*/ 37 w 181"/>
                <a:gd name="T17" fmla="*/ 90 h 139"/>
                <a:gd name="T18" fmla="*/ 24 w 181"/>
                <a:gd name="T19" fmla="*/ 64 h 139"/>
                <a:gd name="T20" fmla="*/ 11 w 181"/>
                <a:gd name="T21" fmla="*/ 74 h 139"/>
                <a:gd name="T22" fmla="*/ 0 w 181"/>
                <a:gd name="T23" fmla="*/ 0 h 139"/>
                <a:gd name="T24" fmla="*/ 74 w 181"/>
                <a:gd name="T25" fmla="*/ 24 h 139"/>
                <a:gd name="T26" fmla="*/ 57 w 181"/>
                <a:gd name="T27" fmla="*/ 33 h 139"/>
                <a:gd name="T28" fmla="*/ 55 w 181"/>
                <a:gd name="T29" fmla="*/ 37 h 139"/>
                <a:gd name="T30" fmla="*/ 55 w 181"/>
                <a:gd name="T31" fmla="*/ 42 h 139"/>
                <a:gd name="T32" fmla="*/ 57 w 181"/>
                <a:gd name="T33" fmla="*/ 51 h 139"/>
                <a:gd name="T34" fmla="*/ 63 w 181"/>
                <a:gd name="T35" fmla="*/ 64 h 139"/>
                <a:gd name="T36" fmla="*/ 72 w 181"/>
                <a:gd name="T37" fmla="*/ 77 h 139"/>
                <a:gd name="T38" fmla="*/ 87 w 181"/>
                <a:gd name="T39" fmla="*/ 94 h 139"/>
                <a:gd name="T40" fmla="*/ 109 w 181"/>
                <a:gd name="T41" fmla="*/ 109 h 139"/>
                <a:gd name="T42" fmla="*/ 141 w 181"/>
                <a:gd name="T43" fmla="*/ 124 h 139"/>
                <a:gd name="T44" fmla="*/ 181 w 181"/>
                <a:gd name="T45" fmla="*/ 139 h 1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1"/>
                <a:gd name="T70" fmla="*/ 0 h 139"/>
                <a:gd name="T71" fmla="*/ 181 w 181"/>
                <a:gd name="T72" fmla="*/ 139 h 1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1" h="139">
                  <a:moveTo>
                    <a:pt x="181" y="139"/>
                  </a:moveTo>
                  <a:lnTo>
                    <a:pt x="178" y="139"/>
                  </a:lnTo>
                  <a:lnTo>
                    <a:pt x="165" y="139"/>
                  </a:lnTo>
                  <a:lnTo>
                    <a:pt x="148" y="139"/>
                  </a:lnTo>
                  <a:lnTo>
                    <a:pt x="128" y="137"/>
                  </a:lnTo>
                  <a:lnTo>
                    <a:pt x="104" y="131"/>
                  </a:lnTo>
                  <a:lnTo>
                    <a:pt x="79" y="122"/>
                  </a:lnTo>
                  <a:lnTo>
                    <a:pt x="57" y="109"/>
                  </a:lnTo>
                  <a:lnTo>
                    <a:pt x="37" y="90"/>
                  </a:lnTo>
                  <a:lnTo>
                    <a:pt x="24" y="64"/>
                  </a:lnTo>
                  <a:lnTo>
                    <a:pt x="11" y="74"/>
                  </a:lnTo>
                  <a:lnTo>
                    <a:pt x="0" y="0"/>
                  </a:lnTo>
                  <a:lnTo>
                    <a:pt x="74" y="24"/>
                  </a:lnTo>
                  <a:lnTo>
                    <a:pt x="57" y="33"/>
                  </a:lnTo>
                  <a:lnTo>
                    <a:pt x="55" y="37"/>
                  </a:lnTo>
                  <a:lnTo>
                    <a:pt x="55" y="42"/>
                  </a:lnTo>
                  <a:lnTo>
                    <a:pt x="57" y="51"/>
                  </a:lnTo>
                  <a:lnTo>
                    <a:pt x="63" y="64"/>
                  </a:lnTo>
                  <a:lnTo>
                    <a:pt x="72" y="77"/>
                  </a:lnTo>
                  <a:lnTo>
                    <a:pt x="87" y="94"/>
                  </a:lnTo>
                  <a:lnTo>
                    <a:pt x="109" y="109"/>
                  </a:lnTo>
                  <a:lnTo>
                    <a:pt x="141" y="124"/>
                  </a:lnTo>
                  <a:lnTo>
                    <a:pt x="181" y="139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Text Box 137"/>
            <p:cNvSpPr txBox="1">
              <a:spLocks noChangeArrowheads="1"/>
            </p:cNvSpPr>
            <p:nvPr/>
          </p:nvSpPr>
          <p:spPr bwMode="auto">
            <a:xfrm>
              <a:off x="3308875" y="4528512"/>
              <a:ext cx="700576" cy="259045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9pPr>
            </a:lstStyle>
            <a:p>
              <a:r>
                <a:rPr lang="en-US" sz="1100" dirty="0" err="1" smtClean="0">
                  <a:solidFill>
                    <a:schemeClr val="bg2"/>
                  </a:solidFill>
                  <a:latin typeface="Symbol" charset="2"/>
                  <a:cs typeface="Symbol" charset="2"/>
                </a:rPr>
                <a:t>Δ</a:t>
              </a:r>
              <a:r>
                <a:rPr lang="en-US" sz="1100" dirty="0" err="1" smtClean="0">
                  <a:solidFill>
                    <a:schemeClr val="bg2"/>
                  </a:solidFill>
                </a:rPr>
                <a:t>s</a:t>
              </a:r>
              <a:r>
                <a:rPr lang="en-US" sz="1100" dirty="0" smtClean="0">
                  <a:solidFill>
                    <a:schemeClr val="bg2"/>
                  </a:solidFill>
                </a:rPr>
                <a:t> = </a:t>
              </a:r>
              <a:r>
                <a:rPr lang="en-US" sz="1100" dirty="0" err="1" smtClean="0">
                  <a:solidFill>
                    <a:schemeClr val="bg2"/>
                  </a:solidFill>
                  <a:latin typeface="Symbol" charset="0"/>
                </a:rPr>
                <a:t>λ</a:t>
              </a:r>
              <a:r>
                <a:rPr lang="en-US" sz="1100" dirty="0" smtClean="0">
                  <a:solidFill>
                    <a:schemeClr val="bg2"/>
                  </a:solidFill>
                </a:rPr>
                <a:t>/</a:t>
              </a:r>
              <a:r>
                <a:rPr lang="en-US" sz="1100" dirty="0">
                  <a:solidFill>
                    <a:schemeClr val="bg2"/>
                  </a:solidFill>
                </a:rPr>
                <a:t>2</a:t>
              </a:r>
            </a:p>
          </p:txBody>
        </p:sp>
      </p:grpSp>
      <p:sp>
        <p:nvSpPr>
          <p:cNvPr id="32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dirty="0" smtClean="0"/>
              <a:t>ER@CEBAF</a:t>
            </a:r>
            <a:endParaRPr lang="en-US" dirty="0"/>
          </a:p>
        </p:txBody>
      </p:sp>
      <p:sp>
        <p:nvSpPr>
          <p:cNvPr id="323" name="Text Box 137"/>
          <p:cNvSpPr txBox="1">
            <a:spLocks noChangeArrowheads="1"/>
          </p:cNvSpPr>
          <p:nvPr/>
        </p:nvSpPr>
        <p:spPr bwMode="auto">
          <a:xfrm>
            <a:off x="5867400" y="4267200"/>
            <a:ext cx="2817379" cy="205953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Add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pathlength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chicane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Add low energy dump line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Do not interfere with existing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CEBAF 12 GeV capabilities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Failure of new magnets does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ot affect 12 GeV capability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36075" y="6450949"/>
            <a:ext cx="736325" cy="365125"/>
          </a:xfrm>
        </p:spPr>
        <p:txBody>
          <a:bodyPr/>
          <a:lstStyle/>
          <a:p>
            <a:fld id="{C5A364D8-B016-A94F-BA08-B382FC3388E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20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/>
          <p:cNvSpPr txBox="1">
            <a:spLocks noChangeArrowheads="1"/>
          </p:cNvSpPr>
          <p:nvPr/>
        </p:nvSpPr>
        <p:spPr bwMode="auto">
          <a:xfrm>
            <a:off x="3657600" y="60198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5138632" y="1029850"/>
            <a:ext cx="2296515" cy="1709345"/>
            <a:chOff x="5138632" y="1029850"/>
            <a:chExt cx="2296515" cy="1709345"/>
          </a:xfrm>
        </p:grpSpPr>
        <p:grpSp>
          <p:nvGrpSpPr>
            <p:cNvPr id="3" name="Group 407"/>
            <p:cNvGrpSpPr>
              <a:grpSpLocks/>
            </p:cNvGrpSpPr>
            <p:nvPr/>
          </p:nvGrpSpPr>
          <p:grpSpPr bwMode="auto">
            <a:xfrm>
              <a:off x="5282632" y="1029850"/>
              <a:ext cx="2152515" cy="1639246"/>
              <a:chOff x="2477" y="960"/>
              <a:chExt cx="1151" cy="912"/>
            </a:xfrm>
          </p:grpSpPr>
          <p:sp>
            <p:nvSpPr>
              <p:cNvPr id="6456" name="Line 70"/>
              <p:cNvSpPr>
                <a:spLocks noChangeShapeType="1"/>
              </p:cNvSpPr>
              <p:nvPr/>
            </p:nvSpPr>
            <p:spPr bwMode="auto">
              <a:xfrm flipH="1" flipV="1">
                <a:off x="2477" y="1870"/>
                <a:ext cx="0" cy="2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7" name="Freeform 318"/>
              <p:cNvSpPr>
                <a:spLocks/>
              </p:cNvSpPr>
              <p:nvPr/>
            </p:nvSpPr>
            <p:spPr bwMode="auto">
              <a:xfrm>
                <a:off x="3303" y="1036"/>
                <a:ext cx="89" cy="128"/>
              </a:xfrm>
              <a:custGeom>
                <a:avLst/>
                <a:gdLst>
                  <a:gd name="T0" fmla="*/ 89 w 89"/>
                  <a:gd name="T1" fmla="*/ 104 h 130"/>
                  <a:gd name="T2" fmla="*/ 89 w 89"/>
                  <a:gd name="T3" fmla="*/ 32 h 130"/>
                  <a:gd name="T4" fmla="*/ 0 w 89"/>
                  <a:gd name="T5" fmla="*/ 0 h 130"/>
                  <a:gd name="T6" fmla="*/ 0 w 89"/>
                  <a:gd name="T7" fmla="*/ 76 h 130"/>
                  <a:gd name="T8" fmla="*/ 89 w 89"/>
                  <a:gd name="T9" fmla="*/ 104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130"/>
                  <a:gd name="T17" fmla="*/ 89 w 8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130">
                    <a:moveTo>
                      <a:pt x="89" y="130"/>
                    </a:moveTo>
                    <a:lnTo>
                      <a:pt x="89" y="41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89" y="1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8" name="Freeform 319"/>
              <p:cNvSpPr>
                <a:spLocks/>
              </p:cNvSpPr>
              <p:nvPr/>
            </p:nvSpPr>
            <p:spPr bwMode="auto">
              <a:xfrm>
                <a:off x="3303" y="1036"/>
                <a:ext cx="89" cy="128"/>
              </a:xfrm>
              <a:custGeom>
                <a:avLst/>
                <a:gdLst>
                  <a:gd name="T0" fmla="*/ 89 w 89"/>
                  <a:gd name="T1" fmla="*/ 104 h 130"/>
                  <a:gd name="T2" fmla="*/ 89 w 89"/>
                  <a:gd name="T3" fmla="*/ 32 h 130"/>
                  <a:gd name="T4" fmla="*/ 0 w 89"/>
                  <a:gd name="T5" fmla="*/ 0 h 130"/>
                  <a:gd name="T6" fmla="*/ 0 w 89"/>
                  <a:gd name="T7" fmla="*/ 76 h 130"/>
                  <a:gd name="T8" fmla="*/ 89 w 89"/>
                  <a:gd name="T9" fmla="*/ 104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130"/>
                  <a:gd name="T17" fmla="*/ 89 w 8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130">
                    <a:moveTo>
                      <a:pt x="89" y="130"/>
                    </a:moveTo>
                    <a:lnTo>
                      <a:pt x="89" y="41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89" y="13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9" name="Freeform 320"/>
              <p:cNvSpPr>
                <a:spLocks/>
              </p:cNvSpPr>
              <p:nvPr/>
            </p:nvSpPr>
            <p:spPr bwMode="auto">
              <a:xfrm>
                <a:off x="3303" y="960"/>
                <a:ext cx="323" cy="115"/>
              </a:xfrm>
              <a:custGeom>
                <a:avLst/>
                <a:gdLst>
                  <a:gd name="T0" fmla="*/ 239 w 323"/>
                  <a:gd name="T1" fmla="*/ 0 h 117"/>
                  <a:gd name="T2" fmla="*/ 0 w 323"/>
                  <a:gd name="T3" fmla="*/ 63 h 117"/>
                  <a:gd name="T4" fmla="*/ 89 w 323"/>
                  <a:gd name="T5" fmla="*/ 91 h 117"/>
                  <a:gd name="T6" fmla="*/ 323 w 323"/>
                  <a:gd name="T7" fmla="*/ 24 h 117"/>
                  <a:gd name="T8" fmla="*/ 239 w 323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3"/>
                  <a:gd name="T16" fmla="*/ 0 h 117"/>
                  <a:gd name="T17" fmla="*/ 323 w 323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3" h="117">
                    <a:moveTo>
                      <a:pt x="239" y="0"/>
                    </a:moveTo>
                    <a:lnTo>
                      <a:pt x="0" y="76"/>
                    </a:lnTo>
                    <a:lnTo>
                      <a:pt x="89" y="117"/>
                    </a:lnTo>
                    <a:lnTo>
                      <a:pt x="323" y="24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6666FF"/>
              </a:solidFill>
              <a:ln w="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0" name="Freeform 321"/>
              <p:cNvSpPr>
                <a:spLocks/>
              </p:cNvSpPr>
              <p:nvPr/>
            </p:nvSpPr>
            <p:spPr bwMode="auto">
              <a:xfrm>
                <a:off x="3303" y="960"/>
                <a:ext cx="323" cy="115"/>
              </a:xfrm>
              <a:custGeom>
                <a:avLst/>
                <a:gdLst>
                  <a:gd name="T0" fmla="*/ 239 w 323"/>
                  <a:gd name="T1" fmla="*/ 0 h 117"/>
                  <a:gd name="T2" fmla="*/ 0 w 323"/>
                  <a:gd name="T3" fmla="*/ 63 h 117"/>
                  <a:gd name="T4" fmla="*/ 89 w 323"/>
                  <a:gd name="T5" fmla="*/ 91 h 117"/>
                  <a:gd name="T6" fmla="*/ 323 w 323"/>
                  <a:gd name="T7" fmla="*/ 24 h 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3"/>
                  <a:gd name="T13" fmla="*/ 0 h 117"/>
                  <a:gd name="T14" fmla="*/ 323 w 323"/>
                  <a:gd name="T15" fmla="*/ 117 h 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3" h="117">
                    <a:moveTo>
                      <a:pt x="239" y="0"/>
                    </a:moveTo>
                    <a:lnTo>
                      <a:pt x="0" y="76"/>
                    </a:lnTo>
                    <a:lnTo>
                      <a:pt x="89" y="117"/>
                    </a:lnTo>
                    <a:lnTo>
                      <a:pt x="323" y="2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1" name="Freeform 322"/>
              <p:cNvSpPr>
                <a:spLocks/>
              </p:cNvSpPr>
              <p:nvPr/>
            </p:nvSpPr>
            <p:spPr bwMode="auto">
              <a:xfrm>
                <a:off x="3392" y="986"/>
                <a:ext cx="236" cy="177"/>
              </a:xfrm>
              <a:custGeom>
                <a:avLst/>
                <a:gdLst>
                  <a:gd name="T0" fmla="*/ 0 w 236"/>
                  <a:gd name="T1" fmla="*/ 144 h 180"/>
                  <a:gd name="T2" fmla="*/ 0 w 236"/>
                  <a:gd name="T3" fmla="*/ 77 h 180"/>
                  <a:gd name="T4" fmla="*/ 236 w 236"/>
                  <a:gd name="T5" fmla="*/ 0 h 180"/>
                  <a:gd name="T6" fmla="*/ 234 w 236"/>
                  <a:gd name="T7" fmla="*/ 74 h 180"/>
                  <a:gd name="T8" fmla="*/ 0 w 236"/>
                  <a:gd name="T9" fmla="*/ 144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6"/>
                  <a:gd name="T16" fmla="*/ 0 h 180"/>
                  <a:gd name="T17" fmla="*/ 236 w 236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6" h="180">
                    <a:moveTo>
                      <a:pt x="0" y="180"/>
                    </a:moveTo>
                    <a:lnTo>
                      <a:pt x="0" y="91"/>
                    </a:lnTo>
                    <a:lnTo>
                      <a:pt x="236" y="0"/>
                    </a:lnTo>
                    <a:lnTo>
                      <a:pt x="234" y="87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6666FF"/>
              </a:solidFill>
              <a:ln w="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2" name="Freeform 323"/>
              <p:cNvSpPr>
                <a:spLocks/>
              </p:cNvSpPr>
              <p:nvPr/>
            </p:nvSpPr>
            <p:spPr bwMode="auto">
              <a:xfrm>
                <a:off x="3392" y="986"/>
                <a:ext cx="236" cy="177"/>
              </a:xfrm>
              <a:custGeom>
                <a:avLst/>
                <a:gdLst>
                  <a:gd name="T0" fmla="*/ 0 w 236"/>
                  <a:gd name="T1" fmla="*/ 144 h 180"/>
                  <a:gd name="T2" fmla="*/ 0 w 236"/>
                  <a:gd name="T3" fmla="*/ 77 h 180"/>
                  <a:gd name="T4" fmla="*/ 236 w 236"/>
                  <a:gd name="T5" fmla="*/ 0 h 180"/>
                  <a:gd name="T6" fmla="*/ 234 w 236"/>
                  <a:gd name="T7" fmla="*/ 74 h 180"/>
                  <a:gd name="T8" fmla="*/ 0 w 236"/>
                  <a:gd name="T9" fmla="*/ 144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6"/>
                  <a:gd name="T16" fmla="*/ 0 h 180"/>
                  <a:gd name="T17" fmla="*/ 236 w 236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6" h="180">
                    <a:moveTo>
                      <a:pt x="0" y="180"/>
                    </a:moveTo>
                    <a:lnTo>
                      <a:pt x="0" y="91"/>
                    </a:lnTo>
                    <a:lnTo>
                      <a:pt x="236" y="0"/>
                    </a:lnTo>
                    <a:lnTo>
                      <a:pt x="234" y="87"/>
                    </a:lnTo>
                    <a:lnTo>
                      <a:pt x="0" y="18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3" name="Freeform 324"/>
              <p:cNvSpPr>
                <a:spLocks noEditPoints="1"/>
              </p:cNvSpPr>
              <p:nvPr/>
            </p:nvSpPr>
            <p:spPr bwMode="auto">
              <a:xfrm>
                <a:off x="3452" y="1006"/>
                <a:ext cx="90" cy="106"/>
              </a:xfrm>
              <a:custGeom>
                <a:avLst/>
                <a:gdLst>
                  <a:gd name="T0" fmla="*/ 42 w 90"/>
                  <a:gd name="T1" fmla="*/ 19 h 108"/>
                  <a:gd name="T2" fmla="*/ 48 w 90"/>
                  <a:gd name="T3" fmla="*/ 19 h 108"/>
                  <a:gd name="T4" fmla="*/ 53 w 90"/>
                  <a:gd name="T5" fmla="*/ 21 h 108"/>
                  <a:gd name="T6" fmla="*/ 59 w 90"/>
                  <a:gd name="T7" fmla="*/ 22 h 108"/>
                  <a:gd name="T8" fmla="*/ 63 w 90"/>
                  <a:gd name="T9" fmla="*/ 27 h 108"/>
                  <a:gd name="T10" fmla="*/ 64 w 90"/>
                  <a:gd name="T11" fmla="*/ 27 h 108"/>
                  <a:gd name="T12" fmla="*/ 66 w 90"/>
                  <a:gd name="T13" fmla="*/ 30 h 108"/>
                  <a:gd name="T14" fmla="*/ 66 w 90"/>
                  <a:gd name="T15" fmla="*/ 39 h 108"/>
                  <a:gd name="T16" fmla="*/ 66 w 90"/>
                  <a:gd name="T17" fmla="*/ 50 h 108"/>
                  <a:gd name="T18" fmla="*/ 64 w 90"/>
                  <a:gd name="T19" fmla="*/ 60 h 108"/>
                  <a:gd name="T20" fmla="*/ 61 w 90"/>
                  <a:gd name="T21" fmla="*/ 67 h 108"/>
                  <a:gd name="T22" fmla="*/ 55 w 90"/>
                  <a:gd name="T23" fmla="*/ 70 h 108"/>
                  <a:gd name="T24" fmla="*/ 50 w 90"/>
                  <a:gd name="T25" fmla="*/ 71 h 108"/>
                  <a:gd name="T26" fmla="*/ 42 w 90"/>
                  <a:gd name="T27" fmla="*/ 72 h 108"/>
                  <a:gd name="T28" fmla="*/ 20 w 90"/>
                  <a:gd name="T29" fmla="*/ 72 h 108"/>
                  <a:gd name="T30" fmla="*/ 20 w 90"/>
                  <a:gd name="T31" fmla="*/ 19 h 108"/>
                  <a:gd name="T32" fmla="*/ 42 w 90"/>
                  <a:gd name="T33" fmla="*/ 19 h 108"/>
                  <a:gd name="T34" fmla="*/ 46 w 90"/>
                  <a:gd name="T35" fmla="*/ 0 h 108"/>
                  <a:gd name="T36" fmla="*/ 0 w 90"/>
                  <a:gd name="T37" fmla="*/ 0 h 108"/>
                  <a:gd name="T38" fmla="*/ 0 w 90"/>
                  <a:gd name="T39" fmla="*/ 82 h 108"/>
                  <a:gd name="T40" fmla="*/ 46 w 90"/>
                  <a:gd name="T41" fmla="*/ 82 h 108"/>
                  <a:gd name="T42" fmla="*/ 61 w 90"/>
                  <a:gd name="T43" fmla="*/ 79 h 108"/>
                  <a:gd name="T44" fmla="*/ 72 w 90"/>
                  <a:gd name="T45" fmla="*/ 76 h 108"/>
                  <a:gd name="T46" fmla="*/ 81 w 90"/>
                  <a:gd name="T47" fmla="*/ 71 h 108"/>
                  <a:gd name="T48" fmla="*/ 89 w 90"/>
                  <a:gd name="T49" fmla="*/ 58 h 108"/>
                  <a:gd name="T50" fmla="*/ 90 w 90"/>
                  <a:gd name="T51" fmla="*/ 37 h 108"/>
                  <a:gd name="T52" fmla="*/ 89 w 90"/>
                  <a:gd name="T53" fmla="*/ 30 h 108"/>
                  <a:gd name="T54" fmla="*/ 89 w 90"/>
                  <a:gd name="T55" fmla="*/ 27 h 108"/>
                  <a:gd name="T56" fmla="*/ 85 w 90"/>
                  <a:gd name="T57" fmla="*/ 24 h 108"/>
                  <a:gd name="T58" fmla="*/ 81 w 90"/>
                  <a:gd name="T59" fmla="*/ 15 h 108"/>
                  <a:gd name="T60" fmla="*/ 76 w 90"/>
                  <a:gd name="T61" fmla="*/ 9 h 108"/>
                  <a:gd name="T62" fmla="*/ 68 w 90"/>
                  <a:gd name="T63" fmla="*/ 6 h 108"/>
                  <a:gd name="T64" fmla="*/ 63 w 90"/>
                  <a:gd name="T65" fmla="*/ 2 h 108"/>
                  <a:gd name="T66" fmla="*/ 55 w 90"/>
                  <a:gd name="T67" fmla="*/ 0 h 108"/>
                  <a:gd name="T68" fmla="*/ 46 w 90"/>
                  <a:gd name="T69" fmla="*/ 0 h 10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0"/>
                  <a:gd name="T106" fmla="*/ 0 h 108"/>
                  <a:gd name="T107" fmla="*/ 90 w 90"/>
                  <a:gd name="T108" fmla="*/ 108 h 10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0" h="108">
                    <a:moveTo>
                      <a:pt x="42" y="19"/>
                    </a:moveTo>
                    <a:lnTo>
                      <a:pt x="48" y="19"/>
                    </a:lnTo>
                    <a:lnTo>
                      <a:pt x="53" y="21"/>
                    </a:lnTo>
                    <a:lnTo>
                      <a:pt x="59" y="22"/>
                    </a:lnTo>
                    <a:lnTo>
                      <a:pt x="63" y="28"/>
                    </a:lnTo>
                    <a:lnTo>
                      <a:pt x="64" y="34"/>
                    </a:lnTo>
                    <a:lnTo>
                      <a:pt x="66" y="43"/>
                    </a:lnTo>
                    <a:lnTo>
                      <a:pt x="66" y="52"/>
                    </a:lnTo>
                    <a:lnTo>
                      <a:pt x="66" y="63"/>
                    </a:lnTo>
                    <a:lnTo>
                      <a:pt x="64" y="73"/>
                    </a:lnTo>
                    <a:lnTo>
                      <a:pt x="61" y="80"/>
                    </a:lnTo>
                    <a:lnTo>
                      <a:pt x="55" y="86"/>
                    </a:lnTo>
                    <a:lnTo>
                      <a:pt x="50" y="87"/>
                    </a:lnTo>
                    <a:lnTo>
                      <a:pt x="42" y="89"/>
                    </a:lnTo>
                    <a:lnTo>
                      <a:pt x="20" y="89"/>
                    </a:lnTo>
                    <a:lnTo>
                      <a:pt x="20" y="19"/>
                    </a:lnTo>
                    <a:lnTo>
                      <a:pt x="42" y="19"/>
                    </a:lnTo>
                    <a:close/>
                    <a:moveTo>
                      <a:pt x="46" y="0"/>
                    </a:moveTo>
                    <a:lnTo>
                      <a:pt x="0" y="0"/>
                    </a:lnTo>
                    <a:lnTo>
                      <a:pt x="0" y="108"/>
                    </a:lnTo>
                    <a:lnTo>
                      <a:pt x="46" y="108"/>
                    </a:lnTo>
                    <a:lnTo>
                      <a:pt x="61" y="104"/>
                    </a:lnTo>
                    <a:lnTo>
                      <a:pt x="72" y="98"/>
                    </a:lnTo>
                    <a:lnTo>
                      <a:pt x="81" y="87"/>
                    </a:lnTo>
                    <a:lnTo>
                      <a:pt x="89" y="71"/>
                    </a:lnTo>
                    <a:lnTo>
                      <a:pt x="90" y="50"/>
                    </a:lnTo>
                    <a:lnTo>
                      <a:pt x="89" y="43"/>
                    </a:lnTo>
                    <a:lnTo>
                      <a:pt x="89" y="34"/>
                    </a:lnTo>
                    <a:lnTo>
                      <a:pt x="85" y="24"/>
                    </a:lnTo>
                    <a:lnTo>
                      <a:pt x="81" y="15"/>
                    </a:lnTo>
                    <a:lnTo>
                      <a:pt x="76" y="9"/>
                    </a:lnTo>
                    <a:lnTo>
                      <a:pt x="68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4" name="Freeform 325"/>
              <p:cNvSpPr>
                <a:spLocks/>
              </p:cNvSpPr>
              <p:nvPr/>
            </p:nvSpPr>
            <p:spPr bwMode="auto">
              <a:xfrm>
                <a:off x="3472" y="1025"/>
                <a:ext cx="46" cy="69"/>
              </a:xfrm>
              <a:custGeom>
                <a:avLst/>
                <a:gdLst>
                  <a:gd name="T0" fmla="*/ 22 w 46"/>
                  <a:gd name="T1" fmla="*/ 0 h 70"/>
                  <a:gd name="T2" fmla="*/ 28 w 46"/>
                  <a:gd name="T3" fmla="*/ 0 h 70"/>
                  <a:gd name="T4" fmla="*/ 33 w 46"/>
                  <a:gd name="T5" fmla="*/ 2 h 70"/>
                  <a:gd name="T6" fmla="*/ 39 w 46"/>
                  <a:gd name="T7" fmla="*/ 3 h 70"/>
                  <a:gd name="T8" fmla="*/ 43 w 46"/>
                  <a:gd name="T9" fmla="*/ 9 h 70"/>
                  <a:gd name="T10" fmla="*/ 44 w 46"/>
                  <a:gd name="T11" fmla="*/ 15 h 70"/>
                  <a:gd name="T12" fmla="*/ 46 w 46"/>
                  <a:gd name="T13" fmla="*/ 24 h 70"/>
                  <a:gd name="T14" fmla="*/ 46 w 46"/>
                  <a:gd name="T15" fmla="*/ 33 h 70"/>
                  <a:gd name="T16" fmla="*/ 46 w 46"/>
                  <a:gd name="T17" fmla="*/ 35 h 70"/>
                  <a:gd name="T18" fmla="*/ 44 w 46"/>
                  <a:gd name="T19" fmla="*/ 41 h 70"/>
                  <a:gd name="T20" fmla="*/ 41 w 46"/>
                  <a:gd name="T21" fmla="*/ 48 h 70"/>
                  <a:gd name="T22" fmla="*/ 35 w 46"/>
                  <a:gd name="T23" fmla="*/ 54 h 70"/>
                  <a:gd name="T24" fmla="*/ 30 w 46"/>
                  <a:gd name="T25" fmla="*/ 55 h 70"/>
                  <a:gd name="T26" fmla="*/ 22 w 46"/>
                  <a:gd name="T27" fmla="*/ 57 h 70"/>
                  <a:gd name="T28" fmla="*/ 0 w 46"/>
                  <a:gd name="T29" fmla="*/ 57 h 70"/>
                  <a:gd name="T30" fmla="*/ 0 w 46"/>
                  <a:gd name="T31" fmla="*/ 0 h 70"/>
                  <a:gd name="T32" fmla="*/ 22 w 46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70"/>
                  <a:gd name="T53" fmla="*/ 46 w 46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70">
                    <a:moveTo>
                      <a:pt x="22" y="0"/>
                    </a:moveTo>
                    <a:lnTo>
                      <a:pt x="28" y="0"/>
                    </a:lnTo>
                    <a:lnTo>
                      <a:pt x="33" y="2"/>
                    </a:lnTo>
                    <a:lnTo>
                      <a:pt x="39" y="3"/>
                    </a:lnTo>
                    <a:lnTo>
                      <a:pt x="43" y="9"/>
                    </a:lnTo>
                    <a:lnTo>
                      <a:pt x="44" y="15"/>
                    </a:lnTo>
                    <a:lnTo>
                      <a:pt x="46" y="24"/>
                    </a:lnTo>
                    <a:lnTo>
                      <a:pt x="46" y="33"/>
                    </a:lnTo>
                    <a:lnTo>
                      <a:pt x="46" y="44"/>
                    </a:lnTo>
                    <a:lnTo>
                      <a:pt x="44" y="54"/>
                    </a:lnTo>
                    <a:lnTo>
                      <a:pt x="41" y="61"/>
                    </a:lnTo>
                    <a:lnTo>
                      <a:pt x="35" y="67"/>
                    </a:lnTo>
                    <a:lnTo>
                      <a:pt x="30" y="68"/>
                    </a:lnTo>
                    <a:lnTo>
                      <a:pt x="22" y="70"/>
                    </a:lnTo>
                    <a:lnTo>
                      <a:pt x="0" y="70"/>
                    </a:lnTo>
                    <a:lnTo>
                      <a:pt x="0" y="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5" name="Freeform 326"/>
              <p:cNvSpPr>
                <a:spLocks/>
              </p:cNvSpPr>
              <p:nvPr/>
            </p:nvSpPr>
            <p:spPr bwMode="auto">
              <a:xfrm>
                <a:off x="3452" y="1006"/>
                <a:ext cx="90" cy="106"/>
              </a:xfrm>
              <a:custGeom>
                <a:avLst/>
                <a:gdLst>
                  <a:gd name="T0" fmla="*/ 46 w 90"/>
                  <a:gd name="T1" fmla="*/ 0 h 108"/>
                  <a:gd name="T2" fmla="*/ 0 w 90"/>
                  <a:gd name="T3" fmla="*/ 0 h 108"/>
                  <a:gd name="T4" fmla="*/ 0 w 90"/>
                  <a:gd name="T5" fmla="*/ 82 h 108"/>
                  <a:gd name="T6" fmla="*/ 46 w 90"/>
                  <a:gd name="T7" fmla="*/ 82 h 108"/>
                  <a:gd name="T8" fmla="*/ 61 w 90"/>
                  <a:gd name="T9" fmla="*/ 79 h 108"/>
                  <a:gd name="T10" fmla="*/ 72 w 90"/>
                  <a:gd name="T11" fmla="*/ 76 h 108"/>
                  <a:gd name="T12" fmla="*/ 81 w 90"/>
                  <a:gd name="T13" fmla="*/ 71 h 108"/>
                  <a:gd name="T14" fmla="*/ 89 w 90"/>
                  <a:gd name="T15" fmla="*/ 58 h 108"/>
                  <a:gd name="T16" fmla="*/ 90 w 90"/>
                  <a:gd name="T17" fmla="*/ 37 h 108"/>
                  <a:gd name="T18" fmla="*/ 89 w 90"/>
                  <a:gd name="T19" fmla="*/ 30 h 108"/>
                  <a:gd name="T20" fmla="*/ 89 w 90"/>
                  <a:gd name="T21" fmla="*/ 27 h 108"/>
                  <a:gd name="T22" fmla="*/ 85 w 90"/>
                  <a:gd name="T23" fmla="*/ 24 h 108"/>
                  <a:gd name="T24" fmla="*/ 81 w 90"/>
                  <a:gd name="T25" fmla="*/ 15 h 108"/>
                  <a:gd name="T26" fmla="*/ 76 w 90"/>
                  <a:gd name="T27" fmla="*/ 9 h 108"/>
                  <a:gd name="T28" fmla="*/ 68 w 90"/>
                  <a:gd name="T29" fmla="*/ 6 h 108"/>
                  <a:gd name="T30" fmla="*/ 63 w 90"/>
                  <a:gd name="T31" fmla="*/ 2 h 108"/>
                  <a:gd name="T32" fmla="*/ 55 w 90"/>
                  <a:gd name="T33" fmla="*/ 0 h 108"/>
                  <a:gd name="T34" fmla="*/ 46 w 90"/>
                  <a:gd name="T35" fmla="*/ 0 h 10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0"/>
                  <a:gd name="T55" fmla="*/ 0 h 108"/>
                  <a:gd name="T56" fmla="*/ 90 w 90"/>
                  <a:gd name="T57" fmla="*/ 108 h 10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0" h="108">
                    <a:moveTo>
                      <a:pt x="46" y="0"/>
                    </a:moveTo>
                    <a:lnTo>
                      <a:pt x="0" y="0"/>
                    </a:lnTo>
                    <a:lnTo>
                      <a:pt x="0" y="108"/>
                    </a:lnTo>
                    <a:lnTo>
                      <a:pt x="46" y="108"/>
                    </a:lnTo>
                    <a:lnTo>
                      <a:pt x="61" y="104"/>
                    </a:lnTo>
                    <a:lnTo>
                      <a:pt x="72" y="98"/>
                    </a:lnTo>
                    <a:lnTo>
                      <a:pt x="81" y="87"/>
                    </a:lnTo>
                    <a:lnTo>
                      <a:pt x="89" y="71"/>
                    </a:lnTo>
                    <a:lnTo>
                      <a:pt x="90" y="50"/>
                    </a:lnTo>
                    <a:lnTo>
                      <a:pt x="89" y="43"/>
                    </a:lnTo>
                    <a:lnTo>
                      <a:pt x="89" y="34"/>
                    </a:lnTo>
                    <a:lnTo>
                      <a:pt x="85" y="24"/>
                    </a:lnTo>
                    <a:lnTo>
                      <a:pt x="81" y="15"/>
                    </a:lnTo>
                    <a:lnTo>
                      <a:pt x="76" y="9"/>
                    </a:lnTo>
                    <a:lnTo>
                      <a:pt x="68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6" name="Freeform 327"/>
              <p:cNvSpPr>
                <a:spLocks/>
              </p:cNvSpPr>
              <p:nvPr/>
            </p:nvSpPr>
            <p:spPr bwMode="auto">
              <a:xfrm>
                <a:off x="2925" y="1160"/>
                <a:ext cx="89" cy="128"/>
              </a:xfrm>
              <a:custGeom>
                <a:avLst/>
                <a:gdLst>
                  <a:gd name="T0" fmla="*/ 89 w 89"/>
                  <a:gd name="T1" fmla="*/ 104 h 130"/>
                  <a:gd name="T2" fmla="*/ 89 w 89"/>
                  <a:gd name="T3" fmla="*/ 32 h 130"/>
                  <a:gd name="T4" fmla="*/ 0 w 89"/>
                  <a:gd name="T5" fmla="*/ 0 h 130"/>
                  <a:gd name="T6" fmla="*/ 0 w 89"/>
                  <a:gd name="T7" fmla="*/ 76 h 130"/>
                  <a:gd name="T8" fmla="*/ 89 w 89"/>
                  <a:gd name="T9" fmla="*/ 104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130"/>
                  <a:gd name="T17" fmla="*/ 89 w 8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130">
                    <a:moveTo>
                      <a:pt x="89" y="130"/>
                    </a:moveTo>
                    <a:lnTo>
                      <a:pt x="89" y="41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89" y="1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7" name="Freeform 328"/>
              <p:cNvSpPr>
                <a:spLocks/>
              </p:cNvSpPr>
              <p:nvPr/>
            </p:nvSpPr>
            <p:spPr bwMode="auto">
              <a:xfrm>
                <a:off x="2925" y="1160"/>
                <a:ext cx="89" cy="128"/>
              </a:xfrm>
              <a:custGeom>
                <a:avLst/>
                <a:gdLst>
                  <a:gd name="T0" fmla="*/ 89 w 89"/>
                  <a:gd name="T1" fmla="*/ 104 h 130"/>
                  <a:gd name="T2" fmla="*/ 89 w 89"/>
                  <a:gd name="T3" fmla="*/ 32 h 130"/>
                  <a:gd name="T4" fmla="*/ 0 w 89"/>
                  <a:gd name="T5" fmla="*/ 0 h 130"/>
                  <a:gd name="T6" fmla="*/ 0 w 89"/>
                  <a:gd name="T7" fmla="*/ 76 h 130"/>
                  <a:gd name="T8" fmla="*/ 89 w 89"/>
                  <a:gd name="T9" fmla="*/ 104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130"/>
                  <a:gd name="T17" fmla="*/ 89 w 8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130">
                    <a:moveTo>
                      <a:pt x="89" y="130"/>
                    </a:moveTo>
                    <a:lnTo>
                      <a:pt x="89" y="41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89" y="13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8" name="Freeform 329"/>
              <p:cNvSpPr>
                <a:spLocks/>
              </p:cNvSpPr>
              <p:nvPr/>
            </p:nvSpPr>
            <p:spPr bwMode="auto">
              <a:xfrm>
                <a:off x="2925" y="1130"/>
                <a:ext cx="176" cy="70"/>
              </a:xfrm>
              <a:custGeom>
                <a:avLst/>
                <a:gdLst>
                  <a:gd name="T0" fmla="*/ 176 w 176"/>
                  <a:gd name="T1" fmla="*/ 35 h 71"/>
                  <a:gd name="T2" fmla="*/ 89 w 176"/>
                  <a:gd name="T3" fmla="*/ 58 h 71"/>
                  <a:gd name="T4" fmla="*/ 0 w 176"/>
                  <a:gd name="T5" fmla="*/ 30 h 71"/>
                  <a:gd name="T6" fmla="*/ 87 w 176"/>
                  <a:gd name="T7" fmla="*/ 0 h 71"/>
                  <a:gd name="T8" fmla="*/ 176 w 176"/>
                  <a:gd name="T9" fmla="*/ 35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71"/>
                  <a:gd name="T17" fmla="*/ 176 w 176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71">
                    <a:moveTo>
                      <a:pt x="176" y="39"/>
                    </a:moveTo>
                    <a:lnTo>
                      <a:pt x="89" y="71"/>
                    </a:lnTo>
                    <a:lnTo>
                      <a:pt x="0" y="30"/>
                    </a:lnTo>
                    <a:lnTo>
                      <a:pt x="87" y="0"/>
                    </a:lnTo>
                    <a:lnTo>
                      <a:pt x="176" y="39"/>
                    </a:lnTo>
                    <a:close/>
                  </a:path>
                </a:pathLst>
              </a:custGeom>
              <a:solidFill>
                <a:srgbClr val="6666FF"/>
              </a:solidFill>
              <a:ln w="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9" name="Freeform 330"/>
              <p:cNvSpPr>
                <a:spLocks/>
              </p:cNvSpPr>
              <p:nvPr/>
            </p:nvSpPr>
            <p:spPr bwMode="auto">
              <a:xfrm>
                <a:off x="3014" y="1169"/>
                <a:ext cx="87" cy="119"/>
              </a:xfrm>
              <a:custGeom>
                <a:avLst/>
                <a:gdLst>
                  <a:gd name="T0" fmla="*/ 0 w 87"/>
                  <a:gd name="T1" fmla="*/ 95 h 121"/>
                  <a:gd name="T2" fmla="*/ 0 w 87"/>
                  <a:gd name="T3" fmla="*/ 30 h 121"/>
                  <a:gd name="T4" fmla="*/ 87 w 87"/>
                  <a:gd name="T5" fmla="*/ 0 h 121"/>
                  <a:gd name="T6" fmla="*/ 87 w 87"/>
                  <a:gd name="T7" fmla="*/ 73 h 121"/>
                  <a:gd name="T8" fmla="*/ 0 w 87"/>
                  <a:gd name="T9" fmla="*/ 95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121"/>
                  <a:gd name="T17" fmla="*/ 87 w 87"/>
                  <a:gd name="T18" fmla="*/ 121 h 1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121">
                    <a:moveTo>
                      <a:pt x="0" y="121"/>
                    </a:moveTo>
                    <a:lnTo>
                      <a:pt x="0" y="32"/>
                    </a:lnTo>
                    <a:lnTo>
                      <a:pt x="87" y="0"/>
                    </a:lnTo>
                    <a:lnTo>
                      <a:pt x="87" y="86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6666FF"/>
              </a:solidFill>
              <a:ln w="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0" name="Freeform 332"/>
              <p:cNvSpPr>
                <a:spLocks/>
              </p:cNvSpPr>
              <p:nvPr/>
            </p:nvSpPr>
            <p:spPr bwMode="auto">
              <a:xfrm>
                <a:off x="3099" y="1110"/>
                <a:ext cx="238" cy="105"/>
              </a:xfrm>
              <a:custGeom>
                <a:avLst/>
                <a:gdLst>
                  <a:gd name="T0" fmla="*/ 238 w 238"/>
                  <a:gd name="T1" fmla="*/ 0 h 106"/>
                  <a:gd name="T2" fmla="*/ 206 w 238"/>
                  <a:gd name="T3" fmla="*/ 30 h 106"/>
                  <a:gd name="T4" fmla="*/ 184 w 238"/>
                  <a:gd name="T5" fmla="*/ 15 h 106"/>
                  <a:gd name="T6" fmla="*/ 165 w 238"/>
                  <a:gd name="T7" fmla="*/ 41 h 106"/>
                  <a:gd name="T8" fmla="*/ 145 w 238"/>
                  <a:gd name="T9" fmla="*/ 26 h 106"/>
                  <a:gd name="T10" fmla="*/ 132 w 238"/>
                  <a:gd name="T11" fmla="*/ 53 h 106"/>
                  <a:gd name="T12" fmla="*/ 112 w 238"/>
                  <a:gd name="T13" fmla="*/ 43 h 106"/>
                  <a:gd name="T14" fmla="*/ 100 w 238"/>
                  <a:gd name="T15" fmla="*/ 58 h 106"/>
                  <a:gd name="T16" fmla="*/ 78 w 238"/>
                  <a:gd name="T17" fmla="*/ 53 h 106"/>
                  <a:gd name="T18" fmla="*/ 67 w 238"/>
                  <a:gd name="T19" fmla="*/ 70 h 106"/>
                  <a:gd name="T20" fmla="*/ 45 w 238"/>
                  <a:gd name="T21" fmla="*/ 56 h 106"/>
                  <a:gd name="T22" fmla="*/ 32 w 238"/>
                  <a:gd name="T23" fmla="*/ 83 h 106"/>
                  <a:gd name="T24" fmla="*/ 15 w 238"/>
                  <a:gd name="T25" fmla="*/ 65 h 106"/>
                  <a:gd name="T26" fmla="*/ 0 w 238"/>
                  <a:gd name="T27" fmla="*/ 93 h 10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8"/>
                  <a:gd name="T43" fmla="*/ 0 h 106"/>
                  <a:gd name="T44" fmla="*/ 238 w 238"/>
                  <a:gd name="T45" fmla="*/ 106 h 10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8" h="106">
                    <a:moveTo>
                      <a:pt x="238" y="0"/>
                    </a:moveTo>
                    <a:lnTo>
                      <a:pt x="206" y="30"/>
                    </a:lnTo>
                    <a:lnTo>
                      <a:pt x="184" y="15"/>
                    </a:lnTo>
                    <a:lnTo>
                      <a:pt x="165" y="41"/>
                    </a:lnTo>
                    <a:lnTo>
                      <a:pt x="145" y="26"/>
                    </a:lnTo>
                    <a:lnTo>
                      <a:pt x="132" y="54"/>
                    </a:lnTo>
                    <a:lnTo>
                      <a:pt x="112" y="43"/>
                    </a:lnTo>
                    <a:lnTo>
                      <a:pt x="100" y="71"/>
                    </a:lnTo>
                    <a:lnTo>
                      <a:pt x="78" y="56"/>
                    </a:lnTo>
                    <a:lnTo>
                      <a:pt x="67" y="83"/>
                    </a:lnTo>
                    <a:lnTo>
                      <a:pt x="45" y="69"/>
                    </a:lnTo>
                    <a:lnTo>
                      <a:pt x="32" y="96"/>
                    </a:lnTo>
                    <a:lnTo>
                      <a:pt x="15" y="78"/>
                    </a:lnTo>
                    <a:lnTo>
                      <a:pt x="0" y="106"/>
                    </a:lnTo>
                  </a:path>
                </a:pathLst>
              </a:custGeom>
              <a:noFill/>
              <a:ln w="1111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1" name="Line 333"/>
              <p:cNvSpPr>
                <a:spLocks noChangeShapeType="1"/>
              </p:cNvSpPr>
              <p:nvPr/>
            </p:nvSpPr>
            <p:spPr bwMode="auto">
              <a:xfrm flipV="1">
                <a:off x="2877" y="1234"/>
                <a:ext cx="92" cy="40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54" name="Freeform 331"/>
            <p:cNvSpPr>
              <a:spLocks/>
            </p:cNvSpPr>
            <p:nvPr/>
          </p:nvSpPr>
          <p:spPr bwMode="auto">
            <a:xfrm>
              <a:off x="5138632" y="1596037"/>
              <a:ext cx="892050" cy="1143158"/>
            </a:xfrm>
            <a:custGeom>
              <a:avLst/>
              <a:gdLst>
                <a:gd name="T0" fmla="*/ 0 w 477"/>
                <a:gd name="T1" fmla="*/ 636 h 636"/>
                <a:gd name="T2" fmla="*/ 247 w 477"/>
                <a:gd name="T3" fmla="*/ 493 h 636"/>
                <a:gd name="T4" fmla="*/ 477 w 477"/>
                <a:gd name="T5" fmla="*/ 0 h 636"/>
                <a:gd name="T6" fmla="*/ 0 60000 65536"/>
                <a:gd name="T7" fmla="*/ 0 60000 65536"/>
                <a:gd name="T8" fmla="*/ 0 60000 65536"/>
                <a:gd name="T9" fmla="*/ 0 w 477"/>
                <a:gd name="T10" fmla="*/ 0 h 636"/>
                <a:gd name="T11" fmla="*/ 477 w 477"/>
                <a:gd name="T12" fmla="*/ 636 h 6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7" h="636">
                  <a:moveTo>
                    <a:pt x="0" y="636"/>
                  </a:moveTo>
                  <a:lnTo>
                    <a:pt x="247" y="493"/>
                  </a:lnTo>
                  <a:lnTo>
                    <a:pt x="477" y="0"/>
                  </a:lnTo>
                </a:path>
              </a:pathLst>
            </a:cu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29"/>
          <p:cNvGrpSpPr>
            <a:grpSpLocks/>
          </p:cNvGrpSpPr>
          <p:nvPr/>
        </p:nvGrpSpPr>
        <p:grpSpPr bwMode="auto">
          <a:xfrm>
            <a:off x="1996820" y="1892612"/>
            <a:ext cx="5270015" cy="2962145"/>
            <a:chOff x="672" y="1440"/>
            <a:chExt cx="2818" cy="1648"/>
          </a:xfrm>
        </p:grpSpPr>
        <p:sp>
          <p:nvSpPr>
            <p:cNvPr id="6261" name="Freeform 135"/>
            <p:cNvSpPr>
              <a:spLocks/>
            </p:cNvSpPr>
            <p:nvPr/>
          </p:nvSpPr>
          <p:spPr bwMode="auto">
            <a:xfrm>
              <a:off x="672" y="2400"/>
              <a:ext cx="1687" cy="688"/>
            </a:xfrm>
            <a:custGeom>
              <a:avLst/>
              <a:gdLst>
                <a:gd name="T0" fmla="*/ 934 w 1687"/>
                <a:gd name="T1" fmla="*/ 0 h 688"/>
                <a:gd name="T2" fmla="*/ 794 w 1687"/>
                <a:gd name="T3" fmla="*/ 17 h 688"/>
                <a:gd name="T4" fmla="*/ 756 w 1687"/>
                <a:gd name="T5" fmla="*/ 39 h 688"/>
                <a:gd name="T6" fmla="*/ 727 w 1687"/>
                <a:gd name="T7" fmla="*/ 60 h 688"/>
                <a:gd name="T8" fmla="*/ 705 w 1687"/>
                <a:gd name="T9" fmla="*/ 76 h 688"/>
                <a:gd name="T10" fmla="*/ 692 w 1687"/>
                <a:gd name="T11" fmla="*/ 89 h 688"/>
                <a:gd name="T12" fmla="*/ 682 w 1687"/>
                <a:gd name="T13" fmla="*/ 99 h 688"/>
                <a:gd name="T14" fmla="*/ 680 w 1687"/>
                <a:gd name="T15" fmla="*/ 101 h 688"/>
                <a:gd name="T16" fmla="*/ 649 w 1687"/>
                <a:gd name="T17" fmla="*/ 136 h 688"/>
                <a:gd name="T18" fmla="*/ 628 w 1687"/>
                <a:gd name="T19" fmla="*/ 169 h 688"/>
                <a:gd name="T20" fmla="*/ 616 w 1687"/>
                <a:gd name="T21" fmla="*/ 202 h 688"/>
                <a:gd name="T22" fmla="*/ 612 w 1687"/>
                <a:gd name="T23" fmla="*/ 232 h 688"/>
                <a:gd name="T24" fmla="*/ 614 w 1687"/>
                <a:gd name="T25" fmla="*/ 260 h 688"/>
                <a:gd name="T26" fmla="*/ 617 w 1687"/>
                <a:gd name="T27" fmla="*/ 286 h 688"/>
                <a:gd name="T28" fmla="*/ 627 w 1687"/>
                <a:gd name="T29" fmla="*/ 308 h 688"/>
                <a:gd name="T30" fmla="*/ 634 w 1687"/>
                <a:gd name="T31" fmla="*/ 325 h 688"/>
                <a:gd name="T32" fmla="*/ 643 w 1687"/>
                <a:gd name="T33" fmla="*/ 338 h 688"/>
                <a:gd name="T34" fmla="*/ 649 w 1687"/>
                <a:gd name="T35" fmla="*/ 347 h 688"/>
                <a:gd name="T36" fmla="*/ 651 w 1687"/>
                <a:gd name="T37" fmla="*/ 349 h 688"/>
                <a:gd name="T38" fmla="*/ 682 w 1687"/>
                <a:gd name="T39" fmla="*/ 384 h 688"/>
                <a:gd name="T40" fmla="*/ 719 w 1687"/>
                <a:gd name="T41" fmla="*/ 412 h 688"/>
                <a:gd name="T42" fmla="*/ 758 w 1687"/>
                <a:gd name="T43" fmla="*/ 434 h 688"/>
                <a:gd name="T44" fmla="*/ 797 w 1687"/>
                <a:gd name="T45" fmla="*/ 451 h 688"/>
                <a:gd name="T46" fmla="*/ 834 w 1687"/>
                <a:gd name="T47" fmla="*/ 462 h 688"/>
                <a:gd name="T48" fmla="*/ 866 w 1687"/>
                <a:gd name="T49" fmla="*/ 471 h 688"/>
                <a:gd name="T50" fmla="*/ 892 w 1687"/>
                <a:gd name="T51" fmla="*/ 477 h 688"/>
                <a:gd name="T52" fmla="*/ 910 w 1687"/>
                <a:gd name="T53" fmla="*/ 479 h 688"/>
                <a:gd name="T54" fmla="*/ 916 w 1687"/>
                <a:gd name="T55" fmla="*/ 481 h 688"/>
                <a:gd name="T56" fmla="*/ 992 w 1687"/>
                <a:gd name="T57" fmla="*/ 486 h 688"/>
                <a:gd name="T58" fmla="*/ 1059 w 1687"/>
                <a:gd name="T59" fmla="*/ 488 h 688"/>
                <a:gd name="T60" fmla="*/ 1114 w 1687"/>
                <a:gd name="T61" fmla="*/ 488 h 688"/>
                <a:gd name="T62" fmla="*/ 1161 w 1687"/>
                <a:gd name="T63" fmla="*/ 486 h 688"/>
                <a:gd name="T64" fmla="*/ 1198 w 1687"/>
                <a:gd name="T65" fmla="*/ 482 h 688"/>
                <a:gd name="T66" fmla="*/ 1227 w 1687"/>
                <a:gd name="T67" fmla="*/ 479 h 688"/>
                <a:gd name="T68" fmla="*/ 1250 w 1687"/>
                <a:gd name="T69" fmla="*/ 473 h 688"/>
                <a:gd name="T70" fmla="*/ 1265 w 1687"/>
                <a:gd name="T71" fmla="*/ 470 h 688"/>
                <a:gd name="T72" fmla="*/ 1274 w 1687"/>
                <a:gd name="T73" fmla="*/ 468 h 688"/>
                <a:gd name="T74" fmla="*/ 1277 w 1687"/>
                <a:gd name="T75" fmla="*/ 466 h 688"/>
                <a:gd name="T76" fmla="*/ 1320 w 1687"/>
                <a:gd name="T77" fmla="*/ 453 h 688"/>
                <a:gd name="T78" fmla="*/ 1361 w 1687"/>
                <a:gd name="T79" fmla="*/ 436 h 688"/>
                <a:gd name="T80" fmla="*/ 1402 w 1687"/>
                <a:gd name="T81" fmla="*/ 419 h 688"/>
                <a:gd name="T82" fmla="*/ 1441 w 1687"/>
                <a:gd name="T83" fmla="*/ 401 h 688"/>
                <a:gd name="T84" fmla="*/ 1478 w 1687"/>
                <a:gd name="T85" fmla="*/ 382 h 688"/>
                <a:gd name="T86" fmla="*/ 1509 w 1687"/>
                <a:gd name="T87" fmla="*/ 364 h 688"/>
                <a:gd name="T88" fmla="*/ 1537 w 1687"/>
                <a:gd name="T89" fmla="*/ 347 h 688"/>
                <a:gd name="T90" fmla="*/ 1561 w 1687"/>
                <a:gd name="T91" fmla="*/ 332 h 688"/>
                <a:gd name="T92" fmla="*/ 1578 w 1687"/>
                <a:gd name="T93" fmla="*/ 321 h 688"/>
                <a:gd name="T94" fmla="*/ 1589 w 1687"/>
                <a:gd name="T95" fmla="*/ 314 h 688"/>
                <a:gd name="T96" fmla="*/ 1593 w 1687"/>
                <a:gd name="T97" fmla="*/ 312 h 688"/>
                <a:gd name="T98" fmla="*/ 1687 w 1687"/>
                <a:gd name="T99" fmla="*/ 317 h 688"/>
                <a:gd name="T100" fmla="*/ 1096 w 1687"/>
                <a:gd name="T101" fmla="*/ 651 h 688"/>
                <a:gd name="T102" fmla="*/ 1092 w 1687"/>
                <a:gd name="T103" fmla="*/ 653 h 688"/>
                <a:gd name="T104" fmla="*/ 1079 w 1687"/>
                <a:gd name="T105" fmla="*/ 657 h 688"/>
                <a:gd name="T106" fmla="*/ 1059 w 1687"/>
                <a:gd name="T107" fmla="*/ 664 h 688"/>
                <a:gd name="T108" fmla="*/ 1033 w 1687"/>
                <a:gd name="T109" fmla="*/ 672 h 688"/>
                <a:gd name="T110" fmla="*/ 999 w 1687"/>
                <a:gd name="T111" fmla="*/ 679 h 688"/>
                <a:gd name="T112" fmla="*/ 960 w 1687"/>
                <a:gd name="T113" fmla="*/ 685 h 688"/>
                <a:gd name="T114" fmla="*/ 916 w 1687"/>
                <a:gd name="T115" fmla="*/ 688 h 688"/>
                <a:gd name="T116" fmla="*/ 868 w 1687"/>
                <a:gd name="T117" fmla="*/ 688 h 688"/>
                <a:gd name="T118" fmla="*/ 0 w 1687"/>
                <a:gd name="T119" fmla="*/ 668 h 6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87"/>
                <a:gd name="T181" fmla="*/ 0 h 688"/>
                <a:gd name="T182" fmla="*/ 1687 w 1687"/>
                <a:gd name="T183" fmla="*/ 688 h 6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87" h="688">
                  <a:moveTo>
                    <a:pt x="934" y="0"/>
                  </a:moveTo>
                  <a:lnTo>
                    <a:pt x="794" y="17"/>
                  </a:lnTo>
                  <a:lnTo>
                    <a:pt x="756" y="39"/>
                  </a:lnTo>
                  <a:lnTo>
                    <a:pt x="727" y="60"/>
                  </a:lnTo>
                  <a:lnTo>
                    <a:pt x="705" y="76"/>
                  </a:lnTo>
                  <a:lnTo>
                    <a:pt x="692" y="89"/>
                  </a:lnTo>
                  <a:lnTo>
                    <a:pt x="682" y="99"/>
                  </a:lnTo>
                  <a:lnTo>
                    <a:pt x="680" y="101"/>
                  </a:lnTo>
                  <a:lnTo>
                    <a:pt x="649" y="136"/>
                  </a:lnTo>
                  <a:lnTo>
                    <a:pt x="628" y="169"/>
                  </a:lnTo>
                  <a:lnTo>
                    <a:pt x="616" y="202"/>
                  </a:lnTo>
                  <a:lnTo>
                    <a:pt x="612" y="232"/>
                  </a:lnTo>
                  <a:lnTo>
                    <a:pt x="614" y="260"/>
                  </a:lnTo>
                  <a:lnTo>
                    <a:pt x="617" y="286"/>
                  </a:lnTo>
                  <a:lnTo>
                    <a:pt x="627" y="308"/>
                  </a:lnTo>
                  <a:lnTo>
                    <a:pt x="634" y="325"/>
                  </a:lnTo>
                  <a:lnTo>
                    <a:pt x="643" y="338"/>
                  </a:lnTo>
                  <a:lnTo>
                    <a:pt x="649" y="347"/>
                  </a:lnTo>
                  <a:lnTo>
                    <a:pt x="651" y="349"/>
                  </a:lnTo>
                  <a:lnTo>
                    <a:pt x="682" y="384"/>
                  </a:lnTo>
                  <a:lnTo>
                    <a:pt x="719" y="412"/>
                  </a:lnTo>
                  <a:lnTo>
                    <a:pt x="758" y="434"/>
                  </a:lnTo>
                  <a:lnTo>
                    <a:pt x="797" y="451"/>
                  </a:lnTo>
                  <a:lnTo>
                    <a:pt x="834" y="462"/>
                  </a:lnTo>
                  <a:lnTo>
                    <a:pt x="866" y="471"/>
                  </a:lnTo>
                  <a:lnTo>
                    <a:pt x="892" y="477"/>
                  </a:lnTo>
                  <a:lnTo>
                    <a:pt x="910" y="479"/>
                  </a:lnTo>
                  <a:lnTo>
                    <a:pt x="916" y="481"/>
                  </a:lnTo>
                  <a:lnTo>
                    <a:pt x="992" y="486"/>
                  </a:lnTo>
                  <a:lnTo>
                    <a:pt x="1059" y="488"/>
                  </a:lnTo>
                  <a:lnTo>
                    <a:pt x="1114" y="488"/>
                  </a:lnTo>
                  <a:lnTo>
                    <a:pt x="1161" y="486"/>
                  </a:lnTo>
                  <a:lnTo>
                    <a:pt x="1198" y="482"/>
                  </a:lnTo>
                  <a:lnTo>
                    <a:pt x="1227" y="479"/>
                  </a:lnTo>
                  <a:lnTo>
                    <a:pt x="1250" y="473"/>
                  </a:lnTo>
                  <a:lnTo>
                    <a:pt x="1265" y="470"/>
                  </a:lnTo>
                  <a:lnTo>
                    <a:pt x="1274" y="468"/>
                  </a:lnTo>
                  <a:lnTo>
                    <a:pt x="1277" y="466"/>
                  </a:lnTo>
                  <a:lnTo>
                    <a:pt x="1320" y="453"/>
                  </a:lnTo>
                  <a:lnTo>
                    <a:pt x="1361" y="436"/>
                  </a:lnTo>
                  <a:lnTo>
                    <a:pt x="1402" y="419"/>
                  </a:lnTo>
                  <a:lnTo>
                    <a:pt x="1441" y="401"/>
                  </a:lnTo>
                  <a:lnTo>
                    <a:pt x="1478" y="382"/>
                  </a:lnTo>
                  <a:lnTo>
                    <a:pt x="1509" y="364"/>
                  </a:lnTo>
                  <a:lnTo>
                    <a:pt x="1537" y="347"/>
                  </a:lnTo>
                  <a:lnTo>
                    <a:pt x="1561" y="332"/>
                  </a:lnTo>
                  <a:lnTo>
                    <a:pt x="1578" y="321"/>
                  </a:lnTo>
                  <a:lnTo>
                    <a:pt x="1589" y="314"/>
                  </a:lnTo>
                  <a:lnTo>
                    <a:pt x="1593" y="312"/>
                  </a:lnTo>
                  <a:lnTo>
                    <a:pt x="1687" y="317"/>
                  </a:lnTo>
                  <a:lnTo>
                    <a:pt x="1096" y="651"/>
                  </a:lnTo>
                  <a:lnTo>
                    <a:pt x="1092" y="653"/>
                  </a:lnTo>
                  <a:lnTo>
                    <a:pt x="1079" y="657"/>
                  </a:lnTo>
                  <a:lnTo>
                    <a:pt x="1059" y="664"/>
                  </a:lnTo>
                  <a:lnTo>
                    <a:pt x="1033" y="672"/>
                  </a:lnTo>
                  <a:lnTo>
                    <a:pt x="999" y="679"/>
                  </a:lnTo>
                  <a:lnTo>
                    <a:pt x="960" y="685"/>
                  </a:lnTo>
                  <a:lnTo>
                    <a:pt x="916" y="688"/>
                  </a:lnTo>
                  <a:lnTo>
                    <a:pt x="868" y="688"/>
                  </a:lnTo>
                  <a:lnTo>
                    <a:pt x="0" y="668"/>
                  </a:lnTo>
                </a:path>
              </a:pathLst>
            </a:cu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425"/>
            <p:cNvGrpSpPr>
              <a:grpSpLocks/>
            </p:cNvGrpSpPr>
            <p:nvPr/>
          </p:nvGrpSpPr>
          <p:grpSpPr bwMode="auto">
            <a:xfrm>
              <a:off x="1108" y="1440"/>
              <a:ext cx="2382" cy="1491"/>
              <a:chOff x="1108" y="1440"/>
              <a:chExt cx="2382" cy="1491"/>
            </a:xfrm>
          </p:grpSpPr>
          <p:sp>
            <p:nvSpPr>
              <p:cNvPr id="6265" name="Freeform 118"/>
              <p:cNvSpPr>
                <a:spLocks/>
              </p:cNvSpPr>
              <p:nvPr/>
            </p:nvSpPr>
            <p:spPr bwMode="auto">
              <a:xfrm>
                <a:off x="1603" y="1964"/>
                <a:ext cx="665" cy="401"/>
              </a:xfrm>
              <a:custGeom>
                <a:avLst/>
                <a:gdLst>
                  <a:gd name="T0" fmla="*/ 647 w 665"/>
                  <a:gd name="T1" fmla="*/ 0 h 401"/>
                  <a:gd name="T2" fmla="*/ 647 w 665"/>
                  <a:gd name="T3" fmla="*/ 2 h 401"/>
                  <a:gd name="T4" fmla="*/ 651 w 665"/>
                  <a:gd name="T5" fmla="*/ 4 h 401"/>
                  <a:gd name="T6" fmla="*/ 654 w 665"/>
                  <a:gd name="T7" fmla="*/ 6 h 401"/>
                  <a:gd name="T8" fmla="*/ 658 w 665"/>
                  <a:gd name="T9" fmla="*/ 10 h 401"/>
                  <a:gd name="T10" fmla="*/ 662 w 665"/>
                  <a:gd name="T11" fmla="*/ 13 h 401"/>
                  <a:gd name="T12" fmla="*/ 664 w 665"/>
                  <a:gd name="T13" fmla="*/ 19 h 401"/>
                  <a:gd name="T14" fmla="*/ 665 w 665"/>
                  <a:gd name="T15" fmla="*/ 23 h 401"/>
                  <a:gd name="T16" fmla="*/ 15 w 665"/>
                  <a:gd name="T17" fmla="*/ 401 h 401"/>
                  <a:gd name="T18" fmla="*/ 0 w 665"/>
                  <a:gd name="T19" fmla="*/ 379 h 401"/>
                  <a:gd name="T20" fmla="*/ 647 w 665"/>
                  <a:gd name="T21" fmla="*/ 0 h 4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65"/>
                  <a:gd name="T34" fmla="*/ 0 h 401"/>
                  <a:gd name="T35" fmla="*/ 665 w 665"/>
                  <a:gd name="T36" fmla="*/ 401 h 4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65" h="401">
                    <a:moveTo>
                      <a:pt x="647" y="0"/>
                    </a:moveTo>
                    <a:lnTo>
                      <a:pt x="647" y="2"/>
                    </a:lnTo>
                    <a:lnTo>
                      <a:pt x="651" y="4"/>
                    </a:lnTo>
                    <a:lnTo>
                      <a:pt x="654" y="6"/>
                    </a:lnTo>
                    <a:lnTo>
                      <a:pt x="658" y="10"/>
                    </a:lnTo>
                    <a:lnTo>
                      <a:pt x="662" y="13"/>
                    </a:lnTo>
                    <a:lnTo>
                      <a:pt x="664" y="19"/>
                    </a:lnTo>
                    <a:lnTo>
                      <a:pt x="665" y="23"/>
                    </a:lnTo>
                    <a:lnTo>
                      <a:pt x="15" y="401"/>
                    </a:lnTo>
                    <a:lnTo>
                      <a:pt x="0" y="379"/>
                    </a:lnTo>
                    <a:lnTo>
                      <a:pt x="647" y="0"/>
                    </a:lnTo>
                    <a:close/>
                  </a:path>
                </a:pathLst>
              </a:custGeom>
              <a:solidFill>
                <a:srgbClr val="FFD5D5"/>
              </a:solidFill>
              <a:ln w="0">
                <a:solidFill>
                  <a:srgbClr val="FFD5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6" name="Line 153"/>
              <p:cNvSpPr>
                <a:spLocks noChangeShapeType="1"/>
              </p:cNvSpPr>
              <p:nvPr/>
            </p:nvSpPr>
            <p:spPr bwMode="auto">
              <a:xfrm flipH="1">
                <a:off x="2016" y="2592"/>
                <a:ext cx="95" cy="297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7" name="Line 154"/>
              <p:cNvSpPr>
                <a:spLocks noChangeShapeType="1"/>
              </p:cNvSpPr>
              <p:nvPr/>
            </p:nvSpPr>
            <p:spPr bwMode="auto">
              <a:xfrm flipH="1">
                <a:off x="2016" y="2670"/>
                <a:ext cx="95" cy="219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8" name="Line 155"/>
              <p:cNvSpPr>
                <a:spLocks noChangeShapeType="1"/>
              </p:cNvSpPr>
              <p:nvPr/>
            </p:nvSpPr>
            <p:spPr bwMode="auto">
              <a:xfrm flipH="1">
                <a:off x="2016" y="2718"/>
                <a:ext cx="95" cy="17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9" name="Freeform 171"/>
              <p:cNvSpPr>
                <a:spLocks/>
              </p:cNvSpPr>
              <p:nvPr/>
            </p:nvSpPr>
            <p:spPr bwMode="auto">
              <a:xfrm>
                <a:off x="1989" y="2842"/>
                <a:ext cx="68" cy="89"/>
              </a:xfrm>
              <a:custGeom>
                <a:avLst/>
                <a:gdLst>
                  <a:gd name="T0" fmla="*/ 68 w 68"/>
                  <a:gd name="T1" fmla="*/ 0 h 89"/>
                  <a:gd name="T2" fmla="*/ 0 w 68"/>
                  <a:gd name="T3" fmla="*/ 39 h 89"/>
                  <a:gd name="T4" fmla="*/ 0 w 68"/>
                  <a:gd name="T5" fmla="*/ 89 h 89"/>
                  <a:gd name="T6" fmla="*/ 68 w 68"/>
                  <a:gd name="T7" fmla="*/ 52 h 89"/>
                  <a:gd name="T8" fmla="*/ 68 w 68"/>
                  <a:gd name="T9" fmla="*/ 0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89"/>
                  <a:gd name="T17" fmla="*/ 68 w 68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89">
                    <a:moveTo>
                      <a:pt x="68" y="0"/>
                    </a:moveTo>
                    <a:lnTo>
                      <a:pt x="0" y="39"/>
                    </a:lnTo>
                    <a:lnTo>
                      <a:pt x="0" y="89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0" name="Line 156"/>
              <p:cNvSpPr>
                <a:spLocks noChangeShapeType="1"/>
              </p:cNvSpPr>
              <p:nvPr/>
            </p:nvSpPr>
            <p:spPr bwMode="auto">
              <a:xfrm flipH="1">
                <a:off x="2016" y="2762"/>
                <a:ext cx="95" cy="127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1" name="Freeform 173"/>
              <p:cNvSpPr>
                <a:spLocks/>
              </p:cNvSpPr>
              <p:nvPr/>
            </p:nvSpPr>
            <p:spPr bwMode="auto">
              <a:xfrm>
                <a:off x="1989" y="2840"/>
                <a:ext cx="69" cy="91"/>
              </a:xfrm>
              <a:custGeom>
                <a:avLst/>
                <a:gdLst>
                  <a:gd name="T0" fmla="*/ 69 w 69"/>
                  <a:gd name="T1" fmla="*/ 0 h 91"/>
                  <a:gd name="T2" fmla="*/ 0 w 69"/>
                  <a:gd name="T3" fmla="*/ 39 h 91"/>
                  <a:gd name="T4" fmla="*/ 0 w 69"/>
                  <a:gd name="T5" fmla="*/ 91 h 91"/>
                  <a:gd name="T6" fmla="*/ 69 w 69"/>
                  <a:gd name="T7" fmla="*/ 52 h 91"/>
                  <a:gd name="T8" fmla="*/ 69 w 69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91"/>
                  <a:gd name="T17" fmla="*/ 69 w 69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91">
                    <a:moveTo>
                      <a:pt x="69" y="0"/>
                    </a:moveTo>
                    <a:lnTo>
                      <a:pt x="0" y="39"/>
                    </a:lnTo>
                    <a:lnTo>
                      <a:pt x="0" y="91"/>
                    </a:lnTo>
                    <a:lnTo>
                      <a:pt x="69" y="5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2" name="Freeform 172"/>
              <p:cNvSpPr>
                <a:spLocks/>
              </p:cNvSpPr>
              <p:nvPr/>
            </p:nvSpPr>
            <p:spPr bwMode="auto">
              <a:xfrm>
                <a:off x="1989" y="2842"/>
                <a:ext cx="68" cy="89"/>
              </a:xfrm>
              <a:custGeom>
                <a:avLst/>
                <a:gdLst>
                  <a:gd name="T0" fmla="*/ 68 w 68"/>
                  <a:gd name="T1" fmla="*/ 0 h 89"/>
                  <a:gd name="T2" fmla="*/ 0 w 68"/>
                  <a:gd name="T3" fmla="*/ 39 h 89"/>
                  <a:gd name="T4" fmla="*/ 0 w 68"/>
                  <a:gd name="T5" fmla="*/ 89 h 89"/>
                  <a:gd name="T6" fmla="*/ 68 w 68"/>
                  <a:gd name="T7" fmla="*/ 52 h 89"/>
                  <a:gd name="T8" fmla="*/ 68 w 68"/>
                  <a:gd name="T9" fmla="*/ 0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89"/>
                  <a:gd name="T17" fmla="*/ 68 w 68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89">
                    <a:moveTo>
                      <a:pt x="68" y="0"/>
                    </a:moveTo>
                    <a:lnTo>
                      <a:pt x="0" y="39"/>
                    </a:lnTo>
                    <a:lnTo>
                      <a:pt x="0" y="89"/>
                    </a:lnTo>
                    <a:lnTo>
                      <a:pt x="68" y="52"/>
                    </a:lnTo>
                    <a:lnTo>
                      <a:pt x="6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3" name="Freeform 174"/>
              <p:cNvSpPr>
                <a:spLocks/>
              </p:cNvSpPr>
              <p:nvPr/>
            </p:nvSpPr>
            <p:spPr bwMode="auto">
              <a:xfrm>
                <a:off x="1989" y="2840"/>
                <a:ext cx="69" cy="91"/>
              </a:xfrm>
              <a:custGeom>
                <a:avLst/>
                <a:gdLst>
                  <a:gd name="T0" fmla="*/ 69 w 69"/>
                  <a:gd name="T1" fmla="*/ 0 h 91"/>
                  <a:gd name="T2" fmla="*/ 0 w 69"/>
                  <a:gd name="T3" fmla="*/ 39 h 91"/>
                  <a:gd name="T4" fmla="*/ 0 w 69"/>
                  <a:gd name="T5" fmla="*/ 91 h 91"/>
                  <a:gd name="T6" fmla="*/ 69 w 69"/>
                  <a:gd name="T7" fmla="*/ 52 h 91"/>
                  <a:gd name="T8" fmla="*/ 69 w 69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91"/>
                  <a:gd name="T17" fmla="*/ 69 w 69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91">
                    <a:moveTo>
                      <a:pt x="69" y="0"/>
                    </a:moveTo>
                    <a:lnTo>
                      <a:pt x="0" y="39"/>
                    </a:lnTo>
                    <a:lnTo>
                      <a:pt x="0" y="91"/>
                    </a:lnTo>
                    <a:lnTo>
                      <a:pt x="69" y="52"/>
                    </a:lnTo>
                    <a:lnTo>
                      <a:pt x="69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4" name="Freeform 334"/>
              <p:cNvSpPr>
                <a:spLocks/>
              </p:cNvSpPr>
              <p:nvPr/>
            </p:nvSpPr>
            <p:spPr bwMode="auto">
              <a:xfrm>
                <a:off x="1269" y="2389"/>
                <a:ext cx="1075" cy="510"/>
              </a:xfrm>
              <a:custGeom>
                <a:avLst/>
                <a:gdLst>
                  <a:gd name="T0" fmla="*/ 323 w 1075"/>
                  <a:gd name="T1" fmla="*/ 0 h 510"/>
                  <a:gd name="T2" fmla="*/ 184 w 1075"/>
                  <a:gd name="T3" fmla="*/ 39 h 510"/>
                  <a:gd name="T4" fmla="*/ 145 w 1075"/>
                  <a:gd name="T5" fmla="*/ 61 h 510"/>
                  <a:gd name="T6" fmla="*/ 117 w 1075"/>
                  <a:gd name="T7" fmla="*/ 82 h 510"/>
                  <a:gd name="T8" fmla="*/ 95 w 1075"/>
                  <a:gd name="T9" fmla="*/ 98 h 510"/>
                  <a:gd name="T10" fmla="*/ 80 w 1075"/>
                  <a:gd name="T11" fmla="*/ 111 h 510"/>
                  <a:gd name="T12" fmla="*/ 70 w 1075"/>
                  <a:gd name="T13" fmla="*/ 120 h 510"/>
                  <a:gd name="T14" fmla="*/ 69 w 1075"/>
                  <a:gd name="T15" fmla="*/ 122 h 510"/>
                  <a:gd name="T16" fmla="*/ 37 w 1075"/>
                  <a:gd name="T17" fmla="*/ 158 h 510"/>
                  <a:gd name="T18" fmla="*/ 17 w 1075"/>
                  <a:gd name="T19" fmla="*/ 191 h 510"/>
                  <a:gd name="T20" fmla="*/ 6 w 1075"/>
                  <a:gd name="T21" fmla="*/ 224 h 510"/>
                  <a:gd name="T22" fmla="*/ 0 w 1075"/>
                  <a:gd name="T23" fmla="*/ 254 h 510"/>
                  <a:gd name="T24" fmla="*/ 2 w 1075"/>
                  <a:gd name="T25" fmla="*/ 282 h 510"/>
                  <a:gd name="T26" fmla="*/ 7 w 1075"/>
                  <a:gd name="T27" fmla="*/ 308 h 510"/>
                  <a:gd name="T28" fmla="*/ 15 w 1075"/>
                  <a:gd name="T29" fmla="*/ 328 h 510"/>
                  <a:gd name="T30" fmla="*/ 24 w 1075"/>
                  <a:gd name="T31" fmla="*/ 347 h 510"/>
                  <a:gd name="T32" fmla="*/ 31 w 1075"/>
                  <a:gd name="T33" fmla="*/ 360 h 510"/>
                  <a:gd name="T34" fmla="*/ 37 w 1075"/>
                  <a:gd name="T35" fmla="*/ 369 h 510"/>
                  <a:gd name="T36" fmla="*/ 41 w 1075"/>
                  <a:gd name="T37" fmla="*/ 371 h 510"/>
                  <a:gd name="T38" fmla="*/ 67 w 1075"/>
                  <a:gd name="T39" fmla="*/ 402 h 510"/>
                  <a:gd name="T40" fmla="*/ 98 w 1075"/>
                  <a:gd name="T41" fmla="*/ 428 h 510"/>
                  <a:gd name="T42" fmla="*/ 133 w 1075"/>
                  <a:gd name="T43" fmla="*/ 449 h 510"/>
                  <a:gd name="T44" fmla="*/ 172 w 1075"/>
                  <a:gd name="T45" fmla="*/ 467 h 510"/>
                  <a:gd name="T46" fmla="*/ 213 w 1075"/>
                  <a:gd name="T47" fmla="*/ 480 h 510"/>
                  <a:gd name="T48" fmla="*/ 250 w 1075"/>
                  <a:gd name="T49" fmla="*/ 489 h 510"/>
                  <a:gd name="T50" fmla="*/ 286 w 1075"/>
                  <a:gd name="T51" fmla="*/ 497 h 510"/>
                  <a:gd name="T52" fmla="*/ 317 w 1075"/>
                  <a:gd name="T53" fmla="*/ 502 h 510"/>
                  <a:gd name="T54" fmla="*/ 341 w 1075"/>
                  <a:gd name="T55" fmla="*/ 504 h 510"/>
                  <a:gd name="T56" fmla="*/ 356 w 1075"/>
                  <a:gd name="T57" fmla="*/ 506 h 510"/>
                  <a:gd name="T58" fmla="*/ 362 w 1075"/>
                  <a:gd name="T59" fmla="*/ 506 h 510"/>
                  <a:gd name="T60" fmla="*/ 395 w 1075"/>
                  <a:gd name="T61" fmla="*/ 510 h 510"/>
                  <a:gd name="T62" fmla="*/ 432 w 1075"/>
                  <a:gd name="T63" fmla="*/ 510 h 510"/>
                  <a:gd name="T64" fmla="*/ 473 w 1075"/>
                  <a:gd name="T65" fmla="*/ 508 h 510"/>
                  <a:gd name="T66" fmla="*/ 514 w 1075"/>
                  <a:gd name="T67" fmla="*/ 504 h 510"/>
                  <a:gd name="T68" fmla="*/ 553 w 1075"/>
                  <a:gd name="T69" fmla="*/ 501 h 510"/>
                  <a:gd name="T70" fmla="*/ 588 w 1075"/>
                  <a:gd name="T71" fmla="*/ 497 h 510"/>
                  <a:gd name="T72" fmla="*/ 619 w 1075"/>
                  <a:gd name="T73" fmla="*/ 493 h 510"/>
                  <a:gd name="T74" fmla="*/ 643 w 1075"/>
                  <a:gd name="T75" fmla="*/ 491 h 510"/>
                  <a:gd name="T76" fmla="*/ 660 w 1075"/>
                  <a:gd name="T77" fmla="*/ 488 h 510"/>
                  <a:gd name="T78" fmla="*/ 666 w 1075"/>
                  <a:gd name="T79" fmla="*/ 488 h 510"/>
                  <a:gd name="T80" fmla="*/ 708 w 1075"/>
                  <a:gd name="T81" fmla="*/ 475 h 510"/>
                  <a:gd name="T82" fmla="*/ 751 w 1075"/>
                  <a:gd name="T83" fmla="*/ 458 h 510"/>
                  <a:gd name="T84" fmla="*/ 792 w 1075"/>
                  <a:gd name="T85" fmla="*/ 441 h 510"/>
                  <a:gd name="T86" fmla="*/ 831 w 1075"/>
                  <a:gd name="T87" fmla="*/ 423 h 510"/>
                  <a:gd name="T88" fmla="*/ 866 w 1075"/>
                  <a:gd name="T89" fmla="*/ 404 h 510"/>
                  <a:gd name="T90" fmla="*/ 897 w 1075"/>
                  <a:gd name="T91" fmla="*/ 386 h 510"/>
                  <a:gd name="T92" fmla="*/ 927 w 1075"/>
                  <a:gd name="T93" fmla="*/ 369 h 510"/>
                  <a:gd name="T94" fmla="*/ 949 w 1075"/>
                  <a:gd name="T95" fmla="*/ 354 h 510"/>
                  <a:gd name="T96" fmla="*/ 966 w 1075"/>
                  <a:gd name="T97" fmla="*/ 343 h 510"/>
                  <a:gd name="T98" fmla="*/ 977 w 1075"/>
                  <a:gd name="T99" fmla="*/ 336 h 510"/>
                  <a:gd name="T100" fmla="*/ 981 w 1075"/>
                  <a:gd name="T101" fmla="*/ 332 h 510"/>
                  <a:gd name="T102" fmla="*/ 1075 w 1075"/>
                  <a:gd name="T103" fmla="*/ 317 h 51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75"/>
                  <a:gd name="T157" fmla="*/ 0 h 510"/>
                  <a:gd name="T158" fmla="*/ 1075 w 1075"/>
                  <a:gd name="T159" fmla="*/ 510 h 51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75" h="510">
                    <a:moveTo>
                      <a:pt x="323" y="0"/>
                    </a:moveTo>
                    <a:lnTo>
                      <a:pt x="184" y="39"/>
                    </a:lnTo>
                    <a:lnTo>
                      <a:pt x="145" y="61"/>
                    </a:lnTo>
                    <a:lnTo>
                      <a:pt x="117" y="82"/>
                    </a:lnTo>
                    <a:lnTo>
                      <a:pt x="95" y="98"/>
                    </a:lnTo>
                    <a:lnTo>
                      <a:pt x="80" y="111"/>
                    </a:lnTo>
                    <a:lnTo>
                      <a:pt x="70" y="120"/>
                    </a:lnTo>
                    <a:lnTo>
                      <a:pt x="69" y="122"/>
                    </a:lnTo>
                    <a:lnTo>
                      <a:pt x="37" y="158"/>
                    </a:lnTo>
                    <a:lnTo>
                      <a:pt x="17" y="191"/>
                    </a:lnTo>
                    <a:lnTo>
                      <a:pt x="6" y="224"/>
                    </a:lnTo>
                    <a:lnTo>
                      <a:pt x="0" y="254"/>
                    </a:lnTo>
                    <a:lnTo>
                      <a:pt x="2" y="282"/>
                    </a:lnTo>
                    <a:lnTo>
                      <a:pt x="7" y="308"/>
                    </a:lnTo>
                    <a:lnTo>
                      <a:pt x="15" y="328"/>
                    </a:lnTo>
                    <a:lnTo>
                      <a:pt x="24" y="347"/>
                    </a:lnTo>
                    <a:lnTo>
                      <a:pt x="31" y="360"/>
                    </a:lnTo>
                    <a:lnTo>
                      <a:pt x="37" y="369"/>
                    </a:lnTo>
                    <a:lnTo>
                      <a:pt x="41" y="371"/>
                    </a:lnTo>
                    <a:lnTo>
                      <a:pt x="67" y="402"/>
                    </a:lnTo>
                    <a:lnTo>
                      <a:pt x="98" y="428"/>
                    </a:lnTo>
                    <a:lnTo>
                      <a:pt x="133" y="449"/>
                    </a:lnTo>
                    <a:lnTo>
                      <a:pt x="172" y="467"/>
                    </a:lnTo>
                    <a:lnTo>
                      <a:pt x="213" y="480"/>
                    </a:lnTo>
                    <a:lnTo>
                      <a:pt x="250" y="489"/>
                    </a:lnTo>
                    <a:lnTo>
                      <a:pt x="286" y="497"/>
                    </a:lnTo>
                    <a:lnTo>
                      <a:pt x="317" y="502"/>
                    </a:lnTo>
                    <a:lnTo>
                      <a:pt x="341" y="504"/>
                    </a:lnTo>
                    <a:lnTo>
                      <a:pt x="356" y="506"/>
                    </a:lnTo>
                    <a:lnTo>
                      <a:pt x="362" y="506"/>
                    </a:lnTo>
                    <a:lnTo>
                      <a:pt x="395" y="510"/>
                    </a:lnTo>
                    <a:lnTo>
                      <a:pt x="432" y="510"/>
                    </a:lnTo>
                    <a:lnTo>
                      <a:pt x="473" y="508"/>
                    </a:lnTo>
                    <a:lnTo>
                      <a:pt x="514" y="504"/>
                    </a:lnTo>
                    <a:lnTo>
                      <a:pt x="553" y="501"/>
                    </a:lnTo>
                    <a:lnTo>
                      <a:pt x="588" y="497"/>
                    </a:lnTo>
                    <a:lnTo>
                      <a:pt x="619" y="493"/>
                    </a:lnTo>
                    <a:lnTo>
                      <a:pt x="643" y="491"/>
                    </a:lnTo>
                    <a:lnTo>
                      <a:pt x="660" y="488"/>
                    </a:lnTo>
                    <a:lnTo>
                      <a:pt x="666" y="488"/>
                    </a:lnTo>
                    <a:lnTo>
                      <a:pt x="708" y="475"/>
                    </a:lnTo>
                    <a:lnTo>
                      <a:pt x="751" y="458"/>
                    </a:lnTo>
                    <a:lnTo>
                      <a:pt x="792" y="441"/>
                    </a:lnTo>
                    <a:lnTo>
                      <a:pt x="831" y="423"/>
                    </a:lnTo>
                    <a:lnTo>
                      <a:pt x="866" y="404"/>
                    </a:lnTo>
                    <a:lnTo>
                      <a:pt x="897" y="386"/>
                    </a:lnTo>
                    <a:lnTo>
                      <a:pt x="927" y="369"/>
                    </a:lnTo>
                    <a:lnTo>
                      <a:pt x="949" y="354"/>
                    </a:lnTo>
                    <a:lnTo>
                      <a:pt x="966" y="343"/>
                    </a:lnTo>
                    <a:lnTo>
                      <a:pt x="977" y="336"/>
                    </a:lnTo>
                    <a:lnTo>
                      <a:pt x="981" y="332"/>
                    </a:lnTo>
                    <a:lnTo>
                      <a:pt x="1075" y="317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5" name="Freeform 13"/>
              <p:cNvSpPr>
                <a:spLocks/>
              </p:cNvSpPr>
              <p:nvPr/>
            </p:nvSpPr>
            <p:spPr bwMode="auto">
              <a:xfrm>
                <a:off x="1276" y="2469"/>
                <a:ext cx="126" cy="103"/>
              </a:xfrm>
              <a:custGeom>
                <a:avLst/>
                <a:gdLst>
                  <a:gd name="T0" fmla="*/ 0 w 126"/>
                  <a:gd name="T1" fmla="*/ 50 h 103"/>
                  <a:gd name="T2" fmla="*/ 86 w 126"/>
                  <a:gd name="T3" fmla="*/ 0 h 103"/>
                  <a:gd name="T4" fmla="*/ 88 w 126"/>
                  <a:gd name="T5" fmla="*/ 0 h 103"/>
                  <a:gd name="T6" fmla="*/ 93 w 126"/>
                  <a:gd name="T7" fmla="*/ 0 h 103"/>
                  <a:gd name="T8" fmla="*/ 100 w 126"/>
                  <a:gd name="T9" fmla="*/ 0 h 103"/>
                  <a:gd name="T10" fmla="*/ 108 w 126"/>
                  <a:gd name="T11" fmla="*/ 3 h 103"/>
                  <a:gd name="T12" fmla="*/ 115 w 126"/>
                  <a:gd name="T13" fmla="*/ 9 h 103"/>
                  <a:gd name="T14" fmla="*/ 123 w 126"/>
                  <a:gd name="T15" fmla="*/ 18 h 103"/>
                  <a:gd name="T16" fmla="*/ 126 w 126"/>
                  <a:gd name="T17" fmla="*/ 33 h 103"/>
                  <a:gd name="T18" fmla="*/ 126 w 126"/>
                  <a:gd name="T19" fmla="*/ 53 h 103"/>
                  <a:gd name="T20" fmla="*/ 41 w 126"/>
                  <a:gd name="T21" fmla="*/ 103 h 103"/>
                  <a:gd name="T22" fmla="*/ 0 w 126"/>
                  <a:gd name="T23" fmla="*/ 50 h 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6"/>
                  <a:gd name="T37" fmla="*/ 0 h 103"/>
                  <a:gd name="T38" fmla="*/ 126 w 126"/>
                  <a:gd name="T39" fmla="*/ 103 h 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6" h="103">
                    <a:moveTo>
                      <a:pt x="0" y="50"/>
                    </a:moveTo>
                    <a:lnTo>
                      <a:pt x="86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100" y="0"/>
                    </a:lnTo>
                    <a:lnTo>
                      <a:pt x="108" y="3"/>
                    </a:lnTo>
                    <a:lnTo>
                      <a:pt x="115" y="9"/>
                    </a:lnTo>
                    <a:lnTo>
                      <a:pt x="123" y="18"/>
                    </a:lnTo>
                    <a:lnTo>
                      <a:pt x="126" y="33"/>
                    </a:lnTo>
                    <a:lnTo>
                      <a:pt x="126" y="53"/>
                    </a:lnTo>
                    <a:lnTo>
                      <a:pt x="41" y="103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6" name="Freeform 14"/>
              <p:cNvSpPr>
                <a:spLocks/>
              </p:cNvSpPr>
              <p:nvPr/>
            </p:nvSpPr>
            <p:spPr bwMode="auto">
              <a:xfrm>
                <a:off x="1276" y="2469"/>
                <a:ext cx="126" cy="103"/>
              </a:xfrm>
              <a:custGeom>
                <a:avLst/>
                <a:gdLst>
                  <a:gd name="T0" fmla="*/ 0 w 126"/>
                  <a:gd name="T1" fmla="*/ 50 h 103"/>
                  <a:gd name="T2" fmla="*/ 86 w 126"/>
                  <a:gd name="T3" fmla="*/ 0 h 103"/>
                  <a:gd name="T4" fmla="*/ 88 w 126"/>
                  <a:gd name="T5" fmla="*/ 0 h 103"/>
                  <a:gd name="T6" fmla="*/ 93 w 126"/>
                  <a:gd name="T7" fmla="*/ 0 h 103"/>
                  <a:gd name="T8" fmla="*/ 100 w 126"/>
                  <a:gd name="T9" fmla="*/ 0 h 103"/>
                  <a:gd name="T10" fmla="*/ 108 w 126"/>
                  <a:gd name="T11" fmla="*/ 3 h 103"/>
                  <a:gd name="T12" fmla="*/ 115 w 126"/>
                  <a:gd name="T13" fmla="*/ 9 h 103"/>
                  <a:gd name="T14" fmla="*/ 123 w 126"/>
                  <a:gd name="T15" fmla="*/ 18 h 103"/>
                  <a:gd name="T16" fmla="*/ 126 w 126"/>
                  <a:gd name="T17" fmla="*/ 33 h 103"/>
                  <a:gd name="T18" fmla="*/ 126 w 126"/>
                  <a:gd name="T19" fmla="*/ 53 h 103"/>
                  <a:gd name="T20" fmla="*/ 41 w 126"/>
                  <a:gd name="T21" fmla="*/ 103 h 103"/>
                  <a:gd name="T22" fmla="*/ 0 w 126"/>
                  <a:gd name="T23" fmla="*/ 50 h 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6"/>
                  <a:gd name="T37" fmla="*/ 0 h 103"/>
                  <a:gd name="T38" fmla="*/ 126 w 126"/>
                  <a:gd name="T39" fmla="*/ 103 h 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6" h="103">
                    <a:moveTo>
                      <a:pt x="0" y="50"/>
                    </a:moveTo>
                    <a:lnTo>
                      <a:pt x="86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100" y="0"/>
                    </a:lnTo>
                    <a:lnTo>
                      <a:pt x="108" y="3"/>
                    </a:lnTo>
                    <a:lnTo>
                      <a:pt x="115" y="9"/>
                    </a:lnTo>
                    <a:lnTo>
                      <a:pt x="123" y="18"/>
                    </a:lnTo>
                    <a:lnTo>
                      <a:pt x="126" y="33"/>
                    </a:lnTo>
                    <a:lnTo>
                      <a:pt x="126" y="53"/>
                    </a:lnTo>
                    <a:lnTo>
                      <a:pt x="41" y="103"/>
                    </a:lnTo>
                    <a:lnTo>
                      <a:pt x="0" y="5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7" name="Freeform 15"/>
              <p:cNvSpPr>
                <a:spLocks/>
              </p:cNvSpPr>
              <p:nvPr/>
            </p:nvSpPr>
            <p:spPr bwMode="auto">
              <a:xfrm>
                <a:off x="1282" y="2471"/>
                <a:ext cx="120" cy="94"/>
              </a:xfrm>
              <a:custGeom>
                <a:avLst/>
                <a:gdLst>
                  <a:gd name="T0" fmla="*/ 35 w 120"/>
                  <a:gd name="T1" fmla="*/ 94 h 94"/>
                  <a:gd name="T2" fmla="*/ 0 w 120"/>
                  <a:gd name="T3" fmla="*/ 48 h 94"/>
                  <a:gd name="T4" fmla="*/ 83 w 120"/>
                  <a:gd name="T5" fmla="*/ 0 h 94"/>
                  <a:gd name="T6" fmla="*/ 85 w 120"/>
                  <a:gd name="T7" fmla="*/ 0 h 94"/>
                  <a:gd name="T8" fmla="*/ 91 w 120"/>
                  <a:gd name="T9" fmla="*/ 0 h 94"/>
                  <a:gd name="T10" fmla="*/ 98 w 120"/>
                  <a:gd name="T11" fmla="*/ 1 h 94"/>
                  <a:gd name="T12" fmla="*/ 107 w 120"/>
                  <a:gd name="T13" fmla="*/ 5 h 94"/>
                  <a:gd name="T14" fmla="*/ 115 w 120"/>
                  <a:gd name="T15" fmla="*/ 14 h 94"/>
                  <a:gd name="T16" fmla="*/ 119 w 120"/>
                  <a:gd name="T17" fmla="*/ 27 h 94"/>
                  <a:gd name="T18" fmla="*/ 120 w 120"/>
                  <a:gd name="T19" fmla="*/ 46 h 94"/>
                  <a:gd name="T20" fmla="*/ 35 w 120"/>
                  <a:gd name="T21" fmla="*/ 94 h 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0"/>
                  <a:gd name="T34" fmla="*/ 0 h 94"/>
                  <a:gd name="T35" fmla="*/ 120 w 120"/>
                  <a:gd name="T36" fmla="*/ 94 h 9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0" h="94">
                    <a:moveTo>
                      <a:pt x="35" y="94"/>
                    </a:moveTo>
                    <a:lnTo>
                      <a:pt x="0" y="48"/>
                    </a:lnTo>
                    <a:lnTo>
                      <a:pt x="83" y="0"/>
                    </a:lnTo>
                    <a:lnTo>
                      <a:pt x="85" y="0"/>
                    </a:lnTo>
                    <a:lnTo>
                      <a:pt x="91" y="0"/>
                    </a:lnTo>
                    <a:lnTo>
                      <a:pt x="98" y="1"/>
                    </a:lnTo>
                    <a:lnTo>
                      <a:pt x="107" y="5"/>
                    </a:lnTo>
                    <a:lnTo>
                      <a:pt x="115" y="14"/>
                    </a:lnTo>
                    <a:lnTo>
                      <a:pt x="119" y="27"/>
                    </a:lnTo>
                    <a:lnTo>
                      <a:pt x="120" y="46"/>
                    </a:lnTo>
                    <a:lnTo>
                      <a:pt x="35" y="94"/>
                    </a:lnTo>
                    <a:close/>
                  </a:path>
                </a:pathLst>
              </a:custGeom>
              <a:solidFill>
                <a:srgbClr val="2B2BFF"/>
              </a:solidFill>
              <a:ln w="0">
                <a:solidFill>
                  <a:srgbClr val="2B2B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8" name="Freeform 16"/>
              <p:cNvSpPr>
                <a:spLocks/>
              </p:cNvSpPr>
              <p:nvPr/>
            </p:nvSpPr>
            <p:spPr bwMode="auto">
              <a:xfrm>
                <a:off x="1287" y="2471"/>
                <a:ext cx="114" cy="89"/>
              </a:xfrm>
              <a:custGeom>
                <a:avLst/>
                <a:gdLst>
                  <a:gd name="T0" fmla="*/ 30 w 114"/>
                  <a:gd name="T1" fmla="*/ 89 h 89"/>
                  <a:gd name="T2" fmla="*/ 0 w 114"/>
                  <a:gd name="T3" fmla="*/ 48 h 89"/>
                  <a:gd name="T4" fmla="*/ 82 w 114"/>
                  <a:gd name="T5" fmla="*/ 0 h 89"/>
                  <a:gd name="T6" fmla="*/ 84 w 114"/>
                  <a:gd name="T7" fmla="*/ 1 h 89"/>
                  <a:gd name="T8" fmla="*/ 91 w 114"/>
                  <a:gd name="T9" fmla="*/ 1 h 89"/>
                  <a:gd name="T10" fmla="*/ 99 w 114"/>
                  <a:gd name="T11" fmla="*/ 5 h 89"/>
                  <a:gd name="T12" fmla="*/ 108 w 114"/>
                  <a:gd name="T13" fmla="*/ 12 h 89"/>
                  <a:gd name="T14" fmla="*/ 114 w 114"/>
                  <a:gd name="T15" fmla="*/ 24 h 89"/>
                  <a:gd name="T16" fmla="*/ 114 w 114"/>
                  <a:gd name="T17" fmla="*/ 40 h 89"/>
                  <a:gd name="T18" fmla="*/ 30 w 114"/>
                  <a:gd name="T19" fmla="*/ 89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4"/>
                  <a:gd name="T31" fmla="*/ 0 h 89"/>
                  <a:gd name="T32" fmla="*/ 114 w 114"/>
                  <a:gd name="T33" fmla="*/ 89 h 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4" h="89">
                    <a:moveTo>
                      <a:pt x="30" y="89"/>
                    </a:moveTo>
                    <a:lnTo>
                      <a:pt x="0" y="48"/>
                    </a:lnTo>
                    <a:lnTo>
                      <a:pt x="82" y="0"/>
                    </a:lnTo>
                    <a:lnTo>
                      <a:pt x="84" y="1"/>
                    </a:lnTo>
                    <a:lnTo>
                      <a:pt x="91" y="1"/>
                    </a:lnTo>
                    <a:lnTo>
                      <a:pt x="99" y="5"/>
                    </a:lnTo>
                    <a:lnTo>
                      <a:pt x="108" y="12"/>
                    </a:lnTo>
                    <a:lnTo>
                      <a:pt x="114" y="24"/>
                    </a:lnTo>
                    <a:lnTo>
                      <a:pt x="114" y="40"/>
                    </a:lnTo>
                    <a:lnTo>
                      <a:pt x="30" y="89"/>
                    </a:lnTo>
                    <a:close/>
                  </a:path>
                </a:pathLst>
              </a:custGeom>
              <a:solidFill>
                <a:srgbClr val="5555FF"/>
              </a:solidFill>
              <a:ln w="0">
                <a:solidFill>
                  <a:srgbClr val="5555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9" name="Freeform 17"/>
              <p:cNvSpPr>
                <a:spLocks/>
              </p:cNvSpPr>
              <p:nvPr/>
            </p:nvSpPr>
            <p:spPr bwMode="auto">
              <a:xfrm>
                <a:off x="1293" y="2472"/>
                <a:ext cx="108" cy="82"/>
              </a:xfrm>
              <a:custGeom>
                <a:avLst/>
                <a:gdLst>
                  <a:gd name="T0" fmla="*/ 24 w 108"/>
                  <a:gd name="T1" fmla="*/ 82 h 82"/>
                  <a:gd name="T2" fmla="*/ 0 w 108"/>
                  <a:gd name="T3" fmla="*/ 49 h 82"/>
                  <a:gd name="T4" fmla="*/ 80 w 108"/>
                  <a:gd name="T5" fmla="*/ 0 h 82"/>
                  <a:gd name="T6" fmla="*/ 82 w 108"/>
                  <a:gd name="T7" fmla="*/ 0 h 82"/>
                  <a:gd name="T8" fmla="*/ 87 w 108"/>
                  <a:gd name="T9" fmla="*/ 2 h 82"/>
                  <a:gd name="T10" fmla="*/ 95 w 108"/>
                  <a:gd name="T11" fmla="*/ 6 h 82"/>
                  <a:gd name="T12" fmla="*/ 102 w 108"/>
                  <a:gd name="T13" fmla="*/ 11 h 82"/>
                  <a:gd name="T14" fmla="*/ 106 w 108"/>
                  <a:gd name="T15" fmla="*/ 21 h 82"/>
                  <a:gd name="T16" fmla="*/ 108 w 108"/>
                  <a:gd name="T17" fmla="*/ 36 h 82"/>
                  <a:gd name="T18" fmla="*/ 24 w 108"/>
                  <a:gd name="T19" fmla="*/ 82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8"/>
                  <a:gd name="T31" fmla="*/ 0 h 82"/>
                  <a:gd name="T32" fmla="*/ 108 w 108"/>
                  <a:gd name="T33" fmla="*/ 82 h 8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8" h="82">
                    <a:moveTo>
                      <a:pt x="24" y="82"/>
                    </a:moveTo>
                    <a:lnTo>
                      <a:pt x="0" y="49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7" y="2"/>
                    </a:lnTo>
                    <a:lnTo>
                      <a:pt x="95" y="6"/>
                    </a:lnTo>
                    <a:lnTo>
                      <a:pt x="102" y="11"/>
                    </a:lnTo>
                    <a:lnTo>
                      <a:pt x="106" y="21"/>
                    </a:lnTo>
                    <a:lnTo>
                      <a:pt x="108" y="36"/>
                    </a:lnTo>
                    <a:lnTo>
                      <a:pt x="24" y="82"/>
                    </a:lnTo>
                    <a:close/>
                  </a:path>
                </a:pathLst>
              </a:custGeom>
              <a:solidFill>
                <a:srgbClr val="8080FF"/>
              </a:solidFill>
              <a:ln w="0">
                <a:solidFill>
                  <a:srgbClr val="8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0" name="Freeform 18"/>
              <p:cNvSpPr>
                <a:spLocks/>
              </p:cNvSpPr>
              <p:nvPr/>
            </p:nvSpPr>
            <p:spPr bwMode="auto">
              <a:xfrm>
                <a:off x="1299" y="2474"/>
                <a:ext cx="100" cy="74"/>
              </a:xfrm>
              <a:custGeom>
                <a:avLst/>
                <a:gdLst>
                  <a:gd name="T0" fmla="*/ 18 w 100"/>
                  <a:gd name="T1" fmla="*/ 74 h 74"/>
                  <a:gd name="T2" fmla="*/ 0 w 100"/>
                  <a:gd name="T3" fmla="*/ 47 h 74"/>
                  <a:gd name="T4" fmla="*/ 77 w 100"/>
                  <a:gd name="T5" fmla="*/ 0 h 74"/>
                  <a:gd name="T6" fmla="*/ 79 w 100"/>
                  <a:gd name="T7" fmla="*/ 0 h 74"/>
                  <a:gd name="T8" fmla="*/ 81 w 100"/>
                  <a:gd name="T9" fmla="*/ 0 h 74"/>
                  <a:gd name="T10" fmla="*/ 85 w 100"/>
                  <a:gd name="T11" fmla="*/ 2 h 74"/>
                  <a:gd name="T12" fmla="*/ 89 w 100"/>
                  <a:gd name="T13" fmla="*/ 4 h 74"/>
                  <a:gd name="T14" fmla="*/ 92 w 100"/>
                  <a:gd name="T15" fmla="*/ 8 h 74"/>
                  <a:gd name="T16" fmla="*/ 96 w 100"/>
                  <a:gd name="T17" fmla="*/ 11 h 74"/>
                  <a:gd name="T18" fmla="*/ 98 w 100"/>
                  <a:gd name="T19" fmla="*/ 15 h 74"/>
                  <a:gd name="T20" fmla="*/ 100 w 100"/>
                  <a:gd name="T21" fmla="*/ 21 h 74"/>
                  <a:gd name="T22" fmla="*/ 100 w 100"/>
                  <a:gd name="T23" fmla="*/ 28 h 74"/>
                  <a:gd name="T24" fmla="*/ 18 w 100"/>
                  <a:gd name="T25" fmla="*/ 74 h 7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0"/>
                  <a:gd name="T40" fmla="*/ 0 h 74"/>
                  <a:gd name="T41" fmla="*/ 100 w 100"/>
                  <a:gd name="T42" fmla="*/ 74 h 7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0" h="74">
                    <a:moveTo>
                      <a:pt x="18" y="74"/>
                    </a:moveTo>
                    <a:lnTo>
                      <a:pt x="0" y="47"/>
                    </a:lnTo>
                    <a:lnTo>
                      <a:pt x="77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92" y="8"/>
                    </a:lnTo>
                    <a:lnTo>
                      <a:pt x="96" y="11"/>
                    </a:lnTo>
                    <a:lnTo>
                      <a:pt x="98" y="15"/>
                    </a:lnTo>
                    <a:lnTo>
                      <a:pt x="100" y="21"/>
                    </a:lnTo>
                    <a:lnTo>
                      <a:pt x="100" y="28"/>
                    </a:lnTo>
                    <a:lnTo>
                      <a:pt x="18" y="74"/>
                    </a:lnTo>
                    <a:close/>
                  </a:path>
                </a:pathLst>
              </a:custGeom>
              <a:solidFill>
                <a:srgbClr val="AAAAFF"/>
              </a:solidFill>
              <a:ln w="0">
                <a:solidFill>
                  <a:srgbClr val="AAAA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1" name="Freeform 19"/>
              <p:cNvSpPr>
                <a:spLocks/>
              </p:cNvSpPr>
              <p:nvPr/>
            </p:nvSpPr>
            <p:spPr bwMode="auto">
              <a:xfrm>
                <a:off x="1304" y="2474"/>
                <a:ext cx="95" cy="67"/>
              </a:xfrm>
              <a:custGeom>
                <a:avLst/>
                <a:gdLst>
                  <a:gd name="T0" fmla="*/ 13 w 95"/>
                  <a:gd name="T1" fmla="*/ 67 h 67"/>
                  <a:gd name="T2" fmla="*/ 0 w 95"/>
                  <a:gd name="T3" fmla="*/ 47 h 67"/>
                  <a:gd name="T4" fmla="*/ 76 w 95"/>
                  <a:gd name="T5" fmla="*/ 0 h 67"/>
                  <a:gd name="T6" fmla="*/ 78 w 95"/>
                  <a:gd name="T7" fmla="*/ 2 h 67"/>
                  <a:gd name="T8" fmla="*/ 80 w 95"/>
                  <a:gd name="T9" fmla="*/ 4 h 67"/>
                  <a:gd name="T10" fmla="*/ 84 w 95"/>
                  <a:gd name="T11" fmla="*/ 6 h 67"/>
                  <a:gd name="T12" fmla="*/ 87 w 95"/>
                  <a:gd name="T13" fmla="*/ 9 h 67"/>
                  <a:gd name="T14" fmla="*/ 91 w 95"/>
                  <a:gd name="T15" fmla="*/ 13 h 67"/>
                  <a:gd name="T16" fmla="*/ 95 w 95"/>
                  <a:gd name="T17" fmla="*/ 19 h 67"/>
                  <a:gd name="T18" fmla="*/ 95 w 95"/>
                  <a:gd name="T19" fmla="*/ 22 h 67"/>
                  <a:gd name="T20" fmla="*/ 13 w 95"/>
                  <a:gd name="T21" fmla="*/ 67 h 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5"/>
                  <a:gd name="T34" fmla="*/ 0 h 67"/>
                  <a:gd name="T35" fmla="*/ 95 w 95"/>
                  <a:gd name="T36" fmla="*/ 67 h 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5" h="67">
                    <a:moveTo>
                      <a:pt x="13" y="67"/>
                    </a:moveTo>
                    <a:lnTo>
                      <a:pt x="0" y="47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6"/>
                    </a:lnTo>
                    <a:lnTo>
                      <a:pt x="87" y="9"/>
                    </a:lnTo>
                    <a:lnTo>
                      <a:pt x="91" y="13"/>
                    </a:lnTo>
                    <a:lnTo>
                      <a:pt x="95" y="19"/>
                    </a:lnTo>
                    <a:lnTo>
                      <a:pt x="95" y="22"/>
                    </a:lnTo>
                    <a:lnTo>
                      <a:pt x="13" y="67"/>
                    </a:lnTo>
                    <a:close/>
                  </a:path>
                </a:pathLst>
              </a:custGeom>
              <a:solidFill>
                <a:srgbClr val="D5D5FF"/>
              </a:solidFill>
              <a:ln w="0">
                <a:solidFill>
                  <a:srgbClr val="D5D5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2" name="Freeform 20"/>
              <p:cNvSpPr>
                <a:spLocks/>
              </p:cNvSpPr>
              <p:nvPr/>
            </p:nvSpPr>
            <p:spPr bwMode="auto">
              <a:xfrm>
                <a:off x="1310" y="2476"/>
                <a:ext cx="89" cy="59"/>
              </a:xfrm>
              <a:custGeom>
                <a:avLst/>
                <a:gdLst>
                  <a:gd name="T0" fmla="*/ 89 w 89"/>
                  <a:gd name="T1" fmla="*/ 15 h 59"/>
                  <a:gd name="T2" fmla="*/ 7 w 89"/>
                  <a:gd name="T3" fmla="*/ 59 h 59"/>
                  <a:gd name="T4" fmla="*/ 0 w 89"/>
                  <a:gd name="T5" fmla="*/ 45 h 59"/>
                  <a:gd name="T6" fmla="*/ 74 w 89"/>
                  <a:gd name="T7" fmla="*/ 0 h 59"/>
                  <a:gd name="T8" fmla="*/ 89 w 89"/>
                  <a:gd name="T9" fmla="*/ 15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59"/>
                  <a:gd name="T17" fmla="*/ 89 w 8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59">
                    <a:moveTo>
                      <a:pt x="89" y="15"/>
                    </a:moveTo>
                    <a:lnTo>
                      <a:pt x="7" y="59"/>
                    </a:lnTo>
                    <a:lnTo>
                      <a:pt x="0" y="45"/>
                    </a:lnTo>
                    <a:lnTo>
                      <a:pt x="74" y="0"/>
                    </a:lnTo>
                    <a:lnTo>
                      <a:pt x="89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3" name="Freeform 21"/>
              <p:cNvSpPr>
                <a:spLocks/>
              </p:cNvSpPr>
              <p:nvPr/>
            </p:nvSpPr>
            <p:spPr bwMode="auto">
              <a:xfrm>
                <a:off x="1262" y="2517"/>
                <a:ext cx="63" cy="68"/>
              </a:xfrm>
              <a:custGeom>
                <a:avLst/>
                <a:gdLst>
                  <a:gd name="T0" fmla="*/ 46 w 63"/>
                  <a:gd name="T1" fmla="*/ 67 h 68"/>
                  <a:gd name="T2" fmla="*/ 57 w 63"/>
                  <a:gd name="T3" fmla="*/ 55 h 68"/>
                  <a:gd name="T4" fmla="*/ 63 w 63"/>
                  <a:gd name="T5" fmla="*/ 39 h 68"/>
                  <a:gd name="T6" fmla="*/ 59 w 63"/>
                  <a:gd name="T7" fmla="*/ 22 h 68"/>
                  <a:gd name="T8" fmla="*/ 48 w 63"/>
                  <a:gd name="T9" fmla="*/ 7 h 68"/>
                  <a:gd name="T10" fmla="*/ 33 w 63"/>
                  <a:gd name="T11" fmla="*/ 0 h 68"/>
                  <a:gd name="T12" fmla="*/ 16 w 63"/>
                  <a:gd name="T13" fmla="*/ 4 h 68"/>
                  <a:gd name="T14" fmla="*/ 3 w 63"/>
                  <a:gd name="T15" fmla="*/ 15 h 68"/>
                  <a:gd name="T16" fmla="*/ 0 w 63"/>
                  <a:gd name="T17" fmla="*/ 30 h 68"/>
                  <a:gd name="T18" fmla="*/ 1 w 63"/>
                  <a:gd name="T19" fmla="*/ 48 h 68"/>
                  <a:gd name="T20" fmla="*/ 13 w 63"/>
                  <a:gd name="T21" fmla="*/ 61 h 68"/>
                  <a:gd name="T22" fmla="*/ 29 w 63"/>
                  <a:gd name="T23" fmla="*/ 68 h 68"/>
                  <a:gd name="T24" fmla="*/ 46 w 63"/>
                  <a:gd name="T25" fmla="*/ 67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8"/>
                  <a:gd name="T41" fmla="*/ 63 w 63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8">
                    <a:moveTo>
                      <a:pt x="46" y="67"/>
                    </a:moveTo>
                    <a:lnTo>
                      <a:pt x="57" y="55"/>
                    </a:lnTo>
                    <a:lnTo>
                      <a:pt x="63" y="39"/>
                    </a:lnTo>
                    <a:lnTo>
                      <a:pt x="59" y="22"/>
                    </a:lnTo>
                    <a:lnTo>
                      <a:pt x="48" y="7"/>
                    </a:lnTo>
                    <a:lnTo>
                      <a:pt x="33" y="0"/>
                    </a:lnTo>
                    <a:lnTo>
                      <a:pt x="16" y="4"/>
                    </a:lnTo>
                    <a:lnTo>
                      <a:pt x="3" y="15"/>
                    </a:lnTo>
                    <a:lnTo>
                      <a:pt x="0" y="30"/>
                    </a:lnTo>
                    <a:lnTo>
                      <a:pt x="1" y="48"/>
                    </a:lnTo>
                    <a:lnTo>
                      <a:pt x="13" y="61"/>
                    </a:lnTo>
                    <a:lnTo>
                      <a:pt x="29" y="68"/>
                    </a:lnTo>
                    <a:lnTo>
                      <a:pt x="46" y="67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4" name="Freeform 22"/>
              <p:cNvSpPr>
                <a:spLocks/>
              </p:cNvSpPr>
              <p:nvPr/>
            </p:nvSpPr>
            <p:spPr bwMode="auto">
              <a:xfrm>
                <a:off x="1262" y="2517"/>
                <a:ext cx="63" cy="68"/>
              </a:xfrm>
              <a:custGeom>
                <a:avLst/>
                <a:gdLst>
                  <a:gd name="T0" fmla="*/ 46 w 63"/>
                  <a:gd name="T1" fmla="*/ 67 h 68"/>
                  <a:gd name="T2" fmla="*/ 57 w 63"/>
                  <a:gd name="T3" fmla="*/ 55 h 68"/>
                  <a:gd name="T4" fmla="*/ 63 w 63"/>
                  <a:gd name="T5" fmla="*/ 39 h 68"/>
                  <a:gd name="T6" fmla="*/ 59 w 63"/>
                  <a:gd name="T7" fmla="*/ 22 h 68"/>
                  <a:gd name="T8" fmla="*/ 48 w 63"/>
                  <a:gd name="T9" fmla="*/ 7 h 68"/>
                  <a:gd name="T10" fmla="*/ 33 w 63"/>
                  <a:gd name="T11" fmla="*/ 0 h 68"/>
                  <a:gd name="T12" fmla="*/ 16 w 63"/>
                  <a:gd name="T13" fmla="*/ 4 h 68"/>
                  <a:gd name="T14" fmla="*/ 3 w 63"/>
                  <a:gd name="T15" fmla="*/ 15 h 68"/>
                  <a:gd name="T16" fmla="*/ 0 w 63"/>
                  <a:gd name="T17" fmla="*/ 30 h 68"/>
                  <a:gd name="T18" fmla="*/ 1 w 63"/>
                  <a:gd name="T19" fmla="*/ 48 h 68"/>
                  <a:gd name="T20" fmla="*/ 13 w 63"/>
                  <a:gd name="T21" fmla="*/ 61 h 68"/>
                  <a:gd name="T22" fmla="*/ 29 w 63"/>
                  <a:gd name="T23" fmla="*/ 68 h 68"/>
                  <a:gd name="T24" fmla="*/ 46 w 63"/>
                  <a:gd name="T25" fmla="*/ 67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8"/>
                  <a:gd name="T41" fmla="*/ 63 w 63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8">
                    <a:moveTo>
                      <a:pt x="46" y="67"/>
                    </a:moveTo>
                    <a:lnTo>
                      <a:pt x="57" y="55"/>
                    </a:lnTo>
                    <a:lnTo>
                      <a:pt x="63" y="39"/>
                    </a:lnTo>
                    <a:lnTo>
                      <a:pt x="59" y="22"/>
                    </a:lnTo>
                    <a:lnTo>
                      <a:pt x="48" y="7"/>
                    </a:lnTo>
                    <a:lnTo>
                      <a:pt x="33" y="0"/>
                    </a:lnTo>
                    <a:lnTo>
                      <a:pt x="16" y="4"/>
                    </a:lnTo>
                    <a:lnTo>
                      <a:pt x="3" y="15"/>
                    </a:lnTo>
                    <a:lnTo>
                      <a:pt x="0" y="30"/>
                    </a:lnTo>
                    <a:lnTo>
                      <a:pt x="1" y="48"/>
                    </a:lnTo>
                    <a:lnTo>
                      <a:pt x="13" y="61"/>
                    </a:lnTo>
                    <a:lnTo>
                      <a:pt x="29" y="68"/>
                    </a:lnTo>
                    <a:lnTo>
                      <a:pt x="46" y="67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5" name="Freeform 24"/>
              <p:cNvSpPr>
                <a:spLocks/>
              </p:cNvSpPr>
              <p:nvPr/>
            </p:nvSpPr>
            <p:spPr bwMode="auto">
              <a:xfrm>
                <a:off x="1584" y="1961"/>
                <a:ext cx="686" cy="430"/>
              </a:xfrm>
              <a:custGeom>
                <a:avLst/>
                <a:gdLst>
                  <a:gd name="T0" fmla="*/ 0 w 686"/>
                  <a:gd name="T1" fmla="*/ 376 h 430"/>
                  <a:gd name="T2" fmla="*/ 645 w 686"/>
                  <a:gd name="T3" fmla="*/ 0 h 430"/>
                  <a:gd name="T4" fmla="*/ 647 w 686"/>
                  <a:gd name="T5" fmla="*/ 0 h 430"/>
                  <a:gd name="T6" fmla="*/ 653 w 686"/>
                  <a:gd name="T7" fmla="*/ 0 h 430"/>
                  <a:gd name="T8" fmla="*/ 660 w 686"/>
                  <a:gd name="T9" fmla="*/ 0 h 430"/>
                  <a:gd name="T10" fmla="*/ 670 w 686"/>
                  <a:gd name="T11" fmla="*/ 3 h 430"/>
                  <a:gd name="T12" fmla="*/ 677 w 686"/>
                  <a:gd name="T13" fmla="*/ 9 h 430"/>
                  <a:gd name="T14" fmla="*/ 683 w 686"/>
                  <a:gd name="T15" fmla="*/ 18 h 430"/>
                  <a:gd name="T16" fmla="*/ 686 w 686"/>
                  <a:gd name="T17" fmla="*/ 33 h 430"/>
                  <a:gd name="T18" fmla="*/ 686 w 686"/>
                  <a:gd name="T19" fmla="*/ 53 h 430"/>
                  <a:gd name="T20" fmla="*/ 41 w 686"/>
                  <a:gd name="T21" fmla="*/ 430 h 430"/>
                  <a:gd name="T22" fmla="*/ 0 w 686"/>
                  <a:gd name="T23" fmla="*/ 376 h 4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86"/>
                  <a:gd name="T37" fmla="*/ 0 h 430"/>
                  <a:gd name="T38" fmla="*/ 686 w 686"/>
                  <a:gd name="T39" fmla="*/ 430 h 4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86" h="430">
                    <a:moveTo>
                      <a:pt x="0" y="376"/>
                    </a:moveTo>
                    <a:lnTo>
                      <a:pt x="645" y="0"/>
                    </a:lnTo>
                    <a:lnTo>
                      <a:pt x="647" y="0"/>
                    </a:lnTo>
                    <a:lnTo>
                      <a:pt x="653" y="0"/>
                    </a:lnTo>
                    <a:lnTo>
                      <a:pt x="660" y="0"/>
                    </a:lnTo>
                    <a:lnTo>
                      <a:pt x="670" y="3"/>
                    </a:lnTo>
                    <a:lnTo>
                      <a:pt x="677" y="9"/>
                    </a:lnTo>
                    <a:lnTo>
                      <a:pt x="683" y="18"/>
                    </a:lnTo>
                    <a:lnTo>
                      <a:pt x="686" y="33"/>
                    </a:lnTo>
                    <a:lnTo>
                      <a:pt x="686" y="53"/>
                    </a:lnTo>
                    <a:lnTo>
                      <a:pt x="41" y="430"/>
                    </a:lnTo>
                    <a:lnTo>
                      <a:pt x="0" y="376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6" name="Freeform 25"/>
              <p:cNvSpPr>
                <a:spLocks/>
              </p:cNvSpPr>
              <p:nvPr/>
            </p:nvSpPr>
            <p:spPr bwMode="auto">
              <a:xfrm>
                <a:off x="1584" y="1961"/>
                <a:ext cx="686" cy="430"/>
              </a:xfrm>
              <a:custGeom>
                <a:avLst/>
                <a:gdLst>
                  <a:gd name="T0" fmla="*/ 0 w 686"/>
                  <a:gd name="T1" fmla="*/ 376 h 430"/>
                  <a:gd name="T2" fmla="*/ 645 w 686"/>
                  <a:gd name="T3" fmla="*/ 0 h 430"/>
                  <a:gd name="T4" fmla="*/ 647 w 686"/>
                  <a:gd name="T5" fmla="*/ 0 h 430"/>
                  <a:gd name="T6" fmla="*/ 653 w 686"/>
                  <a:gd name="T7" fmla="*/ 0 h 430"/>
                  <a:gd name="T8" fmla="*/ 660 w 686"/>
                  <a:gd name="T9" fmla="*/ 0 h 430"/>
                  <a:gd name="T10" fmla="*/ 670 w 686"/>
                  <a:gd name="T11" fmla="*/ 3 h 430"/>
                  <a:gd name="T12" fmla="*/ 677 w 686"/>
                  <a:gd name="T13" fmla="*/ 9 h 430"/>
                  <a:gd name="T14" fmla="*/ 683 w 686"/>
                  <a:gd name="T15" fmla="*/ 18 h 430"/>
                  <a:gd name="T16" fmla="*/ 686 w 686"/>
                  <a:gd name="T17" fmla="*/ 33 h 430"/>
                  <a:gd name="T18" fmla="*/ 686 w 686"/>
                  <a:gd name="T19" fmla="*/ 53 h 430"/>
                  <a:gd name="T20" fmla="*/ 41 w 686"/>
                  <a:gd name="T21" fmla="*/ 430 h 430"/>
                  <a:gd name="T22" fmla="*/ 0 w 686"/>
                  <a:gd name="T23" fmla="*/ 376 h 4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86"/>
                  <a:gd name="T37" fmla="*/ 0 h 430"/>
                  <a:gd name="T38" fmla="*/ 686 w 686"/>
                  <a:gd name="T39" fmla="*/ 430 h 4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86" h="430">
                    <a:moveTo>
                      <a:pt x="0" y="376"/>
                    </a:moveTo>
                    <a:lnTo>
                      <a:pt x="645" y="0"/>
                    </a:lnTo>
                    <a:lnTo>
                      <a:pt x="647" y="0"/>
                    </a:lnTo>
                    <a:lnTo>
                      <a:pt x="653" y="0"/>
                    </a:lnTo>
                    <a:lnTo>
                      <a:pt x="660" y="0"/>
                    </a:lnTo>
                    <a:lnTo>
                      <a:pt x="670" y="3"/>
                    </a:lnTo>
                    <a:lnTo>
                      <a:pt x="677" y="9"/>
                    </a:lnTo>
                    <a:lnTo>
                      <a:pt x="683" y="18"/>
                    </a:lnTo>
                    <a:lnTo>
                      <a:pt x="686" y="33"/>
                    </a:lnTo>
                    <a:lnTo>
                      <a:pt x="686" y="53"/>
                    </a:lnTo>
                    <a:lnTo>
                      <a:pt x="41" y="430"/>
                    </a:lnTo>
                    <a:lnTo>
                      <a:pt x="0" y="37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7" name="Line 26"/>
              <p:cNvSpPr>
                <a:spLocks noChangeShapeType="1"/>
              </p:cNvSpPr>
              <p:nvPr/>
            </p:nvSpPr>
            <p:spPr bwMode="auto">
              <a:xfrm flipH="1">
                <a:off x="1592" y="2407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8" name="Line 27"/>
              <p:cNvSpPr>
                <a:spLocks noChangeShapeType="1"/>
              </p:cNvSpPr>
              <p:nvPr/>
            </p:nvSpPr>
            <p:spPr bwMode="auto">
              <a:xfrm flipH="1">
                <a:off x="1567" y="2422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9" name="Freeform 28"/>
              <p:cNvSpPr>
                <a:spLocks/>
              </p:cNvSpPr>
              <p:nvPr/>
            </p:nvSpPr>
            <p:spPr bwMode="auto">
              <a:xfrm>
                <a:off x="1551" y="2437"/>
                <a:ext cx="5" cy="9"/>
              </a:xfrm>
              <a:custGeom>
                <a:avLst/>
                <a:gdLst>
                  <a:gd name="T0" fmla="*/ 5 w 5"/>
                  <a:gd name="T1" fmla="*/ 0 h 9"/>
                  <a:gd name="T2" fmla="*/ 0 w 5"/>
                  <a:gd name="T3" fmla="*/ 6 h 9"/>
                  <a:gd name="T4" fmla="*/ 4 w 5"/>
                  <a:gd name="T5" fmla="*/ 9 h 9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9"/>
                  <a:gd name="T11" fmla="*/ 5 w 5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9">
                    <a:moveTo>
                      <a:pt x="5" y="0"/>
                    </a:moveTo>
                    <a:lnTo>
                      <a:pt x="0" y="6"/>
                    </a:lnTo>
                    <a:lnTo>
                      <a:pt x="4" y="9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0" name="Line 29"/>
              <p:cNvSpPr>
                <a:spLocks noChangeShapeType="1"/>
              </p:cNvSpPr>
              <p:nvPr/>
            </p:nvSpPr>
            <p:spPr bwMode="auto">
              <a:xfrm>
                <a:off x="1566" y="2456"/>
                <a:ext cx="11" cy="11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1" name="Line 30"/>
              <p:cNvSpPr>
                <a:spLocks noChangeShapeType="1"/>
              </p:cNvSpPr>
              <p:nvPr/>
            </p:nvSpPr>
            <p:spPr bwMode="auto">
              <a:xfrm flipV="1">
                <a:off x="1588" y="2456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2" name="Line 31"/>
              <p:cNvSpPr>
                <a:spLocks noChangeShapeType="1"/>
              </p:cNvSpPr>
              <p:nvPr/>
            </p:nvSpPr>
            <p:spPr bwMode="auto">
              <a:xfrm flipV="1">
                <a:off x="1612" y="2443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3" name="Line 32"/>
              <p:cNvSpPr>
                <a:spLocks noChangeShapeType="1"/>
              </p:cNvSpPr>
              <p:nvPr/>
            </p:nvSpPr>
            <p:spPr bwMode="auto">
              <a:xfrm flipV="1">
                <a:off x="1636" y="2428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4" name="Line 33"/>
              <p:cNvSpPr>
                <a:spLocks noChangeShapeType="1"/>
              </p:cNvSpPr>
              <p:nvPr/>
            </p:nvSpPr>
            <p:spPr bwMode="auto">
              <a:xfrm flipV="1">
                <a:off x="1662" y="2413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5" name="Line 34"/>
              <p:cNvSpPr>
                <a:spLocks noChangeShapeType="1"/>
              </p:cNvSpPr>
              <p:nvPr/>
            </p:nvSpPr>
            <p:spPr bwMode="auto">
              <a:xfrm flipV="1">
                <a:off x="1686" y="2398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6" name="Line 35"/>
              <p:cNvSpPr>
                <a:spLocks noChangeShapeType="1"/>
              </p:cNvSpPr>
              <p:nvPr/>
            </p:nvSpPr>
            <p:spPr bwMode="auto">
              <a:xfrm flipV="1">
                <a:off x="1710" y="2385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7" name="Line 36"/>
              <p:cNvSpPr>
                <a:spLocks noChangeShapeType="1"/>
              </p:cNvSpPr>
              <p:nvPr/>
            </p:nvSpPr>
            <p:spPr bwMode="auto">
              <a:xfrm flipV="1">
                <a:off x="1736" y="2370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8" name="Line 37"/>
              <p:cNvSpPr>
                <a:spLocks noChangeShapeType="1"/>
              </p:cNvSpPr>
              <p:nvPr/>
            </p:nvSpPr>
            <p:spPr bwMode="auto">
              <a:xfrm flipV="1">
                <a:off x="1760" y="2356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9" name="Line 38"/>
              <p:cNvSpPr>
                <a:spLocks noChangeShapeType="1"/>
              </p:cNvSpPr>
              <p:nvPr/>
            </p:nvSpPr>
            <p:spPr bwMode="auto">
              <a:xfrm flipV="1">
                <a:off x="1784" y="2343"/>
                <a:ext cx="13" cy="5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0" name="Line 39"/>
              <p:cNvSpPr>
                <a:spLocks noChangeShapeType="1"/>
              </p:cNvSpPr>
              <p:nvPr/>
            </p:nvSpPr>
            <p:spPr bwMode="auto">
              <a:xfrm flipV="1">
                <a:off x="1809" y="2328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1" name="Line 40"/>
              <p:cNvSpPr>
                <a:spLocks noChangeShapeType="1"/>
              </p:cNvSpPr>
              <p:nvPr/>
            </p:nvSpPr>
            <p:spPr bwMode="auto">
              <a:xfrm flipV="1">
                <a:off x="1835" y="2313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2" name="Line 41"/>
              <p:cNvSpPr>
                <a:spLocks noChangeShapeType="1"/>
              </p:cNvSpPr>
              <p:nvPr/>
            </p:nvSpPr>
            <p:spPr bwMode="auto">
              <a:xfrm flipV="1">
                <a:off x="1859" y="2298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3" name="Line 42"/>
              <p:cNvSpPr>
                <a:spLocks noChangeShapeType="1"/>
              </p:cNvSpPr>
              <p:nvPr/>
            </p:nvSpPr>
            <p:spPr bwMode="auto">
              <a:xfrm flipV="1">
                <a:off x="1883" y="2285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4" name="Line 43"/>
              <p:cNvSpPr>
                <a:spLocks noChangeShapeType="1"/>
              </p:cNvSpPr>
              <p:nvPr/>
            </p:nvSpPr>
            <p:spPr bwMode="auto">
              <a:xfrm flipV="1">
                <a:off x="1907" y="2270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5" name="Line 44"/>
              <p:cNvSpPr>
                <a:spLocks noChangeShapeType="1"/>
              </p:cNvSpPr>
              <p:nvPr/>
            </p:nvSpPr>
            <p:spPr bwMode="auto">
              <a:xfrm flipV="1">
                <a:off x="1933" y="2255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6" name="Line 45"/>
              <p:cNvSpPr>
                <a:spLocks noChangeShapeType="1"/>
              </p:cNvSpPr>
              <p:nvPr/>
            </p:nvSpPr>
            <p:spPr bwMode="auto">
              <a:xfrm flipV="1">
                <a:off x="1957" y="2241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7" name="Line 46"/>
              <p:cNvSpPr>
                <a:spLocks noChangeShapeType="1"/>
              </p:cNvSpPr>
              <p:nvPr/>
            </p:nvSpPr>
            <p:spPr bwMode="auto">
              <a:xfrm flipV="1">
                <a:off x="1981" y="2228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8" name="Line 47"/>
              <p:cNvSpPr>
                <a:spLocks noChangeShapeType="1"/>
              </p:cNvSpPr>
              <p:nvPr/>
            </p:nvSpPr>
            <p:spPr bwMode="auto">
              <a:xfrm flipV="1">
                <a:off x="2007" y="2213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9" name="Line 48"/>
              <p:cNvSpPr>
                <a:spLocks noChangeShapeType="1"/>
              </p:cNvSpPr>
              <p:nvPr/>
            </p:nvSpPr>
            <p:spPr bwMode="auto">
              <a:xfrm flipV="1">
                <a:off x="2031" y="2198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0" name="Line 49"/>
              <p:cNvSpPr>
                <a:spLocks noChangeShapeType="1"/>
              </p:cNvSpPr>
              <p:nvPr/>
            </p:nvSpPr>
            <p:spPr bwMode="auto">
              <a:xfrm>
                <a:off x="2055" y="2191"/>
                <a:ext cx="1" cy="1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1" name="Line 97"/>
              <p:cNvSpPr>
                <a:spLocks noChangeShapeType="1"/>
              </p:cNvSpPr>
              <p:nvPr/>
            </p:nvSpPr>
            <p:spPr bwMode="auto">
              <a:xfrm flipH="1">
                <a:off x="2563" y="2483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2" name="Line 98"/>
              <p:cNvSpPr>
                <a:spLocks noChangeShapeType="1"/>
              </p:cNvSpPr>
              <p:nvPr/>
            </p:nvSpPr>
            <p:spPr bwMode="auto">
              <a:xfrm flipH="1">
                <a:off x="2539" y="2498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3" name="Line 99"/>
              <p:cNvSpPr>
                <a:spLocks noChangeShapeType="1"/>
              </p:cNvSpPr>
              <p:nvPr/>
            </p:nvSpPr>
            <p:spPr bwMode="auto">
              <a:xfrm flipH="1">
                <a:off x="2513" y="2511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4" name="Line 100"/>
              <p:cNvSpPr>
                <a:spLocks noChangeShapeType="1"/>
              </p:cNvSpPr>
              <p:nvPr/>
            </p:nvSpPr>
            <p:spPr bwMode="auto">
              <a:xfrm flipH="1">
                <a:off x="2489" y="2526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5" name="Line 101"/>
              <p:cNvSpPr>
                <a:spLocks noChangeShapeType="1"/>
              </p:cNvSpPr>
              <p:nvPr/>
            </p:nvSpPr>
            <p:spPr bwMode="auto">
              <a:xfrm flipH="1">
                <a:off x="2465" y="2541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6" name="Line 102"/>
              <p:cNvSpPr>
                <a:spLocks noChangeShapeType="1"/>
              </p:cNvSpPr>
              <p:nvPr/>
            </p:nvSpPr>
            <p:spPr bwMode="auto">
              <a:xfrm flipH="1">
                <a:off x="2439" y="2554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7" name="Line 103"/>
              <p:cNvSpPr>
                <a:spLocks noChangeShapeType="1"/>
              </p:cNvSpPr>
              <p:nvPr/>
            </p:nvSpPr>
            <p:spPr bwMode="auto">
              <a:xfrm flipH="1">
                <a:off x="2415" y="2569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8" name="Line 104"/>
              <p:cNvSpPr>
                <a:spLocks noChangeShapeType="1"/>
              </p:cNvSpPr>
              <p:nvPr/>
            </p:nvSpPr>
            <p:spPr bwMode="auto">
              <a:xfrm flipH="1">
                <a:off x="2391" y="2584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9" name="Line 105"/>
              <p:cNvSpPr>
                <a:spLocks noChangeShapeType="1"/>
              </p:cNvSpPr>
              <p:nvPr/>
            </p:nvSpPr>
            <p:spPr bwMode="auto">
              <a:xfrm flipH="1">
                <a:off x="2365" y="2598"/>
                <a:ext cx="13" cy="6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0" name="Line 106"/>
              <p:cNvSpPr>
                <a:spLocks noChangeShapeType="1"/>
              </p:cNvSpPr>
              <p:nvPr/>
            </p:nvSpPr>
            <p:spPr bwMode="auto">
              <a:xfrm flipH="1">
                <a:off x="2341" y="2611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1" name="Line 107"/>
              <p:cNvSpPr>
                <a:spLocks noChangeShapeType="1"/>
              </p:cNvSpPr>
              <p:nvPr/>
            </p:nvSpPr>
            <p:spPr bwMode="auto">
              <a:xfrm flipH="1">
                <a:off x="2317" y="2626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2" name="Line 108"/>
              <p:cNvSpPr>
                <a:spLocks noChangeShapeType="1"/>
              </p:cNvSpPr>
              <p:nvPr/>
            </p:nvSpPr>
            <p:spPr bwMode="auto">
              <a:xfrm flipH="1">
                <a:off x="2293" y="2641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3" name="Line 109"/>
              <p:cNvSpPr>
                <a:spLocks noChangeShapeType="1"/>
              </p:cNvSpPr>
              <p:nvPr/>
            </p:nvSpPr>
            <p:spPr bwMode="auto">
              <a:xfrm flipH="1">
                <a:off x="2267" y="2654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4" name="Freeform 110"/>
              <p:cNvSpPr>
                <a:spLocks/>
              </p:cNvSpPr>
              <p:nvPr/>
            </p:nvSpPr>
            <p:spPr bwMode="auto">
              <a:xfrm>
                <a:off x="2242" y="2669"/>
                <a:ext cx="13" cy="7"/>
              </a:xfrm>
              <a:custGeom>
                <a:avLst/>
                <a:gdLst>
                  <a:gd name="T0" fmla="*/ 13 w 13"/>
                  <a:gd name="T1" fmla="*/ 0 h 7"/>
                  <a:gd name="T2" fmla="*/ 0 w 13"/>
                  <a:gd name="T3" fmla="*/ 7 h 7"/>
                  <a:gd name="T4" fmla="*/ 0 w 13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7"/>
                  <a:gd name="T11" fmla="*/ 13 w 13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7">
                    <a:moveTo>
                      <a:pt x="13" y="0"/>
                    </a:moveTo>
                    <a:lnTo>
                      <a:pt x="0" y="7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5" name="Line 111"/>
              <p:cNvSpPr>
                <a:spLocks noChangeShapeType="1"/>
              </p:cNvSpPr>
              <p:nvPr/>
            </p:nvSpPr>
            <p:spPr bwMode="auto">
              <a:xfrm>
                <a:off x="2254" y="2686"/>
                <a:ext cx="11" cy="9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6" name="Line 112"/>
              <p:cNvSpPr>
                <a:spLocks noChangeShapeType="1"/>
              </p:cNvSpPr>
              <p:nvPr/>
            </p:nvSpPr>
            <p:spPr bwMode="auto">
              <a:xfrm flipV="1">
                <a:off x="2276" y="2680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7" name="Line 113"/>
              <p:cNvSpPr>
                <a:spLocks noChangeShapeType="1"/>
              </p:cNvSpPr>
              <p:nvPr/>
            </p:nvSpPr>
            <p:spPr bwMode="auto">
              <a:xfrm flipV="1">
                <a:off x="2300" y="2665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8" name="Freeform 114"/>
              <p:cNvSpPr>
                <a:spLocks/>
              </p:cNvSpPr>
              <p:nvPr/>
            </p:nvSpPr>
            <p:spPr bwMode="auto">
              <a:xfrm>
                <a:off x="1579" y="1962"/>
                <a:ext cx="691" cy="429"/>
              </a:xfrm>
              <a:custGeom>
                <a:avLst/>
                <a:gdLst>
                  <a:gd name="T0" fmla="*/ 654 w 691"/>
                  <a:gd name="T1" fmla="*/ 0 h 429"/>
                  <a:gd name="T2" fmla="*/ 658 w 691"/>
                  <a:gd name="T3" fmla="*/ 0 h 429"/>
                  <a:gd name="T4" fmla="*/ 663 w 691"/>
                  <a:gd name="T5" fmla="*/ 0 h 429"/>
                  <a:gd name="T6" fmla="*/ 671 w 691"/>
                  <a:gd name="T7" fmla="*/ 2 h 429"/>
                  <a:gd name="T8" fmla="*/ 678 w 691"/>
                  <a:gd name="T9" fmla="*/ 6 h 429"/>
                  <a:gd name="T10" fmla="*/ 686 w 691"/>
                  <a:gd name="T11" fmla="*/ 13 h 429"/>
                  <a:gd name="T12" fmla="*/ 691 w 691"/>
                  <a:gd name="T13" fmla="*/ 28 h 429"/>
                  <a:gd name="T14" fmla="*/ 691 w 691"/>
                  <a:gd name="T15" fmla="*/ 47 h 429"/>
                  <a:gd name="T16" fmla="*/ 35 w 691"/>
                  <a:gd name="T17" fmla="*/ 429 h 429"/>
                  <a:gd name="T18" fmla="*/ 0 w 691"/>
                  <a:gd name="T19" fmla="*/ 381 h 429"/>
                  <a:gd name="T20" fmla="*/ 654 w 691"/>
                  <a:gd name="T21" fmla="*/ 0 h 4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91"/>
                  <a:gd name="T34" fmla="*/ 0 h 429"/>
                  <a:gd name="T35" fmla="*/ 691 w 691"/>
                  <a:gd name="T36" fmla="*/ 429 h 4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91" h="429">
                    <a:moveTo>
                      <a:pt x="654" y="0"/>
                    </a:moveTo>
                    <a:lnTo>
                      <a:pt x="658" y="0"/>
                    </a:lnTo>
                    <a:lnTo>
                      <a:pt x="663" y="0"/>
                    </a:lnTo>
                    <a:lnTo>
                      <a:pt x="671" y="2"/>
                    </a:lnTo>
                    <a:lnTo>
                      <a:pt x="678" y="6"/>
                    </a:lnTo>
                    <a:lnTo>
                      <a:pt x="686" y="13"/>
                    </a:lnTo>
                    <a:lnTo>
                      <a:pt x="691" y="28"/>
                    </a:lnTo>
                    <a:lnTo>
                      <a:pt x="691" y="47"/>
                    </a:lnTo>
                    <a:lnTo>
                      <a:pt x="35" y="429"/>
                    </a:lnTo>
                    <a:lnTo>
                      <a:pt x="0" y="381"/>
                    </a:lnTo>
                    <a:lnTo>
                      <a:pt x="654" y="0"/>
                    </a:lnTo>
                    <a:close/>
                  </a:path>
                </a:pathLst>
              </a:custGeom>
              <a:solidFill>
                <a:srgbClr val="FF2B2B"/>
              </a:solidFill>
              <a:ln w="0">
                <a:solidFill>
                  <a:srgbClr val="FF2B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9" name="Freeform 115"/>
              <p:cNvSpPr>
                <a:spLocks/>
              </p:cNvSpPr>
              <p:nvPr/>
            </p:nvSpPr>
            <p:spPr bwMode="auto">
              <a:xfrm>
                <a:off x="1584" y="1962"/>
                <a:ext cx="686" cy="421"/>
              </a:xfrm>
              <a:custGeom>
                <a:avLst/>
                <a:gdLst>
                  <a:gd name="T0" fmla="*/ 653 w 686"/>
                  <a:gd name="T1" fmla="*/ 0 h 421"/>
                  <a:gd name="T2" fmla="*/ 657 w 686"/>
                  <a:gd name="T3" fmla="*/ 0 h 421"/>
                  <a:gd name="T4" fmla="*/ 662 w 686"/>
                  <a:gd name="T5" fmla="*/ 2 h 421"/>
                  <a:gd name="T6" fmla="*/ 671 w 686"/>
                  <a:gd name="T7" fmla="*/ 4 h 421"/>
                  <a:gd name="T8" fmla="*/ 679 w 686"/>
                  <a:gd name="T9" fmla="*/ 12 h 421"/>
                  <a:gd name="T10" fmla="*/ 684 w 686"/>
                  <a:gd name="T11" fmla="*/ 23 h 421"/>
                  <a:gd name="T12" fmla="*/ 686 w 686"/>
                  <a:gd name="T13" fmla="*/ 41 h 421"/>
                  <a:gd name="T14" fmla="*/ 32 w 686"/>
                  <a:gd name="T15" fmla="*/ 421 h 421"/>
                  <a:gd name="T16" fmla="*/ 0 w 686"/>
                  <a:gd name="T17" fmla="*/ 381 h 421"/>
                  <a:gd name="T18" fmla="*/ 653 w 686"/>
                  <a:gd name="T19" fmla="*/ 0 h 4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86"/>
                  <a:gd name="T31" fmla="*/ 0 h 421"/>
                  <a:gd name="T32" fmla="*/ 686 w 686"/>
                  <a:gd name="T33" fmla="*/ 421 h 4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86" h="421">
                    <a:moveTo>
                      <a:pt x="653" y="0"/>
                    </a:moveTo>
                    <a:lnTo>
                      <a:pt x="657" y="0"/>
                    </a:lnTo>
                    <a:lnTo>
                      <a:pt x="662" y="2"/>
                    </a:lnTo>
                    <a:lnTo>
                      <a:pt x="671" y="4"/>
                    </a:lnTo>
                    <a:lnTo>
                      <a:pt x="679" y="12"/>
                    </a:lnTo>
                    <a:lnTo>
                      <a:pt x="684" y="23"/>
                    </a:lnTo>
                    <a:lnTo>
                      <a:pt x="686" y="41"/>
                    </a:lnTo>
                    <a:lnTo>
                      <a:pt x="32" y="421"/>
                    </a:lnTo>
                    <a:lnTo>
                      <a:pt x="0" y="381"/>
                    </a:lnTo>
                    <a:lnTo>
                      <a:pt x="653" y="0"/>
                    </a:lnTo>
                    <a:close/>
                  </a:path>
                </a:pathLst>
              </a:custGeom>
              <a:solidFill>
                <a:srgbClr val="FF5555"/>
              </a:solidFill>
              <a:ln w="0">
                <a:solidFill>
                  <a:srgbClr val="FF555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0" name="Freeform 116"/>
              <p:cNvSpPr>
                <a:spLocks/>
              </p:cNvSpPr>
              <p:nvPr/>
            </p:nvSpPr>
            <p:spPr bwMode="auto">
              <a:xfrm>
                <a:off x="1592" y="1964"/>
                <a:ext cx="676" cy="414"/>
              </a:xfrm>
              <a:custGeom>
                <a:avLst/>
                <a:gdLst>
                  <a:gd name="T0" fmla="*/ 650 w 676"/>
                  <a:gd name="T1" fmla="*/ 0 h 414"/>
                  <a:gd name="T2" fmla="*/ 652 w 676"/>
                  <a:gd name="T3" fmla="*/ 0 h 414"/>
                  <a:gd name="T4" fmla="*/ 658 w 676"/>
                  <a:gd name="T5" fmla="*/ 2 h 414"/>
                  <a:gd name="T6" fmla="*/ 665 w 676"/>
                  <a:gd name="T7" fmla="*/ 4 h 414"/>
                  <a:gd name="T8" fmla="*/ 671 w 676"/>
                  <a:gd name="T9" fmla="*/ 11 h 414"/>
                  <a:gd name="T10" fmla="*/ 676 w 676"/>
                  <a:gd name="T11" fmla="*/ 21 h 414"/>
                  <a:gd name="T12" fmla="*/ 676 w 676"/>
                  <a:gd name="T13" fmla="*/ 34 h 414"/>
                  <a:gd name="T14" fmla="*/ 24 w 676"/>
                  <a:gd name="T15" fmla="*/ 414 h 414"/>
                  <a:gd name="T16" fmla="*/ 0 w 676"/>
                  <a:gd name="T17" fmla="*/ 379 h 414"/>
                  <a:gd name="T18" fmla="*/ 650 w 676"/>
                  <a:gd name="T19" fmla="*/ 0 h 4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76"/>
                  <a:gd name="T31" fmla="*/ 0 h 414"/>
                  <a:gd name="T32" fmla="*/ 676 w 676"/>
                  <a:gd name="T33" fmla="*/ 414 h 4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76" h="414">
                    <a:moveTo>
                      <a:pt x="650" y="0"/>
                    </a:moveTo>
                    <a:lnTo>
                      <a:pt x="652" y="0"/>
                    </a:lnTo>
                    <a:lnTo>
                      <a:pt x="658" y="2"/>
                    </a:lnTo>
                    <a:lnTo>
                      <a:pt x="665" y="4"/>
                    </a:lnTo>
                    <a:lnTo>
                      <a:pt x="671" y="11"/>
                    </a:lnTo>
                    <a:lnTo>
                      <a:pt x="676" y="21"/>
                    </a:lnTo>
                    <a:lnTo>
                      <a:pt x="676" y="34"/>
                    </a:lnTo>
                    <a:lnTo>
                      <a:pt x="24" y="414"/>
                    </a:lnTo>
                    <a:lnTo>
                      <a:pt x="0" y="379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FF8080"/>
              </a:solidFill>
              <a:ln w="0">
                <a:solidFill>
                  <a:srgbClr val="FF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1" name="Freeform 117"/>
              <p:cNvSpPr>
                <a:spLocks/>
              </p:cNvSpPr>
              <p:nvPr/>
            </p:nvSpPr>
            <p:spPr bwMode="auto">
              <a:xfrm>
                <a:off x="1597" y="1964"/>
                <a:ext cx="671" cy="406"/>
              </a:xfrm>
              <a:custGeom>
                <a:avLst/>
                <a:gdLst>
                  <a:gd name="T0" fmla="*/ 649 w 671"/>
                  <a:gd name="T1" fmla="*/ 0 h 406"/>
                  <a:gd name="T2" fmla="*/ 649 w 671"/>
                  <a:gd name="T3" fmla="*/ 0 h 406"/>
                  <a:gd name="T4" fmla="*/ 651 w 671"/>
                  <a:gd name="T5" fmla="*/ 2 h 406"/>
                  <a:gd name="T6" fmla="*/ 655 w 671"/>
                  <a:gd name="T7" fmla="*/ 2 h 406"/>
                  <a:gd name="T8" fmla="*/ 658 w 671"/>
                  <a:gd name="T9" fmla="*/ 6 h 406"/>
                  <a:gd name="T10" fmla="*/ 662 w 671"/>
                  <a:gd name="T11" fmla="*/ 8 h 406"/>
                  <a:gd name="T12" fmla="*/ 666 w 671"/>
                  <a:gd name="T13" fmla="*/ 11 h 406"/>
                  <a:gd name="T14" fmla="*/ 670 w 671"/>
                  <a:gd name="T15" fmla="*/ 17 h 406"/>
                  <a:gd name="T16" fmla="*/ 671 w 671"/>
                  <a:gd name="T17" fmla="*/ 23 h 406"/>
                  <a:gd name="T18" fmla="*/ 671 w 671"/>
                  <a:gd name="T19" fmla="*/ 28 h 406"/>
                  <a:gd name="T20" fmla="*/ 19 w 671"/>
                  <a:gd name="T21" fmla="*/ 406 h 406"/>
                  <a:gd name="T22" fmla="*/ 0 w 671"/>
                  <a:gd name="T23" fmla="*/ 379 h 406"/>
                  <a:gd name="T24" fmla="*/ 649 w 671"/>
                  <a:gd name="T25" fmla="*/ 0 h 40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71"/>
                  <a:gd name="T40" fmla="*/ 0 h 406"/>
                  <a:gd name="T41" fmla="*/ 671 w 671"/>
                  <a:gd name="T42" fmla="*/ 406 h 40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71" h="406">
                    <a:moveTo>
                      <a:pt x="649" y="0"/>
                    </a:moveTo>
                    <a:lnTo>
                      <a:pt x="649" y="0"/>
                    </a:lnTo>
                    <a:lnTo>
                      <a:pt x="651" y="2"/>
                    </a:lnTo>
                    <a:lnTo>
                      <a:pt x="655" y="2"/>
                    </a:lnTo>
                    <a:lnTo>
                      <a:pt x="658" y="6"/>
                    </a:lnTo>
                    <a:lnTo>
                      <a:pt x="662" y="8"/>
                    </a:lnTo>
                    <a:lnTo>
                      <a:pt x="666" y="11"/>
                    </a:lnTo>
                    <a:lnTo>
                      <a:pt x="670" y="17"/>
                    </a:lnTo>
                    <a:lnTo>
                      <a:pt x="671" y="23"/>
                    </a:lnTo>
                    <a:lnTo>
                      <a:pt x="671" y="28"/>
                    </a:lnTo>
                    <a:lnTo>
                      <a:pt x="19" y="406"/>
                    </a:lnTo>
                    <a:lnTo>
                      <a:pt x="0" y="379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AAAA"/>
              </a:solidFill>
              <a:ln w="0">
                <a:solidFill>
                  <a:srgbClr val="FFAA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2" name="Freeform 119"/>
              <p:cNvSpPr>
                <a:spLocks/>
              </p:cNvSpPr>
              <p:nvPr/>
            </p:nvSpPr>
            <p:spPr bwMode="auto">
              <a:xfrm>
                <a:off x="1621" y="1966"/>
                <a:ext cx="646" cy="386"/>
              </a:xfrm>
              <a:custGeom>
                <a:avLst/>
                <a:gdLst>
                  <a:gd name="T0" fmla="*/ 646 w 646"/>
                  <a:gd name="T1" fmla="*/ 15 h 386"/>
                  <a:gd name="T2" fmla="*/ 8 w 646"/>
                  <a:gd name="T3" fmla="*/ 386 h 386"/>
                  <a:gd name="T4" fmla="*/ 0 w 646"/>
                  <a:gd name="T5" fmla="*/ 371 h 386"/>
                  <a:gd name="T6" fmla="*/ 633 w 646"/>
                  <a:gd name="T7" fmla="*/ 0 h 386"/>
                  <a:gd name="T8" fmla="*/ 646 w 646"/>
                  <a:gd name="T9" fmla="*/ 15 h 3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6"/>
                  <a:gd name="T16" fmla="*/ 0 h 386"/>
                  <a:gd name="T17" fmla="*/ 646 w 646"/>
                  <a:gd name="T18" fmla="*/ 386 h 3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6" h="386">
                    <a:moveTo>
                      <a:pt x="646" y="15"/>
                    </a:moveTo>
                    <a:lnTo>
                      <a:pt x="8" y="386"/>
                    </a:lnTo>
                    <a:lnTo>
                      <a:pt x="0" y="371"/>
                    </a:lnTo>
                    <a:lnTo>
                      <a:pt x="633" y="0"/>
                    </a:lnTo>
                    <a:lnTo>
                      <a:pt x="646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4" name="Freeform 121"/>
              <p:cNvSpPr>
                <a:spLocks/>
              </p:cNvSpPr>
              <p:nvPr/>
            </p:nvSpPr>
            <p:spPr bwMode="auto">
              <a:xfrm>
                <a:off x="1573" y="2331"/>
                <a:ext cx="65" cy="69"/>
              </a:xfrm>
              <a:custGeom>
                <a:avLst/>
                <a:gdLst>
                  <a:gd name="T0" fmla="*/ 46 w 65"/>
                  <a:gd name="T1" fmla="*/ 65 h 69"/>
                  <a:gd name="T2" fmla="*/ 59 w 65"/>
                  <a:gd name="T3" fmla="*/ 54 h 69"/>
                  <a:gd name="T4" fmla="*/ 65 w 65"/>
                  <a:gd name="T5" fmla="*/ 39 h 69"/>
                  <a:gd name="T6" fmla="*/ 61 w 65"/>
                  <a:gd name="T7" fmla="*/ 21 h 69"/>
                  <a:gd name="T8" fmla="*/ 50 w 65"/>
                  <a:gd name="T9" fmla="*/ 8 h 69"/>
                  <a:gd name="T10" fmla="*/ 35 w 65"/>
                  <a:gd name="T11" fmla="*/ 0 h 69"/>
                  <a:gd name="T12" fmla="*/ 19 w 65"/>
                  <a:gd name="T13" fmla="*/ 2 h 69"/>
                  <a:gd name="T14" fmla="*/ 6 w 65"/>
                  <a:gd name="T15" fmla="*/ 13 h 69"/>
                  <a:gd name="T16" fmla="*/ 0 w 65"/>
                  <a:gd name="T17" fmla="*/ 30 h 69"/>
                  <a:gd name="T18" fmla="*/ 4 w 65"/>
                  <a:gd name="T19" fmla="*/ 47 h 69"/>
                  <a:gd name="T20" fmla="*/ 15 w 65"/>
                  <a:gd name="T21" fmla="*/ 62 h 69"/>
                  <a:gd name="T22" fmla="*/ 30 w 65"/>
                  <a:gd name="T23" fmla="*/ 69 h 69"/>
                  <a:gd name="T24" fmla="*/ 46 w 65"/>
                  <a:gd name="T25" fmla="*/ 65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69"/>
                  <a:gd name="T41" fmla="*/ 65 w 65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69">
                    <a:moveTo>
                      <a:pt x="46" y="65"/>
                    </a:moveTo>
                    <a:lnTo>
                      <a:pt x="59" y="54"/>
                    </a:lnTo>
                    <a:lnTo>
                      <a:pt x="65" y="39"/>
                    </a:lnTo>
                    <a:lnTo>
                      <a:pt x="61" y="21"/>
                    </a:lnTo>
                    <a:lnTo>
                      <a:pt x="50" y="8"/>
                    </a:lnTo>
                    <a:lnTo>
                      <a:pt x="35" y="0"/>
                    </a:lnTo>
                    <a:lnTo>
                      <a:pt x="19" y="2"/>
                    </a:lnTo>
                    <a:lnTo>
                      <a:pt x="6" y="13"/>
                    </a:lnTo>
                    <a:lnTo>
                      <a:pt x="0" y="30"/>
                    </a:lnTo>
                    <a:lnTo>
                      <a:pt x="4" y="47"/>
                    </a:lnTo>
                    <a:lnTo>
                      <a:pt x="15" y="62"/>
                    </a:lnTo>
                    <a:lnTo>
                      <a:pt x="30" y="69"/>
                    </a:lnTo>
                    <a:lnTo>
                      <a:pt x="46" y="6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5" name="Line 122"/>
              <p:cNvSpPr>
                <a:spLocks noChangeShapeType="1"/>
              </p:cNvSpPr>
              <p:nvPr/>
            </p:nvSpPr>
            <p:spPr bwMode="auto">
              <a:xfrm>
                <a:off x="2061" y="2192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6" name="Freeform 130"/>
              <p:cNvSpPr>
                <a:spLocks/>
              </p:cNvSpPr>
              <p:nvPr/>
            </p:nvSpPr>
            <p:spPr bwMode="auto">
              <a:xfrm>
                <a:off x="1108" y="2576"/>
                <a:ext cx="72" cy="117"/>
              </a:xfrm>
              <a:custGeom>
                <a:avLst/>
                <a:gdLst>
                  <a:gd name="T0" fmla="*/ 72 w 72"/>
                  <a:gd name="T1" fmla="*/ 117 h 117"/>
                  <a:gd name="T2" fmla="*/ 72 w 72"/>
                  <a:gd name="T3" fmla="*/ 34 h 117"/>
                  <a:gd name="T4" fmla="*/ 0 w 72"/>
                  <a:gd name="T5" fmla="*/ 0 h 117"/>
                  <a:gd name="T6" fmla="*/ 0 w 72"/>
                  <a:gd name="T7" fmla="*/ 84 h 117"/>
                  <a:gd name="T8" fmla="*/ 72 w 72"/>
                  <a:gd name="T9" fmla="*/ 117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17"/>
                  <a:gd name="T17" fmla="*/ 72 w 72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17">
                    <a:moveTo>
                      <a:pt x="72" y="117"/>
                    </a:moveTo>
                    <a:lnTo>
                      <a:pt x="72" y="34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72" y="117"/>
                    </a:lnTo>
                    <a:close/>
                  </a:path>
                </a:pathLst>
              </a:custGeom>
              <a:solidFill>
                <a:srgbClr val="00B200"/>
              </a:solidFill>
              <a:ln w="0">
                <a:solidFill>
                  <a:srgbClr val="00B2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7" name="Freeform 131"/>
              <p:cNvSpPr>
                <a:spLocks/>
              </p:cNvSpPr>
              <p:nvPr/>
            </p:nvSpPr>
            <p:spPr bwMode="auto">
              <a:xfrm>
                <a:off x="1180" y="2576"/>
                <a:ext cx="70" cy="117"/>
              </a:xfrm>
              <a:custGeom>
                <a:avLst/>
                <a:gdLst>
                  <a:gd name="T0" fmla="*/ 0 w 70"/>
                  <a:gd name="T1" fmla="*/ 117 h 117"/>
                  <a:gd name="T2" fmla="*/ 0 w 70"/>
                  <a:gd name="T3" fmla="*/ 34 h 117"/>
                  <a:gd name="T4" fmla="*/ 70 w 70"/>
                  <a:gd name="T5" fmla="*/ 0 h 117"/>
                  <a:gd name="T6" fmla="*/ 70 w 70"/>
                  <a:gd name="T7" fmla="*/ 84 h 117"/>
                  <a:gd name="T8" fmla="*/ 0 w 70"/>
                  <a:gd name="T9" fmla="*/ 117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117"/>
                  <a:gd name="T17" fmla="*/ 70 w 70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117">
                    <a:moveTo>
                      <a:pt x="0" y="117"/>
                    </a:moveTo>
                    <a:lnTo>
                      <a:pt x="0" y="34"/>
                    </a:lnTo>
                    <a:lnTo>
                      <a:pt x="70" y="0"/>
                    </a:lnTo>
                    <a:lnTo>
                      <a:pt x="70" y="84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8" name="Line 132"/>
              <p:cNvSpPr>
                <a:spLocks noChangeShapeType="1"/>
              </p:cNvSpPr>
              <p:nvPr/>
            </p:nvSpPr>
            <p:spPr bwMode="auto">
              <a:xfrm flipH="1">
                <a:off x="1250" y="2552"/>
                <a:ext cx="43" cy="24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9" name="Freeform 133"/>
              <p:cNvSpPr>
                <a:spLocks/>
              </p:cNvSpPr>
              <p:nvPr/>
            </p:nvSpPr>
            <p:spPr bwMode="auto">
              <a:xfrm>
                <a:off x="1271" y="2285"/>
                <a:ext cx="1075" cy="471"/>
              </a:xfrm>
              <a:custGeom>
                <a:avLst/>
                <a:gdLst>
                  <a:gd name="T0" fmla="*/ 1075 w 1075"/>
                  <a:gd name="T1" fmla="*/ 402 h 471"/>
                  <a:gd name="T2" fmla="*/ 981 w 1075"/>
                  <a:gd name="T3" fmla="*/ 295 h 471"/>
                  <a:gd name="T4" fmla="*/ 977 w 1075"/>
                  <a:gd name="T5" fmla="*/ 297 h 471"/>
                  <a:gd name="T6" fmla="*/ 966 w 1075"/>
                  <a:gd name="T7" fmla="*/ 304 h 471"/>
                  <a:gd name="T8" fmla="*/ 949 w 1075"/>
                  <a:gd name="T9" fmla="*/ 315 h 471"/>
                  <a:gd name="T10" fmla="*/ 925 w 1075"/>
                  <a:gd name="T11" fmla="*/ 330 h 471"/>
                  <a:gd name="T12" fmla="*/ 897 w 1075"/>
                  <a:gd name="T13" fmla="*/ 347 h 471"/>
                  <a:gd name="T14" fmla="*/ 866 w 1075"/>
                  <a:gd name="T15" fmla="*/ 365 h 471"/>
                  <a:gd name="T16" fmla="*/ 829 w 1075"/>
                  <a:gd name="T17" fmla="*/ 384 h 471"/>
                  <a:gd name="T18" fmla="*/ 790 w 1075"/>
                  <a:gd name="T19" fmla="*/ 402 h 471"/>
                  <a:gd name="T20" fmla="*/ 749 w 1075"/>
                  <a:gd name="T21" fmla="*/ 419 h 471"/>
                  <a:gd name="T22" fmla="*/ 708 w 1075"/>
                  <a:gd name="T23" fmla="*/ 436 h 471"/>
                  <a:gd name="T24" fmla="*/ 665 w 1075"/>
                  <a:gd name="T25" fmla="*/ 449 h 471"/>
                  <a:gd name="T26" fmla="*/ 662 w 1075"/>
                  <a:gd name="T27" fmla="*/ 451 h 471"/>
                  <a:gd name="T28" fmla="*/ 653 w 1075"/>
                  <a:gd name="T29" fmla="*/ 453 h 471"/>
                  <a:gd name="T30" fmla="*/ 638 w 1075"/>
                  <a:gd name="T31" fmla="*/ 456 h 471"/>
                  <a:gd name="T32" fmla="*/ 615 w 1075"/>
                  <a:gd name="T33" fmla="*/ 462 h 471"/>
                  <a:gd name="T34" fmla="*/ 586 w 1075"/>
                  <a:gd name="T35" fmla="*/ 466 h 471"/>
                  <a:gd name="T36" fmla="*/ 549 w 1075"/>
                  <a:gd name="T37" fmla="*/ 469 h 471"/>
                  <a:gd name="T38" fmla="*/ 502 w 1075"/>
                  <a:gd name="T39" fmla="*/ 471 h 471"/>
                  <a:gd name="T40" fmla="*/ 447 w 1075"/>
                  <a:gd name="T41" fmla="*/ 471 h 471"/>
                  <a:gd name="T42" fmla="*/ 380 w 1075"/>
                  <a:gd name="T43" fmla="*/ 469 h 471"/>
                  <a:gd name="T44" fmla="*/ 304 w 1075"/>
                  <a:gd name="T45" fmla="*/ 464 h 471"/>
                  <a:gd name="T46" fmla="*/ 298 w 1075"/>
                  <a:gd name="T47" fmla="*/ 462 h 471"/>
                  <a:gd name="T48" fmla="*/ 280 w 1075"/>
                  <a:gd name="T49" fmla="*/ 460 h 471"/>
                  <a:gd name="T50" fmla="*/ 254 w 1075"/>
                  <a:gd name="T51" fmla="*/ 454 h 471"/>
                  <a:gd name="T52" fmla="*/ 222 w 1075"/>
                  <a:gd name="T53" fmla="*/ 445 h 471"/>
                  <a:gd name="T54" fmla="*/ 185 w 1075"/>
                  <a:gd name="T55" fmla="*/ 434 h 471"/>
                  <a:gd name="T56" fmla="*/ 146 w 1075"/>
                  <a:gd name="T57" fmla="*/ 417 h 471"/>
                  <a:gd name="T58" fmla="*/ 107 w 1075"/>
                  <a:gd name="T59" fmla="*/ 395 h 471"/>
                  <a:gd name="T60" fmla="*/ 70 w 1075"/>
                  <a:gd name="T61" fmla="*/ 367 h 471"/>
                  <a:gd name="T62" fmla="*/ 39 w 1075"/>
                  <a:gd name="T63" fmla="*/ 332 h 471"/>
                  <a:gd name="T64" fmla="*/ 37 w 1075"/>
                  <a:gd name="T65" fmla="*/ 330 h 471"/>
                  <a:gd name="T66" fmla="*/ 31 w 1075"/>
                  <a:gd name="T67" fmla="*/ 321 h 471"/>
                  <a:gd name="T68" fmla="*/ 22 w 1075"/>
                  <a:gd name="T69" fmla="*/ 308 h 471"/>
                  <a:gd name="T70" fmla="*/ 15 w 1075"/>
                  <a:gd name="T71" fmla="*/ 291 h 471"/>
                  <a:gd name="T72" fmla="*/ 5 w 1075"/>
                  <a:gd name="T73" fmla="*/ 269 h 471"/>
                  <a:gd name="T74" fmla="*/ 2 w 1075"/>
                  <a:gd name="T75" fmla="*/ 243 h 471"/>
                  <a:gd name="T76" fmla="*/ 0 w 1075"/>
                  <a:gd name="T77" fmla="*/ 215 h 471"/>
                  <a:gd name="T78" fmla="*/ 4 w 1075"/>
                  <a:gd name="T79" fmla="*/ 186 h 471"/>
                  <a:gd name="T80" fmla="*/ 16 w 1075"/>
                  <a:gd name="T81" fmla="*/ 152 h 471"/>
                  <a:gd name="T82" fmla="*/ 37 w 1075"/>
                  <a:gd name="T83" fmla="*/ 119 h 471"/>
                  <a:gd name="T84" fmla="*/ 68 w 1075"/>
                  <a:gd name="T85" fmla="*/ 84 h 471"/>
                  <a:gd name="T86" fmla="*/ 70 w 1075"/>
                  <a:gd name="T87" fmla="*/ 82 h 471"/>
                  <a:gd name="T88" fmla="*/ 80 w 1075"/>
                  <a:gd name="T89" fmla="*/ 72 h 471"/>
                  <a:gd name="T90" fmla="*/ 93 w 1075"/>
                  <a:gd name="T91" fmla="*/ 59 h 471"/>
                  <a:gd name="T92" fmla="*/ 115 w 1075"/>
                  <a:gd name="T93" fmla="*/ 43 h 471"/>
                  <a:gd name="T94" fmla="*/ 144 w 1075"/>
                  <a:gd name="T95" fmla="*/ 22 h 471"/>
                  <a:gd name="T96" fmla="*/ 182 w 1075"/>
                  <a:gd name="T97" fmla="*/ 0 h 471"/>
                  <a:gd name="T98" fmla="*/ 322 w 1075"/>
                  <a:gd name="T99" fmla="*/ 85 h 47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75"/>
                  <a:gd name="T151" fmla="*/ 0 h 471"/>
                  <a:gd name="T152" fmla="*/ 1075 w 1075"/>
                  <a:gd name="T153" fmla="*/ 471 h 47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75" h="471">
                    <a:moveTo>
                      <a:pt x="1075" y="402"/>
                    </a:moveTo>
                    <a:lnTo>
                      <a:pt x="981" y="295"/>
                    </a:lnTo>
                    <a:lnTo>
                      <a:pt x="977" y="297"/>
                    </a:lnTo>
                    <a:lnTo>
                      <a:pt x="966" y="304"/>
                    </a:lnTo>
                    <a:lnTo>
                      <a:pt x="949" y="315"/>
                    </a:lnTo>
                    <a:lnTo>
                      <a:pt x="925" y="330"/>
                    </a:lnTo>
                    <a:lnTo>
                      <a:pt x="897" y="347"/>
                    </a:lnTo>
                    <a:lnTo>
                      <a:pt x="866" y="365"/>
                    </a:lnTo>
                    <a:lnTo>
                      <a:pt x="829" y="384"/>
                    </a:lnTo>
                    <a:lnTo>
                      <a:pt x="790" y="402"/>
                    </a:lnTo>
                    <a:lnTo>
                      <a:pt x="749" y="419"/>
                    </a:lnTo>
                    <a:lnTo>
                      <a:pt x="708" y="436"/>
                    </a:lnTo>
                    <a:lnTo>
                      <a:pt x="665" y="449"/>
                    </a:lnTo>
                    <a:lnTo>
                      <a:pt x="662" y="451"/>
                    </a:lnTo>
                    <a:lnTo>
                      <a:pt x="653" y="453"/>
                    </a:lnTo>
                    <a:lnTo>
                      <a:pt x="638" y="456"/>
                    </a:lnTo>
                    <a:lnTo>
                      <a:pt x="615" y="462"/>
                    </a:lnTo>
                    <a:lnTo>
                      <a:pt x="586" y="466"/>
                    </a:lnTo>
                    <a:lnTo>
                      <a:pt x="549" y="469"/>
                    </a:lnTo>
                    <a:lnTo>
                      <a:pt x="502" y="471"/>
                    </a:lnTo>
                    <a:lnTo>
                      <a:pt x="447" y="471"/>
                    </a:lnTo>
                    <a:lnTo>
                      <a:pt x="380" y="469"/>
                    </a:lnTo>
                    <a:lnTo>
                      <a:pt x="304" y="464"/>
                    </a:lnTo>
                    <a:lnTo>
                      <a:pt x="298" y="462"/>
                    </a:lnTo>
                    <a:lnTo>
                      <a:pt x="280" y="460"/>
                    </a:lnTo>
                    <a:lnTo>
                      <a:pt x="254" y="454"/>
                    </a:lnTo>
                    <a:lnTo>
                      <a:pt x="222" y="445"/>
                    </a:lnTo>
                    <a:lnTo>
                      <a:pt x="185" y="434"/>
                    </a:lnTo>
                    <a:lnTo>
                      <a:pt x="146" y="417"/>
                    </a:lnTo>
                    <a:lnTo>
                      <a:pt x="107" y="395"/>
                    </a:lnTo>
                    <a:lnTo>
                      <a:pt x="70" y="367"/>
                    </a:lnTo>
                    <a:lnTo>
                      <a:pt x="39" y="332"/>
                    </a:lnTo>
                    <a:lnTo>
                      <a:pt x="37" y="330"/>
                    </a:lnTo>
                    <a:lnTo>
                      <a:pt x="31" y="321"/>
                    </a:lnTo>
                    <a:lnTo>
                      <a:pt x="22" y="308"/>
                    </a:lnTo>
                    <a:lnTo>
                      <a:pt x="15" y="291"/>
                    </a:lnTo>
                    <a:lnTo>
                      <a:pt x="5" y="269"/>
                    </a:lnTo>
                    <a:lnTo>
                      <a:pt x="2" y="243"/>
                    </a:lnTo>
                    <a:lnTo>
                      <a:pt x="0" y="215"/>
                    </a:lnTo>
                    <a:lnTo>
                      <a:pt x="4" y="186"/>
                    </a:lnTo>
                    <a:lnTo>
                      <a:pt x="16" y="152"/>
                    </a:lnTo>
                    <a:lnTo>
                      <a:pt x="37" y="119"/>
                    </a:lnTo>
                    <a:lnTo>
                      <a:pt x="68" y="84"/>
                    </a:lnTo>
                    <a:lnTo>
                      <a:pt x="70" y="82"/>
                    </a:lnTo>
                    <a:lnTo>
                      <a:pt x="80" y="72"/>
                    </a:lnTo>
                    <a:lnTo>
                      <a:pt x="93" y="59"/>
                    </a:lnTo>
                    <a:lnTo>
                      <a:pt x="115" y="43"/>
                    </a:lnTo>
                    <a:lnTo>
                      <a:pt x="144" y="22"/>
                    </a:lnTo>
                    <a:lnTo>
                      <a:pt x="182" y="0"/>
                    </a:lnTo>
                    <a:lnTo>
                      <a:pt x="322" y="85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0" name="Freeform 134"/>
              <p:cNvSpPr>
                <a:spLocks/>
              </p:cNvSpPr>
              <p:nvPr/>
            </p:nvSpPr>
            <p:spPr bwMode="auto">
              <a:xfrm>
                <a:off x="1260" y="2354"/>
                <a:ext cx="1075" cy="469"/>
              </a:xfrm>
              <a:custGeom>
                <a:avLst/>
                <a:gdLst>
                  <a:gd name="T0" fmla="*/ 1075 w 1075"/>
                  <a:gd name="T1" fmla="*/ 354 h 469"/>
                  <a:gd name="T2" fmla="*/ 981 w 1075"/>
                  <a:gd name="T3" fmla="*/ 293 h 469"/>
                  <a:gd name="T4" fmla="*/ 977 w 1075"/>
                  <a:gd name="T5" fmla="*/ 295 h 469"/>
                  <a:gd name="T6" fmla="*/ 966 w 1075"/>
                  <a:gd name="T7" fmla="*/ 303 h 469"/>
                  <a:gd name="T8" fmla="*/ 949 w 1075"/>
                  <a:gd name="T9" fmla="*/ 314 h 469"/>
                  <a:gd name="T10" fmla="*/ 925 w 1075"/>
                  <a:gd name="T11" fmla="*/ 328 h 469"/>
                  <a:gd name="T12" fmla="*/ 897 w 1075"/>
                  <a:gd name="T13" fmla="*/ 345 h 469"/>
                  <a:gd name="T14" fmla="*/ 866 w 1075"/>
                  <a:gd name="T15" fmla="*/ 364 h 469"/>
                  <a:gd name="T16" fmla="*/ 829 w 1075"/>
                  <a:gd name="T17" fmla="*/ 382 h 469"/>
                  <a:gd name="T18" fmla="*/ 790 w 1075"/>
                  <a:gd name="T19" fmla="*/ 401 h 469"/>
                  <a:gd name="T20" fmla="*/ 749 w 1075"/>
                  <a:gd name="T21" fmla="*/ 419 h 469"/>
                  <a:gd name="T22" fmla="*/ 708 w 1075"/>
                  <a:gd name="T23" fmla="*/ 434 h 469"/>
                  <a:gd name="T24" fmla="*/ 665 w 1075"/>
                  <a:gd name="T25" fmla="*/ 447 h 469"/>
                  <a:gd name="T26" fmla="*/ 662 w 1075"/>
                  <a:gd name="T27" fmla="*/ 449 h 469"/>
                  <a:gd name="T28" fmla="*/ 653 w 1075"/>
                  <a:gd name="T29" fmla="*/ 451 h 469"/>
                  <a:gd name="T30" fmla="*/ 638 w 1075"/>
                  <a:gd name="T31" fmla="*/ 456 h 469"/>
                  <a:gd name="T32" fmla="*/ 615 w 1075"/>
                  <a:gd name="T33" fmla="*/ 460 h 469"/>
                  <a:gd name="T34" fmla="*/ 586 w 1075"/>
                  <a:gd name="T35" fmla="*/ 464 h 469"/>
                  <a:gd name="T36" fmla="*/ 549 w 1075"/>
                  <a:gd name="T37" fmla="*/ 468 h 469"/>
                  <a:gd name="T38" fmla="*/ 502 w 1075"/>
                  <a:gd name="T39" fmla="*/ 469 h 469"/>
                  <a:gd name="T40" fmla="*/ 447 w 1075"/>
                  <a:gd name="T41" fmla="*/ 469 h 469"/>
                  <a:gd name="T42" fmla="*/ 380 w 1075"/>
                  <a:gd name="T43" fmla="*/ 468 h 469"/>
                  <a:gd name="T44" fmla="*/ 304 w 1075"/>
                  <a:gd name="T45" fmla="*/ 462 h 469"/>
                  <a:gd name="T46" fmla="*/ 298 w 1075"/>
                  <a:gd name="T47" fmla="*/ 462 h 469"/>
                  <a:gd name="T48" fmla="*/ 280 w 1075"/>
                  <a:gd name="T49" fmla="*/ 458 h 469"/>
                  <a:gd name="T50" fmla="*/ 254 w 1075"/>
                  <a:gd name="T51" fmla="*/ 453 h 469"/>
                  <a:gd name="T52" fmla="*/ 222 w 1075"/>
                  <a:gd name="T53" fmla="*/ 445 h 469"/>
                  <a:gd name="T54" fmla="*/ 185 w 1075"/>
                  <a:gd name="T55" fmla="*/ 432 h 469"/>
                  <a:gd name="T56" fmla="*/ 146 w 1075"/>
                  <a:gd name="T57" fmla="*/ 416 h 469"/>
                  <a:gd name="T58" fmla="*/ 107 w 1075"/>
                  <a:gd name="T59" fmla="*/ 393 h 469"/>
                  <a:gd name="T60" fmla="*/ 70 w 1075"/>
                  <a:gd name="T61" fmla="*/ 366 h 469"/>
                  <a:gd name="T62" fmla="*/ 39 w 1075"/>
                  <a:gd name="T63" fmla="*/ 332 h 469"/>
                  <a:gd name="T64" fmla="*/ 37 w 1075"/>
                  <a:gd name="T65" fmla="*/ 328 h 469"/>
                  <a:gd name="T66" fmla="*/ 31 w 1075"/>
                  <a:gd name="T67" fmla="*/ 321 h 469"/>
                  <a:gd name="T68" fmla="*/ 22 w 1075"/>
                  <a:gd name="T69" fmla="*/ 306 h 469"/>
                  <a:gd name="T70" fmla="*/ 15 w 1075"/>
                  <a:gd name="T71" fmla="*/ 290 h 469"/>
                  <a:gd name="T72" fmla="*/ 5 w 1075"/>
                  <a:gd name="T73" fmla="*/ 267 h 469"/>
                  <a:gd name="T74" fmla="*/ 2 w 1075"/>
                  <a:gd name="T75" fmla="*/ 243 h 469"/>
                  <a:gd name="T76" fmla="*/ 0 w 1075"/>
                  <a:gd name="T77" fmla="*/ 215 h 469"/>
                  <a:gd name="T78" fmla="*/ 4 w 1075"/>
                  <a:gd name="T79" fmla="*/ 184 h 469"/>
                  <a:gd name="T80" fmla="*/ 16 w 1075"/>
                  <a:gd name="T81" fmla="*/ 152 h 469"/>
                  <a:gd name="T82" fmla="*/ 37 w 1075"/>
                  <a:gd name="T83" fmla="*/ 117 h 469"/>
                  <a:gd name="T84" fmla="*/ 68 w 1075"/>
                  <a:gd name="T85" fmla="*/ 84 h 469"/>
                  <a:gd name="T86" fmla="*/ 70 w 1075"/>
                  <a:gd name="T87" fmla="*/ 80 h 469"/>
                  <a:gd name="T88" fmla="*/ 80 w 1075"/>
                  <a:gd name="T89" fmla="*/ 73 h 469"/>
                  <a:gd name="T90" fmla="*/ 93 w 1075"/>
                  <a:gd name="T91" fmla="*/ 60 h 469"/>
                  <a:gd name="T92" fmla="*/ 115 w 1075"/>
                  <a:gd name="T93" fmla="*/ 41 h 469"/>
                  <a:gd name="T94" fmla="*/ 144 w 1075"/>
                  <a:gd name="T95" fmla="*/ 23 h 469"/>
                  <a:gd name="T96" fmla="*/ 182 w 1075"/>
                  <a:gd name="T97" fmla="*/ 0 h 469"/>
                  <a:gd name="T98" fmla="*/ 315 w 1075"/>
                  <a:gd name="T99" fmla="*/ 37 h 46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75"/>
                  <a:gd name="T151" fmla="*/ 0 h 469"/>
                  <a:gd name="T152" fmla="*/ 1075 w 1075"/>
                  <a:gd name="T153" fmla="*/ 469 h 46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75" h="469">
                    <a:moveTo>
                      <a:pt x="1075" y="354"/>
                    </a:moveTo>
                    <a:lnTo>
                      <a:pt x="981" y="293"/>
                    </a:lnTo>
                    <a:lnTo>
                      <a:pt x="977" y="295"/>
                    </a:lnTo>
                    <a:lnTo>
                      <a:pt x="966" y="303"/>
                    </a:lnTo>
                    <a:lnTo>
                      <a:pt x="949" y="314"/>
                    </a:lnTo>
                    <a:lnTo>
                      <a:pt x="925" y="328"/>
                    </a:lnTo>
                    <a:lnTo>
                      <a:pt x="897" y="345"/>
                    </a:lnTo>
                    <a:lnTo>
                      <a:pt x="866" y="364"/>
                    </a:lnTo>
                    <a:lnTo>
                      <a:pt x="829" y="382"/>
                    </a:lnTo>
                    <a:lnTo>
                      <a:pt x="790" y="401"/>
                    </a:lnTo>
                    <a:lnTo>
                      <a:pt x="749" y="419"/>
                    </a:lnTo>
                    <a:lnTo>
                      <a:pt x="708" y="434"/>
                    </a:lnTo>
                    <a:lnTo>
                      <a:pt x="665" y="447"/>
                    </a:lnTo>
                    <a:lnTo>
                      <a:pt x="662" y="449"/>
                    </a:lnTo>
                    <a:lnTo>
                      <a:pt x="653" y="451"/>
                    </a:lnTo>
                    <a:lnTo>
                      <a:pt x="638" y="456"/>
                    </a:lnTo>
                    <a:lnTo>
                      <a:pt x="615" y="460"/>
                    </a:lnTo>
                    <a:lnTo>
                      <a:pt x="586" y="464"/>
                    </a:lnTo>
                    <a:lnTo>
                      <a:pt x="549" y="468"/>
                    </a:lnTo>
                    <a:lnTo>
                      <a:pt x="502" y="469"/>
                    </a:lnTo>
                    <a:lnTo>
                      <a:pt x="447" y="469"/>
                    </a:lnTo>
                    <a:lnTo>
                      <a:pt x="380" y="468"/>
                    </a:lnTo>
                    <a:lnTo>
                      <a:pt x="304" y="462"/>
                    </a:lnTo>
                    <a:lnTo>
                      <a:pt x="298" y="462"/>
                    </a:lnTo>
                    <a:lnTo>
                      <a:pt x="280" y="458"/>
                    </a:lnTo>
                    <a:lnTo>
                      <a:pt x="254" y="453"/>
                    </a:lnTo>
                    <a:lnTo>
                      <a:pt x="222" y="445"/>
                    </a:lnTo>
                    <a:lnTo>
                      <a:pt x="185" y="432"/>
                    </a:lnTo>
                    <a:lnTo>
                      <a:pt x="146" y="416"/>
                    </a:lnTo>
                    <a:lnTo>
                      <a:pt x="107" y="393"/>
                    </a:lnTo>
                    <a:lnTo>
                      <a:pt x="70" y="366"/>
                    </a:lnTo>
                    <a:lnTo>
                      <a:pt x="39" y="332"/>
                    </a:lnTo>
                    <a:lnTo>
                      <a:pt x="37" y="328"/>
                    </a:lnTo>
                    <a:lnTo>
                      <a:pt x="31" y="321"/>
                    </a:lnTo>
                    <a:lnTo>
                      <a:pt x="22" y="306"/>
                    </a:lnTo>
                    <a:lnTo>
                      <a:pt x="15" y="290"/>
                    </a:lnTo>
                    <a:lnTo>
                      <a:pt x="5" y="267"/>
                    </a:lnTo>
                    <a:lnTo>
                      <a:pt x="2" y="243"/>
                    </a:lnTo>
                    <a:lnTo>
                      <a:pt x="0" y="215"/>
                    </a:lnTo>
                    <a:lnTo>
                      <a:pt x="4" y="184"/>
                    </a:lnTo>
                    <a:lnTo>
                      <a:pt x="16" y="152"/>
                    </a:lnTo>
                    <a:lnTo>
                      <a:pt x="37" y="117"/>
                    </a:lnTo>
                    <a:lnTo>
                      <a:pt x="68" y="84"/>
                    </a:lnTo>
                    <a:lnTo>
                      <a:pt x="70" y="80"/>
                    </a:lnTo>
                    <a:lnTo>
                      <a:pt x="80" y="73"/>
                    </a:lnTo>
                    <a:lnTo>
                      <a:pt x="93" y="60"/>
                    </a:lnTo>
                    <a:lnTo>
                      <a:pt x="115" y="41"/>
                    </a:lnTo>
                    <a:lnTo>
                      <a:pt x="144" y="23"/>
                    </a:lnTo>
                    <a:lnTo>
                      <a:pt x="182" y="0"/>
                    </a:lnTo>
                    <a:lnTo>
                      <a:pt x="315" y="37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1" name="Freeform 136"/>
              <p:cNvSpPr>
                <a:spLocks/>
              </p:cNvSpPr>
              <p:nvPr/>
            </p:nvSpPr>
            <p:spPr bwMode="auto">
              <a:xfrm>
                <a:off x="2100" y="2572"/>
                <a:ext cx="44" cy="58"/>
              </a:xfrm>
              <a:custGeom>
                <a:avLst/>
                <a:gdLst>
                  <a:gd name="T0" fmla="*/ 44 w 44"/>
                  <a:gd name="T1" fmla="*/ 0 h 58"/>
                  <a:gd name="T2" fmla="*/ 0 w 44"/>
                  <a:gd name="T3" fmla="*/ 25 h 58"/>
                  <a:gd name="T4" fmla="*/ 0 w 44"/>
                  <a:gd name="T5" fmla="*/ 58 h 58"/>
                  <a:gd name="T6" fmla="*/ 44 w 44"/>
                  <a:gd name="T7" fmla="*/ 34 h 58"/>
                  <a:gd name="T8" fmla="*/ 44 w 44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8"/>
                  <a:gd name="T17" fmla="*/ 44 w 44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8">
                    <a:moveTo>
                      <a:pt x="44" y="0"/>
                    </a:moveTo>
                    <a:lnTo>
                      <a:pt x="0" y="25"/>
                    </a:lnTo>
                    <a:lnTo>
                      <a:pt x="0" y="58"/>
                    </a:lnTo>
                    <a:lnTo>
                      <a:pt x="44" y="3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2" name="Freeform 137"/>
              <p:cNvSpPr>
                <a:spLocks/>
              </p:cNvSpPr>
              <p:nvPr/>
            </p:nvSpPr>
            <p:spPr bwMode="auto">
              <a:xfrm>
                <a:off x="2100" y="2572"/>
                <a:ext cx="44" cy="58"/>
              </a:xfrm>
              <a:custGeom>
                <a:avLst/>
                <a:gdLst>
                  <a:gd name="T0" fmla="*/ 44 w 44"/>
                  <a:gd name="T1" fmla="*/ 0 h 58"/>
                  <a:gd name="T2" fmla="*/ 0 w 44"/>
                  <a:gd name="T3" fmla="*/ 25 h 58"/>
                  <a:gd name="T4" fmla="*/ 0 w 44"/>
                  <a:gd name="T5" fmla="*/ 58 h 58"/>
                  <a:gd name="T6" fmla="*/ 44 w 44"/>
                  <a:gd name="T7" fmla="*/ 34 h 58"/>
                  <a:gd name="T8" fmla="*/ 44 w 44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8"/>
                  <a:gd name="T17" fmla="*/ 44 w 44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8">
                    <a:moveTo>
                      <a:pt x="44" y="0"/>
                    </a:moveTo>
                    <a:lnTo>
                      <a:pt x="0" y="25"/>
                    </a:lnTo>
                    <a:lnTo>
                      <a:pt x="0" y="58"/>
                    </a:lnTo>
                    <a:lnTo>
                      <a:pt x="44" y="34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3" name="Freeform 138"/>
              <p:cNvSpPr>
                <a:spLocks/>
              </p:cNvSpPr>
              <p:nvPr/>
            </p:nvSpPr>
            <p:spPr bwMode="auto">
              <a:xfrm>
                <a:off x="2100" y="2632"/>
                <a:ext cx="44" cy="57"/>
              </a:xfrm>
              <a:custGeom>
                <a:avLst/>
                <a:gdLst>
                  <a:gd name="T0" fmla="*/ 44 w 44"/>
                  <a:gd name="T1" fmla="*/ 0 h 57"/>
                  <a:gd name="T2" fmla="*/ 0 w 44"/>
                  <a:gd name="T3" fmla="*/ 24 h 57"/>
                  <a:gd name="T4" fmla="*/ 0 w 44"/>
                  <a:gd name="T5" fmla="*/ 57 h 57"/>
                  <a:gd name="T6" fmla="*/ 44 w 44"/>
                  <a:gd name="T7" fmla="*/ 31 h 57"/>
                  <a:gd name="T8" fmla="*/ 44 w 44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7"/>
                  <a:gd name="T17" fmla="*/ 44 w 4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7">
                    <a:moveTo>
                      <a:pt x="44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4" y="3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4" name="Freeform 139"/>
              <p:cNvSpPr>
                <a:spLocks/>
              </p:cNvSpPr>
              <p:nvPr/>
            </p:nvSpPr>
            <p:spPr bwMode="auto">
              <a:xfrm>
                <a:off x="2100" y="2632"/>
                <a:ext cx="44" cy="57"/>
              </a:xfrm>
              <a:custGeom>
                <a:avLst/>
                <a:gdLst>
                  <a:gd name="T0" fmla="*/ 44 w 44"/>
                  <a:gd name="T1" fmla="*/ 0 h 57"/>
                  <a:gd name="T2" fmla="*/ 0 w 44"/>
                  <a:gd name="T3" fmla="*/ 24 h 57"/>
                  <a:gd name="T4" fmla="*/ 0 w 44"/>
                  <a:gd name="T5" fmla="*/ 57 h 57"/>
                  <a:gd name="T6" fmla="*/ 44 w 44"/>
                  <a:gd name="T7" fmla="*/ 31 h 57"/>
                  <a:gd name="T8" fmla="*/ 44 w 44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7"/>
                  <a:gd name="T17" fmla="*/ 44 w 4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7">
                    <a:moveTo>
                      <a:pt x="44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4" y="31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5" name="Freeform 140"/>
              <p:cNvSpPr>
                <a:spLocks/>
              </p:cNvSpPr>
              <p:nvPr/>
            </p:nvSpPr>
            <p:spPr bwMode="auto">
              <a:xfrm>
                <a:off x="2100" y="2680"/>
                <a:ext cx="44" cy="58"/>
              </a:xfrm>
              <a:custGeom>
                <a:avLst/>
                <a:gdLst>
                  <a:gd name="T0" fmla="*/ 44 w 44"/>
                  <a:gd name="T1" fmla="*/ 0 h 58"/>
                  <a:gd name="T2" fmla="*/ 0 w 44"/>
                  <a:gd name="T3" fmla="*/ 24 h 58"/>
                  <a:gd name="T4" fmla="*/ 0 w 44"/>
                  <a:gd name="T5" fmla="*/ 58 h 58"/>
                  <a:gd name="T6" fmla="*/ 44 w 44"/>
                  <a:gd name="T7" fmla="*/ 33 h 58"/>
                  <a:gd name="T8" fmla="*/ 44 w 44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8"/>
                  <a:gd name="T17" fmla="*/ 44 w 44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8">
                    <a:moveTo>
                      <a:pt x="44" y="0"/>
                    </a:moveTo>
                    <a:lnTo>
                      <a:pt x="0" y="24"/>
                    </a:lnTo>
                    <a:lnTo>
                      <a:pt x="0" y="58"/>
                    </a:lnTo>
                    <a:lnTo>
                      <a:pt x="44" y="33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6" name="Freeform 141"/>
              <p:cNvSpPr>
                <a:spLocks/>
              </p:cNvSpPr>
              <p:nvPr/>
            </p:nvSpPr>
            <p:spPr bwMode="auto">
              <a:xfrm>
                <a:off x="2100" y="2680"/>
                <a:ext cx="44" cy="58"/>
              </a:xfrm>
              <a:custGeom>
                <a:avLst/>
                <a:gdLst>
                  <a:gd name="T0" fmla="*/ 44 w 44"/>
                  <a:gd name="T1" fmla="*/ 0 h 58"/>
                  <a:gd name="T2" fmla="*/ 0 w 44"/>
                  <a:gd name="T3" fmla="*/ 24 h 58"/>
                  <a:gd name="T4" fmla="*/ 0 w 44"/>
                  <a:gd name="T5" fmla="*/ 58 h 58"/>
                  <a:gd name="T6" fmla="*/ 44 w 44"/>
                  <a:gd name="T7" fmla="*/ 33 h 58"/>
                  <a:gd name="T8" fmla="*/ 44 w 44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8"/>
                  <a:gd name="T17" fmla="*/ 44 w 44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8">
                    <a:moveTo>
                      <a:pt x="44" y="0"/>
                    </a:moveTo>
                    <a:lnTo>
                      <a:pt x="0" y="24"/>
                    </a:lnTo>
                    <a:lnTo>
                      <a:pt x="0" y="58"/>
                    </a:lnTo>
                    <a:lnTo>
                      <a:pt x="44" y="33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7" name="Freeform 142"/>
              <p:cNvSpPr>
                <a:spLocks/>
              </p:cNvSpPr>
              <p:nvPr/>
            </p:nvSpPr>
            <p:spPr bwMode="auto">
              <a:xfrm>
                <a:off x="2100" y="2734"/>
                <a:ext cx="44" cy="57"/>
              </a:xfrm>
              <a:custGeom>
                <a:avLst/>
                <a:gdLst>
                  <a:gd name="T0" fmla="*/ 44 w 44"/>
                  <a:gd name="T1" fmla="*/ 0 h 57"/>
                  <a:gd name="T2" fmla="*/ 0 w 44"/>
                  <a:gd name="T3" fmla="*/ 24 h 57"/>
                  <a:gd name="T4" fmla="*/ 0 w 44"/>
                  <a:gd name="T5" fmla="*/ 57 h 57"/>
                  <a:gd name="T6" fmla="*/ 44 w 44"/>
                  <a:gd name="T7" fmla="*/ 31 h 57"/>
                  <a:gd name="T8" fmla="*/ 44 w 44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7"/>
                  <a:gd name="T17" fmla="*/ 44 w 4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7">
                    <a:moveTo>
                      <a:pt x="44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4" y="3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8" name="Freeform 143"/>
              <p:cNvSpPr>
                <a:spLocks/>
              </p:cNvSpPr>
              <p:nvPr/>
            </p:nvSpPr>
            <p:spPr bwMode="auto">
              <a:xfrm>
                <a:off x="2100" y="2734"/>
                <a:ext cx="44" cy="57"/>
              </a:xfrm>
              <a:custGeom>
                <a:avLst/>
                <a:gdLst>
                  <a:gd name="T0" fmla="*/ 44 w 44"/>
                  <a:gd name="T1" fmla="*/ 0 h 57"/>
                  <a:gd name="T2" fmla="*/ 0 w 44"/>
                  <a:gd name="T3" fmla="*/ 24 h 57"/>
                  <a:gd name="T4" fmla="*/ 0 w 44"/>
                  <a:gd name="T5" fmla="*/ 57 h 57"/>
                  <a:gd name="T6" fmla="*/ 44 w 44"/>
                  <a:gd name="T7" fmla="*/ 31 h 57"/>
                  <a:gd name="T8" fmla="*/ 44 w 44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7"/>
                  <a:gd name="T17" fmla="*/ 44 w 4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7">
                    <a:moveTo>
                      <a:pt x="44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4" y="31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9" name="Freeform 144"/>
              <p:cNvSpPr>
                <a:spLocks/>
              </p:cNvSpPr>
              <p:nvPr/>
            </p:nvSpPr>
            <p:spPr bwMode="auto">
              <a:xfrm>
                <a:off x="2105" y="2623"/>
                <a:ext cx="45" cy="57"/>
              </a:xfrm>
              <a:custGeom>
                <a:avLst/>
                <a:gdLst>
                  <a:gd name="T0" fmla="*/ 45 w 45"/>
                  <a:gd name="T1" fmla="*/ 0 h 57"/>
                  <a:gd name="T2" fmla="*/ 0 w 45"/>
                  <a:gd name="T3" fmla="*/ 24 h 57"/>
                  <a:gd name="T4" fmla="*/ 0 w 45"/>
                  <a:gd name="T5" fmla="*/ 57 h 57"/>
                  <a:gd name="T6" fmla="*/ 45 w 45"/>
                  <a:gd name="T7" fmla="*/ 31 h 57"/>
                  <a:gd name="T8" fmla="*/ 45 w 4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7"/>
                  <a:gd name="T17" fmla="*/ 45 w 4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7">
                    <a:moveTo>
                      <a:pt x="45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5" y="3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0" name="Freeform 145"/>
              <p:cNvSpPr>
                <a:spLocks/>
              </p:cNvSpPr>
              <p:nvPr/>
            </p:nvSpPr>
            <p:spPr bwMode="auto">
              <a:xfrm>
                <a:off x="2105" y="2623"/>
                <a:ext cx="45" cy="57"/>
              </a:xfrm>
              <a:custGeom>
                <a:avLst/>
                <a:gdLst>
                  <a:gd name="T0" fmla="*/ 45 w 45"/>
                  <a:gd name="T1" fmla="*/ 0 h 57"/>
                  <a:gd name="T2" fmla="*/ 0 w 45"/>
                  <a:gd name="T3" fmla="*/ 24 h 57"/>
                  <a:gd name="T4" fmla="*/ 0 w 45"/>
                  <a:gd name="T5" fmla="*/ 57 h 57"/>
                  <a:gd name="T6" fmla="*/ 45 w 45"/>
                  <a:gd name="T7" fmla="*/ 31 h 57"/>
                  <a:gd name="T8" fmla="*/ 45 w 4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7"/>
                  <a:gd name="T17" fmla="*/ 45 w 4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7">
                    <a:moveTo>
                      <a:pt x="45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5" y="31"/>
                    </a:lnTo>
                    <a:lnTo>
                      <a:pt x="4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1" name="Freeform 146"/>
              <p:cNvSpPr>
                <a:spLocks/>
              </p:cNvSpPr>
              <p:nvPr/>
            </p:nvSpPr>
            <p:spPr bwMode="auto">
              <a:xfrm>
                <a:off x="2105" y="2671"/>
                <a:ext cx="45" cy="57"/>
              </a:xfrm>
              <a:custGeom>
                <a:avLst/>
                <a:gdLst>
                  <a:gd name="T0" fmla="*/ 45 w 45"/>
                  <a:gd name="T1" fmla="*/ 0 h 57"/>
                  <a:gd name="T2" fmla="*/ 0 w 45"/>
                  <a:gd name="T3" fmla="*/ 24 h 57"/>
                  <a:gd name="T4" fmla="*/ 0 w 45"/>
                  <a:gd name="T5" fmla="*/ 57 h 57"/>
                  <a:gd name="T6" fmla="*/ 45 w 45"/>
                  <a:gd name="T7" fmla="*/ 33 h 57"/>
                  <a:gd name="T8" fmla="*/ 45 w 4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7"/>
                  <a:gd name="T17" fmla="*/ 45 w 4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7">
                    <a:moveTo>
                      <a:pt x="45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5" y="33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2" name="Freeform 147"/>
              <p:cNvSpPr>
                <a:spLocks/>
              </p:cNvSpPr>
              <p:nvPr/>
            </p:nvSpPr>
            <p:spPr bwMode="auto">
              <a:xfrm>
                <a:off x="2105" y="2671"/>
                <a:ext cx="45" cy="57"/>
              </a:xfrm>
              <a:custGeom>
                <a:avLst/>
                <a:gdLst>
                  <a:gd name="T0" fmla="*/ 45 w 45"/>
                  <a:gd name="T1" fmla="*/ 0 h 57"/>
                  <a:gd name="T2" fmla="*/ 0 w 45"/>
                  <a:gd name="T3" fmla="*/ 24 h 57"/>
                  <a:gd name="T4" fmla="*/ 0 w 45"/>
                  <a:gd name="T5" fmla="*/ 57 h 57"/>
                  <a:gd name="T6" fmla="*/ 45 w 45"/>
                  <a:gd name="T7" fmla="*/ 33 h 57"/>
                  <a:gd name="T8" fmla="*/ 45 w 4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7"/>
                  <a:gd name="T17" fmla="*/ 45 w 4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7">
                    <a:moveTo>
                      <a:pt x="45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5" y="33"/>
                    </a:lnTo>
                    <a:lnTo>
                      <a:pt x="4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3" name="Freeform 148"/>
              <p:cNvSpPr>
                <a:spLocks/>
              </p:cNvSpPr>
              <p:nvPr/>
            </p:nvSpPr>
            <p:spPr bwMode="auto">
              <a:xfrm>
                <a:off x="2105" y="2725"/>
                <a:ext cx="45" cy="57"/>
              </a:xfrm>
              <a:custGeom>
                <a:avLst/>
                <a:gdLst>
                  <a:gd name="T0" fmla="*/ 45 w 45"/>
                  <a:gd name="T1" fmla="*/ 0 h 57"/>
                  <a:gd name="T2" fmla="*/ 0 w 45"/>
                  <a:gd name="T3" fmla="*/ 24 h 57"/>
                  <a:gd name="T4" fmla="*/ 0 w 45"/>
                  <a:gd name="T5" fmla="*/ 57 h 57"/>
                  <a:gd name="T6" fmla="*/ 45 w 45"/>
                  <a:gd name="T7" fmla="*/ 31 h 57"/>
                  <a:gd name="T8" fmla="*/ 45 w 4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7"/>
                  <a:gd name="T17" fmla="*/ 45 w 4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7">
                    <a:moveTo>
                      <a:pt x="45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5" y="3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" name="Freeform 149"/>
              <p:cNvSpPr>
                <a:spLocks/>
              </p:cNvSpPr>
              <p:nvPr/>
            </p:nvSpPr>
            <p:spPr bwMode="auto">
              <a:xfrm>
                <a:off x="2105" y="2725"/>
                <a:ext cx="45" cy="57"/>
              </a:xfrm>
              <a:custGeom>
                <a:avLst/>
                <a:gdLst>
                  <a:gd name="T0" fmla="*/ 45 w 45"/>
                  <a:gd name="T1" fmla="*/ 0 h 57"/>
                  <a:gd name="T2" fmla="*/ 0 w 45"/>
                  <a:gd name="T3" fmla="*/ 24 h 57"/>
                  <a:gd name="T4" fmla="*/ 0 w 45"/>
                  <a:gd name="T5" fmla="*/ 57 h 57"/>
                  <a:gd name="T6" fmla="*/ 45 w 45"/>
                  <a:gd name="T7" fmla="*/ 31 h 57"/>
                  <a:gd name="T8" fmla="*/ 45 w 4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7"/>
                  <a:gd name="T17" fmla="*/ 45 w 4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7">
                    <a:moveTo>
                      <a:pt x="45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5" y="31"/>
                    </a:lnTo>
                    <a:lnTo>
                      <a:pt x="4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" name="Freeform 159"/>
              <p:cNvSpPr>
                <a:spLocks/>
              </p:cNvSpPr>
              <p:nvPr/>
            </p:nvSpPr>
            <p:spPr bwMode="auto">
              <a:xfrm>
                <a:off x="2537" y="2166"/>
                <a:ext cx="673" cy="414"/>
              </a:xfrm>
              <a:custGeom>
                <a:avLst/>
                <a:gdLst>
                  <a:gd name="T0" fmla="*/ 0 w 673"/>
                  <a:gd name="T1" fmla="*/ 362 h 414"/>
                  <a:gd name="T2" fmla="*/ 633 w 673"/>
                  <a:gd name="T3" fmla="*/ 2 h 414"/>
                  <a:gd name="T4" fmla="*/ 634 w 673"/>
                  <a:gd name="T5" fmla="*/ 0 h 414"/>
                  <a:gd name="T6" fmla="*/ 640 w 673"/>
                  <a:gd name="T7" fmla="*/ 0 h 414"/>
                  <a:gd name="T8" fmla="*/ 647 w 673"/>
                  <a:gd name="T9" fmla="*/ 2 h 414"/>
                  <a:gd name="T10" fmla="*/ 655 w 673"/>
                  <a:gd name="T11" fmla="*/ 4 h 414"/>
                  <a:gd name="T12" fmla="*/ 662 w 673"/>
                  <a:gd name="T13" fmla="*/ 10 h 414"/>
                  <a:gd name="T14" fmla="*/ 670 w 673"/>
                  <a:gd name="T15" fmla="*/ 19 h 414"/>
                  <a:gd name="T16" fmla="*/ 673 w 673"/>
                  <a:gd name="T17" fmla="*/ 34 h 414"/>
                  <a:gd name="T18" fmla="*/ 673 w 673"/>
                  <a:gd name="T19" fmla="*/ 54 h 414"/>
                  <a:gd name="T20" fmla="*/ 41 w 673"/>
                  <a:gd name="T21" fmla="*/ 414 h 414"/>
                  <a:gd name="T22" fmla="*/ 0 w 673"/>
                  <a:gd name="T23" fmla="*/ 362 h 4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73"/>
                  <a:gd name="T37" fmla="*/ 0 h 414"/>
                  <a:gd name="T38" fmla="*/ 673 w 673"/>
                  <a:gd name="T39" fmla="*/ 414 h 4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73" h="414">
                    <a:moveTo>
                      <a:pt x="0" y="362"/>
                    </a:moveTo>
                    <a:lnTo>
                      <a:pt x="633" y="2"/>
                    </a:lnTo>
                    <a:lnTo>
                      <a:pt x="634" y="0"/>
                    </a:lnTo>
                    <a:lnTo>
                      <a:pt x="640" y="0"/>
                    </a:lnTo>
                    <a:lnTo>
                      <a:pt x="647" y="2"/>
                    </a:lnTo>
                    <a:lnTo>
                      <a:pt x="655" y="4"/>
                    </a:lnTo>
                    <a:lnTo>
                      <a:pt x="662" y="10"/>
                    </a:lnTo>
                    <a:lnTo>
                      <a:pt x="670" y="19"/>
                    </a:lnTo>
                    <a:lnTo>
                      <a:pt x="673" y="34"/>
                    </a:lnTo>
                    <a:lnTo>
                      <a:pt x="673" y="54"/>
                    </a:lnTo>
                    <a:lnTo>
                      <a:pt x="41" y="414"/>
                    </a:lnTo>
                    <a:lnTo>
                      <a:pt x="0" y="36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6" name="Freeform 160"/>
              <p:cNvSpPr>
                <a:spLocks/>
              </p:cNvSpPr>
              <p:nvPr/>
            </p:nvSpPr>
            <p:spPr bwMode="auto">
              <a:xfrm>
                <a:off x="2537" y="2166"/>
                <a:ext cx="673" cy="414"/>
              </a:xfrm>
              <a:custGeom>
                <a:avLst/>
                <a:gdLst>
                  <a:gd name="T0" fmla="*/ 0 w 673"/>
                  <a:gd name="T1" fmla="*/ 362 h 414"/>
                  <a:gd name="T2" fmla="*/ 633 w 673"/>
                  <a:gd name="T3" fmla="*/ 2 h 414"/>
                  <a:gd name="T4" fmla="*/ 634 w 673"/>
                  <a:gd name="T5" fmla="*/ 0 h 414"/>
                  <a:gd name="T6" fmla="*/ 640 w 673"/>
                  <a:gd name="T7" fmla="*/ 0 h 414"/>
                  <a:gd name="T8" fmla="*/ 647 w 673"/>
                  <a:gd name="T9" fmla="*/ 2 h 414"/>
                  <a:gd name="T10" fmla="*/ 655 w 673"/>
                  <a:gd name="T11" fmla="*/ 4 h 414"/>
                  <a:gd name="T12" fmla="*/ 662 w 673"/>
                  <a:gd name="T13" fmla="*/ 10 h 414"/>
                  <a:gd name="T14" fmla="*/ 670 w 673"/>
                  <a:gd name="T15" fmla="*/ 19 h 414"/>
                  <a:gd name="T16" fmla="*/ 673 w 673"/>
                  <a:gd name="T17" fmla="*/ 34 h 414"/>
                  <a:gd name="T18" fmla="*/ 673 w 673"/>
                  <a:gd name="T19" fmla="*/ 54 h 414"/>
                  <a:gd name="T20" fmla="*/ 41 w 673"/>
                  <a:gd name="T21" fmla="*/ 414 h 414"/>
                  <a:gd name="T22" fmla="*/ 0 w 673"/>
                  <a:gd name="T23" fmla="*/ 362 h 4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73"/>
                  <a:gd name="T37" fmla="*/ 0 h 414"/>
                  <a:gd name="T38" fmla="*/ 673 w 673"/>
                  <a:gd name="T39" fmla="*/ 414 h 4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73" h="414">
                    <a:moveTo>
                      <a:pt x="0" y="362"/>
                    </a:moveTo>
                    <a:lnTo>
                      <a:pt x="633" y="2"/>
                    </a:lnTo>
                    <a:lnTo>
                      <a:pt x="634" y="0"/>
                    </a:lnTo>
                    <a:lnTo>
                      <a:pt x="640" y="0"/>
                    </a:lnTo>
                    <a:lnTo>
                      <a:pt x="647" y="2"/>
                    </a:lnTo>
                    <a:lnTo>
                      <a:pt x="655" y="4"/>
                    </a:lnTo>
                    <a:lnTo>
                      <a:pt x="662" y="10"/>
                    </a:lnTo>
                    <a:lnTo>
                      <a:pt x="670" y="19"/>
                    </a:lnTo>
                    <a:lnTo>
                      <a:pt x="673" y="34"/>
                    </a:lnTo>
                    <a:lnTo>
                      <a:pt x="673" y="54"/>
                    </a:lnTo>
                    <a:lnTo>
                      <a:pt x="41" y="414"/>
                    </a:lnTo>
                    <a:lnTo>
                      <a:pt x="0" y="36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7" name="Freeform 161"/>
              <p:cNvSpPr>
                <a:spLocks/>
              </p:cNvSpPr>
              <p:nvPr/>
            </p:nvSpPr>
            <p:spPr bwMode="auto">
              <a:xfrm>
                <a:off x="2543" y="2168"/>
                <a:ext cx="667" cy="406"/>
              </a:xfrm>
              <a:custGeom>
                <a:avLst/>
                <a:gdLst>
                  <a:gd name="T0" fmla="*/ 630 w 667"/>
                  <a:gd name="T1" fmla="*/ 0 h 406"/>
                  <a:gd name="T2" fmla="*/ 632 w 667"/>
                  <a:gd name="T3" fmla="*/ 0 h 406"/>
                  <a:gd name="T4" fmla="*/ 638 w 667"/>
                  <a:gd name="T5" fmla="*/ 0 h 406"/>
                  <a:gd name="T6" fmla="*/ 645 w 667"/>
                  <a:gd name="T7" fmla="*/ 2 h 406"/>
                  <a:gd name="T8" fmla="*/ 654 w 667"/>
                  <a:gd name="T9" fmla="*/ 6 h 406"/>
                  <a:gd name="T10" fmla="*/ 662 w 667"/>
                  <a:gd name="T11" fmla="*/ 15 h 406"/>
                  <a:gd name="T12" fmla="*/ 666 w 667"/>
                  <a:gd name="T13" fmla="*/ 28 h 406"/>
                  <a:gd name="T14" fmla="*/ 667 w 667"/>
                  <a:gd name="T15" fmla="*/ 47 h 406"/>
                  <a:gd name="T16" fmla="*/ 35 w 667"/>
                  <a:gd name="T17" fmla="*/ 406 h 406"/>
                  <a:gd name="T18" fmla="*/ 0 w 667"/>
                  <a:gd name="T19" fmla="*/ 360 h 406"/>
                  <a:gd name="T20" fmla="*/ 630 w 667"/>
                  <a:gd name="T21" fmla="*/ 0 h 40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67"/>
                  <a:gd name="T34" fmla="*/ 0 h 406"/>
                  <a:gd name="T35" fmla="*/ 667 w 667"/>
                  <a:gd name="T36" fmla="*/ 406 h 40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67" h="406">
                    <a:moveTo>
                      <a:pt x="630" y="0"/>
                    </a:moveTo>
                    <a:lnTo>
                      <a:pt x="632" y="0"/>
                    </a:lnTo>
                    <a:lnTo>
                      <a:pt x="638" y="0"/>
                    </a:lnTo>
                    <a:lnTo>
                      <a:pt x="645" y="2"/>
                    </a:lnTo>
                    <a:lnTo>
                      <a:pt x="654" y="6"/>
                    </a:lnTo>
                    <a:lnTo>
                      <a:pt x="662" y="15"/>
                    </a:lnTo>
                    <a:lnTo>
                      <a:pt x="666" y="28"/>
                    </a:lnTo>
                    <a:lnTo>
                      <a:pt x="667" y="47"/>
                    </a:lnTo>
                    <a:lnTo>
                      <a:pt x="35" y="406"/>
                    </a:lnTo>
                    <a:lnTo>
                      <a:pt x="0" y="360"/>
                    </a:lnTo>
                    <a:lnTo>
                      <a:pt x="630" y="0"/>
                    </a:lnTo>
                    <a:close/>
                  </a:path>
                </a:pathLst>
              </a:custGeom>
              <a:solidFill>
                <a:srgbClr val="FF2B2B"/>
              </a:solidFill>
              <a:ln w="0">
                <a:solidFill>
                  <a:srgbClr val="FF2B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8" name="Freeform 162"/>
              <p:cNvSpPr>
                <a:spLocks/>
              </p:cNvSpPr>
              <p:nvPr/>
            </p:nvSpPr>
            <p:spPr bwMode="auto">
              <a:xfrm>
                <a:off x="2548" y="2170"/>
                <a:ext cx="661" cy="397"/>
              </a:xfrm>
              <a:custGeom>
                <a:avLst/>
                <a:gdLst>
                  <a:gd name="T0" fmla="*/ 629 w 661"/>
                  <a:gd name="T1" fmla="*/ 0 h 397"/>
                  <a:gd name="T2" fmla="*/ 631 w 661"/>
                  <a:gd name="T3" fmla="*/ 0 h 397"/>
                  <a:gd name="T4" fmla="*/ 638 w 661"/>
                  <a:gd name="T5" fmla="*/ 0 h 397"/>
                  <a:gd name="T6" fmla="*/ 646 w 661"/>
                  <a:gd name="T7" fmla="*/ 4 h 397"/>
                  <a:gd name="T8" fmla="*/ 655 w 661"/>
                  <a:gd name="T9" fmla="*/ 11 h 397"/>
                  <a:gd name="T10" fmla="*/ 661 w 661"/>
                  <a:gd name="T11" fmla="*/ 22 h 397"/>
                  <a:gd name="T12" fmla="*/ 661 w 661"/>
                  <a:gd name="T13" fmla="*/ 39 h 397"/>
                  <a:gd name="T14" fmla="*/ 32 w 661"/>
                  <a:gd name="T15" fmla="*/ 397 h 397"/>
                  <a:gd name="T16" fmla="*/ 0 w 661"/>
                  <a:gd name="T17" fmla="*/ 358 h 397"/>
                  <a:gd name="T18" fmla="*/ 629 w 661"/>
                  <a:gd name="T19" fmla="*/ 0 h 3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1"/>
                  <a:gd name="T31" fmla="*/ 0 h 397"/>
                  <a:gd name="T32" fmla="*/ 661 w 661"/>
                  <a:gd name="T33" fmla="*/ 397 h 3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1" h="397">
                    <a:moveTo>
                      <a:pt x="629" y="0"/>
                    </a:moveTo>
                    <a:lnTo>
                      <a:pt x="631" y="0"/>
                    </a:lnTo>
                    <a:lnTo>
                      <a:pt x="638" y="0"/>
                    </a:lnTo>
                    <a:lnTo>
                      <a:pt x="646" y="4"/>
                    </a:lnTo>
                    <a:lnTo>
                      <a:pt x="655" y="11"/>
                    </a:lnTo>
                    <a:lnTo>
                      <a:pt x="661" y="22"/>
                    </a:lnTo>
                    <a:lnTo>
                      <a:pt x="661" y="39"/>
                    </a:lnTo>
                    <a:lnTo>
                      <a:pt x="32" y="397"/>
                    </a:lnTo>
                    <a:lnTo>
                      <a:pt x="0" y="358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rgbClr val="FF5555"/>
              </a:solidFill>
              <a:ln w="0">
                <a:solidFill>
                  <a:srgbClr val="FF555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9" name="Freeform 163"/>
              <p:cNvSpPr>
                <a:spLocks/>
              </p:cNvSpPr>
              <p:nvPr/>
            </p:nvSpPr>
            <p:spPr bwMode="auto">
              <a:xfrm>
                <a:off x="2556" y="2170"/>
                <a:ext cx="653" cy="391"/>
              </a:xfrm>
              <a:custGeom>
                <a:avLst/>
                <a:gdLst>
                  <a:gd name="T0" fmla="*/ 625 w 653"/>
                  <a:gd name="T1" fmla="*/ 0 h 391"/>
                  <a:gd name="T2" fmla="*/ 627 w 653"/>
                  <a:gd name="T3" fmla="*/ 0 h 391"/>
                  <a:gd name="T4" fmla="*/ 632 w 653"/>
                  <a:gd name="T5" fmla="*/ 2 h 391"/>
                  <a:gd name="T6" fmla="*/ 640 w 653"/>
                  <a:gd name="T7" fmla="*/ 6 h 391"/>
                  <a:gd name="T8" fmla="*/ 647 w 653"/>
                  <a:gd name="T9" fmla="*/ 11 h 391"/>
                  <a:gd name="T10" fmla="*/ 651 w 653"/>
                  <a:gd name="T11" fmla="*/ 21 h 391"/>
                  <a:gd name="T12" fmla="*/ 653 w 653"/>
                  <a:gd name="T13" fmla="*/ 33 h 391"/>
                  <a:gd name="T14" fmla="*/ 24 w 653"/>
                  <a:gd name="T15" fmla="*/ 391 h 391"/>
                  <a:gd name="T16" fmla="*/ 0 w 653"/>
                  <a:gd name="T17" fmla="*/ 358 h 391"/>
                  <a:gd name="T18" fmla="*/ 625 w 653"/>
                  <a:gd name="T19" fmla="*/ 0 h 3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3"/>
                  <a:gd name="T31" fmla="*/ 0 h 391"/>
                  <a:gd name="T32" fmla="*/ 653 w 653"/>
                  <a:gd name="T33" fmla="*/ 391 h 39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3" h="391">
                    <a:moveTo>
                      <a:pt x="625" y="0"/>
                    </a:moveTo>
                    <a:lnTo>
                      <a:pt x="627" y="0"/>
                    </a:lnTo>
                    <a:lnTo>
                      <a:pt x="632" y="2"/>
                    </a:lnTo>
                    <a:lnTo>
                      <a:pt x="640" y="6"/>
                    </a:lnTo>
                    <a:lnTo>
                      <a:pt x="647" y="11"/>
                    </a:lnTo>
                    <a:lnTo>
                      <a:pt x="651" y="21"/>
                    </a:lnTo>
                    <a:lnTo>
                      <a:pt x="653" y="33"/>
                    </a:lnTo>
                    <a:lnTo>
                      <a:pt x="24" y="391"/>
                    </a:lnTo>
                    <a:lnTo>
                      <a:pt x="0" y="358"/>
                    </a:lnTo>
                    <a:lnTo>
                      <a:pt x="625" y="0"/>
                    </a:lnTo>
                    <a:close/>
                  </a:path>
                </a:pathLst>
              </a:custGeom>
              <a:solidFill>
                <a:srgbClr val="FF8080"/>
              </a:solidFill>
              <a:ln w="0">
                <a:solidFill>
                  <a:srgbClr val="FF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0" name="Freeform 164"/>
              <p:cNvSpPr>
                <a:spLocks/>
              </p:cNvSpPr>
              <p:nvPr/>
            </p:nvSpPr>
            <p:spPr bwMode="auto">
              <a:xfrm>
                <a:off x="2561" y="2170"/>
                <a:ext cx="646" cy="384"/>
              </a:xfrm>
              <a:custGeom>
                <a:avLst/>
                <a:gdLst>
                  <a:gd name="T0" fmla="*/ 623 w 646"/>
                  <a:gd name="T1" fmla="*/ 0 h 384"/>
                  <a:gd name="T2" fmla="*/ 625 w 646"/>
                  <a:gd name="T3" fmla="*/ 2 h 384"/>
                  <a:gd name="T4" fmla="*/ 627 w 646"/>
                  <a:gd name="T5" fmla="*/ 2 h 384"/>
                  <a:gd name="T6" fmla="*/ 631 w 646"/>
                  <a:gd name="T7" fmla="*/ 4 h 384"/>
                  <a:gd name="T8" fmla="*/ 635 w 646"/>
                  <a:gd name="T9" fmla="*/ 6 h 384"/>
                  <a:gd name="T10" fmla="*/ 638 w 646"/>
                  <a:gd name="T11" fmla="*/ 9 h 384"/>
                  <a:gd name="T12" fmla="*/ 642 w 646"/>
                  <a:gd name="T13" fmla="*/ 13 h 384"/>
                  <a:gd name="T14" fmla="*/ 644 w 646"/>
                  <a:gd name="T15" fmla="*/ 17 h 384"/>
                  <a:gd name="T16" fmla="*/ 646 w 646"/>
                  <a:gd name="T17" fmla="*/ 22 h 384"/>
                  <a:gd name="T18" fmla="*/ 646 w 646"/>
                  <a:gd name="T19" fmla="*/ 30 h 384"/>
                  <a:gd name="T20" fmla="*/ 19 w 646"/>
                  <a:gd name="T21" fmla="*/ 384 h 384"/>
                  <a:gd name="T22" fmla="*/ 0 w 646"/>
                  <a:gd name="T23" fmla="*/ 358 h 384"/>
                  <a:gd name="T24" fmla="*/ 623 w 646"/>
                  <a:gd name="T25" fmla="*/ 0 h 3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6"/>
                  <a:gd name="T40" fmla="*/ 0 h 384"/>
                  <a:gd name="T41" fmla="*/ 646 w 646"/>
                  <a:gd name="T42" fmla="*/ 384 h 38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6" h="384">
                    <a:moveTo>
                      <a:pt x="623" y="0"/>
                    </a:moveTo>
                    <a:lnTo>
                      <a:pt x="625" y="2"/>
                    </a:lnTo>
                    <a:lnTo>
                      <a:pt x="627" y="2"/>
                    </a:lnTo>
                    <a:lnTo>
                      <a:pt x="631" y="4"/>
                    </a:lnTo>
                    <a:lnTo>
                      <a:pt x="635" y="6"/>
                    </a:lnTo>
                    <a:lnTo>
                      <a:pt x="638" y="9"/>
                    </a:lnTo>
                    <a:lnTo>
                      <a:pt x="642" y="13"/>
                    </a:lnTo>
                    <a:lnTo>
                      <a:pt x="644" y="17"/>
                    </a:lnTo>
                    <a:lnTo>
                      <a:pt x="646" y="22"/>
                    </a:lnTo>
                    <a:lnTo>
                      <a:pt x="646" y="30"/>
                    </a:lnTo>
                    <a:lnTo>
                      <a:pt x="19" y="384"/>
                    </a:lnTo>
                    <a:lnTo>
                      <a:pt x="0" y="358"/>
                    </a:lnTo>
                    <a:lnTo>
                      <a:pt x="623" y="0"/>
                    </a:lnTo>
                    <a:close/>
                  </a:path>
                </a:pathLst>
              </a:custGeom>
              <a:solidFill>
                <a:srgbClr val="FFAAAA"/>
              </a:solidFill>
              <a:ln w="0">
                <a:solidFill>
                  <a:srgbClr val="FFAA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1" name="Freeform 165"/>
              <p:cNvSpPr>
                <a:spLocks/>
              </p:cNvSpPr>
              <p:nvPr/>
            </p:nvSpPr>
            <p:spPr bwMode="auto">
              <a:xfrm>
                <a:off x="2569" y="2172"/>
                <a:ext cx="638" cy="376"/>
              </a:xfrm>
              <a:custGeom>
                <a:avLst/>
                <a:gdLst>
                  <a:gd name="T0" fmla="*/ 619 w 638"/>
                  <a:gd name="T1" fmla="*/ 0 h 376"/>
                  <a:gd name="T2" fmla="*/ 621 w 638"/>
                  <a:gd name="T3" fmla="*/ 0 h 376"/>
                  <a:gd name="T4" fmla="*/ 623 w 638"/>
                  <a:gd name="T5" fmla="*/ 2 h 376"/>
                  <a:gd name="T6" fmla="*/ 627 w 638"/>
                  <a:gd name="T7" fmla="*/ 6 h 376"/>
                  <a:gd name="T8" fmla="*/ 632 w 638"/>
                  <a:gd name="T9" fmla="*/ 9 h 376"/>
                  <a:gd name="T10" fmla="*/ 634 w 638"/>
                  <a:gd name="T11" fmla="*/ 13 h 376"/>
                  <a:gd name="T12" fmla="*/ 638 w 638"/>
                  <a:gd name="T13" fmla="*/ 17 h 376"/>
                  <a:gd name="T14" fmla="*/ 638 w 638"/>
                  <a:gd name="T15" fmla="*/ 22 h 376"/>
                  <a:gd name="T16" fmla="*/ 13 w 638"/>
                  <a:gd name="T17" fmla="*/ 376 h 376"/>
                  <a:gd name="T18" fmla="*/ 0 w 638"/>
                  <a:gd name="T19" fmla="*/ 356 h 376"/>
                  <a:gd name="T20" fmla="*/ 619 w 638"/>
                  <a:gd name="T21" fmla="*/ 0 h 3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8"/>
                  <a:gd name="T34" fmla="*/ 0 h 376"/>
                  <a:gd name="T35" fmla="*/ 638 w 638"/>
                  <a:gd name="T36" fmla="*/ 376 h 37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8" h="376">
                    <a:moveTo>
                      <a:pt x="619" y="0"/>
                    </a:moveTo>
                    <a:lnTo>
                      <a:pt x="621" y="0"/>
                    </a:lnTo>
                    <a:lnTo>
                      <a:pt x="623" y="2"/>
                    </a:lnTo>
                    <a:lnTo>
                      <a:pt x="627" y="6"/>
                    </a:lnTo>
                    <a:lnTo>
                      <a:pt x="632" y="9"/>
                    </a:lnTo>
                    <a:lnTo>
                      <a:pt x="634" y="13"/>
                    </a:lnTo>
                    <a:lnTo>
                      <a:pt x="638" y="17"/>
                    </a:lnTo>
                    <a:lnTo>
                      <a:pt x="638" y="22"/>
                    </a:lnTo>
                    <a:lnTo>
                      <a:pt x="13" y="376"/>
                    </a:lnTo>
                    <a:lnTo>
                      <a:pt x="0" y="356"/>
                    </a:lnTo>
                    <a:lnTo>
                      <a:pt x="619" y="0"/>
                    </a:lnTo>
                    <a:close/>
                  </a:path>
                </a:pathLst>
              </a:custGeom>
              <a:solidFill>
                <a:srgbClr val="FFD5D5"/>
              </a:solidFill>
              <a:ln w="0">
                <a:solidFill>
                  <a:srgbClr val="FFD5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2" name="Freeform 166"/>
              <p:cNvSpPr>
                <a:spLocks/>
              </p:cNvSpPr>
              <p:nvPr/>
            </p:nvSpPr>
            <p:spPr bwMode="auto">
              <a:xfrm>
                <a:off x="2574" y="2172"/>
                <a:ext cx="633" cy="371"/>
              </a:xfrm>
              <a:custGeom>
                <a:avLst/>
                <a:gdLst>
                  <a:gd name="T0" fmla="*/ 633 w 633"/>
                  <a:gd name="T1" fmla="*/ 17 h 371"/>
                  <a:gd name="T2" fmla="*/ 8 w 633"/>
                  <a:gd name="T3" fmla="*/ 371 h 371"/>
                  <a:gd name="T4" fmla="*/ 0 w 633"/>
                  <a:gd name="T5" fmla="*/ 356 h 371"/>
                  <a:gd name="T6" fmla="*/ 620 w 633"/>
                  <a:gd name="T7" fmla="*/ 0 h 371"/>
                  <a:gd name="T8" fmla="*/ 633 w 633"/>
                  <a:gd name="T9" fmla="*/ 17 h 3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3"/>
                  <a:gd name="T16" fmla="*/ 0 h 371"/>
                  <a:gd name="T17" fmla="*/ 633 w 633"/>
                  <a:gd name="T18" fmla="*/ 371 h 3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3" h="371">
                    <a:moveTo>
                      <a:pt x="633" y="17"/>
                    </a:moveTo>
                    <a:lnTo>
                      <a:pt x="8" y="371"/>
                    </a:lnTo>
                    <a:lnTo>
                      <a:pt x="0" y="356"/>
                    </a:lnTo>
                    <a:lnTo>
                      <a:pt x="620" y="0"/>
                    </a:lnTo>
                    <a:lnTo>
                      <a:pt x="6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3" name="Freeform 167"/>
              <p:cNvSpPr>
                <a:spLocks/>
              </p:cNvSpPr>
              <p:nvPr/>
            </p:nvSpPr>
            <p:spPr bwMode="auto">
              <a:xfrm>
                <a:off x="2522" y="2522"/>
                <a:ext cx="65" cy="67"/>
              </a:xfrm>
              <a:custGeom>
                <a:avLst/>
                <a:gdLst>
                  <a:gd name="T0" fmla="*/ 47 w 65"/>
                  <a:gd name="T1" fmla="*/ 65 h 67"/>
                  <a:gd name="T2" fmla="*/ 60 w 65"/>
                  <a:gd name="T3" fmla="*/ 54 h 67"/>
                  <a:gd name="T4" fmla="*/ 65 w 65"/>
                  <a:gd name="T5" fmla="*/ 38 h 67"/>
                  <a:gd name="T6" fmla="*/ 62 w 65"/>
                  <a:gd name="T7" fmla="*/ 21 h 67"/>
                  <a:gd name="T8" fmla="*/ 51 w 65"/>
                  <a:gd name="T9" fmla="*/ 6 h 67"/>
                  <a:gd name="T10" fmla="*/ 36 w 65"/>
                  <a:gd name="T11" fmla="*/ 0 h 67"/>
                  <a:gd name="T12" fmla="*/ 19 w 65"/>
                  <a:gd name="T13" fmla="*/ 2 h 67"/>
                  <a:gd name="T14" fmla="*/ 6 w 65"/>
                  <a:gd name="T15" fmla="*/ 13 h 67"/>
                  <a:gd name="T16" fmla="*/ 0 w 65"/>
                  <a:gd name="T17" fmla="*/ 28 h 67"/>
                  <a:gd name="T18" fmla="*/ 4 w 65"/>
                  <a:gd name="T19" fmla="*/ 47 h 67"/>
                  <a:gd name="T20" fmla="*/ 15 w 65"/>
                  <a:gd name="T21" fmla="*/ 60 h 67"/>
                  <a:gd name="T22" fmla="*/ 30 w 65"/>
                  <a:gd name="T23" fmla="*/ 67 h 67"/>
                  <a:gd name="T24" fmla="*/ 47 w 65"/>
                  <a:gd name="T25" fmla="*/ 65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67"/>
                  <a:gd name="T41" fmla="*/ 65 w 65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67">
                    <a:moveTo>
                      <a:pt x="47" y="65"/>
                    </a:moveTo>
                    <a:lnTo>
                      <a:pt x="60" y="54"/>
                    </a:lnTo>
                    <a:lnTo>
                      <a:pt x="65" y="38"/>
                    </a:lnTo>
                    <a:lnTo>
                      <a:pt x="62" y="21"/>
                    </a:lnTo>
                    <a:lnTo>
                      <a:pt x="51" y="6"/>
                    </a:lnTo>
                    <a:lnTo>
                      <a:pt x="36" y="0"/>
                    </a:lnTo>
                    <a:lnTo>
                      <a:pt x="19" y="2"/>
                    </a:lnTo>
                    <a:lnTo>
                      <a:pt x="6" y="13"/>
                    </a:lnTo>
                    <a:lnTo>
                      <a:pt x="0" y="28"/>
                    </a:lnTo>
                    <a:lnTo>
                      <a:pt x="4" y="47"/>
                    </a:lnTo>
                    <a:lnTo>
                      <a:pt x="15" y="60"/>
                    </a:lnTo>
                    <a:lnTo>
                      <a:pt x="30" y="67"/>
                    </a:lnTo>
                    <a:lnTo>
                      <a:pt x="47" y="65"/>
                    </a:lnTo>
                    <a:close/>
                  </a:path>
                </a:pathLst>
              </a:custGeom>
              <a:solidFill>
                <a:srgbClr val="CC0000"/>
              </a:solidFill>
              <a:ln w="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4" name="Freeform 168"/>
              <p:cNvSpPr>
                <a:spLocks/>
              </p:cNvSpPr>
              <p:nvPr/>
            </p:nvSpPr>
            <p:spPr bwMode="auto">
              <a:xfrm>
                <a:off x="2522" y="2522"/>
                <a:ext cx="65" cy="67"/>
              </a:xfrm>
              <a:custGeom>
                <a:avLst/>
                <a:gdLst>
                  <a:gd name="T0" fmla="*/ 47 w 65"/>
                  <a:gd name="T1" fmla="*/ 65 h 67"/>
                  <a:gd name="T2" fmla="*/ 60 w 65"/>
                  <a:gd name="T3" fmla="*/ 54 h 67"/>
                  <a:gd name="T4" fmla="*/ 65 w 65"/>
                  <a:gd name="T5" fmla="*/ 38 h 67"/>
                  <a:gd name="T6" fmla="*/ 62 w 65"/>
                  <a:gd name="T7" fmla="*/ 21 h 67"/>
                  <a:gd name="T8" fmla="*/ 51 w 65"/>
                  <a:gd name="T9" fmla="*/ 6 h 67"/>
                  <a:gd name="T10" fmla="*/ 36 w 65"/>
                  <a:gd name="T11" fmla="*/ 0 h 67"/>
                  <a:gd name="T12" fmla="*/ 19 w 65"/>
                  <a:gd name="T13" fmla="*/ 2 h 67"/>
                  <a:gd name="T14" fmla="*/ 6 w 65"/>
                  <a:gd name="T15" fmla="*/ 13 h 67"/>
                  <a:gd name="T16" fmla="*/ 0 w 65"/>
                  <a:gd name="T17" fmla="*/ 28 h 67"/>
                  <a:gd name="T18" fmla="*/ 4 w 65"/>
                  <a:gd name="T19" fmla="*/ 47 h 67"/>
                  <a:gd name="T20" fmla="*/ 15 w 65"/>
                  <a:gd name="T21" fmla="*/ 60 h 67"/>
                  <a:gd name="T22" fmla="*/ 30 w 65"/>
                  <a:gd name="T23" fmla="*/ 67 h 67"/>
                  <a:gd name="T24" fmla="*/ 47 w 65"/>
                  <a:gd name="T25" fmla="*/ 65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67"/>
                  <a:gd name="T41" fmla="*/ 65 w 65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67">
                    <a:moveTo>
                      <a:pt x="47" y="65"/>
                    </a:moveTo>
                    <a:lnTo>
                      <a:pt x="60" y="54"/>
                    </a:lnTo>
                    <a:lnTo>
                      <a:pt x="65" y="38"/>
                    </a:lnTo>
                    <a:lnTo>
                      <a:pt x="62" y="21"/>
                    </a:lnTo>
                    <a:lnTo>
                      <a:pt x="51" y="6"/>
                    </a:lnTo>
                    <a:lnTo>
                      <a:pt x="36" y="0"/>
                    </a:lnTo>
                    <a:lnTo>
                      <a:pt x="19" y="2"/>
                    </a:lnTo>
                    <a:lnTo>
                      <a:pt x="6" y="13"/>
                    </a:lnTo>
                    <a:lnTo>
                      <a:pt x="0" y="28"/>
                    </a:lnTo>
                    <a:lnTo>
                      <a:pt x="4" y="47"/>
                    </a:lnTo>
                    <a:lnTo>
                      <a:pt x="15" y="60"/>
                    </a:lnTo>
                    <a:lnTo>
                      <a:pt x="30" y="67"/>
                    </a:lnTo>
                    <a:lnTo>
                      <a:pt x="47" y="6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5" name="Freeform 169"/>
              <p:cNvSpPr>
                <a:spLocks/>
              </p:cNvSpPr>
              <p:nvPr/>
            </p:nvSpPr>
            <p:spPr bwMode="auto">
              <a:xfrm>
                <a:off x="1109" y="2545"/>
                <a:ext cx="141" cy="63"/>
              </a:xfrm>
              <a:custGeom>
                <a:avLst/>
                <a:gdLst>
                  <a:gd name="T0" fmla="*/ 0 w 141"/>
                  <a:gd name="T1" fmla="*/ 31 h 63"/>
                  <a:gd name="T2" fmla="*/ 75 w 141"/>
                  <a:gd name="T3" fmla="*/ 0 h 63"/>
                  <a:gd name="T4" fmla="*/ 141 w 141"/>
                  <a:gd name="T5" fmla="*/ 29 h 63"/>
                  <a:gd name="T6" fmla="*/ 71 w 141"/>
                  <a:gd name="T7" fmla="*/ 63 h 63"/>
                  <a:gd name="T8" fmla="*/ 0 w 141"/>
                  <a:gd name="T9" fmla="*/ 31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1"/>
                  <a:gd name="T16" fmla="*/ 0 h 63"/>
                  <a:gd name="T17" fmla="*/ 141 w 141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1" h="63">
                    <a:moveTo>
                      <a:pt x="0" y="31"/>
                    </a:moveTo>
                    <a:lnTo>
                      <a:pt x="75" y="0"/>
                    </a:lnTo>
                    <a:lnTo>
                      <a:pt x="141" y="29"/>
                    </a:lnTo>
                    <a:lnTo>
                      <a:pt x="71" y="63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80FF80"/>
              </a:solidFill>
              <a:ln w="0">
                <a:solidFill>
                  <a:srgbClr val="80FF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6" name="Freeform 175"/>
              <p:cNvSpPr>
                <a:spLocks/>
              </p:cNvSpPr>
              <p:nvPr/>
            </p:nvSpPr>
            <p:spPr bwMode="auto">
              <a:xfrm>
                <a:off x="1271" y="2228"/>
                <a:ext cx="1073" cy="471"/>
              </a:xfrm>
              <a:custGeom>
                <a:avLst/>
                <a:gdLst>
                  <a:gd name="T0" fmla="*/ 1073 w 1073"/>
                  <a:gd name="T1" fmla="*/ 456 h 471"/>
                  <a:gd name="T2" fmla="*/ 981 w 1073"/>
                  <a:gd name="T3" fmla="*/ 294 h 471"/>
                  <a:gd name="T4" fmla="*/ 977 w 1073"/>
                  <a:gd name="T5" fmla="*/ 296 h 471"/>
                  <a:gd name="T6" fmla="*/ 966 w 1073"/>
                  <a:gd name="T7" fmla="*/ 304 h 471"/>
                  <a:gd name="T8" fmla="*/ 949 w 1073"/>
                  <a:gd name="T9" fmla="*/ 315 h 471"/>
                  <a:gd name="T10" fmla="*/ 925 w 1073"/>
                  <a:gd name="T11" fmla="*/ 330 h 471"/>
                  <a:gd name="T12" fmla="*/ 897 w 1073"/>
                  <a:gd name="T13" fmla="*/ 346 h 471"/>
                  <a:gd name="T14" fmla="*/ 866 w 1073"/>
                  <a:gd name="T15" fmla="*/ 365 h 471"/>
                  <a:gd name="T16" fmla="*/ 829 w 1073"/>
                  <a:gd name="T17" fmla="*/ 383 h 471"/>
                  <a:gd name="T18" fmla="*/ 790 w 1073"/>
                  <a:gd name="T19" fmla="*/ 402 h 471"/>
                  <a:gd name="T20" fmla="*/ 749 w 1073"/>
                  <a:gd name="T21" fmla="*/ 421 h 471"/>
                  <a:gd name="T22" fmla="*/ 708 w 1073"/>
                  <a:gd name="T23" fmla="*/ 435 h 471"/>
                  <a:gd name="T24" fmla="*/ 665 w 1073"/>
                  <a:gd name="T25" fmla="*/ 448 h 471"/>
                  <a:gd name="T26" fmla="*/ 662 w 1073"/>
                  <a:gd name="T27" fmla="*/ 450 h 471"/>
                  <a:gd name="T28" fmla="*/ 653 w 1073"/>
                  <a:gd name="T29" fmla="*/ 452 h 471"/>
                  <a:gd name="T30" fmla="*/ 638 w 1073"/>
                  <a:gd name="T31" fmla="*/ 456 h 471"/>
                  <a:gd name="T32" fmla="*/ 615 w 1073"/>
                  <a:gd name="T33" fmla="*/ 461 h 471"/>
                  <a:gd name="T34" fmla="*/ 586 w 1073"/>
                  <a:gd name="T35" fmla="*/ 465 h 471"/>
                  <a:gd name="T36" fmla="*/ 549 w 1073"/>
                  <a:gd name="T37" fmla="*/ 469 h 471"/>
                  <a:gd name="T38" fmla="*/ 502 w 1073"/>
                  <a:gd name="T39" fmla="*/ 471 h 471"/>
                  <a:gd name="T40" fmla="*/ 447 w 1073"/>
                  <a:gd name="T41" fmla="*/ 471 h 471"/>
                  <a:gd name="T42" fmla="*/ 380 w 1073"/>
                  <a:gd name="T43" fmla="*/ 469 h 471"/>
                  <a:gd name="T44" fmla="*/ 304 w 1073"/>
                  <a:gd name="T45" fmla="*/ 463 h 471"/>
                  <a:gd name="T46" fmla="*/ 298 w 1073"/>
                  <a:gd name="T47" fmla="*/ 463 h 471"/>
                  <a:gd name="T48" fmla="*/ 280 w 1073"/>
                  <a:gd name="T49" fmla="*/ 459 h 471"/>
                  <a:gd name="T50" fmla="*/ 254 w 1073"/>
                  <a:gd name="T51" fmla="*/ 454 h 471"/>
                  <a:gd name="T52" fmla="*/ 222 w 1073"/>
                  <a:gd name="T53" fmla="*/ 446 h 471"/>
                  <a:gd name="T54" fmla="*/ 185 w 1073"/>
                  <a:gd name="T55" fmla="*/ 433 h 471"/>
                  <a:gd name="T56" fmla="*/ 146 w 1073"/>
                  <a:gd name="T57" fmla="*/ 417 h 471"/>
                  <a:gd name="T58" fmla="*/ 107 w 1073"/>
                  <a:gd name="T59" fmla="*/ 395 h 471"/>
                  <a:gd name="T60" fmla="*/ 70 w 1073"/>
                  <a:gd name="T61" fmla="*/ 367 h 471"/>
                  <a:gd name="T62" fmla="*/ 39 w 1073"/>
                  <a:gd name="T63" fmla="*/ 333 h 471"/>
                  <a:gd name="T64" fmla="*/ 37 w 1073"/>
                  <a:gd name="T65" fmla="*/ 330 h 471"/>
                  <a:gd name="T66" fmla="*/ 31 w 1073"/>
                  <a:gd name="T67" fmla="*/ 322 h 471"/>
                  <a:gd name="T68" fmla="*/ 22 w 1073"/>
                  <a:gd name="T69" fmla="*/ 307 h 471"/>
                  <a:gd name="T70" fmla="*/ 15 w 1073"/>
                  <a:gd name="T71" fmla="*/ 291 h 471"/>
                  <a:gd name="T72" fmla="*/ 5 w 1073"/>
                  <a:gd name="T73" fmla="*/ 268 h 471"/>
                  <a:gd name="T74" fmla="*/ 2 w 1073"/>
                  <a:gd name="T75" fmla="*/ 244 h 471"/>
                  <a:gd name="T76" fmla="*/ 0 w 1073"/>
                  <a:gd name="T77" fmla="*/ 215 h 471"/>
                  <a:gd name="T78" fmla="*/ 4 w 1073"/>
                  <a:gd name="T79" fmla="*/ 185 h 471"/>
                  <a:gd name="T80" fmla="*/ 16 w 1073"/>
                  <a:gd name="T81" fmla="*/ 154 h 471"/>
                  <a:gd name="T82" fmla="*/ 37 w 1073"/>
                  <a:gd name="T83" fmla="*/ 118 h 471"/>
                  <a:gd name="T84" fmla="*/ 68 w 1073"/>
                  <a:gd name="T85" fmla="*/ 85 h 471"/>
                  <a:gd name="T86" fmla="*/ 70 w 1073"/>
                  <a:gd name="T87" fmla="*/ 81 h 471"/>
                  <a:gd name="T88" fmla="*/ 80 w 1073"/>
                  <a:gd name="T89" fmla="*/ 72 h 471"/>
                  <a:gd name="T90" fmla="*/ 93 w 1073"/>
                  <a:gd name="T91" fmla="*/ 61 h 471"/>
                  <a:gd name="T92" fmla="*/ 115 w 1073"/>
                  <a:gd name="T93" fmla="*/ 42 h 471"/>
                  <a:gd name="T94" fmla="*/ 144 w 1073"/>
                  <a:gd name="T95" fmla="*/ 24 h 471"/>
                  <a:gd name="T96" fmla="*/ 182 w 1073"/>
                  <a:gd name="T97" fmla="*/ 0 h 471"/>
                  <a:gd name="T98" fmla="*/ 328 w 1073"/>
                  <a:gd name="T99" fmla="*/ 141 h 471"/>
                  <a:gd name="T100" fmla="*/ 137 w 1073"/>
                  <a:gd name="T101" fmla="*/ 259 h 47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73"/>
                  <a:gd name="T154" fmla="*/ 0 h 471"/>
                  <a:gd name="T155" fmla="*/ 1073 w 1073"/>
                  <a:gd name="T156" fmla="*/ 471 h 47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73" h="471">
                    <a:moveTo>
                      <a:pt x="1073" y="456"/>
                    </a:moveTo>
                    <a:lnTo>
                      <a:pt x="981" y="294"/>
                    </a:lnTo>
                    <a:lnTo>
                      <a:pt x="977" y="296"/>
                    </a:lnTo>
                    <a:lnTo>
                      <a:pt x="966" y="304"/>
                    </a:lnTo>
                    <a:lnTo>
                      <a:pt x="949" y="315"/>
                    </a:lnTo>
                    <a:lnTo>
                      <a:pt x="925" y="330"/>
                    </a:lnTo>
                    <a:lnTo>
                      <a:pt x="897" y="346"/>
                    </a:lnTo>
                    <a:lnTo>
                      <a:pt x="866" y="365"/>
                    </a:lnTo>
                    <a:lnTo>
                      <a:pt x="829" y="383"/>
                    </a:lnTo>
                    <a:lnTo>
                      <a:pt x="790" y="402"/>
                    </a:lnTo>
                    <a:lnTo>
                      <a:pt x="749" y="421"/>
                    </a:lnTo>
                    <a:lnTo>
                      <a:pt x="708" y="435"/>
                    </a:lnTo>
                    <a:lnTo>
                      <a:pt x="665" y="448"/>
                    </a:lnTo>
                    <a:lnTo>
                      <a:pt x="662" y="450"/>
                    </a:lnTo>
                    <a:lnTo>
                      <a:pt x="653" y="452"/>
                    </a:lnTo>
                    <a:lnTo>
                      <a:pt x="638" y="456"/>
                    </a:lnTo>
                    <a:lnTo>
                      <a:pt x="615" y="461"/>
                    </a:lnTo>
                    <a:lnTo>
                      <a:pt x="586" y="465"/>
                    </a:lnTo>
                    <a:lnTo>
                      <a:pt x="549" y="469"/>
                    </a:lnTo>
                    <a:lnTo>
                      <a:pt x="502" y="471"/>
                    </a:lnTo>
                    <a:lnTo>
                      <a:pt x="447" y="471"/>
                    </a:lnTo>
                    <a:lnTo>
                      <a:pt x="380" y="469"/>
                    </a:lnTo>
                    <a:lnTo>
                      <a:pt x="304" y="463"/>
                    </a:lnTo>
                    <a:lnTo>
                      <a:pt x="298" y="463"/>
                    </a:lnTo>
                    <a:lnTo>
                      <a:pt x="280" y="459"/>
                    </a:lnTo>
                    <a:lnTo>
                      <a:pt x="254" y="454"/>
                    </a:lnTo>
                    <a:lnTo>
                      <a:pt x="222" y="446"/>
                    </a:lnTo>
                    <a:lnTo>
                      <a:pt x="185" y="433"/>
                    </a:lnTo>
                    <a:lnTo>
                      <a:pt x="146" y="417"/>
                    </a:lnTo>
                    <a:lnTo>
                      <a:pt x="107" y="395"/>
                    </a:lnTo>
                    <a:lnTo>
                      <a:pt x="70" y="367"/>
                    </a:lnTo>
                    <a:lnTo>
                      <a:pt x="39" y="333"/>
                    </a:lnTo>
                    <a:lnTo>
                      <a:pt x="37" y="330"/>
                    </a:lnTo>
                    <a:lnTo>
                      <a:pt x="31" y="322"/>
                    </a:lnTo>
                    <a:lnTo>
                      <a:pt x="22" y="307"/>
                    </a:lnTo>
                    <a:lnTo>
                      <a:pt x="15" y="291"/>
                    </a:lnTo>
                    <a:lnTo>
                      <a:pt x="5" y="268"/>
                    </a:lnTo>
                    <a:lnTo>
                      <a:pt x="2" y="244"/>
                    </a:lnTo>
                    <a:lnTo>
                      <a:pt x="0" y="215"/>
                    </a:lnTo>
                    <a:lnTo>
                      <a:pt x="4" y="185"/>
                    </a:lnTo>
                    <a:lnTo>
                      <a:pt x="16" y="154"/>
                    </a:lnTo>
                    <a:lnTo>
                      <a:pt x="37" y="118"/>
                    </a:lnTo>
                    <a:lnTo>
                      <a:pt x="68" y="85"/>
                    </a:lnTo>
                    <a:lnTo>
                      <a:pt x="70" y="81"/>
                    </a:lnTo>
                    <a:lnTo>
                      <a:pt x="80" y="72"/>
                    </a:lnTo>
                    <a:lnTo>
                      <a:pt x="93" y="61"/>
                    </a:lnTo>
                    <a:lnTo>
                      <a:pt x="115" y="42"/>
                    </a:lnTo>
                    <a:lnTo>
                      <a:pt x="144" y="24"/>
                    </a:lnTo>
                    <a:lnTo>
                      <a:pt x="182" y="0"/>
                    </a:lnTo>
                    <a:lnTo>
                      <a:pt x="328" y="141"/>
                    </a:lnTo>
                    <a:lnTo>
                      <a:pt x="137" y="259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7" name="Freeform 176"/>
              <p:cNvSpPr>
                <a:spLocks/>
              </p:cNvSpPr>
              <p:nvPr/>
            </p:nvSpPr>
            <p:spPr bwMode="auto">
              <a:xfrm>
                <a:off x="2105" y="2563"/>
                <a:ext cx="45" cy="58"/>
              </a:xfrm>
              <a:custGeom>
                <a:avLst/>
                <a:gdLst>
                  <a:gd name="T0" fmla="*/ 45 w 45"/>
                  <a:gd name="T1" fmla="*/ 0 h 58"/>
                  <a:gd name="T2" fmla="*/ 0 w 45"/>
                  <a:gd name="T3" fmla="*/ 24 h 58"/>
                  <a:gd name="T4" fmla="*/ 0 w 45"/>
                  <a:gd name="T5" fmla="*/ 58 h 58"/>
                  <a:gd name="T6" fmla="*/ 45 w 45"/>
                  <a:gd name="T7" fmla="*/ 34 h 58"/>
                  <a:gd name="T8" fmla="*/ 45 w 45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8"/>
                  <a:gd name="T17" fmla="*/ 45 w 45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8">
                    <a:moveTo>
                      <a:pt x="45" y="0"/>
                    </a:moveTo>
                    <a:lnTo>
                      <a:pt x="0" y="24"/>
                    </a:lnTo>
                    <a:lnTo>
                      <a:pt x="0" y="58"/>
                    </a:lnTo>
                    <a:lnTo>
                      <a:pt x="45" y="3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8" name="Freeform 177"/>
              <p:cNvSpPr>
                <a:spLocks/>
              </p:cNvSpPr>
              <p:nvPr/>
            </p:nvSpPr>
            <p:spPr bwMode="auto">
              <a:xfrm>
                <a:off x="2105" y="2563"/>
                <a:ext cx="45" cy="58"/>
              </a:xfrm>
              <a:custGeom>
                <a:avLst/>
                <a:gdLst>
                  <a:gd name="T0" fmla="*/ 45 w 45"/>
                  <a:gd name="T1" fmla="*/ 0 h 58"/>
                  <a:gd name="T2" fmla="*/ 0 w 45"/>
                  <a:gd name="T3" fmla="*/ 24 h 58"/>
                  <a:gd name="T4" fmla="*/ 0 w 45"/>
                  <a:gd name="T5" fmla="*/ 58 h 58"/>
                  <a:gd name="T6" fmla="*/ 45 w 45"/>
                  <a:gd name="T7" fmla="*/ 34 h 58"/>
                  <a:gd name="T8" fmla="*/ 45 w 45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8"/>
                  <a:gd name="T17" fmla="*/ 45 w 45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8">
                    <a:moveTo>
                      <a:pt x="45" y="0"/>
                    </a:moveTo>
                    <a:lnTo>
                      <a:pt x="0" y="24"/>
                    </a:lnTo>
                    <a:lnTo>
                      <a:pt x="0" y="58"/>
                    </a:lnTo>
                    <a:lnTo>
                      <a:pt x="45" y="34"/>
                    </a:lnTo>
                    <a:lnTo>
                      <a:pt x="4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9" name="Freeform 178"/>
              <p:cNvSpPr>
                <a:spLocks/>
              </p:cNvSpPr>
              <p:nvPr/>
            </p:nvSpPr>
            <p:spPr bwMode="auto">
              <a:xfrm>
                <a:off x="2450" y="1440"/>
                <a:ext cx="1040" cy="732"/>
              </a:xfrm>
              <a:custGeom>
                <a:avLst/>
                <a:gdLst>
                  <a:gd name="T0" fmla="*/ 0 w 1040"/>
                  <a:gd name="T1" fmla="*/ 420 h 732"/>
                  <a:gd name="T2" fmla="*/ 72 w 1040"/>
                  <a:gd name="T3" fmla="*/ 166 h 732"/>
                  <a:gd name="T4" fmla="*/ 78 w 1040"/>
                  <a:gd name="T5" fmla="*/ 165 h 732"/>
                  <a:gd name="T6" fmla="*/ 89 w 1040"/>
                  <a:gd name="T7" fmla="*/ 155 h 732"/>
                  <a:gd name="T8" fmla="*/ 110 w 1040"/>
                  <a:gd name="T9" fmla="*/ 144 h 732"/>
                  <a:gd name="T10" fmla="*/ 136 w 1040"/>
                  <a:gd name="T11" fmla="*/ 129 h 732"/>
                  <a:gd name="T12" fmla="*/ 167 w 1040"/>
                  <a:gd name="T13" fmla="*/ 113 h 732"/>
                  <a:gd name="T14" fmla="*/ 206 w 1040"/>
                  <a:gd name="T15" fmla="*/ 92 h 732"/>
                  <a:gd name="T16" fmla="*/ 247 w 1040"/>
                  <a:gd name="T17" fmla="*/ 74 h 732"/>
                  <a:gd name="T18" fmla="*/ 295 w 1040"/>
                  <a:gd name="T19" fmla="*/ 55 h 732"/>
                  <a:gd name="T20" fmla="*/ 345 w 1040"/>
                  <a:gd name="T21" fmla="*/ 37 h 732"/>
                  <a:gd name="T22" fmla="*/ 397 w 1040"/>
                  <a:gd name="T23" fmla="*/ 22 h 732"/>
                  <a:gd name="T24" fmla="*/ 453 w 1040"/>
                  <a:gd name="T25" fmla="*/ 11 h 732"/>
                  <a:gd name="T26" fmla="*/ 510 w 1040"/>
                  <a:gd name="T27" fmla="*/ 3 h 732"/>
                  <a:gd name="T28" fmla="*/ 568 w 1040"/>
                  <a:gd name="T29" fmla="*/ 0 h 732"/>
                  <a:gd name="T30" fmla="*/ 575 w 1040"/>
                  <a:gd name="T31" fmla="*/ 0 h 732"/>
                  <a:gd name="T32" fmla="*/ 592 w 1040"/>
                  <a:gd name="T33" fmla="*/ 0 h 732"/>
                  <a:gd name="T34" fmla="*/ 619 w 1040"/>
                  <a:gd name="T35" fmla="*/ 1 h 732"/>
                  <a:gd name="T36" fmla="*/ 655 w 1040"/>
                  <a:gd name="T37" fmla="*/ 3 h 732"/>
                  <a:gd name="T38" fmla="*/ 696 w 1040"/>
                  <a:gd name="T39" fmla="*/ 7 h 732"/>
                  <a:gd name="T40" fmla="*/ 740 w 1040"/>
                  <a:gd name="T41" fmla="*/ 14 h 732"/>
                  <a:gd name="T42" fmla="*/ 788 w 1040"/>
                  <a:gd name="T43" fmla="*/ 22 h 732"/>
                  <a:gd name="T44" fmla="*/ 836 w 1040"/>
                  <a:gd name="T45" fmla="*/ 35 h 732"/>
                  <a:gd name="T46" fmla="*/ 883 w 1040"/>
                  <a:gd name="T47" fmla="*/ 51 h 732"/>
                  <a:gd name="T48" fmla="*/ 927 w 1040"/>
                  <a:gd name="T49" fmla="*/ 72 h 732"/>
                  <a:gd name="T50" fmla="*/ 966 w 1040"/>
                  <a:gd name="T51" fmla="*/ 98 h 732"/>
                  <a:gd name="T52" fmla="*/ 998 w 1040"/>
                  <a:gd name="T53" fmla="*/ 127 h 732"/>
                  <a:gd name="T54" fmla="*/ 1001 w 1040"/>
                  <a:gd name="T55" fmla="*/ 131 h 732"/>
                  <a:gd name="T56" fmla="*/ 1009 w 1040"/>
                  <a:gd name="T57" fmla="*/ 142 h 732"/>
                  <a:gd name="T58" fmla="*/ 1018 w 1040"/>
                  <a:gd name="T59" fmla="*/ 159 h 732"/>
                  <a:gd name="T60" fmla="*/ 1027 w 1040"/>
                  <a:gd name="T61" fmla="*/ 179 h 732"/>
                  <a:gd name="T62" fmla="*/ 1037 w 1040"/>
                  <a:gd name="T63" fmla="*/ 207 h 732"/>
                  <a:gd name="T64" fmla="*/ 1040 w 1040"/>
                  <a:gd name="T65" fmla="*/ 239 h 732"/>
                  <a:gd name="T66" fmla="*/ 1040 w 1040"/>
                  <a:gd name="T67" fmla="*/ 274 h 732"/>
                  <a:gd name="T68" fmla="*/ 1031 w 1040"/>
                  <a:gd name="T69" fmla="*/ 311 h 732"/>
                  <a:gd name="T70" fmla="*/ 1013 w 1040"/>
                  <a:gd name="T71" fmla="*/ 352 h 732"/>
                  <a:gd name="T72" fmla="*/ 1011 w 1040"/>
                  <a:gd name="T73" fmla="*/ 356 h 732"/>
                  <a:gd name="T74" fmla="*/ 1003 w 1040"/>
                  <a:gd name="T75" fmla="*/ 365 h 732"/>
                  <a:gd name="T76" fmla="*/ 990 w 1040"/>
                  <a:gd name="T77" fmla="*/ 378 h 732"/>
                  <a:gd name="T78" fmla="*/ 976 w 1040"/>
                  <a:gd name="T79" fmla="*/ 394 h 732"/>
                  <a:gd name="T80" fmla="*/ 955 w 1040"/>
                  <a:gd name="T81" fmla="*/ 413 h 732"/>
                  <a:gd name="T82" fmla="*/ 933 w 1040"/>
                  <a:gd name="T83" fmla="*/ 430 h 732"/>
                  <a:gd name="T84" fmla="*/ 907 w 1040"/>
                  <a:gd name="T85" fmla="*/ 448 h 732"/>
                  <a:gd name="T86" fmla="*/ 877 w 1040"/>
                  <a:gd name="T87" fmla="*/ 463 h 732"/>
                  <a:gd name="T88" fmla="*/ 759 w 1040"/>
                  <a:gd name="T89" fmla="*/ 732 h 73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40"/>
                  <a:gd name="T136" fmla="*/ 0 h 732"/>
                  <a:gd name="T137" fmla="*/ 1040 w 1040"/>
                  <a:gd name="T138" fmla="*/ 732 h 73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40" h="732">
                    <a:moveTo>
                      <a:pt x="0" y="420"/>
                    </a:moveTo>
                    <a:lnTo>
                      <a:pt x="72" y="166"/>
                    </a:lnTo>
                    <a:lnTo>
                      <a:pt x="78" y="165"/>
                    </a:lnTo>
                    <a:lnTo>
                      <a:pt x="89" y="155"/>
                    </a:lnTo>
                    <a:lnTo>
                      <a:pt x="110" y="144"/>
                    </a:lnTo>
                    <a:lnTo>
                      <a:pt x="136" y="129"/>
                    </a:lnTo>
                    <a:lnTo>
                      <a:pt x="167" y="113"/>
                    </a:lnTo>
                    <a:lnTo>
                      <a:pt x="206" y="92"/>
                    </a:lnTo>
                    <a:lnTo>
                      <a:pt x="247" y="74"/>
                    </a:lnTo>
                    <a:lnTo>
                      <a:pt x="295" y="55"/>
                    </a:lnTo>
                    <a:lnTo>
                      <a:pt x="345" y="37"/>
                    </a:lnTo>
                    <a:lnTo>
                      <a:pt x="397" y="22"/>
                    </a:lnTo>
                    <a:lnTo>
                      <a:pt x="453" y="11"/>
                    </a:lnTo>
                    <a:lnTo>
                      <a:pt x="510" y="3"/>
                    </a:lnTo>
                    <a:lnTo>
                      <a:pt x="568" y="0"/>
                    </a:lnTo>
                    <a:lnTo>
                      <a:pt x="575" y="0"/>
                    </a:lnTo>
                    <a:lnTo>
                      <a:pt x="592" y="0"/>
                    </a:lnTo>
                    <a:lnTo>
                      <a:pt x="619" y="1"/>
                    </a:lnTo>
                    <a:lnTo>
                      <a:pt x="655" y="3"/>
                    </a:lnTo>
                    <a:lnTo>
                      <a:pt x="696" y="7"/>
                    </a:lnTo>
                    <a:lnTo>
                      <a:pt x="740" y="14"/>
                    </a:lnTo>
                    <a:lnTo>
                      <a:pt x="788" y="22"/>
                    </a:lnTo>
                    <a:lnTo>
                      <a:pt x="836" y="35"/>
                    </a:lnTo>
                    <a:lnTo>
                      <a:pt x="883" y="51"/>
                    </a:lnTo>
                    <a:lnTo>
                      <a:pt x="927" y="72"/>
                    </a:lnTo>
                    <a:lnTo>
                      <a:pt x="966" y="98"/>
                    </a:lnTo>
                    <a:lnTo>
                      <a:pt x="998" y="127"/>
                    </a:lnTo>
                    <a:lnTo>
                      <a:pt x="1001" y="131"/>
                    </a:lnTo>
                    <a:lnTo>
                      <a:pt x="1009" y="142"/>
                    </a:lnTo>
                    <a:lnTo>
                      <a:pt x="1018" y="159"/>
                    </a:lnTo>
                    <a:lnTo>
                      <a:pt x="1027" y="179"/>
                    </a:lnTo>
                    <a:lnTo>
                      <a:pt x="1037" y="207"/>
                    </a:lnTo>
                    <a:lnTo>
                      <a:pt x="1040" y="239"/>
                    </a:lnTo>
                    <a:lnTo>
                      <a:pt x="1040" y="274"/>
                    </a:lnTo>
                    <a:lnTo>
                      <a:pt x="1031" y="311"/>
                    </a:lnTo>
                    <a:lnTo>
                      <a:pt x="1013" y="352"/>
                    </a:lnTo>
                    <a:lnTo>
                      <a:pt x="1011" y="356"/>
                    </a:lnTo>
                    <a:lnTo>
                      <a:pt x="1003" y="365"/>
                    </a:lnTo>
                    <a:lnTo>
                      <a:pt x="990" y="378"/>
                    </a:lnTo>
                    <a:lnTo>
                      <a:pt x="976" y="394"/>
                    </a:lnTo>
                    <a:lnTo>
                      <a:pt x="955" y="413"/>
                    </a:lnTo>
                    <a:lnTo>
                      <a:pt x="933" y="430"/>
                    </a:lnTo>
                    <a:lnTo>
                      <a:pt x="907" y="448"/>
                    </a:lnTo>
                    <a:lnTo>
                      <a:pt x="877" y="463"/>
                    </a:lnTo>
                    <a:lnTo>
                      <a:pt x="759" y="732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0" name="Freeform 179"/>
              <p:cNvSpPr>
                <a:spLocks/>
              </p:cNvSpPr>
              <p:nvPr/>
            </p:nvSpPr>
            <p:spPr bwMode="auto">
              <a:xfrm>
                <a:off x="2448" y="1497"/>
                <a:ext cx="1042" cy="677"/>
              </a:xfrm>
              <a:custGeom>
                <a:avLst/>
                <a:gdLst>
                  <a:gd name="T0" fmla="*/ 0 w 1042"/>
                  <a:gd name="T1" fmla="*/ 369 h 677"/>
                  <a:gd name="T2" fmla="*/ 74 w 1042"/>
                  <a:gd name="T3" fmla="*/ 167 h 677"/>
                  <a:gd name="T4" fmla="*/ 80 w 1042"/>
                  <a:gd name="T5" fmla="*/ 165 h 677"/>
                  <a:gd name="T6" fmla="*/ 91 w 1042"/>
                  <a:gd name="T7" fmla="*/ 156 h 677"/>
                  <a:gd name="T8" fmla="*/ 112 w 1042"/>
                  <a:gd name="T9" fmla="*/ 145 h 677"/>
                  <a:gd name="T10" fmla="*/ 138 w 1042"/>
                  <a:gd name="T11" fmla="*/ 130 h 677"/>
                  <a:gd name="T12" fmla="*/ 169 w 1042"/>
                  <a:gd name="T13" fmla="*/ 111 h 677"/>
                  <a:gd name="T14" fmla="*/ 208 w 1042"/>
                  <a:gd name="T15" fmla="*/ 93 h 677"/>
                  <a:gd name="T16" fmla="*/ 249 w 1042"/>
                  <a:gd name="T17" fmla="*/ 74 h 677"/>
                  <a:gd name="T18" fmla="*/ 297 w 1042"/>
                  <a:gd name="T19" fmla="*/ 56 h 677"/>
                  <a:gd name="T20" fmla="*/ 347 w 1042"/>
                  <a:gd name="T21" fmla="*/ 37 h 677"/>
                  <a:gd name="T22" fmla="*/ 399 w 1042"/>
                  <a:gd name="T23" fmla="*/ 22 h 677"/>
                  <a:gd name="T24" fmla="*/ 455 w 1042"/>
                  <a:gd name="T25" fmla="*/ 11 h 677"/>
                  <a:gd name="T26" fmla="*/ 512 w 1042"/>
                  <a:gd name="T27" fmla="*/ 2 h 677"/>
                  <a:gd name="T28" fmla="*/ 570 w 1042"/>
                  <a:gd name="T29" fmla="*/ 0 h 677"/>
                  <a:gd name="T30" fmla="*/ 577 w 1042"/>
                  <a:gd name="T31" fmla="*/ 0 h 677"/>
                  <a:gd name="T32" fmla="*/ 594 w 1042"/>
                  <a:gd name="T33" fmla="*/ 0 h 677"/>
                  <a:gd name="T34" fmla="*/ 621 w 1042"/>
                  <a:gd name="T35" fmla="*/ 2 h 677"/>
                  <a:gd name="T36" fmla="*/ 657 w 1042"/>
                  <a:gd name="T37" fmla="*/ 4 h 677"/>
                  <a:gd name="T38" fmla="*/ 698 w 1042"/>
                  <a:gd name="T39" fmla="*/ 7 h 677"/>
                  <a:gd name="T40" fmla="*/ 742 w 1042"/>
                  <a:gd name="T41" fmla="*/ 13 h 677"/>
                  <a:gd name="T42" fmla="*/ 790 w 1042"/>
                  <a:gd name="T43" fmla="*/ 22 h 677"/>
                  <a:gd name="T44" fmla="*/ 838 w 1042"/>
                  <a:gd name="T45" fmla="*/ 35 h 677"/>
                  <a:gd name="T46" fmla="*/ 885 w 1042"/>
                  <a:gd name="T47" fmla="*/ 52 h 677"/>
                  <a:gd name="T48" fmla="*/ 929 w 1042"/>
                  <a:gd name="T49" fmla="*/ 72 h 677"/>
                  <a:gd name="T50" fmla="*/ 968 w 1042"/>
                  <a:gd name="T51" fmla="*/ 98 h 677"/>
                  <a:gd name="T52" fmla="*/ 1000 w 1042"/>
                  <a:gd name="T53" fmla="*/ 128 h 677"/>
                  <a:gd name="T54" fmla="*/ 1003 w 1042"/>
                  <a:gd name="T55" fmla="*/ 132 h 677"/>
                  <a:gd name="T56" fmla="*/ 1011 w 1042"/>
                  <a:gd name="T57" fmla="*/ 143 h 677"/>
                  <a:gd name="T58" fmla="*/ 1020 w 1042"/>
                  <a:gd name="T59" fmla="*/ 158 h 677"/>
                  <a:gd name="T60" fmla="*/ 1029 w 1042"/>
                  <a:gd name="T61" fmla="*/ 180 h 677"/>
                  <a:gd name="T62" fmla="*/ 1039 w 1042"/>
                  <a:gd name="T63" fmla="*/ 208 h 677"/>
                  <a:gd name="T64" fmla="*/ 1042 w 1042"/>
                  <a:gd name="T65" fmla="*/ 237 h 677"/>
                  <a:gd name="T66" fmla="*/ 1042 w 1042"/>
                  <a:gd name="T67" fmla="*/ 273 h 677"/>
                  <a:gd name="T68" fmla="*/ 1033 w 1042"/>
                  <a:gd name="T69" fmla="*/ 312 h 677"/>
                  <a:gd name="T70" fmla="*/ 1015 w 1042"/>
                  <a:gd name="T71" fmla="*/ 352 h 677"/>
                  <a:gd name="T72" fmla="*/ 1013 w 1042"/>
                  <a:gd name="T73" fmla="*/ 356 h 677"/>
                  <a:gd name="T74" fmla="*/ 1005 w 1042"/>
                  <a:gd name="T75" fmla="*/ 365 h 677"/>
                  <a:gd name="T76" fmla="*/ 992 w 1042"/>
                  <a:gd name="T77" fmla="*/ 378 h 677"/>
                  <a:gd name="T78" fmla="*/ 978 w 1042"/>
                  <a:gd name="T79" fmla="*/ 395 h 677"/>
                  <a:gd name="T80" fmla="*/ 957 w 1042"/>
                  <a:gd name="T81" fmla="*/ 412 h 677"/>
                  <a:gd name="T82" fmla="*/ 935 w 1042"/>
                  <a:gd name="T83" fmla="*/ 430 h 677"/>
                  <a:gd name="T84" fmla="*/ 909 w 1042"/>
                  <a:gd name="T85" fmla="*/ 447 h 677"/>
                  <a:gd name="T86" fmla="*/ 879 w 1042"/>
                  <a:gd name="T87" fmla="*/ 462 h 677"/>
                  <a:gd name="T88" fmla="*/ 766 w 1042"/>
                  <a:gd name="T89" fmla="*/ 677 h 67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42"/>
                  <a:gd name="T136" fmla="*/ 0 h 677"/>
                  <a:gd name="T137" fmla="*/ 1042 w 1042"/>
                  <a:gd name="T138" fmla="*/ 677 h 67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42" h="677">
                    <a:moveTo>
                      <a:pt x="0" y="369"/>
                    </a:moveTo>
                    <a:lnTo>
                      <a:pt x="74" y="167"/>
                    </a:lnTo>
                    <a:lnTo>
                      <a:pt x="80" y="165"/>
                    </a:lnTo>
                    <a:lnTo>
                      <a:pt x="91" y="156"/>
                    </a:lnTo>
                    <a:lnTo>
                      <a:pt x="112" y="145"/>
                    </a:lnTo>
                    <a:lnTo>
                      <a:pt x="138" y="130"/>
                    </a:lnTo>
                    <a:lnTo>
                      <a:pt x="169" y="111"/>
                    </a:lnTo>
                    <a:lnTo>
                      <a:pt x="208" y="93"/>
                    </a:lnTo>
                    <a:lnTo>
                      <a:pt x="249" y="74"/>
                    </a:lnTo>
                    <a:lnTo>
                      <a:pt x="297" y="56"/>
                    </a:lnTo>
                    <a:lnTo>
                      <a:pt x="347" y="37"/>
                    </a:lnTo>
                    <a:lnTo>
                      <a:pt x="399" y="22"/>
                    </a:lnTo>
                    <a:lnTo>
                      <a:pt x="455" y="11"/>
                    </a:lnTo>
                    <a:lnTo>
                      <a:pt x="512" y="2"/>
                    </a:lnTo>
                    <a:lnTo>
                      <a:pt x="570" y="0"/>
                    </a:lnTo>
                    <a:lnTo>
                      <a:pt x="577" y="0"/>
                    </a:lnTo>
                    <a:lnTo>
                      <a:pt x="594" y="0"/>
                    </a:lnTo>
                    <a:lnTo>
                      <a:pt x="621" y="2"/>
                    </a:lnTo>
                    <a:lnTo>
                      <a:pt x="657" y="4"/>
                    </a:lnTo>
                    <a:lnTo>
                      <a:pt x="698" y="7"/>
                    </a:lnTo>
                    <a:lnTo>
                      <a:pt x="742" y="13"/>
                    </a:lnTo>
                    <a:lnTo>
                      <a:pt x="790" y="22"/>
                    </a:lnTo>
                    <a:lnTo>
                      <a:pt x="838" y="35"/>
                    </a:lnTo>
                    <a:lnTo>
                      <a:pt x="885" y="52"/>
                    </a:lnTo>
                    <a:lnTo>
                      <a:pt x="929" y="72"/>
                    </a:lnTo>
                    <a:lnTo>
                      <a:pt x="968" y="98"/>
                    </a:lnTo>
                    <a:lnTo>
                      <a:pt x="1000" y="128"/>
                    </a:lnTo>
                    <a:lnTo>
                      <a:pt x="1003" y="132"/>
                    </a:lnTo>
                    <a:lnTo>
                      <a:pt x="1011" y="143"/>
                    </a:lnTo>
                    <a:lnTo>
                      <a:pt x="1020" y="158"/>
                    </a:lnTo>
                    <a:lnTo>
                      <a:pt x="1029" y="180"/>
                    </a:lnTo>
                    <a:lnTo>
                      <a:pt x="1039" y="208"/>
                    </a:lnTo>
                    <a:lnTo>
                      <a:pt x="1042" y="237"/>
                    </a:lnTo>
                    <a:lnTo>
                      <a:pt x="1042" y="273"/>
                    </a:lnTo>
                    <a:lnTo>
                      <a:pt x="1033" y="312"/>
                    </a:lnTo>
                    <a:lnTo>
                      <a:pt x="1015" y="352"/>
                    </a:lnTo>
                    <a:lnTo>
                      <a:pt x="1013" y="356"/>
                    </a:lnTo>
                    <a:lnTo>
                      <a:pt x="1005" y="365"/>
                    </a:lnTo>
                    <a:lnTo>
                      <a:pt x="992" y="378"/>
                    </a:lnTo>
                    <a:lnTo>
                      <a:pt x="978" y="395"/>
                    </a:lnTo>
                    <a:lnTo>
                      <a:pt x="957" y="412"/>
                    </a:lnTo>
                    <a:lnTo>
                      <a:pt x="935" y="430"/>
                    </a:lnTo>
                    <a:lnTo>
                      <a:pt x="909" y="447"/>
                    </a:lnTo>
                    <a:lnTo>
                      <a:pt x="879" y="462"/>
                    </a:lnTo>
                    <a:lnTo>
                      <a:pt x="766" y="677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1" name="Freeform 180"/>
              <p:cNvSpPr>
                <a:spLocks/>
              </p:cNvSpPr>
              <p:nvPr/>
            </p:nvSpPr>
            <p:spPr bwMode="auto">
              <a:xfrm>
                <a:off x="2442" y="1574"/>
                <a:ext cx="1034" cy="632"/>
              </a:xfrm>
              <a:custGeom>
                <a:avLst/>
                <a:gdLst>
                  <a:gd name="T0" fmla="*/ 0 w 1034"/>
                  <a:gd name="T1" fmla="*/ 311 h 632"/>
                  <a:gd name="T2" fmla="*/ 66 w 1034"/>
                  <a:gd name="T3" fmla="*/ 167 h 632"/>
                  <a:gd name="T4" fmla="*/ 72 w 1034"/>
                  <a:gd name="T5" fmla="*/ 163 h 632"/>
                  <a:gd name="T6" fmla="*/ 83 w 1034"/>
                  <a:gd name="T7" fmla="*/ 155 h 632"/>
                  <a:gd name="T8" fmla="*/ 104 w 1034"/>
                  <a:gd name="T9" fmla="*/ 144 h 632"/>
                  <a:gd name="T10" fmla="*/ 130 w 1034"/>
                  <a:gd name="T11" fmla="*/ 128 h 632"/>
                  <a:gd name="T12" fmla="*/ 161 w 1034"/>
                  <a:gd name="T13" fmla="*/ 111 h 632"/>
                  <a:gd name="T14" fmla="*/ 200 w 1034"/>
                  <a:gd name="T15" fmla="*/ 92 h 632"/>
                  <a:gd name="T16" fmla="*/ 241 w 1034"/>
                  <a:gd name="T17" fmla="*/ 72 h 632"/>
                  <a:gd name="T18" fmla="*/ 289 w 1034"/>
                  <a:gd name="T19" fmla="*/ 53 h 632"/>
                  <a:gd name="T20" fmla="*/ 339 w 1034"/>
                  <a:gd name="T21" fmla="*/ 37 h 632"/>
                  <a:gd name="T22" fmla="*/ 391 w 1034"/>
                  <a:gd name="T23" fmla="*/ 22 h 632"/>
                  <a:gd name="T24" fmla="*/ 447 w 1034"/>
                  <a:gd name="T25" fmla="*/ 9 h 632"/>
                  <a:gd name="T26" fmla="*/ 504 w 1034"/>
                  <a:gd name="T27" fmla="*/ 1 h 632"/>
                  <a:gd name="T28" fmla="*/ 562 w 1034"/>
                  <a:gd name="T29" fmla="*/ 0 h 632"/>
                  <a:gd name="T30" fmla="*/ 569 w 1034"/>
                  <a:gd name="T31" fmla="*/ 0 h 632"/>
                  <a:gd name="T32" fmla="*/ 586 w 1034"/>
                  <a:gd name="T33" fmla="*/ 0 h 632"/>
                  <a:gd name="T34" fmla="*/ 613 w 1034"/>
                  <a:gd name="T35" fmla="*/ 0 h 632"/>
                  <a:gd name="T36" fmla="*/ 649 w 1034"/>
                  <a:gd name="T37" fmla="*/ 1 h 632"/>
                  <a:gd name="T38" fmla="*/ 690 w 1034"/>
                  <a:gd name="T39" fmla="*/ 7 h 632"/>
                  <a:gd name="T40" fmla="*/ 734 w 1034"/>
                  <a:gd name="T41" fmla="*/ 13 h 632"/>
                  <a:gd name="T42" fmla="*/ 782 w 1034"/>
                  <a:gd name="T43" fmla="*/ 22 h 632"/>
                  <a:gd name="T44" fmla="*/ 830 w 1034"/>
                  <a:gd name="T45" fmla="*/ 35 h 632"/>
                  <a:gd name="T46" fmla="*/ 877 w 1034"/>
                  <a:gd name="T47" fmla="*/ 50 h 632"/>
                  <a:gd name="T48" fmla="*/ 921 w 1034"/>
                  <a:gd name="T49" fmla="*/ 70 h 632"/>
                  <a:gd name="T50" fmla="*/ 960 w 1034"/>
                  <a:gd name="T51" fmla="*/ 96 h 632"/>
                  <a:gd name="T52" fmla="*/ 992 w 1034"/>
                  <a:gd name="T53" fmla="*/ 128 h 632"/>
                  <a:gd name="T54" fmla="*/ 995 w 1034"/>
                  <a:gd name="T55" fmla="*/ 131 h 632"/>
                  <a:gd name="T56" fmla="*/ 1003 w 1034"/>
                  <a:gd name="T57" fmla="*/ 141 h 632"/>
                  <a:gd name="T58" fmla="*/ 1012 w 1034"/>
                  <a:gd name="T59" fmla="*/ 157 h 632"/>
                  <a:gd name="T60" fmla="*/ 1021 w 1034"/>
                  <a:gd name="T61" fmla="*/ 180 h 632"/>
                  <a:gd name="T62" fmla="*/ 1031 w 1034"/>
                  <a:gd name="T63" fmla="*/ 205 h 632"/>
                  <a:gd name="T64" fmla="*/ 1034 w 1034"/>
                  <a:gd name="T65" fmla="*/ 237 h 632"/>
                  <a:gd name="T66" fmla="*/ 1034 w 1034"/>
                  <a:gd name="T67" fmla="*/ 272 h 632"/>
                  <a:gd name="T68" fmla="*/ 1025 w 1034"/>
                  <a:gd name="T69" fmla="*/ 311 h 632"/>
                  <a:gd name="T70" fmla="*/ 1007 w 1034"/>
                  <a:gd name="T71" fmla="*/ 352 h 632"/>
                  <a:gd name="T72" fmla="*/ 1005 w 1034"/>
                  <a:gd name="T73" fmla="*/ 356 h 632"/>
                  <a:gd name="T74" fmla="*/ 997 w 1034"/>
                  <a:gd name="T75" fmla="*/ 363 h 632"/>
                  <a:gd name="T76" fmla="*/ 984 w 1034"/>
                  <a:gd name="T77" fmla="*/ 378 h 632"/>
                  <a:gd name="T78" fmla="*/ 970 w 1034"/>
                  <a:gd name="T79" fmla="*/ 393 h 632"/>
                  <a:gd name="T80" fmla="*/ 949 w 1034"/>
                  <a:gd name="T81" fmla="*/ 411 h 632"/>
                  <a:gd name="T82" fmla="*/ 927 w 1034"/>
                  <a:gd name="T83" fmla="*/ 430 h 632"/>
                  <a:gd name="T84" fmla="*/ 901 w 1034"/>
                  <a:gd name="T85" fmla="*/ 447 h 632"/>
                  <a:gd name="T86" fmla="*/ 871 w 1034"/>
                  <a:gd name="T87" fmla="*/ 461 h 632"/>
                  <a:gd name="T88" fmla="*/ 758 w 1034"/>
                  <a:gd name="T89" fmla="*/ 632 h 63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34"/>
                  <a:gd name="T136" fmla="*/ 0 h 632"/>
                  <a:gd name="T137" fmla="*/ 1034 w 1034"/>
                  <a:gd name="T138" fmla="*/ 632 h 63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34" h="632">
                    <a:moveTo>
                      <a:pt x="0" y="311"/>
                    </a:moveTo>
                    <a:lnTo>
                      <a:pt x="66" y="167"/>
                    </a:lnTo>
                    <a:lnTo>
                      <a:pt x="72" y="163"/>
                    </a:lnTo>
                    <a:lnTo>
                      <a:pt x="83" y="155"/>
                    </a:lnTo>
                    <a:lnTo>
                      <a:pt x="104" y="144"/>
                    </a:lnTo>
                    <a:lnTo>
                      <a:pt x="130" y="128"/>
                    </a:lnTo>
                    <a:lnTo>
                      <a:pt x="161" y="111"/>
                    </a:lnTo>
                    <a:lnTo>
                      <a:pt x="200" y="92"/>
                    </a:lnTo>
                    <a:lnTo>
                      <a:pt x="241" y="72"/>
                    </a:lnTo>
                    <a:lnTo>
                      <a:pt x="289" y="53"/>
                    </a:lnTo>
                    <a:lnTo>
                      <a:pt x="339" y="37"/>
                    </a:lnTo>
                    <a:lnTo>
                      <a:pt x="391" y="22"/>
                    </a:lnTo>
                    <a:lnTo>
                      <a:pt x="447" y="9"/>
                    </a:lnTo>
                    <a:lnTo>
                      <a:pt x="504" y="1"/>
                    </a:lnTo>
                    <a:lnTo>
                      <a:pt x="562" y="0"/>
                    </a:lnTo>
                    <a:lnTo>
                      <a:pt x="569" y="0"/>
                    </a:lnTo>
                    <a:lnTo>
                      <a:pt x="586" y="0"/>
                    </a:lnTo>
                    <a:lnTo>
                      <a:pt x="613" y="0"/>
                    </a:lnTo>
                    <a:lnTo>
                      <a:pt x="649" y="1"/>
                    </a:lnTo>
                    <a:lnTo>
                      <a:pt x="690" y="7"/>
                    </a:lnTo>
                    <a:lnTo>
                      <a:pt x="734" y="13"/>
                    </a:lnTo>
                    <a:lnTo>
                      <a:pt x="782" y="22"/>
                    </a:lnTo>
                    <a:lnTo>
                      <a:pt x="830" y="35"/>
                    </a:lnTo>
                    <a:lnTo>
                      <a:pt x="877" y="50"/>
                    </a:lnTo>
                    <a:lnTo>
                      <a:pt x="921" y="70"/>
                    </a:lnTo>
                    <a:lnTo>
                      <a:pt x="960" y="96"/>
                    </a:lnTo>
                    <a:lnTo>
                      <a:pt x="992" y="128"/>
                    </a:lnTo>
                    <a:lnTo>
                      <a:pt x="995" y="131"/>
                    </a:lnTo>
                    <a:lnTo>
                      <a:pt x="1003" y="141"/>
                    </a:lnTo>
                    <a:lnTo>
                      <a:pt x="1012" y="157"/>
                    </a:lnTo>
                    <a:lnTo>
                      <a:pt x="1021" y="180"/>
                    </a:lnTo>
                    <a:lnTo>
                      <a:pt x="1031" y="205"/>
                    </a:lnTo>
                    <a:lnTo>
                      <a:pt x="1034" y="237"/>
                    </a:lnTo>
                    <a:lnTo>
                      <a:pt x="1034" y="272"/>
                    </a:lnTo>
                    <a:lnTo>
                      <a:pt x="1025" y="311"/>
                    </a:lnTo>
                    <a:lnTo>
                      <a:pt x="1007" y="352"/>
                    </a:lnTo>
                    <a:lnTo>
                      <a:pt x="1005" y="356"/>
                    </a:lnTo>
                    <a:lnTo>
                      <a:pt x="997" y="363"/>
                    </a:lnTo>
                    <a:lnTo>
                      <a:pt x="984" y="378"/>
                    </a:lnTo>
                    <a:lnTo>
                      <a:pt x="970" y="393"/>
                    </a:lnTo>
                    <a:lnTo>
                      <a:pt x="949" y="411"/>
                    </a:lnTo>
                    <a:lnTo>
                      <a:pt x="927" y="430"/>
                    </a:lnTo>
                    <a:lnTo>
                      <a:pt x="901" y="447"/>
                    </a:lnTo>
                    <a:lnTo>
                      <a:pt x="871" y="461"/>
                    </a:lnTo>
                    <a:lnTo>
                      <a:pt x="758" y="632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2" name="Freeform 181"/>
              <p:cNvSpPr>
                <a:spLocks/>
              </p:cNvSpPr>
              <p:nvPr/>
            </p:nvSpPr>
            <p:spPr bwMode="auto">
              <a:xfrm>
                <a:off x="2456" y="1599"/>
                <a:ext cx="1034" cy="586"/>
              </a:xfrm>
              <a:custGeom>
                <a:avLst/>
                <a:gdLst>
                  <a:gd name="T0" fmla="*/ 0 w 1034"/>
                  <a:gd name="T1" fmla="*/ 276 h 586"/>
                  <a:gd name="T2" fmla="*/ 66 w 1034"/>
                  <a:gd name="T3" fmla="*/ 167 h 586"/>
                  <a:gd name="T4" fmla="*/ 72 w 1034"/>
                  <a:gd name="T5" fmla="*/ 163 h 586"/>
                  <a:gd name="T6" fmla="*/ 83 w 1034"/>
                  <a:gd name="T7" fmla="*/ 156 h 586"/>
                  <a:gd name="T8" fmla="*/ 104 w 1034"/>
                  <a:gd name="T9" fmla="*/ 145 h 586"/>
                  <a:gd name="T10" fmla="*/ 130 w 1034"/>
                  <a:gd name="T11" fmla="*/ 130 h 586"/>
                  <a:gd name="T12" fmla="*/ 161 w 1034"/>
                  <a:gd name="T13" fmla="*/ 111 h 586"/>
                  <a:gd name="T14" fmla="*/ 200 w 1034"/>
                  <a:gd name="T15" fmla="*/ 93 h 586"/>
                  <a:gd name="T16" fmla="*/ 241 w 1034"/>
                  <a:gd name="T17" fmla="*/ 74 h 586"/>
                  <a:gd name="T18" fmla="*/ 289 w 1034"/>
                  <a:gd name="T19" fmla="*/ 56 h 586"/>
                  <a:gd name="T20" fmla="*/ 339 w 1034"/>
                  <a:gd name="T21" fmla="*/ 37 h 586"/>
                  <a:gd name="T22" fmla="*/ 391 w 1034"/>
                  <a:gd name="T23" fmla="*/ 22 h 586"/>
                  <a:gd name="T24" fmla="*/ 447 w 1034"/>
                  <a:gd name="T25" fmla="*/ 11 h 586"/>
                  <a:gd name="T26" fmla="*/ 504 w 1034"/>
                  <a:gd name="T27" fmla="*/ 2 h 586"/>
                  <a:gd name="T28" fmla="*/ 562 w 1034"/>
                  <a:gd name="T29" fmla="*/ 0 h 586"/>
                  <a:gd name="T30" fmla="*/ 569 w 1034"/>
                  <a:gd name="T31" fmla="*/ 0 h 586"/>
                  <a:gd name="T32" fmla="*/ 586 w 1034"/>
                  <a:gd name="T33" fmla="*/ 0 h 586"/>
                  <a:gd name="T34" fmla="*/ 613 w 1034"/>
                  <a:gd name="T35" fmla="*/ 0 h 586"/>
                  <a:gd name="T36" fmla="*/ 649 w 1034"/>
                  <a:gd name="T37" fmla="*/ 4 h 586"/>
                  <a:gd name="T38" fmla="*/ 690 w 1034"/>
                  <a:gd name="T39" fmla="*/ 7 h 586"/>
                  <a:gd name="T40" fmla="*/ 734 w 1034"/>
                  <a:gd name="T41" fmla="*/ 13 h 586"/>
                  <a:gd name="T42" fmla="*/ 782 w 1034"/>
                  <a:gd name="T43" fmla="*/ 22 h 586"/>
                  <a:gd name="T44" fmla="*/ 830 w 1034"/>
                  <a:gd name="T45" fmla="*/ 35 h 586"/>
                  <a:gd name="T46" fmla="*/ 877 w 1034"/>
                  <a:gd name="T47" fmla="*/ 52 h 586"/>
                  <a:gd name="T48" fmla="*/ 921 w 1034"/>
                  <a:gd name="T49" fmla="*/ 72 h 586"/>
                  <a:gd name="T50" fmla="*/ 960 w 1034"/>
                  <a:gd name="T51" fmla="*/ 96 h 586"/>
                  <a:gd name="T52" fmla="*/ 992 w 1034"/>
                  <a:gd name="T53" fmla="*/ 128 h 586"/>
                  <a:gd name="T54" fmla="*/ 995 w 1034"/>
                  <a:gd name="T55" fmla="*/ 132 h 586"/>
                  <a:gd name="T56" fmla="*/ 1003 w 1034"/>
                  <a:gd name="T57" fmla="*/ 143 h 586"/>
                  <a:gd name="T58" fmla="*/ 1012 w 1034"/>
                  <a:gd name="T59" fmla="*/ 158 h 586"/>
                  <a:gd name="T60" fmla="*/ 1021 w 1034"/>
                  <a:gd name="T61" fmla="*/ 180 h 586"/>
                  <a:gd name="T62" fmla="*/ 1031 w 1034"/>
                  <a:gd name="T63" fmla="*/ 208 h 586"/>
                  <a:gd name="T64" fmla="*/ 1034 w 1034"/>
                  <a:gd name="T65" fmla="*/ 237 h 586"/>
                  <a:gd name="T66" fmla="*/ 1034 w 1034"/>
                  <a:gd name="T67" fmla="*/ 273 h 586"/>
                  <a:gd name="T68" fmla="*/ 1025 w 1034"/>
                  <a:gd name="T69" fmla="*/ 312 h 586"/>
                  <a:gd name="T70" fmla="*/ 1007 w 1034"/>
                  <a:gd name="T71" fmla="*/ 352 h 586"/>
                  <a:gd name="T72" fmla="*/ 1005 w 1034"/>
                  <a:gd name="T73" fmla="*/ 356 h 586"/>
                  <a:gd name="T74" fmla="*/ 997 w 1034"/>
                  <a:gd name="T75" fmla="*/ 365 h 586"/>
                  <a:gd name="T76" fmla="*/ 984 w 1034"/>
                  <a:gd name="T77" fmla="*/ 378 h 586"/>
                  <a:gd name="T78" fmla="*/ 970 w 1034"/>
                  <a:gd name="T79" fmla="*/ 395 h 586"/>
                  <a:gd name="T80" fmla="*/ 949 w 1034"/>
                  <a:gd name="T81" fmla="*/ 412 h 586"/>
                  <a:gd name="T82" fmla="*/ 927 w 1034"/>
                  <a:gd name="T83" fmla="*/ 430 h 586"/>
                  <a:gd name="T84" fmla="*/ 901 w 1034"/>
                  <a:gd name="T85" fmla="*/ 447 h 586"/>
                  <a:gd name="T86" fmla="*/ 871 w 1034"/>
                  <a:gd name="T87" fmla="*/ 462 h 586"/>
                  <a:gd name="T88" fmla="*/ 758 w 1034"/>
                  <a:gd name="T89" fmla="*/ 586 h 58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34"/>
                  <a:gd name="T136" fmla="*/ 0 h 586"/>
                  <a:gd name="T137" fmla="*/ 1034 w 1034"/>
                  <a:gd name="T138" fmla="*/ 586 h 58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34" h="586">
                    <a:moveTo>
                      <a:pt x="0" y="276"/>
                    </a:moveTo>
                    <a:lnTo>
                      <a:pt x="66" y="167"/>
                    </a:lnTo>
                    <a:lnTo>
                      <a:pt x="72" y="163"/>
                    </a:lnTo>
                    <a:lnTo>
                      <a:pt x="83" y="156"/>
                    </a:lnTo>
                    <a:lnTo>
                      <a:pt x="104" y="145"/>
                    </a:lnTo>
                    <a:lnTo>
                      <a:pt x="130" y="130"/>
                    </a:lnTo>
                    <a:lnTo>
                      <a:pt x="161" y="111"/>
                    </a:lnTo>
                    <a:lnTo>
                      <a:pt x="200" y="93"/>
                    </a:lnTo>
                    <a:lnTo>
                      <a:pt x="241" y="74"/>
                    </a:lnTo>
                    <a:lnTo>
                      <a:pt x="289" y="56"/>
                    </a:lnTo>
                    <a:lnTo>
                      <a:pt x="339" y="37"/>
                    </a:lnTo>
                    <a:lnTo>
                      <a:pt x="391" y="22"/>
                    </a:lnTo>
                    <a:lnTo>
                      <a:pt x="447" y="11"/>
                    </a:lnTo>
                    <a:lnTo>
                      <a:pt x="504" y="2"/>
                    </a:lnTo>
                    <a:lnTo>
                      <a:pt x="562" y="0"/>
                    </a:lnTo>
                    <a:lnTo>
                      <a:pt x="569" y="0"/>
                    </a:lnTo>
                    <a:lnTo>
                      <a:pt x="586" y="0"/>
                    </a:lnTo>
                    <a:lnTo>
                      <a:pt x="613" y="0"/>
                    </a:lnTo>
                    <a:lnTo>
                      <a:pt x="649" y="4"/>
                    </a:lnTo>
                    <a:lnTo>
                      <a:pt x="690" y="7"/>
                    </a:lnTo>
                    <a:lnTo>
                      <a:pt x="734" y="13"/>
                    </a:lnTo>
                    <a:lnTo>
                      <a:pt x="782" y="22"/>
                    </a:lnTo>
                    <a:lnTo>
                      <a:pt x="830" y="35"/>
                    </a:lnTo>
                    <a:lnTo>
                      <a:pt x="877" y="52"/>
                    </a:lnTo>
                    <a:lnTo>
                      <a:pt x="921" y="72"/>
                    </a:lnTo>
                    <a:lnTo>
                      <a:pt x="960" y="96"/>
                    </a:lnTo>
                    <a:lnTo>
                      <a:pt x="992" y="128"/>
                    </a:lnTo>
                    <a:lnTo>
                      <a:pt x="995" y="132"/>
                    </a:lnTo>
                    <a:lnTo>
                      <a:pt x="1003" y="143"/>
                    </a:lnTo>
                    <a:lnTo>
                      <a:pt x="1012" y="158"/>
                    </a:lnTo>
                    <a:lnTo>
                      <a:pt x="1021" y="180"/>
                    </a:lnTo>
                    <a:lnTo>
                      <a:pt x="1031" y="208"/>
                    </a:lnTo>
                    <a:lnTo>
                      <a:pt x="1034" y="237"/>
                    </a:lnTo>
                    <a:lnTo>
                      <a:pt x="1034" y="273"/>
                    </a:lnTo>
                    <a:lnTo>
                      <a:pt x="1025" y="312"/>
                    </a:lnTo>
                    <a:lnTo>
                      <a:pt x="1007" y="352"/>
                    </a:lnTo>
                    <a:lnTo>
                      <a:pt x="1005" y="356"/>
                    </a:lnTo>
                    <a:lnTo>
                      <a:pt x="997" y="365"/>
                    </a:lnTo>
                    <a:lnTo>
                      <a:pt x="984" y="378"/>
                    </a:lnTo>
                    <a:lnTo>
                      <a:pt x="970" y="395"/>
                    </a:lnTo>
                    <a:lnTo>
                      <a:pt x="949" y="412"/>
                    </a:lnTo>
                    <a:lnTo>
                      <a:pt x="927" y="430"/>
                    </a:lnTo>
                    <a:lnTo>
                      <a:pt x="901" y="447"/>
                    </a:lnTo>
                    <a:lnTo>
                      <a:pt x="871" y="462"/>
                    </a:lnTo>
                    <a:lnTo>
                      <a:pt x="758" y="586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3" name="Freeform 182"/>
              <p:cNvSpPr>
                <a:spLocks/>
              </p:cNvSpPr>
              <p:nvPr/>
            </p:nvSpPr>
            <p:spPr bwMode="auto">
              <a:xfrm>
                <a:off x="2463" y="1651"/>
                <a:ext cx="1027" cy="534"/>
              </a:xfrm>
              <a:custGeom>
                <a:avLst/>
                <a:gdLst>
                  <a:gd name="T0" fmla="*/ 0 w 1027"/>
                  <a:gd name="T1" fmla="*/ 221 h 534"/>
                  <a:gd name="T2" fmla="*/ 59 w 1027"/>
                  <a:gd name="T3" fmla="*/ 169 h 534"/>
                  <a:gd name="T4" fmla="*/ 65 w 1027"/>
                  <a:gd name="T5" fmla="*/ 165 h 534"/>
                  <a:gd name="T6" fmla="*/ 76 w 1027"/>
                  <a:gd name="T7" fmla="*/ 158 h 534"/>
                  <a:gd name="T8" fmla="*/ 97 w 1027"/>
                  <a:gd name="T9" fmla="*/ 145 h 534"/>
                  <a:gd name="T10" fmla="*/ 123 w 1027"/>
                  <a:gd name="T11" fmla="*/ 130 h 534"/>
                  <a:gd name="T12" fmla="*/ 154 w 1027"/>
                  <a:gd name="T13" fmla="*/ 113 h 534"/>
                  <a:gd name="T14" fmla="*/ 193 w 1027"/>
                  <a:gd name="T15" fmla="*/ 94 h 534"/>
                  <a:gd name="T16" fmla="*/ 234 w 1027"/>
                  <a:gd name="T17" fmla="*/ 74 h 534"/>
                  <a:gd name="T18" fmla="*/ 282 w 1027"/>
                  <a:gd name="T19" fmla="*/ 56 h 534"/>
                  <a:gd name="T20" fmla="*/ 332 w 1027"/>
                  <a:gd name="T21" fmla="*/ 39 h 534"/>
                  <a:gd name="T22" fmla="*/ 384 w 1027"/>
                  <a:gd name="T23" fmla="*/ 24 h 534"/>
                  <a:gd name="T24" fmla="*/ 440 w 1027"/>
                  <a:gd name="T25" fmla="*/ 11 h 534"/>
                  <a:gd name="T26" fmla="*/ 497 w 1027"/>
                  <a:gd name="T27" fmla="*/ 4 h 534"/>
                  <a:gd name="T28" fmla="*/ 555 w 1027"/>
                  <a:gd name="T29" fmla="*/ 0 h 534"/>
                  <a:gd name="T30" fmla="*/ 562 w 1027"/>
                  <a:gd name="T31" fmla="*/ 0 h 534"/>
                  <a:gd name="T32" fmla="*/ 579 w 1027"/>
                  <a:gd name="T33" fmla="*/ 2 h 534"/>
                  <a:gd name="T34" fmla="*/ 606 w 1027"/>
                  <a:gd name="T35" fmla="*/ 2 h 534"/>
                  <a:gd name="T36" fmla="*/ 642 w 1027"/>
                  <a:gd name="T37" fmla="*/ 4 h 534"/>
                  <a:gd name="T38" fmla="*/ 683 w 1027"/>
                  <a:gd name="T39" fmla="*/ 7 h 534"/>
                  <a:gd name="T40" fmla="*/ 727 w 1027"/>
                  <a:gd name="T41" fmla="*/ 15 h 534"/>
                  <a:gd name="T42" fmla="*/ 775 w 1027"/>
                  <a:gd name="T43" fmla="*/ 24 h 534"/>
                  <a:gd name="T44" fmla="*/ 823 w 1027"/>
                  <a:gd name="T45" fmla="*/ 35 h 534"/>
                  <a:gd name="T46" fmla="*/ 870 w 1027"/>
                  <a:gd name="T47" fmla="*/ 52 h 534"/>
                  <a:gd name="T48" fmla="*/ 914 w 1027"/>
                  <a:gd name="T49" fmla="*/ 72 h 534"/>
                  <a:gd name="T50" fmla="*/ 953 w 1027"/>
                  <a:gd name="T51" fmla="*/ 98 h 534"/>
                  <a:gd name="T52" fmla="*/ 985 w 1027"/>
                  <a:gd name="T53" fmla="*/ 130 h 534"/>
                  <a:gd name="T54" fmla="*/ 988 w 1027"/>
                  <a:gd name="T55" fmla="*/ 133 h 534"/>
                  <a:gd name="T56" fmla="*/ 996 w 1027"/>
                  <a:gd name="T57" fmla="*/ 143 h 534"/>
                  <a:gd name="T58" fmla="*/ 1005 w 1027"/>
                  <a:gd name="T59" fmla="*/ 159 h 534"/>
                  <a:gd name="T60" fmla="*/ 1014 w 1027"/>
                  <a:gd name="T61" fmla="*/ 182 h 534"/>
                  <a:gd name="T62" fmla="*/ 1024 w 1027"/>
                  <a:gd name="T63" fmla="*/ 208 h 534"/>
                  <a:gd name="T64" fmla="*/ 1027 w 1027"/>
                  <a:gd name="T65" fmla="*/ 239 h 534"/>
                  <a:gd name="T66" fmla="*/ 1027 w 1027"/>
                  <a:gd name="T67" fmla="*/ 274 h 534"/>
                  <a:gd name="T68" fmla="*/ 1018 w 1027"/>
                  <a:gd name="T69" fmla="*/ 311 h 534"/>
                  <a:gd name="T70" fmla="*/ 1000 w 1027"/>
                  <a:gd name="T71" fmla="*/ 354 h 534"/>
                  <a:gd name="T72" fmla="*/ 998 w 1027"/>
                  <a:gd name="T73" fmla="*/ 356 h 534"/>
                  <a:gd name="T74" fmla="*/ 990 w 1027"/>
                  <a:gd name="T75" fmla="*/ 365 h 534"/>
                  <a:gd name="T76" fmla="*/ 977 w 1027"/>
                  <a:gd name="T77" fmla="*/ 378 h 534"/>
                  <a:gd name="T78" fmla="*/ 963 w 1027"/>
                  <a:gd name="T79" fmla="*/ 395 h 534"/>
                  <a:gd name="T80" fmla="*/ 942 w 1027"/>
                  <a:gd name="T81" fmla="*/ 413 h 534"/>
                  <a:gd name="T82" fmla="*/ 920 w 1027"/>
                  <a:gd name="T83" fmla="*/ 432 h 534"/>
                  <a:gd name="T84" fmla="*/ 894 w 1027"/>
                  <a:gd name="T85" fmla="*/ 449 h 534"/>
                  <a:gd name="T86" fmla="*/ 864 w 1027"/>
                  <a:gd name="T87" fmla="*/ 463 h 534"/>
                  <a:gd name="T88" fmla="*/ 751 w 1027"/>
                  <a:gd name="T89" fmla="*/ 534 h 53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27"/>
                  <a:gd name="T136" fmla="*/ 0 h 534"/>
                  <a:gd name="T137" fmla="*/ 1027 w 1027"/>
                  <a:gd name="T138" fmla="*/ 534 h 53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27" h="534">
                    <a:moveTo>
                      <a:pt x="0" y="221"/>
                    </a:moveTo>
                    <a:lnTo>
                      <a:pt x="59" y="169"/>
                    </a:lnTo>
                    <a:lnTo>
                      <a:pt x="65" y="165"/>
                    </a:lnTo>
                    <a:lnTo>
                      <a:pt x="76" y="158"/>
                    </a:lnTo>
                    <a:lnTo>
                      <a:pt x="97" y="145"/>
                    </a:lnTo>
                    <a:lnTo>
                      <a:pt x="123" y="130"/>
                    </a:lnTo>
                    <a:lnTo>
                      <a:pt x="154" y="113"/>
                    </a:lnTo>
                    <a:lnTo>
                      <a:pt x="193" y="94"/>
                    </a:lnTo>
                    <a:lnTo>
                      <a:pt x="234" y="74"/>
                    </a:lnTo>
                    <a:lnTo>
                      <a:pt x="282" y="56"/>
                    </a:lnTo>
                    <a:lnTo>
                      <a:pt x="332" y="39"/>
                    </a:lnTo>
                    <a:lnTo>
                      <a:pt x="384" y="24"/>
                    </a:lnTo>
                    <a:lnTo>
                      <a:pt x="440" y="11"/>
                    </a:lnTo>
                    <a:lnTo>
                      <a:pt x="497" y="4"/>
                    </a:lnTo>
                    <a:lnTo>
                      <a:pt x="555" y="0"/>
                    </a:lnTo>
                    <a:lnTo>
                      <a:pt x="562" y="0"/>
                    </a:lnTo>
                    <a:lnTo>
                      <a:pt x="579" y="2"/>
                    </a:lnTo>
                    <a:lnTo>
                      <a:pt x="606" y="2"/>
                    </a:lnTo>
                    <a:lnTo>
                      <a:pt x="642" y="4"/>
                    </a:lnTo>
                    <a:lnTo>
                      <a:pt x="683" y="7"/>
                    </a:lnTo>
                    <a:lnTo>
                      <a:pt x="727" y="15"/>
                    </a:lnTo>
                    <a:lnTo>
                      <a:pt x="775" y="24"/>
                    </a:lnTo>
                    <a:lnTo>
                      <a:pt x="823" y="35"/>
                    </a:lnTo>
                    <a:lnTo>
                      <a:pt x="870" y="52"/>
                    </a:lnTo>
                    <a:lnTo>
                      <a:pt x="914" y="72"/>
                    </a:lnTo>
                    <a:lnTo>
                      <a:pt x="953" y="98"/>
                    </a:lnTo>
                    <a:lnTo>
                      <a:pt x="985" y="130"/>
                    </a:lnTo>
                    <a:lnTo>
                      <a:pt x="988" y="133"/>
                    </a:lnTo>
                    <a:lnTo>
                      <a:pt x="996" y="143"/>
                    </a:lnTo>
                    <a:lnTo>
                      <a:pt x="1005" y="159"/>
                    </a:lnTo>
                    <a:lnTo>
                      <a:pt x="1014" y="182"/>
                    </a:lnTo>
                    <a:lnTo>
                      <a:pt x="1024" y="208"/>
                    </a:lnTo>
                    <a:lnTo>
                      <a:pt x="1027" y="239"/>
                    </a:lnTo>
                    <a:lnTo>
                      <a:pt x="1027" y="274"/>
                    </a:lnTo>
                    <a:lnTo>
                      <a:pt x="1018" y="311"/>
                    </a:lnTo>
                    <a:lnTo>
                      <a:pt x="1000" y="354"/>
                    </a:lnTo>
                    <a:lnTo>
                      <a:pt x="998" y="356"/>
                    </a:lnTo>
                    <a:lnTo>
                      <a:pt x="990" y="365"/>
                    </a:lnTo>
                    <a:lnTo>
                      <a:pt x="977" y="378"/>
                    </a:lnTo>
                    <a:lnTo>
                      <a:pt x="963" y="395"/>
                    </a:lnTo>
                    <a:lnTo>
                      <a:pt x="942" y="413"/>
                    </a:lnTo>
                    <a:lnTo>
                      <a:pt x="920" y="432"/>
                    </a:lnTo>
                    <a:lnTo>
                      <a:pt x="894" y="449"/>
                    </a:lnTo>
                    <a:lnTo>
                      <a:pt x="864" y="463"/>
                    </a:lnTo>
                    <a:lnTo>
                      <a:pt x="751" y="534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4" name="Freeform 251"/>
              <p:cNvSpPr>
                <a:spLocks/>
              </p:cNvSpPr>
              <p:nvPr/>
            </p:nvSpPr>
            <p:spPr bwMode="auto">
              <a:xfrm>
                <a:off x="2524" y="2521"/>
                <a:ext cx="63" cy="64"/>
              </a:xfrm>
              <a:custGeom>
                <a:avLst/>
                <a:gdLst>
                  <a:gd name="T0" fmla="*/ 45 w 63"/>
                  <a:gd name="T1" fmla="*/ 63 h 64"/>
                  <a:gd name="T2" fmla="*/ 58 w 63"/>
                  <a:gd name="T3" fmla="*/ 51 h 64"/>
                  <a:gd name="T4" fmla="*/ 63 w 63"/>
                  <a:gd name="T5" fmla="*/ 37 h 64"/>
                  <a:gd name="T6" fmla="*/ 60 w 63"/>
                  <a:gd name="T7" fmla="*/ 18 h 64"/>
                  <a:gd name="T8" fmla="*/ 49 w 63"/>
                  <a:gd name="T9" fmla="*/ 5 h 64"/>
                  <a:gd name="T10" fmla="*/ 34 w 63"/>
                  <a:gd name="T11" fmla="*/ 0 h 64"/>
                  <a:gd name="T12" fmla="*/ 17 w 63"/>
                  <a:gd name="T13" fmla="*/ 1 h 64"/>
                  <a:gd name="T14" fmla="*/ 6 w 63"/>
                  <a:gd name="T15" fmla="*/ 13 h 64"/>
                  <a:gd name="T16" fmla="*/ 0 w 63"/>
                  <a:gd name="T17" fmla="*/ 27 h 64"/>
                  <a:gd name="T18" fmla="*/ 4 w 63"/>
                  <a:gd name="T19" fmla="*/ 44 h 64"/>
                  <a:gd name="T20" fmla="*/ 13 w 63"/>
                  <a:gd name="T21" fmla="*/ 59 h 64"/>
                  <a:gd name="T22" fmla="*/ 30 w 63"/>
                  <a:gd name="T23" fmla="*/ 64 h 64"/>
                  <a:gd name="T24" fmla="*/ 45 w 63"/>
                  <a:gd name="T25" fmla="*/ 63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4"/>
                  <a:gd name="T41" fmla="*/ 63 w 63"/>
                  <a:gd name="T42" fmla="*/ 64 h 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4">
                    <a:moveTo>
                      <a:pt x="45" y="63"/>
                    </a:moveTo>
                    <a:lnTo>
                      <a:pt x="58" y="51"/>
                    </a:lnTo>
                    <a:lnTo>
                      <a:pt x="63" y="37"/>
                    </a:lnTo>
                    <a:lnTo>
                      <a:pt x="60" y="18"/>
                    </a:lnTo>
                    <a:lnTo>
                      <a:pt x="49" y="5"/>
                    </a:lnTo>
                    <a:lnTo>
                      <a:pt x="34" y="0"/>
                    </a:lnTo>
                    <a:lnTo>
                      <a:pt x="17" y="1"/>
                    </a:lnTo>
                    <a:lnTo>
                      <a:pt x="6" y="13"/>
                    </a:lnTo>
                    <a:lnTo>
                      <a:pt x="0" y="27"/>
                    </a:lnTo>
                    <a:lnTo>
                      <a:pt x="4" y="44"/>
                    </a:lnTo>
                    <a:lnTo>
                      <a:pt x="13" y="59"/>
                    </a:lnTo>
                    <a:lnTo>
                      <a:pt x="30" y="64"/>
                    </a:lnTo>
                    <a:lnTo>
                      <a:pt x="45" y="63"/>
                    </a:lnTo>
                    <a:close/>
                  </a:path>
                </a:pathLst>
              </a:custGeom>
              <a:solidFill>
                <a:srgbClr val="D90000"/>
              </a:solidFill>
              <a:ln w="0">
                <a:solidFill>
                  <a:srgbClr val="D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5" name="Freeform 252"/>
              <p:cNvSpPr>
                <a:spLocks/>
              </p:cNvSpPr>
              <p:nvPr/>
            </p:nvSpPr>
            <p:spPr bwMode="auto">
              <a:xfrm>
                <a:off x="2524" y="2521"/>
                <a:ext cx="63" cy="64"/>
              </a:xfrm>
              <a:custGeom>
                <a:avLst/>
                <a:gdLst>
                  <a:gd name="T0" fmla="*/ 45 w 63"/>
                  <a:gd name="T1" fmla="*/ 63 h 64"/>
                  <a:gd name="T2" fmla="*/ 58 w 63"/>
                  <a:gd name="T3" fmla="*/ 51 h 64"/>
                  <a:gd name="T4" fmla="*/ 63 w 63"/>
                  <a:gd name="T5" fmla="*/ 37 h 64"/>
                  <a:gd name="T6" fmla="*/ 60 w 63"/>
                  <a:gd name="T7" fmla="*/ 18 h 64"/>
                  <a:gd name="T8" fmla="*/ 49 w 63"/>
                  <a:gd name="T9" fmla="*/ 5 h 64"/>
                  <a:gd name="T10" fmla="*/ 34 w 63"/>
                  <a:gd name="T11" fmla="*/ 0 h 64"/>
                  <a:gd name="T12" fmla="*/ 17 w 63"/>
                  <a:gd name="T13" fmla="*/ 1 h 64"/>
                  <a:gd name="T14" fmla="*/ 6 w 63"/>
                  <a:gd name="T15" fmla="*/ 13 h 64"/>
                  <a:gd name="T16" fmla="*/ 0 w 63"/>
                  <a:gd name="T17" fmla="*/ 27 h 64"/>
                  <a:gd name="T18" fmla="*/ 4 w 63"/>
                  <a:gd name="T19" fmla="*/ 44 h 64"/>
                  <a:gd name="T20" fmla="*/ 13 w 63"/>
                  <a:gd name="T21" fmla="*/ 59 h 64"/>
                  <a:gd name="T22" fmla="*/ 30 w 63"/>
                  <a:gd name="T23" fmla="*/ 64 h 64"/>
                  <a:gd name="T24" fmla="*/ 45 w 63"/>
                  <a:gd name="T25" fmla="*/ 63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4"/>
                  <a:gd name="T41" fmla="*/ 63 w 63"/>
                  <a:gd name="T42" fmla="*/ 64 h 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4">
                    <a:moveTo>
                      <a:pt x="45" y="63"/>
                    </a:moveTo>
                    <a:lnTo>
                      <a:pt x="58" y="51"/>
                    </a:lnTo>
                    <a:lnTo>
                      <a:pt x="63" y="37"/>
                    </a:lnTo>
                    <a:lnTo>
                      <a:pt x="60" y="18"/>
                    </a:lnTo>
                    <a:lnTo>
                      <a:pt x="49" y="5"/>
                    </a:lnTo>
                    <a:lnTo>
                      <a:pt x="34" y="0"/>
                    </a:lnTo>
                    <a:lnTo>
                      <a:pt x="17" y="1"/>
                    </a:lnTo>
                    <a:lnTo>
                      <a:pt x="6" y="13"/>
                    </a:lnTo>
                    <a:lnTo>
                      <a:pt x="0" y="27"/>
                    </a:lnTo>
                    <a:lnTo>
                      <a:pt x="4" y="44"/>
                    </a:lnTo>
                    <a:lnTo>
                      <a:pt x="13" y="59"/>
                    </a:lnTo>
                    <a:lnTo>
                      <a:pt x="30" y="64"/>
                    </a:lnTo>
                    <a:lnTo>
                      <a:pt x="45" y="6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6" name="Line 254"/>
              <p:cNvSpPr>
                <a:spLocks noChangeShapeType="1"/>
              </p:cNvSpPr>
              <p:nvPr/>
            </p:nvSpPr>
            <p:spPr bwMode="auto">
              <a:xfrm flipV="1">
                <a:off x="2350" y="2569"/>
                <a:ext cx="185" cy="111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7" name="Freeform 296"/>
              <p:cNvSpPr>
                <a:spLocks/>
              </p:cNvSpPr>
              <p:nvPr/>
            </p:nvSpPr>
            <p:spPr bwMode="auto">
              <a:xfrm>
                <a:off x="2343" y="2530"/>
                <a:ext cx="235" cy="172"/>
              </a:xfrm>
              <a:custGeom>
                <a:avLst/>
                <a:gdLst>
                  <a:gd name="T0" fmla="*/ 40 w 235"/>
                  <a:gd name="T1" fmla="*/ 172 h 172"/>
                  <a:gd name="T2" fmla="*/ 235 w 235"/>
                  <a:gd name="T3" fmla="*/ 54 h 172"/>
                  <a:gd name="T4" fmla="*/ 235 w 235"/>
                  <a:gd name="T5" fmla="*/ 33 h 172"/>
                  <a:gd name="T6" fmla="*/ 231 w 235"/>
                  <a:gd name="T7" fmla="*/ 18 h 172"/>
                  <a:gd name="T8" fmla="*/ 224 w 235"/>
                  <a:gd name="T9" fmla="*/ 9 h 172"/>
                  <a:gd name="T10" fmla="*/ 217 w 235"/>
                  <a:gd name="T11" fmla="*/ 4 h 172"/>
                  <a:gd name="T12" fmla="*/ 209 w 235"/>
                  <a:gd name="T13" fmla="*/ 2 h 172"/>
                  <a:gd name="T14" fmla="*/ 202 w 235"/>
                  <a:gd name="T15" fmla="*/ 0 h 172"/>
                  <a:gd name="T16" fmla="*/ 196 w 235"/>
                  <a:gd name="T17" fmla="*/ 0 h 172"/>
                  <a:gd name="T18" fmla="*/ 194 w 235"/>
                  <a:gd name="T19" fmla="*/ 2 h 172"/>
                  <a:gd name="T20" fmla="*/ 0 w 235"/>
                  <a:gd name="T21" fmla="*/ 119 h 172"/>
                  <a:gd name="T22" fmla="*/ 1 w 235"/>
                  <a:gd name="T23" fmla="*/ 117 h 172"/>
                  <a:gd name="T24" fmla="*/ 7 w 235"/>
                  <a:gd name="T25" fmla="*/ 115 h 172"/>
                  <a:gd name="T26" fmla="*/ 14 w 235"/>
                  <a:gd name="T27" fmla="*/ 113 h 172"/>
                  <a:gd name="T28" fmla="*/ 22 w 235"/>
                  <a:gd name="T29" fmla="*/ 111 h 172"/>
                  <a:gd name="T30" fmla="*/ 29 w 235"/>
                  <a:gd name="T31" fmla="*/ 113 h 172"/>
                  <a:gd name="T32" fmla="*/ 37 w 235"/>
                  <a:gd name="T33" fmla="*/ 119 h 172"/>
                  <a:gd name="T34" fmla="*/ 42 w 235"/>
                  <a:gd name="T35" fmla="*/ 130 h 172"/>
                  <a:gd name="T36" fmla="*/ 42 w 235"/>
                  <a:gd name="T37" fmla="*/ 146 h 172"/>
                  <a:gd name="T38" fmla="*/ 40 w 235"/>
                  <a:gd name="T39" fmla="*/ 172 h 17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5"/>
                  <a:gd name="T61" fmla="*/ 0 h 172"/>
                  <a:gd name="T62" fmla="*/ 235 w 235"/>
                  <a:gd name="T63" fmla="*/ 172 h 17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5" h="172">
                    <a:moveTo>
                      <a:pt x="40" y="172"/>
                    </a:moveTo>
                    <a:lnTo>
                      <a:pt x="235" y="54"/>
                    </a:lnTo>
                    <a:lnTo>
                      <a:pt x="235" y="33"/>
                    </a:lnTo>
                    <a:lnTo>
                      <a:pt x="231" y="18"/>
                    </a:lnTo>
                    <a:lnTo>
                      <a:pt x="224" y="9"/>
                    </a:lnTo>
                    <a:lnTo>
                      <a:pt x="217" y="4"/>
                    </a:lnTo>
                    <a:lnTo>
                      <a:pt x="209" y="2"/>
                    </a:lnTo>
                    <a:lnTo>
                      <a:pt x="202" y="0"/>
                    </a:lnTo>
                    <a:lnTo>
                      <a:pt x="196" y="0"/>
                    </a:lnTo>
                    <a:lnTo>
                      <a:pt x="194" y="2"/>
                    </a:lnTo>
                    <a:lnTo>
                      <a:pt x="0" y="119"/>
                    </a:lnTo>
                    <a:lnTo>
                      <a:pt x="1" y="117"/>
                    </a:lnTo>
                    <a:lnTo>
                      <a:pt x="7" y="115"/>
                    </a:lnTo>
                    <a:lnTo>
                      <a:pt x="14" y="113"/>
                    </a:lnTo>
                    <a:lnTo>
                      <a:pt x="22" y="111"/>
                    </a:lnTo>
                    <a:lnTo>
                      <a:pt x="29" y="113"/>
                    </a:lnTo>
                    <a:lnTo>
                      <a:pt x="37" y="119"/>
                    </a:lnTo>
                    <a:lnTo>
                      <a:pt x="42" y="130"/>
                    </a:lnTo>
                    <a:lnTo>
                      <a:pt x="42" y="146"/>
                    </a:lnTo>
                    <a:lnTo>
                      <a:pt x="40" y="17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8" name="Freeform 297"/>
              <p:cNvSpPr>
                <a:spLocks/>
              </p:cNvSpPr>
              <p:nvPr/>
            </p:nvSpPr>
            <p:spPr bwMode="auto">
              <a:xfrm>
                <a:off x="2343" y="2530"/>
                <a:ext cx="235" cy="172"/>
              </a:xfrm>
              <a:custGeom>
                <a:avLst/>
                <a:gdLst>
                  <a:gd name="T0" fmla="*/ 40 w 235"/>
                  <a:gd name="T1" fmla="*/ 172 h 172"/>
                  <a:gd name="T2" fmla="*/ 235 w 235"/>
                  <a:gd name="T3" fmla="*/ 54 h 172"/>
                  <a:gd name="T4" fmla="*/ 235 w 235"/>
                  <a:gd name="T5" fmla="*/ 33 h 172"/>
                  <a:gd name="T6" fmla="*/ 231 w 235"/>
                  <a:gd name="T7" fmla="*/ 18 h 172"/>
                  <a:gd name="T8" fmla="*/ 224 w 235"/>
                  <a:gd name="T9" fmla="*/ 9 h 172"/>
                  <a:gd name="T10" fmla="*/ 217 w 235"/>
                  <a:gd name="T11" fmla="*/ 4 h 172"/>
                  <a:gd name="T12" fmla="*/ 209 w 235"/>
                  <a:gd name="T13" fmla="*/ 2 h 172"/>
                  <a:gd name="T14" fmla="*/ 202 w 235"/>
                  <a:gd name="T15" fmla="*/ 0 h 172"/>
                  <a:gd name="T16" fmla="*/ 196 w 235"/>
                  <a:gd name="T17" fmla="*/ 0 h 172"/>
                  <a:gd name="T18" fmla="*/ 194 w 235"/>
                  <a:gd name="T19" fmla="*/ 2 h 172"/>
                  <a:gd name="T20" fmla="*/ 0 w 235"/>
                  <a:gd name="T21" fmla="*/ 119 h 172"/>
                  <a:gd name="T22" fmla="*/ 1 w 235"/>
                  <a:gd name="T23" fmla="*/ 117 h 172"/>
                  <a:gd name="T24" fmla="*/ 7 w 235"/>
                  <a:gd name="T25" fmla="*/ 115 h 172"/>
                  <a:gd name="T26" fmla="*/ 14 w 235"/>
                  <a:gd name="T27" fmla="*/ 113 h 172"/>
                  <a:gd name="T28" fmla="*/ 22 w 235"/>
                  <a:gd name="T29" fmla="*/ 111 h 172"/>
                  <a:gd name="T30" fmla="*/ 29 w 235"/>
                  <a:gd name="T31" fmla="*/ 113 h 172"/>
                  <a:gd name="T32" fmla="*/ 37 w 235"/>
                  <a:gd name="T33" fmla="*/ 119 h 172"/>
                  <a:gd name="T34" fmla="*/ 42 w 235"/>
                  <a:gd name="T35" fmla="*/ 130 h 172"/>
                  <a:gd name="T36" fmla="*/ 42 w 235"/>
                  <a:gd name="T37" fmla="*/ 146 h 172"/>
                  <a:gd name="T38" fmla="*/ 40 w 235"/>
                  <a:gd name="T39" fmla="*/ 172 h 17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5"/>
                  <a:gd name="T61" fmla="*/ 0 h 172"/>
                  <a:gd name="T62" fmla="*/ 235 w 235"/>
                  <a:gd name="T63" fmla="*/ 172 h 17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5" h="172">
                    <a:moveTo>
                      <a:pt x="40" y="172"/>
                    </a:moveTo>
                    <a:lnTo>
                      <a:pt x="235" y="54"/>
                    </a:lnTo>
                    <a:lnTo>
                      <a:pt x="235" y="33"/>
                    </a:lnTo>
                    <a:lnTo>
                      <a:pt x="231" y="18"/>
                    </a:lnTo>
                    <a:lnTo>
                      <a:pt x="224" y="9"/>
                    </a:lnTo>
                    <a:lnTo>
                      <a:pt x="217" y="4"/>
                    </a:lnTo>
                    <a:lnTo>
                      <a:pt x="209" y="2"/>
                    </a:lnTo>
                    <a:lnTo>
                      <a:pt x="202" y="0"/>
                    </a:lnTo>
                    <a:lnTo>
                      <a:pt x="196" y="0"/>
                    </a:lnTo>
                    <a:lnTo>
                      <a:pt x="194" y="2"/>
                    </a:lnTo>
                    <a:lnTo>
                      <a:pt x="0" y="119"/>
                    </a:lnTo>
                    <a:lnTo>
                      <a:pt x="1" y="117"/>
                    </a:lnTo>
                    <a:lnTo>
                      <a:pt x="7" y="115"/>
                    </a:lnTo>
                    <a:lnTo>
                      <a:pt x="14" y="113"/>
                    </a:lnTo>
                    <a:lnTo>
                      <a:pt x="22" y="111"/>
                    </a:lnTo>
                    <a:lnTo>
                      <a:pt x="29" y="113"/>
                    </a:lnTo>
                    <a:lnTo>
                      <a:pt x="37" y="119"/>
                    </a:lnTo>
                    <a:lnTo>
                      <a:pt x="42" y="130"/>
                    </a:lnTo>
                    <a:lnTo>
                      <a:pt x="42" y="146"/>
                    </a:lnTo>
                    <a:lnTo>
                      <a:pt x="40" y="17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9" name="Freeform 298"/>
              <p:cNvSpPr>
                <a:spLocks/>
              </p:cNvSpPr>
              <p:nvPr/>
            </p:nvSpPr>
            <p:spPr bwMode="auto">
              <a:xfrm>
                <a:off x="2348" y="2532"/>
                <a:ext cx="228" cy="165"/>
              </a:xfrm>
              <a:custGeom>
                <a:avLst/>
                <a:gdLst>
                  <a:gd name="T0" fmla="*/ 191 w 228"/>
                  <a:gd name="T1" fmla="*/ 0 h 165"/>
                  <a:gd name="T2" fmla="*/ 193 w 228"/>
                  <a:gd name="T3" fmla="*/ 0 h 165"/>
                  <a:gd name="T4" fmla="*/ 200 w 228"/>
                  <a:gd name="T5" fmla="*/ 0 h 165"/>
                  <a:gd name="T6" fmla="*/ 208 w 228"/>
                  <a:gd name="T7" fmla="*/ 2 h 165"/>
                  <a:gd name="T8" fmla="*/ 215 w 228"/>
                  <a:gd name="T9" fmla="*/ 5 h 165"/>
                  <a:gd name="T10" fmla="*/ 223 w 228"/>
                  <a:gd name="T11" fmla="*/ 15 h 165"/>
                  <a:gd name="T12" fmla="*/ 228 w 228"/>
                  <a:gd name="T13" fmla="*/ 28 h 165"/>
                  <a:gd name="T14" fmla="*/ 228 w 228"/>
                  <a:gd name="T15" fmla="*/ 48 h 165"/>
                  <a:gd name="T16" fmla="*/ 35 w 228"/>
                  <a:gd name="T17" fmla="*/ 165 h 165"/>
                  <a:gd name="T18" fmla="*/ 39 w 228"/>
                  <a:gd name="T19" fmla="*/ 142 h 165"/>
                  <a:gd name="T20" fmla="*/ 37 w 228"/>
                  <a:gd name="T21" fmla="*/ 128 h 165"/>
                  <a:gd name="T22" fmla="*/ 34 w 228"/>
                  <a:gd name="T23" fmla="*/ 118 h 165"/>
                  <a:gd name="T24" fmla="*/ 28 w 228"/>
                  <a:gd name="T25" fmla="*/ 113 h 165"/>
                  <a:gd name="T26" fmla="*/ 21 w 228"/>
                  <a:gd name="T27" fmla="*/ 111 h 165"/>
                  <a:gd name="T28" fmla="*/ 13 w 228"/>
                  <a:gd name="T29" fmla="*/ 111 h 165"/>
                  <a:gd name="T30" fmla="*/ 6 w 228"/>
                  <a:gd name="T31" fmla="*/ 113 h 165"/>
                  <a:gd name="T32" fmla="*/ 2 w 228"/>
                  <a:gd name="T33" fmla="*/ 115 h 165"/>
                  <a:gd name="T34" fmla="*/ 0 w 228"/>
                  <a:gd name="T35" fmla="*/ 115 h 165"/>
                  <a:gd name="T36" fmla="*/ 191 w 228"/>
                  <a:gd name="T37" fmla="*/ 0 h 1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8"/>
                  <a:gd name="T58" fmla="*/ 0 h 165"/>
                  <a:gd name="T59" fmla="*/ 228 w 228"/>
                  <a:gd name="T60" fmla="*/ 165 h 16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8" h="165">
                    <a:moveTo>
                      <a:pt x="191" y="0"/>
                    </a:moveTo>
                    <a:lnTo>
                      <a:pt x="193" y="0"/>
                    </a:lnTo>
                    <a:lnTo>
                      <a:pt x="200" y="0"/>
                    </a:lnTo>
                    <a:lnTo>
                      <a:pt x="208" y="2"/>
                    </a:lnTo>
                    <a:lnTo>
                      <a:pt x="215" y="5"/>
                    </a:lnTo>
                    <a:lnTo>
                      <a:pt x="223" y="15"/>
                    </a:lnTo>
                    <a:lnTo>
                      <a:pt x="228" y="28"/>
                    </a:lnTo>
                    <a:lnTo>
                      <a:pt x="228" y="48"/>
                    </a:lnTo>
                    <a:lnTo>
                      <a:pt x="35" y="165"/>
                    </a:lnTo>
                    <a:lnTo>
                      <a:pt x="39" y="142"/>
                    </a:lnTo>
                    <a:lnTo>
                      <a:pt x="37" y="128"/>
                    </a:lnTo>
                    <a:lnTo>
                      <a:pt x="34" y="118"/>
                    </a:lnTo>
                    <a:lnTo>
                      <a:pt x="28" y="113"/>
                    </a:lnTo>
                    <a:lnTo>
                      <a:pt x="21" y="111"/>
                    </a:lnTo>
                    <a:lnTo>
                      <a:pt x="13" y="111"/>
                    </a:lnTo>
                    <a:lnTo>
                      <a:pt x="6" y="113"/>
                    </a:lnTo>
                    <a:lnTo>
                      <a:pt x="2" y="115"/>
                    </a:lnTo>
                    <a:lnTo>
                      <a:pt x="0" y="115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2424FF"/>
              </a:solidFill>
              <a:ln w="0">
                <a:solidFill>
                  <a:srgbClr val="2424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0" name="Freeform 299"/>
              <p:cNvSpPr>
                <a:spLocks/>
              </p:cNvSpPr>
              <p:nvPr/>
            </p:nvSpPr>
            <p:spPr bwMode="auto">
              <a:xfrm>
                <a:off x="2354" y="2532"/>
                <a:ext cx="220" cy="159"/>
              </a:xfrm>
              <a:custGeom>
                <a:avLst/>
                <a:gdLst>
                  <a:gd name="T0" fmla="*/ 187 w 220"/>
                  <a:gd name="T1" fmla="*/ 0 h 159"/>
                  <a:gd name="T2" fmla="*/ 189 w 220"/>
                  <a:gd name="T3" fmla="*/ 0 h 159"/>
                  <a:gd name="T4" fmla="*/ 194 w 220"/>
                  <a:gd name="T5" fmla="*/ 0 h 159"/>
                  <a:gd name="T6" fmla="*/ 202 w 220"/>
                  <a:gd name="T7" fmla="*/ 2 h 159"/>
                  <a:gd name="T8" fmla="*/ 209 w 220"/>
                  <a:gd name="T9" fmla="*/ 7 h 159"/>
                  <a:gd name="T10" fmla="*/ 217 w 220"/>
                  <a:gd name="T11" fmla="*/ 15 h 159"/>
                  <a:gd name="T12" fmla="*/ 220 w 220"/>
                  <a:gd name="T13" fmla="*/ 26 h 159"/>
                  <a:gd name="T14" fmla="*/ 220 w 220"/>
                  <a:gd name="T15" fmla="*/ 44 h 159"/>
                  <a:gd name="T16" fmla="*/ 31 w 220"/>
                  <a:gd name="T17" fmla="*/ 159 h 159"/>
                  <a:gd name="T18" fmla="*/ 33 w 220"/>
                  <a:gd name="T19" fmla="*/ 139 h 159"/>
                  <a:gd name="T20" fmla="*/ 31 w 220"/>
                  <a:gd name="T21" fmla="*/ 126 h 159"/>
                  <a:gd name="T22" fmla="*/ 28 w 220"/>
                  <a:gd name="T23" fmla="*/ 117 h 159"/>
                  <a:gd name="T24" fmla="*/ 20 w 220"/>
                  <a:gd name="T25" fmla="*/ 113 h 159"/>
                  <a:gd name="T26" fmla="*/ 13 w 220"/>
                  <a:gd name="T27" fmla="*/ 111 h 159"/>
                  <a:gd name="T28" fmla="*/ 5 w 220"/>
                  <a:gd name="T29" fmla="*/ 113 h 159"/>
                  <a:gd name="T30" fmla="*/ 2 w 220"/>
                  <a:gd name="T31" fmla="*/ 115 h 159"/>
                  <a:gd name="T32" fmla="*/ 0 w 220"/>
                  <a:gd name="T33" fmla="*/ 115 h 159"/>
                  <a:gd name="T34" fmla="*/ 187 w 220"/>
                  <a:gd name="T35" fmla="*/ 0 h 1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20"/>
                  <a:gd name="T55" fmla="*/ 0 h 159"/>
                  <a:gd name="T56" fmla="*/ 220 w 220"/>
                  <a:gd name="T57" fmla="*/ 159 h 15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20" h="159">
                    <a:moveTo>
                      <a:pt x="187" y="0"/>
                    </a:moveTo>
                    <a:lnTo>
                      <a:pt x="189" y="0"/>
                    </a:lnTo>
                    <a:lnTo>
                      <a:pt x="194" y="0"/>
                    </a:lnTo>
                    <a:lnTo>
                      <a:pt x="202" y="2"/>
                    </a:lnTo>
                    <a:lnTo>
                      <a:pt x="209" y="7"/>
                    </a:lnTo>
                    <a:lnTo>
                      <a:pt x="217" y="15"/>
                    </a:lnTo>
                    <a:lnTo>
                      <a:pt x="220" y="26"/>
                    </a:lnTo>
                    <a:lnTo>
                      <a:pt x="220" y="44"/>
                    </a:lnTo>
                    <a:lnTo>
                      <a:pt x="31" y="159"/>
                    </a:lnTo>
                    <a:lnTo>
                      <a:pt x="33" y="139"/>
                    </a:lnTo>
                    <a:lnTo>
                      <a:pt x="31" y="126"/>
                    </a:lnTo>
                    <a:lnTo>
                      <a:pt x="28" y="117"/>
                    </a:lnTo>
                    <a:lnTo>
                      <a:pt x="20" y="113"/>
                    </a:lnTo>
                    <a:lnTo>
                      <a:pt x="13" y="111"/>
                    </a:lnTo>
                    <a:lnTo>
                      <a:pt x="5" y="113"/>
                    </a:lnTo>
                    <a:lnTo>
                      <a:pt x="2" y="115"/>
                    </a:lnTo>
                    <a:lnTo>
                      <a:pt x="0" y="115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4949FF"/>
              </a:solidFill>
              <a:ln w="0">
                <a:solidFill>
                  <a:srgbClr val="494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1" name="Freeform 300"/>
              <p:cNvSpPr>
                <a:spLocks/>
              </p:cNvSpPr>
              <p:nvPr/>
            </p:nvSpPr>
            <p:spPr bwMode="auto">
              <a:xfrm>
                <a:off x="2359" y="2532"/>
                <a:ext cx="215" cy="154"/>
              </a:xfrm>
              <a:custGeom>
                <a:avLst/>
                <a:gdLst>
                  <a:gd name="T0" fmla="*/ 184 w 215"/>
                  <a:gd name="T1" fmla="*/ 0 h 154"/>
                  <a:gd name="T2" fmla="*/ 188 w 215"/>
                  <a:gd name="T3" fmla="*/ 0 h 154"/>
                  <a:gd name="T4" fmla="*/ 193 w 215"/>
                  <a:gd name="T5" fmla="*/ 2 h 154"/>
                  <a:gd name="T6" fmla="*/ 201 w 215"/>
                  <a:gd name="T7" fmla="*/ 5 h 154"/>
                  <a:gd name="T8" fmla="*/ 210 w 215"/>
                  <a:gd name="T9" fmla="*/ 11 h 154"/>
                  <a:gd name="T10" fmla="*/ 214 w 215"/>
                  <a:gd name="T11" fmla="*/ 24 h 154"/>
                  <a:gd name="T12" fmla="*/ 215 w 215"/>
                  <a:gd name="T13" fmla="*/ 40 h 154"/>
                  <a:gd name="T14" fmla="*/ 28 w 215"/>
                  <a:gd name="T15" fmla="*/ 154 h 154"/>
                  <a:gd name="T16" fmla="*/ 30 w 215"/>
                  <a:gd name="T17" fmla="*/ 135 h 154"/>
                  <a:gd name="T18" fmla="*/ 26 w 215"/>
                  <a:gd name="T19" fmla="*/ 124 h 154"/>
                  <a:gd name="T20" fmla="*/ 21 w 215"/>
                  <a:gd name="T21" fmla="*/ 117 h 154"/>
                  <a:gd name="T22" fmla="*/ 13 w 215"/>
                  <a:gd name="T23" fmla="*/ 113 h 154"/>
                  <a:gd name="T24" fmla="*/ 8 w 215"/>
                  <a:gd name="T25" fmla="*/ 113 h 154"/>
                  <a:gd name="T26" fmla="*/ 2 w 215"/>
                  <a:gd name="T27" fmla="*/ 113 h 154"/>
                  <a:gd name="T28" fmla="*/ 0 w 215"/>
                  <a:gd name="T29" fmla="*/ 113 h 154"/>
                  <a:gd name="T30" fmla="*/ 184 w 215"/>
                  <a:gd name="T31" fmla="*/ 0 h 1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5"/>
                  <a:gd name="T49" fmla="*/ 0 h 154"/>
                  <a:gd name="T50" fmla="*/ 215 w 215"/>
                  <a:gd name="T51" fmla="*/ 154 h 1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5" h="154">
                    <a:moveTo>
                      <a:pt x="184" y="0"/>
                    </a:moveTo>
                    <a:lnTo>
                      <a:pt x="188" y="0"/>
                    </a:lnTo>
                    <a:lnTo>
                      <a:pt x="193" y="2"/>
                    </a:lnTo>
                    <a:lnTo>
                      <a:pt x="201" y="5"/>
                    </a:lnTo>
                    <a:lnTo>
                      <a:pt x="210" y="11"/>
                    </a:lnTo>
                    <a:lnTo>
                      <a:pt x="214" y="24"/>
                    </a:lnTo>
                    <a:lnTo>
                      <a:pt x="215" y="40"/>
                    </a:lnTo>
                    <a:lnTo>
                      <a:pt x="28" y="154"/>
                    </a:lnTo>
                    <a:lnTo>
                      <a:pt x="30" y="135"/>
                    </a:lnTo>
                    <a:lnTo>
                      <a:pt x="26" y="124"/>
                    </a:lnTo>
                    <a:lnTo>
                      <a:pt x="21" y="117"/>
                    </a:lnTo>
                    <a:lnTo>
                      <a:pt x="13" y="113"/>
                    </a:lnTo>
                    <a:lnTo>
                      <a:pt x="8" y="113"/>
                    </a:lnTo>
                    <a:lnTo>
                      <a:pt x="2" y="113"/>
                    </a:lnTo>
                    <a:lnTo>
                      <a:pt x="0" y="113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2" name="Freeform 301"/>
              <p:cNvSpPr>
                <a:spLocks/>
              </p:cNvSpPr>
              <p:nvPr/>
            </p:nvSpPr>
            <p:spPr bwMode="auto">
              <a:xfrm>
                <a:off x="2365" y="2534"/>
                <a:ext cx="208" cy="146"/>
              </a:xfrm>
              <a:custGeom>
                <a:avLst/>
                <a:gdLst>
                  <a:gd name="T0" fmla="*/ 182 w 208"/>
                  <a:gd name="T1" fmla="*/ 0 h 146"/>
                  <a:gd name="T2" fmla="*/ 183 w 208"/>
                  <a:gd name="T3" fmla="*/ 0 h 146"/>
                  <a:gd name="T4" fmla="*/ 189 w 208"/>
                  <a:gd name="T5" fmla="*/ 1 h 146"/>
                  <a:gd name="T6" fmla="*/ 196 w 208"/>
                  <a:gd name="T7" fmla="*/ 3 h 146"/>
                  <a:gd name="T8" fmla="*/ 202 w 208"/>
                  <a:gd name="T9" fmla="*/ 11 h 146"/>
                  <a:gd name="T10" fmla="*/ 208 w 208"/>
                  <a:gd name="T11" fmla="*/ 20 h 146"/>
                  <a:gd name="T12" fmla="*/ 208 w 208"/>
                  <a:gd name="T13" fmla="*/ 35 h 146"/>
                  <a:gd name="T14" fmla="*/ 24 w 208"/>
                  <a:gd name="T15" fmla="*/ 146 h 146"/>
                  <a:gd name="T16" fmla="*/ 24 w 208"/>
                  <a:gd name="T17" fmla="*/ 129 h 146"/>
                  <a:gd name="T18" fmla="*/ 20 w 208"/>
                  <a:gd name="T19" fmla="*/ 120 h 146"/>
                  <a:gd name="T20" fmla="*/ 15 w 208"/>
                  <a:gd name="T21" fmla="*/ 115 h 146"/>
                  <a:gd name="T22" fmla="*/ 7 w 208"/>
                  <a:gd name="T23" fmla="*/ 111 h 146"/>
                  <a:gd name="T24" fmla="*/ 2 w 208"/>
                  <a:gd name="T25" fmla="*/ 111 h 146"/>
                  <a:gd name="T26" fmla="*/ 0 w 208"/>
                  <a:gd name="T27" fmla="*/ 111 h 146"/>
                  <a:gd name="T28" fmla="*/ 182 w 208"/>
                  <a:gd name="T29" fmla="*/ 0 h 14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8"/>
                  <a:gd name="T46" fmla="*/ 0 h 146"/>
                  <a:gd name="T47" fmla="*/ 208 w 208"/>
                  <a:gd name="T48" fmla="*/ 146 h 14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8" h="146">
                    <a:moveTo>
                      <a:pt x="182" y="0"/>
                    </a:moveTo>
                    <a:lnTo>
                      <a:pt x="183" y="0"/>
                    </a:lnTo>
                    <a:lnTo>
                      <a:pt x="189" y="1"/>
                    </a:lnTo>
                    <a:lnTo>
                      <a:pt x="196" y="3"/>
                    </a:lnTo>
                    <a:lnTo>
                      <a:pt x="202" y="11"/>
                    </a:lnTo>
                    <a:lnTo>
                      <a:pt x="208" y="20"/>
                    </a:lnTo>
                    <a:lnTo>
                      <a:pt x="208" y="35"/>
                    </a:lnTo>
                    <a:lnTo>
                      <a:pt x="24" y="146"/>
                    </a:lnTo>
                    <a:lnTo>
                      <a:pt x="24" y="129"/>
                    </a:lnTo>
                    <a:lnTo>
                      <a:pt x="20" y="120"/>
                    </a:lnTo>
                    <a:lnTo>
                      <a:pt x="15" y="115"/>
                    </a:lnTo>
                    <a:lnTo>
                      <a:pt x="7" y="111"/>
                    </a:lnTo>
                    <a:lnTo>
                      <a:pt x="2" y="111"/>
                    </a:lnTo>
                    <a:lnTo>
                      <a:pt x="0" y="111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292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3" name="Freeform 302"/>
              <p:cNvSpPr>
                <a:spLocks/>
              </p:cNvSpPr>
              <p:nvPr/>
            </p:nvSpPr>
            <p:spPr bwMode="auto">
              <a:xfrm>
                <a:off x="2370" y="2534"/>
                <a:ext cx="203" cy="140"/>
              </a:xfrm>
              <a:custGeom>
                <a:avLst/>
                <a:gdLst>
                  <a:gd name="T0" fmla="*/ 178 w 203"/>
                  <a:gd name="T1" fmla="*/ 0 h 140"/>
                  <a:gd name="T2" fmla="*/ 180 w 203"/>
                  <a:gd name="T3" fmla="*/ 0 h 140"/>
                  <a:gd name="T4" fmla="*/ 188 w 203"/>
                  <a:gd name="T5" fmla="*/ 3 h 140"/>
                  <a:gd name="T6" fmla="*/ 195 w 203"/>
                  <a:gd name="T7" fmla="*/ 9 h 140"/>
                  <a:gd name="T8" fmla="*/ 201 w 203"/>
                  <a:gd name="T9" fmla="*/ 18 h 140"/>
                  <a:gd name="T10" fmla="*/ 203 w 203"/>
                  <a:gd name="T11" fmla="*/ 31 h 140"/>
                  <a:gd name="T12" fmla="*/ 21 w 203"/>
                  <a:gd name="T13" fmla="*/ 140 h 140"/>
                  <a:gd name="T14" fmla="*/ 21 w 203"/>
                  <a:gd name="T15" fmla="*/ 127 h 140"/>
                  <a:gd name="T16" fmla="*/ 15 w 203"/>
                  <a:gd name="T17" fmla="*/ 118 h 140"/>
                  <a:gd name="T18" fmla="*/ 8 w 203"/>
                  <a:gd name="T19" fmla="*/ 113 h 140"/>
                  <a:gd name="T20" fmla="*/ 2 w 203"/>
                  <a:gd name="T21" fmla="*/ 111 h 140"/>
                  <a:gd name="T22" fmla="*/ 0 w 203"/>
                  <a:gd name="T23" fmla="*/ 109 h 140"/>
                  <a:gd name="T24" fmla="*/ 178 w 203"/>
                  <a:gd name="T25" fmla="*/ 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3"/>
                  <a:gd name="T40" fmla="*/ 0 h 140"/>
                  <a:gd name="T41" fmla="*/ 203 w 203"/>
                  <a:gd name="T42" fmla="*/ 140 h 14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3" h="140">
                    <a:moveTo>
                      <a:pt x="178" y="0"/>
                    </a:moveTo>
                    <a:lnTo>
                      <a:pt x="180" y="0"/>
                    </a:lnTo>
                    <a:lnTo>
                      <a:pt x="188" y="3"/>
                    </a:lnTo>
                    <a:lnTo>
                      <a:pt x="195" y="9"/>
                    </a:lnTo>
                    <a:lnTo>
                      <a:pt x="201" y="18"/>
                    </a:lnTo>
                    <a:lnTo>
                      <a:pt x="203" y="31"/>
                    </a:lnTo>
                    <a:lnTo>
                      <a:pt x="21" y="140"/>
                    </a:lnTo>
                    <a:lnTo>
                      <a:pt x="21" y="127"/>
                    </a:lnTo>
                    <a:lnTo>
                      <a:pt x="15" y="118"/>
                    </a:lnTo>
                    <a:lnTo>
                      <a:pt x="8" y="113"/>
                    </a:lnTo>
                    <a:lnTo>
                      <a:pt x="2" y="111"/>
                    </a:lnTo>
                    <a:lnTo>
                      <a:pt x="0" y="109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B6B6FF"/>
              </a:solidFill>
              <a:ln w="0">
                <a:solidFill>
                  <a:srgbClr val="B6B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4" name="Freeform 303"/>
              <p:cNvSpPr>
                <a:spLocks/>
              </p:cNvSpPr>
              <p:nvPr/>
            </p:nvSpPr>
            <p:spPr bwMode="auto">
              <a:xfrm>
                <a:off x="2376" y="2534"/>
                <a:ext cx="195" cy="135"/>
              </a:xfrm>
              <a:custGeom>
                <a:avLst/>
                <a:gdLst>
                  <a:gd name="T0" fmla="*/ 174 w 195"/>
                  <a:gd name="T1" fmla="*/ 0 h 135"/>
                  <a:gd name="T2" fmla="*/ 174 w 195"/>
                  <a:gd name="T3" fmla="*/ 0 h 135"/>
                  <a:gd name="T4" fmla="*/ 178 w 195"/>
                  <a:gd name="T5" fmla="*/ 1 h 135"/>
                  <a:gd name="T6" fmla="*/ 182 w 195"/>
                  <a:gd name="T7" fmla="*/ 3 h 135"/>
                  <a:gd name="T8" fmla="*/ 185 w 195"/>
                  <a:gd name="T9" fmla="*/ 7 h 135"/>
                  <a:gd name="T10" fmla="*/ 189 w 195"/>
                  <a:gd name="T11" fmla="*/ 11 h 135"/>
                  <a:gd name="T12" fmla="*/ 193 w 195"/>
                  <a:gd name="T13" fmla="*/ 14 h 135"/>
                  <a:gd name="T14" fmla="*/ 195 w 195"/>
                  <a:gd name="T15" fmla="*/ 20 h 135"/>
                  <a:gd name="T16" fmla="*/ 195 w 195"/>
                  <a:gd name="T17" fmla="*/ 26 h 135"/>
                  <a:gd name="T18" fmla="*/ 17 w 195"/>
                  <a:gd name="T19" fmla="*/ 135 h 135"/>
                  <a:gd name="T20" fmla="*/ 17 w 195"/>
                  <a:gd name="T21" fmla="*/ 129 h 135"/>
                  <a:gd name="T22" fmla="*/ 15 w 195"/>
                  <a:gd name="T23" fmla="*/ 126 h 135"/>
                  <a:gd name="T24" fmla="*/ 11 w 195"/>
                  <a:gd name="T25" fmla="*/ 120 h 135"/>
                  <a:gd name="T26" fmla="*/ 9 w 195"/>
                  <a:gd name="T27" fmla="*/ 116 h 135"/>
                  <a:gd name="T28" fmla="*/ 6 w 195"/>
                  <a:gd name="T29" fmla="*/ 113 h 135"/>
                  <a:gd name="T30" fmla="*/ 2 w 195"/>
                  <a:gd name="T31" fmla="*/ 111 h 135"/>
                  <a:gd name="T32" fmla="*/ 0 w 195"/>
                  <a:gd name="T33" fmla="*/ 109 h 135"/>
                  <a:gd name="T34" fmla="*/ 0 w 195"/>
                  <a:gd name="T35" fmla="*/ 109 h 135"/>
                  <a:gd name="T36" fmla="*/ 174 w 195"/>
                  <a:gd name="T37" fmla="*/ 0 h 1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5"/>
                  <a:gd name="T58" fmla="*/ 0 h 135"/>
                  <a:gd name="T59" fmla="*/ 195 w 195"/>
                  <a:gd name="T60" fmla="*/ 135 h 13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5" h="135">
                    <a:moveTo>
                      <a:pt x="174" y="0"/>
                    </a:moveTo>
                    <a:lnTo>
                      <a:pt x="174" y="0"/>
                    </a:lnTo>
                    <a:lnTo>
                      <a:pt x="178" y="1"/>
                    </a:lnTo>
                    <a:lnTo>
                      <a:pt x="182" y="3"/>
                    </a:lnTo>
                    <a:lnTo>
                      <a:pt x="185" y="7"/>
                    </a:lnTo>
                    <a:lnTo>
                      <a:pt x="189" y="11"/>
                    </a:lnTo>
                    <a:lnTo>
                      <a:pt x="193" y="14"/>
                    </a:lnTo>
                    <a:lnTo>
                      <a:pt x="195" y="20"/>
                    </a:lnTo>
                    <a:lnTo>
                      <a:pt x="195" y="26"/>
                    </a:lnTo>
                    <a:lnTo>
                      <a:pt x="17" y="135"/>
                    </a:lnTo>
                    <a:lnTo>
                      <a:pt x="17" y="129"/>
                    </a:lnTo>
                    <a:lnTo>
                      <a:pt x="15" y="126"/>
                    </a:lnTo>
                    <a:lnTo>
                      <a:pt x="11" y="120"/>
                    </a:lnTo>
                    <a:lnTo>
                      <a:pt x="9" y="116"/>
                    </a:lnTo>
                    <a:lnTo>
                      <a:pt x="6" y="113"/>
                    </a:lnTo>
                    <a:lnTo>
                      <a:pt x="2" y="111"/>
                    </a:lnTo>
                    <a:lnTo>
                      <a:pt x="0" y="109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DBDBFF"/>
              </a:solidFill>
              <a:ln w="0">
                <a:solidFill>
                  <a:srgbClr val="DBDB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5" name="Freeform 304"/>
              <p:cNvSpPr>
                <a:spLocks/>
              </p:cNvSpPr>
              <p:nvPr/>
            </p:nvSpPr>
            <p:spPr bwMode="auto">
              <a:xfrm>
                <a:off x="2382" y="2535"/>
                <a:ext cx="189" cy="128"/>
              </a:xfrm>
              <a:custGeom>
                <a:avLst/>
                <a:gdLst>
                  <a:gd name="T0" fmla="*/ 170 w 189"/>
                  <a:gd name="T1" fmla="*/ 0 h 128"/>
                  <a:gd name="T2" fmla="*/ 172 w 189"/>
                  <a:gd name="T3" fmla="*/ 0 h 128"/>
                  <a:gd name="T4" fmla="*/ 174 w 189"/>
                  <a:gd name="T5" fmla="*/ 2 h 128"/>
                  <a:gd name="T6" fmla="*/ 178 w 189"/>
                  <a:gd name="T7" fmla="*/ 4 h 128"/>
                  <a:gd name="T8" fmla="*/ 181 w 189"/>
                  <a:gd name="T9" fmla="*/ 8 h 128"/>
                  <a:gd name="T10" fmla="*/ 185 w 189"/>
                  <a:gd name="T11" fmla="*/ 12 h 128"/>
                  <a:gd name="T12" fmla="*/ 187 w 189"/>
                  <a:gd name="T13" fmla="*/ 17 h 128"/>
                  <a:gd name="T14" fmla="*/ 189 w 189"/>
                  <a:gd name="T15" fmla="*/ 21 h 128"/>
                  <a:gd name="T16" fmla="*/ 13 w 189"/>
                  <a:gd name="T17" fmla="*/ 128 h 128"/>
                  <a:gd name="T18" fmla="*/ 0 w 189"/>
                  <a:gd name="T19" fmla="*/ 106 h 128"/>
                  <a:gd name="T20" fmla="*/ 170 w 189"/>
                  <a:gd name="T21" fmla="*/ 0 h 1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9"/>
                  <a:gd name="T34" fmla="*/ 0 h 128"/>
                  <a:gd name="T35" fmla="*/ 189 w 189"/>
                  <a:gd name="T36" fmla="*/ 128 h 1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9" h="128">
                    <a:moveTo>
                      <a:pt x="170" y="0"/>
                    </a:moveTo>
                    <a:lnTo>
                      <a:pt x="172" y="0"/>
                    </a:lnTo>
                    <a:lnTo>
                      <a:pt x="174" y="2"/>
                    </a:lnTo>
                    <a:lnTo>
                      <a:pt x="178" y="4"/>
                    </a:lnTo>
                    <a:lnTo>
                      <a:pt x="181" y="8"/>
                    </a:lnTo>
                    <a:lnTo>
                      <a:pt x="185" y="12"/>
                    </a:lnTo>
                    <a:lnTo>
                      <a:pt x="187" y="17"/>
                    </a:lnTo>
                    <a:lnTo>
                      <a:pt x="189" y="21"/>
                    </a:lnTo>
                    <a:lnTo>
                      <a:pt x="13" y="128"/>
                    </a:lnTo>
                    <a:lnTo>
                      <a:pt x="0" y="106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6" name="Freeform 314"/>
              <p:cNvSpPr>
                <a:spLocks/>
              </p:cNvSpPr>
              <p:nvPr/>
            </p:nvSpPr>
            <p:spPr bwMode="auto">
              <a:xfrm>
                <a:off x="2322" y="2647"/>
                <a:ext cx="63" cy="68"/>
              </a:xfrm>
              <a:custGeom>
                <a:avLst/>
                <a:gdLst>
                  <a:gd name="T0" fmla="*/ 45 w 63"/>
                  <a:gd name="T1" fmla="*/ 65 h 68"/>
                  <a:gd name="T2" fmla="*/ 58 w 63"/>
                  <a:gd name="T3" fmla="*/ 53 h 68"/>
                  <a:gd name="T4" fmla="*/ 63 w 63"/>
                  <a:gd name="T5" fmla="*/ 39 h 68"/>
                  <a:gd name="T6" fmla="*/ 60 w 63"/>
                  <a:gd name="T7" fmla="*/ 20 h 68"/>
                  <a:gd name="T8" fmla="*/ 48 w 63"/>
                  <a:gd name="T9" fmla="*/ 5 h 68"/>
                  <a:gd name="T10" fmla="*/ 34 w 63"/>
                  <a:gd name="T11" fmla="*/ 0 h 68"/>
                  <a:gd name="T12" fmla="*/ 17 w 63"/>
                  <a:gd name="T13" fmla="*/ 2 h 68"/>
                  <a:gd name="T14" fmla="*/ 6 w 63"/>
                  <a:gd name="T15" fmla="*/ 13 h 68"/>
                  <a:gd name="T16" fmla="*/ 0 w 63"/>
                  <a:gd name="T17" fmla="*/ 29 h 68"/>
                  <a:gd name="T18" fmla="*/ 4 w 63"/>
                  <a:gd name="T19" fmla="*/ 46 h 68"/>
                  <a:gd name="T20" fmla="*/ 13 w 63"/>
                  <a:gd name="T21" fmla="*/ 61 h 68"/>
                  <a:gd name="T22" fmla="*/ 30 w 63"/>
                  <a:gd name="T23" fmla="*/ 68 h 68"/>
                  <a:gd name="T24" fmla="*/ 45 w 63"/>
                  <a:gd name="T25" fmla="*/ 65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8"/>
                  <a:gd name="T41" fmla="*/ 63 w 63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8">
                    <a:moveTo>
                      <a:pt x="45" y="65"/>
                    </a:moveTo>
                    <a:lnTo>
                      <a:pt x="58" y="53"/>
                    </a:lnTo>
                    <a:lnTo>
                      <a:pt x="63" y="39"/>
                    </a:lnTo>
                    <a:lnTo>
                      <a:pt x="60" y="20"/>
                    </a:lnTo>
                    <a:lnTo>
                      <a:pt x="48" y="5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6" y="13"/>
                    </a:lnTo>
                    <a:lnTo>
                      <a:pt x="0" y="29"/>
                    </a:lnTo>
                    <a:lnTo>
                      <a:pt x="4" y="46"/>
                    </a:lnTo>
                    <a:lnTo>
                      <a:pt x="13" y="61"/>
                    </a:lnTo>
                    <a:lnTo>
                      <a:pt x="30" y="68"/>
                    </a:lnTo>
                    <a:lnTo>
                      <a:pt x="45" y="6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7" name="Freeform 315"/>
              <p:cNvSpPr>
                <a:spLocks/>
              </p:cNvSpPr>
              <p:nvPr/>
            </p:nvSpPr>
            <p:spPr bwMode="auto">
              <a:xfrm>
                <a:off x="2322" y="2647"/>
                <a:ext cx="63" cy="68"/>
              </a:xfrm>
              <a:custGeom>
                <a:avLst/>
                <a:gdLst>
                  <a:gd name="T0" fmla="*/ 45 w 63"/>
                  <a:gd name="T1" fmla="*/ 65 h 68"/>
                  <a:gd name="T2" fmla="*/ 58 w 63"/>
                  <a:gd name="T3" fmla="*/ 53 h 68"/>
                  <a:gd name="T4" fmla="*/ 63 w 63"/>
                  <a:gd name="T5" fmla="*/ 39 h 68"/>
                  <a:gd name="T6" fmla="*/ 60 w 63"/>
                  <a:gd name="T7" fmla="*/ 20 h 68"/>
                  <a:gd name="T8" fmla="*/ 48 w 63"/>
                  <a:gd name="T9" fmla="*/ 5 h 68"/>
                  <a:gd name="T10" fmla="*/ 34 w 63"/>
                  <a:gd name="T11" fmla="*/ 0 h 68"/>
                  <a:gd name="T12" fmla="*/ 17 w 63"/>
                  <a:gd name="T13" fmla="*/ 2 h 68"/>
                  <a:gd name="T14" fmla="*/ 6 w 63"/>
                  <a:gd name="T15" fmla="*/ 13 h 68"/>
                  <a:gd name="T16" fmla="*/ 0 w 63"/>
                  <a:gd name="T17" fmla="*/ 29 h 68"/>
                  <a:gd name="T18" fmla="*/ 4 w 63"/>
                  <a:gd name="T19" fmla="*/ 46 h 68"/>
                  <a:gd name="T20" fmla="*/ 13 w 63"/>
                  <a:gd name="T21" fmla="*/ 61 h 68"/>
                  <a:gd name="T22" fmla="*/ 30 w 63"/>
                  <a:gd name="T23" fmla="*/ 68 h 68"/>
                  <a:gd name="T24" fmla="*/ 45 w 63"/>
                  <a:gd name="T25" fmla="*/ 65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8"/>
                  <a:gd name="T41" fmla="*/ 63 w 63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8">
                    <a:moveTo>
                      <a:pt x="45" y="65"/>
                    </a:moveTo>
                    <a:lnTo>
                      <a:pt x="58" y="53"/>
                    </a:lnTo>
                    <a:lnTo>
                      <a:pt x="63" y="39"/>
                    </a:lnTo>
                    <a:lnTo>
                      <a:pt x="60" y="20"/>
                    </a:lnTo>
                    <a:lnTo>
                      <a:pt x="48" y="5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6" y="13"/>
                    </a:lnTo>
                    <a:lnTo>
                      <a:pt x="0" y="29"/>
                    </a:lnTo>
                    <a:lnTo>
                      <a:pt x="4" y="46"/>
                    </a:lnTo>
                    <a:lnTo>
                      <a:pt x="13" y="61"/>
                    </a:lnTo>
                    <a:lnTo>
                      <a:pt x="30" y="68"/>
                    </a:lnTo>
                    <a:lnTo>
                      <a:pt x="45" y="65"/>
                    </a:lnTo>
                  </a:path>
                </a:pathLst>
              </a:cu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8" name="Freeform 317"/>
              <p:cNvSpPr>
                <a:spLocks/>
              </p:cNvSpPr>
              <p:nvPr/>
            </p:nvSpPr>
            <p:spPr bwMode="auto">
              <a:xfrm>
                <a:off x="2535" y="2530"/>
                <a:ext cx="43" cy="54"/>
              </a:xfrm>
              <a:custGeom>
                <a:avLst/>
                <a:gdLst>
                  <a:gd name="T0" fmla="*/ 0 w 43"/>
                  <a:gd name="T1" fmla="*/ 4 h 54"/>
                  <a:gd name="T2" fmla="*/ 2 w 43"/>
                  <a:gd name="T3" fmla="*/ 4 h 54"/>
                  <a:gd name="T4" fmla="*/ 8 w 43"/>
                  <a:gd name="T5" fmla="*/ 2 h 54"/>
                  <a:gd name="T6" fmla="*/ 13 w 43"/>
                  <a:gd name="T7" fmla="*/ 0 h 54"/>
                  <a:gd name="T8" fmla="*/ 21 w 43"/>
                  <a:gd name="T9" fmla="*/ 0 h 54"/>
                  <a:gd name="T10" fmla="*/ 28 w 43"/>
                  <a:gd name="T11" fmla="*/ 4 h 54"/>
                  <a:gd name="T12" fmla="*/ 36 w 43"/>
                  <a:gd name="T13" fmla="*/ 15 h 54"/>
                  <a:gd name="T14" fmla="*/ 39 w 43"/>
                  <a:gd name="T15" fmla="*/ 30 h 54"/>
                  <a:gd name="T16" fmla="*/ 43 w 43"/>
                  <a:gd name="T17" fmla="*/ 54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3"/>
                  <a:gd name="T28" fmla="*/ 0 h 54"/>
                  <a:gd name="T29" fmla="*/ 43 w 43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3" h="54">
                    <a:moveTo>
                      <a:pt x="0" y="4"/>
                    </a:moveTo>
                    <a:lnTo>
                      <a:pt x="2" y="4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21" y="0"/>
                    </a:lnTo>
                    <a:lnTo>
                      <a:pt x="28" y="4"/>
                    </a:lnTo>
                    <a:lnTo>
                      <a:pt x="36" y="15"/>
                    </a:lnTo>
                    <a:lnTo>
                      <a:pt x="39" y="30"/>
                    </a:lnTo>
                    <a:lnTo>
                      <a:pt x="43" y="54"/>
                    </a:lnTo>
                  </a:path>
                </a:pathLst>
              </a:custGeom>
              <a:noFill/>
              <a:ln w="1111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1" name="Line 50"/>
              <p:cNvSpPr>
                <a:spLocks noChangeShapeType="1"/>
              </p:cNvSpPr>
              <p:nvPr/>
            </p:nvSpPr>
            <p:spPr bwMode="auto">
              <a:xfrm flipV="1">
                <a:off x="2113" y="2152"/>
                <a:ext cx="13" cy="5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2" name="Line 52"/>
              <p:cNvSpPr>
                <a:spLocks noChangeShapeType="1"/>
              </p:cNvSpPr>
              <p:nvPr/>
            </p:nvSpPr>
            <p:spPr bwMode="auto">
              <a:xfrm flipV="1">
                <a:off x="2163" y="2122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3" name="Line 53"/>
              <p:cNvSpPr>
                <a:spLocks noChangeShapeType="1"/>
              </p:cNvSpPr>
              <p:nvPr/>
            </p:nvSpPr>
            <p:spPr bwMode="auto">
              <a:xfrm flipV="1">
                <a:off x="2187" y="2107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4" name="Line 54"/>
              <p:cNvSpPr>
                <a:spLocks noChangeShapeType="1"/>
              </p:cNvSpPr>
              <p:nvPr/>
            </p:nvSpPr>
            <p:spPr bwMode="auto">
              <a:xfrm flipV="1">
                <a:off x="2211" y="2094"/>
                <a:ext cx="13" cy="6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5" name="Line 55"/>
              <p:cNvSpPr>
                <a:spLocks noChangeShapeType="1"/>
              </p:cNvSpPr>
              <p:nvPr/>
            </p:nvSpPr>
            <p:spPr bwMode="auto">
              <a:xfrm flipV="1">
                <a:off x="2237" y="2079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6" name="Line 56"/>
              <p:cNvSpPr>
                <a:spLocks noChangeShapeType="1"/>
              </p:cNvSpPr>
              <p:nvPr/>
            </p:nvSpPr>
            <p:spPr bwMode="auto">
              <a:xfrm flipV="1">
                <a:off x="2261" y="2064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7" name="Line 57"/>
              <p:cNvSpPr>
                <a:spLocks noChangeShapeType="1"/>
              </p:cNvSpPr>
              <p:nvPr/>
            </p:nvSpPr>
            <p:spPr bwMode="auto">
              <a:xfrm flipV="1">
                <a:off x="2285" y="2050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8" name="Line 58"/>
              <p:cNvSpPr>
                <a:spLocks noChangeShapeType="1"/>
              </p:cNvSpPr>
              <p:nvPr/>
            </p:nvSpPr>
            <p:spPr bwMode="auto">
              <a:xfrm flipV="1">
                <a:off x="2309" y="2037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9" name="Line 59"/>
              <p:cNvSpPr>
                <a:spLocks noChangeShapeType="1"/>
              </p:cNvSpPr>
              <p:nvPr/>
            </p:nvSpPr>
            <p:spPr bwMode="auto">
              <a:xfrm flipV="1">
                <a:off x="2335" y="2022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0" name="Line 60"/>
              <p:cNvSpPr>
                <a:spLocks noChangeShapeType="1"/>
              </p:cNvSpPr>
              <p:nvPr/>
            </p:nvSpPr>
            <p:spPr bwMode="auto">
              <a:xfrm flipV="1">
                <a:off x="2359" y="2007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1" name="Line 61"/>
              <p:cNvSpPr>
                <a:spLocks noChangeShapeType="1"/>
              </p:cNvSpPr>
              <p:nvPr/>
            </p:nvSpPr>
            <p:spPr bwMode="auto">
              <a:xfrm flipV="1">
                <a:off x="2383" y="1994"/>
                <a:ext cx="13" cy="6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2" name="Line 62"/>
              <p:cNvSpPr>
                <a:spLocks noChangeShapeType="1"/>
              </p:cNvSpPr>
              <p:nvPr/>
            </p:nvSpPr>
            <p:spPr bwMode="auto">
              <a:xfrm flipV="1">
                <a:off x="2407" y="1979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3" name="Line 63"/>
              <p:cNvSpPr>
                <a:spLocks noChangeShapeType="1"/>
              </p:cNvSpPr>
              <p:nvPr/>
            </p:nvSpPr>
            <p:spPr bwMode="auto">
              <a:xfrm flipV="1">
                <a:off x="2433" y="1964"/>
                <a:ext cx="12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4" name="Line 64"/>
              <p:cNvSpPr>
                <a:spLocks noChangeShapeType="1"/>
              </p:cNvSpPr>
              <p:nvPr/>
            </p:nvSpPr>
            <p:spPr bwMode="auto">
              <a:xfrm flipV="1">
                <a:off x="2458" y="1949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5" name="Line 65"/>
              <p:cNvSpPr>
                <a:spLocks noChangeShapeType="1"/>
              </p:cNvSpPr>
              <p:nvPr/>
            </p:nvSpPr>
            <p:spPr bwMode="auto">
              <a:xfrm flipV="1">
                <a:off x="2482" y="1936"/>
                <a:ext cx="13" cy="6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6" name="Line 66"/>
              <p:cNvSpPr>
                <a:spLocks noChangeShapeType="1"/>
              </p:cNvSpPr>
              <p:nvPr/>
            </p:nvSpPr>
            <p:spPr bwMode="auto">
              <a:xfrm flipV="1">
                <a:off x="2508" y="1922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7" name="Line 67"/>
              <p:cNvSpPr>
                <a:spLocks noChangeShapeType="1"/>
              </p:cNvSpPr>
              <p:nvPr/>
            </p:nvSpPr>
            <p:spPr bwMode="auto">
              <a:xfrm flipV="1">
                <a:off x="2532" y="1907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8" name="Line 71"/>
              <p:cNvSpPr>
                <a:spLocks noChangeShapeType="1"/>
              </p:cNvSpPr>
              <p:nvPr/>
            </p:nvSpPr>
            <p:spPr bwMode="auto">
              <a:xfrm flipH="1" flipV="1">
                <a:off x="2425" y="1862"/>
                <a:ext cx="124" cy="4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396"/>
              <p:cNvGrpSpPr>
                <a:grpSpLocks/>
              </p:cNvGrpSpPr>
              <p:nvPr/>
            </p:nvGrpSpPr>
            <p:grpSpPr bwMode="auto">
              <a:xfrm>
                <a:off x="2587" y="2137"/>
                <a:ext cx="616" cy="339"/>
                <a:chOff x="2582" y="2147"/>
                <a:chExt cx="616" cy="339"/>
              </a:xfrm>
            </p:grpSpPr>
            <p:sp>
              <p:nvSpPr>
                <p:cNvPr id="6424" name="Line 93"/>
                <p:cNvSpPr>
                  <a:spLocks noChangeShapeType="1"/>
                </p:cNvSpPr>
                <p:nvPr/>
              </p:nvSpPr>
              <p:spPr bwMode="auto">
                <a:xfrm flipH="1">
                  <a:off x="2686" y="2419"/>
                  <a:ext cx="13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25" name="Line 94"/>
                <p:cNvSpPr>
                  <a:spLocks noChangeShapeType="1"/>
                </p:cNvSpPr>
                <p:nvPr/>
              </p:nvSpPr>
              <p:spPr bwMode="auto">
                <a:xfrm flipH="1">
                  <a:off x="2673" y="2432"/>
                  <a:ext cx="2" cy="2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26" name="Line 95"/>
                <p:cNvSpPr>
                  <a:spLocks noChangeShapeType="1"/>
                </p:cNvSpPr>
                <p:nvPr/>
              </p:nvSpPr>
              <p:spPr bwMode="auto">
                <a:xfrm flipH="1">
                  <a:off x="2606" y="2466"/>
                  <a:ext cx="13" cy="5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27" name="Line 96"/>
                <p:cNvSpPr>
                  <a:spLocks noChangeShapeType="1"/>
                </p:cNvSpPr>
                <p:nvPr/>
              </p:nvSpPr>
              <p:spPr bwMode="auto">
                <a:xfrm flipH="1">
                  <a:off x="2582" y="2479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28" name="Line 126"/>
                <p:cNvSpPr>
                  <a:spLocks noChangeShapeType="1"/>
                </p:cNvSpPr>
                <p:nvPr/>
              </p:nvSpPr>
              <p:spPr bwMode="auto">
                <a:xfrm flipH="1" flipV="1">
                  <a:off x="2605" y="2455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29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2612" y="2440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0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2638" y="2425"/>
                  <a:ext cx="11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1" name="Line 129"/>
                <p:cNvSpPr>
                  <a:spLocks noChangeShapeType="1"/>
                </p:cNvSpPr>
                <p:nvPr/>
              </p:nvSpPr>
              <p:spPr bwMode="auto">
                <a:xfrm>
                  <a:off x="2662" y="2429"/>
                  <a:ext cx="8" cy="3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2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3187" y="2169"/>
                  <a:ext cx="11" cy="6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3" name="Line 73"/>
                <p:cNvSpPr>
                  <a:spLocks noChangeShapeType="1"/>
                </p:cNvSpPr>
                <p:nvPr/>
              </p:nvSpPr>
              <p:spPr bwMode="auto">
                <a:xfrm flipH="1" flipV="1">
                  <a:off x="3179" y="2152"/>
                  <a:ext cx="12" cy="10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4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3153" y="2147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5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3129" y="2160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6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3105" y="2175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7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3081" y="2189"/>
                  <a:ext cx="11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8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3055" y="2204"/>
                  <a:ext cx="13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9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3031" y="2217"/>
                  <a:ext cx="13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0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3007" y="2232"/>
                  <a:ext cx="11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" name="Line 81"/>
                <p:cNvSpPr>
                  <a:spLocks noChangeShapeType="1"/>
                </p:cNvSpPr>
                <p:nvPr/>
              </p:nvSpPr>
              <p:spPr bwMode="auto">
                <a:xfrm flipH="1">
                  <a:off x="2983" y="2247"/>
                  <a:ext cx="11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2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2957" y="2262"/>
                  <a:ext cx="13" cy="5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3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2933" y="2275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4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2909" y="2290"/>
                  <a:ext cx="11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5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2883" y="2304"/>
                  <a:ext cx="13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6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2859" y="2319"/>
                  <a:ext cx="13" cy="6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7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2835" y="2332"/>
                  <a:ext cx="13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8" name="Line 88"/>
                <p:cNvSpPr>
                  <a:spLocks noChangeShapeType="1"/>
                </p:cNvSpPr>
                <p:nvPr/>
              </p:nvSpPr>
              <p:spPr bwMode="auto">
                <a:xfrm flipH="1">
                  <a:off x="2810" y="2347"/>
                  <a:ext cx="12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9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2784" y="2362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0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2760" y="2375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1" name="Line 91"/>
                <p:cNvSpPr>
                  <a:spLocks noChangeShapeType="1"/>
                </p:cNvSpPr>
                <p:nvPr/>
              </p:nvSpPr>
              <p:spPr bwMode="auto">
                <a:xfrm flipH="1">
                  <a:off x="2736" y="2390"/>
                  <a:ext cx="11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2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2712" y="2404"/>
                  <a:ext cx="11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10" name="Line 123"/>
              <p:cNvSpPr>
                <a:spLocks noChangeShapeType="1"/>
              </p:cNvSpPr>
              <p:nvPr/>
            </p:nvSpPr>
            <p:spPr bwMode="auto">
              <a:xfrm flipV="1">
                <a:off x="2083" y="2192"/>
                <a:ext cx="13" cy="6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1" name="Line 124"/>
              <p:cNvSpPr>
                <a:spLocks noChangeShapeType="1"/>
              </p:cNvSpPr>
              <p:nvPr/>
            </p:nvSpPr>
            <p:spPr bwMode="auto">
              <a:xfrm flipV="1">
                <a:off x="2109" y="2178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2" name="Line 125"/>
              <p:cNvSpPr>
                <a:spLocks noChangeShapeType="1"/>
              </p:cNvSpPr>
              <p:nvPr/>
            </p:nvSpPr>
            <p:spPr bwMode="auto">
              <a:xfrm flipH="1" flipV="1">
                <a:off x="2120" y="2163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3" name="Line 253"/>
              <p:cNvSpPr>
                <a:spLocks noChangeShapeType="1"/>
              </p:cNvSpPr>
              <p:nvPr/>
            </p:nvSpPr>
            <p:spPr bwMode="auto">
              <a:xfrm flipV="1">
                <a:off x="2267" y="1870"/>
                <a:ext cx="185" cy="111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4" name="Freeform 305"/>
              <p:cNvSpPr>
                <a:spLocks/>
              </p:cNvSpPr>
              <p:nvPr/>
            </p:nvSpPr>
            <p:spPr bwMode="auto">
              <a:xfrm>
                <a:off x="2235" y="1844"/>
                <a:ext cx="234" cy="170"/>
              </a:xfrm>
              <a:custGeom>
                <a:avLst/>
                <a:gdLst>
                  <a:gd name="T0" fmla="*/ 39 w 234"/>
                  <a:gd name="T1" fmla="*/ 170 h 170"/>
                  <a:gd name="T2" fmla="*/ 234 w 234"/>
                  <a:gd name="T3" fmla="*/ 54 h 170"/>
                  <a:gd name="T4" fmla="*/ 234 w 234"/>
                  <a:gd name="T5" fmla="*/ 33 h 170"/>
                  <a:gd name="T6" fmla="*/ 230 w 234"/>
                  <a:gd name="T7" fmla="*/ 18 h 170"/>
                  <a:gd name="T8" fmla="*/ 224 w 234"/>
                  <a:gd name="T9" fmla="*/ 9 h 170"/>
                  <a:gd name="T10" fmla="*/ 217 w 234"/>
                  <a:gd name="T11" fmla="*/ 3 h 170"/>
                  <a:gd name="T12" fmla="*/ 208 w 234"/>
                  <a:gd name="T13" fmla="*/ 0 h 170"/>
                  <a:gd name="T14" fmla="*/ 200 w 234"/>
                  <a:gd name="T15" fmla="*/ 0 h 170"/>
                  <a:gd name="T16" fmla="*/ 197 w 234"/>
                  <a:gd name="T17" fmla="*/ 0 h 170"/>
                  <a:gd name="T18" fmla="*/ 195 w 234"/>
                  <a:gd name="T19" fmla="*/ 0 h 170"/>
                  <a:gd name="T20" fmla="*/ 0 w 234"/>
                  <a:gd name="T21" fmla="*/ 117 h 170"/>
                  <a:gd name="T22" fmla="*/ 2 w 234"/>
                  <a:gd name="T23" fmla="*/ 117 h 170"/>
                  <a:gd name="T24" fmla="*/ 6 w 234"/>
                  <a:gd name="T25" fmla="*/ 115 h 170"/>
                  <a:gd name="T26" fmla="*/ 13 w 234"/>
                  <a:gd name="T27" fmla="*/ 111 h 170"/>
                  <a:gd name="T28" fmla="*/ 22 w 234"/>
                  <a:gd name="T29" fmla="*/ 111 h 170"/>
                  <a:gd name="T30" fmla="*/ 30 w 234"/>
                  <a:gd name="T31" fmla="*/ 113 h 170"/>
                  <a:gd name="T32" fmla="*/ 37 w 234"/>
                  <a:gd name="T33" fmla="*/ 118 h 170"/>
                  <a:gd name="T34" fmla="*/ 41 w 234"/>
                  <a:gd name="T35" fmla="*/ 128 h 170"/>
                  <a:gd name="T36" fmla="*/ 43 w 234"/>
                  <a:gd name="T37" fmla="*/ 146 h 170"/>
                  <a:gd name="T38" fmla="*/ 39 w 234"/>
                  <a:gd name="T39" fmla="*/ 170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4"/>
                  <a:gd name="T61" fmla="*/ 0 h 170"/>
                  <a:gd name="T62" fmla="*/ 234 w 234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4" h="170">
                    <a:moveTo>
                      <a:pt x="39" y="170"/>
                    </a:moveTo>
                    <a:lnTo>
                      <a:pt x="234" y="54"/>
                    </a:lnTo>
                    <a:lnTo>
                      <a:pt x="234" y="33"/>
                    </a:lnTo>
                    <a:lnTo>
                      <a:pt x="230" y="18"/>
                    </a:lnTo>
                    <a:lnTo>
                      <a:pt x="224" y="9"/>
                    </a:lnTo>
                    <a:lnTo>
                      <a:pt x="217" y="3"/>
                    </a:lnTo>
                    <a:lnTo>
                      <a:pt x="208" y="0"/>
                    </a:lnTo>
                    <a:lnTo>
                      <a:pt x="200" y="0"/>
                    </a:lnTo>
                    <a:lnTo>
                      <a:pt x="197" y="0"/>
                    </a:lnTo>
                    <a:lnTo>
                      <a:pt x="195" y="0"/>
                    </a:lnTo>
                    <a:lnTo>
                      <a:pt x="0" y="117"/>
                    </a:lnTo>
                    <a:lnTo>
                      <a:pt x="2" y="117"/>
                    </a:lnTo>
                    <a:lnTo>
                      <a:pt x="6" y="115"/>
                    </a:lnTo>
                    <a:lnTo>
                      <a:pt x="13" y="111"/>
                    </a:lnTo>
                    <a:lnTo>
                      <a:pt x="22" y="111"/>
                    </a:lnTo>
                    <a:lnTo>
                      <a:pt x="30" y="113"/>
                    </a:lnTo>
                    <a:lnTo>
                      <a:pt x="37" y="118"/>
                    </a:lnTo>
                    <a:lnTo>
                      <a:pt x="41" y="128"/>
                    </a:lnTo>
                    <a:lnTo>
                      <a:pt x="43" y="146"/>
                    </a:lnTo>
                    <a:lnTo>
                      <a:pt x="39" y="17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5" name="Freeform 306"/>
              <p:cNvSpPr>
                <a:spLocks/>
              </p:cNvSpPr>
              <p:nvPr/>
            </p:nvSpPr>
            <p:spPr bwMode="auto">
              <a:xfrm>
                <a:off x="2235" y="1844"/>
                <a:ext cx="234" cy="170"/>
              </a:xfrm>
              <a:custGeom>
                <a:avLst/>
                <a:gdLst>
                  <a:gd name="T0" fmla="*/ 39 w 234"/>
                  <a:gd name="T1" fmla="*/ 170 h 170"/>
                  <a:gd name="T2" fmla="*/ 234 w 234"/>
                  <a:gd name="T3" fmla="*/ 54 h 170"/>
                  <a:gd name="T4" fmla="*/ 234 w 234"/>
                  <a:gd name="T5" fmla="*/ 33 h 170"/>
                  <a:gd name="T6" fmla="*/ 230 w 234"/>
                  <a:gd name="T7" fmla="*/ 18 h 170"/>
                  <a:gd name="T8" fmla="*/ 224 w 234"/>
                  <a:gd name="T9" fmla="*/ 9 h 170"/>
                  <a:gd name="T10" fmla="*/ 217 w 234"/>
                  <a:gd name="T11" fmla="*/ 3 h 170"/>
                  <a:gd name="T12" fmla="*/ 208 w 234"/>
                  <a:gd name="T13" fmla="*/ 0 h 170"/>
                  <a:gd name="T14" fmla="*/ 200 w 234"/>
                  <a:gd name="T15" fmla="*/ 0 h 170"/>
                  <a:gd name="T16" fmla="*/ 197 w 234"/>
                  <a:gd name="T17" fmla="*/ 0 h 170"/>
                  <a:gd name="T18" fmla="*/ 195 w 234"/>
                  <a:gd name="T19" fmla="*/ 0 h 170"/>
                  <a:gd name="T20" fmla="*/ 0 w 234"/>
                  <a:gd name="T21" fmla="*/ 117 h 170"/>
                  <a:gd name="T22" fmla="*/ 2 w 234"/>
                  <a:gd name="T23" fmla="*/ 117 h 170"/>
                  <a:gd name="T24" fmla="*/ 6 w 234"/>
                  <a:gd name="T25" fmla="*/ 115 h 170"/>
                  <a:gd name="T26" fmla="*/ 13 w 234"/>
                  <a:gd name="T27" fmla="*/ 111 h 170"/>
                  <a:gd name="T28" fmla="*/ 22 w 234"/>
                  <a:gd name="T29" fmla="*/ 111 h 170"/>
                  <a:gd name="T30" fmla="*/ 30 w 234"/>
                  <a:gd name="T31" fmla="*/ 113 h 170"/>
                  <a:gd name="T32" fmla="*/ 37 w 234"/>
                  <a:gd name="T33" fmla="*/ 118 h 170"/>
                  <a:gd name="T34" fmla="*/ 41 w 234"/>
                  <a:gd name="T35" fmla="*/ 128 h 170"/>
                  <a:gd name="T36" fmla="*/ 43 w 234"/>
                  <a:gd name="T37" fmla="*/ 146 h 170"/>
                  <a:gd name="T38" fmla="*/ 39 w 234"/>
                  <a:gd name="T39" fmla="*/ 170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4"/>
                  <a:gd name="T61" fmla="*/ 0 h 170"/>
                  <a:gd name="T62" fmla="*/ 234 w 234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4" h="170">
                    <a:moveTo>
                      <a:pt x="39" y="170"/>
                    </a:moveTo>
                    <a:lnTo>
                      <a:pt x="234" y="54"/>
                    </a:lnTo>
                    <a:lnTo>
                      <a:pt x="234" y="33"/>
                    </a:lnTo>
                    <a:lnTo>
                      <a:pt x="230" y="18"/>
                    </a:lnTo>
                    <a:lnTo>
                      <a:pt x="224" y="9"/>
                    </a:lnTo>
                    <a:lnTo>
                      <a:pt x="217" y="3"/>
                    </a:lnTo>
                    <a:lnTo>
                      <a:pt x="208" y="0"/>
                    </a:lnTo>
                    <a:lnTo>
                      <a:pt x="200" y="0"/>
                    </a:lnTo>
                    <a:lnTo>
                      <a:pt x="197" y="0"/>
                    </a:lnTo>
                    <a:lnTo>
                      <a:pt x="195" y="0"/>
                    </a:lnTo>
                    <a:lnTo>
                      <a:pt x="0" y="117"/>
                    </a:lnTo>
                    <a:lnTo>
                      <a:pt x="2" y="117"/>
                    </a:lnTo>
                    <a:lnTo>
                      <a:pt x="6" y="115"/>
                    </a:lnTo>
                    <a:lnTo>
                      <a:pt x="13" y="111"/>
                    </a:lnTo>
                    <a:lnTo>
                      <a:pt x="22" y="111"/>
                    </a:lnTo>
                    <a:lnTo>
                      <a:pt x="30" y="113"/>
                    </a:lnTo>
                    <a:lnTo>
                      <a:pt x="37" y="118"/>
                    </a:lnTo>
                    <a:lnTo>
                      <a:pt x="41" y="128"/>
                    </a:lnTo>
                    <a:lnTo>
                      <a:pt x="43" y="146"/>
                    </a:lnTo>
                    <a:lnTo>
                      <a:pt x="39" y="17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6" name="Freeform 307"/>
              <p:cNvSpPr>
                <a:spLocks/>
              </p:cNvSpPr>
              <p:nvPr/>
            </p:nvSpPr>
            <p:spPr bwMode="auto">
              <a:xfrm>
                <a:off x="2239" y="1844"/>
                <a:ext cx="230" cy="165"/>
              </a:xfrm>
              <a:custGeom>
                <a:avLst/>
                <a:gdLst>
                  <a:gd name="T0" fmla="*/ 193 w 230"/>
                  <a:gd name="T1" fmla="*/ 0 h 165"/>
                  <a:gd name="T2" fmla="*/ 194 w 230"/>
                  <a:gd name="T3" fmla="*/ 0 h 165"/>
                  <a:gd name="T4" fmla="*/ 200 w 230"/>
                  <a:gd name="T5" fmla="*/ 0 h 165"/>
                  <a:gd name="T6" fmla="*/ 209 w 230"/>
                  <a:gd name="T7" fmla="*/ 2 h 165"/>
                  <a:gd name="T8" fmla="*/ 217 w 230"/>
                  <a:gd name="T9" fmla="*/ 7 h 165"/>
                  <a:gd name="T10" fmla="*/ 224 w 230"/>
                  <a:gd name="T11" fmla="*/ 15 h 165"/>
                  <a:gd name="T12" fmla="*/ 230 w 230"/>
                  <a:gd name="T13" fmla="*/ 29 h 165"/>
                  <a:gd name="T14" fmla="*/ 230 w 230"/>
                  <a:gd name="T15" fmla="*/ 50 h 165"/>
                  <a:gd name="T16" fmla="*/ 37 w 230"/>
                  <a:gd name="T17" fmla="*/ 165 h 165"/>
                  <a:gd name="T18" fmla="*/ 41 w 230"/>
                  <a:gd name="T19" fmla="*/ 144 h 165"/>
                  <a:gd name="T20" fmla="*/ 39 w 230"/>
                  <a:gd name="T21" fmla="*/ 128 h 165"/>
                  <a:gd name="T22" fmla="*/ 35 w 230"/>
                  <a:gd name="T23" fmla="*/ 118 h 165"/>
                  <a:gd name="T24" fmla="*/ 28 w 230"/>
                  <a:gd name="T25" fmla="*/ 113 h 165"/>
                  <a:gd name="T26" fmla="*/ 20 w 230"/>
                  <a:gd name="T27" fmla="*/ 111 h 165"/>
                  <a:gd name="T28" fmla="*/ 13 w 230"/>
                  <a:gd name="T29" fmla="*/ 113 h 165"/>
                  <a:gd name="T30" fmla="*/ 7 w 230"/>
                  <a:gd name="T31" fmla="*/ 115 h 165"/>
                  <a:gd name="T32" fmla="*/ 2 w 230"/>
                  <a:gd name="T33" fmla="*/ 115 h 165"/>
                  <a:gd name="T34" fmla="*/ 0 w 230"/>
                  <a:gd name="T35" fmla="*/ 117 h 165"/>
                  <a:gd name="T36" fmla="*/ 193 w 230"/>
                  <a:gd name="T37" fmla="*/ 0 h 1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0"/>
                  <a:gd name="T58" fmla="*/ 0 h 165"/>
                  <a:gd name="T59" fmla="*/ 230 w 230"/>
                  <a:gd name="T60" fmla="*/ 165 h 16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0" h="165">
                    <a:moveTo>
                      <a:pt x="193" y="0"/>
                    </a:moveTo>
                    <a:lnTo>
                      <a:pt x="194" y="0"/>
                    </a:lnTo>
                    <a:lnTo>
                      <a:pt x="200" y="0"/>
                    </a:lnTo>
                    <a:lnTo>
                      <a:pt x="209" y="2"/>
                    </a:lnTo>
                    <a:lnTo>
                      <a:pt x="217" y="7"/>
                    </a:lnTo>
                    <a:lnTo>
                      <a:pt x="224" y="15"/>
                    </a:lnTo>
                    <a:lnTo>
                      <a:pt x="230" y="29"/>
                    </a:lnTo>
                    <a:lnTo>
                      <a:pt x="230" y="50"/>
                    </a:lnTo>
                    <a:lnTo>
                      <a:pt x="37" y="165"/>
                    </a:lnTo>
                    <a:lnTo>
                      <a:pt x="41" y="144"/>
                    </a:lnTo>
                    <a:lnTo>
                      <a:pt x="39" y="128"/>
                    </a:lnTo>
                    <a:lnTo>
                      <a:pt x="35" y="118"/>
                    </a:lnTo>
                    <a:lnTo>
                      <a:pt x="28" y="113"/>
                    </a:lnTo>
                    <a:lnTo>
                      <a:pt x="20" y="111"/>
                    </a:lnTo>
                    <a:lnTo>
                      <a:pt x="13" y="113"/>
                    </a:lnTo>
                    <a:lnTo>
                      <a:pt x="7" y="115"/>
                    </a:lnTo>
                    <a:lnTo>
                      <a:pt x="2" y="115"/>
                    </a:lnTo>
                    <a:lnTo>
                      <a:pt x="0" y="117"/>
                    </a:lnTo>
                    <a:lnTo>
                      <a:pt x="193" y="0"/>
                    </a:lnTo>
                    <a:close/>
                  </a:path>
                </a:pathLst>
              </a:custGeom>
              <a:solidFill>
                <a:srgbClr val="2424FF"/>
              </a:solidFill>
              <a:ln w="0">
                <a:solidFill>
                  <a:srgbClr val="2424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7" name="Freeform 308"/>
              <p:cNvSpPr>
                <a:spLocks/>
              </p:cNvSpPr>
              <p:nvPr/>
            </p:nvSpPr>
            <p:spPr bwMode="auto">
              <a:xfrm>
                <a:off x="2244" y="1846"/>
                <a:ext cx="223" cy="157"/>
              </a:xfrm>
              <a:custGeom>
                <a:avLst/>
                <a:gdLst>
                  <a:gd name="T0" fmla="*/ 189 w 223"/>
                  <a:gd name="T1" fmla="*/ 0 h 157"/>
                  <a:gd name="T2" fmla="*/ 191 w 223"/>
                  <a:gd name="T3" fmla="*/ 0 h 157"/>
                  <a:gd name="T4" fmla="*/ 197 w 223"/>
                  <a:gd name="T5" fmla="*/ 0 h 157"/>
                  <a:gd name="T6" fmla="*/ 204 w 223"/>
                  <a:gd name="T7" fmla="*/ 1 h 157"/>
                  <a:gd name="T8" fmla="*/ 212 w 223"/>
                  <a:gd name="T9" fmla="*/ 5 h 157"/>
                  <a:gd name="T10" fmla="*/ 219 w 223"/>
                  <a:gd name="T11" fmla="*/ 13 h 157"/>
                  <a:gd name="T12" fmla="*/ 223 w 223"/>
                  <a:gd name="T13" fmla="*/ 26 h 157"/>
                  <a:gd name="T14" fmla="*/ 223 w 223"/>
                  <a:gd name="T15" fmla="*/ 44 h 157"/>
                  <a:gd name="T16" fmla="*/ 34 w 223"/>
                  <a:gd name="T17" fmla="*/ 157 h 157"/>
                  <a:gd name="T18" fmla="*/ 36 w 223"/>
                  <a:gd name="T19" fmla="*/ 137 h 157"/>
                  <a:gd name="T20" fmla="*/ 34 w 223"/>
                  <a:gd name="T21" fmla="*/ 124 h 157"/>
                  <a:gd name="T22" fmla="*/ 28 w 223"/>
                  <a:gd name="T23" fmla="*/ 116 h 157"/>
                  <a:gd name="T24" fmla="*/ 23 w 223"/>
                  <a:gd name="T25" fmla="*/ 113 h 157"/>
                  <a:gd name="T26" fmla="*/ 15 w 223"/>
                  <a:gd name="T27" fmla="*/ 111 h 157"/>
                  <a:gd name="T28" fmla="*/ 8 w 223"/>
                  <a:gd name="T29" fmla="*/ 111 h 157"/>
                  <a:gd name="T30" fmla="*/ 4 w 223"/>
                  <a:gd name="T31" fmla="*/ 113 h 157"/>
                  <a:gd name="T32" fmla="*/ 0 w 223"/>
                  <a:gd name="T33" fmla="*/ 113 h 157"/>
                  <a:gd name="T34" fmla="*/ 189 w 223"/>
                  <a:gd name="T35" fmla="*/ 0 h 1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23"/>
                  <a:gd name="T55" fmla="*/ 0 h 157"/>
                  <a:gd name="T56" fmla="*/ 223 w 223"/>
                  <a:gd name="T57" fmla="*/ 157 h 1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23" h="157">
                    <a:moveTo>
                      <a:pt x="189" y="0"/>
                    </a:moveTo>
                    <a:lnTo>
                      <a:pt x="191" y="0"/>
                    </a:lnTo>
                    <a:lnTo>
                      <a:pt x="197" y="0"/>
                    </a:lnTo>
                    <a:lnTo>
                      <a:pt x="204" y="1"/>
                    </a:lnTo>
                    <a:lnTo>
                      <a:pt x="212" y="5"/>
                    </a:lnTo>
                    <a:lnTo>
                      <a:pt x="219" y="13"/>
                    </a:lnTo>
                    <a:lnTo>
                      <a:pt x="223" y="26"/>
                    </a:lnTo>
                    <a:lnTo>
                      <a:pt x="223" y="44"/>
                    </a:lnTo>
                    <a:lnTo>
                      <a:pt x="34" y="157"/>
                    </a:lnTo>
                    <a:lnTo>
                      <a:pt x="36" y="137"/>
                    </a:lnTo>
                    <a:lnTo>
                      <a:pt x="34" y="124"/>
                    </a:lnTo>
                    <a:lnTo>
                      <a:pt x="28" y="116"/>
                    </a:lnTo>
                    <a:lnTo>
                      <a:pt x="23" y="113"/>
                    </a:lnTo>
                    <a:lnTo>
                      <a:pt x="15" y="111"/>
                    </a:lnTo>
                    <a:lnTo>
                      <a:pt x="8" y="111"/>
                    </a:lnTo>
                    <a:lnTo>
                      <a:pt x="4" y="113"/>
                    </a:lnTo>
                    <a:lnTo>
                      <a:pt x="0" y="113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4949FF"/>
              </a:solidFill>
              <a:ln w="0">
                <a:solidFill>
                  <a:srgbClr val="494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8" name="Freeform 309"/>
              <p:cNvSpPr>
                <a:spLocks/>
              </p:cNvSpPr>
              <p:nvPr/>
            </p:nvSpPr>
            <p:spPr bwMode="auto">
              <a:xfrm>
                <a:off x="2250" y="1846"/>
                <a:ext cx="217" cy="152"/>
              </a:xfrm>
              <a:custGeom>
                <a:avLst/>
                <a:gdLst>
                  <a:gd name="T0" fmla="*/ 185 w 217"/>
                  <a:gd name="T1" fmla="*/ 0 h 152"/>
                  <a:gd name="T2" fmla="*/ 187 w 217"/>
                  <a:gd name="T3" fmla="*/ 0 h 152"/>
                  <a:gd name="T4" fmla="*/ 195 w 217"/>
                  <a:gd name="T5" fmla="*/ 1 h 152"/>
                  <a:gd name="T6" fmla="*/ 202 w 217"/>
                  <a:gd name="T7" fmla="*/ 3 h 152"/>
                  <a:gd name="T8" fmla="*/ 209 w 217"/>
                  <a:gd name="T9" fmla="*/ 11 h 152"/>
                  <a:gd name="T10" fmla="*/ 215 w 217"/>
                  <a:gd name="T11" fmla="*/ 22 h 152"/>
                  <a:gd name="T12" fmla="*/ 217 w 217"/>
                  <a:gd name="T13" fmla="*/ 39 h 152"/>
                  <a:gd name="T14" fmla="*/ 30 w 217"/>
                  <a:gd name="T15" fmla="*/ 152 h 152"/>
                  <a:gd name="T16" fmla="*/ 31 w 217"/>
                  <a:gd name="T17" fmla="*/ 133 h 152"/>
                  <a:gd name="T18" fmla="*/ 28 w 217"/>
                  <a:gd name="T19" fmla="*/ 122 h 152"/>
                  <a:gd name="T20" fmla="*/ 22 w 217"/>
                  <a:gd name="T21" fmla="*/ 115 h 152"/>
                  <a:gd name="T22" fmla="*/ 15 w 217"/>
                  <a:gd name="T23" fmla="*/ 113 h 152"/>
                  <a:gd name="T24" fmla="*/ 7 w 217"/>
                  <a:gd name="T25" fmla="*/ 111 h 152"/>
                  <a:gd name="T26" fmla="*/ 4 w 217"/>
                  <a:gd name="T27" fmla="*/ 113 h 152"/>
                  <a:gd name="T28" fmla="*/ 0 w 217"/>
                  <a:gd name="T29" fmla="*/ 113 h 152"/>
                  <a:gd name="T30" fmla="*/ 185 w 217"/>
                  <a:gd name="T31" fmla="*/ 0 h 1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7"/>
                  <a:gd name="T49" fmla="*/ 0 h 152"/>
                  <a:gd name="T50" fmla="*/ 217 w 217"/>
                  <a:gd name="T51" fmla="*/ 152 h 15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7" h="152">
                    <a:moveTo>
                      <a:pt x="185" y="0"/>
                    </a:moveTo>
                    <a:lnTo>
                      <a:pt x="187" y="0"/>
                    </a:lnTo>
                    <a:lnTo>
                      <a:pt x="195" y="1"/>
                    </a:lnTo>
                    <a:lnTo>
                      <a:pt x="202" y="3"/>
                    </a:lnTo>
                    <a:lnTo>
                      <a:pt x="209" y="11"/>
                    </a:lnTo>
                    <a:lnTo>
                      <a:pt x="215" y="22"/>
                    </a:lnTo>
                    <a:lnTo>
                      <a:pt x="217" y="39"/>
                    </a:lnTo>
                    <a:lnTo>
                      <a:pt x="30" y="152"/>
                    </a:lnTo>
                    <a:lnTo>
                      <a:pt x="31" y="133"/>
                    </a:lnTo>
                    <a:lnTo>
                      <a:pt x="28" y="122"/>
                    </a:lnTo>
                    <a:lnTo>
                      <a:pt x="22" y="115"/>
                    </a:lnTo>
                    <a:lnTo>
                      <a:pt x="15" y="113"/>
                    </a:lnTo>
                    <a:lnTo>
                      <a:pt x="7" y="111"/>
                    </a:lnTo>
                    <a:lnTo>
                      <a:pt x="4" y="113"/>
                    </a:lnTo>
                    <a:lnTo>
                      <a:pt x="0" y="11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6D6DFF"/>
              </a:solidFill>
              <a:ln w="0">
                <a:solidFill>
                  <a:srgbClr val="6D6D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9" name="Freeform 310"/>
              <p:cNvSpPr>
                <a:spLocks/>
              </p:cNvSpPr>
              <p:nvPr/>
            </p:nvSpPr>
            <p:spPr bwMode="auto">
              <a:xfrm>
                <a:off x="2255" y="1846"/>
                <a:ext cx="210" cy="146"/>
              </a:xfrm>
              <a:custGeom>
                <a:avLst/>
                <a:gdLst>
                  <a:gd name="T0" fmla="*/ 182 w 210"/>
                  <a:gd name="T1" fmla="*/ 0 h 146"/>
                  <a:gd name="T2" fmla="*/ 186 w 210"/>
                  <a:gd name="T3" fmla="*/ 0 h 146"/>
                  <a:gd name="T4" fmla="*/ 190 w 210"/>
                  <a:gd name="T5" fmla="*/ 1 h 146"/>
                  <a:gd name="T6" fmla="*/ 197 w 210"/>
                  <a:gd name="T7" fmla="*/ 5 h 146"/>
                  <a:gd name="T8" fmla="*/ 204 w 210"/>
                  <a:gd name="T9" fmla="*/ 11 h 146"/>
                  <a:gd name="T10" fmla="*/ 210 w 210"/>
                  <a:gd name="T11" fmla="*/ 22 h 146"/>
                  <a:gd name="T12" fmla="*/ 210 w 210"/>
                  <a:gd name="T13" fmla="*/ 35 h 146"/>
                  <a:gd name="T14" fmla="*/ 26 w 210"/>
                  <a:gd name="T15" fmla="*/ 146 h 146"/>
                  <a:gd name="T16" fmla="*/ 26 w 210"/>
                  <a:gd name="T17" fmla="*/ 131 h 146"/>
                  <a:gd name="T18" fmla="*/ 23 w 210"/>
                  <a:gd name="T19" fmla="*/ 120 h 146"/>
                  <a:gd name="T20" fmla="*/ 17 w 210"/>
                  <a:gd name="T21" fmla="*/ 115 h 146"/>
                  <a:gd name="T22" fmla="*/ 10 w 210"/>
                  <a:gd name="T23" fmla="*/ 113 h 146"/>
                  <a:gd name="T24" fmla="*/ 4 w 210"/>
                  <a:gd name="T25" fmla="*/ 111 h 146"/>
                  <a:gd name="T26" fmla="*/ 0 w 210"/>
                  <a:gd name="T27" fmla="*/ 111 h 146"/>
                  <a:gd name="T28" fmla="*/ 182 w 210"/>
                  <a:gd name="T29" fmla="*/ 0 h 14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0"/>
                  <a:gd name="T46" fmla="*/ 0 h 146"/>
                  <a:gd name="T47" fmla="*/ 210 w 210"/>
                  <a:gd name="T48" fmla="*/ 146 h 14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0" h="146">
                    <a:moveTo>
                      <a:pt x="182" y="0"/>
                    </a:moveTo>
                    <a:lnTo>
                      <a:pt x="186" y="0"/>
                    </a:lnTo>
                    <a:lnTo>
                      <a:pt x="190" y="1"/>
                    </a:lnTo>
                    <a:lnTo>
                      <a:pt x="197" y="5"/>
                    </a:lnTo>
                    <a:lnTo>
                      <a:pt x="204" y="11"/>
                    </a:lnTo>
                    <a:lnTo>
                      <a:pt x="210" y="22"/>
                    </a:lnTo>
                    <a:lnTo>
                      <a:pt x="210" y="35"/>
                    </a:lnTo>
                    <a:lnTo>
                      <a:pt x="26" y="146"/>
                    </a:lnTo>
                    <a:lnTo>
                      <a:pt x="26" y="131"/>
                    </a:lnTo>
                    <a:lnTo>
                      <a:pt x="23" y="120"/>
                    </a:lnTo>
                    <a:lnTo>
                      <a:pt x="17" y="115"/>
                    </a:lnTo>
                    <a:lnTo>
                      <a:pt x="10" y="113"/>
                    </a:lnTo>
                    <a:lnTo>
                      <a:pt x="4" y="111"/>
                    </a:lnTo>
                    <a:lnTo>
                      <a:pt x="0" y="111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9292FF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0" name="Freeform 311"/>
              <p:cNvSpPr>
                <a:spLocks/>
              </p:cNvSpPr>
              <p:nvPr/>
            </p:nvSpPr>
            <p:spPr bwMode="auto">
              <a:xfrm>
                <a:off x="2261" y="1846"/>
                <a:ext cx="202" cy="141"/>
              </a:xfrm>
              <a:custGeom>
                <a:avLst/>
                <a:gdLst>
                  <a:gd name="T0" fmla="*/ 178 w 202"/>
                  <a:gd name="T1" fmla="*/ 0 h 141"/>
                  <a:gd name="T2" fmla="*/ 182 w 202"/>
                  <a:gd name="T3" fmla="*/ 1 h 141"/>
                  <a:gd name="T4" fmla="*/ 187 w 202"/>
                  <a:gd name="T5" fmla="*/ 3 h 141"/>
                  <a:gd name="T6" fmla="*/ 195 w 202"/>
                  <a:gd name="T7" fmla="*/ 9 h 141"/>
                  <a:gd name="T8" fmla="*/ 202 w 202"/>
                  <a:gd name="T9" fmla="*/ 18 h 141"/>
                  <a:gd name="T10" fmla="*/ 202 w 202"/>
                  <a:gd name="T11" fmla="*/ 31 h 141"/>
                  <a:gd name="T12" fmla="*/ 22 w 202"/>
                  <a:gd name="T13" fmla="*/ 141 h 141"/>
                  <a:gd name="T14" fmla="*/ 20 w 202"/>
                  <a:gd name="T15" fmla="*/ 128 h 141"/>
                  <a:gd name="T16" fmla="*/ 17 w 202"/>
                  <a:gd name="T17" fmla="*/ 120 h 141"/>
                  <a:gd name="T18" fmla="*/ 9 w 202"/>
                  <a:gd name="T19" fmla="*/ 115 h 141"/>
                  <a:gd name="T20" fmla="*/ 4 w 202"/>
                  <a:gd name="T21" fmla="*/ 111 h 141"/>
                  <a:gd name="T22" fmla="*/ 0 w 202"/>
                  <a:gd name="T23" fmla="*/ 111 h 141"/>
                  <a:gd name="T24" fmla="*/ 178 w 202"/>
                  <a:gd name="T25" fmla="*/ 0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2"/>
                  <a:gd name="T40" fmla="*/ 0 h 141"/>
                  <a:gd name="T41" fmla="*/ 202 w 202"/>
                  <a:gd name="T42" fmla="*/ 141 h 1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2" h="141">
                    <a:moveTo>
                      <a:pt x="178" y="0"/>
                    </a:moveTo>
                    <a:lnTo>
                      <a:pt x="182" y="1"/>
                    </a:lnTo>
                    <a:lnTo>
                      <a:pt x="187" y="3"/>
                    </a:lnTo>
                    <a:lnTo>
                      <a:pt x="195" y="9"/>
                    </a:lnTo>
                    <a:lnTo>
                      <a:pt x="202" y="18"/>
                    </a:lnTo>
                    <a:lnTo>
                      <a:pt x="202" y="31"/>
                    </a:lnTo>
                    <a:lnTo>
                      <a:pt x="22" y="141"/>
                    </a:lnTo>
                    <a:lnTo>
                      <a:pt x="20" y="128"/>
                    </a:lnTo>
                    <a:lnTo>
                      <a:pt x="17" y="120"/>
                    </a:lnTo>
                    <a:lnTo>
                      <a:pt x="9" y="115"/>
                    </a:lnTo>
                    <a:lnTo>
                      <a:pt x="4" y="111"/>
                    </a:lnTo>
                    <a:lnTo>
                      <a:pt x="0" y="111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B6B6FF"/>
              </a:solidFill>
              <a:ln w="0">
                <a:solidFill>
                  <a:srgbClr val="B6B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" name="Freeform 312"/>
              <p:cNvSpPr>
                <a:spLocks/>
              </p:cNvSpPr>
              <p:nvPr/>
            </p:nvSpPr>
            <p:spPr bwMode="auto">
              <a:xfrm>
                <a:off x="2267" y="1847"/>
                <a:ext cx="196" cy="134"/>
              </a:xfrm>
              <a:custGeom>
                <a:avLst/>
                <a:gdLst>
                  <a:gd name="T0" fmla="*/ 176 w 196"/>
                  <a:gd name="T1" fmla="*/ 0 h 134"/>
                  <a:gd name="T2" fmla="*/ 176 w 196"/>
                  <a:gd name="T3" fmla="*/ 0 h 134"/>
                  <a:gd name="T4" fmla="*/ 179 w 196"/>
                  <a:gd name="T5" fmla="*/ 2 h 134"/>
                  <a:gd name="T6" fmla="*/ 181 w 196"/>
                  <a:gd name="T7" fmla="*/ 4 h 134"/>
                  <a:gd name="T8" fmla="*/ 187 w 196"/>
                  <a:gd name="T9" fmla="*/ 6 h 134"/>
                  <a:gd name="T10" fmla="*/ 191 w 196"/>
                  <a:gd name="T11" fmla="*/ 10 h 134"/>
                  <a:gd name="T12" fmla="*/ 192 w 196"/>
                  <a:gd name="T13" fmla="*/ 15 h 134"/>
                  <a:gd name="T14" fmla="*/ 196 w 196"/>
                  <a:gd name="T15" fmla="*/ 21 h 134"/>
                  <a:gd name="T16" fmla="*/ 196 w 196"/>
                  <a:gd name="T17" fmla="*/ 26 h 134"/>
                  <a:gd name="T18" fmla="*/ 16 w 196"/>
                  <a:gd name="T19" fmla="*/ 134 h 134"/>
                  <a:gd name="T20" fmla="*/ 16 w 196"/>
                  <a:gd name="T21" fmla="*/ 130 h 134"/>
                  <a:gd name="T22" fmla="*/ 16 w 196"/>
                  <a:gd name="T23" fmla="*/ 125 h 134"/>
                  <a:gd name="T24" fmla="*/ 13 w 196"/>
                  <a:gd name="T25" fmla="*/ 121 h 134"/>
                  <a:gd name="T26" fmla="*/ 9 w 196"/>
                  <a:gd name="T27" fmla="*/ 117 h 134"/>
                  <a:gd name="T28" fmla="*/ 7 w 196"/>
                  <a:gd name="T29" fmla="*/ 114 h 134"/>
                  <a:gd name="T30" fmla="*/ 3 w 196"/>
                  <a:gd name="T31" fmla="*/ 112 h 134"/>
                  <a:gd name="T32" fmla="*/ 1 w 196"/>
                  <a:gd name="T33" fmla="*/ 110 h 134"/>
                  <a:gd name="T34" fmla="*/ 0 w 196"/>
                  <a:gd name="T35" fmla="*/ 108 h 134"/>
                  <a:gd name="T36" fmla="*/ 176 w 196"/>
                  <a:gd name="T37" fmla="*/ 0 h 1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6"/>
                  <a:gd name="T58" fmla="*/ 0 h 134"/>
                  <a:gd name="T59" fmla="*/ 196 w 196"/>
                  <a:gd name="T60" fmla="*/ 134 h 1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6" h="134">
                    <a:moveTo>
                      <a:pt x="176" y="0"/>
                    </a:moveTo>
                    <a:lnTo>
                      <a:pt x="176" y="0"/>
                    </a:lnTo>
                    <a:lnTo>
                      <a:pt x="179" y="2"/>
                    </a:lnTo>
                    <a:lnTo>
                      <a:pt x="181" y="4"/>
                    </a:lnTo>
                    <a:lnTo>
                      <a:pt x="187" y="6"/>
                    </a:lnTo>
                    <a:lnTo>
                      <a:pt x="191" y="10"/>
                    </a:lnTo>
                    <a:lnTo>
                      <a:pt x="192" y="15"/>
                    </a:lnTo>
                    <a:lnTo>
                      <a:pt x="196" y="21"/>
                    </a:lnTo>
                    <a:lnTo>
                      <a:pt x="196" y="26"/>
                    </a:lnTo>
                    <a:lnTo>
                      <a:pt x="16" y="134"/>
                    </a:lnTo>
                    <a:lnTo>
                      <a:pt x="16" y="130"/>
                    </a:lnTo>
                    <a:lnTo>
                      <a:pt x="16" y="125"/>
                    </a:lnTo>
                    <a:lnTo>
                      <a:pt x="13" y="121"/>
                    </a:lnTo>
                    <a:lnTo>
                      <a:pt x="9" y="117"/>
                    </a:lnTo>
                    <a:lnTo>
                      <a:pt x="7" y="114"/>
                    </a:lnTo>
                    <a:lnTo>
                      <a:pt x="3" y="112"/>
                    </a:lnTo>
                    <a:lnTo>
                      <a:pt x="1" y="110"/>
                    </a:lnTo>
                    <a:lnTo>
                      <a:pt x="0" y="108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DBDBFF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2" name="Freeform 313"/>
              <p:cNvSpPr>
                <a:spLocks/>
              </p:cNvSpPr>
              <p:nvPr/>
            </p:nvSpPr>
            <p:spPr bwMode="auto">
              <a:xfrm>
                <a:off x="2272" y="1847"/>
                <a:ext cx="189" cy="128"/>
              </a:xfrm>
              <a:custGeom>
                <a:avLst/>
                <a:gdLst>
                  <a:gd name="T0" fmla="*/ 173 w 189"/>
                  <a:gd name="T1" fmla="*/ 0 h 128"/>
                  <a:gd name="T2" fmla="*/ 173 w 189"/>
                  <a:gd name="T3" fmla="*/ 0 h 128"/>
                  <a:gd name="T4" fmla="*/ 176 w 189"/>
                  <a:gd name="T5" fmla="*/ 2 h 128"/>
                  <a:gd name="T6" fmla="*/ 180 w 189"/>
                  <a:gd name="T7" fmla="*/ 6 h 128"/>
                  <a:gd name="T8" fmla="*/ 184 w 189"/>
                  <a:gd name="T9" fmla="*/ 10 h 128"/>
                  <a:gd name="T10" fmla="*/ 187 w 189"/>
                  <a:gd name="T11" fmla="*/ 13 h 128"/>
                  <a:gd name="T12" fmla="*/ 189 w 189"/>
                  <a:gd name="T13" fmla="*/ 17 h 128"/>
                  <a:gd name="T14" fmla="*/ 189 w 189"/>
                  <a:gd name="T15" fmla="*/ 23 h 128"/>
                  <a:gd name="T16" fmla="*/ 13 w 189"/>
                  <a:gd name="T17" fmla="*/ 128 h 128"/>
                  <a:gd name="T18" fmla="*/ 0 w 189"/>
                  <a:gd name="T19" fmla="*/ 108 h 128"/>
                  <a:gd name="T20" fmla="*/ 173 w 189"/>
                  <a:gd name="T21" fmla="*/ 0 h 1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9"/>
                  <a:gd name="T34" fmla="*/ 0 h 128"/>
                  <a:gd name="T35" fmla="*/ 189 w 189"/>
                  <a:gd name="T36" fmla="*/ 128 h 1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9" h="128">
                    <a:moveTo>
                      <a:pt x="173" y="0"/>
                    </a:moveTo>
                    <a:lnTo>
                      <a:pt x="173" y="0"/>
                    </a:lnTo>
                    <a:lnTo>
                      <a:pt x="176" y="2"/>
                    </a:lnTo>
                    <a:lnTo>
                      <a:pt x="180" y="6"/>
                    </a:lnTo>
                    <a:lnTo>
                      <a:pt x="184" y="10"/>
                    </a:lnTo>
                    <a:lnTo>
                      <a:pt x="187" y="13"/>
                    </a:lnTo>
                    <a:lnTo>
                      <a:pt x="189" y="17"/>
                    </a:lnTo>
                    <a:lnTo>
                      <a:pt x="189" y="23"/>
                    </a:lnTo>
                    <a:lnTo>
                      <a:pt x="13" y="128"/>
                    </a:lnTo>
                    <a:lnTo>
                      <a:pt x="0" y="108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3" name="Freeform 316"/>
              <p:cNvSpPr>
                <a:spLocks/>
              </p:cNvSpPr>
              <p:nvPr/>
            </p:nvSpPr>
            <p:spPr bwMode="auto">
              <a:xfrm>
                <a:off x="2231" y="1953"/>
                <a:ext cx="45" cy="61"/>
              </a:xfrm>
              <a:custGeom>
                <a:avLst/>
                <a:gdLst>
                  <a:gd name="T0" fmla="*/ 0 w 45"/>
                  <a:gd name="T1" fmla="*/ 8 h 61"/>
                  <a:gd name="T2" fmla="*/ 2 w 45"/>
                  <a:gd name="T3" fmla="*/ 8 h 61"/>
                  <a:gd name="T4" fmla="*/ 6 w 45"/>
                  <a:gd name="T5" fmla="*/ 4 h 61"/>
                  <a:gd name="T6" fmla="*/ 13 w 45"/>
                  <a:gd name="T7" fmla="*/ 2 h 61"/>
                  <a:gd name="T8" fmla="*/ 19 w 45"/>
                  <a:gd name="T9" fmla="*/ 0 h 61"/>
                  <a:gd name="T10" fmla="*/ 28 w 45"/>
                  <a:gd name="T11" fmla="*/ 0 h 61"/>
                  <a:gd name="T12" fmla="*/ 34 w 45"/>
                  <a:gd name="T13" fmla="*/ 2 h 61"/>
                  <a:gd name="T14" fmla="*/ 41 w 45"/>
                  <a:gd name="T15" fmla="*/ 9 h 61"/>
                  <a:gd name="T16" fmla="*/ 45 w 45"/>
                  <a:gd name="T17" fmla="*/ 21 h 61"/>
                  <a:gd name="T18" fmla="*/ 45 w 45"/>
                  <a:gd name="T19" fmla="*/ 37 h 61"/>
                  <a:gd name="T20" fmla="*/ 43 w 45"/>
                  <a:gd name="T21" fmla="*/ 61 h 6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61"/>
                  <a:gd name="T35" fmla="*/ 45 w 45"/>
                  <a:gd name="T36" fmla="*/ 61 h 6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61">
                    <a:moveTo>
                      <a:pt x="0" y="8"/>
                    </a:moveTo>
                    <a:lnTo>
                      <a:pt x="2" y="8"/>
                    </a:lnTo>
                    <a:lnTo>
                      <a:pt x="6" y="4"/>
                    </a:lnTo>
                    <a:lnTo>
                      <a:pt x="13" y="2"/>
                    </a:lnTo>
                    <a:lnTo>
                      <a:pt x="19" y="0"/>
                    </a:lnTo>
                    <a:lnTo>
                      <a:pt x="28" y="0"/>
                    </a:lnTo>
                    <a:lnTo>
                      <a:pt x="34" y="2"/>
                    </a:lnTo>
                    <a:lnTo>
                      <a:pt x="41" y="9"/>
                    </a:lnTo>
                    <a:lnTo>
                      <a:pt x="45" y="21"/>
                    </a:lnTo>
                    <a:lnTo>
                      <a:pt x="45" y="37"/>
                    </a:lnTo>
                    <a:lnTo>
                      <a:pt x="43" y="61"/>
                    </a:lnTo>
                  </a:path>
                </a:pathLst>
              </a:custGeom>
              <a:noFill/>
              <a:ln w="1111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315"/>
              <p:cNvSpPr>
                <a:spLocks/>
              </p:cNvSpPr>
              <p:nvPr/>
            </p:nvSpPr>
            <p:spPr bwMode="auto">
              <a:xfrm>
                <a:off x="2393" y="2601"/>
                <a:ext cx="63" cy="68"/>
              </a:xfrm>
              <a:custGeom>
                <a:avLst/>
                <a:gdLst>
                  <a:gd name="T0" fmla="*/ 45 w 63"/>
                  <a:gd name="T1" fmla="*/ 65 h 68"/>
                  <a:gd name="T2" fmla="*/ 58 w 63"/>
                  <a:gd name="T3" fmla="*/ 53 h 68"/>
                  <a:gd name="T4" fmla="*/ 63 w 63"/>
                  <a:gd name="T5" fmla="*/ 39 h 68"/>
                  <a:gd name="T6" fmla="*/ 60 w 63"/>
                  <a:gd name="T7" fmla="*/ 20 h 68"/>
                  <a:gd name="T8" fmla="*/ 48 w 63"/>
                  <a:gd name="T9" fmla="*/ 5 h 68"/>
                  <a:gd name="T10" fmla="*/ 34 w 63"/>
                  <a:gd name="T11" fmla="*/ 0 h 68"/>
                  <a:gd name="T12" fmla="*/ 17 w 63"/>
                  <a:gd name="T13" fmla="*/ 2 h 68"/>
                  <a:gd name="T14" fmla="*/ 6 w 63"/>
                  <a:gd name="T15" fmla="*/ 13 h 68"/>
                  <a:gd name="T16" fmla="*/ 0 w 63"/>
                  <a:gd name="T17" fmla="*/ 29 h 68"/>
                  <a:gd name="T18" fmla="*/ 4 w 63"/>
                  <a:gd name="T19" fmla="*/ 46 h 68"/>
                  <a:gd name="T20" fmla="*/ 13 w 63"/>
                  <a:gd name="T21" fmla="*/ 61 h 68"/>
                  <a:gd name="T22" fmla="*/ 30 w 63"/>
                  <a:gd name="T23" fmla="*/ 68 h 68"/>
                  <a:gd name="T24" fmla="*/ 45 w 63"/>
                  <a:gd name="T25" fmla="*/ 65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8"/>
                  <a:gd name="T41" fmla="*/ 63 w 63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8">
                    <a:moveTo>
                      <a:pt x="45" y="65"/>
                    </a:moveTo>
                    <a:lnTo>
                      <a:pt x="58" y="53"/>
                    </a:lnTo>
                    <a:lnTo>
                      <a:pt x="63" y="39"/>
                    </a:lnTo>
                    <a:lnTo>
                      <a:pt x="60" y="20"/>
                    </a:lnTo>
                    <a:lnTo>
                      <a:pt x="48" y="5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6" y="13"/>
                    </a:lnTo>
                    <a:lnTo>
                      <a:pt x="0" y="29"/>
                    </a:lnTo>
                    <a:lnTo>
                      <a:pt x="4" y="46"/>
                    </a:lnTo>
                    <a:lnTo>
                      <a:pt x="13" y="61"/>
                    </a:lnTo>
                    <a:lnTo>
                      <a:pt x="30" y="68"/>
                    </a:lnTo>
                    <a:lnTo>
                      <a:pt x="45" y="6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314"/>
              <p:cNvSpPr>
                <a:spLocks/>
              </p:cNvSpPr>
              <p:nvPr/>
            </p:nvSpPr>
            <p:spPr bwMode="auto">
              <a:xfrm>
                <a:off x="2393" y="2599"/>
                <a:ext cx="63" cy="68"/>
              </a:xfrm>
              <a:custGeom>
                <a:avLst/>
                <a:gdLst>
                  <a:gd name="T0" fmla="*/ 45 w 63"/>
                  <a:gd name="T1" fmla="*/ 65 h 68"/>
                  <a:gd name="T2" fmla="*/ 58 w 63"/>
                  <a:gd name="T3" fmla="*/ 53 h 68"/>
                  <a:gd name="T4" fmla="*/ 63 w 63"/>
                  <a:gd name="T5" fmla="*/ 39 h 68"/>
                  <a:gd name="T6" fmla="*/ 60 w 63"/>
                  <a:gd name="T7" fmla="*/ 20 h 68"/>
                  <a:gd name="T8" fmla="*/ 48 w 63"/>
                  <a:gd name="T9" fmla="*/ 5 h 68"/>
                  <a:gd name="T10" fmla="*/ 34 w 63"/>
                  <a:gd name="T11" fmla="*/ 0 h 68"/>
                  <a:gd name="T12" fmla="*/ 17 w 63"/>
                  <a:gd name="T13" fmla="*/ 2 h 68"/>
                  <a:gd name="T14" fmla="*/ 6 w 63"/>
                  <a:gd name="T15" fmla="*/ 13 h 68"/>
                  <a:gd name="T16" fmla="*/ 0 w 63"/>
                  <a:gd name="T17" fmla="*/ 29 h 68"/>
                  <a:gd name="T18" fmla="*/ 4 w 63"/>
                  <a:gd name="T19" fmla="*/ 46 h 68"/>
                  <a:gd name="T20" fmla="*/ 13 w 63"/>
                  <a:gd name="T21" fmla="*/ 61 h 68"/>
                  <a:gd name="T22" fmla="*/ 30 w 63"/>
                  <a:gd name="T23" fmla="*/ 68 h 68"/>
                  <a:gd name="T24" fmla="*/ 45 w 63"/>
                  <a:gd name="T25" fmla="*/ 65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8"/>
                  <a:gd name="T41" fmla="*/ 63 w 63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8">
                    <a:moveTo>
                      <a:pt x="45" y="65"/>
                    </a:moveTo>
                    <a:lnTo>
                      <a:pt x="58" y="53"/>
                    </a:lnTo>
                    <a:lnTo>
                      <a:pt x="63" y="39"/>
                    </a:lnTo>
                    <a:lnTo>
                      <a:pt x="60" y="20"/>
                    </a:lnTo>
                    <a:lnTo>
                      <a:pt x="48" y="5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6" y="13"/>
                    </a:lnTo>
                    <a:lnTo>
                      <a:pt x="0" y="29"/>
                    </a:lnTo>
                    <a:lnTo>
                      <a:pt x="4" y="46"/>
                    </a:lnTo>
                    <a:lnTo>
                      <a:pt x="13" y="61"/>
                    </a:lnTo>
                    <a:lnTo>
                      <a:pt x="30" y="68"/>
                    </a:lnTo>
                    <a:lnTo>
                      <a:pt x="45" y="6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rgbClr val="0000E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3" name="Freeform 120"/>
              <p:cNvSpPr>
                <a:spLocks/>
              </p:cNvSpPr>
              <p:nvPr/>
            </p:nvSpPr>
            <p:spPr bwMode="auto">
              <a:xfrm>
                <a:off x="1573" y="2331"/>
                <a:ext cx="65" cy="69"/>
              </a:xfrm>
              <a:custGeom>
                <a:avLst/>
                <a:gdLst>
                  <a:gd name="T0" fmla="*/ 46 w 65"/>
                  <a:gd name="T1" fmla="*/ 65 h 69"/>
                  <a:gd name="T2" fmla="*/ 59 w 65"/>
                  <a:gd name="T3" fmla="*/ 54 h 69"/>
                  <a:gd name="T4" fmla="*/ 65 w 65"/>
                  <a:gd name="T5" fmla="*/ 39 h 69"/>
                  <a:gd name="T6" fmla="*/ 61 w 65"/>
                  <a:gd name="T7" fmla="*/ 21 h 69"/>
                  <a:gd name="T8" fmla="*/ 50 w 65"/>
                  <a:gd name="T9" fmla="*/ 8 h 69"/>
                  <a:gd name="T10" fmla="*/ 35 w 65"/>
                  <a:gd name="T11" fmla="*/ 0 h 69"/>
                  <a:gd name="T12" fmla="*/ 19 w 65"/>
                  <a:gd name="T13" fmla="*/ 2 h 69"/>
                  <a:gd name="T14" fmla="*/ 6 w 65"/>
                  <a:gd name="T15" fmla="*/ 13 h 69"/>
                  <a:gd name="T16" fmla="*/ 0 w 65"/>
                  <a:gd name="T17" fmla="*/ 30 h 69"/>
                  <a:gd name="T18" fmla="*/ 4 w 65"/>
                  <a:gd name="T19" fmla="*/ 47 h 69"/>
                  <a:gd name="T20" fmla="*/ 15 w 65"/>
                  <a:gd name="T21" fmla="*/ 62 h 69"/>
                  <a:gd name="T22" fmla="*/ 30 w 65"/>
                  <a:gd name="T23" fmla="*/ 69 h 69"/>
                  <a:gd name="T24" fmla="*/ 46 w 65"/>
                  <a:gd name="T25" fmla="*/ 65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69"/>
                  <a:gd name="T41" fmla="*/ 65 w 65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69">
                    <a:moveTo>
                      <a:pt x="46" y="65"/>
                    </a:moveTo>
                    <a:lnTo>
                      <a:pt x="59" y="54"/>
                    </a:lnTo>
                    <a:lnTo>
                      <a:pt x="65" y="39"/>
                    </a:lnTo>
                    <a:lnTo>
                      <a:pt x="61" y="21"/>
                    </a:lnTo>
                    <a:lnTo>
                      <a:pt x="50" y="8"/>
                    </a:lnTo>
                    <a:lnTo>
                      <a:pt x="35" y="0"/>
                    </a:lnTo>
                    <a:lnTo>
                      <a:pt x="19" y="2"/>
                    </a:lnTo>
                    <a:lnTo>
                      <a:pt x="6" y="13"/>
                    </a:lnTo>
                    <a:lnTo>
                      <a:pt x="0" y="30"/>
                    </a:lnTo>
                    <a:lnTo>
                      <a:pt x="4" y="47"/>
                    </a:lnTo>
                    <a:lnTo>
                      <a:pt x="15" y="62"/>
                    </a:lnTo>
                    <a:lnTo>
                      <a:pt x="30" y="69"/>
                    </a:lnTo>
                    <a:lnTo>
                      <a:pt x="46" y="6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432"/>
          <p:cNvGrpSpPr>
            <a:grpSpLocks/>
          </p:cNvGrpSpPr>
          <p:nvPr/>
        </p:nvGrpSpPr>
        <p:grpSpPr bwMode="auto">
          <a:xfrm>
            <a:off x="1678907" y="3249663"/>
            <a:ext cx="3856200" cy="2999893"/>
            <a:chOff x="550" y="2195"/>
            <a:chExt cx="2062" cy="1669"/>
          </a:xfrm>
        </p:grpSpPr>
        <p:grpSp>
          <p:nvGrpSpPr>
            <p:cNvPr id="8" name="Group 413"/>
            <p:cNvGrpSpPr>
              <a:grpSpLocks/>
            </p:cNvGrpSpPr>
            <p:nvPr/>
          </p:nvGrpSpPr>
          <p:grpSpPr bwMode="auto">
            <a:xfrm>
              <a:off x="1874" y="2195"/>
              <a:ext cx="714" cy="291"/>
              <a:chOff x="1913" y="2147"/>
              <a:chExt cx="714" cy="291"/>
            </a:xfrm>
          </p:grpSpPr>
          <p:sp>
            <p:nvSpPr>
              <p:cNvPr id="6244" name="Freeform 281"/>
              <p:cNvSpPr>
                <a:spLocks/>
              </p:cNvSpPr>
              <p:nvPr/>
            </p:nvSpPr>
            <p:spPr bwMode="auto">
              <a:xfrm>
                <a:off x="1913" y="2269"/>
                <a:ext cx="432" cy="124"/>
              </a:xfrm>
              <a:custGeom>
                <a:avLst/>
                <a:gdLst>
                  <a:gd name="T0" fmla="*/ 0 w 432"/>
                  <a:gd name="T1" fmla="*/ 124 h 124"/>
                  <a:gd name="T2" fmla="*/ 432 w 432"/>
                  <a:gd name="T3" fmla="*/ 80 h 124"/>
                  <a:gd name="T4" fmla="*/ 352 w 432"/>
                  <a:gd name="T5" fmla="*/ 0 h 124"/>
                  <a:gd name="T6" fmla="*/ 0 w 432"/>
                  <a:gd name="T7" fmla="*/ 124 h 1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2"/>
                  <a:gd name="T13" fmla="*/ 0 h 124"/>
                  <a:gd name="T14" fmla="*/ 432 w 432"/>
                  <a:gd name="T15" fmla="*/ 124 h 1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2" h="124">
                    <a:moveTo>
                      <a:pt x="0" y="124"/>
                    </a:moveTo>
                    <a:lnTo>
                      <a:pt x="432" y="80"/>
                    </a:lnTo>
                    <a:lnTo>
                      <a:pt x="352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BFBFBF"/>
              </a:solidFill>
              <a:ln w="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5" name="Line 23"/>
              <p:cNvSpPr>
                <a:spLocks noChangeShapeType="1"/>
              </p:cNvSpPr>
              <p:nvPr/>
            </p:nvSpPr>
            <p:spPr bwMode="auto">
              <a:xfrm>
                <a:off x="2087" y="2180"/>
                <a:ext cx="199" cy="97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" name="Group 397"/>
              <p:cNvGrpSpPr>
                <a:grpSpLocks/>
              </p:cNvGrpSpPr>
              <p:nvPr/>
            </p:nvGrpSpPr>
            <p:grpSpPr bwMode="auto">
              <a:xfrm>
                <a:off x="2132" y="2147"/>
                <a:ext cx="495" cy="291"/>
                <a:chOff x="2132" y="2147"/>
                <a:chExt cx="495" cy="291"/>
              </a:xfrm>
            </p:grpSpPr>
            <p:sp>
              <p:nvSpPr>
                <p:cNvPr id="6247" name="Line 170"/>
                <p:cNvSpPr>
                  <a:spLocks noChangeShapeType="1"/>
                </p:cNvSpPr>
                <p:nvPr/>
              </p:nvSpPr>
              <p:spPr bwMode="auto">
                <a:xfrm>
                  <a:off x="2378" y="2319"/>
                  <a:ext cx="249" cy="119"/>
                </a:xfrm>
                <a:prstGeom prst="line">
                  <a:avLst/>
                </a:prstGeom>
                <a:noFill/>
                <a:ln w="238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8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2132" y="2147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9" name="Freeform 157"/>
                <p:cNvSpPr>
                  <a:spLocks/>
                </p:cNvSpPr>
                <p:nvPr/>
              </p:nvSpPr>
              <p:spPr bwMode="auto">
                <a:xfrm>
                  <a:off x="2288" y="2199"/>
                  <a:ext cx="263" cy="74"/>
                </a:xfrm>
                <a:custGeom>
                  <a:avLst/>
                  <a:gdLst>
                    <a:gd name="T0" fmla="*/ 72 w 263"/>
                    <a:gd name="T1" fmla="*/ 5 h 74"/>
                    <a:gd name="T2" fmla="*/ 0 w 263"/>
                    <a:gd name="T3" fmla="*/ 39 h 74"/>
                    <a:gd name="T4" fmla="*/ 68 w 263"/>
                    <a:gd name="T5" fmla="*/ 70 h 74"/>
                    <a:gd name="T6" fmla="*/ 139 w 263"/>
                    <a:gd name="T7" fmla="*/ 39 h 74"/>
                    <a:gd name="T8" fmla="*/ 191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6 w 263"/>
                    <a:gd name="T15" fmla="*/ 31 h 74"/>
                    <a:gd name="T16" fmla="*/ 72 w 263"/>
                    <a:gd name="T17" fmla="*/ 5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2" y="5"/>
                      </a:moveTo>
                      <a:lnTo>
                        <a:pt x="0" y="39"/>
                      </a:lnTo>
                      <a:lnTo>
                        <a:pt x="68" y="70"/>
                      </a:lnTo>
                      <a:lnTo>
                        <a:pt x="139" y="39"/>
                      </a:lnTo>
                      <a:lnTo>
                        <a:pt x="191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6" y="31"/>
                      </a:lnTo>
                      <a:lnTo>
                        <a:pt x="72" y="5"/>
                      </a:lnTo>
                      <a:close/>
                    </a:path>
                  </a:pathLst>
                </a:custGeom>
                <a:solidFill>
                  <a:srgbClr val="80FFFF"/>
                </a:solidFill>
                <a:ln w="0">
                  <a:solidFill>
                    <a:srgbClr val="8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0" name="Freeform 158"/>
                <p:cNvSpPr>
                  <a:spLocks/>
                </p:cNvSpPr>
                <p:nvPr/>
              </p:nvSpPr>
              <p:spPr bwMode="auto">
                <a:xfrm>
                  <a:off x="2158" y="2199"/>
                  <a:ext cx="263" cy="74"/>
                </a:xfrm>
                <a:custGeom>
                  <a:avLst/>
                  <a:gdLst>
                    <a:gd name="T0" fmla="*/ 74 w 263"/>
                    <a:gd name="T1" fmla="*/ 5 h 74"/>
                    <a:gd name="T2" fmla="*/ 0 w 263"/>
                    <a:gd name="T3" fmla="*/ 39 h 74"/>
                    <a:gd name="T4" fmla="*/ 68 w 263"/>
                    <a:gd name="T5" fmla="*/ 70 h 74"/>
                    <a:gd name="T6" fmla="*/ 139 w 263"/>
                    <a:gd name="T7" fmla="*/ 39 h 74"/>
                    <a:gd name="T8" fmla="*/ 193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8 w 263"/>
                    <a:gd name="T15" fmla="*/ 31 h 74"/>
                    <a:gd name="T16" fmla="*/ 74 w 263"/>
                    <a:gd name="T17" fmla="*/ 5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4" y="5"/>
                      </a:moveTo>
                      <a:lnTo>
                        <a:pt x="0" y="39"/>
                      </a:lnTo>
                      <a:lnTo>
                        <a:pt x="68" y="70"/>
                      </a:lnTo>
                      <a:lnTo>
                        <a:pt x="139" y="39"/>
                      </a:lnTo>
                      <a:lnTo>
                        <a:pt x="193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8" y="31"/>
                      </a:lnTo>
                      <a:lnTo>
                        <a:pt x="74" y="5"/>
                      </a:lnTo>
                      <a:close/>
                    </a:path>
                  </a:pathLst>
                </a:custGeom>
                <a:solidFill>
                  <a:srgbClr val="80FFFF"/>
                </a:solidFill>
                <a:ln w="0">
                  <a:solidFill>
                    <a:srgbClr val="8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1" name="Freeform 282"/>
                <p:cNvSpPr>
                  <a:spLocks/>
                </p:cNvSpPr>
                <p:nvPr/>
              </p:nvSpPr>
              <p:spPr bwMode="auto">
                <a:xfrm>
                  <a:off x="2356" y="2234"/>
                  <a:ext cx="72" cy="117"/>
                </a:xfrm>
                <a:custGeom>
                  <a:avLst/>
                  <a:gdLst>
                    <a:gd name="T0" fmla="*/ 0 w 72"/>
                    <a:gd name="T1" fmla="*/ 117 h 117"/>
                    <a:gd name="T2" fmla="*/ 0 w 72"/>
                    <a:gd name="T3" fmla="*/ 33 h 117"/>
                    <a:gd name="T4" fmla="*/ 72 w 72"/>
                    <a:gd name="T5" fmla="*/ 0 h 117"/>
                    <a:gd name="T6" fmla="*/ 72 w 72"/>
                    <a:gd name="T7" fmla="*/ 83 h 117"/>
                    <a:gd name="T8" fmla="*/ 0 w 72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117"/>
                    <a:gd name="T17" fmla="*/ 72 w 72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117">
                      <a:moveTo>
                        <a:pt x="0" y="117"/>
                      </a:moveTo>
                      <a:lnTo>
                        <a:pt x="0" y="33"/>
                      </a:lnTo>
                      <a:lnTo>
                        <a:pt x="72" y="0"/>
                      </a:lnTo>
                      <a:lnTo>
                        <a:pt x="72" y="83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2" name="Freeform 283"/>
                <p:cNvSpPr>
                  <a:spLocks/>
                </p:cNvSpPr>
                <p:nvPr/>
              </p:nvSpPr>
              <p:spPr bwMode="auto">
                <a:xfrm>
                  <a:off x="2428" y="2236"/>
                  <a:ext cx="51" cy="113"/>
                </a:xfrm>
                <a:custGeom>
                  <a:avLst/>
                  <a:gdLst>
                    <a:gd name="T0" fmla="*/ 51 w 51"/>
                    <a:gd name="T1" fmla="*/ 113 h 113"/>
                    <a:gd name="T2" fmla="*/ 51 w 51"/>
                    <a:gd name="T3" fmla="*/ 31 h 113"/>
                    <a:gd name="T4" fmla="*/ 0 w 51"/>
                    <a:gd name="T5" fmla="*/ 0 h 113"/>
                    <a:gd name="T6" fmla="*/ 0 w 51"/>
                    <a:gd name="T7" fmla="*/ 81 h 113"/>
                    <a:gd name="T8" fmla="*/ 51 w 51"/>
                    <a:gd name="T9" fmla="*/ 113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113"/>
                    <a:gd name="T17" fmla="*/ 51 w 51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113">
                      <a:moveTo>
                        <a:pt x="51" y="113"/>
                      </a:moveTo>
                      <a:lnTo>
                        <a:pt x="51" y="31"/>
                      </a:lnTo>
                      <a:lnTo>
                        <a:pt x="0" y="0"/>
                      </a:lnTo>
                      <a:lnTo>
                        <a:pt x="0" y="81"/>
                      </a:lnTo>
                      <a:lnTo>
                        <a:pt x="51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3" name="Freeform 284"/>
                <p:cNvSpPr>
                  <a:spLocks/>
                </p:cNvSpPr>
                <p:nvPr/>
              </p:nvSpPr>
              <p:spPr bwMode="auto">
                <a:xfrm>
                  <a:off x="2479" y="2234"/>
                  <a:ext cx="72" cy="117"/>
                </a:xfrm>
                <a:custGeom>
                  <a:avLst/>
                  <a:gdLst>
                    <a:gd name="T0" fmla="*/ 0 w 72"/>
                    <a:gd name="T1" fmla="*/ 117 h 117"/>
                    <a:gd name="T2" fmla="*/ 0 w 72"/>
                    <a:gd name="T3" fmla="*/ 33 h 117"/>
                    <a:gd name="T4" fmla="*/ 72 w 72"/>
                    <a:gd name="T5" fmla="*/ 0 h 117"/>
                    <a:gd name="T6" fmla="*/ 72 w 72"/>
                    <a:gd name="T7" fmla="*/ 83 h 117"/>
                    <a:gd name="T8" fmla="*/ 0 w 72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117"/>
                    <a:gd name="T17" fmla="*/ 72 w 72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117">
                      <a:moveTo>
                        <a:pt x="0" y="117"/>
                      </a:moveTo>
                      <a:lnTo>
                        <a:pt x="0" y="33"/>
                      </a:lnTo>
                      <a:lnTo>
                        <a:pt x="72" y="0"/>
                      </a:lnTo>
                      <a:lnTo>
                        <a:pt x="72" y="83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4" name="Freeform 285"/>
                <p:cNvSpPr>
                  <a:spLocks/>
                </p:cNvSpPr>
                <p:nvPr/>
              </p:nvSpPr>
              <p:spPr bwMode="auto">
                <a:xfrm>
                  <a:off x="2288" y="2193"/>
                  <a:ext cx="263" cy="74"/>
                </a:xfrm>
                <a:custGeom>
                  <a:avLst/>
                  <a:gdLst>
                    <a:gd name="T0" fmla="*/ 72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1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6 w 263"/>
                    <a:gd name="T15" fmla="*/ 32 h 74"/>
                    <a:gd name="T16" fmla="*/ 72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2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1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6" y="32"/>
                      </a:lnTo>
                      <a:lnTo>
                        <a:pt x="72" y="6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0">
                  <a:solidFill>
                    <a:srgbClr val="ABABA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5" name="Freeform 286"/>
                <p:cNvSpPr>
                  <a:spLocks/>
                </p:cNvSpPr>
                <p:nvPr/>
              </p:nvSpPr>
              <p:spPr bwMode="auto">
                <a:xfrm>
                  <a:off x="2288" y="2193"/>
                  <a:ext cx="263" cy="74"/>
                </a:xfrm>
                <a:custGeom>
                  <a:avLst/>
                  <a:gdLst>
                    <a:gd name="T0" fmla="*/ 72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1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6 w 263"/>
                    <a:gd name="T15" fmla="*/ 32 h 74"/>
                    <a:gd name="T16" fmla="*/ 72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2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1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6" y="32"/>
                      </a:lnTo>
                      <a:lnTo>
                        <a:pt x="72" y="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6" name="Freeform 287"/>
                <p:cNvSpPr>
                  <a:spLocks/>
                </p:cNvSpPr>
                <p:nvPr/>
              </p:nvSpPr>
              <p:spPr bwMode="auto">
                <a:xfrm>
                  <a:off x="2156" y="2234"/>
                  <a:ext cx="72" cy="117"/>
                </a:xfrm>
                <a:custGeom>
                  <a:avLst/>
                  <a:gdLst>
                    <a:gd name="T0" fmla="*/ 72 w 72"/>
                    <a:gd name="T1" fmla="*/ 117 h 117"/>
                    <a:gd name="T2" fmla="*/ 72 w 72"/>
                    <a:gd name="T3" fmla="*/ 33 h 117"/>
                    <a:gd name="T4" fmla="*/ 0 w 72"/>
                    <a:gd name="T5" fmla="*/ 0 h 117"/>
                    <a:gd name="T6" fmla="*/ 0 w 72"/>
                    <a:gd name="T7" fmla="*/ 83 h 117"/>
                    <a:gd name="T8" fmla="*/ 72 w 72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117"/>
                    <a:gd name="T17" fmla="*/ 72 w 72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117">
                      <a:moveTo>
                        <a:pt x="72" y="117"/>
                      </a:moveTo>
                      <a:lnTo>
                        <a:pt x="72" y="33"/>
                      </a:lnTo>
                      <a:lnTo>
                        <a:pt x="0" y="0"/>
                      </a:lnTo>
                      <a:lnTo>
                        <a:pt x="0" y="83"/>
                      </a:lnTo>
                      <a:lnTo>
                        <a:pt x="72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7" name="Freeform 288"/>
                <p:cNvSpPr>
                  <a:spLocks/>
                </p:cNvSpPr>
                <p:nvPr/>
              </p:nvSpPr>
              <p:spPr bwMode="auto">
                <a:xfrm>
                  <a:off x="2228" y="2234"/>
                  <a:ext cx="71" cy="117"/>
                </a:xfrm>
                <a:custGeom>
                  <a:avLst/>
                  <a:gdLst>
                    <a:gd name="T0" fmla="*/ 0 w 71"/>
                    <a:gd name="T1" fmla="*/ 117 h 117"/>
                    <a:gd name="T2" fmla="*/ 0 w 71"/>
                    <a:gd name="T3" fmla="*/ 33 h 117"/>
                    <a:gd name="T4" fmla="*/ 71 w 71"/>
                    <a:gd name="T5" fmla="*/ 0 h 117"/>
                    <a:gd name="T6" fmla="*/ 71 w 71"/>
                    <a:gd name="T7" fmla="*/ 83 h 117"/>
                    <a:gd name="T8" fmla="*/ 0 w 71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117"/>
                    <a:gd name="T17" fmla="*/ 71 w 71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117">
                      <a:moveTo>
                        <a:pt x="0" y="117"/>
                      </a:moveTo>
                      <a:lnTo>
                        <a:pt x="0" y="33"/>
                      </a:lnTo>
                      <a:lnTo>
                        <a:pt x="71" y="0"/>
                      </a:lnTo>
                      <a:lnTo>
                        <a:pt x="71" y="83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8" name="Freeform 289"/>
                <p:cNvSpPr>
                  <a:spLocks/>
                </p:cNvSpPr>
                <p:nvPr/>
              </p:nvSpPr>
              <p:spPr bwMode="auto">
                <a:xfrm>
                  <a:off x="2158" y="2193"/>
                  <a:ext cx="263" cy="74"/>
                </a:xfrm>
                <a:custGeom>
                  <a:avLst/>
                  <a:gdLst>
                    <a:gd name="T0" fmla="*/ 74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3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8 w 263"/>
                    <a:gd name="T15" fmla="*/ 32 h 74"/>
                    <a:gd name="T16" fmla="*/ 74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4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3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8" y="32"/>
                      </a:lnTo>
                      <a:lnTo>
                        <a:pt x="74" y="6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0">
                  <a:solidFill>
                    <a:srgbClr val="ABABA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9" name="Freeform 290"/>
                <p:cNvSpPr>
                  <a:spLocks/>
                </p:cNvSpPr>
                <p:nvPr/>
              </p:nvSpPr>
              <p:spPr bwMode="auto">
                <a:xfrm>
                  <a:off x="2158" y="2193"/>
                  <a:ext cx="263" cy="74"/>
                </a:xfrm>
                <a:custGeom>
                  <a:avLst/>
                  <a:gdLst>
                    <a:gd name="T0" fmla="*/ 74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3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8 w 263"/>
                    <a:gd name="T15" fmla="*/ 32 h 74"/>
                    <a:gd name="T16" fmla="*/ 74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4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3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8" y="32"/>
                      </a:lnTo>
                      <a:lnTo>
                        <a:pt x="74" y="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60" name="Freeform 291"/>
                <p:cNvSpPr>
                  <a:spLocks/>
                </p:cNvSpPr>
                <p:nvPr/>
              </p:nvSpPr>
              <p:spPr bwMode="auto">
                <a:xfrm>
                  <a:off x="2291" y="2239"/>
                  <a:ext cx="73" cy="117"/>
                </a:xfrm>
                <a:custGeom>
                  <a:avLst/>
                  <a:gdLst>
                    <a:gd name="T0" fmla="*/ 73 w 73"/>
                    <a:gd name="T1" fmla="*/ 117 h 117"/>
                    <a:gd name="T2" fmla="*/ 73 w 73"/>
                    <a:gd name="T3" fmla="*/ 36 h 117"/>
                    <a:gd name="T4" fmla="*/ 0 w 73"/>
                    <a:gd name="T5" fmla="*/ 0 h 117"/>
                    <a:gd name="T6" fmla="*/ 0 w 73"/>
                    <a:gd name="T7" fmla="*/ 84 h 117"/>
                    <a:gd name="T8" fmla="*/ 73 w 73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"/>
                    <a:gd name="T16" fmla="*/ 0 h 117"/>
                    <a:gd name="T17" fmla="*/ 73 w 73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" h="117">
                      <a:moveTo>
                        <a:pt x="73" y="117"/>
                      </a:moveTo>
                      <a:lnTo>
                        <a:pt x="73" y="36"/>
                      </a:lnTo>
                      <a:lnTo>
                        <a:pt x="0" y="0"/>
                      </a:lnTo>
                      <a:lnTo>
                        <a:pt x="0" y="84"/>
                      </a:lnTo>
                      <a:lnTo>
                        <a:pt x="73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" name="Group 431"/>
            <p:cNvGrpSpPr>
              <a:grpSpLocks/>
            </p:cNvGrpSpPr>
            <p:nvPr/>
          </p:nvGrpSpPr>
          <p:grpSpPr bwMode="auto">
            <a:xfrm>
              <a:off x="550" y="2742"/>
              <a:ext cx="2062" cy="1122"/>
              <a:chOff x="550" y="2742"/>
              <a:chExt cx="2062" cy="1122"/>
            </a:xfrm>
          </p:grpSpPr>
          <p:grpSp>
            <p:nvGrpSpPr>
              <p:cNvPr id="11" name="Group 430"/>
              <p:cNvGrpSpPr>
                <a:grpSpLocks/>
              </p:cNvGrpSpPr>
              <p:nvPr/>
            </p:nvGrpSpPr>
            <p:grpSpPr bwMode="auto">
              <a:xfrm>
                <a:off x="550" y="2742"/>
                <a:ext cx="1161" cy="1122"/>
                <a:chOff x="550" y="2742"/>
                <a:chExt cx="1161" cy="1122"/>
              </a:xfrm>
            </p:grpSpPr>
            <p:sp>
              <p:nvSpPr>
                <p:cNvPr id="6172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832" y="3081"/>
                  <a:ext cx="870" cy="380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3" name="Freeform 12"/>
                <p:cNvSpPr>
                  <a:spLocks/>
                </p:cNvSpPr>
                <p:nvPr/>
              </p:nvSpPr>
              <p:spPr bwMode="auto">
                <a:xfrm>
                  <a:off x="1295" y="3079"/>
                  <a:ext cx="416" cy="725"/>
                </a:xfrm>
                <a:custGeom>
                  <a:avLst/>
                  <a:gdLst>
                    <a:gd name="T0" fmla="*/ 0 w 416"/>
                    <a:gd name="T1" fmla="*/ 725 h 725"/>
                    <a:gd name="T2" fmla="*/ 356 w 416"/>
                    <a:gd name="T3" fmla="*/ 48 h 725"/>
                    <a:gd name="T4" fmla="*/ 358 w 416"/>
                    <a:gd name="T5" fmla="*/ 47 h 725"/>
                    <a:gd name="T6" fmla="*/ 362 w 416"/>
                    <a:gd name="T7" fmla="*/ 39 h 725"/>
                    <a:gd name="T8" fmla="*/ 373 w 416"/>
                    <a:gd name="T9" fmla="*/ 28 h 725"/>
                    <a:gd name="T10" fmla="*/ 390 w 416"/>
                    <a:gd name="T11" fmla="*/ 13 h 725"/>
                    <a:gd name="T12" fmla="*/ 416 w 416"/>
                    <a:gd name="T13" fmla="*/ 0 h 7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16"/>
                    <a:gd name="T22" fmla="*/ 0 h 725"/>
                    <a:gd name="T23" fmla="*/ 416 w 416"/>
                    <a:gd name="T24" fmla="*/ 725 h 7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16" h="725">
                      <a:moveTo>
                        <a:pt x="0" y="725"/>
                      </a:moveTo>
                      <a:lnTo>
                        <a:pt x="356" y="48"/>
                      </a:lnTo>
                      <a:lnTo>
                        <a:pt x="358" y="47"/>
                      </a:lnTo>
                      <a:lnTo>
                        <a:pt x="362" y="39"/>
                      </a:lnTo>
                      <a:lnTo>
                        <a:pt x="373" y="28"/>
                      </a:lnTo>
                      <a:lnTo>
                        <a:pt x="390" y="13"/>
                      </a:lnTo>
                      <a:lnTo>
                        <a:pt x="416" y="0"/>
                      </a:lnTo>
                    </a:path>
                  </a:pathLst>
                </a:cu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4" name="Freeform 150"/>
                <p:cNvSpPr>
                  <a:spLocks/>
                </p:cNvSpPr>
                <p:nvPr/>
              </p:nvSpPr>
              <p:spPr bwMode="auto">
                <a:xfrm>
                  <a:off x="550" y="3066"/>
                  <a:ext cx="210" cy="54"/>
                </a:xfrm>
                <a:custGeom>
                  <a:avLst/>
                  <a:gdLst>
                    <a:gd name="T0" fmla="*/ 210 w 210"/>
                    <a:gd name="T1" fmla="*/ 0 h 54"/>
                    <a:gd name="T2" fmla="*/ 56 w 210"/>
                    <a:gd name="T3" fmla="*/ 0 h 54"/>
                    <a:gd name="T4" fmla="*/ 0 w 210"/>
                    <a:gd name="T5" fmla="*/ 54 h 54"/>
                    <a:gd name="T6" fmla="*/ 172 w 210"/>
                    <a:gd name="T7" fmla="*/ 54 h 5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0"/>
                    <a:gd name="T13" fmla="*/ 0 h 54"/>
                    <a:gd name="T14" fmla="*/ 210 w 210"/>
                    <a:gd name="T15" fmla="*/ 54 h 5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0" h="54">
                      <a:moveTo>
                        <a:pt x="210" y="0"/>
                      </a:moveTo>
                      <a:lnTo>
                        <a:pt x="56" y="0"/>
                      </a:lnTo>
                      <a:lnTo>
                        <a:pt x="0" y="54"/>
                      </a:lnTo>
                      <a:lnTo>
                        <a:pt x="172" y="54"/>
                      </a:lnTo>
                    </a:path>
                  </a:pathLst>
                </a:cu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5" name="Freeform 151"/>
                <p:cNvSpPr>
                  <a:spLocks/>
                </p:cNvSpPr>
                <p:nvPr/>
              </p:nvSpPr>
              <p:spPr bwMode="auto">
                <a:xfrm>
                  <a:off x="782" y="3391"/>
                  <a:ext cx="196" cy="104"/>
                </a:xfrm>
                <a:custGeom>
                  <a:avLst/>
                  <a:gdLst>
                    <a:gd name="T0" fmla="*/ 144 w 196"/>
                    <a:gd name="T1" fmla="*/ 0 h 104"/>
                    <a:gd name="T2" fmla="*/ 0 w 196"/>
                    <a:gd name="T3" fmla="*/ 61 h 104"/>
                    <a:gd name="T4" fmla="*/ 46 w 196"/>
                    <a:gd name="T5" fmla="*/ 104 h 104"/>
                    <a:gd name="T6" fmla="*/ 196 w 196"/>
                    <a:gd name="T7" fmla="*/ 39 h 1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6"/>
                    <a:gd name="T13" fmla="*/ 0 h 104"/>
                    <a:gd name="T14" fmla="*/ 196 w 196"/>
                    <a:gd name="T15" fmla="*/ 104 h 1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6" h="104">
                      <a:moveTo>
                        <a:pt x="144" y="0"/>
                      </a:moveTo>
                      <a:lnTo>
                        <a:pt x="0" y="61"/>
                      </a:lnTo>
                      <a:lnTo>
                        <a:pt x="46" y="104"/>
                      </a:lnTo>
                      <a:lnTo>
                        <a:pt x="196" y="39"/>
                      </a:lnTo>
                    </a:path>
                  </a:pathLst>
                </a:cu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6" name="Freeform 152"/>
                <p:cNvSpPr>
                  <a:spLocks/>
                </p:cNvSpPr>
                <p:nvPr/>
              </p:nvSpPr>
              <p:spPr bwMode="auto">
                <a:xfrm>
                  <a:off x="1234" y="3695"/>
                  <a:ext cx="171" cy="169"/>
                </a:xfrm>
                <a:custGeom>
                  <a:avLst/>
                  <a:gdLst>
                    <a:gd name="T0" fmla="*/ 78 w 171"/>
                    <a:gd name="T1" fmla="*/ 0 h 169"/>
                    <a:gd name="T2" fmla="*/ 0 w 171"/>
                    <a:gd name="T3" fmla="*/ 141 h 169"/>
                    <a:gd name="T4" fmla="*/ 97 w 171"/>
                    <a:gd name="T5" fmla="*/ 169 h 169"/>
                    <a:gd name="T6" fmla="*/ 171 w 171"/>
                    <a:gd name="T7" fmla="*/ 20 h 16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1"/>
                    <a:gd name="T13" fmla="*/ 0 h 169"/>
                    <a:gd name="T14" fmla="*/ 171 w 171"/>
                    <a:gd name="T15" fmla="*/ 169 h 16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1" h="169">
                      <a:moveTo>
                        <a:pt x="78" y="0"/>
                      </a:moveTo>
                      <a:lnTo>
                        <a:pt x="0" y="141"/>
                      </a:lnTo>
                      <a:lnTo>
                        <a:pt x="97" y="169"/>
                      </a:lnTo>
                      <a:lnTo>
                        <a:pt x="171" y="20"/>
                      </a:lnTo>
                    </a:path>
                  </a:pathLst>
                </a:cu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7" name="Freeform 183"/>
                <p:cNvSpPr>
                  <a:spLocks/>
                </p:cNvSpPr>
                <p:nvPr/>
              </p:nvSpPr>
              <p:spPr bwMode="auto">
                <a:xfrm>
                  <a:off x="1507" y="3233"/>
                  <a:ext cx="41" cy="302"/>
                </a:xfrm>
                <a:custGeom>
                  <a:avLst/>
                  <a:gdLst>
                    <a:gd name="T0" fmla="*/ 41 w 41"/>
                    <a:gd name="T1" fmla="*/ 0 h 302"/>
                    <a:gd name="T2" fmla="*/ 41 w 41"/>
                    <a:gd name="T3" fmla="*/ 299 h 302"/>
                    <a:gd name="T4" fmla="*/ 18 w 41"/>
                    <a:gd name="T5" fmla="*/ 302 h 302"/>
                    <a:gd name="T6" fmla="*/ 4 w 41"/>
                    <a:gd name="T7" fmla="*/ 302 h 302"/>
                    <a:gd name="T8" fmla="*/ 0 w 41"/>
                    <a:gd name="T9" fmla="*/ 302 h 302"/>
                    <a:gd name="T10" fmla="*/ 0 w 41"/>
                    <a:gd name="T11" fmla="*/ 2 h 302"/>
                    <a:gd name="T12" fmla="*/ 41 w 41"/>
                    <a:gd name="T13" fmla="*/ 0 h 3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1"/>
                    <a:gd name="T22" fmla="*/ 0 h 302"/>
                    <a:gd name="T23" fmla="*/ 41 w 41"/>
                    <a:gd name="T24" fmla="*/ 302 h 3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1" h="302">
                      <a:moveTo>
                        <a:pt x="41" y="0"/>
                      </a:moveTo>
                      <a:lnTo>
                        <a:pt x="41" y="299"/>
                      </a:lnTo>
                      <a:lnTo>
                        <a:pt x="18" y="302"/>
                      </a:lnTo>
                      <a:lnTo>
                        <a:pt x="4" y="302"/>
                      </a:lnTo>
                      <a:lnTo>
                        <a:pt x="0" y="302"/>
                      </a:lnTo>
                      <a:lnTo>
                        <a:pt x="0" y="2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8" name="Freeform 184"/>
                <p:cNvSpPr>
                  <a:spLocks/>
                </p:cNvSpPr>
                <p:nvPr/>
              </p:nvSpPr>
              <p:spPr bwMode="auto">
                <a:xfrm>
                  <a:off x="815" y="2864"/>
                  <a:ext cx="384" cy="354"/>
                </a:xfrm>
                <a:custGeom>
                  <a:avLst/>
                  <a:gdLst>
                    <a:gd name="T0" fmla="*/ 169 w 384"/>
                    <a:gd name="T1" fmla="*/ 354 h 354"/>
                    <a:gd name="T2" fmla="*/ 128 w 384"/>
                    <a:gd name="T3" fmla="*/ 349 h 354"/>
                    <a:gd name="T4" fmla="*/ 93 w 384"/>
                    <a:gd name="T5" fmla="*/ 339 h 354"/>
                    <a:gd name="T6" fmla="*/ 67 w 384"/>
                    <a:gd name="T7" fmla="*/ 326 h 354"/>
                    <a:gd name="T8" fmla="*/ 45 w 384"/>
                    <a:gd name="T9" fmla="*/ 310 h 354"/>
                    <a:gd name="T10" fmla="*/ 28 w 384"/>
                    <a:gd name="T11" fmla="*/ 295 h 354"/>
                    <a:gd name="T12" fmla="*/ 15 w 384"/>
                    <a:gd name="T13" fmla="*/ 278 h 354"/>
                    <a:gd name="T14" fmla="*/ 8 w 384"/>
                    <a:gd name="T15" fmla="*/ 263 h 354"/>
                    <a:gd name="T16" fmla="*/ 2 w 384"/>
                    <a:gd name="T17" fmla="*/ 252 h 354"/>
                    <a:gd name="T18" fmla="*/ 0 w 384"/>
                    <a:gd name="T19" fmla="*/ 243 h 354"/>
                    <a:gd name="T20" fmla="*/ 0 w 384"/>
                    <a:gd name="T21" fmla="*/ 241 h 354"/>
                    <a:gd name="T22" fmla="*/ 0 w 384"/>
                    <a:gd name="T23" fmla="*/ 0 h 354"/>
                    <a:gd name="T24" fmla="*/ 384 w 384"/>
                    <a:gd name="T25" fmla="*/ 2 h 354"/>
                    <a:gd name="T26" fmla="*/ 384 w 384"/>
                    <a:gd name="T27" fmla="*/ 236 h 354"/>
                    <a:gd name="T28" fmla="*/ 377 w 384"/>
                    <a:gd name="T29" fmla="*/ 254 h 354"/>
                    <a:gd name="T30" fmla="*/ 367 w 384"/>
                    <a:gd name="T31" fmla="*/ 273 h 354"/>
                    <a:gd name="T32" fmla="*/ 360 w 384"/>
                    <a:gd name="T33" fmla="*/ 286 h 354"/>
                    <a:gd name="T34" fmla="*/ 352 w 384"/>
                    <a:gd name="T35" fmla="*/ 297 h 354"/>
                    <a:gd name="T36" fmla="*/ 351 w 384"/>
                    <a:gd name="T37" fmla="*/ 299 h 354"/>
                    <a:gd name="T38" fmla="*/ 330 w 384"/>
                    <a:gd name="T39" fmla="*/ 317 h 354"/>
                    <a:gd name="T40" fmla="*/ 304 w 384"/>
                    <a:gd name="T41" fmla="*/ 330 h 354"/>
                    <a:gd name="T42" fmla="*/ 275 w 384"/>
                    <a:gd name="T43" fmla="*/ 339 h 354"/>
                    <a:gd name="T44" fmla="*/ 243 w 384"/>
                    <a:gd name="T45" fmla="*/ 347 h 354"/>
                    <a:gd name="T46" fmla="*/ 215 w 384"/>
                    <a:gd name="T47" fmla="*/ 351 h 354"/>
                    <a:gd name="T48" fmla="*/ 191 w 384"/>
                    <a:gd name="T49" fmla="*/ 352 h 354"/>
                    <a:gd name="T50" fmla="*/ 174 w 384"/>
                    <a:gd name="T51" fmla="*/ 354 h 354"/>
                    <a:gd name="T52" fmla="*/ 169 w 384"/>
                    <a:gd name="T53" fmla="*/ 354 h 35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4"/>
                    <a:gd name="T82" fmla="*/ 0 h 354"/>
                    <a:gd name="T83" fmla="*/ 384 w 384"/>
                    <a:gd name="T84" fmla="*/ 354 h 35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4" h="354">
                      <a:moveTo>
                        <a:pt x="169" y="354"/>
                      </a:moveTo>
                      <a:lnTo>
                        <a:pt x="128" y="349"/>
                      </a:lnTo>
                      <a:lnTo>
                        <a:pt x="93" y="339"/>
                      </a:lnTo>
                      <a:lnTo>
                        <a:pt x="67" y="326"/>
                      </a:lnTo>
                      <a:lnTo>
                        <a:pt x="45" y="310"/>
                      </a:lnTo>
                      <a:lnTo>
                        <a:pt x="28" y="295"/>
                      </a:lnTo>
                      <a:lnTo>
                        <a:pt x="15" y="278"/>
                      </a:lnTo>
                      <a:lnTo>
                        <a:pt x="8" y="263"/>
                      </a:lnTo>
                      <a:lnTo>
                        <a:pt x="2" y="252"/>
                      </a:lnTo>
                      <a:lnTo>
                        <a:pt x="0" y="243"/>
                      </a:lnTo>
                      <a:lnTo>
                        <a:pt x="0" y="241"/>
                      </a:lnTo>
                      <a:lnTo>
                        <a:pt x="0" y="0"/>
                      </a:lnTo>
                      <a:lnTo>
                        <a:pt x="384" y="2"/>
                      </a:lnTo>
                      <a:lnTo>
                        <a:pt x="384" y="236"/>
                      </a:lnTo>
                      <a:lnTo>
                        <a:pt x="377" y="254"/>
                      </a:lnTo>
                      <a:lnTo>
                        <a:pt x="367" y="273"/>
                      </a:lnTo>
                      <a:lnTo>
                        <a:pt x="360" y="286"/>
                      </a:lnTo>
                      <a:lnTo>
                        <a:pt x="352" y="297"/>
                      </a:lnTo>
                      <a:lnTo>
                        <a:pt x="351" y="299"/>
                      </a:lnTo>
                      <a:lnTo>
                        <a:pt x="330" y="317"/>
                      </a:lnTo>
                      <a:lnTo>
                        <a:pt x="304" y="330"/>
                      </a:lnTo>
                      <a:lnTo>
                        <a:pt x="275" y="339"/>
                      </a:lnTo>
                      <a:lnTo>
                        <a:pt x="243" y="347"/>
                      </a:lnTo>
                      <a:lnTo>
                        <a:pt x="215" y="351"/>
                      </a:lnTo>
                      <a:lnTo>
                        <a:pt x="191" y="352"/>
                      </a:lnTo>
                      <a:lnTo>
                        <a:pt x="174" y="354"/>
                      </a:lnTo>
                      <a:lnTo>
                        <a:pt x="169" y="3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9" name="Freeform 185"/>
                <p:cNvSpPr>
                  <a:spLocks/>
                </p:cNvSpPr>
                <p:nvPr/>
              </p:nvSpPr>
              <p:spPr bwMode="auto">
                <a:xfrm>
                  <a:off x="815" y="2864"/>
                  <a:ext cx="384" cy="354"/>
                </a:xfrm>
                <a:custGeom>
                  <a:avLst/>
                  <a:gdLst>
                    <a:gd name="T0" fmla="*/ 169 w 384"/>
                    <a:gd name="T1" fmla="*/ 354 h 354"/>
                    <a:gd name="T2" fmla="*/ 128 w 384"/>
                    <a:gd name="T3" fmla="*/ 349 h 354"/>
                    <a:gd name="T4" fmla="*/ 93 w 384"/>
                    <a:gd name="T5" fmla="*/ 339 h 354"/>
                    <a:gd name="T6" fmla="*/ 67 w 384"/>
                    <a:gd name="T7" fmla="*/ 326 h 354"/>
                    <a:gd name="T8" fmla="*/ 45 w 384"/>
                    <a:gd name="T9" fmla="*/ 310 h 354"/>
                    <a:gd name="T10" fmla="*/ 28 w 384"/>
                    <a:gd name="T11" fmla="*/ 295 h 354"/>
                    <a:gd name="T12" fmla="*/ 15 w 384"/>
                    <a:gd name="T13" fmla="*/ 278 h 354"/>
                    <a:gd name="T14" fmla="*/ 8 w 384"/>
                    <a:gd name="T15" fmla="*/ 263 h 354"/>
                    <a:gd name="T16" fmla="*/ 2 w 384"/>
                    <a:gd name="T17" fmla="*/ 252 h 354"/>
                    <a:gd name="T18" fmla="*/ 0 w 384"/>
                    <a:gd name="T19" fmla="*/ 243 h 354"/>
                    <a:gd name="T20" fmla="*/ 0 w 384"/>
                    <a:gd name="T21" fmla="*/ 241 h 354"/>
                    <a:gd name="T22" fmla="*/ 0 w 384"/>
                    <a:gd name="T23" fmla="*/ 0 h 354"/>
                    <a:gd name="T24" fmla="*/ 384 w 384"/>
                    <a:gd name="T25" fmla="*/ 2 h 354"/>
                    <a:gd name="T26" fmla="*/ 384 w 384"/>
                    <a:gd name="T27" fmla="*/ 236 h 354"/>
                    <a:gd name="T28" fmla="*/ 377 w 384"/>
                    <a:gd name="T29" fmla="*/ 254 h 354"/>
                    <a:gd name="T30" fmla="*/ 367 w 384"/>
                    <a:gd name="T31" fmla="*/ 273 h 354"/>
                    <a:gd name="T32" fmla="*/ 360 w 384"/>
                    <a:gd name="T33" fmla="*/ 286 h 354"/>
                    <a:gd name="T34" fmla="*/ 352 w 384"/>
                    <a:gd name="T35" fmla="*/ 297 h 354"/>
                    <a:gd name="T36" fmla="*/ 351 w 384"/>
                    <a:gd name="T37" fmla="*/ 299 h 354"/>
                    <a:gd name="T38" fmla="*/ 330 w 384"/>
                    <a:gd name="T39" fmla="*/ 317 h 354"/>
                    <a:gd name="T40" fmla="*/ 304 w 384"/>
                    <a:gd name="T41" fmla="*/ 330 h 354"/>
                    <a:gd name="T42" fmla="*/ 275 w 384"/>
                    <a:gd name="T43" fmla="*/ 339 h 354"/>
                    <a:gd name="T44" fmla="*/ 243 w 384"/>
                    <a:gd name="T45" fmla="*/ 347 h 354"/>
                    <a:gd name="T46" fmla="*/ 215 w 384"/>
                    <a:gd name="T47" fmla="*/ 351 h 354"/>
                    <a:gd name="T48" fmla="*/ 191 w 384"/>
                    <a:gd name="T49" fmla="*/ 352 h 354"/>
                    <a:gd name="T50" fmla="*/ 174 w 384"/>
                    <a:gd name="T51" fmla="*/ 354 h 354"/>
                    <a:gd name="T52" fmla="*/ 169 w 384"/>
                    <a:gd name="T53" fmla="*/ 354 h 35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4"/>
                    <a:gd name="T82" fmla="*/ 0 h 354"/>
                    <a:gd name="T83" fmla="*/ 384 w 384"/>
                    <a:gd name="T84" fmla="*/ 354 h 35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4" h="354">
                      <a:moveTo>
                        <a:pt x="169" y="354"/>
                      </a:moveTo>
                      <a:lnTo>
                        <a:pt x="128" y="349"/>
                      </a:lnTo>
                      <a:lnTo>
                        <a:pt x="93" y="339"/>
                      </a:lnTo>
                      <a:lnTo>
                        <a:pt x="67" y="326"/>
                      </a:lnTo>
                      <a:lnTo>
                        <a:pt x="45" y="310"/>
                      </a:lnTo>
                      <a:lnTo>
                        <a:pt x="28" y="295"/>
                      </a:lnTo>
                      <a:lnTo>
                        <a:pt x="15" y="278"/>
                      </a:lnTo>
                      <a:lnTo>
                        <a:pt x="8" y="263"/>
                      </a:lnTo>
                      <a:lnTo>
                        <a:pt x="2" y="252"/>
                      </a:lnTo>
                      <a:lnTo>
                        <a:pt x="0" y="243"/>
                      </a:lnTo>
                      <a:lnTo>
                        <a:pt x="0" y="241"/>
                      </a:lnTo>
                      <a:lnTo>
                        <a:pt x="0" y="0"/>
                      </a:lnTo>
                      <a:lnTo>
                        <a:pt x="384" y="2"/>
                      </a:lnTo>
                      <a:lnTo>
                        <a:pt x="384" y="236"/>
                      </a:lnTo>
                      <a:lnTo>
                        <a:pt x="377" y="254"/>
                      </a:lnTo>
                      <a:lnTo>
                        <a:pt x="367" y="273"/>
                      </a:lnTo>
                      <a:lnTo>
                        <a:pt x="360" y="286"/>
                      </a:lnTo>
                      <a:lnTo>
                        <a:pt x="352" y="297"/>
                      </a:lnTo>
                      <a:lnTo>
                        <a:pt x="351" y="299"/>
                      </a:lnTo>
                      <a:lnTo>
                        <a:pt x="330" y="317"/>
                      </a:lnTo>
                      <a:lnTo>
                        <a:pt x="304" y="330"/>
                      </a:lnTo>
                      <a:lnTo>
                        <a:pt x="275" y="339"/>
                      </a:lnTo>
                      <a:lnTo>
                        <a:pt x="243" y="347"/>
                      </a:lnTo>
                      <a:lnTo>
                        <a:pt x="215" y="351"/>
                      </a:lnTo>
                      <a:lnTo>
                        <a:pt x="191" y="352"/>
                      </a:lnTo>
                      <a:lnTo>
                        <a:pt x="174" y="354"/>
                      </a:lnTo>
                      <a:lnTo>
                        <a:pt x="169" y="354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0" name="Freeform 186"/>
                <p:cNvSpPr>
                  <a:spLocks/>
                </p:cNvSpPr>
                <p:nvPr/>
              </p:nvSpPr>
              <p:spPr bwMode="auto">
                <a:xfrm>
                  <a:off x="836" y="2864"/>
                  <a:ext cx="343" cy="352"/>
                </a:xfrm>
                <a:custGeom>
                  <a:avLst/>
                  <a:gdLst>
                    <a:gd name="T0" fmla="*/ 153 w 343"/>
                    <a:gd name="T1" fmla="*/ 352 h 352"/>
                    <a:gd name="T2" fmla="*/ 116 w 343"/>
                    <a:gd name="T3" fmla="*/ 349 h 352"/>
                    <a:gd name="T4" fmla="*/ 87 w 343"/>
                    <a:gd name="T5" fmla="*/ 339 h 352"/>
                    <a:gd name="T6" fmla="*/ 61 w 343"/>
                    <a:gd name="T7" fmla="*/ 328 h 352"/>
                    <a:gd name="T8" fmla="*/ 42 w 343"/>
                    <a:gd name="T9" fmla="*/ 315 h 352"/>
                    <a:gd name="T10" fmla="*/ 27 w 343"/>
                    <a:gd name="T11" fmla="*/ 301 h 352"/>
                    <a:gd name="T12" fmla="*/ 16 w 343"/>
                    <a:gd name="T13" fmla="*/ 288 h 352"/>
                    <a:gd name="T14" fmla="*/ 9 w 343"/>
                    <a:gd name="T15" fmla="*/ 275 h 352"/>
                    <a:gd name="T16" fmla="*/ 3 w 343"/>
                    <a:gd name="T17" fmla="*/ 263 h 352"/>
                    <a:gd name="T18" fmla="*/ 1 w 343"/>
                    <a:gd name="T19" fmla="*/ 256 h 352"/>
                    <a:gd name="T20" fmla="*/ 0 w 343"/>
                    <a:gd name="T21" fmla="*/ 254 h 352"/>
                    <a:gd name="T22" fmla="*/ 0 w 343"/>
                    <a:gd name="T23" fmla="*/ 0 h 352"/>
                    <a:gd name="T24" fmla="*/ 343 w 343"/>
                    <a:gd name="T25" fmla="*/ 2 h 352"/>
                    <a:gd name="T26" fmla="*/ 343 w 343"/>
                    <a:gd name="T27" fmla="*/ 226 h 352"/>
                    <a:gd name="T28" fmla="*/ 335 w 343"/>
                    <a:gd name="T29" fmla="*/ 243 h 352"/>
                    <a:gd name="T30" fmla="*/ 328 w 343"/>
                    <a:gd name="T31" fmla="*/ 260 h 352"/>
                    <a:gd name="T32" fmla="*/ 320 w 343"/>
                    <a:gd name="T33" fmla="*/ 273 h 352"/>
                    <a:gd name="T34" fmla="*/ 315 w 343"/>
                    <a:gd name="T35" fmla="*/ 282 h 352"/>
                    <a:gd name="T36" fmla="*/ 313 w 343"/>
                    <a:gd name="T37" fmla="*/ 286 h 352"/>
                    <a:gd name="T38" fmla="*/ 296 w 343"/>
                    <a:gd name="T39" fmla="*/ 302 h 352"/>
                    <a:gd name="T40" fmla="*/ 272 w 343"/>
                    <a:gd name="T41" fmla="*/ 315 h 352"/>
                    <a:gd name="T42" fmla="*/ 246 w 343"/>
                    <a:gd name="T43" fmla="*/ 326 h 352"/>
                    <a:gd name="T44" fmla="*/ 220 w 343"/>
                    <a:gd name="T45" fmla="*/ 336 h 352"/>
                    <a:gd name="T46" fmla="*/ 194 w 343"/>
                    <a:gd name="T47" fmla="*/ 343 h 352"/>
                    <a:gd name="T48" fmla="*/ 174 w 343"/>
                    <a:gd name="T49" fmla="*/ 349 h 352"/>
                    <a:gd name="T50" fmla="*/ 159 w 343"/>
                    <a:gd name="T51" fmla="*/ 351 h 352"/>
                    <a:gd name="T52" fmla="*/ 153 w 343"/>
                    <a:gd name="T53" fmla="*/ 352 h 35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43"/>
                    <a:gd name="T82" fmla="*/ 0 h 352"/>
                    <a:gd name="T83" fmla="*/ 343 w 343"/>
                    <a:gd name="T84" fmla="*/ 352 h 35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43" h="352">
                      <a:moveTo>
                        <a:pt x="153" y="352"/>
                      </a:moveTo>
                      <a:lnTo>
                        <a:pt x="116" y="349"/>
                      </a:lnTo>
                      <a:lnTo>
                        <a:pt x="87" y="339"/>
                      </a:lnTo>
                      <a:lnTo>
                        <a:pt x="61" y="328"/>
                      </a:lnTo>
                      <a:lnTo>
                        <a:pt x="42" y="315"/>
                      </a:lnTo>
                      <a:lnTo>
                        <a:pt x="27" y="301"/>
                      </a:lnTo>
                      <a:lnTo>
                        <a:pt x="16" y="288"/>
                      </a:lnTo>
                      <a:lnTo>
                        <a:pt x="9" y="275"/>
                      </a:lnTo>
                      <a:lnTo>
                        <a:pt x="3" y="263"/>
                      </a:lnTo>
                      <a:lnTo>
                        <a:pt x="1" y="256"/>
                      </a:lnTo>
                      <a:lnTo>
                        <a:pt x="0" y="254"/>
                      </a:lnTo>
                      <a:lnTo>
                        <a:pt x="0" y="0"/>
                      </a:lnTo>
                      <a:lnTo>
                        <a:pt x="343" y="2"/>
                      </a:lnTo>
                      <a:lnTo>
                        <a:pt x="343" y="226"/>
                      </a:lnTo>
                      <a:lnTo>
                        <a:pt x="335" y="243"/>
                      </a:lnTo>
                      <a:lnTo>
                        <a:pt x="328" y="260"/>
                      </a:lnTo>
                      <a:lnTo>
                        <a:pt x="320" y="273"/>
                      </a:lnTo>
                      <a:lnTo>
                        <a:pt x="315" y="282"/>
                      </a:lnTo>
                      <a:lnTo>
                        <a:pt x="313" y="286"/>
                      </a:lnTo>
                      <a:lnTo>
                        <a:pt x="296" y="302"/>
                      </a:lnTo>
                      <a:lnTo>
                        <a:pt x="272" y="315"/>
                      </a:lnTo>
                      <a:lnTo>
                        <a:pt x="246" y="326"/>
                      </a:lnTo>
                      <a:lnTo>
                        <a:pt x="220" y="336"/>
                      </a:lnTo>
                      <a:lnTo>
                        <a:pt x="194" y="343"/>
                      </a:lnTo>
                      <a:lnTo>
                        <a:pt x="174" y="349"/>
                      </a:lnTo>
                      <a:lnTo>
                        <a:pt x="159" y="351"/>
                      </a:lnTo>
                      <a:lnTo>
                        <a:pt x="153" y="352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 w="0">
                  <a:solidFill>
                    <a:srgbClr val="20202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1" name="Freeform 187"/>
                <p:cNvSpPr>
                  <a:spLocks/>
                </p:cNvSpPr>
                <p:nvPr/>
              </p:nvSpPr>
              <p:spPr bwMode="auto">
                <a:xfrm>
                  <a:off x="858" y="2866"/>
                  <a:ext cx="300" cy="349"/>
                </a:xfrm>
                <a:custGeom>
                  <a:avLst/>
                  <a:gdLst>
                    <a:gd name="T0" fmla="*/ 139 w 300"/>
                    <a:gd name="T1" fmla="*/ 349 h 349"/>
                    <a:gd name="T2" fmla="*/ 102 w 300"/>
                    <a:gd name="T3" fmla="*/ 345 h 349"/>
                    <a:gd name="T4" fmla="*/ 74 w 300"/>
                    <a:gd name="T5" fmla="*/ 337 h 349"/>
                    <a:gd name="T6" fmla="*/ 50 w 300"/>
                    <a:gd name="T7" fmla="*/ 326 h 349"/>
                    <a:gd name="T8" fmla="*/ 31 w 300"/>
                    <a:gd name="T9" fmla="*/ 313 h 349"/>
                    <a:gd name="T10" fmla="*/ 18 w 300"/>
                    <a:gd name="T11" fmla="*/ 299 h 349"/>
                    <a:gd name="T12" fmla="*/ 9 w 300"/>
                    <a:gd name="T13" fmla="*/ 286 h 349"/>
                    <a:gd name="T14" fmla="*/ 4 w 300"/>
                    <a:gd name="T15" fmla="*/ 276 h 349"/>
                    <a:gd name="T16" fmla="*/ 0 w 300"/>
                    <a:gd name="T17" fmla="*/ 269 h 349"/>
                    <a:gd name="T18" fmla="*/ 0 w 300"/>
                    <a:gd name="T19" fmla="*/ 265 h 349"/>
                    <a:gd name="T20" fmla="*/ 0 w 300"/>
                    <a:gd name="T21" fmla="*/ 0 h 349"/>
                    <a:gd name="T22" fmla="*/ 300 w 300"/>
                    <a:gd name="T23" fmla="*/ 0 h 349"/>
                    <a:gd name="T24" fmla="*/ 300 w 300"/>
                    <a:gd name="T25" fmla="*/ 213 h 349"/>
                    <a:gd name="T26" fmla="*/ 295 w 300"/>
                    <a:gd name="T27" fmla="*/ 228 h 349"/>
                    <a:gd name="T28" fmla="*/ 287 w 300"/>
                    <a:gd name="T29" fmla="*/ 245 h 349"/>
                    <a:gd name="T30" fmla="*/ 282 w 300"/>
                    <a:gd name="T31" fmla="*/ 258 h 349"/>
                    <a:gd name="T32" fmla="*/ 276 w 300"/>
                    <a:gd name="T33" fmla="*/ 267 h 349"/>
                    <a:gd name="T34" fmla="*/ 274 w 300"/>
                    <a:gd name="T35" fmla="*/ 271 h 349"/>
                    <a:gd name="T36" fmla="*/ 259 w 300"/>
                    <a:gd name="T37" fmla="*/ 286 h 349"/>
                    <a:gd name="T38" fmla="*/ 241 w 300"/>
                    <a:gd name="T39" fmla="*/ 299 h 349"/>
                    <a:gd name="T40" fmla="*/ 219 w 300"/>
                    <a:gd name="T41" fmla="*/ 312 h 349"/>
                    <a:gd name="T42" fmla="*/ 194 w 300"/>
                    <a:gd name="T43" fmla="*/ 324 h 349"/>
                    <a:gd name="T44" fmla="*/ 174 w 300"/>
                    <a:gd name="T45" fmla="*/ 334 h 349"/>
                    <a:gd name="T46" fmla="*/ 156 w 300"/>
                    <a:gd name="T47" fmla="*/ 341 h 349"/>
                    <a:gd name="T48" fmla="*/ 143 w 300"/>
                    <a:gd name="T49" fmla="*/ 347 h 349"/>
                    <a:gd name="T50" fmla="*/ 139 w 300"/>
                    <a:gd name="T51" fmla="*/ 349 h 34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00"/>
                    <a:gd name="T79" fmla="*/ 0 h 349"/>
                    <a:gd name="T80" fmla="*/ 300 w 300"/>
                    <a:gd name="T81" fmla="*/ 349 h 34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00" h="349">
                      <a:moveTo>
                        <a:pt x="139" y="349"/>
                      </a:moveTo>
                      <a:lnTo>
                        <a:pt x="102" y="345"/>
                      </a:lnTo>
                      <a:lnTo>
                        <a:pt x="74" y="337"/>
                      </a:lnTo>
                      <a:lnTo>
                        <a:pt x="50" y="326"/>
                      </a:lnTo>
                      <a:lnTo>
                        <a:pt x="31" y="313"/>
                      </a:lnTo>
                      <a:lnTo>
                        <a:pt x="18" y="299"/>
                      </a:lnTo>
                      <a:lnTo>
                        <a:pt x="9" y="286"/>
                      </a:lnTo>
                      <a:lnTo>
                        <a:pt x="4" y="276"/>
                      </a:lnTo>
                      <a:lnTo>
                        <a:pt x="0" y="269"/>
                      </a:lnTo>
                      <a:lnTo>
                        <a:pt x="0" y="265"/>
                      </a:lnTo>
                      <a:lnTo>
                        <a:pt x="0" y="0"/>
                      </a:lnTo>
                      <a:lnTo>
                        <a:pt x="300" y="0"/>
                      </a:lnTo>
                      <a:lnTo>
                        <a:pt x="300" y="213"/>
                      </a:lnTo>
                      <a:lnTo>
                        <a:pt x="295" y="228"/>
                      </a:lnTo>
                      <a:lnTo>
                        <a:pt x="287" y="245"/>
                      </a:lnTo>
                      <a:lnTo>
                        <a:pt x="282" y="258"/>
                      </a:lnTo>
                      <a:lnTo>
                        <a:pt x="276" y="267"/>
                      </a:lnTo>
                      <a:lnTo>
                        <a:pt x="274" y="271"/>
                      </a:lnTo>
                      <a:lnTo>
                        <a:pt x="259" y="286"/>
                      </a:lnTo>
                      <a:lnTo>
                        <a:pt x="241" y="299"/>
                      </a:lnTo>
                      <a:lnTo>
                        <a:pt x="219" y="312"/>
                      </a:lnTo>
                      <a:lnTo>
                        <a:pt x="194" y="324"/>
                      </a:lnTo>
                      <a:lnTo>
                        <a:pt x="174" y="334"/>
                      </a:lnTo>
                      <a:lnTo>
                        <a:pt x="156" y="341"/>
                      </a:lnTo>
                      <a:lnTo>
                        <a:pt x="143" y="347"/>
                      </a:lnTo>
                      <a:lnTo>
                        <a:pt x="139" y="349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2" name="Freeform 188"/>
                <p:cNvSpPr>
                  <a:spLocks/>
                </p:cNvSpPr>
                <p:nvPr/>
              </p:nvSpPr>
              <p:spPr bwMode="auto">
                <a:xfrm>
                  <a:off x="880" y="2866"/>
                  <a:ext cx="258" cy="347"/>
                </a:xfrm>
                <a:custGeom>
                  <a:avLst/>
                  <a:gdLst>
                    <a:gd name="T0" fmla="*/ 122 w 258"/>
                    <a:gd name="T1" fmla="*/ 347 h 347"/>
                    <a:gd name="T2" fmla="*/ 87 w 258"/>
                    <a:gd name="T3" fmla="*/ 343 h 347"/>
                    <a:gd name="T4" fmla="*/ 59 w 258"/>
                    <a:gd name="T5" fmla="*/ 336 h 347"/>
                    <a:gd name="T6" fmla="*/ 39 w 258"/>
                    <a:gd name="T7" fmla="*/ 324 h 347"/>
                    <a:gd name="T8" fmla="*/ 22 w 258"/>
                    <a:gd name="T9" fmla="*/ 313 h 347"/>
                    <a:gd name="T10" fmla="*/ 11 w 258"/>
                    <a:gd name="T11" fmla="*/ 300 h 347"/>
                    <a:gd name="T12" fmla="*/ 4 w 258"/>
                    <a:gd name="T13" fmla="*/ 289 h 347"/>
                    <a:gd name="T14" fmla="*/ 0 w 258"/>
                    <a:gd name="T15" fmla="*/ 282 h 347"/>
                    <a:gd name="T16" fmla="*/ 0 w 258"/>
                    <a:gd name="T17" fmla="*/ 280 h 347"/>
                    <a:gd name="T18" fmla="*/ 0 w 258"/>
                    <a:gd name="T19" fmla="*/ 0 h 347"/>
                    <a:gd name="T20" fmla="*/ 258 w 258"/>
                    <a:gd name="T21" fmla="*/ 0 h 347"/>
                    <a:gd name="T22" fmla="*/ 258 w 258"/>
                    <a:gd name="T23" fmla="*/ 204 h 347"/>
                    <a:gd name="T24" fmla="*/ 252 w 258"/>
                    <a:gd name="T25" fmla="*/ 217 h 347"/>
                    <a:gd name="T26" fmla="*/ 247 w 258"/>
                    <a:gd name="T27" fmla="*/ 232 h 347"/>
                    <a:gd name="T28" fmla="*/ 241 w 258"/>
                    <a:gd name="T29" fmla="*/ 243 h 347"/>
                    <a:gd name="T30" fmla="*/ 237 w 258"/>
                    <a:gd name="T31" fmla="*/ 252 h 347"/>
                    <a:gd name="T32" fmla="*/ 237 w 258"/>
                    <a:gd name="T33" fmla="*/ 256 h 347"/>
                    <a:gd name="T34" fmla="*/ 224 w 258"/>
                    <a:gd name="T35" fmla="*/ 271 h 347"/>
                    <a:gd name="T36" fmla="*/ 208 w 258"/>
                    <a:gd name="T37" fmla="*/ 284 h 347"/>
                    <a:gd name="T38" fmla="*/ 189 w 258"/>
                    <a:gd name="T39" fmla="*/ 300 h 347"/>
                    <a:gd name="T40" fmla="*/ 171 w 258"/>
                    <a:gd name="T41" fmla="*/ 315 h 347"/>
                    <a:gd name="T42" fmla="*/ 152 w 258"/>
                    <a:gd name="T43" fmla="*/ 328 h 347"/>
                    <a:gd name="T44" fmla="*/ 137 w 258"/>
                    <a:gd name="T45" fmla="*/ 337 h 347"/>
                    <a:gd name="T46" fmla="*/ 126 w 258"/>
                    <a:gd name="T47" fmla="*/ 345 h 347"/>
                    <a:gd name="T48" fmla="*/ 122 w 258"/>
                    <a:gd name="T49" fmla="*/ 347 h 34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58"/>
                    <a:gd name="T76" fmla="*/ 0 h 347"/>
                    <a:gd name="T77" fmla="*/ 258 w 258"/>
                    <a:gd name="T78" fmla="*/ 347 h 34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58" h="347">
                      <a:moveTo>
                        <a:pt x="122" y="347"/>
                      </a:moveTo>
                      <a:lnTo>
                        <a:pt x="87" y="343"/>
                      </a:lnTo>
                      <a:lnTo>
                        <a:pt x="59" y="336"/>
                      </a:lnTo>
                      <a:lnTo>
                        <a:pt x="39" y="324"/>
                      </a:lnTo>
                      <a:lnTo>
                        <a:pt x="22" y="313"/>
                      </a:lnTo>
                      <a:lnTo>
                        <a:pt x="11" y="300"/>
                      </a:lnTo>
                      <a:lnTo>
                        <a:pt x="4" y="289"/>
                      </a:lnTo>
                      <a:lnTo>
                        <a:pt x="0" y="282"/>
                      </a:lnTo>
                      <a:lnTo>
                        <a:pt x="0" y="280"/>
                      </a:lnTo>
                      <a:lnTo>
                        <a:pt x="0" y="0"/>
                      </a:lnTo>
                      <a:lnTo>
                        <a:pt x="258" y="0"/>
                      </a:lnTo>
                      <a:lnTo>
                        <a:pt x="258" y="204"/>
                      </a:lnTo>
                      <a:lnTo>
                        <a:pt x="252" y="217"/>
                      </a:lnTo>
                      <a:lnTo>
                        <a:pt x="247" y="232"/>
                      </a:lnTo>
                      <a:lnTo>
                        <a:pt x="241" y="243"/>
                      </a:lnTo>
                      <a:lnTo>
                        <a:pt x="237" y="252"/>
                      </a:lnTo>
                      <a:lnTo>
                        <a:pt x="237" y="256"/>
                      </a:lnTo>
                      <a:lnTo>
                        <a:pt x="224" y="271"/>
                      </a:lnTo>
                      <a:lnTo>
                        <a:pt x="208" y="284"/>
                      </a:lnTo>
                      <a:lnTo>
                        <a:pt x="189" y="300"/>
                      </a:lnTo>
                      <a:lnTo>
                        <a:pt x="171" y="315"/>
                      </a:lnTo>
                      <a:lnTo>
                        <a:pt x="152" y="328"/>
                      </a:lnTo>
                      <a:lnTo>
                        <a:pt x="137" y="337"/>
                      </a:lnTo>
                      <a:lnTo>
                        <a:pt x="126" y="345"/>
                      </a:lnTo>
                      <a:lnTo>
                        <a:pt x="122" y="347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3" name="Freeform 189"/>
                <p:cNvSpPr>
                  <a:spLocks/>
                </p:cNvSpPr>
                <p:nvPr/>
              </p:nvSpPr>
              <p:spPr bwMode="auto">
                <a:xfrm>
                  <a:off x="902" y="2866"/>
                  <a:ext cx="215" cy="347"/>
                </a:xfrm>
                <a:custGeom>
                  <a:avLst/>
                  <a:gdLst>
                    <a:gd name="T0" fmla="*/ 108 w 215"/>
                    <a:gd name="T1" fmla="*/ 347 h 347"/>
                    <a:gd name="T2" fmla="*/ 78 w 215"/>
                    <a:gd name="T3" fmla="*/ 343 h 347"/>
                    <a:gd name="T4" fmla="*/ 54 w 215"/>
                    <a:gd name="T5" fmla="*/ 337 h 347"/>
                    <a:gd name="T6" fmla="*/ 34 w 215"/>
                    <a:gd name="T7" fmla="*/ 328 h 347"/>
                    <a:gd name="T8" fmla="*/ 21 w 215"/>
                    <a:gd name="T9" fmla="*/ 319 h 347"/>
                    <a:gd name="T10" fmla="*/ 10 w 215"/>
                    <a:gd name="T11" fmla="*/ 310 h 347"/>
                    <a:gd name="T12" fmla="*/ 4 w 215"/>
                    <a:gd name="T13" fmla="*/ 300 h 347"/>
                    <a:gd name="T14" fmla="*/ 0 w 215"/>
                    <a:gd name="T15" fmla="*/ 295 h 347"/>
                    <a:gd name="T16" fmla="*/ 0 w 215"/>
                    <a:gd name="T17" fmla="*/ 293 h 347"/>
                    <a:gd name="T18" fmla="*/ 0 w 215"/>
                    <a:gd name="T19" fmla="*/ 0 h 347"/>
                    <a:gd name="T20" fmla="*/ 215 w 215"/>
                    <a:gd name="T21" fmla="*/ 0 h 347"/>
                    <a:gd name="T22" fmla="*/ 215 w 215"/>
                    <a:gd name="T23" fmla="*/ 193 h 347"/>
                    <a:gd name="T24" fmla="*/ 212 w 215"/>
                    <a:gd name="T25" fmla="*/ 206 h 347"/>
                    <a:gd name="T26" fmla="*/ 206 w 215"/>
                    <a:gd name="T27" fmla="*/ 217 h 347"/>
                    <a:gd name="T28" fmla="*/ 202 w 215"/>
                    <a:gd name="T29" fmla="*/ 230 h 347"/>
                    <a:gd name="T30" fmla="*/ 199 w 215"/>
                    <a:gd name="T31" fmla="*/ 239 h 347"/>
                    <a:gd name="T32" fmla="*/ 199 w 215"/>
                    <a:gd name="T33" fmla="*/ 243 h 347"/>
                    <a:gd name="T34" fmla="*/ 188 w 215"/>
                    <a:gd name="T35" fmla="*/ 254 h 347"/>
                    <a:gd name="T36" fmla="*/ 175 w 215"/>
                    <a:gd name="T37" fmla="*/ 271 h 347"/>
                    <a:gd name="T38" fmla="*/ 160 w 215"/>
                    <a:gd name="T39" fmla="*/ 287 h 347"/>
                    <a:gd name="T40" fmla="*/ 145 w 215"/>
                    <a:gd name="T41" fmla="*/ 304 h 347"/>
                    <a:gd name="T42" fmla="*/ 130 w 215"/>
                    <a:gd name="T43" fmla="*/ 321 h 347"/>
                    <a:gd name="T44" fmla="*/ 119 w 215"/>
                    <a:gd name="T45" fmla="*/ 334 h 347"/>
                    <a:gd name="T46" fmla="*/ 110 w 215"/>
                    <a:gd name="T47" fmla="*/ 343 h 347"/>
                    <a:gd name="T48" fmla="*/ 108 w 215"/>
                    <a:gd name="T49" fmla="*/ 347 h 34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15"/>
                    <a:gd name="T76" fmla="*/ 0 h 347"/>
                    <a:gd name="T77" fmla="*/ 215 w 215"/>
                    <a:gd name="T78" fmla="*/ 347 h 34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15" h="347">
                      <a:moveTo>
                        <a:pt x="108" y="347"/>
                      </a:moveTo>
                      <a:lnTo>
                        <a:pt x="78" y="343"/>
                      </a:lnTo>
                      <a:lnTo>
                        <a:pt x="54" y="337"/>
                      </a:lnTo>
                      <a:lnTo>
                        <a:pt x="34" y="328"/>
                      </a:lnTo>
                      <a:lnTo>
                        <a:pt x="21" y="319"/>
                      </a:lnTo>
                      <a:lnTo>
                        <a:pt x="10" y="310"/>
                      </a:lnTo>
                      <a:lnTo>
                        <a:pt x="4" y="300"/>
                      </a:lnTo>
                      <a:lnTo>
                        <a:pt x="0" y="295"/>
                      </a:lnTo>
                      <a:lnTo>
                        <a:pt x="0" y="293"/>
                      </a:lnTo>
                      <a:lnTo>
                        <a:pt x="0" y="0"/>
                      </a:lnTo>
                      <a:lnTo>
                        <a:pt x="215" y="0"/>
                      </a:lnTo>
                      <a:lnTo>
                        <a:pt x="215" y="193"/>
                      </a:lnTo>
                      <a:lnTo>
                        <a:pt x="212" y="206"/>
                      </a:lnTo>
                      <a:lnTo>
                        <a:pt x="206" y="217"/>
                      </a:lnTo>
                      <a:lnTo>
                        <a:pt x="202" y="230"/>
                      </a:lnTo>
                      <a:lnTo>
                        <a:pt x="199" y="239"/>
                      </a:lnTo>
                      <a:lnTo>
                        <a:pt x="199" y="243"/>
                      </a:lnTo>
                      <a:lnTo>
                        <a:pt x="188" y="254"/>
                      </a:lnTo>
                      <a:lnTo>
                        <a:pt x="175" y="271"/>
                      </a:lnTo>
                      <a:lnTo>
                        <a:pt x="160" y="287"/>
                      </a:lnTo>
                      <a:lnTo>
                        <a:pt x="145" y="304"/>
                      </a:lnTo>
                      <a:lnTo>
                        <a:pt x="130" y="321"/>
                      </a:lnTo>
                      <a:lnTo>
                        <a:pt x="119" y="334"/>
                      </a:lnTo>
                      <a:lnTo>
                        <a:pt x="110" y="343"/>
                      </a:lnTo>
                      <a:lnTo>
                        <a:pt x="108" y="347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4" name="Freeform 190"/>
                <p:cNvSpPr>
                  <a:spLocks/>
                </p:cNvSpPr>
                <p:nvPr/>
              </p:nvSpPr>
              <p:spPr bwMode="auto">
                <a:xfrm>
                  <a:off x="923" y="2866"/>
                  <a:ext cx="174" cy="345"/>
                </a:xfrm>
                <a:custGeom>
                  <a:avLst/>
                  <a:gdLst>
                    <a:gd name="T0" fmla="*/ 92 w 174"/>
                    <a:gd name="T1" fmla="*/ 345 h 345"/>
                    <a:gd name="T2" fmla="*/ 65 w 174"/>
                    <a:gd name="T3" fmla="*/ 343 h 345"/>
                    <a:gd name="T4" fmla="*/ 42 w 174"/>
                    <a:gd name="T5" fmla="*/ 337 h 345"/>
                    <a:gd name="T6" fmla="*/ 26 w 174"/>
                    <a:gd name="T7" fmla="*/ 330 h 345"/>
                    <a:gd name="T8" fmla="*/ 15 w 174"/>
                    <a:gd name="T9" fmla="*/ 323 h 345"/>
                    <a:gd name="T10" fmla="*/ 5 w 174"/>
                    <a:gd name="T11" fmla="*/ 313 h 345"/>
                    <a:gd name="T12" fmla="*/ 2 w 174"/>
                    <a:gd name="T13" fmla="*/ 308 h 345"/>
                    <a:gd name="T14" fmla="*/ 0 w 174"/>
                    <a:gd name="T15" fmla="*/ 306 h 345"/>
                    <a:gd name="T16" fmla="*/ 0 w 174"/>
                    <a:gd name="T17" fmla="*/ 2 h 345"/>
                    <a:gd name="T18" fmla="*/ 174 w 174"/>
                    <a:gd name="T19" fmla="*/ 0 h 345"/>
                    <a:gd name="T20" fmla="*/ 174 w 174"/>
                    <a:gd name="T21" fmla="*/ 184 h 345"/>
                    <a:gd name="T22" fmla="*/ 170 w 174"/>
                    <a:gd name="T23" fmla="*/ 193 h 345"/>
                    <a:gd name="T24" fmla="*/ 167 w 174"/>
                    <a:gd name="T25" fmla="*/ 204 h 345"/>
                    <a:gd name="T26" fmla="*/ 165 w 174"/>
                    <a:gd name="T27" fmla="*/ 217 h 345"/>
                    <a:gd name="T28" fmla="*/ 163 w 174"/>
                    <a:gd name="T29" fmla="*/ 226 h 345"/>
                    <a:gd name="T30" fmla="*/ 161 w 174"/>
                    <a:gd name="T31" fmla="*/ 228 h 345"/>
                    <a:gd name="T32" fmla="*/ 154 w 174"/>
                    <a:gd name="T33" fmla="*/ 239 h 345"/>
                    <a:gd name="T34" fmla="*/ 144 w 174"/>
                    <a:gd name="T35" fmla="*/ 256 h 345"/>
                    <a:gd name="T36" fmla="*/ 133 w 174"/>
                    <a:gd name="T37" fmla="*/ 274 h 345"/>
                    <a:gd name="T38" fmla="*/ 120 w 174"/>
                    <a:gd name="T39" fmla="*/ 295 h 345"/>
                    <a:gd name="T40" fmla="*/ 111 w 174"/>
                    <a:gd name="T41" fmla="*/ 313 h 345"/>
                    <a:gd name="T42" fmla="*/ 102 w 174"/>
                    <a:gd name="T43" fmla="*/ 330 h 345"/>
                    <a:gd name="T44" fmla="*/ 96 w 174"/>
                    <a:gd name="T45" fmla="*/ 341 h 345"/>
                    <a:gd name="T46" fmla="*/ 92 w 174"/>
                    <a:gd name="T47" fmla="*/ 345 h 34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74"/>
                    <a:gd name="T73" fmla="*/ 0 h 345"/>
                    <a:gd name="T74" fmla="*/ 174 w 174"/>
                    <a:gd name="T75" fmla="*/ 345 h 34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74" h="345">
                      <a:moveTo>
                        <a:pt x="92" y="345"/>
                      </a:moveTo>
                      <a:lnTo>
                        <a:pt x="65" y="343"/>
                      </a:lnTo>
                      <a:lnTo>
                        <a:pt x="42" y="337"/>
                      </a:lnTo>
                      <a:lnTo>
                        <a:pt x="26" y="330"/>
                      </a:lnTo>
                      <a:lnTo>
                        <a:pt x="15" y="323"/>
                      </a:lnTo>
                      <a:lnTo>
                        <a:pt x="5" y="313"/>
                      </a:lnTo>
                      <a:lnTo>
                        <a:pt x="2" y="308"/>
                      </a:lnTo>
                      <a:lnTo>
                        <a:pt x="0" y="306"/>
                      </a:lnTo>
                      <a:lnTo>
                        <a:pt x="0" y="2"/>
                      </a:lnTo>
                      <a:lnTo>
                        <a:pt x="174" y="0"/>
                      </a:lnTo>
                      <a:lnTo>
                        <a:pt x="174" y="184"/>
                      </a:lnTo>
                      <a:lnTo>
                        <a:pt x="170" y="193"/>
                      </a:lnTo>
                      <a:lnTo>
                        <a:pt x="167" y="204"/>
                      </a:lnTo>
                      <a:lnTo>
                        <a:pt x="165" y="217"/>
                      </a:lnTo>
                      <a:lnTo>
                        <a:pt x="163" y="226"/>
                      </a:lnTo>
                      <a:lnTo>
                        <a:pt x="161" y="228"/>
                      </a:lnTo>
                      <a:lnTo>
                        <a:pt x="154" y="239"/>
                      </a:lnTo>
                      <a:lnTo>
                        <a:pt x="144" y="256"/>
                      </a:lnTo>
                      <a:lnTo>
                        <a:pt x="133" y="274"/>
                      </a:lnTo>
                      <a:lnTo>
                        <a:pt x="120" y="295"/>
                      </a:lnTo>
                      <a:lnTo>
                        <a:pt x="111" y="313"/>
                      </a:lnTo>
                      <a:lnTo>
                        <a:pt x="102" y="330"/>
                      </a:lnTo>
                      <a:lnTo>
                        <a:pt x="96" y="341"/>
                      </a:lnTo>
                      <a:lnTo>
                        <a:pt x="92" y="345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 w="0">
                  <a:solidFill>
                    <a:srgbClr val="9F9F9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5" name="Freeform 191"/>
                <p:cNvSpPr>
                  <a:spLocks/>
                </p:cNvSpPr>
                <p:nvPr/>
              </p:nvSpPr>
              <p:spPr bwMode="auto">
                <a:xfrm>
                  <a:off x="945" y="2866"/>
                  <a:ext cx="132" cy="343"/>
                </a:xfrm>
                <a:custGeom>
                  <a:avLst/>
                  <a:gdLst>
                    <a:gd name="T0" fmla="*/ 78 w 132"/>
                    <a:gd name="T1" fmla="*/ 343 h 343"/>
                    <a:gd name="T2" fmla="*/ 52 w 132"/>
                    <a:gd name="T3" fmla="*/ 343 h 343"/>
                    <a:gd name="T4" fmla="*/ 31 w 132"/>
                    <a:gd name="T5" fmla="*/ 339 h 343"/>
                    <a:gd name="T6" fmla="*/ 17 w 132"/>
                    <a:gd name="T7" fmla="*/ 332 h 343"/>
                    <a:gd name="T8" fmla="*/ 7 w 132"/>
                    <a:gd name="T9" fmla="*/ 326 h 343"/>
                    <a:gd name="T10" fmla="*/ 2 w 132"/>
                    <a:gd name="T11" fmla="*/ 321 h 343"/>
                    <a:gd name="T12" fmla="*/ 0 w 132"/>
                    <a:gd name="T13" fmla="*/ 319 h 343"/>
                    <a:gd name="T14" fmla="*/ 0 w 132"/>
                    <a:gd name="T15" fmla="*/ 2 h 343"/>
                    <a:gd name="T16" fmla="*/ 132 w 132"/>
                    <a:gd name="T17" fmla="*/ 0 h 343"/>
                    <a:gd name="T18" fmla="*/ 132 w 132"/>
                    <a:gd name="T19" fmla="*/ 174 h 343"/>
                    <a:gd name="T20" fmla="*/ 128 w 132"/>
                    <a:gd name="T21" fmla="*/ 184 h 343"/>
                    <a:gd name="T22" fmla="*/ 126 w 132"/>
                    <a:gd name="T23" fmla="*/ 198 h 343"/>
                    <a:gd name="T24" fmla="*/ 124 w 132"/>
                    <a:gd name="T25" fmla="*/ 210 h 343"/>
                    <a:gd name="T26" fmla="*/ 122 w 132"/>
                    <a:gd name="T27" fmla="*/ 215 h 343"/>
                    <a:gd name="T28" fmla="*/ 119 w 132"/>
                    <a:gd name="T29" fmla="*/ 224 h 343"/>
                    <a:gd name="T30" fmla="*/ 111 w 132"/>
                    <a:gd name="T31" fmla="*/ 241 h 343"/>
                    <a:gd name="T32" fmla="*/ 104 w 132"/>
                    <a:gd name="T33" fmla="*/ 261 h 343"/>
                    <a:gd name="T34" fmla="*/ 96 w 132"/>
                    <a:gd name="T35" fmla="*/ 284 h 343"/>
                    <a:gd name="T36" fmla="*/ 89 w 132"/>
                    <a:gd name="T37" fmla="*/ 306 h 343"/>
                    <a:gd name="T38" fmla="*/ 83 w 132"/>
                    <a:gd name="T39" fmla="*/ 324 h 343"/>
                    <a:gd name="T40" fmla="*/ 80 w 132"/>
                    <a:gd name="T41" fmla="*/ 337 h 343"/>
                    <a:gd name="T42" fmla="*/ 78 w 132"/>
                    <a:gd name="T43" fmla="*/ 343 h 34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32"/>
                    <a:gd name="T67" fmla="*/ 0 h 343"/>
                    <a:gd name="T68" fmla="*/ 132 w 132"/>
                    <a:gd name="T69" fmla="*/ 343 h 34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32" h="343">
                      <a:moveTo>
                        <a:pt x="78" y="343"/>
                      </a:moveTo>
                      <a:lnTo>
                        <a:pt x="52" y="343"/>
                      </a:lnTo>
                      <a:lnTo>
                        <a:pt x="31" y="339"/>
                      </a:lnTo>
                      <a:lnTo>
                        <a:pt x="17" y="332"/>
                      </a:lnTo>
                      <a:lnTo>
                        <a:pt x="7" y="326"/>
                      </a:lnTo>
                      <a:lnTo>
                        <a:pt x="2" y="321"/>
                      </a:lnTo>
                      <a:lnTo>
                        <a:pt x="0" y="319"/>
                      </a:lnTo>
                      <a:lnTo>
                        <a:pt x="0" y="2"/>
                      </a:lnTo>
                      <a:lnTo>
                        <a:pt x="132" y="0"/>
                      </a:lnTo>
                      <a:lnTo>
                        <a:pt x="132" y="174"/>
                      </a:lnTo>
                      <a:lnTo>
                        <a:pt x="128" y="184"/>
                      </a:lnTo>
                      <a:lnTo>
                        <a:pt x="126" y="198"/>
                      </a:lnTo>
                      <a:lnTo>
                        <a:pt x="124" y="210"/>
                      </a:lnTo>
                      <a:lnTo>
                        <a:pt x="122" y="215"/>
                      </a:lnTo>
                      <a:lnTo>
                        <a:pt x="119" y="224"/>
                      </a:lnTo>
                      <a:lnTo>
                        <a:pt x="111" y="241"/>
                      </a:lnTo>
                      <a:lnTo>
                        <a:pt x="104" y="261"/>
                      </a:lnTo>
                      <a:lnTo>
                        <a:pt x="96" y="284"/>
                      </a:lnTo>
                      <a:lnTo>
                        <a:pt x="89" y="306"/>
                      </a:lnTo>
                      <a:lnTo>
                        <a:pt x="83" y="324"/>
                      </a:lnTo>
                      <a:lnTo>
                        <a:pt x="80" y="337"/>
                      </a:lnTo>
                      <a:lnTo>
                        <a:pt x="78" y="34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>
                  <a:solidFill>
                    <a:srgbClr val="BFB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6" name="Freeform 192"/>
                <p:cNvSpPr>
                  <a:spLocks/>
                </p:cNvSpPr>
                <p:nvPr/>
              </p:nvSpPr>
              <p:spPr bwMode="auto">
                <a:xfrm>
                  <a:off x="967" y="2866"/>
                  <a:ext cx="89" cy="343"/>
                </a:xfrm>
                <a:custGeom>
                  <a:avLst/>
                  <a:gdLst>
                    <a:gd name="T0" fmla="*/ 61 w 89"/>
                    <a:gd name="T1" fmla="*/ 341 h 343"/>
                    <a:gd name="T2" fmla="*/ 39 w 89"/>
                    <a:gd name="T3" fmla="*/ 343 h 343"/>
                    <a:gd name="T4" fmla="*/ 22 w 89"/>
                    <a:gd name="T5" fmla="*/ 341 h 343"/>
                    <a:gd name="T6" fmla="*/ 9 w 89"/>
                    <a:gd name="T7" fmla="*/ 337 h 343"/>
                    <a:gd name="T8" fmla="*/ 2 w 89"/>
                    <a:gd name="T9" fmla="*/ 334 h 343"/>
                    <a:gd name="T10" fmla="*/ 0 w 89"/>
                    <a:gd name="T11" fmla="*/ 334 h 343"/>
                    <a:gd name="T12" fmla="*/ 0 w 89"/>
                    <a:gd name="T13" fmla="*/ 2 h 343"/>
                    <a:gd name="T14" fmla="*/ 89 w 89"/>
                    <a:gd name="T15" fmla="*/ 0 h 343"/>
                    <a:gd name="T16" fmla="*/ 89 w 89"/>
                    <a:gd name="T17" fmla="*/ 163 h 343"/>
                    <a:gd name="T18" fmla="*/ 87 w 89"/>
                    <a:gd name="T19" fmla="*/ 171 h 343"/>
                    <a:gd name="T20" fmla="*/ 85 w 89"/>
                    <a:gd name="T21" fmla="*/ 184 h 343"/>
                    <a:gd name="T22" fmla="*/ 85 w 89"/>
                    <a:gd name="T23" fmla="*/ 197 h 343"/>
                    <a:gd name="T24" fmla="*/ 84 w 89"/>
                    <a:gd name="T25" fmla="*/ 202 h 343"/>
                    <a:gd name="T26" fmla="*/ 82 w 89"/>
                    <a:gd name="T27" fmla="*/ 210 h 343"/>
                    <a:gd name="T28" fmla="*/ 78 w 89"/>
                    <a:gd name="T29" fmla="*/ 226 h 343"/>
                    <a:gd name="T30" fmla="*/ 74 w 89"/>
                    <a:gd name="T31" fmla="*/ 248 h 343"/>
                    <a:gd name="T32" fmla="*/ 71 w 89"/>
                    <a:gd name="T33" fmla="*/ 274 h 343"/>
                    <a:gd name="T34" fmla="*/ 67 w 89"/>
                    <a:gd name="T35" fmla="*/ 299 h 343"/>
                    <a:gd name="T36" fmla="*/ 65 w 89"/>
                    <a:gd name="T37" fmla="*/ 321 h 343"/>
                    <a:gd name="T38" fmla="*/ 63 w 89"/>
                    <a:gd name="T39" fmla="*/ 336 h 343"/>
                    <a:gd name="T40" fmla="*/ 61 w 89"/>
                    <a:gd name="T41" fmla="*/ 341 h 34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9"/>
                    <a:gd name="T64" fmla="*/ 0 h 343"/>
                    <a:gd name="T65" fmla="*/ 89 w 89"/>
                    <a:gd name="T66" fmla="*/ 343 h 34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9" h="343">
                      <a:moveTo>
                        <a:pt x="61" y="341"/>
                      </a:moveTo>
                      <a:lnTo>
                        <a:pt x="39" y="343"/>
                      </a:lnTo>
                      <a:lnTo>
                        <a:pt x="22" y="341"/>
                      </a:lnTo>
                      <a:lnTo>
                        <a:pt x="9" y="337"/>
                      </a:lnTo>
                      <a:lnTo>
                        <a:pt x="2" y="334"/>
                      </a:lnTo>
                      <a:lnTo>
                        <a:pt x="0" y="334"/>
                      </a:lnTo>
                      <a:lnTo>
                        <a:pt x="0" y="2"/>
                      </a:lnTo>
                      <a:lnTo>
                        <a:pt x="89" y="0"/>
                      </a:lnTo>
                      <a:lnTo>
                        <a:pt x="89" y="163"/>
                      </a:lnTo>
                      <a:lnTo>
                        <a:pt x="87" y="171"/>
                      </a:lnTo>
                      <a:lnTo>
                        <a:pt x="85" y="184"/>
                      </a:lnTo>
                      <a:lnTo>
                        <a:pt x="85" y="197"/>
                      </a:lnTo>
                      <a:lnTo>
                        <a:pt x="84" y="202"/>
                      </a:lnTo>
                      <a:lnTo>
                        <a:pt x="82" y="210"/>
                      </a:lnTo>
                      <a:lnTo>
                        <a:pt x="78" y="226"/>
                      </a:lnTo>
                      <a:lnTo>
                        <a:pt x="74" y="248"/>
                      </a:lnTo>
                      <a:lnTo>
                        <a:pt x="71" y="274"/>
                      </a:lnTo>
                      <a:lnTo>
                        <a:pt x="67" y="299"/>
                      </a:lnTo>
                      <a:lnTo>
                        <a:pt x="65" y="321"/>
                      </a:lnTo>
                      <a:lnTo>
                        <a:pt x="63" y="336"/>
                      </a:lnTo>
                      <a:lnTo>
                        <a:pt x="61" y="341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 w="0">
                  <a:solidFill>
                    <a:srgbClr val="DFDFD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7" name="Freeform 193"/>
                <p:cNvSpPr>
                  <a:spLocks/>
                </p:cNvSpPr>
                <p:nvPr/>
              </p:nvSpPr>
              <p:spPr bwMode="auto">
                <a:xfrm>
                  <a:off x="989" y="2866"/>
                  <a:ext cx="47" cy="347"/>
                </a:xfrm>
                <a:custGeom>
                  <a:avLst/>
                  <a:gdLst>
                    <a:gd name="T0" fmla="*/ 47 w 47"/>
                    <a:gd name="T1" fmla="*/ 0 h 347"/>
                    <a:gd name="T2" fmla="*/ 47 w 47"/>
                    <a:gd name="T3" fmla="*/ 341 h 347"/>
                    <a:gd name="T4" fmla="*/ 23 w 47"/>
                    <a:gd name="T5" fmla="*/ 345 h 347"/>
                    <a:gd name="T6" fmla="*/ 6 w 47"/>
                    <a:gd name="T7" fmla="*/ 347 h 347"/>
                    <a:gd name="T8" fmla="*/ 0 w 47"/>
                    <a:gd name="T9" fmla="*/ 347 h 347"/>
                    <a:gd name="T10" fmla="*/ 0 w 47"/>
                    <a:gd name="T11" fmla="*/ 4 h 347"/>
                    <a:gd name="T12" fmla="*/ 47 w 47"/>
                    <a:gd name="T13" fmla="*/ 0 h 34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7"/>
                    <a:gd name="T22" fmla="*/ 0 h 347"/>
                    <a:gd name="T23" fmla="*/ 47 w 47"/>
                    <a:gd name="T24" fmla="*/ 347 h 34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7" h="347">
                      <a:moveTo>
                        <a:pt x="47" y="0"/>
                      </a:moveTo>
                      <a:lnTo>
                        <a:pt x="47" y="341"/>
                      </a:lnTo>
                      <a:lnTo>
                        <a:pt x="23" y="345"/>
                      </a:lnTo>
                      <a:lnTo>
                        <a:pt x="6" y="347"/>
                      </a:lnTo>
                      <a:lnTo>
                        <a:pt x="0" y="347"/>
                      </a:lnTo>
                      <a:lnTo>
                        <a:pt x="0" y="4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8" name="Freeform 194"/>
                <p:cNvSpPr>
                  <a:spLocks noEditPoints="1"/>
                </p:cNvSpPr>
                <p:nvPr/>
              </p:nvSpPr>
              <p:spPr bwMode="auto">
                <a:xfrm>
                  <a:off x="826" y="2998"/>
                  <a:ext cx="102" cy="107"/>
                </a:xfrm>
                <a:custGeom>
                  <a:avLst/>
                  <a:gdLst>
                    <a:gd name="T0" fmla="*/ 52 w 102"/>
                    <a:gd name="T1" fmla="*/ 24 h 107"/>
                    <a:gd name="T2" fmla="*/ 65 w 102"/>
                    <a:gd name="T3" fmla="*/ 66 h 107"/>
                    <a:gd name="T4" fmla="*/ 37 w 102"/>
                    <a:gd name="T5" fmla="*/ 66 h 107"/>
                    <a:gd name="T6" fmla="*/ 52 w 102"/>
                    <a:gd name="T7" fmla="*/ 24 h 107"/>
                    <a:gd name="T8" fmla="*/ 0 w 102"/>
                    <a:gd name="T9" fmla="*/ 107 h 107"/>
                    <a:gd name="T10" fmla="*/ 24 w 102"/>
                    <a:gd name="T11" fmla="*/ 107 h 107"/>
                    <a:gd name="T12" fmla="*/ 32 w 102"/>
                    <a:gd name="T13" fmla="*/ 85 h 107"/>
                    <a:gd name="T14" fmla="*/ 71 w 102"/>
                    <a:gd name="T15" fmla="*/ 85 h 107"/>
                    <a:gd name="T16" fmla="*/ 78 w 102"/>
                    <a:gd name="T17" fmla="*/ 107 h 107"/>
                    <a:gd name="T18" fmla="*/ 102 w 102"/>
                    <a:gd name="T19" fmla="*/ 107 h 107"/>
                    <a:gd name="T20" fmla="*/ 65 w 102"/>
                    <a:gd name="T21" fmla="*/ 0 h 107"/>
                    <a:gd name="T22" fmla="*/ 39 w 102"/>
                    <a:gd name="T23" fmla="*/ 0 h 107"/>
                    <a:gd name="T24" fmla="*/ 0 w 102"/>
                    <a:gd name="T25" fmla="*/ 107 h 10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2"/>
                    <a:gd name="T40" fmla="*/ 0 h 107"/>
                    <a:gd name="T41" fmla="*/ 102 w 102"/>
                    <a:gd name="T42" fmla="*/ 107 h 10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2" h="107">
                      <a:moveTo>
                        <a:pt x="52" y="24"/>
                      </a:moveTo>
                      <a:lnTo>
                        <a:pt x="65" y="66"/>
                      </a:lnTo>
                      <a:lnTo>
                        <a:pt x="37" y="66"/>
                      </a:lnTo>
                      <a:lnTo>
                        <a:pt x="52" y="24"/>
                      </a:lnTo>
                      <a:close/>
                      <a:moveTo>
                        <a:pt x="0" y="107"/>
                      </a:moveTo>
                      <a:lnTo>
                        <a:pt x="24" y="107"/>
                      </a:lnTo>
                      <a:lnTo>
                        <a:pt x="32" y="85"/>
                      </a:lnTo>
                      <a:lnTo>
                        <a:pt x="71" y="85"/>
                      </a:lnTo>
                      <a:lnTo>
                        <a:pt x="78" y="107"/>
                      </a:lnTo>
                      <a:lnTo>
                        <a:pt x="102" y="107"/>
                      </a:lnTo>
                      <a:lnTo>
                        <a:pt x="65" y="0"/>
                      </a:lnTo>
                      <a:lnTo>
                        <a:pt x="39" y="0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9" name="Freeform 195"/>
                <p:cNvSpPr>
                  <a:spLocks/>
                </p:cNvSpPr>
                <p:nvPr/>
              </p:nvSpPr>
              <p:spPr bwMode="auto">
                <a:xfrm>
                  <a:off x="813" y="2762"/>
                  <a:ext cx="386" cy="200"/>
                </a:xfrm>
                <a:custGeom>
                  <a:avLst/>
                  <a:gdLst>
                    <a:gd name="T0" fmla="*/ 193 w 386"/>
                    <a:gd name="T1" fmla="*/ 200 h 200"/>
                    <a:gd name="T2" fmla="*/ 238 w 386"/>
                    <a:gd name="T3" fmla="*/ 199 h 200"/>
                    <a:gd name="T4" fmla="*/ 278 w 386"/>
                    <a:gd name="T5" fmla="*/ 191 h 200"/>
                    <a:gd name="T6" fmla="*/ 314 w 386"/>
                    <a:gd name="T7" fmla="*/ 178 h 200"/>
                    <a:gd name="T8" fmla="*/ 343 w 386"/>
                    <a:gd name="T9" fmla="*/ 163 h 200"/>
                    <a:gd name="T10" fmla="*/ 366 w 386"/>
                    <a:gd name="T11" fmla="*/ 145 h 200"/>
                    <a:gd name="T12" fmla="*/ 380 w 386"/>
                    <a:gd name="T13" fmla="*/ 124 h 200"/>
                    <a:gd name="T14" fmla="*/ 386 w 386"/>
                    <a:gd name="T15" fmla="*/ 100 h 200"/>
                    <a:gd name="T16" fmla="*/ 380 w 386"/>
                    <a:gd name="T17" fmla="*/ 78 h 200"/>
                    <a:gd name="T18" fmla="*/ 366 w 386"/>
                    <a:gd name="T19" fmla="*/ 56 h 200"/>
                    <a:gd name="T20" fmla="*/ 343 w 386"/>
                    <a:gd name="T21" fmla="*/ 37 h 200"/>
                    <a:gd name="T22" fmla="*/ 314 w 386"/>
                    <a:gd name="T23" fmla="*/ 22 h 200"/>
                    <a:gd name="T24" fmla="*/ 278 w 386"/>
                    <a:gd name="T25" fmla="*/ 11 h 200"/>
                    <a:gd name="T26" fmla="*/ 238 w 386"/>
                    <a:gd name="T27" fmla="*/ 2 h 200"/>
                    <a:gd name="T28" fmla="*/ 193 w 386"/>
                    <a:gd name="T29" fmla="*/ 0 h 200"/>
                    <a:gd name="T30" fmla="*/ 149 w 386"/>
                    <a:gd name="T31" fmla="*/ 2 h 200"/>
                    <a:gd name="T32" fmla="*/ 110 w 386"/>
                    <a:gd name="T33" fmla="*/ 11 h 200"/>
                    <a:gd name="T34" fmla="*/ 73 w 386"/>
                    <a:gd name="T35" fmla="*/ 22 h 200"/>
                    <a:gd name="T36" fmla="*/ 43 w 386"/>
                    <a:gd name="T37" fmla="*/ 37 h 200"/>
                    <a:gd name="T38" fmla="*/ 21 w 386"/>
                    <a:gd name="T39" fmla="*/ 56 h 200"/>
                    <a:gd name="T40" fmla="*/ 6 w 386"/>
                    <a:gd name="T41" fmla="*/ 78 h 200"/>
                    <a:gd name="T42" fmla="*/ 0 w 386"/>
                    <a:gd name="T43" fmla="*/ 100 h 200"/>
                    <a:gd name="T44" fmla="*/ 6 w 386"/>
                    <a:gd name="T45" fmla="*/ 124 h 200"/>
                    <a:gd name="T46" fmla="*/ 21 w 386"/>
                    <a:gd name="T47" fmla="*/ 145 h 200"/>
                    <a:gd name="T48" fmla="*/ 43 w 386"/>
                    <a:gd name="T49" fmla="*/ 163 h 200"/>
                    <a:gd name="T50" fmla="*/ 73 w 386"/>
                    <a:gd name="T51" fmla="*/ 178 h 200"/>
                    <a:gd name="T52" fmla="*/ 110 w 386"/>
                    <a:gd name="T53" fmla="*/ 191 h 200"/>
                    <a:gd name="T54" fmla="*/ 149 w 386"/>
                    <a:gd name="T55" fmla="*/ 199 h 200"/>
                    <a:gd name="T56" fmla="*/ 193 w 386"/>
                    <a:gd name="T57" fmla="*/ 200 h 20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86"/>
                    <a:gd name="T88" fmla="*/ 0 h 200"/>
                    <a:gd name="T89" fmla="*/ 386 w 386"/>
                    <a:gd name="T90" fmla="*/ 200 h 20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86" h="200">
                      <a:moveTo>
                        <a:pt x="193" y="200"/>
                      </a:moveTo>
                      <a:lnTo>
                        <a:pt x="238" y="199"/>
                      </a:lnTo>
                      <a:lnTo>
                        <a:pt x="278" y="191"/>
                      </a:lnTo>
                      <a:lnTo>
                        <a:pt x="314" y="178"/>
                      </a:lnTo>
                      <a:lnTo>
                        <a:pt x="343" y="163"/>
                      </a:lnTo>
                      <a:lnTo>
                        <a:pt x="366" y="145"/>
                      </a:lnTo>
                      <a:lnTo>
                        <a:pt x="380" y="124"/>
                      </a:lnTo>
                      <a:lnTo>
                        <a:pt x="386" y="100"/>
                      </a:lnTo>
                      <a:lnTo>
                        <a:pt x="380" y="78"/>
                      </a:lnTo>
                      <a:lnTo>
                        <a:pt x="366" y="56"/>
                      </a:lnTo>
                      <a:lnTo>
                        <a:pt x="343" y="37"/>
                      </a:lnTo>
                      <a:lnTo>
                        <a:pt x="314" y="22"/>
                      </a:lnTo>
                      <a:lnTo>
                        <a:pt x="278" y="11"/>
                      </a:lnTo>
                      <a:lnTo>
                        <a:pt x="238" y="2"/>
                      </a:lnTo>
                      <a:lnTo>
                        <a:pt x="193" y="0"/>
                      </a:lnTo>
                      <a:lnTo>
                        <a:pt x="149" y="2"/>
                      </a:lnTo>
                      <a:lnTo>
                        <a:pt x="110" y="11"/>
                      </a:lnTo>
                      <a:lnTo>
                        <a:pt x="73" y="22"/>
                      </a:lnTo>
                      <a:lnTo>
                        <a:pt x="43" y="37"/>
                      </a:lnTo>
                      <a:lnTo>
                        <a:pt x="21" y="56"/>
                      </a:lnTo>
                      <a:lnTo>
                        <a:pt x="6" y="78"/>
                      </a:lnTo>
                      <a:lnTo>
                        <a:pt x="0" y="100"/>
                      </a:lnTo>
                      <a:lnTo>
                        <a:pt x="6" y="124"/>
                      </a:lnTo>
                      <a:lnTo>
                        <a:pt x="21" y="145"/>
                      </a:lnTo>
                      <a:lnTo>
                        <a:pt x="43" y="163"/>
                      </a:lnTo>
                      <a:lnTo>
                        <a:pt x="73" y="178"/>
                      </a:lnTo>
                      <a:lnTo>
                        <a:pt x="110" y="191"/>
                      </a:lnTo>
                      <a:lnTo>
                        <a:pt x="149" y="199"/>
                      </a:lnTo>
                      <a:lnTo>
                        <a:pt x="193" y="2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>
                  <a:solidFill>
                    <a:srgbClr val="BFB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0" name="Freeform 196"/>
                <p:cNvSpPr>
                  <a:spLocks/>
                </p:cNvSpPr>
                <p:nvPr/>
              </p:nvSpPr>
              <p:spPr bwMode="auto">
                <a:xfrm>
                  <a:off x="813" y="2762"/>
                  <a:ext cx="386" cy="200"/>
                </a:xfrm>
                <a:custGeom>
                  <a:avLst/>
                  <a:gdLst>
                    <a:gd name="T0" fmla="*/ 193 w 386"/>
                    <a:gd name="T1" fmla="*/ 200 h 200"/>
                    <a:gd name="T2" fmla="*/ 238 w 386"/>
                    <a:gd name="T3" fmla="*/ 199 h 200"/>
                    <a:gd name="T4" fmla="*/ 278 w 386"/>
                    <a:gd name="T5" fmla="*/ 191 h 200"/>
                    <a:gd name="T6" fmla="*/ 314 w 386"/>
                    <a:gd name="T7" fmla="*/ 178 h 200"/>
                    <a:gd name="T8" fmla="*/ 343 w 386"/>
                    <a:gd name="T9" fmla="*/ 163 h 200"/>
                    <a:gd name="T10" fmla="*/ 366 w 386"/>
                    <a:gd name="T11" fmla="*/ 145 h 200"/>
                    <a:gd name="T12" fmla="*/ 380 w 386"/>
                    <a:gd name="T13" fmla="*/ 124 h 200"/>
                    <a:gd name="T14" fmla="*/ 386 w 386"/>
                    <a:gd name="T15" fmla="*/ 100 h 200"/>
                    <a:gd name="T16" fmla="*/ 380 w 386"/>
                    <a:gd name="T17" fmla="*/ 78 h 200"/>
                    <a:gd name="T18" fmla="*/ 366 w 386"/>
                    <a:gd name="T19" fmla="*/ 56 h 200"/>
                    <a:gd name="T20" fmla="*/ 343 w 386"/>
                    <a:gd name="T21" fmla="*/ 37 h 200"/>
                    <a:gd name="T22" fmla="*/ 314 w 386"/>
                    <a:gd name="T23" fmla="*/ 22 h 200"/>
                    <a:gd name="T24" fmla="*/ 278 w 386"/>
                    <a:gd name="T25" fmla="*/ 11 h 200"/>
                    <a:gd name="T26" fmla="*/ 238 w 386"/>
                    <a:gd name="T27" fmla="*/ 2 h 200"/>
                    <a:gd name="T28" fmla="*/ 193 w 386"/>
                    <a:gd name="T29" fmla="*/ 0 h 200"/>
                    <a:gd name="T30" fmla="*/ 149 w 386"/>
                    <a:gd name="T31" fmla="*/ 2 h 200"/>
                    <a:gd name="T32" fmla="*/ 110 w 386"/>
                    <a:gd name="T33" fmla="*/ 11 h 200"/>
                    <a:gd name="T34" fmla="*/ 73 w 386"/>
                    <a:gd name="T35" fmla="*/ 22 h 200"/>
                    <a:gd name="T36" fmla="*/ 43 w 386"/>
                    <a:gd name="T37" fmla="*/ 37 h 200"/>
                    <a:gd name="T38" fmla="*/ 21 w 386"/>
                    <a:gd name="T39" fmla="*/ 56 h 200"/>
                    <a:gd name="T40" fmla="*/ 6 w 386"/>
                    <a:gd name="T41" fmla="*/ 78 h 200"/>
                    <a:gd name="T42" fmla="*/ 0 w 386"/>
                    <a:gd name="T43" fmla="*/ 100 h 200"/>
                    <a:gd name="T44" fmla="*/ 6 w 386"/>
                    <a:gd name="T45" fmla="*/ 124 h 200"/>
                    <a:gd name="T46" fmla="*/ 21 w 386"/>
                    <a:gd name="T47" fmla="*/ 145 h 200"/>
                    <a:gd name="T48" fmla="*/ 43 w 386"/>
                    <a:gd name="T49" fmla="*/ 163 h 200"/>
                    <a:gd name="T50" fmla="*/ 73 w 386"/>
                    <a:gd name="T51" fmla="*/ 178 h 200"/>
                    <a:gd name="T52" fmla="*/ 110 w 386"/>
                    <a:gd name="T53" fmla="*/ 191 h 200"/>
                    <a:gd name="T54" fmla="*/ 149 w 386"/>
                    <a:gd name="T55" fmla="*/ 199 h 200"/>
                    <a:gd name="T56" fmla="*/ 193 w 386"/>
                    <a:gd name="T57" fmla="*/ 200 h 20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86"/>
                    <a:gd name="T88" fmla="*/ 0 h 200"/>
                    <a:gd name="T89" fmla="*/ 386 w 386"/>
                    <a:gd name="T90" fmla="*/ 200 h 20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86" h="200">
                      <a:moveTo>
                        <a:pt x="193" y="200"/>
                      </a:moveTo>
                      <a:lnTo>
                        <a:pt x="238" y="199"/>
                      </a:lnTo>
                      <a:lnTo>
                        <a:pt x="278" y="191"/>
                      </a:lnTo>
                      <a:lnTo>
                        <a:pt x="314" y="178"/>
                      </a:lnTo>
                      <a:lnTo>
                        <a:pt x="343" y="163"/>
                      </a:lnTo>
                      <a:lnTo>
                        <a:pt x="366" y="145"/>
                      </a:lnTo>
                      <a:lnTo>
                        <a:pt x="380" y="124"/>
                      </a:lnTo>
                      <a:lnTo>
                        <a:pt x="386" y="100"/>
                      </a:lnTo>
                      <a:lnTo>
                        <a:pt x="380" y="78"/>
                      </a:lnTo>
                      <a:lnTo>
                        <a:pt x="366" y="56"/>
                      </a:lnTo>
                      <a:lnTo>
                        <a:pt x="343" y="37"/>
                      </a:lnTo>
                      <a:lnTo>
                        <a:pt x="314" y="22"/>
                      </a:lnTo>
                      <a:lnTo>
                        <a:pt x="278" y="11"/>
                      </a:lnTo>
                      <a:lnTo>
                        <a:pt x="238" y="2"/>
                      </a:lnTo>
                      <a:lnTo>
                        <a:pt x="193" y="0"/>
                      </a:lnTo>
                      <a:lnTo>
                        <a:pt x="149" y="2"/>
                      </a:lnTo>
                      <a:lnTo>
                        <a:pt x="110" y="11"/>
                      </a:lnTo>
                      <a:lnTo>
                        <a:pt x="73" y="22"/>
                      </a:lnTo>
                      <a:lnTo>
                        <a:pt x="43" y="37"/>
                      </a:lnTo>
                      <a:lnTo>
                        <a:pt x="21" y="56"/>
                      </a:lnTo>
                      <a:lnTo>
                        <a:pt x="6" y="78"/>
                      </a:lnTo>
                      <a:lnTo>
                        <a:pt x="0" y="100"/>
                      </a:lnTo>
                      <a:lnTo>
                        <a:pt x="6" y="124"/>
                      </a:lnTo>
                      <a:lnTo>
                        <a:pt x="21" y="145"/>
                      </a:lnTo>
                      <a:lnTo>
                        <a:pt x="43" y="163"/>
                      </a:lnTo>
                      <a:lnTo>
                        <a:pt x="73" y="178"/>
                      </a:lnTo>
                      <a:lnTo>
                        <a:pt x="110" y="191"/>
                      </a:lnTo>
                      <a:lnTo>
                        <a:pt x="149" y="199"/>
                      </a:lnTo>
                      <a:lnTo>
                        <a:pt x="193" y="20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1" name="Freeform 197"/>
                <p:cNvSpPr>
                  <a:spLocks/>
                </p:cNvSpPr>
                <p:nvPr/>
              </p:nvSpPr>
              <p:spPr bwMode="auto">
                <a:xfrm>
                  <a:off x="849" y="2742"/>
                  <a:ext cx="313" cy="191"/>
                </a:xfrm>
                <a:custGeom>
                  <a:avLst/>
                  <a:gdLst>
                    <a:gd name="T0" fmla="*/ 157 w 313"/>
                    <a:gd name="T1" fmla="*/ 191 h 191"/>
                    <a:gd name="T2" fmla="*/ 198 w 313"/>
                    <a:gd name="T3" fmla="*/ 187 h 191"/>
                    <a:gd name="T4" fmla="*/ 235 w 313"/>
                    <a:gd name="T5" fmla="*/ 180 h 191"/>
                    <a:gd name="T6" fmla="*/ 268 w 313"/>
                    <a:gd name="T7" fmla="*/ 167 h 191"/>
                    <a:gd name="T8" fmla="*/ 293 w 313"/>
                    <a:gd name="T9" fmla="*/ 150 h 191"/>
                    <a:gd name="T10" fmla="*/ 307 w 313"/>
                    <a:gd name="T11" fmla="*/ 130 h 191"/>
                    <a:gd name="T12" fmla="*/ 313 w 313"/>
                    <a:gd name="T13" fmla="*/ 107 h 191"/>
                    <a:gd name="T14" fmla="*/ 307 w 313"/>
                    <a:gd name="T15" fmla="*/ 85 h 191"/>
                    <a:gd name="T16" fmla="*/ 293 w 313"/>
                    <a:gd name="T17" fmla="*/ 59 h 191"/>
                    <a:gd name="T18" fmla="*/ 268 w 313"/>
                    <a:gd name="T19" fmla="*/ 37 h 191"/>
                    <a:gd name="T20" fmla="*/ 235 w 313"/>
                    <a:gd name="T21" fmla="*/ 18 h 191"/>
                    <a:gd name="T22" fmla="*/ 198 w 313"/>
                    <a:gd name="T23" fmla="*/ 5 h 191"/>
                    <a:gd name="T24" fmla="*/ 157 w 313"/>
                    <a:gd name="T25" fmla="*/ 0 h 191"/>
                    <a:gd name="T26" fmla="*/ 114 w 313"/>
                    <a:gd name="T27" fmla="*/ 5 h 191"/>
                    <a:gd name="T28" fmla="*/ 77 w 313"/>
                    <a:gd name="T29" fmla="*/ 18 h 191"/>
                    <a:gd name="T30" fmla="*/ 46 w 313"/>
                    <a:gd name="T31" fmla="*/ 37 h 191"/>
                    <a:gd name="T32" fmla="*/ 22 w 313"/>
                    <a:gd name="T33" fmla="*/ 59 h 191"/>
                    <a:gd name="T34" fmla="*/ 5 w 313"/>
                    <a:gd name="T35" fmla="*/ 85 h 191"/>
                    <a:gd name="T36" fmla="*/ 0 w 313"/>
                    <a:gd name="T37" fmla="*/ 107 h 191"/>
                    <a:gd name="T38" fmla="*/ 5 w 313"/>
                    <a:gd name="T39" fmla="*/ 130 h 191"/>
                    <a:gd name="T40" fmla="*/ 22 w 313"/>
                    <a:gd name="T41" fmla="*/ 150 h 191"/>
                    <a:gd name="T42" fmla="*/ 46 w 313"/>
                    <a:gd name="T43" fmla="*/ 167 h 191"/>
                    <a:gd name="T44" fmla="*/ 77 w 313"/>
                    <a:gd name="T45" fmla="*/ 180 h 191"/>
                    <a:gd name="T46" fmla="*/ 114 w 313"/>
                    <a:gd name="T47" fmla="*/ 187 h 191"/>
                    <a:gd name="T48" fmla="*/ 157 w 313"/>
                    <a:gd name="T49" fmla="*/ 191 h 19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13"/>
                    <a:gd name="T76" fmla="*/ 0 h 191"/>
                    <a:gd name="T77" fmla="*/ 313 w 313"/>
                    <a:gd name="T78" fmla="*/ 191 h 19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13" h="191">
                      <a:moveTo>
                        <a:pt x="157" y="191"/>
                      </a:moveTo>
                      <a:lnTo>
                        <a:pt x="198" y="187"/>
                      </a:lnTo>
                      <a:lnTo>
                        <a:pt x="235" y="180"/>
                      </a:lnTo>
                      <a:lnTo>
                        <a:pt x="268" y="167"/>
                      </a:lnTo>
                      <a:lnTo>
                        <a:pt x="293" y="150"/>
                      </a:lnTo>
                      <a:lnTo>
                        <a:pt x="307" y="130"/>
                      </a:lnTo>
                      <a:lnTo>
                        <a:pt x="313" y="107"/>
                      </a:lnTo>
                      <a:lnTo>
                        <a:pt x="307" y="85"/>
                      </a:lnTo>
                      <a:lnTo>
                        <a:pt x="293" y="59"/>
                      </a:lnTo>
                      <a:lnTo>
                        <a:pt x="268" y="37"/>
                      </a:lnTo>
                      <a:lnTo>
                        <a:pt x="235" y="18"/>
                      </a:lnTo>
                      <a:lnTo>
                        <a:pt x="198" y="5"/>
                      </a:lnTo>
                      <a:lnTo>
                        <a:pt x="157" y="0"/>
                      </a:lnTo>
                      <a:lnTo>
                        <a:pt x="114" y="5"/>
                      </a:lnTo>
                      <a:lnTo>
                        <a:pt x="77" y="18"/>
                      </a:lnTo>
                      <a:lnTo>
                        <a:pt x="46" y="37"/>
                      </a:lnTo>
                      <a:lnTo>
                        <a:pt x="22" y="59"/>
                      </a:lnTo>
                      <a:lnTo>
                        <a:pt x="5" y="85"/>
                      </a:lnTo>
                      <a:lnTo>
                        <a:pt x="0" y="107"/>
                      </a:lnTo>
                      <a:lnTo>
                        <a:pt x="5" y="130"/>
                      </a:lnTo>
                      <a:lnTo>
                        <a:pt x="22" y="150"/>
                      </a:lnTo>
                      <a:lnTo>
                        <a:pt x="46" y="167"/>
                      </a:lnTo>
                      <a:lnTo>
                        <a:pt x="77" y="180"/>
                      </a:lnTo>
                      <a:lnTo>
                        <a:pt x="114" y="187"/>
                      </a:lnTo>
                      <a:lnTo>
                        <a:pt x="157" y="191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2" name="Freeform 198"/>
                <p:cNvSpPr>
                  <a:spLocks/>
                </p:cNvSpPr>
                <p:nvPr/>
              </p:nvSpPr>
              <p:spPr bwMode="auto">
                <a:xfrm>
                  <a:off x="863" y="2744"/>
                  <a:ext cx="284" cy="170"/>
                </a:xfrm>
                <a:custGeom>
                  <a:avLst/>
                  <a:gdLst>
                    <a:gd name="T0" fmla="*/ 143 w 284"/>
                    <a:gd name="T1" fmla="*/ 170 h 170"/>
                    <a:gd name="T2" fmla="*/ 180 w 284"/>
                    <a:gd name="T3" fmla="*/ 168 h 170"/>
                    <a:gd name="T4" fmla="*/ 214 w 284"/>
                    <a:gd name="T5" fmla="*/ 161 h 170"/>
                    <a:gd name="T6" fmla="*/ 243 w 284"/>
                    <a:gd name="T7" fmla="*/ 150 h 170"/>
                    <a:gd name="T8" fmla="*/ 266 w 284"/>
                    <a:gd name="T9" fmla="*/ 135 h 170"/>
                    <a:gd name="T10" fmla="*/ 280 w 284"/>
                    <a:gd name="T11" fmla="*/ 116 h 170"/>
                    <a:gd name="T12" fmla="*/ 284 w 284"/>
                    <a:gd name="T13" fmla="*/ 96 h 170"/>
                    <a:gd name="T14" fmla="*/ 280 w 284"/>
                    <a:gd name="T15" fmla="*/ 76 h 170"/>
                    <a:gd name="T16" fmla="*/ 266 w 284"/>
                    <a:gd name="T17" fmla="*/ 53 h 170"/>
                    <a:gd name="T18" fmla="*/ 243 w 284"/>
                    <a:gd name="T19" fmla="*/ 33 h 170"/>
                    <a:gd name="T20" fmla="*/ 214 w 284"/>
                    <a:gd name="T21" fmla="*/ 16 h 170"/>
                    <a:gd name="T22" fmla="*/ 180 w 284"/>
                    <a:gd name="T23" fmla="*/ 3 h 170"/>
                    <a:gd name="T24" fmla="*/ 143 w 284"/>
                    <a:gd name="T25" fmla="*/ 0 h 170"/>
                    <a:gd name="T26" fmla="*/ 106 w 284"/>
                    <a:gd name="T27" fmla="*/ 3 h 170"/>
                    <a:gd name="T28" fmla="*/ 71 w 284"/>
                    <a:gd name="T29" fmla="*/ 16 h 170"/>
                    <a:gd name="T30" fmla="*/ 43 w 284"/>
                    <a:gd name="T31" fmla="*/ 33 h 170"/>
                    <a:gd name="T32" fmla="*/ 21 w 284"/>
                    <a:gd name="T33" fmla="*/ 53 h 170"/>
                    <a:gd name="T34" fmla="*/ 6 w 284"/>
                    <a:gd name="T35" fmla="*/ 76 h 170"/>
                    <a:gd name="T36" fmla="*/ 0 w 284"/>
                    <a:gd name="T37" fmla="*/ 96 h 170"/>
                    <a:gd name="T38" fmla="*/ 6 w 284"/>
                    <a:gd name="T39" fmla="*/ 116 h 170"/>
                    <a:gd name="T40" fmla="*/ 21 w 284"/>
                    <a:gd name="T41" fmla="*/ 135 h 170"/>
                    <a:gd name="T42" fmla="*/ 43 w 284"/>
                    <a:gd name="T43" fmla="*/ 150 h 170"/>
                    <a:gd name="T44" fmla="*/ 71 w 284"/>
                    <a:gd name="T45" fmla="*/ 161 h 170"/>
                    <a:gd name="T46" fmla="*/ 106 w 284"/>
                    <a:gd name="T47" fmla="*/ 168 h 170"/>
                    <a:gd name="T48" fmla="*/ 143 w 284"/>
                    <a:gd name="T49" fmla="*/ 170 h 17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84"/>
                    <a:gd name="T76" fmla="*/ 0 h 170"/>
                    <a:gd name="T77" fmla="*/ 284 w 284"/>
                    <a:gd name="T78" fmla="*/ 170 h 17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84" h="170">
                      <a:moveTo>
                        <a:pt x="143" y="170"/>
                      </a:moveTo>
                      <a:lnTo>
                        <a:pt x="180" y="168"/>
                      </a:lnTo>
                      <a:lnTo>
                        <a:pt x="214" y="161"/>
                      </a:lnTo>
                      <a:lnTo>
                        <a:pt x="243" y="150"/>
                      </a:lnTo>
                      <a:lnTo>
                        <a:pt x="266" y="135"/>
                      </a:lnTo>
                      <a:lnTo>
                        <a:pt x="280" y="116"/>
                      </a:lnTo>
                      <a:lnTo>
                        <a:pt x="284" y="96"/>
                      </a:lnTo>
                      <a:lnTo>
                        <a:pt x="280" y="76"/>
                      </a:lnTo>
                      <a:lnTo>
                        <a:pt x="266" y="53"/>
                      </a:lnTo>
                      <a:lnTo>
                        <a:pt x="243" y="33"/>
                      </a:lnTo>
                      <a:lnTo>
                        <a:pt x="214" y="16"/>
                      </a:lnTo>
                      <a:lnTo>
                        <a:pt x="180" y="3"/>
                      </a:lnTo>
                      <a:lnTo>
                        <a:pt x="143" y="0"/>
                      </a:lnTo>
                      <a:lnTo>
                        <a:pt x="106" y="3"/>
                      </a:lnTo>
                      <a:lnTo>
                        <a:pt x="71" y="16"/>
                      </a:lnTo>
                      <a:lnTo>
                        <a:pt x="43" y="33"/>
                      </a:lnTo>
                      <a:lnTo>
                        <a:pt x="21" y="53"/>
                      </a:lnTo>
                      <a:lnTo>
                        <a:pt x="6" y="76"/>
                      </a:lnTo>
                      <a:lnTo>
                        <a:pt x="0" y="96"/>
                      </a:lnTo>
                      <a:lnTo>
                        <a:pt x="6" y="116"/>
                      </a:lnTo>
                      <a:lnTo>
                        <a:pt x="21" y="135"/>
                      </a:lnTo>
                      <a:lnTo>
                        <a:pt x="43" y="150"/>
                      </a:lnTo>
                      <a:lnTo>
                        <a:pt x="71" y="161"/>
                      </a:lnTo>
                      <a:lnTo>
                        <a:pt x="106" y="168"/>
                      </a:lnTo>
                      <a:lnTo>
                        <a:pt x="143" y="170"/>
                      </a:lnTo>
                      <a:close/>
                    </a:path>
                  </a:pathLst>
                </a:custGeom>
                <a:solidFill>
                  <a:srgbClr val="585858"/>
                </a:solidFill>
                <a:ln w="0">
                  <a:solidFill>
                    <a:srgbClr val="5858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3" name="Freeform 199"/>
                <p:cNvSpPr>
                  <a:spLocks/>
                </p:cNvSpPr>
                <p:nvPr/>
              </p:nvSpPr>
              <p:spPr bwMode="auto">
                <a:xfrm>
                  <a:off x="880" y="2745"/>
                  <a:ext cx="252" cy="153"/>
                </a:xfrm>
                <a:custGeom>
                  <a:avLst/>
                  <a:gdLst>
                    <a:gd name="T0" fmla="*/ 126 w 252"/>
                    <a:gd name="T1" fmla="*/ 153 h 153"/>
                    <a:gd name="T2" fmla="*/ 160 w 252"/>
                    <a:gd name="T3" fmla="*/ 151 h 153"/>
                    <a:gd name="T4" fmla="*/ 189 w 252"/>
                    <a:gd name="T5" fmla="*/ 143 h 153"/>
                    <a:gd name="T6" fmla="*/ 215 w 252"/>
                    <a:gd name="T7" fmla="*/ 134 h 153"/>
                    <a:gd name="T8" fmla="*/ 236 w 252"/>
                    <a:gd name="T9" fmla="*/ 119 h 153"/>
                    <a:gd name="T10" fmla="*/ 249 w 252"/>
                    <a:gd name="T11" fmla="*/ 104 h 153"/>
                    <a:gd name="T12" fmla="*/ 252 w 252"/>
                    <a:gd name="T13" fmla="*/ 86 h 153"/>
                    <a:gd name="T14" fmla="*/ 249 w 252"/>
                    <a:gd name="T15" fmla="*/ 67 h 153"/>
                    <a:gd name="T16" fmla="*/ 236 w 252"/>
                    <a:gd name="T17" fmla="*/ 49 h 153"/>
                    <a:gd name="T18" fmla="*/ 215 w 252"/>
                    <a:gd name="T19" fmla="*/ 30 h 153"/>
                    <a:gd name="T20" fmla="*/ 189 w 252"/>
                    <a:gd name="T21" fmla="*/ 13 h 153"/>
                    <a:gd name="T22" fmla="*/ 160 w 252"/>
                    <a:gd name="T23" fmla="*/ 4 h 153"/>
                    <a:gd name="T24" fmla="*/ 126 w 252"/>
                    <a:gd name="T25" fmla="*/ 0 h 153"/>
                    <a:gd name="T26" fmla="*/ 93 w 252"/>
                    <a:gd name="T27" fmla="*/ 4 h 153"/>
                    <a:gd name="T28" fmla="*/ 63 w 252"/>
                    <a:gd name="T29" fmla="*/ 13 h 153"/>
                    <a:gd name="T30" fmla="*/ 37 w 252"/>
                    <a:gd name="T31" fmla="*/ 30 h 153"/>
                    <a:gd name="T32" fmla="*/ 17 w 252"/>
                    <a:gd name="T33" fmla="*/ 49 h 153"/>
                    <a:gd name="T34" fmla="*/ 4 w 252"/>
                    <a:gd name="T35" fmla="*/ 67 h 153"/>
                    <a:gd name="T36" fmla="*/ 0 w 252"/>
                    <a:gd name="T37" fmla="*/ 86 h 153"/>
                    <a:gd name="T38" fmla="*/ 4 w 252"/>
                    <a:gd name="T39" fmla="*/ 104 h 153"/>
                    <a:gd name="T40" fmla="*/ 17 w 252"/>
                    <a:gd name="T41" fmla="*/ 119 h 153"/>
                    <a:gd name="T42" fmla="*/ 37 w 252"/>
                    <a:gd name="T43" fmla="*/ 134 h 153"/>
                    <a:gd name="T44" fmla="*/ 63 w 252"/>
                    <a:gd name="T45" fmla="*/ 143 h 153"/>
                    <a:gd name="T46" fmla="*/ 93 w 252"/>
                    <a:gd name="T47" fmla="*/ 151 h 153"/>
                    <a:gd name="T48" fmla="*/ 126 w 252"/>
                    <a:gd name="T49" fmla="*/ 153 h 15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52"/>
                    <a:gd name="T76" fmla="*/ 0 h 153"/>
                    <a:gd name="T77" fmla="*/ 252 w 252"/>
                    <a:gd name="T78" fmla="*/ 153 h 15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52" h="153">
                      <a:moveTo>
                        <a:pt x="126" y="153"/>
                      </a:moveTo>
                      <a:lnTo>
                        <a:pt x="160" y="151"/>
                      </a:lnTo>
                      <a:lnTo>
                        <a:pt x="189" y="143"/>
                      </a:lnTo>
                      <a:lnTo>
                        <a:pt x="215" y="134"/>
                      </a:lnTo>
                      <a:lnTo>
                        <a:pt x="236" y="119"/>
                      </a:lnTo>
                      <a:lnTo>
                        <a:pt x="249" y="104"/>
                      </a:lnTo>
                      <a:lnTo>
                        <a:pt x="252" y="86"/>
                      </a:lnTo>
                      <a:lnTo>
                        <a:pt x="249" y="67"/>
                      </a:lnTo>
                      <a:lnTo>
                        <a:pt x="236" y="49"/>
                      </a:lnTo>
                      <a:lnTo>
                        <a:pt x="215" y="30"/>
                      </a:lnTo>
                      <a:lnTo>
                        <a:pt x="189" y="13"/>
                      </a:lnTo>
                      <a:lnTo>
                        <a:pt x="160" y="4"/>
                      </a:lnTo>
                      <a:lnTo>
                        <a:pt x="126" y="0"/>
                      </a:lnTo>
                      <a:lnTo>
                        <a:pt x="93" y="4"/>
                      </a:lnTo>
                      <a:lnTo>
                        <a:pt x="63" y="13"/>
                      </a:lnTo>
                      <a:lnTo>
                        <a:pt x="37" y="30"/>
                      </a:lnTo>
                      <a:lnTo>
                        <a:pt x="17" y="49"/>
                      </a:lnTo>
                      <a:lnTo>
                        <a:pt x="4" y="67"/>
                      </a:lnTo>
                      <a:lnTo>
                        <a:pt x="0" y="86"/>
                      </a:lnTo>
                      <a:lnTo>
                        <a:pt x="4" y="104"/>
                      </a:lnTo>
                      <a:lnTo>
                        <a:pt x="17" y="119"/>
                      </a:lnTo>
                      <a:lnTo>
                        <a:pt x="37" y="134"/>
                      </a:lnTo>
                      <a:lnTo>
                        <a:pt x="63" y="143"/>
                      </a:lnTo>
                      <a:lnTo>
                        <a:pt x="93" y="151"/>
                      </a:lnTo>
                      <a:lnTo>
                        <a:pt x="126" y="153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4" name="Freeform 200"/>
                <p:cNvSpPr>
                  <a:spLocks/>
                </p:cNvSpPr>
                <p:nvPr/>
              </p:nvSpPr>
              <p:spPr bwMode="auto">
                <a:xfrm>
                  <a:off x="895" y="2745"/>
                  <a:ext cx="222" cy="136"/>
                </a:xfrm>
                <a:custGeom>
                  <a:avLst/>
                  <a:gdLst>
                    <a:gd name="T0" fmla="*/ 111 w 222"/>
                    <a:gd name="T1" fmla="*/ 136 h 136"/>
                    <a:gd name="T2" fmla="*/ 146 w 222"/>
                    <a:gd name="T3" fmla="*/ 132 h 136"/>
                    <a:gd name="T4" fmla="*/ 176 w 222"/>
                    <a:gd name="T5" fmla="*/ 125 h 136"/>
                    <a:gd name="T6" fmla="*/ 200 w 222"/>
                    <a:gd name="T7" fmla="*/ 112 h 136"/>
                    <a:gd name="T8" fmla="*/ 217 w 222"/>
                    <a:gd name="T9" fmla="*/ 95 h 136"/>
                    <a:gd name="T10" fmla="*/ 222 w 222"/>
                    <a:gd name="T11" fmla="*/ 78 h 136"/>
                    <a:gd name="T12" fmla="*/ 219 w 222"/>
                    <a:gd name="T13" fmla="*/ 62 h 136"/>
                    <a:gd name="T14" fmla="*/ 208 w 222"/>
                    <a:gd name="T15" fmla="*/ 43 h 136"/>
                    <a:gd name="T16" fmla="*/ 189 w 222"/>
                    <a:gd name="T17" fmla="*/ 26 h 136"/>
                    <a:gd name="T18" fmla="*/ 167 w 222"/>
                    <a:gd name="T19" fmla="*/ 13 h 136"/>
                    <a:gd name="T20" fmla="*/ 141 w 222"/>
                    <a:gd name="T21" fmla="*/ 4 h 136"/>
                    <a:gd name="T22" fmla="*/ 111 w 222"/>
                    <a:gd name="T23" fmla="*/ 0 h 136"/>
                    <a:gd name="T24" fmla="*/ 81 w 222"/>
                    <a:gd name="T25" fmla="*/ 4 h 136"/>
                    <a:gd name="T26" fmla="*/ 56 w 222"/>
                    <a:gd name="T27" fmla="*/ 13 h 136"/>
                    <a:gd name="T28" fmla="*/ 33 w 222"/>
                    <a:gd name="T29" fmla="*/ 26 h 136"/>
                    <a:gd name="T30" fmla="*/ 15 w 222"/>
                    <a:gd name="T31" fmla="*/ 43 h 136"/>
                    <a:gd name="T32" fmla="*/ 4 w 222"/>
                    <a:gd name="T33" fmla="*/ 62 h 136"/>
                    <a:gd name="T34" fmla="*/ 0 w 222"/>
                    <a:gd name="T35" fmla="*/ 78 h 136"/>
                    <a:gd name="T36" fmla="*/ 5 w 222"/>
                    <a:gd name="T37" fmla="*/ 95 h 136"/>
                    <a:gd name="T38" fmla="*/ 22 w 222"/>
                    <a:gd name="T39" fmla="*/ 112 h 136"/>
                    <a:gd name="T40" fmla="*/ 46 w 222"/>
                    <a:gd name="T41" fmla="*/ 125 h 136"/>
                    <a:gd name="T42" fmla="*/ 76 w 222"/>
                    <a:gd name="T43" fmla="*/ 132 h 136"/>
                    <a:gd name="T44" fmla="*/ 111 w 222"/>
                    <a:gd name="T45" fmla="*/ 136 h 1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22"/>
                    <a:gd name="T70" fmla="*/ 0 h 136"/>
                    <a:gd name="T71" fmla="*/ 222 w 222"/>
                    <a:gd name="T72" fmla="*/ 136 h 1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22" h="136">
                      <a:moveTo>
                        <a:pt x="111" y="136"/>
                      </a:moveTo>
                      <a:lnTo>
                        <a:pt x="146" y="132"/>
                      </a:lnTo>
                      <a:lnTo>
                        <a:pt x="176" y="125"/>
                      </a:lnTo>
                      <a:lnTo>
                        <a:pt x="200" y="112"/>
                      </a:lnTo>
                      <a:lnTo>
                        <a:pt x="217" y="95"/>
                      </a:lnTo>
                      <a:lnTo>
                        <a:pt x="222" y="78"/>
                      </a:lnTo>
                      <a:lnTo>
                        <a:pt x="219" y="62"/>
                      </a:lnTo>
                      <a:lnTo>
                        <a:pt x="208" y="43"/>
                      </a:lnTo>
                      <a:lnTo>
                        <a:pt x="189" y="26"/>
                      </a:lnTo>
                      <a:lnTo>
                        <a:pt x="167" y="13"/>
                      </a:lnTo>
                      <a:lnTo>
                        <a:pt x="141" y="4"/>
                      </a:lnTo>
                      <a:lnTo>
                        <a:pt x="111" y="0"/>
                      </a:lnTo>
                      <a:lnTo>
                        <a:pt x="81" y="4"/>
                      </a:lnTo>
                      <a:lnTo>
                        <a:pt x="56" y="13"/>
                      </a:lnTo>
                      <a:lnTo>
                        <a:pt x="33" y="26"/>
                      </a:lnTo>
                      <a:lnTo>
                        <a:pt x="15" y="43"/>
                      </a:lnTo>
                      <a:lnTo>
                        <a:pt x="4" y="62"/>
                      </a:lnTo>
                      <a:lnTo>
                        <a:pt x="0" y="78"/>
                      </a:lnTo>
                      <a:lnTo>
                        <a:pt x="5" y="95"/>
                      </a:lnTo>
                      <a:lnTo>
                        <a:pt x="22" y="112"/>
                      </a:lnTo>
                      <a:lnTo>
                        <a:pt x="46" y="125"/>
                      </a:lnTo>
                      <a:lnTo>
                        <a:pt x="76" y="132"/>
                      </a:lnTo>
                      <a:lnTo>
                        <a:pt x="111" y="136"/>
                      </a:lnTo>
                      <a:close/>
                    </a:path>
                  </a:pathLst>
                </a:custGeom>
                <a:solidFill>
                  <a:srgbClr val="878787"/>
                </a:solidFill>
                <a:ln w="0">
                  <a:solidFill>
                    <a:srgbClr val="87878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5" name="Freeform 201"/>
                <p:cNvSpPr>
                  <a:spLocks/>
                </p:cNvSpPr>
                <p:nvPr/>
              </p:nvSpPr>
              <p:spPr bwMode="auto">
                <a:xfrm>
                  <a:off x="910" y="2747"/>
                  <a:ext cx="193" cy="117"/>
                </a:xfrm>
                <a:custGeom>
                  <a:avLst/>
                  <a:gdLst>
                    <a:gd name="T0" fmla="*/ 96 w 193"/>
                    <a:gd name="T1" fmla="*/ 117 h 117"/>
                    <a:gd name="T2" fmla="*/ 126 w 193"/>
                    <a:gd name="T3" fmla="*/ 113 h 117"/>
                    <a:gd name="T4" fmla="*/ 154 w 193"/>
                    <a:gd name="T5" fmla="*/ 106 h 117"/>
                    <a:gd name="T6" fmla="*/ 174 w 193"/>
                    <a:gd name="T7" fmla="*/ 97 h 117"/>
                    <a:gd name="T8" fmla="*/ 187 w 193"/>
                    <a:gd name="T9" fmla="*/ 82 h 117"/>
                    <a:gd name="T10" fmla="*/ 193 w 193"/>
                    <a:gd name="T11" fmla="*/ 67 h 117"/>
                    <a:gd name="T12" fmla="*/ 187 w 193"/>
                    <a:gd name="T13" fmla="*/ 49 h 117"/>
                    <a:gd name="T14" fmla="*/ 174 w 193"/>
                    <a:gd name="T15" fmla="*/ 32 h 117"/>
                    <a:gd name="T16" fmla="*/ 154 w 193"/>
                    <a:gd name="T17" fmla="*/ 15 h 117"/>
                    <a:gd name="T18" fmla="*/ 126 w 193"/>
                    <a:gd name="T19" fmla="*/ 4 h 117"/>
                    <a:gd name="T20" fmla="*/ 96 w 193"/>
                    <a:gd name="T21" fmla="*/ 0 h 117"/>
                    <a:gd name="T22" fmla="*/ 66 w 193"/>
                    <a:gd name="T23" fmla="*/ 4 h 117"/>
                    <a:gd name="T24" fmla="*/ 41 w 193"/>
                    <a:gd name="T25" fmla="*/ 15 h 117"/>
                    <a:gd name="T26" fmla="*/ 18 w 193"/>
                    <a:gd name="T27" fmla="*/ 32 h 117"/>
                    <a:gd name="T28" fmla="*/ 5 w 193"/>
                    <a:gd name="T29" fmla="*/ 49 h 117"/>
                    <a:gd name="T30" fmla="*/ 0 w 193"/>
                    <a:gd name="T31" fmla="*/ 67 h 117"/>
                    <a:gd name="T32" fmla="*/ 5 w 193"/>
                    <a:gd name="T33" fmla="*/ 82 h 117"/>
                    <a:gd name="T34" fmla="*/ 18 w 193"/>
                    <a:gd name="T35" fmla="*/ 97 h 117"/>
                    <a:gd name="T36" fmla="*/ 41 w 193"/>
                    <a:gd name="T37" fmla="*/ 106 h 117"/>
                    <a:gd name="T38" fmla="*/ 66 w 193"/>
                    <a:gd name="T39" fmla="*/ 113 h 117"/>
                    <a:gd name="T40" fmla="*/ 96 w 193"/>
                    <a:gd name="T41" fmla="*/ 117 h 11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93"/>
                    <a:gd name="T64" fmla="*/ 0 h 117"/>
                    <a:gd name="T65" fmla="*/ 193 w 193"/>
                    <a:gd name="T66" fmla="*/ 117 h 11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93" h="117">
                      <a:moveTo>
                        <a:pt x="96" y="117"/>
                      </a:moveTo>
                      <a:lnTo>
                        <a:pt x="126" y="113"/>
                      </a:lnTo>
                      <a:lnTo>
                        <a:pt x="154" y="106"/>
                      </a:lnTo>
                      <a:lnTo>
                        <a:pt x="174" y="97"/>
                      </a:lnTo>
                      <a:lnTo>
                        <a:pt x="187" y="82"/>
                      </a:lnTo>
                      <a:lnTo>
                        <a:pt x="193" y="67"/>
                      </a:lnTo>
                      <a:lnTo>
                        <a:pt x="187" y="49"/>
                      </a:lnTo>
                      <a:lnTo>
                        <a:pt x="174" y="32"/>
                      </a:lnTo>
                      <a:lnTo>
                        <a:pt x="154" y="15"/>
                      </a:lnTo>
                      <a:lnTo>
                        <a:pt x="126" y="4"/>
                      </a:lnTo>
                      <a:lnTo>
                        <a:pt x="96" y="0"/>
                      </a:lnTo>
                      <a:lnTo>
                        <a:pt x="66" y="4"/>
                      </a:lnTo>
                      <a:lnTo>
                        <a:pt x="41" y="15"/>
                      </a:lnTo>
                      <a:lnTo>
                        <a:pt x="18" y="32"/>
                      </a:lnTo>
                      <a:lnTo>
                        <a:pt x="5" y="49"/>
                      </a:lnTo>
                      <a:lnTo>
                        <a:pt x="0" y="67"/>
                      </a:lnTo>
                      <a:lnTo>
                        <a:pt x="5" y="82"/>
                      </a:lnTo>
                      <a:lnTo>
                        <a:pt x="18" y="97"/>
                      </a:lnTo>
                      <a:lnTo>
                        <a:pt x="41" y="106"/>
                      </a:lnTo>
                      <a:lnTo>
                        <a:pt x="66" y="113"/>
                      </a:lnTo>
                      <a:lnTo>
                        <a:pt x="96" y="117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 w="0">
                  <a:solidFill>
                    <a:srgbClr val="9F9F9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6" name="Freeform 202"/>
                <p:cNvSpPr>
                  <a:spLocks/>
                </p:cNvSpPr>
                <p:nvPr/>
              </p:nvSpPr>
              <p:spPr bwMode="auto">
                <a:xfrm>
                  <a:off x="926" y="2749"/>
                  <a:ext cx="162" cy="97"/>
                </a:xfrm>
                <a:custGeom>
                  <a:avLst/>
                  <a:gdLst>
                    <a:gd name="T0" fmla="*/ 80 w 162"/>
                    <a:gd name="T1" fmla="*/ 97 h 97"/>
                    <a:gd name="T2" fmla="*/ 106 w 162"/>
                    <a:gd name="T3" fmla="*/ 95 h 97"/>
                    <a:gd name="T4" fmla="*/ 128 w 162"/>
                    <a:gd name="T5" fmla="*/ 89 h 97"/>
                    <a:gd name="T6" fmla="*/ 145 w 162"/>
                    <a:gd name="T7" fmla="*/ 80 h 97"/>
                    <a:gd name="T8" fmla="*/ 158 w 162"/>
                    <a:gd name="T9" fmla="*/ 69 h 97"/>
                    <a:gd name="T10" fmla="*/ 162 w 162"/>
                    <a:gd name="T11" fmla="*/ 56 h 97"/>
                    <a:gd name="T12" fmla="*/ 158 w 162"/>
                    <a:gd name="T13" fmla="*/ 41 h 97"/>
                    <a:gd name="T14" fmla="*/ 145 w 162"/>
                    <a:gd name="T15" fmla="*/ 26 h 97"/>
                    <a:gd name="T16" fmla="*/ 128 w 162"/>
                    <a:gd name="T17" fmla="*/ 13 h 97"/>
                    <a:gd name="T18" fmla="*/ 106 w 162"/>
                    <a:gd name="T19" fmla="*/ 4 h 97"/>
                    <a:gd name="T20" fmla="*/ 80 w 162"/>
                    <a:gd name="T21" fmla="*/ 0 h 97"/>
                    <a:gd name="T22" fmla="*/ 54 w 162"/>
                    <a:gd name="T23" fmla="*/ 4 h 97"/>
                    <a:gd name="T24" fmla="*/ 34 w 162"/>
                    <a:gd name="T25" fmla="*/ 13 h 97"/>
                    <a:gd name="T26" fmla="*/ 15 w 162"/>
                    <a:gd name="T27" fmla="*/ 26 h 97"/>
                    <a:gd name="T28" fmla="*/ 4 w 162"/>
                    <a:gd name="T29" fmla="*/ 41 h 97"/>
                    <a:gd name="T30" fmla="*/ 0 w 162"/>
                    <a:gd name="T31" fmla="*/ 56 h 97"/>
                    <a:gd name="T32" fmla="*/ 4 w 162"/>
                    <a:gd name="T33" fmla="*/ 69 h 97"/>
                    <a:gd name="T34" fmla="*/ 15 w 162"/>
                    <a:gd name="T35" fmla="*/ 80 h 97"/>
                    <a:gd name="T36" fmla="*/ 34 w 162"/>
                    <a:gd name="T37" fmla="*/ 89 h 97"/>
                    <a:gd name="T38" fmla="*/ 54 w 162"/>
                    <a:gd name="T39" fmla="*/ 95 h 97"/>
                    <a:gd name="T40" fmla="*/ 80 w 162"/>
                    <a:gd name="T41" fmla="*/ 97 h 9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62"/>
                    <a:gd name="T64" fmla="*/ 0 h 97"/>
                    <a:gd name="T65" fmla="*/ 162 w 162"/>
                    <a:gd name="T66" fmla="*/ 97 h 9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62" h="97">
                      <a:moveTo>
                        <a:pt x="80" y="97"/>
                      </a:moveTo>
                      <a:lnTo>
                        <a:pt x="106" y="95"/>
                      </a:lnTo>
                      <a:lnTo>
                        <a:pt x="128" y="89"/>
                      </a:lnTo>
                      <a:lnTo>
                        <a:pt x="145" y="80"/>
                      </a:lnTo>
                      <a:lnTo>
                        <a:pt x="158" y="69"/>
                      </a:lnTo>
                      <a:lnTo>
                        <a:pt x="162" y="56"/>
                      </a:lnTo>
                      <a:lnTo>
                        <a:pt x="158" y="41"/>
                      </a:lnTo>
                      <a:lnTo>
                        <a:pt x="145" y="26"/>
                      </a:lnTo>
                      <a:lnTo>
                        <a:pt x="128" y="13"/>
                      </a:lnTo>
                      <a:lnTo>
                        <a:pt x="106" y="4"/>
                      </a:lnTo>
                      <a:lnTo>
                        <a:pt x="80" y="0"/>
                      </a:lnTo>
                      <a:lnTo>
                        <a:pt x="54" y="4"/>
                      </a:lnTo>
                      <a:lnTo>
                        <a:pt x="34" y="13"/>
                      </a:lnTo>
                      <a:lnTo>
                        <a:pt x="15" y="26"/>
                      </a:lnTo>
                      <a:lnTo>
                        <a:pt x="4" y="41"/>
                      </a:lnTo>
                      <a:lnTo>
                        <a:pt x="0" y="56"/>
                      </a:lnTo>
                      <a:lnTo>
                        <a:pt x="4" y="69"/>
                      </a:lnTo>
                      <a:lnTo>
                        <a:pt x="15" y="80"/>
                      </a:lnTo>
                      <a:lnTo>
                        <a:pt x="34" y="89"/>
                      </a:lnTo>
                      <a:lnTo>
                        <a:pt x="54" y="95"/>
                      </a:lnTo>
                      <a:lnTo>
                        <a:pt x="80" y="97"/>
                      </a:lnTo>
                      <a:close/>
                    </a:path>
                  </a:pathLst>
                </a:custGeom>
                <a:solidFill>
                  <a:srgbClr val="B7B7B7"/>
                </a:solidFill>
                <a:ln w="0">
                  <a:solidFill>
                    <a:srgbClr val="B7B7B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7" name="Freeform 203"/>
                <p:cNvSpPr>
                  <a:spLocks/>
                </p:cNvSpPr>
                <p:nvPr/>
              </p:nvSpPr>
              <p:spPr bwMode="auto">
                <a:xfrm>
                  <a:off x="941" y="2751"/>
                  <a:ext cx="132" cy="78"/>
                </a:xfrm>
                <a:custGeom>
                  <a:avLst/>
                  <a:gdLst>
                    <a:gd name="T0" fmla="*/ 65 w 132"/>
                    <a:gd name="T1" fmla="*/ 78 h 78"/>
                    <a:gd name="T2" fmla="*/ 91 w 132"/>
                    <a:gd name="T3" fmla="*/ 76 h 78"/>
                    <a:gd name="T4" fmla="*/ 111 w 132"/>
                    <a:gd name="T5" fmla="*/ 69 h 78"/>
                    <a:gd name="T6" fmla="*/ 126 w 132"/>
                    <a:gd name="T7" fmla="*/ 58 h 78"/>
                    <a:gd name="T8" fmla="*/ 132 w 132"/>
                    <a:gd name="T9" fmla="*/ 45 h 78"/>
                    <a:gd name="T10" fmla="*/ 126 w 132"/>
                    <a:gd name="T11" fmla="*/ 30 h 78"/>
                    <a:gd name="T12" fmla="*/ 111 w 132"/>
                    <a:gd name="T13" fmla="*/ 15 h 78"/>
                    <a:gd name="T14" fmla="*/ 91 w 132"/>
                    <a:gd name="T15" fmla="*/ 4 h 78"/>
                    <a:gd name="T16" fmla="*/ 65 w 132"/>
                    <a:gd name="T17" fmla="*/ 0 h 78"/>
                    <a:gd name="T18" fmla="*/ 41 w 132"/>
                    <a:gd name="T19" fmla="*/ 4 h 78"/>
                    <a:gd name="T20" fmla="*/ 19 w 132"/>
                    <a:gd name="T21" fmla="*/ 15 h 78"/>
                    <a:gd name="T22" fmla="*/ 6 w 132"/>
                    <a:gd name="T23" fmla="*/ 30 h 78"/>
                    <a:gd name="T24" fmla="*/ 0 w 132"/>
                    <a:gd name="T25" fmla="*/ 45 h 78"/>
                    <a:gd name="T26" fmla="*/ 6 w 132"/>
                    <a:gd name="T27" fmla="*/ 58 h 78"/>
                    <a:gd name="T28" fmla="*/ 19 w 132"/>
                    <a:gd name="T29" fmla="*/ 69 h 78"/>
                    <a:gd name="T30" fmla="*/ 41 w 132"/>
                    <a:gd name="T31" fmla="*/ 76 h 78"/>
                    <a:gd name="T32" fmla="*/ 65 w 132"/>
                    <a:gd name="T33" fmla="*/ 78 h 7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2"/>
                    <a:gd name="T52" fmla="*/ 0 h 78"/>
                    <a:gd name="T53" fmla="*/ 132 w 132"/>
                    <a:gd name="T54" fmla="*/ 78 h 7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2" h="78">
                      <a:moveTo>
                        <a:pt x="65" y="78"/>
                      </a:moveTo>
                      <a:lnTo>
                        <a:pt x="91" y="76"/>
                      </a:lnTo>
                      <a:lnTo>
                        <a:pt x="111" y="69"/>
                      </a:lnTo>
                      <a:lnTo>
                        <a:pt x="126" y="58"/>
                      </a:lnTo>
                      <a:lnTo>
                        <a:pt x="132" y="45"/>
                      </a:lnTo>
                      <a:lnTo>
                        <a:pt x="126" y="30"/>
                      </a:lnTo>
                      <a:lnTo>
                        <a:pt x="111" y="15"/>
                      </a:lnTo>
                      <a:lnTo>
                        <a:pt x="91" y="4"/>
                      </a:lnTo>
                      <a:lnTo>
                        <a:pt x="65" y="0"/>
                      </a:lnTo>
                      <a:lnTo>
                        <a:pt x="41" y="4"/>
                      </a:lnTo>
                      <a:lnTo>
                        <a:pt x="19" y="15"/>
                      </a:lnTo>
                      <a:lnTo>
                        <a:pt x="6" y="30"/>
                      </a:lnTo>
                      <a:lnTo>
                        <a:pt x="0" y="45"/>
                      </a:lnTo>
                      <a:lnTo>
                        <a:pt x="6" y="58"/>
                      </a:lnTo>
                      <a:lnTo>
                        <a:pt x="19" y="69"/>
                      </a:lnTo>
                      <a:lnTo>
                        <a:pt x="41" y="76"/>
                      </a:lnTo>
                      <a:lnTo>
                        <a:pt x="65" y="78"/>
                      </a:lnTo>
                      <a:close/>
                    </a:path>
                  </a:pathLst>
                </a:custGeom>
                <a:solidFill>
                  <a:srgbClr val="CFCFCF"/>
                </a:solidFill>
                <a:ln w="0">
                  <a:solidFill>
                    <a:srgbClr val="CFCFC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8" name="Freeform 204"/>
                <p:cNvSpPr>
                  <a:spLocks/>
                </p:cNvSpPr>
                <p:nvPr/>
              </p:nvSpPr>
              <p:spPr bwMode="auto">
                <a:xfrm>
                  <a:off x="956" y="2751"/>
                  <a:ext cx="100" cy="61"/>
                </a:xfrm>
                <a:custGeom>
                  <a:avLst/>
                  <a:gdLst>
                    <a:gd name="T0" fmla="*/ 50 w 100"/>
                    <a:gd name="T1" fmla="*/ 61 h 61"/>
                    <a:gd name="T2" fmla="*/ 71 w 100"/>
                    <a:gd name="T3" fmla="*/ 59 h 61"/>
                    <a:gd name="T4" fmla="*/ 87 w 100"/>
                    <a:gd name="T5" fmla="*/ 54 h 61"/>
                    <a:gd name="T6" fmla="*/ 96 w 100"/>
                    <a:gd name="T7" fmla="*/ 45 h 61"/>
                    <a:gd name="T8" fmla="*/ 100 w 100"/>
                    <a:gd name="T9" fmla="*/ 35 h 61"/>
                    <a:gd name="T10" fmla="*/ 96 w 100"/>
                    <a:gd name="T11" fmla="*/ 24 h 61"/>
                    <a:gd name="T12" fmla="*/ 87 w 100"/>
                    <a:gd name="T13" fmla="*/ 13 h 61"/>
                    <a:gd name="T14" fmla="*/ 71 w 100"/>
                    <a:gd name="T15" fmla="*/ 4 h 61"/>
                    <a:gd name="T16" fmla="*/ 50 w 100"/>
                    <a:gd name="T17" fmla="*/ 0 h 61"/>
                    <a:gd name="T18" fmla="*/ 32 w 100"/>
                    <a:gd name="T19" fmla="*/ 4 h 61"/>
                    <a:gd name="T20" fmla="*/ 15 w 100"/>
                    <a:gd name="T21" fmla="*/ 13 h 61"/>
                    <a:gd name="T22" fmla="*/ 6 w 100"/>
                    <a:gd name="T23" fmla="*/ 24 h 61"/>
                    <a:gd name="T24" fmla="*/ 0 w 100"/>
                    <a:gd name="T25" fmla="*/ 35 h 61"/>
                    <a:gd name="T26" fmla="*/ 6 w 100"/>
                    <a:gd name="T27" fmla="*/ 45 h 61"/>
                    <a:gd name="T28" fmla="*/ 15 w 100"/>
                    <a:gd name="T29" fmla="*/ 54 h 61"/>
                    <a:gd name="T30" fmla="*/ 32 w 100"/>
                    <a:gd name="T31" fmla="*/ 59 h 61"/>
                    <a:gd name="T32" fmla="*/ 50 w 100"/>
                    <a:gd name="T33" fmla="*/ 61 h 6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0"/>
                    <a:gd name="T52" fmla="*/ 0 h 61"/>
                    <a:gd name="T53" fmla="*/ 100 w 100"/>
                    <a:gd name="T54" fmla="*/ 61 h 6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0" h="61">
                      <a:moveTo>
                        <a:pt x="50" y="61"/>
                      </a:moveTo>
                      <a:lnTo>
                        <a:pt x="71" y="59"/>
                      </a:lnTo>
                      <a:lnTo>
                        <a:pt x="87" y="54"/>
                      </a:lnTo>
                      <a:lnTo>
                        <a:pt x="96" y="45"/>
                      </a:lnTo>
                      <a:lnTo>
                        <a:pt x="100" y="35"/>
                      </a:lnTo>
                      <a:lnTo>
                        <a:pt x="96" y="24"/>
                      </a:lnTo>
                      <a:lnTo>
                        <a:pt x="87" y="13"/>
                      </a:lnTo>
                      <a:lnTo>
                        <a:pt x="71" y="4"/>
                      </a:lnTo>
                      <a:lnTo>
                        <a:pt x="50" y="0"/>
                      </a:lnTo>
                      <a:lnTo>
                        <a:pt x="32" y="4"/>
                      </a:lnTo>
                      <a:lnTo>
                        <a:pt x="15" y="13"/>
                      </a:lnTo>
                      <a:lnTo>
                        <a:pt x="6" y="24"/>
                      </a:lnTo>
                      <a:lnTo>
                        <a:pt x="0" y="35"/>
                      </a:lnTo>
                      <a:lnTo>
                        <a:pt x="6" y="45"/>
                      </a:lnTo>
                      <a:lnTo>
                        <a:pt x="15" y="54"/>
                      </a:lnTo>
                      <a:lnTo>
                        <a:pt x="32" y="59"/>
                      </a:lnTo>
                      <a:lnTo>
                        <a:pt x="50" y="61"/>
                      </a:lnTo>
                      <a:close/>
                    </a:path>
                  </a:pathLst>
                </a:custGeom>
                <a:solidFill>
                  <a:srgbClr val="E7E7E7"/>
                </a:solidFill>
                <a:ln w="0">
                  <a:solidFill>
                    <a:srgbClr val="E7E7E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9" name="Freeform 205"/>
                <p:cNvSpPr>
                  <a:spLocks/>
                </p:cNvSpPr>
                <p:nvPr/>
              </p:nvSpPr>
              <p:spPr bwMode="auto">
                <a:xfrm>
                  <a:off x="1167" y="3025"/>
                  <a:ext cx="219" cy="134"/>
                </a:xfrm>
                <a:custGeom>
                  <a:avLst/>
                  <a:gdLst>
                    <a:gd name="T0" fmla="*/ 110 w 219"/>
                    <a:gd name="T1" fmla="*/ 134 h 134"/>
                    <a:gd name="T2" fmla="*/ 145 w 219"/>
                    <a:gd name="T3" fmla="*/ 130 h 134"/>
                    <a:gd name="T4" fmla="*/ 175 w 219"/>
                    <a:gd name="T5" fmla="*/ 123 h 134"/>
                    <a:gd name="T6" fmla="*/ 199 w 219"/>
                    <a:gd name="T7" fmla="*/ 110 h 134"/>
                    <a:gd name="T8" fmla="*/ 214 w 219"/>
                    <a:gd name="T9" fmla="*/ 95 h 134"/>
                    <a:gd name="T10" fmla="*/ 219 w 219"/>
                    <a:gd name="T11" fmla="*/ 76 h 134"/>
                    <a:gd name="T12" fmla="*/ 214 w 219"/>
                    <a:gd name="T13" fmla="*/ 56 h 134"/>
                    <a:gd name="T14" fmla="*/ 199 w 219"/>
                    <a:gd name="T15" fmla="*/ 36 h 134"/>
                    <a:gd name="T16" fmla="*/ 175 w 219"/>
                    <a:gd name="T17" fmla="*/ 19 h 134"/>
                    <a:gd name="T18" fmla="*/ 145 w 219"/>
                    <a:gd name="T19" fmla="*/ 6 h 134"/>
                    <a:gd name="T20" fmla="*/ 110 w 219"/>
                    <a:gd name="T21" fmla="*/ 0 h 134"/>
                    <a:gd name="T22" fmla="*/ 75 w 219"/>
                    <a:gd name="T23" fmla="*/ 6 h 134"/>
                    <a:gd name="T24" fmla="*/ 45 w 219"/>
                    <a:gd name="T25" fmla="*/ 19 h 134"/>
                    <a:gd name="T26" fmla="*/ 21 w 219"/>
                    <a:gd name="T27" fmla="*/ 36 h 134"/>
                    <a:gd name="T28" fmla="*/ 6 w 219"/>
                    <a:gd name="T29" fmla="*/ 56 h 134"/>
                    <a:gd name="T30" fmla="*/ 0 w 219"/>
                    <a:gd name="T31" fmla="*/ 76 h 134"/>
                    <a:gd name="T32" fmla="*/ 6 w 219"/>
                    <a:gd name="T33" fmla="*/ 95 h 134"/>
                    <a:gd name="T34" fmla="*/ 21 w 219"/>
                    <a:gd name="T35" fmla="*/ 110 h 134"/>
                    <a:gd name="T36" fmla="*/ 45 w 219"/>
                    <a:gd name="T37" fmla="*/ 123 h 134"/>
                    <a:gd name="T38" fmla="*/ 75 w 219"/>
                    <a:gd name="T39" fmla="*/ 130 h 134"/>
                    <a:gd name="T40" fmla="*/ 110 w 219"/>
                    <a:gd name="T41" fmla="*/ 134 h 13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19"/>
                    <a:gd name="T64" fmla="*/ 0 h 134"/>
                    <a:gd name="T65" fmla="*/ 219 w 219"/>
                    <a:gd name="T66" fmla="*/ 134 h 13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19" h="134">
                      <a:moveTo>
                        <a:pt x="110" y="134"/>
                      </a:moveTo>
                      <a:lnTo>
                        <a:pt x="145" y="130"/>
                      </a:lnTo>
                      <a:lnTo>
                        <a:pt x="175" y="123"/>
                      </a:lnTo>
                      <a:lnTo>
                        <a:pt x="199" y="110"/>
                      </a:lnTo>
                      <a:lnTo>
                        <a:pt x="214" y="95"/>
                      </a:lnTo>
                      <a:lnTo>
                        <a:pt x="219" y="76"/>
                      </a:lnTo>
                      <a:lnTo>
                        <a:pt x="214" y="56"/>
                      </a:lnTo>
                      <a:lnTo>
                        <a:pt x="199" y="36"/>
                      </a:lnTo>
                      <a:lnTo>
                        <a:pt x="175" y="19"/>
                      </a:lnTo>
                      <a:lnTo>
                        <a:pt x="145" y="6"/>
                      </a:lnTo>
                      <a:lnTo>
                        <a:pt x="110" y="0"/>
                      </a:lnTo>
                      <a:lnTo>
                        <a:pt x="75" y="6"/>
                      </a:lnTo>
                      <a:lnTo>
                        <a:pt x="45" y="19"/>
                      </a:lnTo>
                      <a:lnTo>
                        <a:pt x="21" y="36"/>
                      </a:lnTo>
                      <a:lnTo>
                        <a:pt x="6" y="56"/>
                      </a:lnTo>
                      <a:lnTo>
                        <a:pt x="0" y="76"/>
                      </a:lnTo>
                      <a:lnTo>
                        <a:pt x="6" y="95"/>
                      </a:lnTo>
                      <a:lnTo>
                        <a:pt x="21" y="110"/>
                      </a:lnTo>
                      <a:lnTo>
                        <a:pt x="45" y="123"/>
                      </a:lnTo>
                      <a:lnTo>
                        <a:pt x="75" y="130"/>
                      </a:lnTo>
                      <a:lnTo>
                        <a:pt x="110" y="134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0" name="Freeform 206"/>
                <p:cNvSpPr>
                  <a:spLocks/>
                </p:cNvSpPr>
                <p:nvPr/>
              </p:nvSpPr>
              <p:spPr bwMode="auto">
                <a:xfrm>
                  <a:off x="1117" y="3114"/>
                  <a:ext cx="269" cy="247"/>
                </a:xfrm>
                <a:custGeom>
                  <a:avLst/>
                  <a:gdLst>
                    <a:gd name="T0" fmla="*/ 119 w 269"/>
                    <a:gd name="T1" fmla="*/ 247 h 247"/>
                    <a:gd name="T2" fmla="*/ 88 w 269"/>
                    <a:gd name="T3" fmla="*/ 243 h 247"/>
                    <a:gd name="T4" fmla="*/ 62 w 269"/>
                    <a:gd name="T5" fmla="*/ 236 h 247"/>
                    <a:gd name="T6" fmla="*/ 41 w 269"/>
                    <a:gd name="T7" fmla="*/ 225 h 247"/>
                    <a:gd name="T8" fmla="*/ 26 w 269"/>
                    <a:gd name="T9" fmla="*/ 212 h 247"/>
                    <a:gd name="T10" fmla="*/ 15 w 269"/>
                    <a:gd name="T11" fmla="*/ 199 h 247"/>
                    <a:gd name="T12" fmla="*/ 8 w 269"/>
                    <a:gd name="T13" fmla="*/ 188 h 247"/>
                    <a:gd name="T14" fmla="*/ 2 w 269"/>
                    <a:gd name="T15" fmla="*/ 178 h 247"/>
                    <a:gd name="T16" fmla="*/ 0 w 269"/>
                    <a:gd name="T17" fmla="*/ 171 h 247"/>
                    <a:gd name="T18" fmla="*/ 0 w 269"/>
                    <a:gd name="T19" fmla="*/ 167 h 247"/>
                    <a:gd name="T20" fmla="*/ 0 w 269"/>
                    <a:gd name="T21" fmla="*/ 0 h 247"/>
                    <a:gd name="T22" fmla="*/ 269 w 269"/>
                    <a:gd name="T23" fmla="*/ 2 h 247"/>
                    <a:gd name="T24" fmla="*/ 269 w 269"/>
                    <a:gd name="T25" fmla="*/ 165 h 247"/>
                    <a:gd name="T26" fmla="*/ 262 w 269"/>
                    <a:gd name="T27" fmla="*/ 180 h 247"/>
                    <a:gd name="T28" fmla="*/ 254 w 269"/>
                    <a:gd name="T29" fmla="*/ 195 h 247"/>
                    <a:gd name="T30" fmla="*/ 249 w 269"/>
                    <a:gd name="T31" fmla="*/ 206 h 247"/>
                    <a:gd name="T32" fmla="*/ 245 w 269"/>
                    <a:gd name="T33" fmla="*/ 210 h 247"/>
                    <a:gd name="T34" fmla="*/ 230 w 269"/>
                    <a:gd name="T35" fmla="*/ 223 h 247"/>
                    <a:gd name="T36" fmla="*/ 208 w 269"/>
                    <a:gd name="T37" fmla="*/ 232 h 247"/>
                    <a:gd name="T38" fmla="*/ 184 w 269"/>
                    <a:gd name="T39" fmla="*/ 240 h 247"/>
                    <a:gd name="T40" fmla="*/ 160 w 269"/>
                    <a:gd name="T41" fmla="*/ 243 h 247"/>
                    <a:gd name="T42" fmla="*/ 139 w 269"/>
                    <a:gd name="T43" fmla="*/ 247 h 247"/>
                    <a:gd name="T44" fmla="*/ 125 w 269"/>
                    <a:gd name="T45" fmla="*/ 247 h 247"/>
                    <a:gd name="T46" fmla="*/ 119 w 269"/>
                    <a:gd name="T47" fmla="*/ 247 h 24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69"/>
                    <a:gd name="T73" fmla="*/ 0 h 247"/>
                    <a:gd name="T74" fmla="*/ 269 w 269"/>
                    <a:gd name="T75" fmla="*/ 247 h 24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69" h="247">
                      <a:moveTo>
                        <a:pt x="119" y="247"/>
                      </a:moveTo>
                      <a:lnTo>
                        <a:pt x="88" y="243"/>
                      </a:lnTo>
                      <a:lnTo>
                        <a:pt x="62" y="236"/>
                      </a:lnTo>
                      <a:lnTo>
                        <a:pt x="41" y="225"/>
                      </a:lnTo>
                      <a:lnTo>
                        <a:pt x="26" y="212"/>
                      </a:lnTo>
                      <a:lnTo>
                        <a:pt x="15" y="199"/>
                      </a:lnTo>
                      <a:lnTo>
                        <a:pt x="8" y="188"/>
                      </a:lnTo>
                      <a:lnTo>
                        <a:pt x="2" y="178"/>
                      </a:lnTo>
                      <a:lnTo>
                        <a:pt x="0" y="171"/>
                      </a:lnTo>
                      <a:lnTo>
                        <a:pt x="0" y="167"/>
                      </a:lnTo>
                      <a:lnTo>
                        <a:pt x="0" y="0"/>
                      </a:lnTo>
                      <a:lnTo>
                        <a:pt x="269" y="2"/>
                      </a:lnTo>
                      <a:lnTo>
                        <a:pt x="269" y="165"/>
                      </a:lnTo>
                      <a:lnTo>
                        <a:pt x="262" y="180"/>
                      </a:lnTo>
                      <a:lnTo>
                        <a:pt x="254" y="195"/>
                      </a:lnTo>
                      <a:lnTo>
                        <a:pt x="249" y="206"/>
                      </a:lnTo>
                      <a:lnTo>
                        <a:pt x="245" y="210"/>
                      </a:lnTo>
                      <a:lnTo>
                        <a:pt x="230" y="223"/>
                      </a:lnTo>
                      <a:lnTo>
                        <a:pt x="208" y="232"/>
                      </a:lnTo>
                      <a:lnTo>
                        <a:pt x="184" y="240"/>
                      </a:lnTo>
                      <a:lnTo>
                        <a:pt x="160" y="243"/>
                      </a:lnTo>
                      <a:lnTo>
                        <a:pt x="139" y="247"/>
                      </a:lnTo>
                      <a:lnTo>
                        <a:pt x="125" y="247"/>
                      </a:lnTo>
                      <a:lnTo>
                        <a:pt x="119" y="2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1" name="Freeform 207"/>
                <p:cNvSpPr>
                  <a:spLocks/>
                </p:cNvSpPr>
                <p:nvPr/>
              </p:nvSpPr>
              <p:spPr bwMode="auto">
                <a:xfrm>
                  <a:off x="1117" y="3114"/>
                  <a:ext cx="269" cy="247"/>
                </a:xfrm>
                <a:custGeom>
                  <a:avLst/>
                  <a:gdLst>
                    <a:gd name="T0" fmla="*/ 119 w 269"/>
                    <a:gd name="T1" fmla="*/ 247 h 247"/>
                    <a:gd name="T2" fmla="*/ 88 w 269"/>
                    <a:gd name="T3" fmla="*/ 243 h 247"/>
                    <a:gd name="T4" fmla="*/ 62 w 269"/>
                    <a:gd name="T5" fmla="*/ 236 h 247"/>
                    <a:gd name="T6" fmla="*/ 41 w 269"/>
                    <a:gd name="T7" fmla="*/ 225 h 247"/>
                    <a:gd name="T8" fmla="*/ 26 w 269"/>
                    <a:gd name="T9" fmla="*/ 212 h 247"/>
                    <a:gd name="T10" fmla="*/ 15 w 269"/>
                    <a:gd name="T11" fmla="*/ 199 h 247"/>
                    <a:gd name="T12" fmla="*/ 8 w 269"/>
                    <a:gd name="T13" fmla="*/ 188 h 247"/>
                    <a:gd name="T14" fmla="*/ 2 w 269"/>
                    <a:gd name="T15" fmla="*/ 178 h 247"/>
                    <a:gd name="T16" fmla="*/ 0 w 269"/>
                    <a:gd name="T17" fmla="*/ 171 h 247"/>
                    <a:gd name="T18" fmla="*/ 0 w 269"/>
                    <a:gd name="T19" fmla="*/ 167 h 247"/>
                    <a:gd name="T20" fmla="*/ 0 w 269"/>
                    <a:gd name="T21" fmla="*/ 0 h 247"/>
                    <a:gd name="T22" fmla="*/ 269 w 269"/>
                    <a:gd name="T23" fmla="*/ 2 h 247"/>
                    <a:gd name="T24" fmla="*/ 269 w 269"/>
                    <a:gd name="T25" fmla="*/ 165 h 247"/>
                    <a:gd name="T26" fmla="*/ 262 w 269"/>
                    <a:gd name="T27" fmla="*/ 180 h 247"/>
                    <a:gd name="T28" fmla="*/ 254 w 269"/>
                    <a:gd name="T29" fmla="*/ 195 h 247"/>
                    <a:gd name="T30" fmla="*/ 249 w 269"/>
                    <a:gd name="T31" fmla="*/ 206 h 247"/>
                    <a:gd name="T32" fmla="*/ 245 w 269"/>
                    <a:gd name="T33" fmla="*/ 210 h 247"/>
                    <a:gd name="T34" fmla="*/ 230 w 269"/>
                    <a:gd name="T35" fmla="*/ 223 h 247"/>
                    <a:gd name="T36" fmla="*/ 208 w 269"/>
                    <a:gd name="T37" fmla="*/ 232 h 247"/>
                    <a:gd name="T38" fmla="*/ 184 w 269"/>
                    <a:gd name="T39" fmla="*/ 240 h 247"/>
                    <a:gd name="T40" fmla="*/ 160 w 269"/>
                    <a:gd name="T41" fmla="*/ 243 h 247"/>
                    <a:gd name="T42" fmla="*/ 139 w 269"/>
                    <a:gd name="T43" fmla="*/ 247 h 247"/>
                    <a:gd name="T44" fmla="*/ 125 w 269"/>
                    <a:gd name="T45" fmla="*/ 247 h 247"/>
                    <a:gd name="T46" fmla="*/ 119 w 269"/>
                    <a:gd name="T47" fmla="*/ 247 h 24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69"/>
                    <a:gd name="T73" fmla="*/ 0 h 247"/>
                    <a:gd name="T74" fmla="*/ 269 w 269"/>
                    <a:gd name="T75" fmla="*/ 247 h 24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69" h="247">
                      <a:moveTo>
                        <a:pt x="119" y="247"/>
                      </a:moveTo>
                      <a:lnTo>
                        <a:pt x="88" y="243"/>
                      </a:lnTo>
                      <a:lnTo>
                        <a:pt x="62" y="236"/>
                      </a:lnTo>
                      <a:lnTo>
                        <a:pt x="41" y="225"/>
                      </a:lnTo>
                      <a:lnTo>
                        <a:pt x="26" y="212"/>
                      </a:lnTo>
                      <a:lnTo>
                        <a:pt x="15" y="199"/>
                      </a:lnTo>
                      <a:lnTo>
                        <a:pt x="8" y="188"/>
                      </a:lnTo>
                      <a:lnTo>
                        <a:pt x="2" y="178"/>
                      </a:lnTo>
                      <a:lnTo>
                        <a:pt x="0" y="171"/>
                      </a:lnTo>
                      <a:lnTo>
                        <a:pt x="0" y="167"/>
                      </a:lnTo>
                      <a:lnTo>
                        <a:pt x="0" y="0"/>
                      </a:lnTo>
                      <a:lnTo>
                        <a:pt x="269" y="2"/>
                      </a:lnTo>
                      <a:lnTo>
                        <a:pt x="269" y="165"/>
                      </a:lnTo>
                      <a:lnTo>
                        <a:pt x="262" y="180"/>
                      </a:lnTo>
                      <a:lnTo>
                        <a:pt x="254" y="195"/>
                      </a:lnTo>
                      <a:lnTo>
                        <a:pt x="249" y="206"/>
                      </a:lnTo>
                      <a:lnTo>
                        <a:pt x="245" y="210"/>
                      </a:lnTo>
                      <a:lnTo>
                        <a:pt x="230" y="223"/>
                      </a:lnTo>
                      <a:lnTo>
                        <a:pt x="208" y="232"/>
                      </a:lnTo>
                      <a:lnTo>
                        <a:pt x="184" y="240"/>
                      </a:lnTo>
                      <a:lnTo>
                        <a:pt x="160" y="243"/>
                      </a:lnTo>
                      <a:lnTo>
                        <a:pt x="139" y="247"/>
                      </a:lnTo>
                      <a:lnTo>
                        <a:pt x="125" y="247"/>
                      </a:lnTo>
                      <a:lnTo>
                        <a:pt x="119" y="247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2" name="Freeform 208"/>
                <p:cNvSpPr>
                  <a:spLocks/>
                </p:cNvSpPr>
                <p:nvPr/>
              </p:nvSpPr>
              <p:spPr bwMode="auto">
                <a:xfrm>
                  <a:off x="1132" y="3114"/>
                  <a:ext cx="243" cy="247"/>
                </a:xfrm>
                <a:custGeom>
                  <a:avLst/>
                  <a:gdLst>
                    <a:gd name="T0" fmla="*/ 110 w 243"/>
                    <a:gd name="T1" fmla="*/ 247 h 247"/>
                    <a:gd name="T2" fmla="*/ 78 w 243"/>
                    <a:gd name="T3" fmla="*/ 242 h 247"/>
                    <a:gd name="T4" fmla="*/ 52 w 243"/>
                    <a:gd name="T5" fmla="*/ 234 h 247"/>
                    <a:gd name="T6" fmla="*/ 34 w 243"/>
                    <a:gd name="T7" fmla="*/ 223 h 247"/>
                    <a:gd name="T8" fmla="*/ 19 w 243"/>
                    <a:gd name="T9" fmla="*/ 210 h 247"/>
                    <a:gd name="T10" fmla="*/ 10 w 243"/>
                    <a:gd name="T11" fmla="*/ 197 h 247"/>
                    <a:gd name="T12" fmla="*/ 4 w 243"/>
                    <a:gd name="T13" fmla="*/ 188 h 247"/>
                    <a:gd name="T14" fmla="*/ 2 w 243"/>
                    <a:gd name="T15" fmla="*/ 180 h 247"/>
                    <a:gd name="T16" fmla="*/ 0 w 243"/>
                    <a:gd name="T17" fmla="*/ 177 h 247"/>
                    <a:gd name="T18" fmla="*/ 0 w 243"/>
                    <a:gd name="T19" fmla="*/ 0 h 247"/>
                    <a:gd name="T20" fmla="*/ 243 w 243"/>
                    <a:gd name="T21" fmla="*/ 2 h 247"/>
                    <a:gd name="T22" fmla="*/ 243 w 243"/>
                    <a:gd name="T23" fmla="*/ 158 h 247"/>
                    <a:gd name="T24" fmla="*/ 238 w 243"/>
                    <a:gd name="T25" fmla="*/ 173 h 247"/>
                    <a:gd name="T26" fmla="*/ 230 w 243"/>
                    <a:gd name="T27" fmla="*/ 188 h 247"/>
                    <a:gd name="T28" fmla="*/ 225 w 243"/>
                    <a:gd name="T29" fmla="*/ 197 h 247"/>
                    <a:gd name="T30" fmla="*/ 223 w 243"/>
                    <a:gd name="T31" fmla="*/ 201 h 247"/>
                    <a:gd name="T32" fmla="*/ 208 w 243"/>
                    <a:gd name="T33" fmla="*/ 214 h 247"/>
                    <a:gd name="T34" fmla="*/ 189 w 243"/>
                    <a:gd name="T35" fmla="*/ 225 h 247"/>
                    <a:gd name="T36" fmla="*/ 167 w 243"/>
                    <a:gd name="T37" fmla="*/ 232 h 247"/>
                    <a:gd name="T38" fmla="*/ 147 w 243"/>
                    <a:gd name="T39" fmla="*/ 240 h 247"/>
                    <a:gd name="T40" fmla="*/ 128 w 243"/>
                    <a:gd name="T41" fmla="*/ 243 h 247"/>
                    <a:gd name="T42" fmla="*/ 115 w 243"/>
                    <a:gd name="T43" fmla="*/ 245 h 247"/>
                    <a:gd name="T44" fmla="*/ 110 w 243"/>
                    <a:gd name="T45" fmla="*/ 247 h 24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43"/>
                    <a:gd name="T70" fmla="*/ 0 h 247"/>
                    <a:gd name="T71" fmla="*/ 243 w 243"/>
                    <a:gd name="T72" fmla="*/ 247 h 24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43" h="247">
                      <a:moveTo>
                        <a:pt x="110" y="247"/>
                      </a:moveTo>
                      <a:lnTo>
                        <a:pt x="78" y="242"/>
                      </a:lnTo>
                      <a:lnTo>
                        <a:pt x="52" y="234"/>
                      </a:lnTo>
                      <a:lnTo>
                        <a:pt x="34" y="223"/>
                      </a:lnTo>
                      <a:lnTo>
                        <a:pt x="19" y="210"/>
                      </a:lnTo>
                      <a:lnTo>
                        <a:pt x="10" y="197"/>
                      </a:lnTo>
                      <a:lnTo>
                        <a:pt x="4" y="188"/>
                      </a:lnTo>
                      <a:lnTo>
                        <a:pt x="2" y="180"/>
                      </a:lnTo>
                      <a:lnTo>
                        <a:pt x="0" y="177"/>
                      </a:lnTo>
                      <a:lnTo>
                        <a:pt x="0" y="0"/>
                      </a:lnTo>
                      <a:lnTo>
                        <a:pt x="243" y="2"/>
                      </a:lnTo>
                      <a:lnTo>
                        <a:pt x="243" y="158"/>
                      </a:lnTo>
                      <a:lnTo>
                        <a:pt x="238" y="173"/>
                      </a:lnTo>
                      <a:lnTo>
                        <a:pt x="230" y="188"/>
                      </a:lnTo>
                      <a:lnTo>
                        <a:pt x="225" y="197"/>
                      </a:lnTo>
                      <a:lnTo>
                        <a:pt x="223" y="201"/>
                      </a:lnTo>
                      <a:lnTo>
                        <a:pt x="208" y="214"/>
                      </a:lnTo>
                      <a:lnTo>
                        <a:pt x="189" y="225"/>
                      </a:lnTo>
                      <a:lnTo>
                        <a:pt x="167" y="232"/>
                      </a:lnTo>
                      <a:lnTo>
                        <a:pt x="147" y="240"/>
                      </a:lnTo>
                      <a:lnTo>
                        <a:pt x="128" y="243"/>
                      </a:lnTo>
                      <a:lnTo>
                        <a:pt x="115" y="245"/>
                      </a:lnTo>
                      <a:lnTo>
                        <a:pt x="110" y="247"/>
                      </a:lnTo>
                      <a:close/>
                    </a:path>
                  </a:pathLst>
                </a:custGeom>
                <a:solidFill>
                  <a:srgbClr val="1C1C1C"/>
                </a:solidFill>
                <a:ln w="0">
                  <a:solidFill>
                    <a:srgbClr val="1C1C1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3" name="Freeform 209"/>
                <p:cNvSpPr>
                  <a:spLocks/>
                </p:cNvSpPr>
                <p:nvPr/>
              </p:nvSpPr>
              <p:spPr bwMode="auto">
                <a:xfrm>
                  <a:off x="1147" y="3114"/>
                  <a:ext cx="219" cy="245"/>
                </a:xfrm>
                <a:custGeom>
                  <a:avLst/>
                  <a:gdLst>
                    <a:gd name="T0" fmla="*/ 100 w 219"/>
                    <a:gd name="T1" fmla="*/ 245 h 245"/>
                    <a:gd name="T2" fmla="*/ 72 w 219"/>
                    <a:gd name="T3" fmla="*/ 242 h 245"/>
                    <a:gd name="T4" fmla="*/ 48 w 219"/>
                    <a:gd name="T5" fmla="*/ 234 h 245"/>
                    <a:gd name="T6" fmla="*/ 32 w 219"/>
                    <a:gd name="T7" fmla="*/ 225 h 245"/>
                    <a:gd name="T8" fmla="*/ 19 w 219"/>
                    <a:gd name="T9" fmla="*/ 214 h 245"/>
                    <a:gd name="T10" fmla="*/ 9 w 219"/>
                    <a:gd name="T11" fmla="*/ 203 h 245"/>
                    <a:gd name="T12" fmla="*/ 4 w 219"/>
                    <a:gd name="T13" fmla="*/ 193 h 245"/>
                    <a:gd name="T14" fmla="*/ 2 w 219"/>
                    <a:gd name="T15" fmla="*/ 188 h 245"/>
                    <a:gd name="T16" fmla="*/ 0 w 219"/>
                    <a:gd name="T17" fmla="*/ 186 h 245"/>
                    <a:gd name="T18" fmla="*/ 0 w 219"/>
                    <a:gd name="T19" fmla="*/ 0 h 245"/>
                    <a:gd name="T20" fmla="*/ 219 w 219"/>
                    <a:gd name="T21" fmla="*/ 2 h 245"/>
                    <a:gd name="T22" fmla="*/ 219 w 219"/>
                    <a:gd name="T23" fmla="*/ 153 h 245"/>
                    <a:gd name="T24" fmla="*/ 211 w 219"/>
                    <a:gd name="T25" fmla="*/ 165 h 245"/>
                    <a:gd name="T26" fmla="*/ 206 w 219"/>
                    <a:gd name="T27" fmla="*/ 178 h 245"/>
                    <a:gd name="T28" fmla="*/ 202 w 219"/>
                    <a:gd name="T29" fmla="*/ 188 h 245"/>
                    <a:gd name="T30" fmla="*/ 198 w 219"/>
                    <a:gd name="T31" fmla="*/ 193 h 245"/>
                    <a:gd name="T32" fmla="*/ 187 w 219"/>
                    <a:gd name="T33" fmla="*/ 204 h 245"/>
                    <a:gd name="T34" fmla="*/ 171 w 219"/>
                    <a:gd name="T35" fmla="*/ 216 h 245"/>
                    <a:gd name="T36" fmla="*/ 150 w 219"/>
                    <a:gd name="T37" fmla="*/ 225 h 245"/>
                    <a:gd name="T38" fmla="*/ 132 w 219"/>
                    <a:gd name="T39" fmla="*/ 234 h 245"/>
                    <a:gd name="T40" fmla="*/ 117 w 219"/>
                    <a:gd name="T41" fmla="*/ 240 h 245"/>
                    <a:gd name="T42" fmla="*/ 104 w 219"/>
                    <a:gd name="T43" fmla="*/ 243 h 245"/>
                    <a:gd name="T44" fmla="*/ 100 w 219"/>
                    <a:gd name="T45" fmla="*/ 245 h 24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19"/>
                    <a:gd name="T70" fmla="*/ 0 h 245"/>
                    <a:gd name="T71" fmla="*/ 219 w 219"/>
                    <a:gd name="T72" fmla="*/ 245 h 24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19" h="245">
                      <a:moveTo>
                        <a:pt x="100" y="245"/>
                      </a:moveTo>
                      <a:lnTo>
                        <a:pt x="72" y="242"/>
                      </a:lnTo>
                      <a:lnTo>
                        <a:pt x="48" y="234"/>
                      </a:lnTo>
                      <a:lnTo>
                        <a:pt x="32" y="225"/>
                      </a:lnTo>
                      <a:lnTo>
                        <a:pt x="19" y="214"/>
                      </a:lnTo>
                      <a:lnTo>
                        <a:pt x="9" y="203"/>
                      </a:lnTo>
                      <a:lnTo>
                        <a:pt x="4" y="193"/>
                      </a:lnTo>
                      <a:lnTo>
                        <a:pt x="2" y="188"/>
                      </a:lnTo>
                      <a:lnTo>
                        <a:pt x="0" y="186"/>
                      </a:lnTo>
                      <a:lnTo>
                        <a:pt x="0" y="0"/>
                      </a:lnTo>
                      <a:lnTo>
                        <a:pt x="219" y="2"/>
                      </a:lnTo>
                      <a:lnTo>
                        <a:pt x="219" y="153"/>
                      </a:lnTo>
                      <a:lnTo>
                        <a:pt x="211" y="165"/>
                      </a:lnTo>
                      <a:lnTo>
                        <a:pt x="206" y="178"/>
                      </a:lnTo>
                      <a:lnTo>
                        <a:pt x="202" y="188"/>
                      </a:lnTo>
                      <a:lnTo>
                        <a:pt x="198" y="193"/>
                      </a:lnTo>
                      <a:lnTo>
                        <a:pt x="187" y="204"/>
                      </a:lnTo>
                      <a:lnTo>
                        <a:pt x="171" y="216"/>
                      </a:lnTo>
                      <a:lnTo>
                        <a:pt x="150" y="225"/>
                      </a:lnTo>
                      <a:lnTo>
                        <a:pt x="132" y="234"/>
                      </a:lnTo>
                      <a:lnTo>
                        <a:pt x="117" y="240"/>
                      </a:lnTo>
                      <a:lnTo>
                        <a:pt x="104" y="243"/>
                      </a:lnTo>
                      <a:lnTo>
                        <a:pt x="100" y="245"/>
                      </a:lnTo>
                      <a:close/>
                    </a:path>
                  </a:pathLst>
                </a:custGeom>
                <a:solidFill>
                  <a:srgbClr val="393939"/>
                </a:solidFill>
                <a:ln w="0">
                  <a:solidFill>
                    <a:srgbClr val="39393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4" name="Freeform 211"/>
                <p:cNvSpPr>
                  <a:spLocks/>
                </p:cNvSpPr>
                <p:nvPr/>
              </p:nvSpPr>
              <p:spPr bwMode="auto">
                <a:xfrm>
                  <a:off x="1164" y="3114"/>
                  <a:ext cx="191" cy="245"/>
                </a:xfrm>
                <a:custGeom>
                  <a:avLst/>
                  <a:gdLst>
                    <a:gd name="T0" fmla="*/ 89 w 191"/>
                    <a:gd name="T1" fmla="*/ 245 h 245"/>
                    <a:gd name="T2" fmla="*/ 61 w 191"/>
                    <a:gd name="T3" fmla="*/ 242 h 245"/>
                    <a:gd name="T4" fmla="*/ 39 w 191"/>
                    <a:gd name="T5" fmla="*/ 234 h 245"/>
                    <a:gd name="T6" fmla="*/ 22 w 191"/>
                    <a:gd name="T7" fmla="*/ 223 h 245"/>
                    <a:gd name="T8" fmla="*/ 11 w 191"/>
                    <a:gd name="T9" fmla="*/ 214 h 245"/>
                    <a:gd name="T10" fmla="*/ 3 w 191"/>
                    <a:gd name="T11" fmla="*/ 203 h 245"/>
                    <a:gd name="T12" fmla="*/ 0 w 191"/>
                    <a:gd name="T13" fmla="*/ 197 h 245"/>
                    <a:gd name="T14" fmla="*/ 0 w 191"/>
                    <a:gd name="T15" fmla="*/ 193 h 245"/>
                    <a:gd name="T16" fmla="*/ 0 w 191"/>
                    <a:gd name="T17" fmla="*/ 0 h 245"/>
                    <a:gd name="T18" fmla="*/ 191 w 191"/>
                    <a:gd name="T19" fmla="*/ 2 h 245"/>
                    <a:gd name="T20" fmla="*/ 191 w 191"/>
                    <a:gd name="T21" fmla="*/ 147 h 245"/>
                    <a:gd name="T22" fmla="*/ 185 w 191"/>
                    <a:gd name="T23" fmla="*/ 158 h 245"/>
                    <a:gd name="T24" fmla="*/ 180 w 191"/>
                    <a:gd name="T25" fmla="*/ 171 h 245"/>
                    <a:gd name="T26" fmla="*/ 176 w 191"/>
                    <a:gd name="T27" fmla="*/ 180 h 245"/>
                    <a:gd name="T28" fmla="*/ 174 w 191"/>
                    <a:gd name="T29" fmla="*/ 184 h 245"/>
                    <a:gd name="T30" fmla="*/ 163 w 191"/>
                    <a:gd name="T31" fmla="*/ 195 h 245"/>
                    <a:gd name="T32" fmla="*/ 148 w 191"/>
                    <a:gd name="T33" fmla="*/ 206 h 245"/>
                    <a:gd name="T34" fmla="*/ 133 w 191"/>
                    <a:gd name="T35" fmla="*/ 217 h 245"/>
                    <a:gd name="T36" fmla="*/ 117 w 191"/>
                    <a:gd name="T37" fmla="*/ 229 h 245"/>
                    <a:gd name="T38" fmla="*/ 104 w 191"/>
                    <a:gd name="T39" fmla="*/ 238 h 245"/>
                    <a:gd name="T40" fmla="*/ 92 w 191"/>
                    <a:gd name="T41" fmla="*/ 243 h 245"/>
                    <a:gd name="T42" fmla="*/ 89 w 191"/>
                    <a:gd name="T43" fmla="*/ 245 h 24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91"/>
                    <a:gd name="T67" fmla="*/ 0 h 245"/>
                    <a:gd name="T68" fmla="*/ 191 w 191"/>
                    <a:gd name="T69" fmla="*/ 245 h 24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91" h="245">
                      <a:moveTo>
                        <a:pt x="89" y="245"/>
                      </a:moveTo>
                      <a:lnTo>
                        <a:pt x="61" y="242"/>
                      </a:lnTo>
                      <a:lnTo>
                        <a:pt x="39" y="234"/>
                      </a:lnTo>
                      <a:lnTo>
                        <a:pt x="22" y="223"/>
                      </a:lnTo>
                      <a:lnTo>
                        <a:pt x="11" y="214"/>
                      </a:lnTo>
                      <a:lnTo>
                        <a:pt x="3" y="203"/>
                      </a:lnTo>
                      <a:lnTo>
                        <a:pt x="0" y="197"/>
                      </a:lnTo>
                      <a:lnTo>
                        <a:pt x="0" y="193"/>
                      </a:lnTo>
                      <a:lnTo>
                        <a:pt x="0" y="0"/>
                      </a:lnTo>
                      <a:lnTo>
                        <a:pt x="191" y="2"/>
                      </a:lnTo>
                      <a:lnTo>
                        <a:pt x="191" y="147"/>
                      </a:lnTo>
                      <a:lnTo>
                        <a:pt x="185" y="158"/>
                      </a:lnTo>
                      <a:lnTo>
                        <a:pt x="180" y="171"/>
                      </a:lnTo>
                      <a:lnTo>
                        <a:pt x="176" y="180"/>
                      </a:lnTo>
                      <a:lnTo>
                        <a:pt x="174" y="184"/>
                      </a:lnTo>
                      <a:lnTo>
                        <a:pt x="163" y="195"/>
                      </a:lnTo>
                      <a:lnTo>
                        <a:pt x="148" y="206"/>
                      </a:lnTo>
                      <a:lnTo>
                        <a:pt x="133" y="217"/>
                      </a:lnTo>
                      <a:lnTo>
                        <a:pt x="117" y="229"/>
                      </a:lnTo>
                      <a:lnTo>
                        <a:pt x="104" y="238"/>
                      </a:lnTo>
                      <a:lnTo>
                        <a:pt x="92" y="243"/>
                      </a:lnTo>
                      <a:lnTo>
                        <a:pt x="89" y="245"/>
                      </a:lnTo>
                      <a:close/>
                    </a:path>
                  </a:pathLst>
                </a:custGeom>
                <a:solidFill>
                  <a:srgbClr val="555555"/>
                </a:solidFill>
                <a:ln w="0">
                  <a:solidFill>
                    <a:srgbClr val="55555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5" name="Freeform 212"/>
                <p:cNvSpPr>
                  <a:spLocks/>
                </p:cNvSpPr>
                <p:nvPr/>
              </p:nvSpPr>
              <p:spPr bwMode="auto">
                <a:xfrm>
                  <a:off x="1179" y="3114"/>
                  <a:ext cx="165" cy="243"/>
                </a:xfrm>
                <a:custGeom>
                  <a:avLst/>
                  <a:gdLst>
                    <a:gd name="T0" fmla="*/ 79 w 165"/>
                    <a:gd name="T1" fmla="*/ 243 h 243"/>
                    <a:gd name="T2" fmla="*/ 55 w 165"/>
                    <a:gd name="T3" fmla="*/ 242 h 243"/>
                    <a:gd name="T4" fmla="*/ 35 w 165"/>
                    <a:gd name="T5" fmla="*/ 236 h 243"/>
                    <a:gd name="T6" fmla="*/ 20 w 165"/>
                    <a:gd name="T7" fmla="*/ 227 h 243"/>
                    <a:gd name="T8" fmla="*/ 11 w 165"/>
                    <a:gd name="T9" fmla="*/ 217 h 243"/>
                    <a:gd name="T10" fmla="*/ 3 w 165"/>
                    <a:gd name="T11" fmla="*/ 210 h 243"/>
                    <a:gd name="T12" fmla="*/ 1 w 165"/>
                    <a:gd name="T13" fmla="*/ 204 h 243"/>
                    <a:gd name="T14" fmla="*/ 0 w 165"/>
                    <a:gd name="T15" fmla="*/ 203 h 243"/>
                    <a:gd name="T16" fmla="*/ 0 w 165"/>
                    <a:gd name="T17" fmla="*/ 0 h 243"/>
                    <a:gd name="T18" fmla="*/ 165 w 165"/>
                    <a:gd name="T19" fmla="*/ 2 h 243"/>
                    <a:gd name="T20" fmla="*/ 165 w 165"/>
                    <a:gd name="T21" fmla="*/ 140 h 243"/>
                    <a:gd name="T22" fmla="*/ 161 w 165"/>
                    <a:gd name="T23" fmla="*/ 151 h 243"/>
                    <a:gd name="T24" fmla="*/ 155 w 165"/>
                    <a:gd name="T25" fmla="*/ 162 h 243"/>
                    <a:gd name="T26" fmla="*/ 152 w 165"/>
                    <a:gd name="T27" fmla="*/ 171 h 243"/>
                    <a:gd name="T28" fmla="*/ 152 w 165"/>
                    <a:gd name="T29" fmla="*/ 175 h 243"/>
                    <a:gd name="T30" fmla="*/ 142 w 165"/>
                    <a:gd name="T31" fmla="*/ 186 h 243"/>
                    <a:gd name="T32" fmla="*/ 129 w 165"/>
                    <a:gd name="T33" fmla="*/ 197 h 243"/>
                    <a:gd name="T34" fmla="*/ 116 w 165"/>
                    <a:gd name="T35" fmla="*/ 210 h 243"/>
                    <a:gd name="T36" fmla="*/ 103 w 165"/>
                    <a:gd name="T37" fmla="*/ 223 h 243"/>
                    <a:gd name="T38" fmla="*/ 92 w 165"/>
                    <a:gd name="T39" fmla="*/ 234 h 243"/>
                    <a:gd name="T40" fmla="*/ 83 w 165"/>
                    <a:gd name="T41" fmla="*/ 242 h 243"/>
                    <a:gd name="T42" fmla="*/ 79 w 165"/>
                    <a:gd name="T43" fmla="*/ 243 h 24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65"/>
                    <a:gd name="T67" fmla="*/ 0 h 243"/>
                    <a:gd name="T68" fmla="*/ 165 w 165"/>
                    <a:gd name="T69" fmla="*/ 243 h 24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65" h="243">
                      <a:moveTo>
                        <a:pt x="79" y="243"/>
                      </a:moveTo>
                      <a:lnTo>
                        <a:pt x="55" y="242"/>
                      </a:lnTo>
                      <a:lnTo>
                        <a:pt x="35" y="236"/>
                      </a:lnTo>
                      <a:lnTo>
                        <a:pt x="20" y="227"/>
                      </a:lnTo>
                      <a:lnTo>
                        <a:pt x="11" y="217"/>
                      </a:lnTo>
                      <a:lnTo>
                        <a:pt x="3" y="210"/>
                      </a:lnTo>
                      <a:lnTo>
                        <a:pt x="1" y="204"/>
                      </a:lnTo>
                      <a:lnTo>
                        <a:pt x="0" y="203"/>
                      </a:lnTo>
                      <a:lnTo>
                        <a:pt x="0" y="0"/>
                      </a:lnTo>
                      <a:lnTo>
                        <a:pt x="165" y="2"/>
                      </a:lnTo>
                      <a:lnTo>
                        <a:pt x="165" y="140"/>
                      </a:lnTo>
                      <a:lnTo>
                        <a:pt x="161" y="151"/>
                      </a:lnTo>
                      <a:lnTo>
                        <a:pt x="155" y="162"/>
                      </a:lnTo>
                      <a:lnTo>
                        <a:pt x="152" y="171"/>
                      </a:lnTo>
                      <a:lnTo>
                        <a:pt x="152" y="175"/>
                      </a:lnTo>
                      <a:lnTo>
                        <a:pt x="142" y="186"/>
                      </a:lnTo>
                      <a:lnTo>
                        <a:pt x="129" y="197"/>
                      </a:lnTo>
                      <a:lnTo>
                        <a:pt x="116" y="210"/>
                      </a:lnTo>
                      <a:lnTo>
                        <a:pt x="103" y="223"/>
                      </a:lnTo>
                      <a:lnTo>
                        <a:pt x="92" y="234"/>
                      </a:lnTo>
                      <a:lnTo>
                        <a:pt x="83" y="242"/>
                      </a:lnTo>
                      <a:lnTo>
                        <a:pt x="79" y="243"/>
                      </a:lnTo>
                      <a:close/>
                    </a:path>
                  </a:pathLst>
                </a:custGeom>
                <a:solidFill>
                  <a:srgbClr val="717171"/>
                </a:solidFill>
                <a:ln w="0">
                  <a:solidFill>
                    <a:srgbClr val="71717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6" name="Freeform 213"/>
                <p:cNvSpPr>
                  <a:spLocks/>
                </p:cNvSpPr>
                <p:nvPr/>
              </p:nvSpPr>
              <p:spPr bwMode="auto">
                <a:xfrm>
                  <a:off x="1193" y="3116"/>
                  <a:ext cx="139" cy="241"/>
                </a:xfrm>
                <a:custGeom>
                  <a:avLst/>
                  <a:gdLst>
                    <a:gd name="T0" fmla="*/ 73 w 139"/>
                    <a:gd name="T1" fmla="*/ 241 h 241"/>
                    <a:gd name="T2" fmla="*/ 47 w 139"/>
                    <a:gd name="T3" fmla="*/ 240 h 241"/>
                    <a:gd name="T4" fmla="*/ 28 w 139"/>
                    <a:gd name="T5" fmla="*/ 232 h 241"/>
                    <a:gd name="T6" fmla="*/ 15 w 139"/>
                    <a:gd name="T7" fmla="*/ 225 h 241"/>
                    <a:gd name="T8" fmla="*/ 8 w 139"/>
                    <a:gd name="T9" fmla="*/ 217 h 241"/>
                    <a:gd name="T10" fmla="*/ 2 w 139"/>
                    <a:gd name="T11" fmla="*/ 210 h 241"/>
                    <a:gd name="T12" fmla="*/ 0 w 139"/>
                    <a:gd name="T13" fmla="*/ 208 h 241"/>
                    <a:gd name="T14" fmla="*/ 0 w 139"/>
                    <a:gd name="T15" fmla="*/ 0 h 241"/>
                    <a:gd name="T16" fmla="*/ 139 w 139"/>
                    <a:gd name="T17" fmla="*/ 0 h 241"/>
                    <a:gd name="T18" fmla="*/ 139 w 139"/>
                    <a:gd name="T19" fmla="*/ 132 h 241"/>
                    <a:gd name="T20" fmla="*/ 136 w 139"/>
                    <a:gd name="T21" fmla="*/ 141 h 241"/>
                    <a:gd name="T22" fmla="*/ 132 w 139"/>
                    <a:gd name="T23" fmla="*/ 152 h 241"/>
                    <a:gd name="T24" fmla="*/ 130 w 139"/>
                    <a:gd name="T25" fmla="*/ 162 h 241"/>
                    <a:gd name="T26" fmla="*/ 128 w 139"/>
                    <a:gd name="T27" fmla="*/ 165 h 241"/>
                    <a:gd name="T28" fmla="*/ 121 w 139"/>
                    <a:gd name="T29" fmla="*/ 175 h 241"/>
                    <a:gd name="T30" fmla="*/ 112 w 139"/>
                    <a:gd name="T31" fmla="*/ 188 h 241"/>
                    <a:gd name="T32" fmla="*/ 101 w 139"/>
                    <a:gd name="T33" fmla="*/ 202 h 241"/>
                    <a:gd name="T34" fmla="*/ 89 w 139"/>
                    <a:gd name="T35" fmla="*/ 215 h 241"/>
                    <a:gd name="T36" fmla="*/ 82 w 139"/>
                    <a:gd name="T37" fmla="*/ 228 h 241"/>
                    <a:gd name="T38" fmla="*/ 75 w 139"/>
                    <a:gd name="T39" fmla="*/ 238 h 241"/>
                    <a:gd name="T40" fmla="*/ 73 w 139"/>
                    <a:gd name="T41" fmla="*/ 241 h 24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39"/>
                    <a:gd name="T64" fmla="*/ 0 h 241"/>
                    <a:gd name="T65" fmla="*/ 139 w 139"/>
                    <a:gd name="T66" fmla="*/ 241 h 24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39" h="241">
                      <a:moveTo>
                        <a:pt x="73" y="241"/>
                      </a:moveTo>
                      <a:lnTo>
                        <a:pt x="47" y="240"/>
                      </a:lnTo>
                      <a:lnTo>
                        <a:pt x="28" y="232"/>
                      </a:lnTo>
                      <a:lnTo>
                        <a:pt x="15" y="225"/>
                      </a:lnTo>
                      <a:lnTo>
                        <a:pt x="8" y="217"/>
                      </a:lnTo>
                      <a:lnTo>
                        <a:pt x="2" y="210"/>
                      </a:lnTo>
                      <a:lnTo>
                        <a:pt x="0" y="208"/>
                      </a:lnTo>
                      <a:lnTo>
                        <a:pt x="0" y="0"/>
                      </a:lnTo>
                      <a:lnTo>
                        <a:pt x="139" y="0"/>
                      </a:lnTo>
                      <a:lnTo>
                        <a:pt x="139" y="132"/>
                      </a:lnTo>
                      <a:lnTo>
                        <a:pt x="136" y="141"/>
                      </a:lnTo>
                      <a:lnTo>
                        <a:pt x="132" y="152"/>
                      </a:lnTo>
                      <a:lnTo>
                        <a:pt x="130" y="162"/>
                      </a:lnTo>
                      <a:lnTo>
                        <a:pt x="128" y="165"/>
                      </a:lnTo>
                      <a:lnTo>
                        <a:pt x="121" y="175"/>
                      </a:lnTo>
                      <a:lnTo>
                        <a:pt x="112" y="188"/>
                      </a:lnTo>
                      <a:lnTo>
                        <a:pt x="101" y="202"/>
                      </a:lnTo>
                      <a:lnTo>
                        <a:pt x="89" y="215"/>
                      </a:lnTo>
                      <a:lnTo>
                        <a:pt x="82" y="228"/>
                      </a:lnTo>
                      <a:lnTo>
                        <a:pt x="75" y="238"/>
                      </a:lnTo>
                      <a:lnTo>
                        <a:pt x="73" y="241"/>
                      </a:lnTo>
                      <a:close/>
                    </a:path>
                  </a:pathLst>
                </a:custGeom>
                <a:solidFill>
                  <a:srgbClr val="8E8E8E"/>
                </a:solidFill>
                <a:ln w="0">
                  <a:solidFill>
                    <a:srgbClr val="8E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7" name="Freeform 214"/>
                <p:cNvSpPr>
                  <a:spLocks/>
                </p:cNvSpPr>
                <p:nvPr/>
              </p:nvSpPr>
              <p:spPr bwMode="auto">
                <a:xfrm>
                  <a:off x="1210" y="3116"/>
                  <a:ext cx="111" cy="240"/>
                </a:xfrm>
                <a:custGeom>
                  <a:avLst/>
                  <a:gdLst>
                    <a:gd name="T0" fmla="*/ 61 w 111"/>
                    <a:gd name="T1" fmla="*/ 240 h 240"/>
                    <a:gd name="T2" fmla="*/ 37 w 111"/>
                    <a:gd name="T3" fmla="*/ 238 h 240"/>
                    <a:gd name="T4" fmla="*/ 19 w 111"/>
                    <a:gd name="T5" fmla="*/ 232 h 240"/>
                    <a:gd name="T6" fmla="*/ 8 w 111"/>
                    <a:gd name="T7" fmla="*/ 225 h 240"/>
                    <a:gd name="T8" fmla="*/ 2 w 111"/>
                    <a:gd name="T9" fmla="*/ 219 h 240"/>
                    <a:gd name="T10" fmla="*/ 0 w 111"/>
                    <a:gd name="T11" fmla="*/ 217 h 240"/>
                    <a:gd name="T12" fmla="*/ 0 w 111"/>
                    <a:gd name="T13" fmla="*/ 0 h 240"/>
                    <a:gd name="T14" fmla="*/ 111 w 111"/>
                    <a:gd name="T15" fmla="*/ 0 h 240"/>
                    <a:gd name="T16" fmla="*/ 111 w 111"/>
                    <a:gd name="T17" fmla="*/ 125 h 240"/>
                    <a:gd name="T18" fmla="*/ 110 w 111"/>
                    <a:gd name="T19" fmla="*/ 134 h 240"/>
                    <a:gd name="T20" fmla="*/ 106 w 111"/>
                    <a:gd name="T21" fmla="*/ 143 h 240"/>
                    <a:gd name="T22" fmla="*/ 104 w 111"/>
                    <a:gd name="T23" fmla="*/ 152 h 240"/>
                    <a:gd name="T24" fmla="*/ 104 w 111"/>
                    <a:gd name="T25" fmla="*/ 156 h 240"/>
                    <a:gd name="T26" fmla="*/ 98 w 111"/>
                    <a:gd name="T27" fmla="*/ 165 h 240"/>
                    <a:gd name="T28" fmla="*/ 91 w 111"/>
                    <a:gd name="T29" fmla="*/ 178 h 240"/>
                    <a:gd name="T30" fmla="*/ 84 w 111"/>
                    <a:gd name="T31" fmla="*/ 195 h 240"/>
                    <a:gd name="T32" fmla="*/ 74 w 111"/>
                    <a:gd name="T33" fmla="*/ 212 h 240"/>
                    <a:gd name="T34" fmla="*/ 67 w 111"/>
                    <a:gd name="T35" fmla="*/ 227 h 240"/>
                    <a:gd name="T36" fmla="*/ 63 w 111"/>
                    <a:gd name="T37" fmla="*/ 236 h 240"/>
                    <a:gd name="T38" fmla="*/ 61 w 111"/>
                    <a:gd name="T39" fmla="*/ 240 h 24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11"/>
                    <a:gd name="T61" fmla="*/ 0 h 240"/>
                    <a:gd name="T62" fmla="*/ 111 w 111"/>
                    <a:gd name="T63" fmla="*/ 240 h 24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11" h="240">
                      <a:moveTo>
                        <a:pt x="61" y="240"/>
                      </a:moveTo>
                      <a:lnTo>
                        <a:pt x="37" y="238"/>
                      </a:lnTo>
                      <a:lnTo>
                        <a:pt x="19" y="232"/>
                      </a:lnTo>
                      <a:lnTo>
                        <a:pt x="8" y="225"/>
                      </a:lnTo>
                      <a:lnTo>
                        <a:pt x="2" y="219"/>
                      </a:ln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111" y="0"/>
                      </a:lnTo>
                      <a:lnTo>
                        <a:pt x="111" y="125"/>
                      </a:lnTo>
                      <a:lnTo>
                        <a:pt x="110" y="134"/>
                      </a:lnTo>
                      <a:lnTo>
                        <a:pt x="106" y="143"/>
                      </a:lnTo>
                      <a:lnTo>
                        <a:pt x="104" y="152"/>
                      </a:lnTo>
                      <a:lnTo>
                        <a:pt x="104" y="156"/>
                      </a:lnTo>
                      <a:lnTo>
                        <a:pt x="98" y="165"/>
                      </a:lnTo>
                      <a:lnTo>
                        <a:pt x="91" y="178"/>
                      </a:lnTo>
                      <a:lnTo>
                        <a:pt x="84" y="195"/>
                      </a:lnTo>
                      <a:lnTo>
                        <a:pt x="74" y="212"/>
                      </a:lnTo>
                      <a:lnTo>
                        <a:pt x="67" y="227"/>
                      </a:lnTo>
                      <a:lnTo>
                        <a:pt x="63" y="236"/>
                      </a:lnTo>
                      <a:lnTo>
                        <a:pt x="61" y="240"/>
                      </a:lnTo>
                      <a:close/>
                    </a:path>
                  </a:pathLst>
                </a:custGeom>
                <a:solidFill>
                  <a:srgbClr val="AAAAAA"/>
                </a:solidFill>
                <a:ln w="0">
                  <a:solidFill>
                    <a:srgbClr val="AAAA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8" name="Freeform 215"/>
                <p:cNvSpPr>
                  <a:spLocks/>
                </p:cNvSpPr>
                <p:nvPr/>
              </p:nvSpPr>
              <p:spPr bwMode="auto">
                <a:xfrm>
                  <a:off x="1225" y="3116"/>
                  <a:ext cx="85" cy="240"/>
                </a:xfrm>
                <a:custGeom>
                  <a:avLst/>
                  <a:gdLst>
                    <a:gd name="T0" fmla="*/ 52 w 85"/>
                    <a:gd name="T1" fmla="*/ 240 h 240"/>
                    <a:gd name="T2" fmla="*/ 31 w 85"/>
                    <a:gd name="T3" fmla="*/ 240 h 240"/>
                    <a:gd name="T4" fmla="*/ 17 w 85"/>
                    <a:gd name="T5" fmla="*/ 236 h 240"/>
                    <a:gd name="T6" fmla="*/ 7 w 85"/>
                    <a:gd name="T7" fmla="*/ 230 h 240"/>
                    <a:gd name="T8" fmla="*/ 2 w 85"/>
                    <a:gd name="T9" fmla="*/ 227 h 240"/>
                    <a:gd name="T10" fmla="*/ 0 w 85"/>
                    <a:gd name="T11" fmla="*/ 225 h 240"/>
                    <a:gd name="T12" fmla="*/ 0 w 85"/>
                    <a:gd name="T13" fmla="*/ 0 h 240"/>
                    <a:gd name="T14" fmla="*/ 85 w 85"/>
                    <a:gd name="T15" fmla="*/ 0 h 240"/>
                    <a:gd name="T16" fmla="*/ 85 w 85"/>
                    <a:gd name="T17" fmla="*/ 119 h 240"/>
                    <a:gd name="T18" fmla="*/ 85 w 85"/>
                    <a:gd name="T19" fmla="*/ 123 h 240"/>
                    <a:gd name="T20" fmla="*/ 83 w 85"/>
                    <a:gd name="T21" fmla="*/ 126 h 240"/>
                    <a:gd name="T22" fmla="*/ 83 w 85"/>
                    <a:gd name="T23" fmla="*/ 132 h 240"/>
                    <a:gd name="T24" fmla="*/ 82 w 85"/>
                    <a:gd name="T25" fmla="*/ 138 h 240"/>
                    <a:gd name="T26" fmla="*/ 82 w 85"/>
                    <a:gd name="T27" fmla="*/ 143 h 240"/>
                    <a:gd name="T28" fmla="*/ 80 w 85"/>
                    <a:gd name="T29" fmla="*/ 147 h 240"/>
                    <a:gd name="T30" fmla="*/ 80 w 85"/>
                    <a:gd name="T31" fmla="*/ 147 h 240"/>
                    <a:gd name="T32" fmla="*/ 76 w 85"/>
                    <a:gd name="T33" fmla="*/ 156 h 240"/>
                    <a:gd name="T34" fmla="*/ 72 w 85"/>
                    <a:gd name="T35" fmla="*/ 169 h 240"/>
                    <a:gd name="T36" fmla="*/ 67 w 85"/>
                    <a:gd name="T37" fmla="*/ 188 h 240"/>
                    <a:gd name="T38" fmla="*/ 61 w 85"/>
                    <a:gd name="T39" fmla="*/ 206 h 240"/>
                    <a:gd name="T40" fmla="*/ 56 w 85"/>
                    <a:gd name="T41" fmla="*/ 223 h 240"/>
                    <a:gd name="T42" fmla="*/ 54 w 85"/>
                    <a:gd name="T43" fmla="*/ 234 h 240"/>
                    <a:gd name="T44" fmla="*/ 52 w 85"/>
                    <a:gd name="T45" fmla="*/ 240 h 24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5"/>
                    <a:gd name="T70" fmla="*/ 0 h 240"/>
                    <a:gd name="T71" fmla="*/ 85 w 85"/>
                    <a:gd name="T72" fmla="*/ 240 h 24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5" h="240">
                      <a:moveTo>
                        <a:pt x="52" y="240"/>
                      </a:moveTo>
                      <a:lnTo>
                        <a:pt x="31" y="240"/>
                      </a:lnTo>
                      <a:lnTo>
                        <a:pt x="17" y="236"/>
                      </a:lnTo>
                      <a:lnTo>
                        <a:pt x="7" y="230"/>
                      </a:lnTo>
                      <a:lnTo>
                        <a:pt x="2" y="227"/>
                      </a:lnTo>
                      <a:lnTo>
                        <a:pt x="0" y="225"/>
                      </a:lnTo>
                      <a:lnTo>
                        <a:pt x="0" y="0"/>
                      </a:lnTo>
                      <a:lnTo>
                        <a:pt x="85" y="0"/>
                      </a:lnTo>
                      <a:lnTo>
                        <a:pt x="85" y="119"/>
                      </a:lnTo>
                      <a:lnTo>
                        <a:pt x="85" y="123"/>
                      </a:lnTo>
                      <a:lnTo>
                        <a:pt x="83" y="126"/>
                      </a:lnTo>
                      <a:lnTo>
                        <a:pt x="83" y="132"/>
                      </a:lnTo>
                      <a:lnTo>
                        <a:pt x="82" y="138"/>
                      </a:lnTo>
                      <a:lnTo>
                        <a:pt x="82" y="143"/>
                      </a:lnTo>
                      <a:lnTo>
                        <a:pt x="80" y="147"/>
                      </a:lnTo>
                      <a:lnTo>
                        <a:pt x="76" y="156"/>
                      </a:lnTo>
                      <a:lnTo>
                        <a:pt x="72" y="169"/>
                      </a:lnTo>
                      <a:lnTo>
                        <a:pt x="67" y="188"/>
                      </a:lnTo>
                      <a:lnTo>
                        <a:pt x="61" y="206"/>
                      </a:lnTo>
                      <a:lnTo>
                        <a:pt x="56" y="223"/>
                      </a:lnTo>
                      <a:lnTo>
                        <a:pt x="54" y="234"/>
                      </a:lnTo>
                      <a:lnTo>
                        <a:pt x="52" y="240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 w="0">
                  <a:solidFill>
                    <a:srgbClr val="C6C6C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9" name="Freeform 216"/>
                <p:cNvSpPr>
                  <a:spLocks/>
                </p:cNvSpPr>
                <p:nvPr/>
              </p:nvSpPr>
              <p:spPr bwMode="auto">
                <a:xfrm>
                  <a:off x="1240" y="3116"/>
                  <a:ext cx="59" cy="240"/>
                </a:xfrm>
                <a:custGeom>
                  <a:avLst/>
                  <a:gdLst>
                    <a:gd name="T0" fmla="*/ 42 w 59"/>
                    <a:gd name="T1" fmla="*/ 238 h 240"/>
                    <a:gd name="T2" fmla="*/ 24 w 59"/>
                    <a:gd name="T3" fmla="*/ 240 h 240"/>
                    <a:gd name="T4" fmla="*/ 11 w 59"/>
                    <a:gd name="T5" fmla="*/ 238 h 240"/>
                    <a:gd name="T6" fmla="*/ 3 w 59"/>
                    <a:gd name="T7" fmla="*/ 234 h 240"/>
                    <a:gd name="T8" fmla="*/ 0 w 59"/>
                    <a:gd name="T9" fmla="*/ 234 h 240"/>
                    <a:gd name="T10" fmla="*/ 0 w 59"/>
                    <a:gd name="T11" fmla="*/ 0 h 240"/>
                    <a:gd name="T12" fmla="*/ 59 w 59"/>
                    <a:gd name="T13" fmla="*/ 0 h 240"/>
                    <a:gd name="T14" fmla="*/ 59 w 59"/>
                    <a:gd name="T15" fmla="*/ 113 h 240"/>
                    <a:gd name="T16" fmla="*/ 59 w 59"/>
                    <a:gd name="T17" fmla="*/ 115 h 240"/>
                    <a:gd name="T18" fmla="*/ 59 w 59"/>
                    <a:gd name="T19" fmla="*/ 119 h 240"/>
                    <a:gd name="T20" fmla="*/ 59 w 59"/>
                    <a:gd name="T21" fmla="*/ 125 h 240"/>
                    <a:gd name="T22" fmla="*/ 57 w 59"/>
                    <a:gd name="T23" fmla="*/ 130 h 240"/>
                    <a:gd name="T24" fmla="*/ 57 w 59"/>
                    <a:gd name="T25" fmla="*/ 134 h 240"/>
                    <a:gd name="T26" fmla="*/ 57 w 59"/>
                    <a:gd name="T27" fmla="*/ 138 h 240"/>
                    <a:gd name="T28" fmla="*/ 57 w 59"/>
                    <a:gd name="T29" fmla="*/ 139 h 240"/>
                    <a:gd name="T30" fmla="*/ 55 w 59"/>
                    <a:gd name="T31" fmla="*/ 147 h 240"/>
                    <a:gd name="T32" fmla="*/ 54 w 59"/>
                    <a:gd name="T33" fmla="*/ 160 h 240"/>
                    <a:gd name="T34" fmla="*/ 50 w 59"/>
                    <a:gd name="T35" fmla="*/ 180 h 240"/>
                    <a:gd name="T36" fmla="*/ 48 w 59"/>
                    <a:gd name="T37" fmla="*/ 201 h 240"/>
                    <a:gd name="T38" fmla="*/ 44 w 59"/>
                    <a:gd name="T39" fmla="*/ 219 h 240"/>
                    <a:gd name="T40" fmla="*/ 44 w 59"/>
                    <a:gd name="T41" fmla="*/ 234 h 240"/>
                    <a:gd name="T42" fmla="*/ 42 w 59"/>
                    <a:gd name="T43" fmla="*/ 238 h 24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9"/>
                    <a:gd name="T67" fmla="*/ 0 h 240"/>
                    <a:gd name="T68" fmla="*/ 59 w 59"/>
                    <a:gd name="T69" fmla="*/ 240 h 24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9" h="240">
                      <a:moveTo>
                        <a:pt x="42" y="238"/>
                      </a:moveTo>
                      <a:lnTo>
                        <a:pt x="24" y="240"/>
                      </a:lnTo>
                      <a:lnTo>
                        <a:pt x="11" y="238"/>
                      </a:lnTo>
                      <a:lnTo>
                        <a:pt x="3" y="234"/>
                      </a:lnTo>
                      <a:lnTo>
                        <a:pt x="0" y="234"/>
                      </a:lnTo>
                      <a:lnTo>
                        <a:pt x="0" y="0"/>
                      </a:lnTo>
                      <a:lnTo>
                        <a:pt x="59" y="0"/>
                      </a:lnTo>
                      <a:lnTo>
                        <a:pt x="59" y="113"/>
                      </a:lnTo>
                      <a:lnTo>
                        <a:pt x="59" y="115"/>
                      </a:lnTo>
                      <a:lnTo>
                        <a:pt x="59" y="119"/>
                      </a:lnTo>
                      <a:lnTo>
                        <a:pt x="59" y="125"/>
                      </a:lnTo>
                      <a:lnTo>
                        <a:pt x="57" y="130"/>
                      </a:lnTo>
                      <a:lnTo>
                        <a:pt x="57" y="134"/>
                      </a:lnTo>
                      <a:lnTo>
                        <a:pt x="57" y="138"/>
                      </a:lnTo>
                      <a:lnTo>
                        <a:pt x="57" y="139"/>
                      </a:lnTo>
                      <a:lnTo>
                        <a:pt x="55" y="147"/>
                      </a:lnTo>
                      <a:lnTo>
                        <a:pt x="54" y="160"/>
                      </a:lnTo>
                      <a:lnTo>
                        <a:pt x="50" y="180"/>
                      </a:lnTo>
                      <a:lnTo>
                        <a:pt x="48" y="201"/>
                      </a:lnTo>
                      <a:lnTo>
                        <a:pt x="44" y="219"/>
                      </a:lnTo>
                      <a:lnTo>
                        <a:pt x="44" y="234"/>
                      </a:lnTo>
                      <a:lnTo>
                        <a:pt x="42" y="238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0">
                  <a:solidFill>
                    <a:srgbClr val="E3E3E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0" name="Freeform 217"/>
                <p:cNvSpPr>
                  <a:spLocks/>
                </p:cNvSpPr>
                <p:nvPr/>
              </p:nvSpPr>
              <p:spPr bwMode="auto">
                <a:xfrm>
                  <a:off x="1256" y="3116"/>
                  <a:ext cx="32" cy="241"/>
                </a:xfrm>
                <a:custGeom>
                  <a:avLst/>
                  <a:gdLst>
                    <a:gd name="T0" fmla="*/ 32 w 32"/>
                    <a:gd name="T1" fmla="*/ 0 h 241"/>
                    <a:gd name="T2" fmla="*/ 32 w 32"/>
                    <a:gd name="T3" fmla="*/ 238 h 241"/>
                    <a:gd name="T4" fmla="*/ 15 w 32"/>
                    <a:gd name="T5" fmla="*/ 241 h 241"/>
                    <a:gd name="T6" fmla="*/ 4 w 32"/>
                    <a:gd name="T7" fmla="*/ 241 h 241"/>
                    <a:gd name="T8" fmla="*/ 0 w 32"/>
                    <a:gd name="T9" fmla="*/ 241 h 241"/>
                    <a:gd name="T10" fmla="*/ 0 w 32"/>
                    <a:gd name="T11" fmla="*/ 0 h 241"/>
                    <a:gd name="T12" fmla="*/ 32 w 32"/>
                    <a:gd name="T13" fmla="*/ 0 h 2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2"/>
                    <a:gd name="T22" fmla="*/ 0 h 241"/>
                    <a:gd name="T23" fmla="*/ 32 w 32"/>
                    <a:gd name="T24" fmla="*/ 241 h 2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2" h="241">
                      <a:moveTo>
                        <a:pt x="32" y="0"/>
                      </a:moveTo>
                      <a:lnTo>
                        <a:pt x="32" y="238"/>
                      </a:lnTo>
                      <a:lnTo>
                        <a:pt x="15" y="241"/>
                      </a:lnTo>
                      <a:lnTo>
                        <a:pt x="4" y="241"/>
                      </a:lnTo>
                      <a:lnTo>
                        <a:pt x="0" y="241"/>
                      </a:lnTo>
                      <a:lnTo>
                        <a:pt x="0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1" name="Freeform 218"/>
                <p:cNvSpPr>
                  <a:spLocks noEditPoints="1"/>
                </p:cNvSpPr>
                <p:nvPr/>
              </p:nvSpPr>
              <p:spPr bwMode="auto">
                <a:xfrm>
                  <a:off x="1142" y="3200"/>
                  <a:ext cx="70" cy="83"/>
                </a:xfrm>
                <a:custGeom>
                  <a:avLst/>
                  <a:gdLst>
                    <a:gd name="T0" fmla="*/ 35 w 70"/>
                    <a:gd name="T1" fmla="*/ 15 h 83"/>
                    <a:gd name="T2" fmla="*/ 40 w 70"/>
                    <a:gd name="T3" fmla="*/ 15 h 83"/>
                    <a:gd name="T4" fmla="*/ 46 w 70"/>
                    <a:gd name="T5" fmla="*/ 15 h 83"/>
                    <a:gd name="T6" fmla="*/ 48 w 70"/>
                    <a:gd name="T7" fmla="*/ 16 h 83"/>
                    <a:gd name="T8" fmla="*/ 50 w 70"/>
                    <a:gd name="T9" fmla="*/ 20 h 83"/>
                    <a:gd name="T10" fmla="*/ 50 w 70"/>
                    <a:gd name="T11" fmla="*/ 24 h 83"/>
                    <a:gd name="T12" fmla="*/ 50 w 70"/>
                    <a:gd name="T13" fmla="*/ 28 h 83"/>
                    <a:gd name="T14" fmla="*/ 46 w 70"/>
                    <a:gd name="T15" fmla="*/ 31 h 83"/>
                    <a:gd name="T16" fmla="*/ 42 w 70"/>
                    <a:gd name="T17" fmla="*/ 33 h 83"/>
                    <a:gd name="T18" fmla="*/ 38 w 70"/>
                    <a:gd name="T19" fmla="*/ 33 h 83"/>
                    <a:gd name="T20" fmla="*/ 18 w 70"/>
                    <a:gd name="T21" fmla="*/ 33 h 83"/>
                    <a:gd name="T22" fmla="*/ 18 w 70"/>
                    <a:gd name="T23" fmla="*/ 15 h 83"/>
                    <a:gd name="T24" fmla="*/ 35 w 70"/>
                    <a:gd name="T25" fmla="*/ 15 h 83"/>
                    <a:gd name="T26" fmla="*/ 38 w 70"/>
                    <a:gd name="T27" fmla="*/ 46 h 83"/>
                    <a:gd name="T28" fmla="*/ 42 w 70"/>
                    <a:gd name="T29" fmla="*/ 48 h 83"/>
                    <a:gd name="T30" fmla="*/ 46 w 70"/>
                    <a:gd name="T31" fmla="*/ 48 h 83"/>
                    <a:gd name="T32" fmla="*/ 50 w 70"/>
                    <a:gd name="T33" fmla="*/ 50 h 83"/>
                    <a:gd name="T34" fmla="*/ 51 w 70"/>
                    <a:gd name="T35" fmla="*/ 54 h 83"/>
                    <a:gd name="T36" fmla="*/ 51 w 70"/>
                    <a:gd name="T37" fmla="*/ 57 h 83"/>
                    <a:gd name="T38" fmla="*/ 51 w 70"/>
                    <a:gd name="T39" fmla="*/ 63 h 83"/>
                    <a:gd name="T40" fmla="*/ 50 w 70"/>
                    <a:gd name="T41" fmla="*/ 67 h 83"/>
                    <a:gd name="T42" fmla="*/ 46 w 70"/>
                    <a:gd name="T43" fmla="*/ 68 h 83"/>
                    <a:gd name="T44" fmla="*/ 42 w 70"/>
                    <a:gd name="T45" fmla="*/ 68 h 83"/>
                    <a:gd name="T46" fmla="*/ 38 w 70"/>
                    <a:gd name="T47" fmla="*/ 70 h 83"/>
                    <a:gd name="T48" fmla="*/ 18 w 70"/>
                    <a:gd name="T49" fmla="*/ 70 h 83"/>
                    <a:gd name="T50" fmla="*/ 18 w 70"/>
                    <a:gd name="T51" fmla="*/ 46 h 83"/>
                    <a:gd name="T52" fmla="*/ 38 w 70"/>
                    <a:gd name="T53" fmla="*/ 46 h 83"/>
                    <a:gd name="T54" fmla="*/ 40 w 70"/>
                    <a:gd name="T55" fmla="*/ 0 h 83"/>
                    <a:gd name="T56" fmla="*/ 0 w 70"/>
                    <a:gd name="T57" fmla="*/ 0 h 83"/>
                    <a:gd name="T58" fmla="*/ 0 w 70"/>
                    <a:gd name="T59" fmla="*/ 83 h 83"/>
                    <a:gd name="T60" fmla="*/ 38 w 70"/>
                    <a:gd name="T61" fmla="*/ 83 h 83"/>
                    <a:gd name="T62" fmla="*/ 44 w 70"/>
                    <a:gd name="T63" fmla="*/ 83 h 83"/>
                    <a:gd name="T64" fmla="*/ 50 w 70"/>
                    <a:gd name="T65" fmla="*/ 83 h 83"/>
                    <a:gd name="T66" fmla="*/ 55 w 70"/>
                    <a:gd name="T67" fmla="*/ 81 h 83"/>
                    <a:gd name="T68" fmla="*/ 59 w 70"/>
                    <a:gd name="T69" fmla="*/ 79 h 83"/>
                    <a:gd name="T70" fmla="*/ 63 w 70"/>
                    <a:gd name="T71" fmla="*/ 76 h 83"/>
                    <a:gd name="T72" fmla="*/ 66 w 70"/>
                    <a:gd name="T73" fmla="*/ 72 h 83"/>
                    <a:gd name="T74" fmla="*/ 68 w 70"/>
                    <a:gd name="T75" fmla="*/ 67 h 83"/>
                    <a:gd name="T76" fmla="*/ 70 w 70"/>
                    <a:gd name="T77" fmla="*/ 59 h 83"/>
                    <a:gd name="T78" fmla="*/ 68 w 70"/>
                    <a:gd name="T79" fmla="*/ 52 h 83"/>
                    <a:gd name="T80" fmla="*/ 66 w 70"/>
                    <a:gd name="T81" fmla="*/ 46 h 83"/>
                    <a:gd name="T82" fmla="*/ 63 w 70"/>
                    <a:gd name="T83" fmla="*/ 42 h 83"/>
                    <a:gd name="T84" fmla="*/ 57 w 70"/>
                    <a:gd name="T85" fmla="*/ 39 h 83"/>
                    <a:gd name="T86" fmla="*/ 61 w 70"/>
                    <a:gd name="T87" fmla="*/ 37 h 83"/>
                    <a:gd name="T88" fmla="*/ 63 w 70"/>
                    <a:gd name="T89" fmla="*/ 33 h 83"/>
                    <a:gd name="T90" fmla="*/ 66 w 70"/>
                    <a:gd name="T91" fmla="*/ 28 h 83"/>
                    <a:gd name="T92" fmla="*/ 66 w 70"/>
                    <a:gd name="T93" fmla="*/ 22 h 83"/>
                    <a:gd name="T94" fmla="*/ 66 w 70"/>
                    <a:gd name="T95" fmla="*/ 15 h 83"/>
                    <a:gd name="T96" fmla="*/ 63 w 70"/>
                    <a:gd name="T97" fmla="*/ 9 h 83"/>
                    <a:gd name="T98" fmla="*/ 59 w 70"/>
                    <a:gd name="T99" fmla="*/ 5 h 83"/>
                    <a:gd name="T100" fmla="*/ 53 w 70"/>
                    <a:gd name="T101" fmla="*/ 2 h 83"/>
                    <a:gd name="T102" fmla="*/ 48 w 70"/>
                    <a:gd name="T103" fmla="*/ 0 h 83"/>
                    <a:gd name="T104" fmla="*/ 40 w 70"/>
                    <a:gd name="T105" fmla="*/ 0 h 8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0"/>
                    <a:gd name="T160" fmla="*/ 0 h 83"/>
                    <a:gd name="T161" fmla="*/ 70 w 70"/>
                    <a:gd name="T162" fmla="*/ 83 h 8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0" h="83">
                      <a:moveTo>
                        <a:pt x="35" y="15"/>
                      </a:moveTo>
                      <a:lnTo>
                        <a:pt x="40" y="15"/>
                      </a:lnTo>
                      <a:lnTo>
                        <a:pt x="46" y="15"/>
                      </a:lnTo>
                      <a:lnTo>
                        <a:pt x="48" y="16"/>
                      </a:lnTo>
                      <a:lnTo>
                        <a:pt x="50" y="20"/>
                      </a:lnTo>
                      <a:lnTo>
                        <a:pt x="50" y="24"/>
                      </a:lnTo>
                      <a:lnTo>
                        <a:pt x="50" y="28"/>
                      </a:lnTo>
                      <a:lnTo>
                        <a:pt x="46" y="31"/>
                      </a:lnTo>
                      <a:lnTo>
                        <a:pt x="42" y="33"/>
                      </a:lnTo>
                      <a:lnTo>
                        <a:pt x="38" y="33"/>
                      </a:lnTo>
                      <a:lnTo>
                        <a:pt x="18" y="33"/>
                      </a:lnTo>
                      <a:lnTo>
                        <a:pt x="18" y="15"/>
                      </a:lnTo>
                      <a:lnTo>
                        <a:pt x="35" y="15"/>
                      </a:lnTo>
                      <a:close/>
                      <a:moveTo>
                        <a:pt x="38" y="46"/>
                      </a:moveTo>
                      <a:lnTo>
                        <a:pt x="42" y="48"/>
                      </a:lnTo>
                      <a:lnTo>
                        <a:pt x="46" y="48"/>
                      </a:lnTo>
                      <a:lnTo>
                        <a:pt x="50" y="50"/>
                      </a:lnTo>
                      <a:lnTo>
                        <a:pt x="51" y="54"/>
                      </a:lnTo>
                      <a:lnTo>
                        <a:pt x="51" y="57"/>
                      </a:lnTo>
                      <a:lnTo>
                        <a:pt x="51" y="63"/>
                      </a:lnTo>
                      <a:lnTo>
                        <a:pt x="50" y="67"/>
                      </a:lnTo>
                      <a:lnTo>
                        <a:pt x="46" y="68"/>
                      </a:lnTo>
                      <a:lnTo>
                        <a:pt x="42" y="68"/>
                      </a:lnTo>
                      <a:lnTo>
                        <a:pt x="38" y="70"/>
                      </a:lnTo>
                      <a:lnTo>
                        <a:pt x="18" y="70"/>
                      </a:lnTo>
                      <a:lnTo>
                        <a:pt x="18" y="46"/>
                      </a:lnTo>
                      <a:lnTo>
                        <a:pt x="38" y="46"/>
                      </a:lnTo>
                      <a:close/>
                      <a:moveTo>
                        <a:pt x="40" y="0"/>
                      </a:moveTo>
                      <a:lnTo>
                        <a:pt x="0" y="0"/>
                      </a:lnTo>
                      <a:lnTo>
                        <a:pt x="0" y="83"/>
                      </a:lnTo>
                      <a:lnTo>
                        <a:pt x="38" y="83"/>
                      </a:lnTo>
                      <a:lnTo>
                        <a:pt x="44" y="83"/>
                      </a:lnTo>
                      <a:lnTo>
                        <a:pt x="50" y="83"/>
                      </a:lnTo>
                      <a:lnTo>
                        <a:pt x="55" y="81"/>
                      </a:lnTo>
                      <a:lnTo>
                        <a:pt x="59" y="79"/>
                      </a:lnTo>
                      <a:lnTo>
                        <a:pt x="63" y="76"/>
                      </a:lnTo>
                      <a:lnTo>
                        <a:pt x="66" y="72"/>
                      </a:lnTo>
                      <a:lnTo>
                        <a:pt x="68" y="67"/>
                      </a:lnTo>
                      <a:lnTo>
                        <a:pt x="70" y="59"/>
                      </a:lnTo>
                      <a:lnTo>
                        <a:pt x="68" y="52"/>
                      </a:lnTo>
                      <a:lnTo>
                        <a:pt x="66" y="46"/>
                      </a:lnTo>
                      <a:lnTo>
                        <a:pt x="63" y="42"/>
                      </a:lnTo>
                      <a:lnTo>
                        <a:pt x="57" y="39"/>
                      </a:lnTo>
                      <a:lnTo>
                        <a:pt x="61" y="37"/>
                      </a:lnTo>
                      <a:lnTo>
                        <a:pt x="63" y="33"/>
                      </a:lnTo>
                      <a:lnTo>
                        <a:pt x="66" y="28"/>
                      </a:lnTo>
                      <a:lnTo>
                        <a:pt x="66" y="22"/>
                      </a:lnTo>
                      <a:lnTo>
                        <a:pt x="66" y="15"/>
                      </a:lnTo>
                      <a:lnTo>
                        <a:pt x="63" y="9"/>
                      </a:lnTo>
                      <a:lnTo>
                        <a:pt x="59" y="5"/>
                      </a:lnTo>
                      <a:lnTo>
                        <a:pt x="53" y="2"/>
                      </a:lnTo>
                      <a:lnTo>
                        <a:pt x="48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2" name="Freeform 219"/>
                <p:cNvSpPr>
                  <a:spLocks/>
                </p:cNvSpPr>
                <p:nvPr/>
              </p:nvSpPr>
              <p:spPr bwMode="auto">
                <a:xfrm>
                  <a:off x="1116" y="3040"/>
                  <a:ext cx="270" cy="141"/>
                </a:xfrm>
                <a:custGeom>
                  <a:avLst/>
                  <a:gdLst>
                    <a:gd name="T0" fmla="*/ 135 w 270"/>
                    <a:gd name="T1" fmla="*/ 141 h 141"/>
                    <a:gd name="T2" fmla="*/ 172 w 270"/>
                    <a:gd name="T3" fmla="*/ 139 h 141"/>
                    <a:gd name="T4" fmla="*/ 204 w 270"/>
                    <a:gd name="T5" fmla="*/ 132 h 141"/>
                    <a:gd name="T6" fmla="*/ 231 w 270"/>
                    <a:gd name="T7" fmla="*/ 121 h 141"/>
                    <a:gd name="T8" fmla="*/ 252 w 270"/>
                    <a:gd name="T9" fmla="*/ 106 h 141"/>
                    <a:gd name="T10" fmla="*/ 267 w 270"/>
                    <a:gd name="T11" fmla="*/ 89 h 141"/>
                    <a:gd name="T12" fmla="*/ 270 w 270"/>
                    <a:gd name="T13" fmla="*/ 71 h 141"/>
                    <a:gd name="T14" fmla="*/ 267 w 270"/>
                    <a:gd name="T15" fmla="*/ 52 h 141"/>
                    <a:gd name="T16" fmla="*/ 252 w 270"/>
                    <a:gd name="T17" fmla="*/ 36 h 141"/>
                    <a:gd name="T18" fmla="*/ 231 w 270"/>
                    <a:gd name="T19" fmla="*/ 21 h 141"/>
                    <a:gd name="T20" fmla="*/ 204 w 270"/>
                    <a:gd name="T21" fmla="*/ 10 h 141"/>
                    <a:gd name="T22" fmla="*/ 172 w 270"/>
                    <a:gd name="T23" fmla="*/ 2 h 141"/>
                    <a:gd name="T24" fmla="*/ 135 w 270"/>
                    <a:gd name="T25" fmla="*/ 0 h 141"/>
                    <a:gd name="T26" fmla="*/ 100 w 270"/>
                    <a:gd name="T27" fmla="*/ 2 h 141"/>
                    <a:gd name="T28" fmla="*/ 66 w 270"/>
                    <a:gd name="T29" fmla="*/ 10 h 141"/>
                    <a:gd name="T30" fmla="*/ 40 w 270"/>
                    <a:gd name="T31" fmla="*/ 21 h 141"/>
                    <a:gd name="T32" fmla="*/ 18 w 270"/>
                    <a:gd name="T33" fmla="*/ 36 h 141"/>
                    <a:gd name="T34" fmla="*/ 5 w 270"/>
                    <a:gd name="T35" fmla="*/ 52 h 141"/>
                    <a:gd name="T36" fmla="*/ 0 w 270"/>
                    <a:gd name="T37" fmla="*/ 71 h 141"/>
                    <a:gd name="T38" fmla="*/ 5 w 270"/>
                    <a:gd name="T39" fmla="*/ 89 h 141"/>
                    <a:gd name="T40" fmla="*/ 18 w 270"/>
                    <a:gd name="T41" fmla="*/ 106 h 141"/>
                    <a:gd name="T42" fmla="*/ 40 w 270"/>
                    <a:gd name="T43" fmla="*/ 121 h 141"/>
                    <a:gd name="T44" fmla="*/ 66 w 270"/>
                    <a:gd name="T45" fmla="*/ 132 h 141"/>
                    <a:gd name="T46" fmla="*/ 100 w 270"/>
                    <a:gd name="T47" fmla="*/ 139 h 141"/>
                    <a:gd name="T48" fmla="*/ 135 w 270"/>
                    <a:gd name="T49" fmla="*/ 141 h 14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70"/>
                    <a:gd name="T76" fmla="*/ 0 h 141"/>
                    <a:gd name="T77" fmla="*/ 270 w 270"/>
                    <a:gd name="T78" fmla="*/ 141 h 14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70" h="141">
                      <a:moveTo>
                        <a:pt x="135" y="141"/>
                      </a:moveTo>
                      <a:lnTo>
                        <a:pt x="172" y="139"/>
                      </a:lnTo>
                      <a:lnTo>
                        <a:pt x="204" y="132"/>
                      </a:lnTo>
                      <a:lnTo>
                        <a:pt x="231" y="121"/>
                      </a:lnTo>
                      <a:lnTo>
                        <a:pt x="252" y="106"/>
                      </a:lnTo>
                      <a:lnTo>
                        <a:pt x="267" y="89"/>
                      </a:lnTo>
                      <a:lnTo>
                        <a:pt x="270" y="71"/>
                      </a:lnTo>
                      <a:lnTo>
                        <a:pt x="267" y="52"/>
                      </a:lnTo>
                      <a:lnTo>
                        <a:pt x="252" y="36"/>
                      </a:lnTo>
                      <a:lnTo>
                        <a:pt x="231" y="21"/>
                      </a:lnTo>
                      <a:lnTo>
                        <a:pt x="204" y="10"/>
                      </a:lnTo>
                      <a:lnTo>
                        <a:pt x="172" y="2"/>
                      </a:lnTo>
                      <a:lnTo>
                        <a:pt x="135" y="0"/>
                      </a:lnTo>
                      <a:lnTo>
                        <a:pt x="100" y="2"/>
                      </a:lnTo>
                      <a:lnTo>
                        <a:pt x="66" y="10"/>
                      </a:lnTo>
                      <a:lnTo>
                        <a:pt x="40" y="21"/>
                      </a:lnTo>
                      <a:lnTo>
                        <a:pt x="18" y="36"/>
                      </a:lnTo>
                      <a:lnTo>
                        <a:pt x="5" y="52"/>
                      </a:lnTo>
                      <a:lnTo>
                        <a:pt x="0" y="71"/>
                      </a:lnTo>
                      <a:lnTo>
                        <a:pt x="5" y="89"/>
                      </a:lnTo>
                      <a:lnTo>
                        <a:pt x="18" y="106"/>
                      </a:lnTo>
                      <a:lnTo>
                        <a:pt x="40" y="121"/>
                      </a:lnTo>
                      <a:lnTo>
                        <a:pt x="66" y="132"/>
                      </a:lnTo>
                      <a:lnTo>
                        <a:pt x="100" y="139"/>
                      </a:lnTo>
                      <a:lnTo>
                        <a:pt x="135" y="14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>
                  <a:solidFill>
                    <a:srgbClr val="BFB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3" name="Freeform 220"/>
                <p:cNvSpPr>
                  <a:spLocks/>
                </p:cNvSpPr>
                <p:nvPr/>
              </p:nvSpPr>
              <p:spPr bwMode="auto">
                <a:xfrm>
                  <a:off x="1116" y="3040"/>
                  <a:ext cx="270" cy="141"/>
                </a:xfrm>
                <a:custGeom>
                  <a:avLst/>
                  <a:gdLst>
                    <a:gd name="T0" fmla="*/ 135 w 270"/>
                    <a:gd name="T1" fmla="*/ 141 h 141"/>
                    <a:gd name="T2" fmla="*/ 172 w 270"/>
                    <a:gd name="T3" fmla="*/ 139 h 141"/>
                    <a:gd name="T4" fmla="*/ 204 w 270"/>
                    <a:gd name="T5" fmla="*/ 132 h 141"/>
                    <a:gd name="T6" fmla="*/ 231 w 270"/>
                    <a:gd name="T7" fmla="*/ 121 h 141"/>
                    <a:gd name="T8" fmla="*/ 252 w 270"/>
                    <a:gd name="T9" fmla="*/ 106 h 141"/>
                    <a:gd name="T10" fmla="*/ 267 w 270"/>
                    <a:gd name="T11" fmla="*/ 89 h 141"/>
                    <a:gd name="T12" fmla="*/ 270 w 270"/>
                    <a:gd name="T13" fmla="*/ 71 h 141"/>
                    <a:gd name="T14" fmla="*/ 267 w 270"/>
                    <a:gd name="T15" fmla="*/ 52 h 141"/>
                    <a:gd name="T16" fmla="*/ 252 w 270"/>
                    <a:gd name="T17" fmla="*/ 36 h 141"/>
                    <a:gd name="T18" fmla="*/ 231 w 270"/>
                    <a:gd name="T19" fmla="*/ 21 h 141"/>
                    <a:gd name="T20" fmla="*/ 204 w 270"/>
                    <a:gd name="T21" fmla="*/ 10 h 141"/>
                    <a:gd name="T22" fmla="*/ 172 w 270"/>
                    <a:gd name="T23" fmla="*/ 2 h 141"/>
                    <a:gd name="T24" fmla="*/ 135 w 270"/>
                    <a:gd name="T25" fmla="*/ 0 h 141"/>
                    <a:gd name="T26" fmla="*/ 100 w 270"/>
                    <a:gd name="T27" fmla="*/ 2 h 141"/>
                    <a:gd name="T28" fmla="*/ 66 w 270"/>
                    <a:gd name="T29" fmla="*/ 10 h 141"/>
                    <a:gd name="T30" fmla="*/ 40 w 270"/>
                    <a:gd name="T31" fmla="*/ 21 h 141"/>
                    <a:gd name="T32" fmla="*/ 18 w 270"/>
                    <a:gd name="T33" fmla="*/ 36 h 141"/>
                    <a:gd name="T34" fmla="*/ 5 w 270"/>
                    <a:gd name="T35" fmla="*/ 52 h 141"/>
                    <a:gd name="T36" fmla="*/ 0 w 270"/>
                    <a:gd name="T37" fmla="*/ 71 h 141"/>
                    <a:gd name="T38" fmla="*/ 5 w 270"/>
                    <a:gd name="T39" fmla="*/ 89 h 141"/>
                    <a:gd name="T40" fmla="*/ 18 w 270"/>
                    <a:gd name="T41" fmla="*/ 106 h 141"/>
                    <a:gd name="T42" fmla="*/ 40 w 270"/>
                    <a:gd name="T43" fmla="*/ 121 h 141"/>
                    <a:gd name="T44" fmla="*/ 66 w 270"/>
                    <a:gd name="T45" fmla="*/ 132 h 141"/>
                    <a:gd name="T46" fmla="*/ 100 w 270"/>
                    <a:gd name="T47" fmla="*/ 139 h 141"/>
                    <a:gd name="T48" fmla="*/ 135 w 270"/>
                    <a:gd name="T49" fmla="*/ 141 h 14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70"/>
                    <a:gd name="T76" fmla="*/ 0 h 141"/>
                    <a:gd name="T77" fmla="*/ 270 w 270"/>
                    <a:gd name="T78" fmla="*/ 141 h 14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70" h="141">
                      <a:moveTo>
                        <a:pt x="135" y="141"/>
                      </a:moveTo>
                      <a:lnTo>
                        <a:pt x="172" y="139"/>
                      </a:lnTo>
                      <a:lnTo>
                        <a:pt x="204" y="132"/>
                      </a:lnTo>
                      <a:lnTo>
                        <a:pt x="231" y="121"/>
                      </a:lnTo>
                      <a:lnTo>
                        <a:pt x="252" y="106"/>
                      </a:lnTo>
                      <a:lnTo>
                        <a:pt x="267" y="89"/>
                      </a:lnTo>
                      <a:lnTo>
                        <a:pt x="270" y="71"/>
                      </a:lnTo>
                      <a:lnTo>
                        <a:pt x="267" y="52"/>
                      </a:lnTo>
                      <a:lnTo>
                        <a:pt x="252" y="36"/>
                      </a:lnTo>
                      <a:lnTo>
                        <a:pt x="231" y="21"/>
                      </a:lnTo>
                      <a:lnTo>
                        <a:pt x="204" y="10"/>
                      </a:lnTo>
                      <a:lnTo>
                        <a:pt x="172" y="2"/>
                      </a:lnTo>
                      <a:lnTo>
                        <a:pt x="135" y="0"/>
                      </a:lnTo>
                      <a:lnTo>
                        <a:pt x="100" y="2"/>
                      </a:lnTo>
                      <a:lnTo>
                        <a:pt x="66" y="10"/>
                      </a:lnTo>
                      <a:lnTo>
                        <a:pt x="40" y="21"/>
                      </a:lnTo>
                      <a:lnTo>
                        <a:pt x="18" y="36"/>
                      </a:lnTo>
                      <a:lnTo>
                        <a:pt x="5" y="52"/>
                      </a:lnTo>
                      <a:lnTo>
                        <a:pt x="0" y="71"/>
                      </a:lnTo>
                      <a:lnTo>
                        <a:pt x="5" y="89"/>
                      </a:lnTo>
                      <a:lnTo>
                        <a:pt x="18" y="106"/>
                      </a:lnTo>
                      <a:lnTo>
                        <a:pt x="40" y="121"/>
                      </a:lnTo>
                      <a:lnTo>
                        <a:pt x="66" y="132"/>
                      </a:lnTo>
                      <a:lnTo>
                        <a:pt x="100" y="139"/>
                      </a:lnTo>
                      <a:lnTo>
                        <a:pt x="135" y="141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4" name="Freeform 221"/>
                <p:cNvSpPr>
                  <a:spLocks/>
                </p:cNvSpPr>
                <p:nvPr/>
              </p:nvSpPr>
              <p:spPr bwMode="auto">
                <a:xfrm>
                  <a:off x="1154" y="3018"/>
                  <a:ext cx="195" cy="119"/>
                </a:xfrm>
                <a:custGeom>
                  <a:avLst/>
                  <a:gdLst>
                    <a:gd name="T0" fmla="*/ 99 w 195"/>
                    <a:gd name="T1" fmla="*/ 119 h 119"/>
                    <a:gd name="T2" fmla="*/ 128 w 195"/>
                    <a:gd name="T3" fmla="*/ 117 h 119"/>
                    <a:gd name="T4" fmla="*/ 156 w 195"/>
                    <a:gd name="T5" fmla="*/ 109 h 119"/>
                    <a:gd name="T6" fmla="*/ 177 w 195"/>
                    <a:gd name="T7" fmla="*/ 98 h 119"/>
                    <a:gd name="T8" fmla="*/ 191 w 195"/>
                    <a:gd name="T9" fmla="*/ 83 h 119"/>
                    <a:gd name="T10" fmla="*/ 195 w 195"/>
                    <a:gd name="T11" fmla="*/ 69 h 119"/>
                    <a:gd name="T12" fmla="*/ 191 w 195"/>
                    <a:gd name="T13" fmla="*/ 50 h 119"/>
                    <a:gd name="T14" fmla="*/ 177 w 195"/>
                    <a:gd name="T15" fmla="*/ 32 h 119"/>
                    <a:gd name="T16" fmla="*/ 156 w 195"/>
                    <a:gd name="T17" fmla="*/ 17 h 119"/>
                    <a:gd name="T18" fmla="*/ 128 w 195"/>
                    <a:gd name="T19" fmla="*/ 6 h 119"/>
                    <a:gd name="T20" fmla="*/ 99 w 195"/>
                    <a:gd name="T21" fmla="*/ 0 h 119"/>
                    <a:gd name="T22" fmla="*/ 67 w 195"/>
                    <a:gd name="T23" fmla="*/ 6 h 119"/>
                    <a:gd name="T24" fmla="*/ 41 w 195"/>
                    <a:gd name="T25" fmla="*/ 17 h 119"/>
                    <a:gd name="T26" fmla="*/ 19 w 195"/>
                    <a:gd name="T27" fmla="*/ 32 h 119"/>
                    <a:gd name="T28" fmla="*/ 6 w 195"/>
                    <a:gd name="T29" fmla="*/ 50 h 119"/>
                    <a:gd name="T30" fmla="*/ 0 w 195"/>
                    <a:gd name="T31" fmla="*/ 69 h 119"/>
                    <a:gd name="T32" fmla="*/ 6 w 195"/>
                    <a:gd name="T33" fmla="*/ 83 h 119"/>
                    <a:gd name="T34" fmla="*/ 19 w 195"/>
                    <a:gd name="T35" fmla="*/ 98 h 119"/>
                    <a:gd name="T36" fmla="*/ 41 w 195"/>
                    <a:gd name="T37" fmla="*/ 109 h 119"/>
                    <a:gd name="T38" fmla="*/ 67 w 195"/>
                    <a:gd name="T39" fmla="*/ 117 h 119"/>
                    <a:gd name="T40" fmla="*/ 99 w 195"/>
                    <a:gd name="T41" fmla="*/ 119 h 11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95"/>
                    <a:gd name="T64" fmla="*/ 0 h 119"/>
                    <a:gd name="T65" fmla="*/ 195 w 195"/>
                    <a:gd name="T66" fmla="*/ 119 h 11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95" h="119">
                      <a:moveTo>
                        <a:pt x="99" y="119"/>
                      </a:moveTo>
                      <a:lnTo>
                        <a:pt x="128" y="117"/>
                      </a:lnTo>
                      <a:lnTo>
                        <a:pt x="156" y="109"/>
                      </a:lnTo>
                      <a:lnTo>
                        <a:pt x="177" y="98"/>
                      </a:lnTo>
                      <a:lnTo>
                        <a:pt x="191" y="83"/>
                      </a:lnTo>
                      <a:lnTo>
                        <a:pt x="195" y="69"/>
                      </a:lnTo>
                      <a:lnTo>
                        <a:pt x="191" y="50"/>
                      </a:lnTo>
                      <a:lnTo>
                        <a:pt x="177" y="32"/>
                      </a:lnTo>
                      <a:lnTo>
                        <a:pt x="156" y="17"/>
                      </a:lnTo>
                      <a:lnTo>
                        <a:pt x="128" y="6"/>
                      </a:lnTo>
                      <a:lnTo>
                        <a:pt x="99" y="0"/>
                      </a:lnTo>
                      <a:lnTo>
                        <a:pt x="67" y="6"/>
                      </a:lnTo>
                      <a:lnTo>
                        <a:pt x="41" y="17"/>
                      </a:lnTo>
                      <a:lnTo>
                        <a:pt x="19" y="32"/>
                      </a:lnTo>
                      <a:lnTo>
                        <a:pt x="6" y="50"/>
                      </a:lnTo>
                      <a:lnTo>
                        <a:pt x="0" y="69"/>
                      </a:lnTo>
                      <a:lnTo>
                        <a:pt x="6" y="83"/>
                      </a:lnTo>
                      <a:lnTo>
                        <a:pt x="19" y="98"/>
                      </a:lnTo>
                      <a:lnTo>
                        <a:pt x="41" y="109"/>
                      </a:lnTo>
                      <a:lnTo>
                        <a:pt x="67" y="117"/>
                      </a:lnTo>
                      <a:lnTo>
                        <a:pt x="99" y="119"/>
                      </a:lnTo>
                      <a:close/>
                    </a:path>
                  </a:pathLst>
                </a:custGeom>
                <a:solidFill>
                  <a:srgbClr val="5B5B5B"/>
                </a:solidFill>
                <a:ln w="0">
                  <a:solidFill>
                    <a:srgbClr val="5B5B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5" name="Freeform 222"/>
                <p:cNvSpPr>
                  <a:spLocks/>
                </p:cNvSpPr>
                <p:nvPr/>
              </p:nvSpPr>
              <p:spPr bwMode="auto">
                <a:xfrm>
                  <a:off x="1167" y="3020"/>
                  <a:ext cx="171" cy="104"/>
                </a:xfrm>
                <a:custGeom>
                  <a:avLst/>
                  <a:gdLst>
                    <a:gd name="T0" fmla="*/ 86 w 171"/>
                    <a:gd name="T1" fmla="*/ 104 h 104"/>
                    <a:gd name="T2" fmla="*/ 112 w 171"/>
                    <a:gd name="T3" fmla="*/ 100 h 104"/>
                    <a:gd name="T4" fmla="*/ 136 w 171"/>
                    <a:gd name="T5" fmla="*/ 94 h 104"/>
                    <a:gd name="T6" fmla="*/ 154 w 171"/>
                    <a:gd name="T7" fmla="*/ 85 h 104"/>
                    <a:gd name="T8" fmla="*/ 165 w 171"/>
                    <a:gd name="T9" fmla="*/ 72 h 104"/>
                    <a:gd name="T10" fmla="*/ 171 w 171"/>
                    <a:gd name="T11" fmla="*/ 59 h 104"/>
                    <a:gd name="T12" fmla="*/ 165 w 171"/>
                    <a:gd name="T13" fmla="*/ 43 h 104"/>
                    <a:gd name="T14" fmla="*/ 154 w 171"/>
                    <a:gd name="T15" fmla="*/ 28 h 104"/>
                    <a:gd name="T16" fmla="*/ 136 w 171"/>
                    <a:gd name="T17" fmla="*/ 13 h 104"/>
                    <a:gd name="T18" fmla="*/ 112 w 171"/>
                    <a:gd name="T19" fmla="*/ 4 h 104"/>
                    <a:gd name="T20" fmla="*/ 86 w 171"/>
                    <a:gd name="T21" fmla="*/ 0 h 104"/>
                    <a:gd name="T22" fmla="*/ 58 w 171"/>
                    <a:gd name="T23" fmla="*/ 4 h 104"/>
                    <a:gd name="T24" fmla="*/ 34 w 171"/>
                    <a:gd name="T25" fmla="*/ 13 h 104"/>
                    <a:gd name="T26" fmla="*/ 17 w 171"/>
                    <a:gd name="T27" fmla="*/ 28 h 104"/>
                    <a:gd name="T28" fmla="*/ 4 w 171"/>
                    <a:gd name="T29" fmla="*/ 43 h 104"/>
                    <a:gd name="T30" fmla="*/ 0 w 171"/>
                    <a:gd name="T31" fmla="*/ 59 h 104"/>
                    <a:gd name="T32" fmla="*/ 4 w 171"/>
                    <a:gd name="T33" fmla="*/ 72 h 104"/>
                    <a:gd name="T34" fmla="*/ 17 w 171"/>
                    <a:gd name="T35" fmla="*/ 85 h 104"/>
                    <a:gd name="T36" fmla="*/ 34 w 171"/>
                    <a:gd name="T37" fmla="*/ 94 h 104"/>
                    <a:gd name="T38" fmla="*/ 58 w 171"/>
                    <a:gd name="T39" fmla="*/ 100 h 104"/>
                    <a:gd name="T40" fmla="*/ 86 w 171"/>
                    <a:gd name="T41" fmla="*/ 104 h 10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71"/>
                    <a:gd name="T64" fmla="*/ 0 h 104"/>
                    <a:gd name="T65" fmla="*/ 171 w 171"/>
                    <a:gd name="T66" fmla="*/ 104 h 10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71" h="104">
                      <a:moveTo>
                        <a:pt x="86" y="104"/>
                      </a:moveTo>
                      <a:lnTo>
                        <a:pt x="112" y="100"/>
                      </a:lnTo>
                      <a:lnTo>
                        <a:pt x="136" y="94"/>
                      </a:lnTo>
                      <a:lnTo>
                        <a:pt x="154" y="85"/>
                      </a:lnTo>
                      <a:lnTo>
                        <a:pt x="165" y="72"/>
                      </a:lnTo>
                      <a:lnTo>
                        <a:pt x="171" y="59"/>
                      </a:lnTo>
                      <a:lnTo>
                        <a:pt x="165" y="43"/>
                      </a:lnTo>
                      <a:lnTo>
                        <a:pt x="154" y="28"/>
                      </a:lnTo>
                      <a:lnTo>
                        <a:pt x="136" y="13"/>
                      </a:lnTo>
                      <a:lnTo>
                        <a:pt x="112" y="4"/>
                      </a:lnTo>
                      <a:lnTo>
                        <a:pt x="86" y="0"/>
                      </a:lnTo>
                      <a:lnTo>
                        <a:pt x="58" y="4"/>
                      </a:lnTo>
                      <a:lnTo>
                        <a:pt x="34" y="13"/>
                      </a:lnTo>
                      <a:lnTo>
                        <a:pt x="17" y="28"/>
                      </a:lnTo>
                      <a:lnTo>
                        <a:pt x="4" y="43"/>
                      </a:lnTo>
                      <a:lnTo>
                        <a:pt x="0" y="59"/>
                      </a:lnTo>
                      <a:lnTo>
                        <a:pt x="4" y="72"/>
                      </a:lnTo>
                      <a:lnTo>
                        <a:pt x="17" y="85"/>
                      </a:lnTo>
                      <a:lnTo>
                        <a:pt x="34" y="94"/>
                      </a:lnTo>
                      <a:lnTo>
                        <a:pt x="58" y="100"/>
                      </a:lnTo>
                      <a:lnTo>
                        <a:pt x="86" y="104"/>
                      </a:lnTo>
                      <a:close/>
                    </a:path>
                  </a:pathLst>
                </a:custGeom>
                <a:solidFill>
                  <a:srgbClr val="767676"/>
                </a:solidFill>
                <a:ln w="0">
                  <a:solidFill>
                    <a:srgbClr val="76767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6" name="Freeform 223"/>
                <p:cNvSpPr>
                  <a:spLocks/>
                </p:cNvSpPr>
                <p:nvPr/>
              </p:nvSpPr>
              <p:spPr bwMode="auto">
                <a:xfrm>
                  <a:off x="1179" y="3022"/>
                  <a:ext cx="146" cy="87"/>
                </a:xfrm>
                <a:custGeom>
                  <a:avLst/>
                  <a:gdLst>
                    <a:gd name="T0" fmla="*/ 74 w 146"/>
                    <a:gd name="T1" fmla="*/ 87 h 87"/>
                    <a:gd name="T2" fmla="*/ 102 w 146"/>
                    <a:gd name="T3" fmla="*/ 85 h 87"/>
                    <a:gd name="T4" fmla="*/ 126 w 146"/>
                    <a:gd name="T5" fmla="*/ 76 h 87"/>
                    <a:gd name="T6" fmla="*/ 141 w 146"/>
                    <a:gd name="T7" fmla="*/ 65 h 87"/>
                    <a:gd name="T8" fmla="*/ 146 w 146"/>
                    <a:gd name="T9" fmla="*/ 50 h 87"/>
                    <a:gd name="T10" fmla="*/ 142 w 146"/>
                    <a:gd name="T11" fmla="*/ 35 h 87"/>
                    <a:gd name="T12" fmla="*/ 133 w 146"/>
                    <a:gd name="T13" fmla="*/ 22 h 87"/>
                    <a:gd name="T14" fmla="*/ 116 w 146"/>
                    <a:gd name="T15" fmla="*/ 11 h 87"/>
                    <a:gd name="T16" fmla="*/ 96 w 146"/>
                    <a:gd name="T17" fmla="*/ 2 h 87"/>
                    <a:gd name="T18" fmla="*/ 74 w 146"/>
                    <a:gd name="T19" fmla="*/ 0 h 87"/>
                    <a:gd name="T20" fmla="*/ 50 w 146"/>
                    <a:gd name="T21" fmla="*/ 2 h 87"/>
                    <a:gd name="T22" fmla="*/ 29 w 146"/>
                    <a:gd name="T23" fmla="*/ 11 h 87"/>
                    <a:gd name="T24" fmla="*/ 14 w 146"/>
                    <a:gd name="T25" fmla="*/ 22 h 87"/>
                    <a:gd name="T26" fmla="*/ 3 w 146"/>
                    <a:gd name="T27" fmla="*/ 35 h 87"/>
                    <a:gd name="T28" fmla="*/ 0 w 146"/>
                    <a:gd name="T29" fmla="*/ 50 h 87"/>
                    <a:gd name="T30" fmla="*/ 5 w 146"/>
                    <a:gd name="T31" fmla="*/ 65 h 87"/>
                    <a:gd name="T32" fmla="*/ 22 w 146"/>
                    <a:gd name="T33" fmla="*/ 76 h 87"/>
                    <a:gd name="T34" fmla="*/ 44 w 146"/>
                    <a:gd name="T35" fmla="*/ 85 h 87"/>
                    <a:gd name="T36" fmla="*/ 74 w 146"/>
                    <a:gd name="T37" fmla="*/ 87 h 8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46"/>
                    <a:gd name="T58" fmla="*/ 0 h 87"/>
                    <a:gd name="T59" fmla="*/ 146 w 146"/>
                    <a:gd name="T60" fmla="*/ 87 h 8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46" h="87">
                      <a:moveTo>
                        <a:pt x="74" y="87"/>
                      </a:moveTo>
                      <a:lnTo>
                        <a:pt x="102" y="85"/>
                      </a:lnTo>
                      <a:lnTo>
                        <a:pt x="126" y="76"/>
                      </a:lnTo>
                      <a:lnTo>
                        <a:pt x="141" y="65"/>
                      </a:lnTo>
                      <a:lnTo>
                        <a:pt x="146" y="50"/>
                      </a:lnTo>
                      <a:lnTo>
                        <a:pt x="142" y="35"/>
                      </a:lnTo>
                      <a:lnTo>
                        <a:pt x="133" y="22"/>
                      </a:lnTo>
                      <a:lnTo>
                        <a:pt x="116" y="11"/>
                      </a:lnTo>
                      <a:lnTo>
                        <a:pt x="96" y="2"/>
                      </a:lnTo>
                      <a:lnTo>
                        <a:pt x="74" y="0"/>
                      </a:lnTo>
                      <a:lnTo>
                        <a:pt x="50" y="2"/>
                      </a:lnTo>
                      <a:lnTo>
                        <a:pt x="29" y="11"/>
                      </a:lnTo>
                      <a:lnTo>
                        <a:pt x="14" y="22"/>
                      </a:lnTo>
                      <a:lnTo>
                        <a:pt x="3" y="35"/>
                      </a:lnTo>
                      <a:lnTo>
                        <a:pt x="0" y="50"/>
                      </a:lnTo>
                      <a:lnTo>
                        <a:pt x="5" y="65"/>
                      </a:lnTo>
                      <a:lnTo>
                        <a:pt x="22" y="76"/>
                      </a:lnTo>
                      <a:lnTo>
                        <a:pt x="44" y="85"/>
                      </a:lnTo>
                      <a:lnTo>
                        <a:pt x="74" y="87"/>
                      </a:lnTo>
                      <a:close/>
                    </a:path>
                  </a:pathLst>
                </a:custGeom>
                <a:solidFill>
                  <a:srgbClr val="929292"/>
                </a:solidFill>
                <a:ln w="0">
                  <a:solidFill>
                    <a:srgbClr val="92929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7" name="Freeform 224"/>
                <p:cNvSpPr>
                  <a:spLocks/>
                </p:cNvSpPr>
                <p:nvPr/>
              </p:nvSpPr>
              <p:spPr bwMode="auto">
                <a:xfrm>
                  <a:off x="1192" y="3022"/>
                  <a:ext cx="122" cy="74"/>
                </a:xfrm>
                <a:custGeom>
                  <a:avLst/>
                  <a:gdLst>
                    <a:gd name="T0" fmla="*/ 61 w 122"/>
                    <a:gd name="T1" fmla="*/ 74 h 74"/>
                    <a:gd name="T2" fmla="*/ 85 w 122"/>
                    <a:gd name="T3" fmla="*/ 72 h 74"/>
                    <a:gd name="T4" fmla="*/ 103 w 122"/>
                    <a:gd name="T5" fmla="*/ 65 h 74"/>
                    <a:gd name="T6" fmla="*/ 116 w 122"/>
                    <a:gd name="T7" fmla="*/ 54 h 74"/>
                    <a:gd name="T8" fmla="*/ 122 w 122"/>
                    <a:gd name="T9" fmla="*/ 42 h 74"/>
                    <a:gd name="T10" fmla="*/ 116 w 122"/>
                    <a:gd name="T11" fmla="*/ 28 h 74"/>
                    <a:gd name="T12" fmla="*/ 103 w 122"/>
                    <a:gd name="T13" fmla="*/ 15 h 74"/>
                    <a:gd name="T14" fmla="*/ 85 w 122"/>
                    <a:gd name="T15" fmla="*/ 3 h 74"/>
                    <a:gd name="T16" fmla="*/ 61 w 122"/>
                    <a:gd name="T17" fmla="*/ 0 h 74"/>
                    <a:gd name="T18" fmla="*/ 37 w 122"/>
                    <a:gd name="T19" fmla="*/ 3 h 74"/>
                    <a:gd name="T20" fmla="*/ 18 w 122"/>
                    <a:gd name="T21" fmla="*/ 15 h 74"/>
                    <a:gd name="T22" fmla="*/ 5 w 122"/>
                    <a:gd name="T23" fmla="*/ 28 h 74"/>
                    <a:gd name="T24" fmla="*/ 0 w 122"/>
                    <a:gd name="T25" fmla="*/ 42 h 74"/>
                    <a:gd name="T26" fmla="*/ 5 w 122"/>
                    <a:gd name="T27" fmla="*/ 54 h 74"/>
                    <a:gd name="T28" fmla="*/ 18 w 122"/>
                    <a:gd name="T29" fmla="*/ 65 h 74"/>
                    <a:gd name="T30" fmla="*/ 37 w 122"/>
                    <a:gd name="T31" fmla="*/ 72 h 74"/>
                    <a:gd name="T32" fmla="*/ 61 w 122"/>
                    <a:gd name="T33" fmla="*/ 74 h 7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2"/>
                    <a:gd name="T52" fmla="*/ 0 h 74"/>
                    <a:gd name="T53" fmla="*/ 122 w 122"/>
                    <a:gd name="T54" fmla="*/ 74 h 7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2" h="74">
                      <a:moveTo>
                        <a:pt x="61" y="74"/>
                      </a:moveTo>
                      <a:lnTo>
                        <a:pt x="85" y="72"/>
                      </a:lnTo>
                      <a:lnTo>
                        <a:pt x="103" y="65"/>
                      </a:lnTo>
                      <a:lnTo>
                        <a:pt x="116" y="54"/>
                      </a:lnTo>
                      <a:lnTo>
                        <a:pt x="122" y="42"/>
                      </a:lnTo>
                      <a:lnTo>
                        <a:pt x="116" y="28"/>
                      </a:lnTo>
                      <a:lnTo>
                        <a:pt x="103" y="15"/>
                      </a:lnTo>
                      <a:lnTo>
                        <a:pt x="85" y="3"/>
                      </a:lnTo>
                      <a:lnTo>
                        <a:pt x="61" y="0"/>
                      </a:lnTo>
                      <a:lnTo>
                        <a:pt x="37" y="3"/>
                      </a:lnTo>
                      <a:lnTo>
                        <a:pt x="18" y="15"/>
                      </a:lnTo>
                      <a:lnTo>
                        <a:pt x="5" y="28"/>
                      </a:lnTo>
                      <a:lnTo>
                        <a:pt x="0" y="42"/>
                      </a:lnTo>
                      <a:lnTo>
                        <a:pt x="5" y="54"/>
                      </a:lnTo>
                      <a:lnTo>
                        <a:pt x="18" y="65"/>
                      </a:lnTo>
                      <a:lnTo>
                        <a:pt x="37" y="72"/>
                      </a:lnTo>
                      <a:lnTo>
                        <a:pt x="61" y="74"/>
                      </a:lnTo>
                      <a:close/>
                    </a:path>
                  </a:pathLst>
                </a:custGeom>
                <a:solidFill>
                  <a:srgbClr val="ADADAD"/>
                </a:solidFill>
                <a:ln w="0">
                  <a:solidFill>
                    <a:srgbClr val="ADADA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8" name="Freeform 225"/>
                <p:cNvSpPr>
                  <a:spLocks/>
                </p:cNvSpPr>
                <p:nvPr/>
              </p:nvSpPr>
              <p:spPr bwMode="auto">
                <a:xfrm>
                  <a:off x="1205" y="3024"/>
                  <a:ext cx="96" cy="59"/>
                </a:xfrm>
                <a:custGeom>
                  <a:avLst/>
                  <a:gdLst>
                    <a:gd name="T0" fmla="*/ 48 w 96"/>
                    <a:gd name="T1" fmla="*/ 59 h 59"/>
                    <a:gd name="T2" fmla="*/ 66 w 96"/>
                    <a:gd name="T3" fmla="*/ 55 h 59"/>
                    <a:gd name="T4" fmla="*/ 83 w 96"/>
                    <a:gd name="T5" fmla="*/ 50 h 59"/>
                    <a:gd name="T6" fmla="*/ 92 w 96"/>
                    <a:gd name="T7" fmla="*/ 42 h 59"/>
                    <a:gd name="T8" fmla="*/ 96 w 96"/>
                    <a:gd name="T9" fmla="*/ 33 h 59"/>
                    <a:gd name="T10" fmla="*/ 92 w 96"/>
                    <a:gd name="T11" fmla="*/ 22 h 59"/>
                    <a:gd name="T12" fmla="*/ 83 w 96"/>
                    <a:gd name="T13" fmla="*/ 11 h 59"/>
                    <a:gd name="T14" fmla="*/ 66 w 96"/>
                    <a:gd name="T15" fmla="*/ 1 h 59"/>
                    <a:gd name="T16" fmla="*/ 48 w 96"/>
                    <a:gd name="T17" fmla="*/ 0 h 59"/>
                    <a:gd name="T18" fmla="*/ 29 w 96"/>
                    <a:gd name="T19" fmla="*/ 1 h 59"/>
                    <a:gd name="T20" fmla="*/ 13 w 96"/>
                    <a:gd name="T21" fmla="*/ 11 h 59"/>
                    <a:gd name="T22" fmla="*/ 3 w 96"/>
                    <a:gd name="T23" fmla="*/ 22 h 59"/>
                    <a:gd name="T24" fmla="*/ 0 w 96"/>
                    <a:gd name="T25" fmla="*/ 33 h 59"/>
                    <a:gd name="T26" fmla="*/ 3 w 96"/>
                    <a:gd name="T27" fmla="*/ 42 h 59"/>
                    <a:gd name="T28" fmla="*/ 13 w 96"/>
                    <a:gd name="T29" fmla="*/ 50 h 59"/>
                    <a:gd name="T30" fmla="*/ 29 w 96"/>
                    <a:gd name="T31" fmla="*/ 55 h 59"/>
                    <a:gd name="T32" fmla="*/ 48 w 96"/>
                    <a:gd name="T33" fmla="*/ 59 h 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6"/>
                    <a:gd name="T52" fmla="*/ 0 h 59"/>
                    <a:gd name="T53" fmla="*/ 96 w 96"/>
                    <a:gd name="T54" fmla="*/ 59 h 5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6" h="59">
                      <a:moveTo>
                        <a:pt x="48" y="59"/>
                      </a:moveTo>
                      <a:lnTo>
                        <a:pt x="66" y="55"/>
                      </a:lnTo>
                      <a:lnTo>
                        <a:pt x="83" y="50"/>
                      </a:lnTo>
                      <a:lnTo>
                        <a:pt x="92" y="42"/>
                      </a:lnTo>
                      <a:lnTo>
                        <a:pt x="96" y="33"/>
                      </a:lnTo>
                      <a:lnTo>
                        <a:pt x="92" y="22"/>
                      </a:lnTo>
                      <a:lnTo>
                        <a:pt x="83" y="11"/>
                      </a:lnTo>
                      <a:lnTo>
                        <a:pt x="66" y="1"/>
                      </a:lnTo>
                      <a:lnTo>
                        <a:pt x="48" y="0"/>
                      </a:lnTo>
                      <a:lnTo>
                        <a:pt x="29" y="1"/>
                      </a:lnTo>
                      <a:lnTo>
                        <a:pt x="13" y="11"/>
                      </a:lnTo>
                      <a:lnTo>
                        <a:pt x="3" y="22"/>
                      </a:lnTo>
                      <a:lnTo>
                        <a:pt x="0" y="33"/>
                      </a:lnTo>
                      <a:lnTo>
                        <a:pt x="3" y="42"/>
                      </a:lnTo>
                      <a:lnTo>
                        <a:pt x="13" y="50"/>
                      </a:lnTo>
                      <a:lnTo>
                        <a:pt x="29" y="55"/>
                      </a:lnTo>
                      <a:lnTo>
                        <a:pt x="48" y="59"/>
                      </a:lnTo>
                      <a:close/>
                    </a:path>
                  </a:pathLst>
                </a:custGeom>
                <a:solidFill>
                  <a:srgbClr val="C8C8C8"/>
                </a:solidFill>
                <a:ln w="0">
                  <a:solidFill>
                    <a:srgbClr val="C8C8C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9" name="Freeform 226"/>
                <p:cNvSpPr>
                  <a:spLocks/>
                </p:cNvSpPr>
                <p:nvPr/>
              </p:nvSpPr>
              <p:spPr bwMode="auto">
                <a:xfrm>
                  <a:off x="1216" y="3024"/>
                  <a:ext cx="74" cy="44"/>
                </a:xfrm>
                <a:custGeom>
                  <a:avLst/>
                  <a:gdLst>
                    <a:gd name="T0" fmla="*/ 37 w 74"/>
                    <a:gd name="T1" fmla="*/ 44 h 44"/>
                    <a:gd name="T2" fmla="*/ 55 w 74"/>
                    <a:gd name="T3" fmla="*/ 42 h 44"/>
                    <a:gd name="T4" fmla="*/ 68 w 74"/>
                    <a:gd name="T5" fmla="*/ 35 h 44"/>
                    <a:gd name="T6" fmla="*/ 74 w 74"/>
                    <a:gd name="T7" fmla="*/ 26 h 44"/>
                    <a:gd name="T8" fmla="*/ 68 w 74"/>
                    <a:gd name="T9" fmla="*/ 14 h 44"/>
                    <a:gd name="T10" fmla="*/ 55 w 74"/>
                    <a:gd name="T11" fmla="*/ 5 h 44"/>
                    <a:gd name="T12" fmla="*/ 37 w 74"/>
                    <a:gd name="T13" fmla="*/ 0 h 44"/>
                    <a:gd name="T14" fmla="*/ 18 w 74"/>
                    <a:gd name="T15" fmla="*/ 5 h 44"/>
                    <a:gd name="T16" fmla="*/ 5 w 74"/>
                    <a:gd name="T17" fmla="*/ 14 h 44"/>
                    <a:gd name="T18" fmla="*/ 0 w 74"/>
                    <a:gd name="T19" fmla="*/ 26 h 44"/>
                    <a:gd name="T20" fmla="*/ 5 w 74"/>
                    <a:gd name="T21" fmla="*/ 35 h 44"/>
                    <a:gd name="T22" fmla="*/ 18 w 74"/>
                    <a:gd name="T23" fmla="*/ 42 h 44"/>
                    <a:gd name="T24" fmla="*/ 37 w 74"/>
                    <a:gd name="T25" fmla="*/ 44 h 4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4"/>
                    <a:gd name="T40" fmla="*/ 0 h 44"/>
                    <a:gd name="T41" fmla="*/ 74 w 74"/>
                    <a:gd name="T42" fmla="*/ 44 h 4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4" h="44">
                      <a:moveTo>
                        <a:pt x="37" y="44"/>
                      </a:moveTo>
                      <a:lnTo>
                        <a:pt x="55" y="42"/>
                      </a:lnTo>
                      <a:lnTo>
                        <a:pt x="68" y="35"/>
                      </a:lnTo>
                      <a:lnTo>
                        <a:pt x="74" y="26"/>
                      </a:lnTo>
                      <a:lnTo>
                        <a:pt x="68" y="14"/>
                      </a:lnTo>
                      <a:lnTo>
                        <a:pt x="55" y="5"/>
                      </a:lnTo>
                      <a:lnTo>
                        <a:pt x="37" y="0"/>
                      </a:lnTo>
                      <a:lnTo>
                        <a:pt x="18" y="5"/>
                      </a:lnTo>
                      <a:lnTo>
                        <a:pt x="5" y="14"/>
                      </a:lnTo>
                      <a:lnTo>
                        <a:pt x="0" y="26"/>
                      </a:lnTo>
                      <a:lnTo>
                        <a:pt x="5" y="35"/>
                      </a:lnTo>
                      <a:lnTo>
                        <a:pt x="18" y="42"/>
                      </a:lnTo>
                      <a:lnTo>
                        <a:pt x="37" y="44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0">
                  <a:solidFill>
                    <a:srgbClr val="E4E4E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0" name="Freeform 227"/>
                <p:cNvSpPr>
                  <a:spLocks/>
                </p:cNvSpPr>
                <p:nvPr/>
              </p:nvSpPr>
              <p:spPr bwMode="auto">
                <a:xfrm>
                  <a:off x="1236" y="3033"/>
                  <a:ext cx="50" cy="30"/>
                </a:xfrm>
                <a:custGeom>
                  <a:avLst/>
                  <a:gdLst>
                    <a:gd name="T0" fmla="*/ 26 w 50"/>
                    <a:gd name="T1" fmla="*/ 30 h 30"/>
                    <a:gd name="T2" fmla="*/ 33 w 50"/>
                    <a:gd name="T3" fmla="*/ 30 h 30"/>
                    <a:gd name="T4" fmla="*/ 39 w 50"/>
                    <a:gd name="T5" fmla="*/ 28 h 30"/>
                    <a:gd name="T6" fmla="*/ 45 w 50"/>
                    <a:gd name="T7" fmla="*/ 24 h 30"/>
                    <a:gd name="T8" fmla="*/ 48 w 50"/>
                    <a:gd name="T9" fmla="*/ 22 h 30"/>
                    <a:gd name="T10" fmla="*/ 50 w 50"/>
                    <a:gd name="T11" fmla="*/ 17 h 30"/>
                    <a:gd name="T12" fmla="*/ 48 w 50"/>
                    <a:gd name="T13" fmla="*/ 13 h 30"/>
                    <a:gd name="T14" fmla="*/ 45 w 50"/>
                    <a:gd name="T15" fmla="*/ 9 h 30"/>
                    <a:gd name="T16" fmla="*/ 39 w 50"/>
                    <a:gd name="T17" fmla="*/ 4 h 30"/>
                    <a:gd name="T18" fmla="*/ 33 w 50"/>
                    <a:gd name="T19" fmla="*/ 2 h 30"/>
                    <a:gd name="T20" fmla="*/ 26 w 50"/>
                    <a:gd name="T21" fmla="*/ 0 h 30"/>
                    <a:gd name="T22" fmla="*/ 17 w 50"/>
                    <a:gd name="T23" fmla="*/ 2 h 30"/>
                    <a:gd name="T24" fmla="*/ 11 w 50"/>
                    <a:gd name="T25" fmla="*/ 4 h 30"/>
                    <a:gd name="T26" fmla="*/ 6 w 50"/>
                    <a:gd name="T27" fmla="*/ 9 h 30"/>
                    <a:gd name="T28" fmla="*/ 2 w 50"/>
                    <a:gd name="T29" fmla="*/ 13 h 30"/>
                    <a:gd name="T30" fmla="*/ 0 w 50"/>
                    <a:gd name="T31" fmla="*/ 17 h 30"/>
                    <a:gd name="T32" fmla="*/ 2 w 50"/>
                    <a:gd name="T33" fmla="*/ 22 h 30"/>
                    <a:gd name="T34" fmla="*/ 6 w 50"/>
                    <a:gd name="T35" fmla="*/ 24 h 30"/>
                    <a:gd name="T36" fmla="*/ 11 w 50"/>
                    <a:gd name="T37" fmla="*/ 28 h 30"/>
                    <a:gd name="T38" fmla="*/ 17 w 50"/>
                    <a:gd name="T39" fmla="*/ 30 h 30"/>
                    <a:gd name="T40" fmla="*/ 26 w 50"/>
                    <a:gd name="T41" fmla="*/ 30 h 3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0"/>
                    <a:gd name="T64" fmla="*/ 0 h 30"/>
                    <a:gd name="T65" fmla="*/ 50 w 50"/>
                    <a:gd name="T66" fmla="*/ 30 h 3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0" h="30">
                      <a:moveTo>
                        <a:pt x="26" y="30"/>
                      </a:moveTo>
                      <a:lnTo>
                        <a:pt x="33" y="30"/>
                      </a:lnTo>
                      <a:lnTo>
                        <a:pt x="39" y="28"/>
                      </a:lnTo>
                      <a:lnTo>
                        <a:pt x="45" y="24"/>
                      </a:lnTo>
                      <a:lnTo>
                        <a:pt x="48" y="22"/>
                      </a:lnTo>
                      <a:lnTo>
                        <a:pt x="50" y="17"/>
                      </a:lnTo>
                      <a:lnTo>
                        <a:pt x="48" y="13"/>
                      </a:lnTo>
                      <a:lnTo>
                        <a:pt x="45" y="9"/>
                      </a:lnTo>
                      <a:lnTo>
                        <a:pt x="39" y="4"/>
                      </a:lnTo>
                      <a:lnTo>
                        <a:pt x="33" y="2"/>
                      </a:lnTo>
                      <a:lnTo>
                        <a:pt x="26" y="0"/>
                      </a:lnTo>
                      <a:lnTo>
                        <a:pt x="17" y="2"/>
                      </a:lnTo>
                      <a:lnTo>
                        <a:pt x="11" y="4"/>
                      </a:lnTo>
                      <a:lnTo>
                        <a:pt x="6" y="9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2" y="22"/>
                      </a:lnTo>
                      <a:lnTo>
                        <a:pt x="6" y="24"/>
                      </a:lnTo>
                      <a:lnTo>
                        <a:pt x="11" y="28"/>
                      </a:lnTo>
                      <a:lnTo>
                        <a:pt x="17" y="30"/>
                      </a:lnTo>
                      <a:lnTo>
                        <a:pt x="26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1" name="Freeform 228"/>
                <p:cNvSpPr>
                  <a:spLocks/>
                </p:cNvSpPr>
                <p:nvPr/>
              </p:nvSpPr>
              <p:spPr bwMode="auto">
                <a:xfrm>
                  <a:off x="1286" y="3331"/>
                  <a:ext cx="338" cy="310"/>
                </a:xfrm>
                <a:custGeom>
                  <a:avLst/>
                  <a:gdLst>
                    <a:gd name="T0" fmla="*/ 148 w 338"/>
                    <a:gd name="T1" fmla="*/ 310 h 310"/>
                    <a:gd name="T2" fmla="*/ 108 w 338"/>
                    <a:gd name="T3" fmla="*/ 305 h 310"/>
                    <a:gd name="T4" fmla="*/ 76 w 338"/>
                    <a:gd name="T5" fmla="*/ 293 h 310"/>
                    <a:gd name="T6" fmla="*/ 50 w 338"/>
                    <a:gd name="T7" fmla="*/ 280 h 310"/>
                    <a:gd name="T8" fmla="*/ 32 w 338"/>
                    <a:gd name="T9" fmla="*/ 266 h 310"/>
                    <a:gd name="T10" fmla="*/ 19 w 338"/>
                    <a:gd name="T11" fmla="*/ 249 h 310"/>
                    <a:gd name="T12" fmla="*/ 9 w 338"/>
                    <a:gd name="T13" fmla="*/ 234 h 310"/>
                    <a:gd name="T14" fmla="*/ 4 w 338"/>
                    <a:gd name="T15" fmla="*/ 223 h 310"/>
                    <a:gd name="T16" fmla="*/ 0 w 338"/>
                    <a:gd name="T17" fmla="*/ 214 h 310"/>
                    <a:gd name="T18" fmla="*/ 0 w 338"/>
                    <a:gd name="T19" fmla="*/ 210 h 310"/>
                    <a:gd name="T20" fmla="*/ 0 w 338"/>
                    <a:gd name="T21" fmla="*/ 0 h 310"/>
                    <a:gd name="T22" fmla="*/ 338 w 338"/>
                    <a:gd name="T23" fmla="*/ 2 h 310"/>
                    <a:gd name="T24" fmla="*/ 338 w 338"/>
                    <a:gd name="T25" fmla="*/ 206 h 310"/>
                    <a:gd name="T26" fmla="*/ 330 w 338"/>
                    <a:gd name="T27" fmla="*/ 223 h 310"/>
                    <a:gd name="T28" fmla="*/ 321 w 338"/>
                    <a:gd name="T29" fmla="*/ 238 h 310"/>
                    <a:gd name="T30" fmla="*/ 314 w 338"/>
                    <a:gd name="T31" fmla="*/ 251 h 310"/>
                    <a:gd name="T32" fmla="*/ 308 w 338"/>
                    <a:gd name="T33" fmla="*/ 258 h 310"/>
                    <a:gd name="T34" fmla="*/ 306 w 338"/>
                    <a:gd name="T35" fmla="*/ 262 h 310"/>
                    <a:gd name="T36" fmla="*/ 289 w 338"/>
                    <a:gd name="T37" fmla="*/ 277 h 310"/>
                    <a:gd name="T38" fmla="*/ 267 w 338"/>
                    <a:gd name="T39" fmla="*/ 290 h 310"/>
                    <a:gd name="T40" fmla="*/ 241 w 338"/>
                    <a:gd name="T41" fmla="*/ 297 h 310"/>
                    <a:gd name="T42" fmla="*/ 213 w 338"/>
                    <a:gd name="T43" fmla="*/ 303 h 310"/>
                    <a:gd name="T44" fmla="*/ 189 w 338"/>
                    <a:gd name="T45" fmla="*/ 306 h 310"/>
                    <a:gd name="T46" fmla="*/ 167 w 338"/>
                    <a:gd name="T47" fmla="*/ 308 h 310"/>
                    <a:gd name="T48" fmla="*/ 152 w 338"/>
                    <a:gd name="T49" fmla="*/ 308 h 310"/>
                    <a:gd name="T50" fmla="*/ 148 w 338"/>
                    <a:gd name="T51" fmla="*/ 310 h 31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38"/>
                    <a:gd name="T79" fmla="*/ 0 h 310"/>
                    <a:gd name="T80" fmla="*/ 338 w 338"/>
                    <a:gd name="T81" fmla="*/ 310 h 31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38" h="310">
                      <a:moveTo>
                        <a:pt x="148" y="310"/>
                      </a:moveTo>
                      <a:lnTo>
                        <a:pt x="108" y="305"/>
                      </a:lnTo>
                      <a:lnTo>
                        <a:pt x="76" y="293"/>
                      </a:lnTo>
                      <a:lnTo>
                        <a:pt x="50" y="280"/>
                      </a:lnTo>
                      <a:lnTo>
                        <a:pt x="32" y="266"/>
                      </a:lnTo>
                      <a:lnTo>
                        <a:pt x="19" y="249"/>
                      </a:lnTo>
                      <a:lnTo>
                        <a:pt x="9" y="234"/>
                      </a:lnTo>
                      <a:lnTo>
                        <a:pt x="4" y="223"/>
                      </a:lnTo>
                      <a:lnTo>
                        <a:pt x="0" y="214"/>
                      </a:lnTo>
                      <a:lnTo>
                        <a:pt x="0" y="210"/>
                      </a:lnTo>
                      <a:lnTo>
                        <a:pt x="0" y="0"/>
                      </a:lnTo>
                      <a:lnTo>
                        <a:pt x="338" y="2"/>
                      </a:lnTo>
                      <a:lnTo>
                        <a:pt x="338" y="206"/>
                      </a:lnTo>
                      <a:lnTo>
                        <a:pt x="330" y="223"/>
                      </a:lnTo>
                      <a:lnTo>
                        <a:pt x="321" y="238"/>
                      </a:lnTo>
                      <a:lnTo>
                        <a:pt x="314" y="251"/>
                      </a:lnTo>
                      <a:lnTo>
                        <a:pt x="308" y="258"/>
                      </a:lnTo>
                      <a:lnTo>
                        <a:pt x="306" y="262"/>
                      </a:lnTo>
                      <a:lnTo>
                        <a:pt x="289" y="277"/>
                      </a:lnTo>
                      <a:lnTo>
                        <a:pt x="267" y="290"/>
                      </a:lnTo>
                      <a:lnTo>
                        <a:pt x="241" y="297"/>
                      </a:lnTo>
                      <a:lnTo>
                        <a:pt x="213" y="303"/>
                      </a:lnTo>
                      <a:lnTo>
                        <a:pt x="189" y="306"/>
                      </a:lnTo>
                      <a:lnTo>
                        <a:pt x="167" y="308"/>
                      </a:lnTo>
                      <a:lnTo>
                        <a:pt x="152" y="308"/>
                      </a:lnTo>
                      <a:lnTo>
                        <a:pt x="148" y="3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2" name="Freeform 229"/>
                <p:cNvSpPr>
                  <a:spLocks/>
                </p:cNvSpPr>
                <p:nvPr/>
              </p:nvSpPr>
              <p:spPr bwMode="auto">
                <a:xfrm>
                  <a:off x="1286" y="3331"/>
                  <a:ext cx="338" cy="310"/>
                </a:xfrm>
                <a:custGeom>
                  <a:avLst/>
                  <a:gdLst>
                    <a:gd name="T0" fmla="*/ 148 w 338"/>
                    <a:gd name="T1" fmla="*/ 310 h 310"/>
                    <a:gd name="T2" fmla="*/ 108 w 338"/>
                    <a:gd name="T3" fmla="*/ 305 h 310"/>
                    <a:gd name="T4" fmla="*/ 76 w 338"/>
                    <a:gd name="T5" fmla="*/ 293 h 310"/>
                    <a:gd name="T6" fmla="*/ 50 w 338"/>
                    <a:gd name="T7" fmla="*/ 280 h 310"/>
                    <a:gd name="T8" fmla="*/ 32 w 338"/>
                    <a:gd name="T9" fmla="*/ 266 h 310"/>
                    <a:gd name="T10" fmla="*/ 19 w 338"/>
                    <a:gd name="T11" fmla="*/ 249 h 310"/>
                    <a:gd name="T12" fmla="*/ 9 w 338"/>
                    <a:gd name="T13" fmla="*/ 234 h 310"/>
                    <a:gd name="T14" fmla="*/ 4 w 338"/>
                    <a:gd name="T15" fmla="*/ 223 h 310"/>
                    <a:gd name="T16" fmla="*/ 0 w 338"/>
                    <a:gd name="T17" fmla="*/ 214 h 310"/>
                    <a:gd name="T18" fmla="*/ 0 w 338"/>
                    <a:gd name="T19" fmla="*/ 210 h 310"/>
                    <a:gd name="T20" fmla="*/ 0 w 338"/>
                    <a:gd name="T21" fmla="*/ 0 h 310"/>
                    <a:gd name="T22" fmla="*/ 338 w 338"/>
                    <a:gd name="T23" fmla="*/ 2 h 310"/>
                    <a:gd name="T24" fmla="*/ 338 w 338"/>
                    <a:gd name="T25" fmla="*/ 206 h 310"/>
                    <a:gd name="T26" fmla="*/ 330 w 338"/>
                    <a:gd name="T27" fmla="*/ 223 h 310"/>
                    <a:gd name="T28" fmla="*/ 321 w 338"/>
                    <a:gd name="T29" fmla="*/ 238 h 310"/>
                    <a:gd name="T30" fmla="*/ 314 w 338"/>
                    <a:gd name="T31" fmla="*/ 251 h 310"/>
                    <a:gd name="T32" fmla="*/ 308 w 338"/>
                    <a:gd name="T33" fmla="*/ 258 h 310"/>
                    <a:gd name="T34" fmla="*/ 306 w 338"/>
                    <a:gd name="T35" fmla="*/ 262 h 310"/>
                    <a:gd name="T36" fmla="*/ 289 w 338"/>
                    <a:gd name="T37" fmla="*/ 277 h 310"/>
                    <a:gd name="T38" fmla="*/ 267 w 338"/>
                    <a:gd name="T39" fmla="*/ 290 h 310"/>
                    <a:gd name="T40" fmla="*/ 241 w 338"/>
                    <a:gd name="T41" fmla="*/ 297 h 310"/>
                    <a:gd name="T42" fmla="*/ 213 w 338"/>
                    <a:gd name="T43" fmla="*/ 303 h 310"/>
                    <a:gd name="T44" fmla="*/ 189 w 338"/>
                    <a:gd name="T45" fmla="*/ 306 h 310"/>
                    <a:gd name="T46" fmla="*/ 167 w 338"/>
                    <a:gd name="T47" fmla="*/ 308 h 310"/>
                    <a:gd name="T48" fmla="*/ 152 w 338"/>
                    <a:gd name="T49" fmla="*/ 308 h 310"/>
                    <a:gd name="T50" fmla="*/ 148 w 338"/>
                    <a:gd name="T51" fmla="*/ 310 h 31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38"/>
                    <a:gd name="T79" fmla="*/ 0 h 310"/>
                    <a:gd name="T80" fmla="*/ 338 w 338"/>
                    <a:gd name="T81" fmla="*/ 310 h 31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38" h="310">
                      <a:moveTo>
                        <a:pt x="148" y="310"/>
                      </a:moveTo>
                      <a:lnTo>
                        <a:pt x="108" y="305"/>
                      </a:lnTo>
                      <a:lnTo>
                        <a:pt x="76" y="293"/>
                      </a:lnTo>
                      <a:lnTo>
                        <a:pt x="50" y="280"/>
                      </a:lnTo>
                      <a:lnTo>
                        <a:pt x="32" y="266"/>
                      </a:lnTo>
                      <a:lnTo>
                        <a:pt x="19" y="249"/>
                      </a:lnTo>
                      <a:lnTo>
                        <a:pt x="9" y="234"/>
                      </a:lnTo>
                      <a:lnTo>
                        <a:pt x="4" y="223"/>
                      </a:lnTo>
                      <a:lnTo>
                        <a:pt x="0" y="214"/>
                      </a:lnTo>
                      <a:lnTo>
                        <a:pt x="0" y="210"/>
                      </a:lnTo>
                      <a:lnTo>
                        <a:pt x="0" y="0"/>
                      </a:lnTo>
                      <a:lnTo>
                        <a:pt x="338" y="2"/>
                      </a:lnTo>
                      <a:lnTo>
                        <a:pt x="338" y="206"/>
                      </a:lnTo>
                      <a:lnTo>
                        <a:pt x="330" y="223"/>
                      </a:lnTo>
                      <a:lnTo>
                        <a:pt x="321" y="238"/>
                      </a:lnTo>
                      <a:lnTo>
                        <a:pt x="314" y="251"/>
                      </a:lnTo>
                      <a:lnTo>
                        <a:pt x="308" y="258"/>
                      </a:lnTo>
                      <a:lnTo>
                        <a:pt x="306" y="262"/>
                      </a:lnTo>
                      <a:lnTo>
                        <a:pt x="289" y="277"/>
                      </a:lnTo>
                      <a:lnTo>
                        <a:pt x="267" y="290"/>
                      </a:lnTo>
                      <a:lnTo>
                        <a:pt x="241" y="297"/>
                      </a:lnTo>
                      <a:lnTo>
                        <a:pt x="213" y="303"/>
                      </a:lnTo>
                      <a:lnTo>
                        <a:pt x="189" y="306"/>
                      </a:lnTo>
                      <a:lnTo>
                        <a:pt x="167" y="308"/>
                      </a:lnTo>
                      <a:lnTo>
                        <a:pt x="152" y="308"/>
                      </a:lnTo>
                      <a:lnTo>
                        <a:pt x="148" y="31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3" name="Freeform 230"/>
                <p:cNvSpPr>
                  <a:spLocks/>
                </p:cNvSpPr>
                <p:nvPr/>
              </p:nvSpPr>
              <p:spPr bwMode="auto">
                <a:xfrm>
                  <a:off x="1303" y="3331"/>
                  <a:ext cx="308" cy="308"/>
                </a:xfrm>
                <a:custGeom>
                  <a:avLst/>
                  <a:gdLst>
                    <a:gd name="T0" fmla="*/ 137 w 308"/>
                    <a:gd name="T1" fmla="*/ 308 h 308"/>
                    <a:gd name="T2" fmla="*/ 102 w 308"/>
                    <a:gd name="T3" fmla="*/ 305 h 308"/>
                    <a:gd name="T4" fmla="*/ 72 w 308"/>
                    <a:gd name="T5" fmla="*/ 295 h 308"/>
                    <a:gd name="T6" fmla="*/ 48 w 308"/>
                    <a:gd name="T7" fmla="*/ 282 h 308"/>
                    <a:gd name="T8" fmla="*/ 31 w 308"/>
                    <a:gd name="T9" fmla="*/ 269 h 308"/>
                    <a:gd name="T10" fmla="*/ 18 w 308"/>
                    <a:gd name="T11" fmla="*/ 254 h 308"/>
                    <a:gd name="T12" fmla="*/ 9 w 308"/>
                    <a:gd name="T13" fmla="*/ 241 h 308"/>
                    <a:gd name="T14" fmla="*/ 4 w 308"/>
                    <a:gd name="T15" fmla="*/ 230 h 308"/>
                    <a:gd name="T16" fmla="*/ 0 w 308"/>
                    <a:gd name="T17" fmla="*/ 223 h 308"/>
                    <a:gd name="T18" fmla="*/ 0 w 308"/>
                    <a:gd name="T19" fmla="*/ 219 h 308"/>
                    <a:gd name="T20" fmla="*/ 0 w 308"/>
                    <a:gd name="T21" fmla="*/ 0 h 308"/>
                    <a:gd name="T22" fmla="*/ 308 w 308"/>
                    <a:gd name="T23" fmla="*/ 2 h 308"/>
                    <a:gd name="T24" fmla="*/ 308 w 308"/>
                    <a:gd name="T25" fmla="*/ 199 h 308"/>
                    <a:gd name="T26" fmla="*/ 300 w 308"/>
                    <a:gd name="T27" fmla="*/ 214 h 308"/>
                    <a:gd name="T28" fmla="*/ 295 w 308"/>
                    <a:gd name="T29" fmla="*/ 228 h 308"/>
                    <a:gd name="T30" fmla="*/ 287 w 308"/>
                    <a:gd name="T31" fmla="*/ 241 h 308"/>
                    <a:gd name="T32" fmla="*/ 282 w 308"/>
                    <a:gd name="T33" fmla="*/ 249 h 308"/>
                    <a:gd name="T34" fmla="*/ 280 w 308"/>
                    <a:gd name="T35" fmla="*/ 253 h 308"/>
                    <a:gd name="T36" fmla="*/ 265 w 308"/>
                    <a:gd name="T37" fmla="*/ 267 h 308"/>
                    <a:gd name="T38" fmla="*/ 245 w 308"/>
                    <a:gd name="T39" fmla="*/ 279 h 308"/>
                    <a:gd name="T40" fmla="*/ 220 w 308"/>
                    <a:gd name="T41" fmla="*/ 288 h 308"/>
                    <a:gd name="T42" fmla="*/ 196 w 308"/>
                    <a:gd name="T43" fmla="*/ 295 h 308"/>
                    <a:gd name="T44" fmla="*/ 174 w 308"/>
                    <a:gd name="T45" fmla="*/ 301 h 308"/>
                    <a:gd name="T46" fmla="*/ 156 w 308"/>
                    <a:gd name="T47" fmla="*/ 305 h 308"/>
                    <a:gd name="T48" fmla="*/ 143 w 308"/>
                    <a:gd name="T49" fmla="*/ 308 h 308"/>
                    <a:gd name="T50" fmla="*/ 137 w 308"/>
                    <a:gd name="T51" fmla="*/ 308 h 30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08"/>
                    <a:gd name="T79" fmla="*/ 0 h 308"/>
                    <a:gd name="T80" fmla="*/ 308 w 308"/>
                    <a:gd name="T81" fmla="*/ 308 h 30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08" h="308">
                      <a:moveTo>
                        <a:pt x="137" y="308"/>
                      </a:moveTo>
                      <a:lnTo>
                        <a:pt x="102" y="305"/>
                      </a:lnTo>
                      <a:lnTo>
                        <a:pt x="72" y="295"/>
                      </a:lnTo>
                      <a:lnTo>
                        <a:pt x="48" y="282"/>
                      </a:lnTo>
                      <a:lnTo>
                        <a:pt x="31" y="269"/>
                      </a:lnTo>
                      <a:lnTo>
                        <a:pt x="18" y="254"/>
                      </a:lnTo>
                      <a:lnTo>
                        <a:pt x="9" y="241"/>
                      </a:lnTo>
                      <a:lnTo>
                        <a:pt x="4" y="230"/>
                      </a:lnTo>
                      <a:lnTo>
                        <a:pt x="0" y="223"/>
                      </a:lnTo>
                      <a:lnTo>
                        <a:pt x="0" y="219"/>
                      </a:lnTo>
                      <a:lnTo>
                        <a:pt x="0" y="0"/>
                      </a:lnTo>
                      <a:lnTo>
                        <a:pt x="308" y="2"/>
                      </a:lnTo>
                      <a:lnTo>
                        <a:pt x="308" y="199"/>
                      </a:lnTo>
                      <a:lnTo>
                        <a:pt x="300" y="214"/>
                      </a:lnTo>
                      <a:lnTo>
                        <a:pt x="295" y="228"/>
                      </a:lnTo>
                      <a:lnTo>
                        <a:pt x="287" y="241"/>
                      </a:lnTo>
                      <a:lnTo>
                        <a:pt x="282" y="249"/>
                      </a:lnTo>
                      <a:lnTo>
                        <a:pt x="280" y="253"/>
                      </a:lnTo>
                      <a:lnTo>
                        <a:pt x="265" y="267"/>
                      </a:lnTo>
                      <a:lnTo>
                        <a:pt x="245" y="279"/>
                      </a:lnTo>
                      <a:lnTo>
                        <a:pt x="220" y="288"/>
                      </a:lnTo>
                      <a:lnTo>
                        <a:pt x="196" y="295"/>
                      </a:lnTo>
                      <a:lnTo>
                        <a:pt x="174" y="301"/>
                      </a:lnTo>
                      <a:lnTo>
                        <a:pt x="156" y="305"/>
                      </a:lnTo>
                      <a:lnTo>
                        <a:pt x="143" y="308"/>
                      </a:lnTo>
                      <a:lnTo>
                        <a:pt x="137" y="308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0">
                  <a:solidFill>
                    <a:srgbClr val="1A1A1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4" name="Freeform 231"/>
                <p:cNvSpPr>
                  <a:spLocks/>
                </p:cNvSpPr>
                <p:nvPr/>
              </p:nvSpPr>
              <p:spPr bwMode="auto">
                <a:xfrm>
                  <a:off x="1320" y="3331"/>
                  <a:ext cx="278" cy="306"/>
                </a:xfrm>
                <a:custGeom>
                  <a:avLst/>
                  <a:gdLst>
                    <a:gd name="T0" fmla="*/ 127 w 278"/>
                    <a:gd name="T1" fmla="*/ 306 h 306"/>
                    <a:gd name="T2" fmla="*/ 94 w 278"/>
                    <a:gd name="T3" fmla="*/ 303 h 306"/>
                    <a:gd name="T4" fmla="*/ 66 w 278"/>
                    <a:gd name="T5" fmla="*/ 295 h 306"/>
                    <a:gd name="T6" fmla="*/ 46 w 278"/>
                    <a:gd name="T7" fmla="*/ 286 h 306"/>
                    <a:gd name="T8" fmla="*/ 29 w 278"/>
                    <a:gd name="T9" fmla="*/ 273 h 306"/>
                    <a:gd name="T10" fmla="*/ 16 w 278"/>
                    <a:gd name="T11" fmla="*/ 260 h 306"/>
                    <a:gd name="T12" fmla="*/ 9 w 278"/>
                    <a:gd name="T13" fmla="*/ 249 h 306"/>
                    <a:gd name="T14" fmla="*/ 3 w 278"/>
                    <a:gd name="T15" fmla="*/ 238 h 306"/>
                    <a:gd name="T16" fmla="*/ 1 w 278"/>
                    <a:gd name="T17" fmla="*/ 232 h 306"/>
                    <a:gd name="T18" fmla="*/ 0 w 278"/>
                    <a:gd name="T19" fmla="*/ 228 h 306"/>
                    <a:gd name="T20" fmla="*/ 0 w 278"/>
                    <a:gd name="T21" fmla="*/ 0 h 306"/>
                    <a:gd name="T22" fmla="*/ 278 w 278"/>
                    <a:gd name="T23" fmla="*/ 2 h 306"/>
                    <a:gd name="T24" fmla="*/ 278 w 278"/>
                    <a:gd name="T25" fmla="*/ 191 h 306"/>
                    <a:gd name="T26" fmla="*/ 272 w 278"/>
                    <a:gd name="T27" fmla="*/ 206 h 306"/>
                    <a:gd name="T28" fmla="*/ 267 w 278"/>
                    <a:gd name="T29" fmla="*/ 219 h 306"/>
                    <a:gd name="T30" fmla="*/ 261 w 278"/>
                    <a:gd name="T31" fmla="*/ 232 h 306"/>
                    <a:gd name="T32" fmla="*/ 255 w 278"/>
                    <a:gd name="T33" fmla="*/ 240 h 306"/>
                    <a:gd name="T34" fmla="*/ 254 w 278"/>
                    <a:gd name="T35" fmla="*/ 243 h 306"/>
                    <a:gd name="T36" fmla="*/ 241 w 278"/>
                    <a:gd name="T37" fmla="*/ 256 h 306"/>
                    <a:gd name="T38" fmla="*/ 222 w 278"/>
                    <a:gd name="T39" fmla="*/ 269 h 306"/>
                    <a:gd name="T40" fmla="*/ 202 w 278"/>
                    <a:gd name="T41" fmla="*/ 280 h 306"/>
                    <a:gd name="T42" fmla="*/ 179 w 278"/>
                    <a:gd name="T43" fmla="*/ 290 h 306"/>
                    <a:gd name="T44" fmla="*/ 159 w 278"/>
                    <a:gd name="T45" fmla="*/ 297 h 306"/>
                    <a:gd name="T46" fmla="*/ 142 w 278"/>
                    <a:gd name="T47" fmla="*/ 303 h 306"/>
                    <a:gd name="T48" fmla="*/ 131 w 278"/>
                    <a:gd name="T49" fmla="*/ 306 h 306"/>
                    <a:gd name="T50" fmla="*/ 127 w 278"/>
                    <a:gd name="T51" fmla="*/ 306 h 30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78"/>
                    <a:gd name="T79" fmla="*/ 0 h 306"/>
                    <a:gd name="T80" fmla="*/ 278 w 278"/>
                    <a:gd name="T81" fmla="*/ 306 h 30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78" h="306">
                      <a:moveTo>
                        <a:pt x="127" y="306"/>
                      </a:moveTo>
                      <a:lnTo>
                        <a:pt x="94" y="303"/>
                      </a:lnTo>
                      <a:lnTo>
                        <a:pt x="66" y="295"/>
                      </a:lnTo>
                      <a:lnTo>
                        <a:pt x="46" y="286"/>
                      </a:lnTo>
                      <a:lnTo>
                        <a:pt x="29" y="273"/>
                      </a:lnTo>
                      <a:lnTo>
                        <a:pt x="16" y="260"/>
                      </a:lnTo>
                      <a:lnTo>
                        <a:pt x="9" y="249"/>
                      </a:lnTo>
                      <a:lnTo>
                        <a:pt x="3" y="238"/>
                      </a:lnTo>
                      <a:lnTo>
                        <a:pt x="1" y="232"/>
                      </a:lnTo>
                      <a:lnTo>
                        <a:pt x="0" y="228"/>
                      </a:lnTo>
                      <a:lnTo>
                        <a:pt x="0" y="0"/>
                      </a:lnTo>
                      <a:lnTo>
                        <a:pt x="278" y="2"/>
                      </a:lnTo>
                      <a:lnTo>
                        <a:pt x="278" y="191"/>
                      </a:lnTo>
                      <a:lnTo>
                        <a:pt x="272" y="206"/>
                      </a:lnTo>
                      <a:lnTo>
                        <a:pt x="267" y="219"/>
                      </a:lnTo>
                      <a:lnTo>
                        <a:pt x="261" y="232"/>
                      </a:lnTo>
                      <a:lnTo>
                        <a:pt x="255" y="240"/>
                      </a:lnTo>
                      <a:lnTo>
                        <a:pt x="254" y="243"/>
                      </a:lnTo>
                      <a:lnTo>
                        <a:pt x="241" y="256"/>
                      </a:lnTo>
                      <a:lnTo>
                        <a:pt x="222" y="269"/>
                      </a:lnTo>
                      <a:lnTo>
                        <a:pt x="202" y="280"/>
                      </a:lnTo>
                      <a:lnTo>
                        <a:pt x="179" y="290"/>
                      </a:lnTo>
                      <a:lnTo>
                        <a:pt x="159" y="297"/>
                      </a:lnTo>
                      <a:lnTo>
                        <a:pt x="142" y="303"/>
                      </a:lnTo>
                      <a:lnTo>
                        <a:pt x="131" y="306"/>
                      </a:lnTo>
                      <a:lnTo>
                        <a:pt x="127" y="3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5" name="Freeform 232"/>
                <p:cNvSpPr>
                  <a:spLocks/>
                </p:cNvSpPr>
                <p:nvPr/>
              </p:nvSpPr>
              <p:spPr bwMode="auto">
                <a:xfrm>
                  <a:off x="1338" y="3331"/>
                  <a:ext cx="249" cy="306"/>
                </a:xfrm>
                <a:custGeom>
                  <a:avLst/>
                  <a:gdLst>
                    <a:gd name="T0" fmla="*/ 115 w 249"/>
                    <a:gd name="T1" fmla="*/ 306 h 306"/>
                    <a:gd name="T2" fmla="*/ 82 w 249"/>
                    <a:gd name="T3" fmla="*/ 303 h 306"/>
                    <a:gd name="T4" fmla="*/ 56 w 249"/>
                    <a:gd name="T5" fmla="*/ 295 h 306"/>
                    <a:gd name="T6" fmla="*/ 35 w 249"/>
                    <a:gd name="T7" fmla="*/ 284 h 306"/>
                    <a:gd name="T8" fmla="*/ 20 w 249"/>
                    <a:gd name="T9" fmla="*/ 271 h 306"/>
                    <a:gd name="T10" fmla="*/ 11 w 249"/>
                    <a:gd name="T11" fmla="*/ 260 h 306"/>
                    <a:gd name="T12" fmla="*/ 4 w 249"/>
                    <a:gd name="T13" fmla="*/ 249 h 306"/>
                    <a:gd name="T14" fmla="*/ 0 w 249"/>
                    <a:gd name="T15" fmla="*/ 241 h 306"/>
                    <a:gd name="T16" fmla="*/ 0 w 249"/>
                    <a:gd name="T17" fmla="*/ 240 h 306"/>
                    <a:gd name="T18" fmla="*/ 0 w 249"/>
                    <a:gd name="T19" fmla="*/ 0 h 306"/>
                    <a:gd name="T20" fmla="*/ 249 w 249"/>
                    <a:gd name="T21" fmla="*/ 2 h 306"/>
                    <a:gd name="T22" fmla="*/ 249 w 249"/>
                    <a:gd name="T23" fmla="*/ 186 h 306"/>
                    <a:gd name="T24" fmla="*/ 243 w 249"/>
                    <a:gd name="T25" fmla="*/ 197 h 306"/>
                    <a:gd name="T26" fmla="*/ 237 w 249"/>
                    <a:gd name="T27" fmla="*/ 210 h 306"/>
                    <a:gd name="T28" fmla="*/ 232 w 249"/>
                    <a:gd name="T29" fmla="*/ 223 h 306"/>
                    <a:gd name="T30" fmla="*/ 228 w 249"/>
                    <a:gd name="T31" fmla="*/ 230 h 306"/>
                    <a:gd name="T32" fmla="*/ 226 w 249"/>
                    <a:gd name="T33" fmla="*/ 234 h 306"/>
                    <a:gd name="T34" fmla="*/ 215 w 249"/>
                    <a:gd name="T35" fmla="*/ 245 h 306"/>
                    <a:gd name="T36" fmla="*/ 198 w 249"/>
                    <a:gd name="T37" fmla="*/ 258 h 306"/>
                    <a:gd name="T38" fmla="*/ 180 w 249"/>
                    <a:gd name="T39" fmla="*/ 271 h 306"/>
                    <a:gd name="T40" fmla="*/ 161 w 249"/>
                    <a:gd name="T41" fmla="*/ 282 h 306"/>
                    <a:gd name="T42" fmla="*/ 145 w 249"/>
                    <a:gd name="T43" fmla="*/ 292 h 306"/>
                    <a:gd name="T44" fmla="*/ 130 w 249"/>
                    <a:gd name="T45" fmla="*/ 299 h 306"/>
                    <a:gd name="T46" fmla="*/ 119 w 249"/>
                    <a:gd name="T47" fmla="*/ 305 h 306"/>
                    <a:gd name="T48" fmla="*/ 115 w 249"/>
                    <a:gd name="T49" fmla="*/ 306 h 30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49"/>
                    <a:gd name="T76" fmla="*/ 0 h 306"/>
                    <a:gd name="T77" fmla="*/ 249 w 249"/>
                    <a:gd name="T78" fmla="*/ 306 h 30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49" h="306">
                      <a:moveTo>
                        <a:pt x="115" y="306"/>
                      </a:moveTo>
                      <a:lnTo>
                        <a:pt x="82" y="303"/>
                      </a:lnTo>
                      <a:lnTo>
                        <a:pt x="56" y="295"/>
                      </a:lnTo>
                      <a:lnTo>
                        <a:pt x="35" y="284"/>
                      </a:lnTo>
                      <a:lnTo>
                        <a:pt x="20" y="271"/>
                      </a:lnTo>
                      <a:lnTo>
                        <a:pt x="11" y="260"/>
                      </a:lnTo>
                      <a:lnTo>
                        <a:pt x="4" y="249"/>
                      </a:lnTo>
                      <a:lnTo>
                        <a:pt x="0" y="241"/>
                      </a:lnTo>
                      <a:lnTo>
                        <a:pt x="0" y="240"/>
                      </a:lnTo>
                      <a:lnTo>
                        <a:pt x="0" y="0"/>
                      </a:lnTo>
                      <a:lnTo>
                        <a:pt x="249" y="2"/>
                      </a:lnTo>
                      <a:lnTo>
                        <a:pt x="249" y="186"/>
                      </a:lnTo>
                      <a:lnTo>
                        <a:pt x="243" y="197"/>
                      </a:lnTo>
                      <a:lnTo>
                        <a:pt x="237" y="210"/>
                      </a:lnTo>
                      <a:lnTo>
                        <a:pt x="232" y="223"/>
                      </a:lnTo>
                      <a:lnTo>
                        <a:pt x="228" y="230"/>
                      </a:lnTo>
                      <a:lnTo>
                        <a:pt x="226" y="234"/>
                      </a:lnTo>
                      <a:lnTo>
                        <a:pt x="215" y="245"/>
                      </a:lnTo>
                      <a:lnTo>
                        <a:pt x="198" y="258"/>
                      </a:lnTo>
                      <a:lnTo>
                        <a:pt x="180" y="271"/>
                      </a:lnTo>
                      <a:lnTo>
                        <a:pt x="161" y="282"/>
                      </a:lnTo>
                      <a:lnTo>
                        <a:pt x="145" y="292"/>
                      </a:lnTo>
                      <a:lnTo>
                        <a:pt x="130" y="299"/>
                      </a:lnTo>
                      <a:lnTo>
                        <a:pt x="119" y="305"/>
                      </a:lnTo>
                      <a:lnTo>
                        <a:pt x="115" y="306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0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6" name="Freeform 233"/>
                <p:cNvSpPr>
                  <a:spLocks/>
                </p:cNvSpPr>
                <p:nvPr/>
              </p:nvSpPr>
              <p:spPr bwMode="auto">
                <a:xfrm>
                  <a:off x="1355" y="3333"/>
                  <a:ext cx="219" cy="303"/>
                </a:xfrm>
                <a:custGeom>
                  <a:avLst/>
                  <a:gdLst>
                    <a:gd name="T0" fmla="*/ 105 w 219"/>
                    <a:gd name="T1" fmla="*/ 303 h 303"/>
                    <a:gd name="T2" fmla="*/ 76 w 219"/>
                    <a:gd name="T3" fmla="*/ 301 h 303"/>
                    <a:gd name="T4" fmla="*/ 52 w 219"/>
                    <a:gd name="T5" fmla="*/ 293 h 303"/>
                    <a:gd name="T6" fmla="*/ 33 w 219"/>
                    <a:gd name="T7" fmla="*/ 284 h 303"/>
                    <a:gd name="T8" fmla="*/ 20 w 219"/>
                    <a:gd name="T9" fmla="*/ 275 h 303"/>
                    <a:gd name="T10" fmla="*/ 11 w 219"/>
                    <a:gd name="T11" fmla="*/ 264 h 303"/>
                    <a:gd name="T12" fmla="*/ 3 w 219"/>
                    <a:gd name="T13" fmla="*/ 254 h 303"/>
                    <a:gd name="T14" fmla="*/ 2 w 219"/>
                    <a:gd name="T15" fmla="*/ 249 h 303"/>
                    <a:gd name="T16" fmla="*/ 0 w 219"/>
                    <a:gd name="T17" fmla="*/ 247 h 303"/>
                    <a:gd name="T18" fmla="*/ 0 w 219"/>
                    <a:gd name="T19" fmla="*/ 0 h 303"/>
                    <a:gd name="T20" fmla="*/ 219 w 219"/>
                    <a:gd name="T21" fmla="*/ 0 h 303"/>
                    <a:gd name="T22" fmla="*/ 219 w 219"/>
                    <a:gd name="T23" fmla="*/ 176 h 303"/>
                    <a:gd name="T24" fmla="*/ 215 w 219"/>
                    <a:gd name="T25" fmla="*/ 188 h 303"/>
                    <a:gd name="T26" fmla="*/ 209 w 219"/>
                    <a:gd name="T27" fmla="*/ 201 h 303"/>
                    <a:gd name="T28" fmla="*/ 206 w 219"/>
                    <a:gd name="T29" fmla="*/ 210 h 303"/>
                    <a:gd name="T30" fmla="*/ 202 w 219"/>
                    <a:gd name="T31" fmla="*/ 219 h 303"/>
                    <a:gd name="T32" fmla="*/ 200 w 219"/>
                    <a:gd name="T33" fmla="*/ 223 h 303"/>
                    <a:gd name="T34" fmla="*/ 191 w 219"/>
                    <a:gd name="T35" fmla="*/ 234 h 303"/>
                    <a:gd name="T36" fmla="*/ 176 w 219"/>
                    <a:gd name="T37" fmla="*/ 247 h 303"/>
                    <a:gd name="T38" fmla="*/ 161 w 219"/>
                    <a:gd name="T39" fmla="*/ 260 h 303"/>
                    <a:gd name="T40" fmla="*/ 144 w 219"/>
                    <a:gd name="T41" fmla="*/ 273 h 303"/>
                    <a:gd name="T42" fmla="*/ 130 w 219"/>
                    <a:gd name="T43" fmla="*/ 284 h 303"/>
                    <a:gd name="T44" fmla="*/ 117 w 219"/>
                    <a:gd name="T45" fmla="*/ 295 h 303"/>
                    <a:gd name="T46" fmla="*/ 109 w 219"/>
                    <a:gd name="T47" fmla="*/ 301 h 303"/>
                    <a:gd name="T48" fmla="*/ 105 w 219"/>
                    <a:gd name="T49" fmla="*/ 303 h 30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19"/>
                    <a:gd name="T76" fmla="*/ 0 h 303"/>
                    <a:gd name="T77" fmla="*/ 219 w 219"/>
                    <a:gd name="T78" fmla="*/ 303 h 30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19" h="303">
                      <a:moveTo>
                        <a:pt x="105" y="303"/>
                      </a:moveTo>
                      <a:lnTo>
                        <a:pt x="76" y="301"/>
                      </a:lnTo>
                      <a:lnTo>
                        <a:pt x="52" y="293"/>
                      </a:lnTo>
                      <a:lnTo>
                        <a:pt x="33" y="284"/>
                      </a:lnTo>
                      <a:lnTo>
                        <a:pt x="20" y="275"/>
                      </a:lnTo>
                      <a:lnTo>
                        <a:pt x="11" y="264"/>
                      </a:lnTo>
                      <a:lnTo>
                        <a:pt x="3" y="254"/>
                      </a:lnTo>
                      <a:lnTo>
                        <a:pt x="2" y="249"/>
                      </a:lnTo>
                      <a:lnTo>
                        <a:pt x="0" y="247"/>
                      </a:lnTo>
                      <a:lnTo>
                        <a:pt x="0" y="0"/>
                      </a:lnTo>
                      <a:lnTo>
                        <a:pt x="219" y="0"/>
                      </a:lnTo>
                      <a:lnTo>
                        <a:pt x="219" y="176"/>
                      </a:lnTo>
                      <a:lnTo>
                        <a:pt x="215" y="188"/>
                      </a:lnTo>
                      <a:lnTo>
                        <a:pt x="209" y="201"/>
                      </a:lnTo>
                      <a:lnTo>
                        <a:pt x="206" y="210"/>
                      </a:lnTo>
                      <a:lnTo>
                        <a:pt x="202" y="219"/>
                      </a:lnTo>
                      <a:lnTo>
                        <a:pt x="200" y="223"/>
                      </a:lnTo>
                      <a:lnTo>
                        <a:pt x="191" y="234"/>
                      </a:lnTo>
                      <a:lnTo>
                        <a:pt x="176" y="247"/>
                      </a:lnTo>
                      <a:lnTo>
                        <a:pt x="161" y="260"/>
                      </a:lnTo>
                      <a:lnTo>
                        <a:pt x="144" y="273"/>
                      </a:lnTo>
                      <a:lnTo>
                        <a:pt x="130" y="284"/>
                      </a:lnTo>
                      <a:lnTo>
                        <a:pt x="117" y="295"/>
                      </a:lnTo>
                      <a:lnTo>
                        <a:pt x="109" y="301"/>
                      </a:lnTo>
                      <a:lnTo>
                        <a:pt x="105" y="303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7" name="Freeform 234"/>
                <p:cNvSpPr>
                  <a:spLocks/>
                </p:cNvSpPr>
                <p:nvPr/>
              </p:nvSpPr>
              <p:spPr bwMode="auto">
                <a:xfrm>
                  <a:off x="1373" y="3333"/>
                  <a:ext cx="189" cy="303"/>
                </a:xfrm>
                <a:custGeom>
                  <a:avLst/>
                  <a:gdLst>
                    <a:gd name="T0" fmla="*/ 95 w 189"/>
                    <a:gd name="T1" fmla="*/ 303 h 303"/>
                    <a:gd name="T2" fmla="*/ 65 w 189"/>
                    <a:gd name="T3" fmla="*/ 299 h 303"/>
                    <a:gd name="T4" fmla="*/ 41 w 189"/>
                    <a:gd name="T5" fmla="*/ 293 h 303"/>
                    <a:gd name="T6" fmla="*/ 24 w 189"/>
                    <a:gd name="T7" fmla="*/ 284 h 303"/>
                    <a:gd name="T8" fmla="*/ 11 w 189"/>
                    <a:gd name="T9" fmla="*/ 275 h 303"/>
                    <a:gd name="T10" fmla="*/ 4 w 189"/>
                    <a:gd name="T11" fmla="*/ 265 h 303"/>
                    <a:gd name="T12" fmla="*/ 0 w 189"/>
                    <a:gd name="T13" fmla="*/ 258 h 303"/>
                    <a:gd name="T14" fmla="*/ 0 w 189"/>
                    <a:gd name="T15" fmla="*/ 256 h 303"/>
                    <a:gd name="T16" fmla="*/ 0 w 189"/>
                    <a:gd name="T17" fmla="*/ 0 h 303"/>
                    <a:gd name="T18" fmla="*/ 189 w 189"/>
                    <a:gd name="T19" fmla="*/ 0 h 303"/>
                    <a:gd name="T20" fmla="*/ 189 w 189"/>
                    <a:gd name="T21" fmla="*/ 169 h 303"/>
                    <a:gd name="T22" fmla="*/ 184 w 189"/>
                    <a:gd name="T23" fmla="*/ 182 h 303"/>
                    <a:gd name="T24" fmla="*/ 178 w 189"/>
                    <a:gd name="T25" fmla="*/ 197 h 303"/>
                    <a:gd name="T26" fmla="*/ 175 w 189"/>
                    <a:gd name="T27" fmla="*/ 208 h 303"/>
                    <a:gd name="T28" fmla="*/ 173 w 189"/>
                    <a:gd name="T29" fmla="*/ 212 h 303"/>
                    <a:gd name="T30" fmla="*/ 165 w 189"/>
                    <a:gd name="T31" fmla="*/ 223 h 303"/>
                    <a:gd name="T32" fmla="*/ 154 w 189"/>
                    <a:gd name="T33" fmla="*/ 236 h 303"/>
                    <a:gd name="T34" fmla="*/ 141 w 189"/>
                    <a:gd name="T35" fmla="*/ 251 h 303"/>
                    <a:gd name="T36" fmla="*/ 126 w 189"/>
                    <a:gd name="T37" fmla="*/ 265 h 303"/>
                    <a:gd name="T38" fmla="*/ 115 w 189"/>
                    <a:gd name="T39" fmla="*/ 280 h 303"/>
                    <a:gd name="T40" fmla="*/ 104 w 189"/>
                    <a:gd name="T41" fmla="*/ 291 h 303"/>
                    <a:gd name="T42" fmla="*/ 97 w 189"/>
                    <a:gd name="T43" fmla="*/ 299 h 303"/>
                    <a:gd name="T44" fmla="*/ 95 w 189"/>
                    <a:gd name="T45" fmla="*/ 303 h 30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89"/>
                    <a:gd name="T70" fmla="*/ 0 h 303"/>
                    <a:gd name="T71" fmla="*/ 189 w 189"/>
                    <a:gd name="T72" fmla="*/ 303 h 30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89" h="303">
                      <a:moveTo>
                        <a:pt x="95" y="303"/>
                      </a:moveTo>
                      <a:lnTo>
                        <a:pt x="65" y="299"/>
                      </a:lnTo>
                      <a:lnTo>
                        <a:pt x="41" y="293"/>
                      </a:lnTo>
                      <a:lnTo>
                        <a:pt x="24" y="284"/>
                      </a:lnTo>
                      <a:lnTo>
                        <a:pt x="11" y="275"/>
                      </a:lnTo>
                      <a:lnTo>
                        <a:pt x="4" y="265"/>
                      </a:lnTo>
                      <a:lnTo>
                        <a:pt x="0" y="258"/>
                      </a:lnTo>
                      <a:lnTo>
                        <a:pt x="0" y="256"/>
                      </a:lnTo>
                      <a:lnTo>
                        <a:pt x="0" y="0"/>
                      </a:lnTo>
                      <a:lnTo>
                        <a:pt x="189" y="0"/>
                      </a:lnTo>
                      <a:lnTo>
                        <a:pt x="189" y="169"/>
                      </a:lnTo>
                      <a:lnTo>
                        <a:pt x="184" y="182"/>
                      </a:lnTo>
                      <a:lnTo>
                        <a:pt x="178" y="197"/>
                      </a:lnTo>
                      <a:lnTo>
                        <a:pt x="175" y="208"/>
                      </a:lnTo>
                      <a:lnTo>
                        <a:pt x="173" y="212"/>
                      </a:lnTo>
                      <a:lnTo>
                        <a:pt x="165" y="223"/>
                      </a:lnTo>
                      <a:lnTo>
                        <a:pt x="154" y="236"/>
                      </a:lnTo>
                      <a:lnTo>
                        <a:pt x="141" y="251"/>
                      </a:lnTo>
                      <a:lnTo>
                        <a:pt x="126" y="265"/>
                      </a:lnTo>
                      <a:lnTo>
                        <a:pt x="115" y="280"/>
                      </a:lnTo>
                      <a:lnTo>
                        <a:pt x="104" y="291"/>
                      </a:lnTo>
                      <a:lnTo>
                        <a:pt x="97" y="299"/>
                      </a:lnTo>
                      <a:lnTo>
                        <a:pt x="95" y="30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8" name="Freeform 235"/>
                <p:cNvSpPr>
                  <a:spLocks/>
                </p:cNvSpPr>
                <p:nvPr/>
              </p:nvSpPr>
              <p:spPr bwMode="auto">
                <a:xfrm>
                  <a:off x="1390" y="3333"/>
                  <a:ext cx="159" cy="301"/>
                </a:xfrm>
                <a:custGeom>
                  <a:avLst/>
                  <a:gdLst>
                    <a:gd name="T0" fmla="*/ 83 w 159"/>
                    <a:gd name="T1" fmla="*/ 301 h 301"/>
                    <a:gd name="T2" fmla="*/ 54 w 159"/>
                    <a:gd name="T3" fmla="*/ 299 h 301"/>
                    <a:gd name="T4" fmla="*/ 32 w 159"/>
                    <a:gd name="T5" fmla="*/ 293 h 301"/>
                    <a:gd name="T6" fmla="*/ 17 w 159"/>
                    <a:gd name="T7" fmla="*/ 284 h 301"/>
                    <a:gd name="T8" fmla="*/ 7 w 159"/>
                    <a:gd name="T9" fmla="*/ 275 h 301"/>
                    <a:gd name="T10" fmla="*/ 2 w 159"/>
                    <a:gd name="T11" fmla="*/ 267 h 301"/>
                    <a:gd name="T12" fmla="*/ 0 w 159"/>
                    <a:gd name="T13" fmla="*/ 265 h 301"/>
                    <a:gd name="T14" fmla="*/ 0 w 159"/>
                    <a:gd name="T15" fmla="*/ 0 h 301"/>
                    <a:gd name="T16" fmla="*/ 159 w 159"/>
                    <a:gd name="T17" fmla="*/ 0 h 301"/>
                    <a:gd name="T18" fmla="*/ 159 w 159"/>
                    <a:gd name="T19" fmla="*/ 162 h 301"/>
                    <a:gd name="T20" fmla="*/ 156 w 159"/>
                    <a:gd name="T21" fmla="*/ 173 h 301"/>
                    <a:gd name="T22" fmla="*/ 152 w 159"/>
                    <a:gd name="T23" fmla="*/ 188 h 301"/>
                    <a:gd name="T24" fmla="*/ 148 w 159"/>
                    <a:gd name="T25" fmla="*/ 199 h 301"/>
                    <a:gd name="T26" fmla="*/ 146 w 159"/>
                    <a:gd name="T27" fmla="*/ 202 h 301"/>
                    <a:gd name="T28" fmla="*/ 141 w 159"/>
                    <a:gd name="T29" fmla="*/ 212 h 301"/>
                    <a:gd name="T30" fmla="*/ 132 w 159"/>
                    <a:gd name="T31" fmla="*/ 226 h 301"/>
                    <a:gd name="T32" fmla="*/ 121 w 159"/>
                    <a:gd name="T33" fmla="*/ 241 h 301"/>
                    <a:gd name="T34" fmla="*/ 109 w 159"/>
                    <a:gd name="T35" fmla="*/ 260 h 301"/>
                    <a:gd name="T36" fmla="*/ 100 w 159"/>
                    <a:gd name="T37" fmla="*/ 275 h 301"/>
                    <a:gd name="T38" fmla="*/ 91 w 159"/>
                    <a:gd name="T39" fmla="*/ 290 h 301"/>
                    <a:gd name="T40" fmla="*/ 85 w 159"/>
                    <a:gd name="T41" fmla="*/ 299 h 301"/>
                    <a:gd name="T42" fmla="*/ 83 w 159"/>
                    <a:gd name="T43" fmla="*/ 301 h 30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59"/>
                    <a:gd name="T67" fmla="*/ 0 h 301"/>
                    <a:gd name="T68" fmla="*/ 159 w 159"/>
                    <a:gd name="T69" fmla="*/ 301 h 30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59" h="301">
                      <a:moveTo>
                        <a:pt x="83" y="301"/>
                      </a:moveTo>
                      <a:lnTo>
                        <a:pt x="54" y="299"/>
                      </a:lnTo>
                      <a:lnTo>
                        <a:pt x="32" y="293"/>
                      </a:lnTo>
                      <a:lnTo>
                        <a:pt x="17" y="284"/>
                      </a:lnTo>
                      <a:lnTo>
                        <a:pt x="7" y="275"/>
                      </a:lnTo>
                      <a:lnTo>
                        <a:pt x="2" y="267"/>
                      </a:lnTo>
                      <a:lnTo>
                        <a:pt x="0" y="265"/>
                      </a:lnTo>
                      <a:lnTo>
                        <a:pt x="0" y="0"/>
                      </a:lnTo>
                      <a:lnTo>
                        <a:pt x="159" y="0"/>
                      </a:lnTo>
                      <a:lnTo>
                        <a:pt x="159" y="162"/>
                      </a:lnTo>
                      <a:lnTo>
                        <a:pt x="156" y="173"/>
                      </a:lnTo>
                      <a:lnTo>
                        <a:pt x="152" y="188"/>
                      </a:lnTo>
                      <a:lnTo>
                        <a:pt x="148" y="199"/>
                      </a:lnTo>
                      <a:lnTo>
                        <a:pt x="146" y="202"/>
                      </a:lnTo>
                      <a:lnTo>
                        <a:pt x="141" y="212"/>
                      </a:lnTo>
                      <a:lnTo>
                        <a:pt x="132" y="226"/>
                      </a:lnTo>
                      <a:lnTo>
                        <a:pt x="121" y="241"/>
                      </a:lnTo>
                      <a:lnTo>
                        <a:pt x="109" y="260"/>
                      </a:lnTo>
                      <a:lnTo>
                        <a:pt x="100" y="275"/>
                      </a:lnTo>
                      <a:lnTo>
                        <a:pt x="91" y="290"/>
                      </a:lnTo>
                      <a:lnTo>
                        <a:pt x="85" y="299"/>
                      </a:lnTo>
                      <a:lnTo>
                        <a:pt x="83" y="30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9" name="Freeform 236"/>
                <p:cNvSpPr>
                  <a:spLocks/>
                </p:cNvSpPr>
                <p:nvPr/>
              </p:nvSpPr>
              <p:spPr bwMode="auto">
                <a:xfrm>
                  <a:off x="1407" y="3333"/>
                  <a:ext cx="129" cy="301"/>
                </a:xfrm>
                <a:custGeom>
                  <a:avLst/>
                  <a:gdLst>
                    <a:gd name="T0" fmla="*/ 74 w 129"/>
                    <a:gd name="T1" fmla="*/ 301 h 301"/>
                    <a:gd name="T2" fmla="*/ 48 w 129"/>
                    <a:gd name="T3" fmla="*/ 299 h 301"/>
                    <a:gd name="T4" fmla="*/ 29 w 129"/>
                    <a:gd name="T5" fmla="*/ 295 h 301"/>
                    <a:gd name="T6" fmla="*/ 16 w 129"/>
                    <a:gd name="T7" fmla="*/ 288 h 301"/>
                    <a:gd name="T8" fmla="*/ 7 w 129"/>
                    <a:gd name="T9" fmla="*/ 282 h 301"/>
                    <a:gd name="T10" fmla="*/ 2 w 129"/>
                    <a:gd name="T11" fmla="*/ 277 h 301"/>
                    <a:gd name="T12" fmla="*/ 0 w 129"/>
                    <a:gd name="T13" fmla="*/ 275 h 301"/>
                    <a:gd name="T14" fmla="*/ 0 w 129"/>
                    <a:gd name="T15" fmla="*/ 0 h 301"/>
                    <a:gd name="T16" fmla="*/ 129 w 129"/>
                    <a:gd name="T17" fmla="*/ 0 h 301"/>
                    <a:gd name="T18" fmla="*/ 129 w 129"/>
                    <a:gd name="T19" fmla="*/ 156 h 301"/>
                    <a:gd name="T20" fmla="*/ 128 w 129"/>
                    <a:gd name="T21" fmla="*/ 165 h 301"/>
                    <a:gd name="T22" fmla="*/ 124 w 129"/>
                    <a:gd name="T23" fmla="*/ 178 h 301"/>
                    <a:gd name="T24" fmla="*/ 122 w 129"/>
                    <a:gd name="T25" fmla="*/ 189 h 301"/>
                    <a:gd name="T26" fmla="*/ 120 w 129"/>
                    <a:gd name="T27" fmla="*/ 193 h 301"/>
                    <a:gd name="T28" fmla="*/ 116 w 129"/>
                    <a:gd name="T29" fmla="*/ 202 h 301"/>
                    <a:gd name="T30" fmla="*/ 109 w 129"/>
                    <a:gd name="T31" fmla="*/ 215 h 301"/>
                    <a:gd name="T32" fmla="*/ 102 w 129"/>
                    <a:gd name="T33" fmla="*/ 234 h 301"/>
                    <a:gd name="T34" fmla="*/ 92 w 129"/>
                    <a:gd name="T35" fmla="*/ 252 h 301"/>
                    <a:gd name="T36" fmla="*/ 85 w 129"/>
                    <a:gd name="T37" fmla="*/ 271 h 301"/>
                    <a:gd name="T38" fmla="*/ 79 w 129"/>
                    <a:gd name="T39" fmla="*/ 286 h 301"/>
                    <a:gd name="T40" fmla="*/ 76 w 129"/>
                    <a:gd name="T41" fmla="*/ 297 h 301"/>
                    <a:gd name="T42" fmla="*/ 74 w 129"/>
                    <a:gd name="T43" fmla="*/ 301 h 30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29"/>
                    <a:gd name="T67" fmla="*/ 0 h 301"/>
                    <a:gd name="T68" fmla="*/ 129 w 129"/>
                    <a:gd name="T69" fmla="*/ 301 h 30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29" h="301">
                      <a:moveTo>
                        <a:pt x="74" y="301"/>
                      </a:moveTo>
                      <a:lnTo>
                        <a:pt x="48" y="299"/>
                      </a:lnTo>
                      <a:lnTo>
                        <a:pt x="29" y="295"/>
                      </a:lnTo>
                      <a:lnTo>
                        <a:pt x="16" y="288"/>
                      </a:lnTo>
                      <a:lnTo>
                        <a:pt x="7" y="282"/>
                      </a:lnTo>
                      <a:lnTo>
                        <a:pt x="2" y="277"/>
                      </a:lnTo>
                      <a:lnTo>
                        <a:pt x="0" y="275"/>
                      </a:lnTo>
                      <a:lnTo>
                        <a:pt x="0" y="0"/>
                      </a:lnTo>
                      <a:lnTo>
                        <a:pt x="129" y="0"/>
                      </a:lnTo>
                      <a:lnTo>
                        <a:pt x="129" y="156"/>
                      </a:lnTo>
                      <a:lnTo>
                        <a:pt x="128" y="165"/>
                      </a:lnTo>
                      <a:lnTo>
                        <a:pt x="124" y="178"/>
                      </a:lnTo>
                      <a:lnTo>
                        <a:pt x="122" y="189"/>
                      </a:lnTo>
                      <a:lnTo>
                        <a:pt x="120" y="193"/>
                      </a:lnTo>
                      <a:lnTo>
                        <a:pt x="116" y="202"/>
                      </a:lnTo>
                      <a:lnTo>
                        <a:pt x="109" y="215"/>
                      </a:lnTo>
                      <a:lnTo>
                        <a:pt x="102" y="234"/>
                      </a:lnTo>
                      <a:lnTo>
                        <a:pt x="92" y="252"/>
                      </a:lnTo>
                      <a:lnTo>
                        <a:pt x="85" y="271"/>
                      </a:lnTo>
                      <a:lnTo>
                        <a:pt x="79" y="286"/>
                      </a:lnTo>
                      <a:lnTo>
                        <a:pt x="76" y="297"/>
                      </a:lnTo>
                      <a:lnTo>
                        <a:pt x="74" y="301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0" name="Freeform 237"/>
                <p:cNvSpPr>
                  <a:spLocks/>
                </p:cNvSpPr>
                <p:nvPr/>
              </p:nvSpPr>
              <p:spPr bwMode="auto">
                <a:xfrm>
                  <a:off x="1425" y="3333"/>
                  <a:ext cx="100" cy="299"/>
                </a:xfrm>
                <a:custGeom>
                  <a:avLst/>
                  <a:gdLst>
                    <a:gd name="T0" fmla="*/ 61 w 100"/>
                    <a:gd name="T1" fmla="*/ 299 h 299"/>
                    <a:gd name="T2" fmla="*/ 37 w 100"/>
                    <a:gd name="T3" fmla="*/ 299 h 299"/>
                    <a:gd name="T4" fmla="*/ 21 w 100"/>
                    <a:gd name="T5" fmla="*/ 295 h 299"/>
                    <a:gd name="T6" fmla="*/ 9 w 100"/>
                    <a:gd name="T7" fmla="*/ 290 h 299"/>
                    <a:gd name="T8" fmla="*/ 2 w 100"/>
                    <a:gd name="T9" fmla="*/ 286 h 299"/>
                    <a:gd name="T10" fmla="*/ 0 w 100"/>
                    <a:gd name="T11" fmla="*/ 284 h 299"/>
                    <a:gd name="T12" fmla="*/ 0 w 100"/>
                    <a:gd name="T13" fmla="*/ 2 h 299"/>
                    <a:gd name="T14" fmla="*/ 100 w 100"/>
                    <a:gd name="T15" fmla="*/ 0 h 299"/>
                    <a:gd name="T16" fmla="*/ 100 w 100"/>
                    <a:gd name="T17" fmla="*/ 149 h 299"/>
                    <a:gd name="T18" fmla="*/ 98 w 100"/>
                    <a:gd name="T19" fmla="*/ 156 h 299"/>
                    <a:gd name="T20" fmla="*/ 97 w 100"/>
                    <a:gd name="T21" fmla="*/ 169 h 299"/>
                    <a:gd name="T22" fmla="*/ 95 w 100"/>
                    <a:gd name="T23" fmla="*/ 178 h 299"/>
                    <a:gd name="T24" fmla="*/ 93 w 100"/>
                    <a:gd name="T25" fmla="*/ 184 h 299"/>
                    <a:gd name="T26" fmla="*/ 91 w 100"/>
                    <a:gd name="T27" fmla="*/ 191 h 299"/>
                    <a:gd name="T28" fmla="*/ 86 w 100"/>
                    <a:gd name="T29" fmla="*/ 206 h 299"/>
                    <a:gd name="T30" fmla="*/ 80 w 100"/>
                    <a:gd name="T31" fmla="*/ 225 h 299"/>
                    <a:gd name="T32" fmla="*/ 74 w 100"/>
                    <a:gd name="T33" fmla="*/ 245 h 299"/>
                    <a:gd name="T34" fmla="*/ 71 w 100"/>
                    <a:gd name="T35" fmla="*/ 265 h 299"/>
                    <a:gd name="T36" fmla="*/ 65 w 100"/>
                    <a:gd name="T37" fmla="*/ 282 h 299"/>
                    <a:gd name="T38" fmla="*/ 63 w 100"/>
                    <a:gd name="T39" fmla="*/ 295 h 299"/>
                    <a:gd name="T40" fmla="*/ 61 w 100"/>
                    <a:gd name="T41" fmla="*/ 299 h 2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0"/>
                    <a:gd name="T64" fmla="*/ 0 h 299"/>
                    <a:gd name="T65" fmla="*/ 100 w 100"/>
                    <a:gd name="T66" fmla="*/ 299 h 29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0" h="299">
                      <a:moveTo>
                        <a:pt x="61" y="299"/>
                      </a:moveTo>
                      <a:lnTo>
                        <a:pt x="37" y="299"/>
                      </a:lnTo>
                      <a:lnTo>
                        <a:pt x="21" y="295"/>
                      </a:lnTo>
                      <a:lnTo>
                        <a:pt x="9" y="290"/>
                      </a:lnTo>
                      <a:lnTo>
                        <a:pt x="2" y="286"/>
                      </a:lnTo>
                      <a:lnTo>
                        <a:pt x="0" y="284"/>
                      </a:lnTo>
                      <a:lnTo>
                        <a:pt x="0" y="2"/>
                      </a:lnTo>
                      <a:lnTo>
                        <a:pt x="100" y="0"/>
                      </a:lnTo>
                      <a:lnTo>
                        <a:pt x="100" y="149"/>
                      </a:lnTo>
                      <a:lnTo>
                        <a:pt x="98" y="156"/>
                      </a:lnTo>
                      <a:lnTo>
                        <a:pt x="97" y="169"/>
                      </a:lnTo>
                      <a:lnTo>
                        <a:pt x="95" y="178"/>
                      </a:lnTo>
                      <a:lnTo>
                        <a:pt x="93" y="184"/>
                      </a:lnTo>
                      <a:lnTo>
                        <a:pt x="91" y="191"/>
                      </a:lnTo>
                      <a:lnTo>
                        <a:pt x="86" y="206"/>
                      </a:lnTo>
                      <a:lnTo>
                        <a:pt x="80" y="225"/>
                      </a:lnTo>
                      <a:lnTo>
                        <a:pt x="74" y="245"/>
                      </a:lnTo>
                      <a:lnTo>
                        <a:pt x="71" y="265"/>
                      </a:lnTo>
                      <a:lnTo>
                        <a:pt x="65" y="282"/>
                      </a:lnTo>
                      <a:lnTo>
                        <a:pt x="63" y="295"/>
                      </a:lnTo>
                      <a:lnTo>
                        <a:pt x="61" y="29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1" name="Freeform 238"/>
                <p:cNvSpPr>
                  <a:spLocks/>
                </p:cNvSpPr>
                <p:nvPr/>
              </p:nvSpPr>
              <p:spPr bwMode="auto">
                <a:xfrm>
                  <a:off x="1442" y="3333"/>
                  <a:ext cx="70" cy="299"/>
                </a:xfrm>
                <a:custGeom>
                  <a:avLst/>
                  <a:gdLst>
                    <a:gd name="T0" fmla="*/ 52 w 70"/>
                    <a:gd name="T1" fmla="*/ 299 h 299"/>
                    <a:gd name="T2" fmla="*/ 30 w 70"/>
                    <a:gd name="T3" fmla="*/ 299 h 299"/>
                    <a:gd name="T4" fmla="*/ 13 w 70"/>
                    <a:gd name="T5" fmla="*/ 297 h 299"/>
                    <a:gd name="T6" fmla="*/ 4 w 70"/>
                    <a:gd name="T7" fmla="*/ 295 h 299"/>
                    <a:gd name="T8" fmla="*/ 0 w 70"/>
                    <a:gd name="T9" fmla="*/ 293 h 299"/>
                    <a:gd name="T10" fmla="*/ 0 w 70"/>
                    <a:gd name="T11" fmla="*/ 2 h 299"/>
                    <a:gd name="T12" fmla="*/ 70 w 70"/>
                    <a:gd name="T13" fmla="*/ 0 h 299"/>
                    <a:gd name="T14" fmla="*/ 70 w 70"/>
                    <a:gd name="T15" fmla="*/ 141 h 299"/>
                    <a:gd name="T16" fmla="*/ 70 w 70"/>
                    <a:gd name="T17" fmla="*/ 149 h 299"/>
                    <a:gd name="T18" fmla="*/ 69 w 70"/>
                    <a:gd name="T19" fmla="*/ 160 h 299"/>
                    <a:gd name="T20" fmla="*/ 69 w 70"/>
                    <a:gd name="T21" fmla="*/ 169 h 299"/>
                    <a:gd name="T22" fmla="*/ 67 w 70"/>
                    <a:gd name="T23" fmla="*/ 175 h 299"/>
                    <a:gd name="T24" fmla="*/ 67 w 70"/>
                    <a:gd name="T25" fmla="*/ 180 h 299"/>
                    <a:gd name="T26" fmla="*/ 63 w 70"/>
                    <a:gd name="T27" fmla="*/ 195 h 299"/>
                    <a:gd name="T28" fmla="*/ 61 w 70"/>
                    <a:gd name="T29" fmla="*/ 215 h 299"/>
                    <a:gd name="T30" fmla="*/ 57 w 70"/>
                    <a:gd name="T31" fmla="*/ 238 h 299"/>
                    <a:gd name="T32" fmla="*/ 56 w 70"/>
                    <a:gd name="T33" fmla="*/ 260 h 299"/>
                    <a:gd name="T34" fmla="*/ 54 w 70"/>
                    <a:gd name="T35" fmla="*/ 280 h 299"/>
                    <a:gd name="T36" fmla="*/ 52 w 70"/>
                    <a:gd name="T37" fmla="*/ 293 h 299"/>
                    <a:gd name="T38" fmla="*/ 52 w 70"/>
                    <a:gd name="T39" fmla="*/ 299 h 29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70"/>
                    <a:gd name="T61" fmla="*/ 0 h 299"/>
                    <a:gd name="T62" fmla="*/ 70 w 70"/>
                    <a:gd name="T63" fmla="*/ 299 h 29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70" h="299">
                      <a:moveTo>
                        <a:pt x="52" y="299"/>
                      </a:moveTo>
                      <a:lnTo>
                        <a:pt x="30" y="299"/>
                      </a:lnTo>
                      <a:lnTo>
                        <a:pt x="13" y="297"/>
                      </a:lnTo>
                      <a:lnTo>
                        <a:pt x="4" y="295"/>
                      </a:lnTo>
                      <a:lnTo>
                        <a:pt x="0" y="293"/>
                      </a:lnTo>
                      <a:lnTo>
                        <a:pt x="0" y="2"/>
                      </a:lnTo>
                      <a:lnTo>
                        <a:pt x="70" y="0"/>
                      </a:lnTo>
                      <a:lnTo>
                        <a:pt x="70" y="141"/>
                      </a:lnTo>
                      <a:lnTo>
                        <a:pt x="70" y="149"/>
                      </a:lnTo>
                      <a:lnTo>
                        <a:pt x="69" y="160"/>
                      </a:lnTo>
                      <a:lnTo>
                        <a:pt x="69" y="169"/>
                      </a:lnTo>
                      <a:lnTo>
                        <a:pt x="67" y="175"/>
                      </a:lnTo>
                      <a:lnTo>
                        <a:pt x="67" y="180"/>
                      </a:lnTo>
                      <a:lnTo>
                        <a:pt x="63" y="195"/>
                      </a:lnTo>
                      <a:lnTo>
                        <a:pt x="61" y="215"/>
                      </a:lnTo>
                      <a:lnTo>
                        <a:pt x="57" y="238"/>
                      </a:lnTo>
                      <a:lnTo>
                        <a:pt x="56" y="260"/>
                      </a:lnTo>
                      <a:lnTo>
                        <a:pt x="54" y="280"/>
                      </a:lnTo>
                      <a:lnTo>
                        <a:pt x="52" y="293"/>
                      </a:lnTo>
                      <a:lnTo>
                        <a:pt x="52" y="299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0">
                  <a:solidFill>
                    <a:srgbClr val="E5E5E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2" name="Freeform 239"/>
                <p:cNvSpPr>
                  <a:spLocks/>
                </p:cNvSpPr>
                <p:nvPr/>
              </p:nvSpPr>
              <p:spPr bwMode="auto">
                <a:xfrm>
                  <a:off x="1299" y="3452"/>
                  <a:ext cx="93" cy="113"/>
                </a:xfrm>
                <a:custGeom>
                  <a:avLst/>
                  <a:gdLst>
                    <a:gd name="T0" fmla="*/ 0 w 93"/>
                    <a:gd name="T1" fmla="*/ 57 h 113"/>
                    <a:gd name="T2" fmla="*/ 2 w 93"/>
                    <a:gd name="T3" fmla="*/ 80 h 113"/>
                    <a:gd name="T4" fmla="*/ 13 w 93"/>
                    <a:gd name="T5" fmla="*/ 98 h 113"/>
                    <a:gd name="T6" fmla="*/ 28 w 93"/>
                    <a:gd name="T7" fmla="*/ 109 h 113"/>
                    <a:gd name="T8" fmla="*/ 48 w 93"/>
                    <a:gd name="T9" fmla="*/ 113 h 113"/>
                    <a:gd name="T10" fmla="*/ 65 w 93"/>
                    <a:gd name="T11" fmla="*/ 109 h 113"/>
                    <a:gd name="T12" fmla="*/ 78 w 93"/>
                    <a:gd name="T13" fmla="*/ 102 h 113"/>
                    <a:gd name="T14" fmla="*/ 85 w 93"/>
                    <a:gd name="T15" fmla="*/ 95 h 113"/>
                    <a:gd name="T16" fmla="*/ 91 w 93"/>
                    <a:gd name="T17" fmla="*/ 83 h 113"/>
                    <a:gd name="T18" fmla="*/ 93 w 93"/>
                    <a:gd name="T19" fmla="*/ 74 h 113"/>
                    <a:gd name="T20" fmla="*/ 71 w 93"/>
                    <a:gd name="T21" fmla="*/ 74 h 113"/>
                    <a:gd name="T22" fmla="*/ 69 w 93"/>
                    <a:gd name="T23" fmla="*/ 80 h 113"/>
                    <a:gd name="T24" fmla="*/ 65 w 93"/>
                    <a:gd name="T25" fmla="*/ 85 h 113"/>
                    <a:gd name="T26" fmla="*/ 61 w 93"/>
                    <a:gd name="T27" fmla="*/ 91 h 113"/>
                    <a:gd name="T28" fmla="*/ 56 w 93"/>
                    <a:gd name="T29" fmla="*/ 93 h 113"/>
                    <a:gd name="T30" fmla="*/ 48 w 93"/>
                    <a:gd name="T31" fmla="*/ 93 h 113"/>
                    <a:gd name="T32" fmla="*/ 41 w 93"/>
                    <a:gd name="T33" fmla="*/ 93 h 113"/>
                    <a:gd name="T34" fmla="*/ 35 w 93"/>
                    <a:gd name="T35" fmla="*/ 89 h 113"/>
                    <a:gd name="T36" fmla="*/ 30 w 93"/>
                    <a:gd name="T37" fmla="*/ 85 h 113"/>
                    <a:gd name="T38" fmla="*/ 26 w 93"/>
                    <a:gd name="T39" fmla="*/ 80 h 113"/>
                    <a:gd name="T40" fmla="*/ 24 w 93"/>
                    <a:gd name="T41" fmla="*/ 72 h 113"/>
                    <a:gd name="T42" fmla="*/ 22 w 93"/>
                    <a:gd name="T43" fmla="*/ 67 h 113"/>
                    <a:gd name="T44" fmla="*/ 22 w 93"/>
                    <a:gd name="T45" fmla="*/ 57 h 113"/>
                    <a:gd name="T46" fmla="*/ 22 w 93"/>
                    <a:gd name="T47" fmla="*/ 46 h 113"/>
                    <a:gd name="T48" fmla="*/ 26 w 93"/>
                    <a:gd name="T49" fmla="*/ 37 h 113"/>
                    <a:gd name="T50" fmla="*/ 30 w 93"/>
                    <a:gd name="T51" fmla="*/ 30 h 113"/>
                    <a:gd name="T52" fmla="*/ 33 w 93"/>
                    <a:gd name="T53" fmla="*/ 24 h 113"/>
                    <a:gd name="T54" fmla="*/ 41 w 93"/>
                    <a:gd name="T55" fmla="*/ 20 h 113"/>
                    <a:gd name="T56" fmla="*/ 48 w 93"/>
                    <a:gd name="T57" fmla="*/ 20 h 113"/>
                    <a:gd name="T58" fmla="*/ 56 w 93"/>
                    <a:gd name="T59" fmla="*/ 20 h 113"/>
                    <a:gd name="T60" fmla="*/ 61 w 93"/>
                    <a:gd name="T61" fmla="*/ 22 h 113"/>
                    <a:gd name="T62" fmla="*/ 65 w 93"/>
                    <a:gd name="T63" fmla="*/ 26 h 113"/>
                    <a:gd name="T64" fmla="*/ 69 w 93"/>
                    <a:gd name="T65" fmla="*/ 31 h 113"/>
                    <a:gd name="T66" fmla="*/ 71 w 93"/>
                    <a:gd name="T67" fmla="*/ 39 h 113"/>
                    <a:gd name="T68" fmla="*/ 93 w 93"/>
                    <a:gd name="T69" fmla="*/ 39 h 113"/>
                    <a:gd name="T70" fmla="*/ 91 w 93"/>
                    <a:gd name="T71" fmla="*/ 28 h 113"/>
                    <a:gd name="T72" fmla="*/ 85 w 93"/>
                    <a:gd name="T73" fmla="*/ 18 h 113"/>
                    <a:gd name="T74" fmla="*/ 76 w 93"/>
                    <a:gd name="T75" fmla="*/ 9 h 113"/>
                    <a:gd name="T76" fmla="*/ 63 w 93"/>
                    <a:gd name="T77" fmla="*/ 2 h 113"/>
                    <a:gd name="T78" fmla="*/ 46 w 93"/>
                    <a:gd name="T79" fmla="*/ 0 h 113"/>
                    <a:gd name="T80" fmla="*/ 30 w 93"/>
                    <a:gd name="T81" fmla="*/ 4 h 113"/>
                    <a:gd name="T82" fmla="*/ 15 w 93"/>
                    <a:gd name="T83" fmla="*/ 13 h 113"/>
                    <a:gd name="T84" fmla="*/ 4 w 93"/>
                    <a:gd name="T85" fmla="*/ 31 h 113"/>
                    <a:gd name="T86" fmla="*/ 0 w 93"/>
                    <a:gd name="T87" fmla="*/ 57 h 11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3"/>
                    <a:gd name="T133" fmla="*/ 0 h 113"/>
                    <a:gd name="T134" fmla="*/ 93 w 93"/>
                    <a:gd name="T135" fmla="*/ 113 h 11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3" h="113">
                      <a:moveTo>
                        <a:pt x="0" y="57"/>
                      </a:moveTo>
                      <a:lnTo>
                        <a:pt x="2" y="80"/>
                      </a:lnTo>
                      <a:lnTo>
                        <a:pt x="13" y="98"/>
                      </a:lnTo>
                      <a:lnTo>
                        <a:pt x="28" y="109"/>
                      </a:lnTo>
                      <a:lnTo>
                        <a:pt x="48" y="113"/>
                      </a:lnTo>
                      <a:lnTo>
                        <a:pt x="65" y="109"/>
                      </a:lnTo>
                      <a:lnTo>
                        <a:pt x="78" y="102"/>
                      </a:lnTo>
                      <a:lnTo>
                        <a:pt x="85" y="95"/>
                      </a:lnTo>
                      <a:lnTo>
                        <a:pt x="91" y="83"/>
                      </a:lnTo>
                      <a:lnTo>
                        <a:pt x="93" y="74"/>
                      </a:lnTo>
                      <a:lnTo>
                        <a:pt x="71" y="74"/>
                      </a:lnTo>
                      <a:lnTo>
                        <a:pt x="69" y="80"/>
                      </a:lnTo>
                      <a:lnTo>
                        <a:pt x="65" y="85"/>
                      </a:lnTo>
                      <a:lnTo>
                        <a:pt x="61" y="91"/>
                      </a:lnTo>
                      <a:lnTo>
                        <a:pt x="56" y="93"/>
                      </a:lnTo>
                      <a:lnTo>
                        <a:pt x="48" y="93"/>
                      </a:lnTo>
                      <a:lnTo>
                        <a:pt x="41" y="93"/>
                      </a:lnTo>
                      <a:lnTo>
                        <a:pt x="35" y="89"/>
                      </a:lnTo>
                      <a:lnTo>
                        <a:pt x="30" y="85"/>
                      </a:lnTo>
                      <a:lnTo>
                        <a:pt x="26" y="80"/>
                      </a:lnTo>
                      <a:lnTo>
                        <a:pt x="24" y="72"/>
                      </a:lnTo>
                      <a:lnTo>
                        <a:pt x="22" y="67"/>
                      </a:lnTo>
                      <a:lnTo>
                        <a:pt x="22" y="57"/>
                      </a:lnTo>
                      <a:lnTo>
                        <a:pt x="22" y="46"/>
                      </a:lnTo>
                      <a:lnTo>
                        <a:pt x="26" y="37"/>
                      </a:lnTo>
                      <a:lnTo>
                        <a:pt x="30" y="30"/>
                      </a:lnTo>
                      <a:lnTo>
                        <a:pt x="33" y="24"/>
                      </a:lnTo>
                      <a:lnTo>
                        <a:pt x="41" y="20"/>
                      </a:lnTo>
                      <a:lnTo>
                        <a:pt x="48" y="20"/>
                      </a:lnTo>
                      <a:lnTo>
                        <a:pt x="56" y="20"/>
                      </a:lnTo>
                      <a:lnTo>
                        <a:pt x="61" y="22"/>
                      </a:lnTo>
                      <a:lnTo>
                        <a:pt x="65" y="26"/>
                      </a:lnTo>
                      <a:lnTo>
                        <a:pt x="69" y="31"/>
                      </a:lnTo>
                      <a:lnTo>
                        <a:pt x="71" y="39"/>
                      </a:lnTo>
                      <a:lnTo>
                        <a:pt x="93" y="39"/>
                      </a:lnTo>
                      <a:lnTo>
                        <a:pt x="91" y="28"/>
                      </a:lnTo>
                      <a:lnTo>
                        <a:pt x="85" y="18"/>
                      </a:lnTo>
                      <a:lnTo>
                        <a:pt x="76" y="9"/>
                      </a:lnTo>
                      <a:lnTo>
                        <a:pt x="63" y="2"/>
                      </a:lnTo>
                      <a:lnTo>
                        <a:pt x="46" y="0"/>
                      </a:lnTo>
                      <a:lnTo>
                        <a:pt x="30" y="4"/>
                      </a:lnTo>
                      <a:lnTo>
                        <a:pt x="15" y="13"/>
                      </a:lnTo>
                      <a:lnTo>
                        <a:pt x="4" y="31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3" name="Freeform 240"/>
                <p:cNvSpPr>
                  <a:spLocks/>
                </p:cNvSpPr>
                <p:nvPr/>
              </p:nvSpPr>
              <p:spPr bwMode="auto">
                <a:xfrm>
                  <a:off x="1295" y="3235"/>
                  <a:ext cx="334" cy="174"/>
                </a:xfrm>
                <a:custGeom>
                  <a:avLst/>
                  <a:gdLst>
                    <a:gd name="T0" fmla="*/ 167 w 334"/>
                    <a:gd name="T1" fmla="*/ 174 h 174"/>
                    <a:gd name="T2" fmla="*/ 212 w 334"/>
                    <a:gd name="T3" fmla="*/ 172 h 174"/>
                    <a:gd name="T4" fmla="*/ 253 w 334"/>
                    <a:gd name="T5" fmla="*/ 163 h 174"/>
                    <a:gd name="T6" fmla="*/ 286 w 334"/>
                    <a:gd name="T7" fmla="*/ 150 h 174"/>
                    <a:gd name="T8" fmla="*/ 312 w 334"/>
                    <a:gd name="T9" fmla="*/ 132 h 174"/>
                    <a:gd name="T10" fmla="*/ 329 w 334"/>
                    <a:gd name="T11" fmla="*/ 111 h 174"/>
                    <a:gd name="T12" fmla="*/ 334 w 334"/>
                    <a:gd name="T13" fmla="*/ 87 h 174"/>
                    <a:gd name="T14" fmla="*/ 329 w 334"/>
                    <a:gd name="T15" fmla="*/ 65 h 174"/>
                    <a:gd name="T16" fmla="*/ 312 w 334"/>
                    <a:gd name="T17" fmla="*/ 43 h 174"/>
                    <a:gd name="T18" fmla="*/ 286 w 334"/>
                    <a:gd name="T19" fmla="*/ 26 h 174"/>
                    <a:gd name="T20" fmla="*/ 253 w 334"/>
                    <a:gd name="T21" fmla="*/ 11 h 174"/>
                    <a:gd name="T22" fmla="*/ 212 w 334"/>
                    <a:gd name="T23" fmla="*/ 4 h 174"/>
                    <a:gd name="T24" fmla="*/ 167 w 334"/>
                    <a:gd name="T25" fmla="*/ 0 h 174"/>
                    <a:gd name="T26" fmla="*/ 123 w 334"/>
                    <a:gd name="T27" fmla="*/ 4 h 174"/>
                    <a:gd name="T28" fmla="*/ 82 w 334"/>
                    <a:gd name="T29" fmla="*/ 11 h 174"/>
                    <a:gd name="T30" fmla="*/ 49 w 334"/>
                    <a:gd name="T31" fmla="*/ 26 h 174"/>
                    <a:gd name="T32" fmla="*/ 23 w 334"/>
                    <a:gd name="T33" fmla="*/ 43 h 174"/>
                    <a:gd name="T34" fmla="*/ 6 w 334"/>
                    <a:gd name="T35" fmla="*/ 65 h 174"/>
                    <a:gd name="T36" fmla="*/ 0 w 334"/>
                    <a:gd name="T37" fmla="*/ 87 h 174"/>
                    <a:gd name="T38" fmla="*/ 6 w 334"/>
                    <a:gd name="T39" fmla="*/ 111 h 174"/>
                    <a:gd name="T40" fmla="*/ 23 w 334"/>
                    <a:gd name="T41" fmla="*/ 132 h 174"/>
                    <a:gd name="T42" fmla="*/ 49 w 334"/>
                    <a:gd name="T43" fmla="*/ 150 h 174"/>
                    <a:gd name="T44" fmla="*/ 82 w 334"/>
                    <a:gd name="T45" fmla="*/ 163 h 174"/>
                    <a:gd name="T46" fmla="*/ 123 w 334"/>
                    <a:gd name="T47" fmla="*/ 172 h 174"/>
                    <a:gd name="T48" fmla="*/ 167 w 334"/>
                    <a:gd name="T49" fmla="*/ 174 h 17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34"/>
                    <a:gd name="T76" fmla="*/ 0 h 174"/>
                    <a:gd name="T77" fmla="*/ 334 w 334"/>
                    <a:gd name="T78" fmla="*/ 174 h 17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34" h="174">
                      <a:moveTo>
                        <a:pt x="167" y="174"/>
                      </a:moveTo>
                      <a:lnTo>
                        <a:pt x="212" y="172"/>
                      </a:lnTo>
                      <a:lnTo>
                        <a:pt x="253" y="163"/>
                      </a:lnTo>
                      <a:lnTo>
                        <a:pt x="286" y="150"/>
                      </a:lnTo>
                      <a:lnTo>
                        <a:pt x="312" y="132"/>
                      </a:lnTo>
                      <a:lnTo>
                        <a:pt x="329" y="111"/>
                      </a:lnTo>
                      <a:lnTo>
                        <a:pt x="334" y="87"/>
                      </a:lnTo>
                      <a:lnTo>
                        <a:pt x="329" y="65"/>
                      </a:lnTo>
                      <a:lnTo>
                        <a:pt x="312" y="43"/>
                      </a:lnTo>
                      <a:lnTo>
                        <a:pt x="286" y="26"/>
                      </a:lnTo>
                      <a:lnTo>
                        <a:pt x="253" y="11"/>
                      </a:lnTo>
                      <a:lnTo>
                        <a:pt x="212" y="4"/>
                      </a:lnTo>
                      <a:lnTo>
                        <a:pt x="167" y="0"/>
                      </a:lnTo>
                      <a:lnTo>
                        <a:pt x="123" y="4"/>
                      </a:lnTo>
                      <a:lnTo>
                        <a:pt x="82" y="11"/>
                      </a:lnTo>
                      <a:lnTo>
                        <a:pt x="49" y="26"/>
                      </a:lnTo>
                      <a:lnTo>
                        <a:pt x="23" y="43"/>
                      </a:lnTo>
                      <a:lnTo>
                        <a:pt x="6" y="65"/>
                      </a:lnTo>
                      <a:lnTo>
                        <a:pt x="0" y="87"/>
                      </a:lnTo>
                      <a:lnTo>
                        <a:pt x="6" y="111"/>
                      </a:lnTo>
                      <a:lnTo>
                        <a:pt x="23" y="132"/>
                      </a:lnTo>
                      <a:lnTo>
                        <a:pt x="49" y="150"/>
                      </a:lnTo>
                      <a:lnTo>
                        <a:pt x="82" y="163"/>
                      </a:lnTo>
                      <a:lnTo>
                        <a:pt x="123" y="172"/>
                      </a:lnTo>
                      <a:lnTo>
                        <a:pt x="167" y="17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>
                  <a:solidFill>
                    <a:srgbClr val="BFB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4" name="Freeform 241"/>
                <p:cNvSpPr>
                  <a:spLocks/>
                </p:cNvSpPr>
                <p:nvPr/>
              </p:nvSpPr>
              <p:spPr bwMode="auto">
                <a:xfrm>
                  <a:off x="1295" y="3235"/>
                  <a:ext cx="334" cy="174"/>
                </a:xfrm>
                <a:custGeom>
                  <a:avLst/>
                  <a:gdLst>
                    <a:gd name="T0" fmla="*/ 167 w 334"/>
                    <a:gd name="T1" fmla="*/ 174 h 174"/>
                    <a:gd name="T2" fmla="*/ 212 w 334"/>
                    <a:gd name="T3" fmla="*/ 172 h 174"/>
                    <a:gd name="T4" fmla="*/ 253 w 334"/>
                    <a:gd name="T5" fmla="*/ 163 h 174"/>
                    <a:gd name="T6" fmla="*/ 286 w 334"/>
                    <a:gd name="T7" fmla="*/ 150 h 174"/>
                    <a:gd name="T8" fmla="*/ 312 w 334"/>
                    <a:gd name="T9" fmla="*/ 132 h 174"/>
                    <a:gd name="T10" fmla="*/ 329 w 334"/>
                    <a:gd name="T11" fmla="*/ 111 h 174"/>
                    <a:gd name="T12" fmla="*/ 334 w 334"/>
                    <a:gd name="T13" fmla="*/ 87 h 174"/>
                    <a:gd name="T14" fmla="*/ 329 w 334"/>
                    <a:gd name="T15" fmla="*/ 65 h 174"/>
                    <a:gd name="T16" fmla="*/ 312 w 334"/>
                    <a:gd name="T17" fmla="*/ 43 h 174"/>
                    <a:gd name="T18" fmla="*/ 286 w 334"/>
                    <a:gd name="T19" fmla="*/ 26 h 174"/>
                    <a:gd name="T20" fmla="*/ 253 w 334"/>
                    <a:gd name="T21" fmla="*/ 11 h 174"/>
                    <a:gd name="T22" fmla="*/ 212 w 334"/>
                    <a:gd name="T23" fmla="*/ 4 h 174"/>
                    <a:gd name="T24" fmla="*/ 167 w 334"/>
                    <a:gd name="T25" fmla="*/ 0 h 174"/>
                    <a:gd name="T26" fmla="*/ 123 w 334"/>
                    <a:gd name="T27" fmla="*/ 4 h 174"/>
                    <a:gd name="T28" fmla="*/ 82 w 334"/>
                    <a:gd name="T29" fmla="*/ 11 h 174"/>
                    <a:gd name="T30" fmla="*/ 49 w 334"/>
                    <a:gd name="T31" fmla="*/ 26 h 174"/>
                    <a:gd name="T32" fmla="*/ 23 w 334"/>
                    <a:gd name="T33" fmla="*/ 43 h 174"/>
                    <a:gd name="T34" fmla="*/ 6 w 334"/>
                    <a:gd name="T35" fmla="*/ 65 h 174"/>
                    <a:gd name="T36" fmla="*/ 0 w 334"/>
                    <a:gd name="T37" fmla="*/ 87 h 174"/>
                    <a:gd name="T38" fmla="*/ 6 w 334"/>
                    <a:gd name="T39" fmla="*/ 111 h 174"/>
                    <a:gd name="T40" fmla="*/ 23 w 334"/>
                    <a:gd name="T41" fmla="*/ 132 h 174"/>
                    <a:gd name="T42" fmla="*/ 49 w 334"/>
                    <a:gd name="T43" fmla="*/ 150 h 174"/>
                    <a:gd name="T44" fmla="*/ 82 w 334"/>
                    <a:gd name="T45" fmla="*/ 163 h 174"/>
                    <a:gd name="T46" fmla="*/ 123 w 334"/>
                    <a:gd name="T47" fmla="*/ 172 h 174"/>
                    <a:gd name="T48" fmla="*/ 167 w 334"/>
                    <a:gd name="T49" fmla="*/ 174 h 17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34"/>
                    <a:gd name="T76" fmla="*/ 0 h 174"/>
                    <a:gd name="T77" fmla="*/ 334 w 334"/>
                    <a:gd name="T78" fmla="*/ 174 h 17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34" h="174">
                      <a:moveTo>
                        <a:pt x="167" y="174"/>
                      </a:moveTo>
                      <a:lnTo>
                        <a:pt x="212" y="172"/>
                      </a:lnTo>
                      <a:lnTo>
                        <a:pt x="253" y="163"/>
                      </a:lnTo>
                      <a:lnTo>
                        <a:pt x="286" y="150"/>
                      </a:lnTo>
                      <a:lnTo>
                        <a:pt x="312" y="132"/>
                      </a:lnTo>
                      <a:lnTo>
                        <a:pt x="329" y="111"/>
                      </a:lnTo>
                      <a:lnTo>
                        <a:pt x="334" y="87"/>
                      </a:lnTo>
                      <a:lnTo>
                        <a:pt x="329" y="65"/>
                      </a:lnTo>
                      <a:lnTo>
                        <a:pt x="312" y="43"/>
                      </a:lnTo>
                      <a:lnTo>
                        <a:pt x="286" y="26"/>
                      </a:lnTo>
                      <a:lnTo>
                        <a:pt x="253" y="11"/>
                      </a:lnTo>
                      <a:lnTo>
                        <a:pt x="212" y="4"/>
                      </a:lnTo>
                      <a:lnTo>
                        <a:pt x="167" y="0"/>
                      </a:lnTo>
                      <a:lnTo>
                        <a:pt x="123" y="4"/>
                      </a:lnTo>
                      <a:lnTo>
                        <a:pt x="82" y="11"/>
                      </a:lnTo>
                      <a:lnTo>
                        <a:pt x="49" y="26"/>
                      </a:lnTo>
                      <a:lnTo>
                        <a:pt x="23" y="43"/>
                      </a:lnTo>
                      <a:lnTo>
                        <a:pt x="6" y="65"/>
                      </a:lnTo>
                      <a:lnTo>
                        <a:pt x="0" y="87"/>
                      </a:lnTo>
                      <a:lnTo>
                        <a:pt x="6" y="111"/>
                      </a:lnTo>
                      <a:lnTo>
                        <a:pt x="23" y="132"/>
                      </a:lnTo>
                      <a:lnTo>
                        <a:pt x="49" y="150"/>
                      </a:lnTo>
                      <a:lnTo>
                        <a:pt x="82" y="163"/>
                      </a:lnTo>
                      <a:lnTo>
                        <a:pt x="123" y="172"/>
                      </a:lnTo>
                      <a:lnTo>
                        <a:pt x="167" y="174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5" name="Freeform 242"/>
                <p:cNvSpPr>
                  <a:spLocks/>
                </p:cNvSpPr>
                <p:nvPr/>
              </p:nvSpPr>
              <p:spPr bwMode="auto">
                <a:xfrm>
                  <a:off x="1327" y="3218"/>
                  <a:ext cx="273" cy="163"/>
                </a:xfrm>
                <a:custGeom>
                  <a:avLst/>
                  <a:gdLst>
                    <a:gd name="T0" fmla="*/ 135 w 273"/>
                    <a:gd name="T1" fmla="*/ 163 h 163"/>
                    <a:gd name="T2" fmla="*/ 172 w 273"/>
                    <a:gd name="T3" fmla="*/ 162 h 163"/>
                    <a:gd name="T4" fmla="*/ 204 w 273"/>
                    <a:gd name="T5" fmla="*/ 154 h 163"/>
                    <a:gd name="T6" fmla="*/ 232 w 273"/>
                    <a:gd name="T7" fmla="*/ 143 h 163"/>
                    <a:gd name="T8" fmla="*/ 254 w 273"/>
                    <a:gd name="T9" fmla="*/ 128 h 163"/>
                    <a:gd name="T10" fmla="*/ 267 w 273"/>
                    <a:gd name="T11" fmla="*/ 112 h 163"/>
                    <a:gd name="T12" fmla="*/ 273 w 273"/>
                    <a:gd name="T13" fmla="*/ 93 h 163"/>
                    <a:gd name="T14" fmla="*/ 267 w 273"/>
                    <a:gd name="T15" fmla="*/ 73 h 163"/>
                    <a:gd name="T16" fmla="*/ 254 w 273"/>
                    <a:gd name="T17" fmla="*/ 50 h 163"/>
                    <a:gd name="T18" fmla="*/ 232 w 273"/>
                    <a:gd name="T19" fmla="*/ 32 h 163"/>
                    <a:gd name="T20" fmla="*/ 204 w 273"/>
                    <a:gd name="T21" fmla="*/ 15 h 163"/>
                    <a:gd name="T22" fmla="*/ 172 w 273"/>
                    <a:gd name="T23" fmla="*/ 4 h 163"/>
                    <a:gd name="T24" fmla="*/ 135 w 273"/>
                    <a:gd name="T25" fmla="*/ 0 h 163"/>
                    <a:gd name="T26" fmla="*/ 100 w 273"/>
                    <a:gd name="T27" fmla="*/ 4 h 163"/>
                    <a:gd name="T28" fmla="*/ 67 w 273"/>
                    <a:gd name="T29" fmla="*/ 15 h 163"/>
                    <a:gd name="T30" fmla="*/ 41 w 273"/>
                    <a:gd name="T31" fmla="*/ 32 h 163"/>
                    <a:gd name="T32" fmla="*/ 18 w 273"/>
                    <a:gd name="T33" fmla="*/ 50 h 163"/>
                    <a:gd name="T34" fmla="*/ 5 w 273"/>
                    <a:gd name="T35" fmla="*/ 73 h 163"/>
                    <a:gd name="T36" fmla="*/ 0 w 273"/>
                    <a:gd name="T37" fmla="*/ 93 h 163"/>
                    <a:gd name="T38" fmla="*/ 5 w 273"/>
                    <a:gd name="T39" fmla="*/ 112 h 163"/>
                    <a:gd name="T40" fmla="*/ 18 w 273"/>
                    <a:gd name="T41" fmla="*/ 128 h 163"/>
                    <a:gd name="T42" fmla="*/ 41 w 273"/>
                    <a:gd name="T43" fmla="*/ 143 h 163"/>
                    <a:gd name="T44" fmla="*/ 67 w 273"/>
                    <a:gd name="T45" fmla="*/ 154 h 163"/>
                    <a:gd name="T46" fmla="*/ 100 w 273"/>
                    <a:gd name="T47" fmla="*/ 162 h 163"/>
                    <a:gd name="T48" fmla="*/ 135 w 273"/>
                    <a:gd name="T49" fmla="*/ 163 h 16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73"/>
                    <a:gd name="T76" fmla="*/ 0 h 163"/>
                    <a:gd name="T77" fmla="*/ 273 w 273"/>
                    <a:gd name="T78" fmla="*/ 163 h 16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73" h="163">
                      <a:moveTo>
                        <a:pt x="135" y="163"/>
                      </a:moveTo>
                      <a:lnTo>
                        <a:pt x="172" y="162"/>
                      </a:lnTo>
                      <a:lnTo>
                        <a:pt x="204" y="154"/>
                      </a:lnTo>
                      <a:lnTo>
                        <a:pt x="232" y="143"/>
                      </a:lnTo>
                      <a:lnTo>
                        <a:pt x="254" y="128"/>
                      </a:lnTo>
                      <a:lnTo>
                        <a:pt x="267" y="112"/>
                      </a:lnTo>
                      <a:lnTo>
                        <a:pt x="273" y="93"/>
                      </a:lnTo>
                      <a:lnTo>
                        <a:pt x="267" y="73"/>
                      </a:lnTo>
                      <a:lnTo>
                        <a:pt x="254" y="50"/>
                      </a:lnTo>
                      <a:lnTo>
                        <a:pt x="232" y="32"/>
                      </a:lnTo>
                      <a:lnTo>
                        <a:pt x="204" y="15"/>
                      </a:lnTo>
                      <a:lnTo>
                        <a:pt x="172" y="4"/>
                      </a:lnTo>
                      <a:lnTo>
                        <a:pt x="135" y="0"/>
                      </a:lnTo>
                      <a:lnTo>
                        <a:pt x="100" y="4"/>
                      </a:lnTo>
                      <a:lnTo>
                        <a:pt x="67" y="15"/>
                      </a:lnTo>
                      <a:lnTo>
                        <a:pt x="41" y="32"/>
                      </a:lnTo>
                      <a:lnTo>
                        <a:pt x="18" y="50"/>
                      </a:lnTo>
                      <a:lnTo>
                        <a:pt x="5" y="73"/>
                      </a:lnTo>
                      <a:lnTo>
                        <a:pt x="0" y="93"/>
                      </a:lnTo>
                      <a:lnTo>
                        <a:pt x="5" y="112"/>
                      </a:lnTo>
                      <a:lnTo>
                        <a:pt x="18" y="128"/>
                      </a:lnTo>
                      <a:lnTo>
                        <a:pt x="41" y="143"/>
                      </a:lnTo>
                      <a:lnTo>
                        <a:pt x="67" y="154"/>
                      </a:lnTo>
                      <a:lnTo>
                        <a:pt x="100" y="162"/>
                      </a:lnTo>
                      <a:lnTo>
                        <a:pt x="135" y="163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6" name="Freeform 243"/>
                <p:cNvSpPr>
                  <a:spLocks/>
                </p:cNvSpPr>
                <p:nvPr/>
              </p:nvSpPr>
              <p:spPr bwMode="auto">
                <a:xfrm>
                  <a:off x="1340" y="3218"/>
                  <a:ext cx="247" cy="149"/>
                </a:xfrm>
                <a:custGeom>
                  <a:avLst/>
                  <a:gdLst>
                    <a:gd name="T0" fmla="*/ 122 w 247"/>
                    <a:gd name="T1" fmla="*/ 149 h 149"/>
                    <a:gd name="T2" fmla="*/ 161 w 247"/>
                    <a:gd name="T3" fmla="*/ 145 h 149"/>
                    <a:gd name="T4" fmla="*/ 195 w 247"/>
                    <a:gd name="T5" fmla="*/ 136 h 149"/>
                    <a:gd name="T6" fmla="*/ 222 w 247"/>
                    <a:gd name="T7" fmla="*/ 123 h 149"/>
                    <a:gd name="T8" fmla="*/ 239 w 247"/>
                    <a:gd name="T9" fmla="*/ 104 h 149"/>
                    <a:gd name="T10" fmla="*/ 247 w 247"/>
                    <a:gd name="T11" fmla="*/ 86 h 149"/>
                    <a:gd name="T12" fmla="*/ 241 w 247"/>
                    <a:gd name="T13" fmla="*/ 67 h 149"/>
                    <a:gd name="T14" fmla="*/ 228 w 247"/>
                    <a:gd name="T15" fmla="*/ 47 h 149"/>
                    <a:gd name="T16" fmla="*/ 209 w 247"/>
                    <a:gd name="T17" fmla="*/ 30 h 149"/>
                    <a:gd name="T18" fmla="*/ 185 w 247"/>
                    <a:gd name="T19" fmla="*/ 15 h 149"/>
                    <a:gd name="T20" fmla="*/ 156 w 247"/>
                    <a:gd name="T21" fmla="*/ 4 h 149"/>
                    <a:gd name="T22" fmla="*/ 122 w 247"/>
                    <a:gd name="T23" fmla="*/ 0 h 149"/>
                    <a:gd name="T24" fmla="*/ 91 w 247"/>
                    <a:gd name="T25" fmla="*/ 4 h 149"/>
                    <a:gd name="T26" fmla="*/ 61 w 247"/>
                    <a:gd name="T27" fmla="*/ 15 h 149"/>
                    <a:gd name="T28" fmla="*/ 37 w 247"/>
                    <a:gd name="T29" fmla="*/ 30 h 149"/>
                    <a:gd name="T30" fmla="*/ 17 w 247"/>
                    <a:gd name="T31" fmla="*/ 47 h 149"/>
                    <a:gd name="T32" fmla="*/ 5 w 247"/>
                    <a:gd name="T33" fmla="*/ 67 h 149"/>
                    <a:gd name="T34" fmla="*/ 0 w 247"/>
                    <a:gd name="T35" fmla="*/ 86 h 149"/>
                    <a:gd name="T36" fmla="*/ 7 w 247"/>
                    <a:gd name="T37" fmla="*/ 104 h 149"/>
                    <a:gd name="T38" fmla="*/ 24 w 247"/>
                    <a:gd name="T39" fmla="*/ 123 h 149"/>
                    <a:gd name="T40" fmla="*/ 50 w 247"/>
                    <a:gd name="T41" fmla="*/ 136 h 149"/>
                    <a:gd name="T42" fmla="*/ 85 w 247"/>
                    <a:gd name="T43" fmla="*/ 145 h 149"/>
                    <a:gd name="T44" fmla="*/ 122 w 247"/>
                    <a:gd name="T45" fmla="*/ 149 h 14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47"/>
                    <a:gd name="T70" fmla="*/ 0 h 149"/>
                    <a:gd name="T71" fmla="*/ 247 w 247"/>
                    <a:gd name="T72" fmla="*/ 149 h 14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47" h="149">
                      <a:moveTo>
                        <a:pt x="122" y="149"/>
                      </a:moveTo>
                      <a:lnTo>
                        <a:pt x="161" y="145"/>
                      </a:lnTo>
                      <a:lnTo>
                        <a:pt x="195" y="136"/>
                      </a:lnTo>
                      <a:lnTo>
                        <a:pt x="222" y="123"/>
                      </a:lnTo>
                      <a:lnTo>
                        <a:pt x="239" y="104"/>
                      </a:lnTo>
                      <a:lnTo>
                        <a:pt x="247" y="86"/>
                      </a:lnTo>
                      <a:lnTo>
                        <a:pt x="241" y="67"/>
                      </a:lnTo>
                      <a:lnTo>
                        <a:pt x="228" y="47"/>
                      </a:lnTo>
                      <a:lnTo>
                        <a:pt x="209" y="30"/>
                      </a:lnTo>
                      <a:lnTo>
                        <a:pt x="185" y="15"/>
                      </a:lnTo>
                      <a:lnTo>
                        <a:pt x="156" y="4"/>
                      </a:lnTo>
                      <a:lnTo>
                        <a:pt x="122" y="0"/>
                      </a:lnTo>
                      <a:lnTo>
                        <a:pt x="91" y="4"/>
                      </a:lnTo>
                      <a:lnTo>
                        <a:pt x="61" y="15"/>
                      </a:lnTo>
                      <a:lnTo>
                        <a:pt x="37" y="30"/>
                      </a:lnTo>
                      <a:lnTo>
                        <a:pt x="17" y="47"/>
                      </a:lnTo>
                      <a:lnTo>
                        <a:pt x="5" y="67"/>
                      </a:lnTo>
                      <a:lnTo>
                        <a:pt x="0" y="86"/>
                      </a:lnTo>
                      <a:lnTo>
                        <a:pt x="7" y="104"/>
                      </a:lnTo>
                      <a:lnTo>
                        <a:pt x="24" y="123"/>
                      </a:lnTo>
                      <a:lnTo>
                        <a:pt x="50" y="136"/>
                      </a:lnTo>
                      <a:lnTo>
                        <a:pt x="85" y="145"/>
                      </a:lnTo>
                      <a:lnTo>
                        <a:pt x="122" y="149"/>
                      </a:lnTo>
                      <a:close/>
                    </a:path>
                  </a:pathLst>
                </a:custGeom>
                <a:solidFill>
                  <a:srgbClr val="585858"/>
                </a:solidFill>
                <a:ln w="0">
                  <a:solidFill>
                    <a:srgbClr val="5858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7" name="Freeform 244"/>
                <p:cNvSpPr>
                  <a:spLocks/>
                </p:cNvSpPr>
                <p:nvPr/>
              </p:nvSpPr>
              <p:spPr bwMode="auto">
                <a:xfrm>
                  <a:off x="1355" y="3220"/>
                  <a:ext cx="217" cy="132"/>
                </a:xfrm>
                <a:custGeom>
                  <a:avLst/>
                  <a:gdLst>
                    <a:gd name="T0" fmla="*/ 109 w 217"/>
                    <a:gd name="T1" fmla="*/ 132 h 132"/>
                    <a:gd name="T2" fmla="*/ 143 w 217"/>
                    <a:gd name="T3" fmla="*/ 128 h 132"/>
                    <a:gd name="T4" fmla="*/ 172 w 217"/>
                    <a:gd name="T5" fmla="*/ 121 h 132"/>
                    <a:gd name="T6" fmla="*/ 196 w 217"/>
                    <a:gd name="T7" fmla="*/ 108 h 132"/>
                    <a:gd name="T8" fmla="*/ 211 w 217"/>
                    <a:gd name="T9" fmla="*/ 93 h 132"/>
                    <a:gd name="T10" fmla="*/ 217 w 217"/>
                    <a:gd name="T11" fmla="*/ 74 h 132"/>
                    <a:gd name="T12" fmla="*/ 211 w 217"/>
                    <a:gd name="T13" fmla="*/ 56 h 132"/>
                    <a:gd name="T14" fmla="*/ 196 w 217"/>
                    <a:gd name="T15" fmla="*/ 35 h 132"/>
                    <a:gd name="T16" fmla="*/ 172 w 217"/>
                    <a:gd name="T17" fmla="*/ 17 h 132"/>
                    <a:gd name="T18" fmla="*/ 143 w 217"/>
                    <a:gd name="T19" fmla="*/ 4 h 132"/>
                    <a:gd name="T20" fmla="*/ 109 w 217"/>
                    <a:gd name="T21" fmla="*/ 0 h 132"/>
                    <a:gd name="T22" fmla="*/ 74 w 217"/>
                    <a:gd name="T23" fmla="*/ 4 h 132"/>
                    <a:gd name="T24" fmla="*/ 44 w 217"/>
                    <a:gd name="T25" fmla="*/ 17 h 132"/>
                    <a:gd name="T26" fmla="*/ 20 w 217"/>
                    <a:gd name="T27" fmla="*/ 35 h 132"/>
                    <a:gd name="T28" fmla="*/ 5 w 217"/>
                    <a:gd name="T29" fmla="*/ 56 h 132"/>
                    <a:gd name="T30" fmla="*/ 0 w 217"/>
                    <a:gd name="T31" fmla="*/ 74 h 132"/>
                    <a:gd name="T32" fmla="*/ 5 w 217"/>
                    <a:gd name="T33" fmla="*/ 93 h 132"/>
                    <a:gd name="T34" fmla="*/ 20 w 217"/>
                    <a:gd name="T35" fmla="*/ 108 h 132"/>
                    <a:gd name="T36" fmla="*/ 44 w 217"/>
                    <a:gd name="T37" fmla="*/ 121 h 132"/>
                    <a:gd name="T38" fmla="*/ 74 w 217"/>
                    <a:gd name="T39" fmla="*/ 128 h 132"/>
                    <a:gd name="T40" fmla="*/ 109 w 217"/>
                    <a:gd name="T41" fmla="*/ 132 h 13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17"/>
                    <a:gd name="T64" fmla="*/ 0 h 132"/>
                    <a:gd name="T65" fmla="*/ 217 w 217"/>
                    <a:gd name="T66" fmla="*/ 132 h 13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17" h="132">
                      <a:moveTo>
                        <a:pt x="109" y="132"/>
                      </a:moveTo>
                      <a:lnTo>
                        <a:pt x="143" y="128"/>
                      </a:lnTo>
                      <a:lnTo>
                        <a:pt x="172" y="121"/>
                      </a:lnTo>
                      <a:lnTo>
                        <a:pt x="196" y="108"/>
                      </a:lnTo>
                      <a:lnTo>
                        <a:pt x="211" y="93"/>
                      </a:lnTo>
                      <a:lnTo>
                        <a:pt x="217" y="74"/>
                      </a:lnTo>
                      <a:lnTo>
                        <a:pt x="211" y="56"/>
                      </a:lnTo>
                      <a:lnTo>
                        <a:pt x="196" y="35"/>
                      </a:lnTo>
                      <a:lnTo>
                        <a:pt x="172" y="17"/>
                      </a:lnTo>
                      <a:lnTo>
                        <a:pt x="143" y="4"/>
                      </a:lnTo>
                      <a:lnTo>
                        <a:pt x="109" y="0"/>
                      </a:lnTo>
                      <a:lnTo>
                        <a:pt x="74" y="4"/>
                      </a:lnTo>
                      <a:lnTo>
                        <a:pt x="44" y="17"/>
                      </a:lnTo>
                      <a:lnTo>
                        <a:pt x="20" y="35"/>
                      </a:lnTo>
                      <a:lnTo>
                        <a:pt x="5" y="56"/>
                      </a:lnTo>
                      <a:lnTo>
                        <a:pt x="0" y="74"/>
                      </a:lnTo>
                      <a:lnTo>
                        <a:pt x="5" y="93"/>
                      </a:lnTo>
                      <a:lnTo>
                        <a:pt x="20" y="108"/>
                      </a:lnTo>
                      <a:lnTo>
                        <a:pt x="44" y="121"/>
                      </a:lnTo>
                      <a:lnTo>
                        <a:pt x="74" y="128"/>
                      </a:lnTo>
                      <a:lnTo>
                        <a:pt x="109" y="132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8" name="Freeform 245"/>
                <p:cNvSpPr>
                  <a:spLocks/>
                </p:cNvSpPr>
                <p:nvPr/>
              </p:nvSpPr>
              <p:spPr bwMode="auto">
                <a:xfrm>
                  <a:off x="1368" y="3220"/>
                  <a:ext cx="191" cy="117"/>
                </a:xfrm>
                <a:custGeom>
                  <a:avLst/>
                  <a:gdLst>
                    <a:gd name="T0" fmla="*/ 96 w 191"/>
                    <a:gd name="T1" fmla="*/ 117 h 117"/>
                    <a:gd name="T2" fmla="*/ 126 w 191"/>
                    <a:gd name="T3" fmla="*/ 115 h 117"/>
                    <a:gd name="T4" fmla="*/ 152 w 191"/>
                    <a:gd name="T5" fmla="*/ 108 h 117"/>
                    <a:gd name="T6" fmla="*/ 172 w 191"/>
                    <a:gd name="T7" fmla="*/ 97 h 117"/>
                    <a:gd name="T8" fmla="*/ 187 w 191"/>
                    <a:gd name="T9" fmla="*/ 84 h 117"/>
                    <a:gd name="T10" fmla="*/ 191 w 191"/>
                    <a:gd name="T11" fmla="*/ 67 h 117"/>
                    <a:gd name="T12" fmla="*/ 187 w 191"/>
                    <a:gd name="T13" fmla="*/ 50 h 117"/>
                    <a:gd name="T14" fmla="*/ 172 w 191"/>
                    <a:gd name="T15" fmla="*/ 32 h 117"/>
                    <a:gd name="T16" fmla="*/ 152 w 191"/>
                    <a:gd name="T17" fmla="*/ 17 h 117"/>
                    <a:gd name="T18" fmla="*/ 126 w 191"/>
                    <a:gd name="T19" fmla="*/ 6 h 117"/>
                    <a:gd name="T20" fmla="*/ 96 w 191"/>
                    <a:gd name="T21" fmla="*/ 0 h 117"/>
                    <a:gd name="T22" fmla="*/ 65 w 191"/>
                    <a:gd name="T23" fmla="*/ 6 h 117"/>
                    <a:gd name="T24" fmla="*/ 39 w 191"/>
                    <a:gd name="T25" fmla="*/ 17 h 117"/>
                    <a:gd name="T26" fmla="*/ 18 w 191"/>
                    <a:gd name="T27" fmla="*/ 32 h 117"/>
                    <a:gd name="T28" fmla="*/ 3 w 191"/>
                    <a:gd name="T29" fmla="*/ 50 h 117"/>
                    <a:gd name="T30" fmla="*/ 0 w 191"/>
                    <a:gd name="T31" fmla="*/ 67 h 117"/>
                    <a:gd name="T32" fmla="*/ 3 w 191"/>
                    <a:gd name="T33" fmla="*/ 84 h 117"/>
                    <a:gd name="T34" fmla="*/ 18 w 191"/>
                    <a:gd name="T35" fmla="*/ 97 h 117"/>
                    <a:gd name="T36" fmla="*/ 39 w 191"/>
                    <a:gd name="T37" fmla="*/ 108 h 117"/>
                    <a:gd name="T38" fmla="*/ 65 w 191"/>
                    <a:gd name="T39" fmla="*/ 115 h 117"/>
                    <a:gd name="T40" fmla="*/ 96 w 191"/>
                    <a:gd name="T41" fmla="*/ 117 h 11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91"/>
                    <a:gd name="T64" fmla="*/ 0 h 117"/>
                    <a:gd name="T65" fmla="*/ 191 w 191"/>
                    <a:gd name="T66" fmla="*/ 117 h 11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91" h="117">
                      <a:moveTo>
                        <a:pt x="96" y="117"/>
                      </a:moveTo>
                      <a:lnTo>
                        <a:pt x="126" y="115"/>
                      </a:lnTo>
                      <a:lnTo>
                        <a:pt x="152" y="108"/>
                      </a:lnTo>
                      <a:lnTo>
                        <a:pt x="172" y="97"/>
                      </a:lnTo>
                      <a:lnTo>
                        <a:pt x="187" y="84"/>
                      </a:lnTo>
                      <a:lnTo>
                        <a:pt x="191" y="67"/>
                      </a:lnTo>
                      <a:lnTo>
                        <a:pt x="187" y="50"/>
                      </a:lnTo>
                      <a:lnTo>
                        <a:pt x="172" y="32"/>
                      </a:lnTo>
                      <a:lnTo>
                        <a:pt x="152" y="17"/>
                      </a:lnTo>
                      <a:lnTo>
                        <a:pt x="126" y="6"/>
                      </a:lnTo>
                      <a:lnTo>
                        <a:pt x="96" y="0"/>
                      </a:lnTo>
                      <a:lnTo>
                        <a:pt x="65" y="6"/>
                      </a:lnTo>
                      <a:lnTo>
                        <a:pt x="39" y="17"/>
                      </a:lnTo>
                      <a:lnTo>
                        <a:pt x="18" y="32"/>
                      </a:lnTo>
                      <a:lnTo>
                        <a:pt x="3" y="50"/>
                      </a:lnTo>
                      <a:lnTo>
                        <a:pt x="0" y="67"/>
                      </a:lnTo>
                      <a:lnTo>
                        <a:pt x="3" y="84"/>
                      </a:lnTo>
                      <a:lnTo>
                        <a:pt x="18" y="97"/>
                      </a:lnTo>
                      <a:lnTo>
                        <a:pt x="39" y="108"/>
                      </a:lnTo>
                      <a:lnTo>
                        <a:pt x="65" y="115"/>
                      </a:lnTo>
                      <a:lnTo>
                        <a:pt x="96" y="117"/>
                      </a:lnTo>
                      <a:close/>
                    </a:path>
                  </a:pathLst>
                </a:custGeom>
                <a:solidFill>
                  <a:srgbClr val="878787"/>
                </a:solidFill>
                <a:ln w="0">
                  <a:solidFill>
                    <a:srgbClr val="87878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9" name="Freeform 246"/>
                <p:cNvSpPr>
                  <a:spLocks/>
                </p:cNvSpPr>
                <p:nvPr/>
              </p:nvSpPr>
              <p:spPr bwMode="auto">
                <a:xfrm>
                  <a:off x="1381" y="3222"/>
                  <a:ext cx="165" cy="100"/>
                </a:xfrm>
                <a:custGeom>
                  <a:avLst/>
                  <a:gdLst>
                    <a:gd name="T0" fmla="*/ 83 w 165"/>
                    <a:gd name="T1" fmla="*/ 100 h 100"/>
                    <a:gd name="T2" fmla="*/ 109 w 165"/>
                    <a:gd name="T3" fmla="*/ 98 h 100"/>
                    <a:gd name="T4" fmla="*/ 131 w 165"/>
                    <a:gd name="T5" fmla="*/ 93 h 100"/>
                    <a:gd name="T6" fmla="*/ 150 w 165"/>
                    <a:gd name="T7" fmla="*/ 83 h 100"/>
                    <a:gd name="T8" fmla="*/ 161 w 165"/>
                    <a:gd name="T9" fmla="*/ 70 h 100"/>
                    <a:gd name="T10" fmla="*/ 165 w 165"/>
                    <a:gd name="T11" fmla="*/ 57 h 100"/>
                    <a:gd name="T12" fmla="*/ 161 w 165"/>
                    <a:gd name="T13" fmla="*/ 43 h 100"/>
                    <a:gd name="T14" fmla="*/ 150 w 165"/>
                    <a:gd name="T15" fmla="*/ 26 h 100"/>
                    <a:gd name="T16" fmla="*/ 131 w 165"/>
                    <a:gd name="T17" fmla="*/ 13 h 100"/>
                    <a:gd name="T18" fmla="*/ 109 w 165"/>
                    <a:gd name="T19" fmla="*/ 4 h 100"/>
                    <a:gd name="T20" fmla="*/ 83 w 165"/>
                    <a:gd name="T21" fmla="*/ 0 h 100"/>
                    <a:gd name="T22" fmla="*/ 57 w 165"/>
                    <a:gd name="T23" fmla="*/ 4 h 100"/>
                    <a:gd name="T24" fmla="*/ 33 w 165"/>
                    <a:gd name="T25" fmla="*/ 13 h 100"/>
                    <a:gd name="T26" fmla="*/ 16 w 165"/>
                    <a:gd name="T27" fmla="*/ 26 h 100"/>
                    <a:gd name="T28" fmla="*/ 3 w 165"/>
                    <a:gd name="T29" fmla="*/ 43 h 100"/>
                    <a:gd name="T30" fmla="*/ 0 w 165"/>
                    <a:gd name="T31" fmla="*/ 57 h 100"/>
                    <a:gd name="T32" fmla="*/ 3 w 165"/>
                    <a:gd name="T33" fmla="*/ 70 h 100"/>
                    <a:gd name="T34" fmla="*/ 16 w 165"/>
                    <a:gd name="T35" fmla="*/ 83 h 100"/>
                    <a:gd name="T36" fmla="*/ 33 w 165"/>
                    <a:gd name="T37" fmla="*/ 93 h 100"/>
                    <a:gd name="T38" fmla="*/ 57 w 165"/>
                    <a:gd name="T39" fmla="*/ 98 h 100"/>
                    <a:gd name="T40" fmla="*/ 83 w 165"/>
                    <a:gd name="T41" fmla="*/ 100 h 10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65"/>
                    <a:gd name="T64" fmla="*/ 0 h 100"/>
                    <a:gd name="T65" fmla="*/ 165 w 165"/>
                    <a:gd name="T66" fmla="*/ 100 h 10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65" h="100">
                      <a:moveTo>
                        <a:pt x="83" y="100"/>
                      </a:moveTo>
                      <a:lnTo>
                        <a:pt x="109" y="98"/>
                      </a:lnTo>
                      <a:lnTo>
                        <a:pt x="131" y="93"/>
                      </a:lnTo>
                      <a:lnTo>
                        <a:pt x="150" y="83"/>
                      </a:lnTo>
                      <a:lnTo>
                        <a:pt x="161" y="70"/>
                      </a:lnTo>
                      <a:lnTo>
                        <a:pt x="165" y="57"/>
                      </a:lnTo>
                      <a:lnTo>
                        <a:pt x="161" y="43"/>
                      </a:lnTo>
                      <a:lnTo>
                        <a:pt x="150" y="26"/>
                      </a:lnTo>
                      <a:lnTo>
                        <a:pt x="131" y="13"/>
                      </a:lnTo>
                      <a:lnTo>
                        <a:pt x="109" y="4"/>
                      </a:lnTo>
                      <a:lnTo>
                        <a:pt x="83" y="0"/>
                      </a:lnTo>
                      <a:lnTo>
                        <a:pt x="57" y="4"/>
                      </a:lnTo>
                      <a:lnTo>
                        <a:pt x="33" y="13"/>
                      </a:lnTo>
                      <a:lnTo>
                        <a:pt x="16" y="26"/>
                      </a:lnTo>
                      <a:lnTo>
                        <a:pt x="3" y="43"/>
                      </a:lnTo>
                      <a:lnTo>
                        <a:pt x="0" y="57"/>
                      </a:lnTo>
                      <a:lnTo>
                        <a:pt x="3" y="70"/>
                      </a:lnTo>
                      <a:lnTo>
                        <a:pt x="16" y="83"/>
                      </a:lnTo>
                      <a:lnTo>
                        <a:pt x="33" y="93"/>
                      </a:lnTo>
                      <a:lnTo>
                        <a:pt x="57" y="98"/>
                      </a:lnTo>
                      <a:lnTo>
                        <a:pt x="83" y="100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 w="0">
                  <a:solidFill>
                    <a:srgbClr val="9F9F9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0" name="Freeform 247"/>
                <p:cNvSpPr>
                  <a:spLocks/>
                </p:cNvSpPr>
                <p:nvPr/>
              </p:nvSpPr>
              <p:spPr bwMode="auto">
                <a:xfrm>
                  <a:off x="1394" y="3224"/>
                  <a:ext cx="139" cy="83"/>
                </a:xfrm>
                <a:custGeom>
                  <a:avLst/>
                  <a:gdLst>
                    <a:gd name="T0" fmla="*/ 70 w 139"/>
                    <a:gd name="T1" fmla="*/ 83 h 83"/>
                    <a:gd name="T2" fmla="*/ 96 w 139"/>
                    <a:gd name="T3" fmla="*/ 81 h 83"/>
                    <a:gd name="T4" fmla="*/ 118 w 139"/>
                    <a:gd name="T5" fmla="*/ 72 h 83"/>
                    <a:gd name="T6" fmla="*/ 133 w 139"/>
                    <a:gd name="T7" fmla="*/ 61 h 83"/>
                    <a:gd name="T8" fmla="*/ 139 w 139"/>
                    <a:gd name="T9" fmla="*/ 46 h 83"/>
                    <a:gd name="T10" fmla="*/ 133 w 139"/>
                    <a:gd name="T11" fmla="*/ 31 h 83"/>
                    <a:gd name="T12" fmla="*/ 118 w 139"/>
                    <a:gd name="T13" fmla="*/ 17 h 83"/>
                    <a:gd name="T14" fmla="*/ 96 w 139"/>
                    <a:gd name="T15" fmla="*/ 4 h 83"/>
                    <a:gd name="T16" fmla="*/ 70 w 139"/>
                    <a:gd name="T17" fmla="*/ 0 h 83"/>
                    <a:gd name="T18" fmla="*/ 42 w 139"/>
                    <a:gd name="T19" fmla="*/ 4 h 83"/>
                    <a:gd name="T20" fmla="*/ 20 w 139"/>
                    <a:gd name="T21" fmla="*/ 17 h 83"/>
                    <a:gd name="T22" fmla="*/ 5 w 139"/>
                    <a:gd name="T23" fmla="*/ 31 h 83"/>
                    <a:gd name="T24" fmla="*/ 0 w 139"/>
                    <a:gd name="T25" fmla="*/ 46 h 83"/>
                    <a:gd name="T26" fmla="*/ 5 w 139"/>
                    <a:gd name="T27" fmla="*/ 61 h 83"/>
                    <a:gd name="T28" fmla="*/ 20 w 139"/>
                    <a:gd name="T29" fmla="*/ 72 h 83"/>
                    <a:gd name="T30" fmla="*/ 42 w 139"/>
                    <a:gd name="T31" fmla="*/ 81 h 83"/>
                    <a:gd name="T32" fmla="*/ 70 w 139"/>
                    <a:gd name="T33" fmla="*/ 83 h 8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9"/>
                    <a:gd name="T52" fmla="*/ 0 h 83"/>
                    <a:gd name="T53" fmla="*/ 139 w 139"/>
                    <a:gd name="T54" fmla="*/ 83 h 8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9" h="83">
                      <a:moveTo>
                        <a:pt x="70" y="83"/>
                      </a:moveTo>
                      <a:lnTo>
                        <a:pt x="96" y="81"/>
                      </a:lnTo>
                      <a:lnTo>
                        <a:pt x="118" y="72"/>
                      </a:lnTo>
                      <a:lnTo>
                        <a:pt x="133" y="61"/>
                      </a:lnTo>
                      <a:lnTo>
                        <a:pt x="139" y="46"/>
                      </a:lnTo>
                      <a:lnTo>
                        <a:pt x="133" y="31"/>
                      </a:lnTo>
                      <a:lnTo>
                        <a:pt x="118" y="17"/>
                      </a:lnTo>
                      <a:lnTo>
                        <a:pt x="96" y="4"/>
                      </a:lnTo>
                      <a:lnTo>
                        <a:pt x="70" y="0"/>
                      </a:lnTo>
                      <a:lnTo>
                        <a:pt x="42" y="4"/>
                      </a:lnTo>
                      <a:lnTo>
                        <a:pt x="20" y="17"/>
                      </a:lnTo>
                      <a:lnTo>
                        <a:pt x="5" y="31"/>
                      </a:lnTo>
                      <a:lnTo>
                        <a:pt x="0" y="46"/>
                      </a:lnTo>
                      <a:lnTo>
                        <a:pt x="5" y="61"/>
                      </a:lnTo>
                      <a:lnTo>
                        <a:pt x="20" y="72"/>
                      </a:lnTo>
                      <a:lnTo>
                        <a:pt x="42" y="81"/>
                      </a:lnTo>
                      <a:lnTo>
                        <a:pt x="70" y="83"/>
                      </a:lnTo>
                      <a:close/>
                    </a:path>
                  </a:pathLst>
                </a:custGeom>
                <a:solidFill>
                  <a:srgbClr val="B7B7B7"/>
                </a:solidFill>
                <a:ln w="0">
                  <a:solidFill>
                    <a:srgbClr val="B7B7B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1" name="Freeform 248"/>
                <p:cNvSpPr>
                  <a:spLocks/>
                </p:cNvSpPr>
                <p:nvPr/>
              </p:nvSpPr>
              <p:spPr bwMode="auto">
                <a:xfrm>
                  <a:off x="1407" y="3224"/>
                  <a:ext cx="113" cy="68"/>
                </a:xfrm>
                <a:custGeom>
                  <a:avLst/>
                  <a:gdLst>
                    <a:gd name="T0" fmla="*/ 57 w 113"/>
                    <a:gd name="T1" fmla="*/ 68 h 68"/>
                    <a:gd name="T2" fmla="*/ 79 w 113"/>
                    <a:gd name="T3" fmla="*/ 67 h 68"/>
                    <a:gd name="T4" fmla="*/ 96 w 113"/>
                    <a:gd name="T5" fmla="*/ 61 h 68"/>
                    <a:gd name="T6" fmla="*/ 109 w 113"/>
                    <a:gd name="T7" fmla="*/ 50 h 68"/>
                    <a:gd name="T8" fmla="*/ 113 w 113"/>
                    <a:gd name="T9" fmla="*/ 39 h 68"/>
                    <a:gd name="T10" fmla="*/ 109 w 113"/>
                    <a:gd name="T11" fmla="*/ 26 h 68"/>
                    <a:gd name="T12" fmla="*/ 96 w 113"/>
                    <a:gd name="T13" fmla="*/ 13 h 68"/>
                    <a:gd name="T14" fmla="*/ 79 w 113"/>
                    <a:gd name="T15" fmla="*/ 4 h 68"/>
                    <a:gd name="T16" fmla="*/ 57 w 113"/>
                    <a:gd name="T17" fmla="*/ 0 h 68"/>
                    <a:gd name="T18" fmla="*/ 35 w 113"/>
                    <a:gd name="T19" fmla="*/ 4 h 68"/>
                    <a:gd name="T20" fmla="*/ 16 w 113"/>
                    <a:gd name="T21" fmla="*/ 13 h 68"/>
                    <a:gd name="T22" fmla="*/ 5 w 113"/>
                    <a:gd name="T23" fmla="*/ 26 h 68"/>
                    <a:gd name="T24" fmla="*/ 0 w 113"/>
                    <a:gd name="T25" fmla="*/ 39 h 68"/>
                    <a:gd name="T26" fmla="*/ 5 w 113"/>
                    <a:gd name="T27" fmla="*/ 50 h 68"/>
                    <a:gd name="T28" fmla="*/ 16 w 113"/>
                    <a:gd name="T29" fmla="*/ 61 h 68"/>
                    <a:gd name="T30" fmla="*/ 35 w 113"/>
                    <a:gd name="T31" fmla="*/ 67 h 68"/>
                    <a:gd name="T32" fmla="*/ 57 w 113"/>
                    <a:gd name="T33" fmla="*/ 68 h 6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3"/>
                    <a:gd name="T52" fmla="*/ 0 h 68"/>
                    <a:gd name="T53" fmla="*/ 113 w 113"/>
                    <a:gd name="T54" fmla="*/ 68 h 6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3" h="68">
                      <a:moveTo>
                        <a:pt x="57" y="68"/>
                      </a:moveTo>
                      <a:lnTo>
                        <a:pt x="79" y="67"/>
                      </a:lnTo>
                      <a:lnTo>
                        <a:pt x="96" y="61"/>
                      </a:lnTo>
                      <a:lnTo>
                        <a:pt x="109" y="50"/>
                      </a:lnTo>
                      <a:lnTo>
                        <a:pt x="113" y="39"/>
                      </a:lnTo>
                      <a:lnTo>
                        <a:pt x="109" y="26"/>
                      </a:lnTo>
                      <a:lnTo>
                        <a:pt x="96" y="13"/>
                      </a:lnTo>
                      <a:lnTo>
                        <a:pt x="79" y="4"/>
                      </a:lnTo>
                      <a:lnTo>
                        <a:pt x="57" y="0"/>
                      </a:lnTo>
                      <a:lnTo>
                        <a:pt x="35" y="4"/>
                      </a:lnTo>
                      <a:lnTo>
                        <a:pt x="16" y="13"/>
                      </a:lnTo>
                      <a:lnTo>
                        <a:pt x="5" y="26"/>
                      </a:lnTo>
                      <a:lnTo>
                        <a:pt x="0" y="39"/>
                      </a:lnTo>
                      <a:lnTo>
                        <a:pt x="5" y="50"/>
                      </a:lnTo>
                      <a:lnTo>
                        <a:pt x="16" y="61"/>
                      </a:lnTo>
                      <a:lnTo>
                        <a:pt x="35" y="67"/>
                      </a:lnTo>
                      <a:lnTo>
                        <a:pt x="57" y="68"/>
                      </a:lnTo>
                      <a:close/>
                    </a:path>
                  </a:pathLst>
                </a:custGeom>
                <a:solidFill>
                  <a:srgbClr val="CFCFCF"/>
                </a:solidFill>
                <a:ln w="0">
                  <a:solidFill>
                    <a:srgbClr val="CFCFC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2" name="Freeform 249"/>
                <p:cNvSpPr>
                  <a:spLocks/>
                </p:cNvSpPr>
                <p:nvPr/>
              </p:nvSpPr>
              <p:spPr bwMode="auto">
                <a:xfrm>
                  <a:off x="1422" y="3226"/>
                  <a:ext cx="85" cy="52"/>
                </a:xfrm>
                <a:custGeom>
                  <a:avLst/>
                  <a:gdLst>
                    <a:gd name="T0" fmla="*/ 42 w 85"/>
                    <a:gd name="T1" fmla="*/ 52 h 52"/>
                    <a:gd name="T2" fmla="*/ 64 w 85"/>
                    <a:gd name="T3" fmla="*/ 50 h 52"/>
                    <a:gd name="T4" fmla="*/ 79 w 85"/>
                    <a:gd name="T5" fmla="*/ 41 h 52"/>
                    <a:gd name="T6" fmla="*/ 85 w 85"/>
                    <a:gd name="T7" fmla="*/ 29 h 52"/>
                    <a:gd name="T8" fmla="*/ 83 w 85"/>
                    <a:gd name="T9" fmla="*/ 20 h 52"/>
                    <a:gd name="T10" fmla="*/ 72 w 85"/>
                    <a:gd name="T11" fmla="*/ 9 h 52"/>
                    <a:gd name="T12" fmla="*/ 59 w 85"/>
                    <a:gd name="T13" fmla="*/ 3 h 52"/>
                    <a:gd name="T14" fmla="*/ 42 w 85"/>
                    <a:gd name="T15" fmla="*/ 0 h 52"/>
                    <a:gd name="T16" fmla="*/ 25 w 85"/>
                    <a:gd name="T17" fmla="*/ 3 h 52"/>
                    <a:gd name="T18" fmla="*/ 11 w 85"/>
                    <a:gd name="T19" fmla="*/ 9 h 52"/>
                    <a:gd name="T20" fmla="*/ 1 w 85"/>
                    <a:gd name="T21" fmla="*/ 20 h 52"/>
                    <a:gd name="T22" fmla="*/ 0 w 85"/>
                    <a:gd name="T23" fmla="*/ 29 h 52"/>
                    <a:gd name="T24" fmla="*/ 5 w 85"/>
                    <a:gd name="T25" fmla="*/ 41 h 52"/>
                    <a:gd name="T26" fmla="*/ 20 w 85"/>
                    <a:gd name="T27" fmla="*/ 50 h 52"/>
                    <a:gd name="T28" fmla="*/ 42 w 85"/>
                    <a:gd name="T29" fmla="*/ 52 h 5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85"/>
                    <a:gd name="T46" fmla="*/ 0 h 52"/>
                    <a:gd name="T47" fmla="*/ 85 w 85"/>
                    <a:gd name="T48" fmla="*/ 52 h 5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85" h="52">
                      <a:moveTo>
                        <a:pt x="42" y="52"/>
                      </a:moveTo>
                      <a:lnTo>
                        <a:pt x="64" y="50"/>
                      </a:lnTo>
                      <a:lnTo>
                        <a:pt x="79" y="41"/>
                      </a:lnTo>
                      <a:lnTo>
                        <a:pt x="85" y="29"/>
                      </a:lnTo>
                      <a:lnTo>
                        <a:pt x="83" y="20"/>
                      </a:lnTo>
                      <a:lnTo>
                        <a:pt x="72" y="9"/>
                      </a:lnTo>
                      <a:lnTo>
                        <a:pt x="59" y="3"/>
                      </a:lnTo>
                      <a:lnTo>
                        <a:pt x="42" y="0"/>
                      </a:lnTo>
                      <a:lnTo>
                        <a:pt x="25" y="3"/>
                      </a:lnTo>
                      <a:lnTo>
                        <a:pt x="11" y="9"/>
                      </a:lnTo>
                      <a:lnTo>
                        <a:pt x="1" y="20"/>
                      </a:lnTo>
                      <a:lnTo>
                        <a:pt x="0" y="29"/>
                      </a:lnTo>
                      <a:lnTo>
                        <a:pt x="5" y="41"/>
                      </a:lnTo>
                      <a:lnTo>
                        <a:pt x="20" y="50"/>
                      </a:lnTo>
                      <a:lnTo>
                        <a:pt x="42" y="52"/>
                      </a:lnTo>
                      <a:close/>
                    </a:path>
                  </a:pathLst>
                </a:custGeom>
                <a:solidFill>
                  <a:srgbClr val="E7E7E7"/>
                </a:solidFill>
                <a:ln w="0">
                  <a:solidFill>
                    <a:srgbClr val="E7E7E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3" name="Freeform 250"/>
                <p:cNvSpPr>
                  <a:spLocks/>
                </p:cNvSpPr>
                <p:nvPr/>
              </p:nvSpPr>
              <p:spPr bwMode="auto">
                <a:xfrm>
                  <a:off x="1434" y="3228"/>
                  <a:ext cx="60" cy="35"/>
                </a:xfrm>
                <a:custGeom>
                  <a:avLst/>
                  <a:gdLst>
                    <a:gd name="T0" fmla="*/ 30 w 60"/>
                    <a:gd name="T1" fmla="*/ 35 h 35"/>
                    <a:gd name="T2" fmla="*/ 45 w 60"/>
                    <a:gd name="T3" fmla="*/ 33 h 35"/>
                    <a:gd name="T4" fmla="*/ 56 w 60"/>
                    <a:gd name="T5" fmla="*/ 27 h 35"/>
                    <a:gd name="T6" fmla="*/ 60 w 60"/>
                    <a:gd name="T7" fmla="*/ 20 h 35"/>
                    <a:gd name="T8" fmla="*/ 56 w 60"/>
                    <a:gd name="T9" fmla="*/ 11 h 35"/>
                    <a:gd name="T10" fmla="*/ 45 w 60"/>
                    <a:gd name="T11" fmla="*/ 1 h 35"/>
                    <a:gd name="T12" fmla="*/ 30 w 60"/>
                    <a:gd name="T13" fmla="*/ 0 h 35"/>
                    <a:gd name="T14" fmla="*/ 15 w 60"/>
                    <a:gd name="T15" fmla="*/ 1 h 35"/>
                    <a:gd name="T16" fmla="*/ 4 w 60"/>
                    <a:gd name="T17" fmla="*/ 11 h 35"/>
                    <a:gd name="T18" fmla="*/ 0 w 60"/>
                    <a:gd name="T19" fmla="*/ 20 h 35"/>
                    <a:gd name="T20" fmla="*/ 4 w 60"/>
                    <a:gd name="T21" fmla="*/ 27 h 35"/>
                    <a:gd name="T22" fmla="*/ 15 w 60"/>
                    <a:gd name="T23" fmla="*/ 33 h 35"/>
                    <a:gd name="T24" fmla="*/ 30 w 60"/>
                    <a:gd name="T25" fmla="*/ 35 h 3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0"/>
                    <a:gd name="T40" fmla="*/ 0 h 35"/>
                    <a:gd name="T41" fmla="*/ 60 w 60"/>
                    <a:gd name="T42" fmla="*/ 35 h 3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0" h="35">
                      <a:moveTo>
                        <a:pt x="30" y="35"/>
                      </a:moveTo>
                      <a:lnTo>
                        <a:pt x="45" y="33"/>
                      </a:lnTo>
                      <a:lnTo>
                        <a:pt x="56" y="27"/>
                      </a:lnTo>
                      <a:lnTo>
                        <a:pt x="60" y="20"/>
                      </a:lnTo>
                      <a:lnTo>
                        <a:pt x="56" y="11"/>
                      </a:lnTo>
                      <a:lnTo>
                        <a:pt x="45" y="1"/>
                      </a:lnTo>
                      <a:lnTo>
                        <a:pt x="30" y="0"/>
                      </a:lnTo>
                      <a:lnTo>
                        <a:pt x="15" y="1"/>
                      </a:lnTo>
                      <a:lnTo>
                        <a:pt x="4" y="11"/>
                      </a:lnTo>
                      <a:lnTo>
                        <a:pt x="0" y="20"/>
                      </a:lnTo>
                      <a:lnTo>
                        <a:pt x="4" y="27"/>
                      </a:lnTo>
                      <a:lnTo>
                        <a:pt x="15" y="33"/>
                      </a:lnTo>
                      <a:lnTo>
                        <a:pt x="30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420"/>
              <p:cNvGrpSpPr>
                <a:grpSpLocks/>
              </p:cNvGrpSpPr>
              <p:nvPr/>
            </p:nvGrpSpPr>
            <p:grpSpPr bwMode="auto">
              <a:xfrm>
                <a:off x="2431" y="2792"/>
                <a:ext cx="181" cy="146"/>
                <a:chOff x="2470" y="2744"/>
                <a:chExt cx="181" cy="146"/>
              </a:xfrm>
            </p:grpSpPr>
            <p:sp>
              <p:nvSpPr>
                <p:cNvPr id="6165" name="Freeform 371"/>
                <p:cNvSpPr>
                  <a:spLocks/>
                </p:cNvSpPr>
                <p:nvPr/>
              </p:nvSpPr>
              <p:spPr bwMode="auto">
                <a:xfrm>
                  <a:off x="2475" y="2744"/>
                  <a:ext cx="176" cy="146"/>
                </a:xfrm>
                <a:custGeom>
                  <a:avLst/>
                  <a:gdLst>
                    <a:gd name="T0" fmla="*/ 176 w 176"/>
                    <a:gd name="T1" fmla="*/ 144 h 146"/>
                    <a:gd name="T2" fmla="*/ 172 w 176"/>
                    <a:gd name="T3" fmla="*/ 146 h 146"/>
                    <a:gd name="T4" fmla="*/ 159 w 176"/>
                    <a:gd name="T5" fmla="*/ 144 h 146"/>
                    <a:gd name="T6" fmla="*/ 143 w 176"/>
                    <a:gd name="T7" fmla="*/ 144 h 146"/>
                    <a:gd name="T8" fmla="*/ 122 w 176"/>
                    <a:gd name="T9" fmla="*/ 141 h 146"/>
                    <a:gd name="T10" fmla="*/ 98 w 176"/>
                    <a:gd name="T11" fmla="*/ 135 h 146"/>
                    <a:gd name="T12" fmla="*/ 74 w 176"/>
                    <a:gd name="T13" fmla="*/ 126 h 146"/>
                    <a:gd name="T14" fmla="*/ 54 w 176"/>
                    <a:gd name="T15" fmla="*/ 111 h 146"/>
                    <a:gd name="T16" fmla="*/ 33 w 176"/>
                    <a:gd name="T17" fmla="*/ 93 h 146"/>
                    <a:gd name="T18" fmla="*/ 20 w 176"/>
                    <a:gd name="T19" fmla="*/ 67 h 146"/>
                    <a:gd name="T20" fmla="*/ 7 w 176"/>
                    <a:gd name="T21" fmla="*/ 74 h 146"/>
                    <a:gd name="T22" fmla="*/ 0 w 176"/>
                    <a:gd name="T23" fmla="*/ 0 h 146"/>
                    <a:gd name="T24" fmla="*/ 72 w 176"/>
                    <a:gd name="T25" fmla="*/ 26 h 146"/>
                    <a:gd name="T26" fmla="*/ 55 w 176"/>
                    <a:gd name="T27" fmla="*/ 35 h 146"/>
                    <a:gd name="T28" fmla="*/ 55 w 176"/>
                    <a:gd name="T29" fmla="*/ 39 h 146"/>
                    <a:gd name="T30" fmla="*/ 55 w 176"/>
                    <a:gd name="T31" fmla="*/ 44 h 146"/>
                    <a:gd name="T32" fmla="*/ 55 w 176"/>
                    <a:gd name="T33" fmla="*/ 54 h 146"/>
                    <a:gd name="T34" fmla="*/ 61 w 176"/>
                    <a:gd name="T35" fmla="*/ 67 h 146"/>
                    <a:gd name="T36" fmla="*/ 68 w 176"/>
                    <a:gd name="T37" fmla="*/ 81 h 146"/>
                    <a:gd name="T38" fmla="*/ 83 w 176"/>
                    <a:gd name="T39" fmla="*/ 96 h 146"/>
                    <a:gd name="T40" fmla="*/ 106 w 176"/>
                    <a:gd name="T41" fmla="*/ 113 h 146"/>
                    <a:gd name="T42" fmla="*/ 135 w 176"/>
                    <a:gd name="T43" fmla="*/ 130 h 146"/>
                    <a:gd name="T44" fmla="*/ 176 w 176"/>
                    <a:gd name="T45" fmla="*/ 144 h 14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6"/>
                    <a:gd name="T70" fmla="*/ 0 h 146"/>
                    <a:gd name="T71" fmla="*/ 176 w 176"/>
                    <a:gd name="T72" fmla="*/ 146 h 14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6" h="146">
                      <a:moveTo>
                        <a:pt x="176" y="144"/>
                      </a:moveTo>
                      <a:lnTo>
                        <a:pt x="172" y="146"/>
                      </a:lnTo>
                      <a:lnTo>
                        <a:pt x="159" y="144"/>
                      </a:lnTo>
                      <a:lnTo>
                        <a:pt x="143" y="144"/>
                      </a:lnTo>
                      <a:lnTo>
                        <a:pt x="122" y="141"/>
                      </a:lnTo>
                      <a:lnTo>
                        <a:pt x="98" y="135"/>
                      </a:lnTo>
                      <a:lnTo>
                        <a:pt x="74" y="126"/>
                      </a:lnTo>
                      <a:lnTo>
                        <a:pt x="54" y="111"/>
                      </a:lnTo>
                      <a:lnTo>
                        <a:pt x="33" y="93"/>
                      </a:lnTo>
                      <a:lnTo>
                        <a:pt x="20" y="67"/>
                      </a:lnTo>
                      <a:lnTo>
                        <a:pt x="7" y="74"/>
                      </a:lnTo>
                      <a:lnTo>
                        <a:pt x="0" y="0"/>
                      </a:lnTo>
                      <a:lnTo>
                        <a:pt x="72" y="26"/>
                      </a:lnTo>
                      <a:lnTo>
                        <a:pt x="55" y="35"/>
                      </a:lnTo>
                      <a:lnTo>
                        <a:pt x="55" y="39"/>
                      </a:lnTo>
                      <a:lnTo>
                        <a:pt x="55" y="44"/>
                      </a:lnTo>
                      <a:lnTo>
                        <a:pt x="55" y="54"/>
                      </a:lnTo>
                      <a:lnTo>
                        <a:pt x="61" y="67"/>
                      </a:lnTo>
                      <a:lnTo>
                        <a:pt x="68" y="81"/>
                      </a:lnTo>
                      <a:lnTo>
                        <a:pt x="83" y="96"/>
                      </a:lnTo>
                      <a:lnTo>
                        <a:pt x="106" y="113"/>
                      </a:lnTo>
                      <a:lnTo>
                        <a:pt x="135" y="130"/>
                      </a:lnTo>
                      <a:lnTo>
                        <a:pt x="176" y="144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6" name="Freeform 372"/>
                <p:cNvSpPr>
                  <a:spLocks/>
                </p:cNvSpPr>
                <p:nvPr/>
              </p:nvSpPr>
              <p:spPr bwMode="auto">
                <a:xfrm>
                  <a:off x="2470" y="2746"/>
                  <a:ext cx="181" cy="139"/>
                </a:xfrm>
                <a:custGeom>
                  <a:avLst/>
                  <a:gdLst>
                    <a:gd name="T0" fmla="*/ 181 w 181"/>
                    <a:gd name="T1" fmla="*/ 139 h 139"/>
                    <a:gd name="T2" fmla="*/ 178 w 181"/>
                    <a:gd name="T3" fmla="*/ 139 h 139"/>
                    <a:gd name="T4" fmla="*/ 165 w 181"/>
                    <a:gd name="T5" fmla="*/ 139 h 139"/>
                    <a:gd name="T6" fmla="*/ 148 w 181"/>
                    <a:gd name="T7" fmla="*/ 139 h 139"/>
                    <a:gd name="T8" fmla="*/ 128 w 181"/>
                    <a:gd name="T9" fmla="*/ 137 h 139"/>
                    <a:gd name="T10" fmla="*/ 104 w 181"/>
                    <a:gd name="T11" fmla="*/ 131 h 139"/>
                    <a:gd name="T12" fmla="*/ 79 w 181"/>
                    <a:gd name="T13" fmla="*/ 122 h 139"/>
                    <a:gd name="T14" fmla="*/ 57 w 181"/>
                    <a:gd name="T15" fmla="*/ 109 h 139"/>
                    <a:gd name="T16" fmla="*/ 37 w 181"/>
                    <a:gd name="T17" fmla="*/ 90 h 139"/>
                    <a:gd name="T18" fmla="*/ 24 w 181"/>
                    <a:gd name="T19" fmla="*/ 64 h 139"/>
                    <a:gd name="T20" fmla="*/ 11 w 181"/>
                    <a:gd name="T21" fmla="*/ 74 h 139"/>
                    <a:gd name="T22" fmla="*/ 0 w 181"/>
                    <a:gd name="T23" fmla="*/ 0 h 139"/>
                    <a:gd name="T24" fmla="*/ 74 w 181"/>
                    <a:gd name="T25" fmla="*/ 24 h 139"/>
                    <a:gd name="T26" fmla="*/ 57 w 181"/>
                    <a:gd name="T27" fmla="*/ 33 h 139"/>
                    <a:gd name="T28" fmla="*/ 55 w 181"/>
                    <a:gd name="T29" fmla="*/ 37 h 139"/>
                    <a:gd name="T30" fmla="*/ 55 w 181"/>
                    <a:gd name="T31" fmla="*/ 42 h 139"/>
                    <a:gd name="T32" fmla="*/ 57 w 181"/>
                    <a:gd name="T33" fmla="*/ 51 h 139"/>
                    <a:gd name="T34" fmla="*/ 63 w 181"/>
                    <a:gd name="T35" fmla="*/ 64 h 139"/>
                    <a:gd name="T36" fmla="*/ 72 w 181"/>
                    <a:gd name="T37" fmla="*/ 77 h 139"/>
                    <a:gd name="T38" fmla="*/ 87 w 181"/>
                    <a:gd name="T39" fmla="*/ 94 h 139"/>
                    <a:gd name="T40" fmla="*/ 109 w 181"/>
                    <a:gd name="T41" fmla="*/ 109 h 139"/>
                    <a:gd name="T42" fmla="*/ 141 w 181"/>
                    <a:gd name="T43" fmla="*/ 124 h 139"/>
                    <a:gd name="T44" fmla="*/ 181 w 181"/>
                    <a:gd name="T45" fmla="*/ 139 h 13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81"/>
                    <a:gd name="T70" fmla="*/ 0 h 139"/>
                    <a:gd name="T71" fmla="*/ 181 w 181"/>
                    <a:gd name="T72" fmla="*/ 139 h 13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81" h="139">
                      <a:moveTo>
                        <a:pt x="181" y="139"/>
                      </a:moveTo>
                      <a:lnTo>
                        <a:pt x="178" y="139"/>
                      </a:lnTo>
                      <a:lnTo>
                        <a:pt x="165" y="139"/>
                      </a:lnTo>
                      <a:lnTo>
                        <a:pt x="148" y="139"/>
                      </a:lnTo>
                      <a:lnTo>
                        <a:pt x="128" y="137"/>
                      </a:lnTo>
                      <a:lnTo>
                        <a:pt x="104" y="131"/>
                      </a:lnTo>
                      <a:lnTo>
                        <a:pt x="79" y="122"/>
                      </a:lnTo>
                      <a:lnTo>
                        <a:pt x="57" y="109"/>
                      </a:lnTo>
                      <a:lnTo>
                        <a:pt x="37" y="90"/>
                      </a:lnTo>
                      <a:lnTo>
                        <a:pt x="24" y="64"/>
                      </a:lnTo>
                      <a:lnTo>
                        <a:pt x="11" y="74"/>
                      </a:lnTo>
                      <a:lnTo>
                        <a:pt x="0" y="0"/>
                      </a:lnTo>
                      <a:lnTo>
                        <a:pt x="74" y="24"/>
                      </a:lnTo>
                      <a:lnTo>
                        <a:pt x="57" y="33"/>
                      </a:lnTo>
                      <a:lnTo>
                        <a:pt x="55" y="37"/>
                      </a:lnTo>
                      <a:lnTo>
                        <a:pt x="55" y="42"/>
                      </a:lnTo>
                      <a:lnTo>
                        <a:pt x="57" y="51"/>
                      </a:lnTo>
                      <a:lnTo>
                        <a:pt x="63" y="64"/>
                      </a:lnTo>
                      <a:lnTo>
                        <a:pt x="72" y="77"/>
                      </a:lnTo>
                      <a:lnTo>
                        <a:pt x="87" y="94"/>
                      </a:lnTo>
                      <a:lnTo>
                        <a:pt x="109" y="109"/>
                      </a:lnTo>
                      <a:lnTo>
                        <a:pt x="141" y="124"/>
                      </a:lnTo>
                      <a:lnTo>
                        <a:pt x="181" y="13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4" name="Trapezoid 13"/>
          <p:cNvSpPr/>
          <p:nvPr/>
        </p:nvSpPr>
        <p:spPr bwMode="auto">
          <a:xfrm rot="14608290">
            <a:off x="5090541" y="4038070"/>
            <a:ext cx="150550" cy="135490"/>
          </a:xfrm>
          <a:prstGeom prst="trapezoid">
            <a:avLst/>
          </a:prstGeom>
          <a:solidFill>
            <a:srgbClr val="FFFFFF"/>
          </a:solidFill>
          <a:ln w="12699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 rot="19753358">
            <a:off x="5093157" y="4057799"/>
            <a:ext cx="142830" cy="115962"/>
          </a:xfrm>
          <a:prstGeom prst="rect">
            <a:avLst/>
          </a:prstGeom>
          <a:solidFill>
            <a:srgbClr val="3366FF"/>
          </a:solidFill>
          <a:ln w="12699" cap="flat" cmpd="sng" algn="ctr">
            <a:solidFill>
              <a:srgbClr val="0000E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cxnSp>
        <p:nvCxnSpPr>
          <p:cNvPr id="19" name="Straight Connector 18"/>
          <p:cNvCxnSpPr>
            <a:endCxn id="329" idx="3"/>
          </p:cNvCxnSpPr>
          <p:nvPr/>
        </p:nvCxnSpPr>
        <p:spPr bwMode="auto">
          <a:xfrm flipH="1">
            <a:off x="4299437" y="4204232"/>
            <a:ext cx="823107" cy="591795"/>
          </a:xfrm>
          <a:prstGeom prst="line">
            <a:avLst/>
          </a:prstGeom>
          <a:solidFill>
            <a:schemeClr val="accent1"/>
          </a:solidFill>
          <a:ln w="12699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3" name="Group 23"/>
          <p:cNvGrpSpPr/>
          <p:nvPr/>
        </p:nvGrpSpPr>
        <p:grpSpPr>
          <a:xfrm>
            <a:off x="4164788" y="4682790"/>
            <a:ext cx="265558" cy="266018"/>
            <a:chOff x="4620264" y="4529862"/>
            <a:chExt cx="265558" cy="266018"/>
          </a:xfrm>
        </p:grpSpPr>
        <p:sp>
          <p:nvSpPr>
            <p:cNvPr id="326" name="Freeform 130"/>
            <p:cNvSpPr>
              <a:spLocks/>
            </p:cNvSpPr>
            <p:nvPr/>
          </p:nvSpPr>
          <p:spPr bwMode="auto">
            <a:xfrm>
              <a:off x="4620264" y="4585582"/>
              <a:ext cx="134649" cy="210298"/>
            </a:xfrm>
            <a:custGeom>
              <a:avLst/>
              <a:gdLst>
                <a:gd name="T0" fmla="*/ 72 w 72"/>
                <a:gd name="T1" fmla="*/ 117 h 117"/>
                <a:gd name="T2" fmla="*/ 72 w 72"/>
                <a:gd name="T3" fmla="*/ 34 h 117"/>
                <a:gd name="T4" fmla="*/ 0 w 72"/>
                <a:gd name="T5" fmla="*/ 0 h 117"/>
                <a:gd name="T6" fmla="*/ 0 w 72"/>
                <a:gd name="T7" fmla="*/ 84 h 117"/>
                <a:gd name="T8" fmla="*/ 72 w 72"/>
                <a:gd name="T9" fmla="*/ 117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17"/>
                <a:gd name="T17" fmla="*/ 72 w 72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17">
                  <a:moveTo>
                    <a:pt x="72" y="117"/>
                  </a:moveTo>
                  <a:lnTo>
                    <a:pt x="72" y="34"/>
                  </a:lnTo>
                  <a:lnTo>
                    <a:pt x="0" y="0"/>
                  </a:lnTo>
                  <a:lnTo>
                    <a:pt x="0" y="84"/>
                  </a:lnTo>
                  <a:lnTo>
                    <a:pt x="72" y="11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solidFill>
                <a:srgbClr val="00B2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Freeform 131"/>
            <p:cNvSpPr>
              <a:spLocks/>
            </p:cNvSpPr>
            <p:nvPr/>
          </p:nvSpPr>
          <p:spPr bwMode="auto">
            <a:xfrm>
              <a:off x="4754913" y="4585582"/>
              <a:ext cx="130909" cy="210298"/>
            </a:xfrm>
            <a:custGeom>
              <a:avLst/>
              <a:gdLst>
                <a:gd name="T0" fmla="*/ 0 w 70"/>
                <a:gd name="T1" fmla="*/ 117 h 117"/>
                <a:gd name="T2" fmla="*/ 0 w 70"/>
                <a:gd name="T3" fmla="*/ 34 h 117"/>
                <a:gd name="T4" fmla="*/ 70 w 70"/>
                <a:gd name="T5" fmla="*/ 0 h 117"/>
                <a:gd name="T6" fmla="*/ 70 w 70"/>
                <a:gd name="T7" fmla="*/ 84 h 117"/>
                <a:gd name="T8" fmla="*/ 0 w 70"/>
                <a:gd name="T9" fmla="*/ 117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117"/>
                <a:gd name="T17" fmla="*/ 70 w 70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117">
                  <a:moveTo>
                    <a:pt x="0" y="117"/>
                  </a:moveTo>
                  <a:lnTo>
                    <a:pt x="0" y="34"/>
                  </a:lnTo>
                  <a:lnTo>
                    <a:pt x="70" y="0"/>
                  </a:lnTo>
                  <a:lnTo>
                    <a:pt x="70" y="84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Freeform 169"/>
            <p:cNvSpPr>
              <a:spLocks/>
            </p:cNvSpPr>
            <p:nvPr/>
          </p:nvSpPr>
          <p:spPr bwMode="auto">
            <a:xfrm>
              <a:off x="4622134" y="4529862"/>
              <a:ext cx="263688" cy="113237"/>
            </a:xfrm>
            <a:custGeom>
              <a:avLst/>
              <a:gdLst>
                <a:gd name="T0" fmla="*/ 0 w 141"/>
                <a:gd name="T1" fmla="*/ 31 h 63"/>
                <a:gd name="T2" fmla="*/ 75 w 141"/>
                <a:gd name="T3" fmla="*/ 0 h 63"/>
                <a:gd name="T4" fmla="*/ 141 w 141"/>
                <a:gd name="T5" fmla="*/ 29 h 63"/>
                <a:gd name="T6" fmla="*/ 71 w 141"/>
                <a:gd name="T7" fmla="*/ 63 h 63"/>
                <a:gd name="T8" fmla="*/ 0 w 141"/>
                <a:gd name="T9" fmla="*/ 31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63"/>
                <a:gd name="T17" fmla="*/ 141 w 141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63">
                  <a:moveTo>
                    <a:pt x="0" y="31"/>
                  </a:moveTo>
                  <a:lnTo>
                    <a:pt x="75" y="0"/>
                  </a:lnTo>
                  <a:lnTo>
                    <a:pt x="141" y="29"/>
                  </a:lnTo>
                  <a:lnTo>
                    <a:pt x="71" y="6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rgbClr val="80FF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319"/>
          <p:cNvGrpSpPr/>
          <p:nvPr/>
        </p:nvGrpSpPr>
        <p:grpSpPr>
          <a:xfrm>
            <a:off x="3109096" y="4351128"/>
            <a:ext cx="900355" cy="436429"/>
            <a:chOff x="3109096" y="4351128"/>
            <a:chExt cx="900355" cy="436429"/>
          </a:xfrm>
        </p:grpSpPr>
        <p:sp>
          <p:nvSpPr>
            <p:cNvPr id="318" name="Freeform 372"/>
            <p:cNvSpPr>
              <a:spLocks/>
            </p:cNvSpPr>
            <p:nvPr/>
          </p:nvSpPr>
          <p:spPr bwMode="auto">
            <a:xfrm rot="1700817">
              <a:off x="3109096" y="4351128"/>
              <a:ext cx="338493" cy="249841"/>
            </a:xfrm>
            <a:custGeom>
              <a:avLst/>
              <a:gdLst>
                <a:gd name="T0" fmla="*/ 181 w 181"/>
                <a:gd name="T1" fmla="*/ 139 h 139"/>
                <a:gd name="T2" fmla="*/ 178 w 181"/>
                <a:gd name="T3" fmla="*/ 139 h 139"/>
                <a:gd name="T4" fmla="*/ 165 w 181"/>
                <a:gd name="T5" fmla="*/ 139 h 139"/>
                <a:gd name="T6" fmla="*/ 148 w 181"/>
                <a:gd name="T7" fmla="*/ 139 h 139"/>
                <a:gd name="T8" fmla="*/ 128 w 181"/>
                <a:gd name="T9" fmla="*/ 137 h 139"/>
                <a:gd name="T10" fmla="*/ 104 w 181"/>
                <a:gd name="T11" fmla="*/ 131 h 139"/>
                <a:gd name="T12" fmla="*/ 79 w 181"/>
                <a:gd name="T13" fmla="*/ 122 h 139"/>
                <a:gd name="T14" fmla="*/ 57 w 181"/>
                <a:gd name="T15" fmla="*/ 109 h 139"/>
                <a:gd name="T16" fmla="*/ 37 w 181"/>
                <a:gd name="T17" fmla="*/ 90 h 139"/>
                <a:gd name="T18" fmla="*/ 24 w 181"/>
                <a:gd name="T19" fmla="*/ 64 h 139"/>
                <a:gd name="T20" fmla="*/ 11 w 181"/>
                <a:gd name="T21" fmla="*/ 74 h 139"/>
                <a:gd name="T22" fmla="*/ 0 w 181"/>
                <a:gd name="T23" fmla="*/ 0 h 139"/>
                <a:gd name="T24" fmla="*/ 74 w 181"/>
                <a:gd name="T25" fmla="*/ 24 h 139"/>
                <a:gd name="T26" fmla="*/ 57 w 181"/>
                <a:gd name="T27" fmla="*/ 33 h 139"/>
                <a:gd name="T28" fmla="*/ 55 w 181"/>
                <a:gd name="T29" fmla="*/ 37 h 139"/>
                <a:gd name="T30" fmla="*/ 55 w 181"/>
                <a:gd name="T31" fmla="*/ 42 h 139"/>
                <a:gd name="T32" fmla="*/ 57 w 181"/>
                <a:gd name="T33" fmla="*/ 51 h 139"/>
                <a:gd name="T34" fmla="*/ 63 w 181"/>
                <a:gd name="T35" fmla="*/ 64 h 139"/>
                <a:gd name="T36" fmla="*/ 72 w 181"/>
                <a:gd name="T37" fmla="*/ 77 h 139"/>
                <a:gd name="T38" fmla="*/ 87 w 181"/>
                <a:gd name="T39" fmla="*/ 94 h 139"/>
                <a:gd name="T40" fmla="*/ 109 w 181"/>
                <a:gd name="T41" fmla="*/ 109 h 139"/>
                <a:gd name="T42" fmla="*/ 141 w 181"/>
                <a:gd name="T43" fmla="*/ 124 h 139"/>
                <a:gd name="T44" fmla="*/ 181 w 181"/>
                <a:gd name="T45" fmla="*/ 139 h 1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1"/>
                <a:gd name="T70" fmla="*/ 0 h 139"/>
                <a:gd name="T71" fmla="*/ 181 w 181"/>
                <a:gd name="T72" fmla="*/ 139 h 1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1" h="139">
                  <a:moveTo>
                    <a:pt x="181" y="139"/>
                  </a:moveTo>
                  <a:lnTo>
                    <a:pt x="178" y="139"/>
                  </a:lnTo>
                  <a:lnTo>
                    <a:pt x="165" y="139"/>
                  </a:lnTo>
                  <a:lnTo>
                    <a:pt x="148" y="139"/>
                  </a:lnTo>
                  <a:lnTo>
                    <a:pt x="128" y="137"/>
                  </a:lnTo>
                  <a:lnTo>
                    <a:pt x="104" y="131"/>
                  </a:lnTo>
                  <a:lnTo>
                    <a:pt x="79" y="122"/>
                  </a:lnTo>
                  <a:lnTo>
                    <a:pt x="57" y="109"/>
                  </a:lnTo>
                  <a:lnTo>
                    <a:pt x="37" y="90"/>
                  </a:lnTo>
                  <a:lnTo>
                    <a:pt x="24" y="64"/>
                  </a:lnTo>
                  <a:lnTo>
                    <a:pt x="11" y="74"/>
                  </a:lnTo>
                  <a:lnTo>
                    <a:pt x="0" y="0"/>
                  </a:lnTo>
                  <a:lnTo>
                    <a:pt x="74" y="24"/>
                  </a:lnTo>
                  <a:lnTo>
                    <a:pt x="57" y="33"/>
                  </a:lnTo>
                  <a:lnTo>
                    <a:pt x="55" y="37"/>
                  </a:lnTo>
                  <a:lnTo>
                    <a:pt x="55" y="42"/>
                  </a:lnTo>
                  <a:lnTo>
                    <a:pt x="57" y="51"/>
                  </a:lnTo>
                  <a:lnTo>
                    <a:pt x="63" y="64"/>
                  </a:lnTo>
                  <a:lnTo>
                    <a:pt x="72" y="77"/>
                  </a:lnTo>
                  <a:lnTo>
                    <a:pt x="87" y="94"/>
                  </a:lnTo>
                  <a:lnTo>
                    <a:pt x="109" y="109"/>
                  </a:lnTo>
                  <a:lnTo>
                    <a:pt x="141" y="124"/>
                  </a:lnTo>
                  <a:lnTo>
                    <a:pt x="181" y="139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Text Box 137"/>
            <p:cNvSpPr txBox="1">
              <a:spLocks noChangeArrowheads="1"/>
            </p:cNvSpPr>
            <p:nvPr/>
          </p:nvSpPr>
          <p:spPr bwMode="auto">
            <a:xfrm>
              <a:off x="3308875" y="4528512"/>
              <a:ext cx="700576" cy="259045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9pPr>
            </a:lstStyle>
            <a:p>
              <a:r>
                <a:rPr lang="en-US" sz="1100" dirty="0" err="1" smtClean="0">
                  <a:solidFill>
                    <a:schemeClr val="bg2"/>
                  </a:solidFill>
                  <a:latin typeface="Symbol" charset="2"/>
                  <a:cs typeface="Symbol" charset="2"/>
                </a:rPr>
                <a:t>Δ</a:t>
              </a:r>
              <a:r>
                <a:rPr lang="en-US" sz="1100" dirty="0" err="1" smtClean="0">
                  <a:solidFill>
                    <a:schemeClr val="bg2"/>
                  </a:solidFill>
                </a:rPr>
                <a:t>s</a:t>
              </a:r>
              <a:r>
                <a:rPr lang="en-US" sz="1100" dirty="0" smtClean="0">
                  <a:solidFill>
                    <a:schemeClr val="bg2"/>
                  </a:solidFill>
                </a:rPr>
                <a:t> = </a:t>
              </a:r>
              <a:r>
                <a:rPr lang="en-US" sz="1100" dirty="0" err="1" smtClean="0">
                  <a:solidFill>
                    <a:schemeClr val="bg2"/>
                  </a:solidFill>
                  <a:latin typeface="Symbol" charset="0"/>
                </a:rPr>
                <a:t>λ</a:t>
              </a:r>
              <a:r>
                <a:rPr lang="en-US" sz="1100" dirty="0" smtClean="0">
                  <a:solidFill>
                    <a:schemeClr val="bg2"/>
                  </a:solidFill>
                </a:rPr>
                <a:t>/</a:t>
              </a:r>
              <a:r>
                <a:rPr lang="en-US" sz="1100" dirty="0">
                  <a:solidFill>
                    <a:schemeClr val="bg2"/>
                  </a:solidFill>
                </a:rPr>
                <a:t>2</a:t>
              </a:r>
            </a:p>
          </p:txBody>
        </p:sp>
      </p:grpSp>
      <p:sp>
        <p:nvSpPr>
          <p:cNvPr id="320" name="Oval 319"/>
          <p:cNvSpPr/>
          <p:nvPr/>
        </p:nvSpPr>
        <p:spPr bwMode="auto">
          <a:xfrm>
            <a:off x="2784764" y="3998422"/>
            <a:ext cx="133004" cy="133004"/>
          </a:xfrm>
          <a:prstGeom prst="ellipse">
            <a:avLst/>
          </a:prstGeom>
          <a:solidFill>
            <a:srgbClr val="FF0000"/>
          </a:solidFill>
          <a:ln w="12699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321" name="Text Box 137"/>
          <p:cNvSpPr txBox="1">
            <a:spLocks noChangeArrowheads="1"/>
          </p:cNvSpPr>
          <p:nvPr/>
        </p:nvSpPr>
        <p:spPr bwMode="auto">
          <a:xfrm>
            <a:off x="3666849" y="2702483"/>
            <a:ext cx="1115916" cy="25904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1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0.75 GeV/pass</a:t>
            </a:r>
            <a:endParaRPr lang="en-US" sz="11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2" name="Text Box 137"/>
          <p:cNvSpPr txBox="1">
            <a:spLocks noChangeArrowheads="1"/>
          </p:cNvSpPr>
          <p:nvPr/>
        </p:nvSpPr>
        <p:spPr bwMode="auto">
          <a:xfrm>
            <a:off x="2034257" y="3927225"/>
            <a:ext cx="682880" cy="25904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1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85 MeV</a:t>
            </a:r>
            <a:endParaRPr lang="en-US" sz="11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3" name="Text Box 137"/>
          <p:cNvSpPr txBox="1">
            <a:spLocks noChangeArrowheads="1"/>
          </p:cNvSpPr>
          <p:nvPr/>
        </p:nvSpPr>
        <p:spPr bwMode="auto">
          <a:xfrm>
            <a:off x="5349162" y="3097392"/>
            <a:ext cx="1115916" cy="25904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1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0.75 GeV/pass</a:t>
            </a:r>
            <a:endParaRPr lang="en-US" sz="11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4" name="Text Box 137"/>
          <p:cNvSpPr txBox="1">
            <a:spLocks noChangeArrowheads="1"/>
          </p:cNvSpPr>
          <p:nvPr/>
        </p:nvSpPr>
        <p:spPr bwMode="auto">
          <a:xfrm>
            <a:off x="4719267" y="4567305"/>
            <a:ext cx="862417" cy="25904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1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7.585 GeV</a:t>
            </a:r>
            <a:endParaRPr lang="en-US" sz="11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8" name="Text Box 137"/>
          <p:cNvSpPr txBox="1">
            <a:spLocks noChangeArrowheads="1"/>
          </p:cNvSpPr>
          <p:nvPr/>
        </p:nvSpPr>
        <p:spPr bwMode="auto">
          <a:xfrm>
            <a:off x="5867400" y="4267200"/>
            <a:ext cx="3045406" cy="1074653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Energy gain per pass limited by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isruption of beam energy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pread σ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due to synchrotron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radiation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464" y="5449515"/>
            <a:ext cx="1282700" cy="355600"/>
          </a:xfrm>
          <a:prstGeom prst="rect">
            <a:avLst/>
          </a:prstGeom>
        </p:spPr>
      </p:pic>
      <p:sp>
        <p:nvSpPr>
          <p:cNvPr id="331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dirty="0" smtClean="0"/>
              <a:t>ER@CEBAF: Accelerating</a:t>
            </a:r>
            <a:endParaRPr lang="en-US" dirty="0"/>
          </a:p>
        </p:txBody>
      </p:sp>
      <p:sp>
        <p:nvSpPr>
          <p:cNvPr id="33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36075" y="6450949"/>
            <a:ext cx="736325" cy="365125"/>
          </a:xfrm>
        </p:spPr>
        <p:txBody>
          <a:bodyPr/>
          <a:lstStyle/>
          <a:p>
            <a:fld id="{C5A364D8-B016-A94F-BA08-B382FC3388E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04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0.09913 -0.07754 L 0.27274 -0.20486 L 0.28541 -0.27523 L 0.321 -0.29699 L 0.36093 -0.31643 L 0.40816 -0.31643 L 0.44357 -0.30787 L 0.47361 -0.28727 L 0.48368 -0.26551 L 0.4809 -0.23403 L 0.46545 -0.20856 L 0.45086 -0.19629 L 0.42447 -0.125 L 0.24722 0.01458 L 0.23281 -0.03287 L 0.20086 -0.01458 L 0.16996 0.00602 L 0.13177 0.01088 L 0.09461 0.01088 L 0.05364 -0.0037 L 0.03003 -0.03518 L 0.02916 -0.06551 L 0.04461 -0.09097 L 0.06545 -0.11042 L 0.09826 -0.07407 L 0.27447 -0.20741 L 0.28732 -0.26296 L 0.31822 -0.28241 L 0.35451 -0.29815 L 0.38732 -0.30185 L 0.42725 -0.29699 L 0.45364 -0.28727 L 0.47361 -0.27268 L 0.48368 -0.25208 L 0.48003 -0.21829 L 0.46458 -0.19167 L 0.45 -0.18055 L 0.42447 -0.12361 L 0.24913 0.00718 L 0.2309 -0.01829 L 0.20086 0.00371 L 0.17552 0.01574 L 0.15086 0.02431 L 0.1118 0.02662 L 0.08003 0.02431 L 0.05277 0.00833 L 0.03454 -0.01227 L 0.03003 -0.03889 L 0.03281 -0.0618 L 0.04826 -0.08009 L 0.06458 -0.09699 L 0.09722 -0.07407 L 0.27361 -0.20856 L 0.28454 -0.2412 L 0.321 -0.26551 L 0.35729 -0.28009 L 0.4 -0.28356 L 0.43368 -0.27523 L 0.45451 -0.26551 L 0.47274 -0.24861 L 0.48368 -0.22801 L 0.48003 -0.20486 L 0.47274 -0.1868 L 0.45902 -0.17106 L 0.44722 -0.16366 L 0.42361 -0.12014 L 0.24635 0.00972 L 0.22552 0.00116 L 0.20642 0.01204 L 0.17812 0.03148 L 0.14913 0.04352 L 0.11545 0.04607 L 0.08177 0.04121 L 0.05 0.02894 L 0.03368 0.00718 L 0.02812 -0.01088 L 0.03003 -0.03518 L 0.03819 -0.05833 L 0.06093 -0.07893 L 0.09184 -0.06782 L 0.27812 -0.20972 L 0.28541 -0.23518 L 0.31736 -0.25463 L 0.34635 -0.26921 L 0.37552 -0.27639 L 0.39635 -0.27639 L 0.41909 -0.27407 L 0.43732 -0.26782 L 0.45816 -0.25833 L 0.47361 -0.24491 L 0.48368 -0.21944 L 0.48281 -0.20116 L 0.47812 -0.18426 L 0.46267 -0.16481 L 0.44722 -0.15393 L 0.42725 -0.125 L 0.24913 0.01088 L 0.23177 0.01574 L 0.2118 0.03264 L 0.18541 0.04977 L 0.15902 0.0581 L 0.12638 0.06181 L 0.10086 0.06065 L 0.07447 0.05579 L 0.04722 0.0375 L 0.03281 0.01204 L 0.03003 -0.00486 L 0.03003 -0.01342 L 0.03281 -0.02315 L 0.05451 -0.04722 L 0.07447 -0.06782 L 0.09097 -0.06921 L 0.27638 -0.21227 L 0.30902 -0.23773 L 0.34461 -0.25579 L 0.37916 -0.26296 L 0.40538 -0.2618 L 0.43454 -0.25579 L 0.45816 -0.24606 L 0.47274 -0.23148 L 0.48177 -0.21458 L 0.48281 -0.18542 L 0.47274 -0.16134 L 0.45277 -0.1419 L 0.42552 -0.12245 L 0.24635 0.01458 " pathEditMode="relative" ptsTypes="AAAAAAAAAAAAAAAAAAAAAAAAA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 animBg="1"/>
      <p:bldP spid="3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/>
          <p:cNvSpPr txBox="1">
            <a:spLocks noChangeArrowheads="1"/>
          </p:cNvSpPr>
          <p:nvPr/>
        </p:nvSpPr>
        <p:spPr bwMode="auto">
          <a:xfrm>
            <a:off x="3657600" y="60198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5138632" y="1029850"/>
            <a:ext cx="2296515" cy="1709345"/>
            <a:chOff x="5138632" y="1029850"/>
            <a:chExt cx="2296515" cy="1709345"/>
          </a:xfrm>
        </p:grpSpPr>
        <p:grpSp>
          <p:nvGrpSpPr>
            <p:cNvPr id="3" name="Group 407"/>
            <p:cNvGrpSpPr>
              <a:grpSpLocks/>
            </p:cNvGrpSpPr>
            <p:nvPr/>
          </p:nvGrpSpPr>
          <p:grpSpPr bwMode="auto">
            <a:xfrm>
              <a:off x="5282632" y="1029850"/>
              <a:ext cx="2152515" cy="1639246"/>
              <a:chOff x="2477" y="960"/>
              <a:chExt cx="1151" cy="912"/>
            </a:xfrm>
          </p:grpSpPr>
          <p:sp>
            <p:nvSpPr>
              <p:cNvPr id="6456" name="Line 70"/>
              <p:cNvSpPr>
                <a:spLocks noChangeShapeType="1"/>
              </p:cNvSpPr>
              <p:nvPr/>
            </p:nvSpPr>
            <p:spPr bwMode="auto">
              <a:xfrm flipH="1" flipV="1">
                <a:off x="2477" y="1870"/>
                <a:ext cx="0" cy="2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7" name="Freeform 318"/>
              <p:cNvSpPr>
                <a:spLocks/>
              </p:cNvSpPr>
              <p:nvPr/>
            </p:nvSpPr>
            <p:spPr bwMode="auto">
              <a:xfrm>
                <a:off x="3303" y="1036"/>
                <a:ext cx="89" cy="128"/>
              </a:xfrm>
              <a:custGeom>
                <a:avLst/>
                <a:gdLst>
                  <a:gd name="T0" fmla="*/ 89 w 89"/>
                  <a:gd name="T1" fmla="*/ 104 h 130"/>
                  <a:gd name="T2" fmla="*/ 89 w 89"/>
                  <a:gd name="T3" fmla="*/ 32 h 130"/>
                  <a:gd name="T4" fmla="*/ 0 w 89"/>
                  <a:gd name="T5" fmla="*/ 0 h 130"/>
                  <a:gd name="T6" fmla="*/ 0 w 89"/>
                  <a:gd name="T7" fmla="*/ 76 h 130"/>
                  <a:gd name="T8" fmla="*/ 89 w 89"/>
                  <a:gd name="T9" fmla="*/ 104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130"/>
                  <a:gd name="T17" fmla="*/ 89 w 8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130">
                    <a:moveTo>
                      <a:pt x="89" y="130"/>
                    </a:moveTo>
                    <a:lnTo>
                      <a:pt x="89" y="41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89" y="1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8" name="Freeform 319"/>
              <p:cNvSpPr>
                <a:spLocks/>
              </p:cNvSpPr>
              <p:nvPr/>
            </p:nvSpPr>
            <p:spPr bwMode="auto">
              <a:xfrm>
                <a:off x="3303" y="1036"/>
                <a:ext cx="89" cy="128"/>
              </a:xfrm>
              <a:custGeom>
                <a:avLst/>
                <a:gdLst>
                  <a:gd name="T0" fmla="*/ 89 w 89"/>
                  <a:gd name="T1" fmla="*/ 104 h 130"/>
                  <a:gd name="T2" fmla="*/ 89 w 89"/>
                  <a:gd name="T3" fmla="*/ 32 h 130"/>
                  <a:gd name="T4" fmla="*/ 0 w 89"/>
                  <a:gd name="T5" fmla="*/ 0 h 130"/>
                  <a:gd name="T6" fmla="*/ 0 w 89"/>
                  <a:gd name="T7" fmla="*/ 76 h 130"/>
                  <a:gd name="T8" fmla="*/ 89 w 89"/>
                  <a:gd name="T9" fmla="*/ 104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130"/>
                  <a:gd name="T17" fmla="*/ 89 w 8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130">
                    <a:moveTo>
                      <a:pt x="89" y="130"/>
                    </a:moveTo>
                    <a:lnTo>
                      <a:pt x="89" y="41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89" y="13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9" name="Freeform 320"/>
              <p:cNvSpPr>
                <a:spLocks/>
              </p:cNvSpPr>
              <p:nvPr/>
            </p:nvSpPr>
            <p:spPr bwMode="auto">
              <a:xfrm>
                <a:off x="3303" y="960"/>
                <a:ext cx="323" cy="115"/>
              </a:xfrm>
              <a:custGeom>
                <a:avLst/>
                <a:gdLst>
                  <a:gd name="T0" fmla="*/ 239 w 323"/>
                  <a:gd name="T1" fmla="*/ 0 h 117"/>
                  <a:gd name="T2" fmla="*/ 0 w 323"/>
                  <a:gd name="T3" fmla="*/ 63 h 117"/>
                  <a:gd name="T4" fmla="*/ 89 w 323"/>
                  <a:gd name="T5" fmla="*/ 91 h 117"/>
                  <a:gd name="T6" fmla="*/ 323 w 323"/>
                  <a:gd name="T7" fmla="*/ 24 h 117"/>
                  <a:gd name="T8" fmla="*/ 239 w 323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3"/>
                  <a:gd name="T16" fmla="*/ 0 h 117"/>
                  <a:gd name="T17" fmla="*/ 323 w 323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3" h="117">
                    <a:moveTo>
                      <a:pt x="239" y="0"/>
                    </a:moveTo>
                    <a:lnTo>
                      <a:pt x="0" y="76"/>
                    </a:lnTo>
                    <a:lnTo>
                      <a:pt x="89" y="117"/>
                    </a:lnTo>
                    <a:lnTo>
                      <a:pt x="323" y="24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6666FF"/>
              </a:solidFill>
              <a:ln w="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0" name="Freeform 321"/>
              <p:cNvSpPr>
                <a:spLocks/>
              </p:cNvSpPr>
              <p:nvPr/>
            </p:nvSpPr>
            <p:spPr bwMode="auto">
              <a:xfrm>
                <a:off x="3303" y="960"/>
                <a:ext cx="323" cy="115"/>
              </a:xfrm>
              <a:custGeom>
                <a:avLst/>
                <a:gdLst>
                  <a:gd name="T0" fmla="*/ 239 w 323"/>
                  <a:gd name="T1" fmla="*/ 0 h 117"/>
                  <a:gd name="T2" fmla="*/ 0 w 323"/>
                  <a:gd name="T3" fmla="*/ 63 h 117"/>
                  <a:gd name="T4" fmla="*/ 89 w 323"/>
                  <a:gd name="T5" fmla="*/ 91 h 117"/>
                  <a:gd name="T6" fmla="*/ 323 w 323"/>
                  <a:gd name="T7" fmla="*/ 24 h 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3"/>
                  <a:gd name="T13" fmla="*/ 0 h 117"/>
                  <a:gd name="T14" fmla="*/ 323 w 323"/>
                  <a:gd name="T15" fmla="*/ 117 h 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3" h="117">
                    <a:moveTo>
                      <a:pt x="239" y="0"/>
                    </a:moveTo>
                    <a:lnTo>
                      <a:pt x="0" y="76"/>
                    </a:lnTo>
                    <a:lnTo>
                      <a:pt x="89" y="117"/>
                    </a:lnTo>
                    <a:lnTo>
                      <a:pt x="323" y="2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1" name="Freeform 322"/>
              <p:cNvSpPr>
                <a:spLocks/>
              </p:cNvSpPr>
              <p:nvPr/>
            </p:nvSpPr>
            <p:spPr bwMode="auto">
              <a:xfrm>
                <a:off x="3392" y="986"/>
                <a:ext cx="236" cy="177"/>
              </a:xfrm>
              <a:custGeom>
                <a:avLst/>
                <a:gdLst>
                  <a:gd name="T0" fmla="*/ 0 w 236"/>
                  <a:gd name="T1" fmla="*/ 144 h 180"/>
                  <a:gd name="T2" fmla="*/ 0 w 236"/>
                  <a:gd name="T3" fmla="*/ 77 h 180"/>
                  <a:gd name="T4" fmla="*/ 236 w 236"/>
                  <a:gd name="T5" fmla="*/ 0 h 180"/>
                  <a:gd name="T6" fmla="*/ 234 w 236"/>
                  <a:gd name="T7" fmla="*/ 74 h 180"/>
                  <a:gd name="T8" fmla="*/ 0 w 236"/>
                  <a:gd name="T9" fmla="*/ 144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6"/>
                  <a:gd name="T16" fmla="*/ 0 h 180"/>
                  <a:gd name="T17" fmla="*/ 236 w 236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6" h="180">
                    <a:moveTo>
                      <a:pt x="0" y="180"/>
                    </a:moveTo>
                    <a:lnTo>
                      <a:pt x="0" y="91"/>
                    </a:lnTo>
                    <a:lnTo>
                      <a:pt x="236" y="0"/>
                    </a:lnTo>
                    <a:lnTo>
                      <a:pt x="234" y="87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6666FF"/>
              </a:solidFill>
              <a:ln w="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2" name="Freeform 323"/>
              <p:cNvSpPr>
                <a:spLocks/>
              </p:cNvSpPr>
              <p:nvPr/>
            </p:nvSpPr>
            <p:spPr bwMode="auto">
              <a:xfrm>
                <a:off x="3392" y="986"/>
                <a:ext cx="236" cy="177"/>
              </a:xfrm>
              <a:custGeom>
                <a:avLst/>
                <a:gdLst>
                  <a:gd name="T0" fmla="*/ 0 w 236"/>
                  <a:gd name="T1" fmla="*/ 144 h 180"/>
                  <a:gd name="T2" fmla="*/ 0 w 236"/>
                  <a:gd name="T3" fmla="*/ 77 h 180"/>
                  <a:gd name="T4" fmla="*/ 236 w 236"/>
                  <a:gd name="T5" fmla="*/ 0 h 180"/>
                  <a:gd name="T6" fmla="*/ 234 w 236"/>
                  <a:gd name="T7" fmla="*/ 74 h 180"/>
                  <a:gd name="T8" fmla="*/ 0 w 236"/>
                  <a:gd name="T9" fmla="*/ 144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6"/>
                  <a:gd name="T16" fmla="*/ 0 h 180"/>
                  <a:gd name="T17" fmla="*/ 236 w 236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6" h="180">
                    <a:moveTo>
                      <a:pt x="0" y="180"/>
                    </a:moveTo>
                    <a:lnTo>
                      <a:pt x="0" y="91"/>
                    </a:lnTo>
                    <a:lnTo>
                      <a:pt x="236" y="0"/>
                    </a:lnTo>
                    <a:lnTo>
                      <a:pt x="234" y="87"/>
                    </a:lnTo>
                    <a:lnTo>
                      <a:pt x="0" y="18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3" name="Freeform 324"/>
              <p:cNvSpPr>
                <a:spLocks noEditPoints="1"/>
              </p:cNvSpPr>
              <p:nvPr/>
            </p:nvSpPr>
            <p:spPr bwMode="auto">
              <a:xfrm>
                <a:off x="3452" y="1006"/>
                <a:ext cx="90" cy="106"/>
              </a:xfrm>
              <a:custGeom>
                <a:avLst/>
                <a:gdLst>
                  <a:gd name="T0" fmla="*/ 42 w 90"/>
                  <a:gd name="T1" fmla="*/ 19 h 108"/>
                  <a:gd name="T2" fmla="*/ 48 w 90"/>
                  <a:gd name="T3" fmla="*/ 19 h 108"/>
                  <a:gd name="T4" fmla="*/ 53 w 90"/>
                  <a:gd name="T5" fmla="*/ 21 h 108"/>
                  <a:gd name="T6" fmla="*/ 59 w 90"/>
                  <a:gd name="T7" fmla="*/ 22 h 108"/>
                  <a:gd name="T8" fmla="*/ 63 w 90"/>
                  <a:gd name="T9" fmla="*/ 27 h 108"/>
                  <a:gd name="T10" fmla="*/ 64 w 90"/>
                  <a:gd name="T11" fmla="*/ 27 h 108"/>
                  <a:gd name="T12" fmla="*/ 66 w 90"/>
                  <a:gd name="T13" fmla="*/ 30 h 108"/>
                  <a:gd name="T14" fmla="*/ 66 w 90"/>
                  <a:gd name="T15" fmla="*/ 39 h 108"/>
                  <a:gd name="T16" fmla="*/ 66 w 90"/>
                  <a:gd name="T17" fmla="*/ 50 h 108"/>
                  <a:gd name="T18" fmla="*/ 64 w 90"/>
                  <a:gd name="T19" fmla="*/ 60 h 108"/>
                  <a:gd name="T20" fmla="*/ 61 w 90"/>
                  <a:gd name="T21" fmla="*/ 67 h 108"/>
                  <a:gd name="T22" fmla="*/ 55 w 90"/>
                  <a:gd name="T23" fmla="*/ 70 h 108"/>
                  <a:gd name="T24" fmla="*/ 50 w 90"/>
                  <a:gd name="T25" fmla="*/ 71 h 108"/>
                  <a:gd name="T26" fmla="*/ 42 w 90"/>
                  <a:gd name="T27" fmla="*/ 72 h 108"/>
                  <a:gd name="T28" fmla="*/ 20 w 90"/>
                  <a:gd name="T29" fmla="*/ 72 h 108"/>
                  <a:gd name="T30" fmla="*/ 20 w 90"/>
                  <a:gd name="T31" fmla="*/ 19 h 108"/>
                  <a:gd name="T32" fmla="*/ 42 w 90"/>
                  <a:gd name="T33" fmla="*/ 19 h 108"/>
                  <a:gd name="T34" fmla="*/ 46 w 90"/>
                  <a:gd name="T35" fmla="*/ 0 h 108"/>
                  <a:gd name="T36" fmla="*/ 0 w 90"/>
                  <a:gd name="T37" fmla="*/ 0 h 108"/>
                  <a:gd name="T38" fmla="*/ 0 w 90"/>
                  <a:gd name="T39" fmla="*/ 82 h 108"/>
                  <a:gd name="T40" fmla="*/ 46 w 90"/>
                  <a:gd name="T41" fmla="*/ 82 h 108"/>
                  <a:gd name="T42" fmla="*/ 61 w 90"/>
                  <a:gd name="T43" fmla="*/ 79 h 108"/>
                  <a:gd name="T44" fmla="*/ 72 w 90"/>
                  <a:gd name="T45" fmla="*/ 76 h 108"/>
                  <a:gd name="T46" fmla="*/ 81 w 90"/>
                  <a:gd name="T47" fmla="*/ 71 h 108"/>
                  <a:gd name="T48" fmla="*/ 89 w 90"/>
                  <a:gd name="T49" fmla="*/ 58 h 108"/>
                  <a:gd name="T50" fmla="*/ 90 w 90"/>
                  <a:gd name="T51" fmla="*/ 37 h 108"/>
                  <a:gd name="T52" fmla="*/ 89 w 90"/>
                  <a:gd name="T53" fmla="*/ 30 h 108"/>
                  <a:gd name="T54" fmla="*/ 89 w 90"/>
                  <a:gd name="T55" fmla="*/ 27 h 108"/>
                  <a:gd name="T56" fmla="*/ 85 w 90"/>
                  <a:gd name="T57" fmla="*/ 24 h 108"/>
                  <a:gd name="T58" fmla="*/ 81 w 90"/>
                  <a:gd name="T59" fmla="*/ 15 h 108"/>
                  <a:gd name="T60" fmla="*/ 76 w 90"/>
                  <a:gd name="T61" fmla="*/ 9 h 108"/>
                  <a:gd name="T62" fmla="*/ 68 w 90"/>
                  <a:gd name="T63" fmla="*/ 6 h 108"/>
                  <a:gd name="T64" fmla="*/ 63 w 90"/>
                  <a:gd name="T65" fmla="*/ 2 h 108"/>
                  <a:gd name="T66" fmla="*/ 55 w 90"/>
                  <a:gd name="T67" fmla="*/ 0 h 108"/>
                  <a:gd name="T68" fmla="*/ 46 w 90"/>
                  <a:gd name="T69" fmla="*/ 0 h 10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0"/>
                  <a:gd name="T106" fmla="*/ 0 h 108"/>
                  <a:gd name="T107" fmla="*/ 90 w 90"/>
                  <a:gd name="T108" fmla="*/ 108 h 10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0" h="108">
                    <a:moveTo>
                      <a:pt x="42" y="19"/>
                    </a:moveTo>
                    <a:lnTo>
                      <a:pt x="48" y="19"/>
                    </a:lnTo>
                    <a:lnTo>
                      <a:pt x="53" y="21"/>
                    </a:lnTo>
                    <a:lnTo>
                      <a:pt x="59" y="22"/>
                    </a:lnTo>
                    <a:lnTo>
                      <a:pt x="63" y="28"/>
                    </a:lnTo>
                    <a:lnTo>
                      <a:pt x="64" y="34"/>
                    </a:lnTo>
                    <a:lnTo>
                      <a:pt x="66" y="43"/>
                    </a:lnTo>
                    <a:lnTo>
                      <a:pt x="66" y="52"/>
                    </a:lnTo>
                    <a:lnTo>
                      <a:pt x="66" y="63"/>
                    </a:lnTo>
                    <a:lnTo>
                      <a:pt x="64" y="73"/>
                    </a:lnTo>
                    <a:lnTo>
                      <a:pt x="61" y="80"/>
                    </a:lnTo>
                    <a:lnTo>
                      <a:pt x="55" y="86"/>
                    </a:lnTo>
                    <a:lnTo>
                      <a:pt x="50" y="87"/>
                    </a:lnTo>
                    <a:lnTo>
                      <a:pt x="42" y="89"/>
                    </a:lnTo>
                    <a:lnTo>
                      <a:pt x="20" y="89"/>
                    </a:lnTo>
                    <a:lnTo>
                      <a:pt x="20" y="19"/>
                    </a:lnTo>
                    <a:lnTo>
                      <a:pt x="42" y="19"/>
                    </a:lnTo>
                    <a:close/>
                    <a:moveTo>
                      <a:pt x="46" y="0"/>
                    </a:moveTo>
                    <a:lnTo>
                      <a:pt x="0" y="0"/>
                    </a:lnTo>
                    <a:lnTo>
                      <a:pt x="0" y="108"/>
                    </a:lnTo>
                    <a:lnTo>
                      <a:pt x="46" y="108"/>
                    </a:lnTo>
                    <a:lnTo>
                      <a:pt x="61" y="104"/>
                    </a:lnTo>
                    <a:lnTo>
                      <a:pt x="72" y="98"/>
                    </a:lnTo>
                    <a:lnTo>
                      <a:pt x="81" y="87"/>
                    </a:lnTo>
                    <a:lnTo>
                      <a:pt x="89" y="71"/>
                    </a:lnTo>
                    <a:lnTo>
                      <a:pt x="90" y="50"/>
                    </a:lnTo>
                    <a:lnTo>
                      <a:pt x="89" y="43"/>
                    </a:lnTo>
                    <a:lnTo>
                      <a:pt x="89" y="34"/>
                    </a:lnTo>
                    <a:lnTo>
                      <a:pt x="85" y="24"/>
                    </a:lnTo>
                    <a:lnTo>
                      <a:pt x="81" y="15"/>
                    </a:lnTo>
                    <a:lnTo>
                      <a:pt x="76" y="9"/>
                    </a:lnTo>
                    <a:lnTo>
                      <a:pt x="68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4" name="Freeform 325"/>
              <p:cNvSpPr>
                <a:spLocks/>
              </p:cNvSpPr>
              <p:nvPr/>
            </p:nvSpPr>
            <p:spPr bwMode="auto">
              <a:xfrm>
                <a:off x="3472" y="1025"/>
                <a:ext cx="46" cy="69"/>
              </a:xfrm>
              <a:custGeom>
                <a:avLst/>
                <a:gdLst>
                  <a:gd name="T0" fmla="*/ 22 w 46"/>
                  <a:gd name="T1" fmla="*/ 0 h 70"/>
                  <a:gd name="T2" fmla="*/ 28 w 46"/>
                  <a:gd name="T3" fmla="*/ 0 h 70"/>
                  <a:gd name="T4" fmla="*/ 33 w 46"/>
                  <a:gd name="T5" fmla="*/ 2 h 70"/>
                  <a:gd name="T6" fmla="*/ 39 w 46"/>
                  <a:gd name="T7" fmla="*/ 3 h 70"/>
                  <a:gd name="T8" fmla="*/ 43 w 46"/>
                  <a:gd name="T9" fmla="*/ 9 h 70"/>
                  <a:gd name="T10" fmla="*/ 44 w 46"/>
                  <a:gd name="T11" fmla="*/ 15 h 70"/>
                  <a:gd name="T12" fmla="*/ 46 w 46"/>
                  <a:gd name="T13" fmla="*/ 24 h 70"/>
                  <a:gd name="T14" fmla="*/ 46 w 46"/>
                  <a:gd name="T15" fmla="*/ 33 h 70"/>
                  <a:gd name="T16" fmla="*/ 46 w 46"/>
                  <a:gd name="T17" fmla="*/ 35 h 70"/>
                  <a:gd name="T18" fmla="*/ 44 w 46"/>
                  <a:gd name="T19" fmla="*/ 41 h 70"/>
                  <a:gd name="T20" fmla="*/ 41 w 46"/>
                  <a:gd name="T21" fmla="*/ 48 h 70"/>
                  <a:gd name="T22" fmla="*/ 35 w 46"/>
                  <a:gd name="T23" fmla="*/ 54 h 70"/>
                  <a:gd name="T24" fmla="*/ 30 w 46"/>
                  <a:gd name="T25" fmla="*/ 55 h 70"/>
                  <a:gd name="T26" fmla="*/ 22 w 46"/>
                  <a:gd name="T27" fmla="*/ 57 h 70"/>
                  <a:gd name="T28" fmla="*/ 0 w 46"/>
                  <a:gd name="T29" fmla="*/ 57 h 70"/>
                  <a:gd name="T30" fmla="*/ 0 w 46"/>
                  <a:gd name="T31" fmla="*/ 0 h 70"/>
                  <a:gd name="T32" fmla="*/ 22 w 46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70"/>
                  <a:gd name="T53" fmla="*/ 46 w 46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70">
                    <a:moveTo>
                      <a:pt x="22" y="0"/>
                    </a:moveTo>
                    <a:lnTo>
                      <a:pt x="28" y="0"/>
                    </a:lnTo>
                    <a:lnTo>
                      <a:pt x="33" y="2"/>
                    </a:lnTo>
                    <a:lnTo>
                      <a:pt x="39" y="3"/>
                    </a:lnTo>
                    <a:lnTo>
                      <a:pt x="43" y="9"/>
                    </a:lnTo>
                    <a:lnTo>
                      <a:pt x="44" y="15"/>
                    </a:lnTo>
                    <a:lnTo>
                      <a:pt x="46" y="24"/>
                    </a:lnTo>
                    <a:lnTo>
                      <a:pt x="46" y="33"/>
                    </a:lnTo>
                    <a:lnTo>
                      <a:pt x="46" y="44"/>
                    </a:lnTo>
                    <a:lnTo>
                      <a:pt x="44" y="54"/>
                    </a:lnTo>
                    <a:lnTo>
                      <a:pt x="41" y="61"/>
                    </a:lnTo>
                    <a:lnTo>
                      <a:pt x="35" y="67"/>
                    </a:lnTo>
                    <a:lnTo>
                      <a:pt x="30" y="68"/>
                    </a:lnTo>
                    <a:lnTo>
                      <a:pt x="22" y="70"/>
                    </a:lnTo>
                    <a:lnTo>
                      <a:pt x="0" y="70"/>
                    </a:lnTo>
                    <a:lnTo>
                      <a:pt x="0" y="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5" name="Freeform 326"/>
              <p:cNvSpPr>
                <a:spLocks/>
              </p:cNvSpPr>
              <p:nvPr/>
            </p:nvSpPr>
            <p:spPr bwMode="auto">
              <a:xfrm>
                <a:off x="3452" y="1006"/>
                <a:ext cx="90" cy="106"/>
              </a:xfrm>
              <a:custGeom>
                <a:avLst/>
                <a:gdLst>
                  <a:gd name="T0" fmla="*/ 46 w 90"/>
                  <a:gd name="T1" fmla="*/ 0 h 108"/>
                  <a:gd name="T2" fmla="*/ 0 w 90"/>
                  <a:gd name="T3" fmla="*/ 0 h 108"/>
                  <a:gd name="T4" fmla="*/ 0 w 90"/>
                  <a:gd name="T5" fmla="*/ 82 h 108"/>
                  <a:gd name="T6" fmla="*/ 46 w 90"/>
                  <a:gd name="T7" fmla="*/ 82 h 108"/>
                  <a:gd name="T8" fmla="*/ 61 w 90"/>
                  <a:gd name="T9" fmla="*/ 79 h 108"/>
                  <a:gd name="T10" fmla="*/ 72 w 90"/>
                  <a:gd name="T11" fmla="*/ 76 h 108"/>
                  <a:gd name="T12" fmla="*/ 81 w 90"/>
                  <a:gd name="T13" fmla="*/ 71 h 108"/>
                  <a:gd name="T14" fmla="*/ 89 w 90"/>
                  <a:gd name="T15" fmla="*/ 58 h 108"/>
                  <a:gd name="T16" fmla="*/ 90 w 90"/>
                  <a:gd name="T17" fmla="*/ 37 h 108"/>
                  <a:gd name="T18" fmla="*/ 89 w 90"/>
                  <a:gd name="T19" fmla="*/ 30 h 108"/>
                  <a:gd name="T20" fmla="*/ 89 w 90"/>
                  <a:gd name="T21" fmla="*/ 27 h 108"/>
                  <a:gd name="T22" fmla="*/ 85 w 90"/>
                  <a:gd name="T23" fmla="*/ 24 h 108"/>
                  <a:gd name="T24" fmla="*/ 81 w 90"/>
                  <a:gd name="T25" fmla="*/ 15 h 108"/>
                  <a:gd name="T26" fmla="*/ 76 w 90"/>
                  <a:gd name="T27" fmla="*/ 9 h 108"/>
                  <a:gd name="T28" fmla="*/ 68 w 90"/>
                  <a:gd name="T29" fmla="*/ 6 h 108"/>
                  <a:gd name="T30" fmla="*/ 63 w 90"/>
                  <a:gd name="T31" fmla="*/ 2 h 108"/>
                  <a:gd name="T32" fmla="*/ 55 w 90"/>
                  <a:gd name="T33" fmla="*/ 0 h 108"/>
                  <a:gd name="T34" fmla="*/ 46 w 90"/>
                  <a:gd name="T35" fmla="*/ 0 h 10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0"/>
                  <a:gd name="T55" fmla="*/ 0 h 108"/>
                  <a:gd name="T56" fmla="*/ 90 w 90"/>
                  <a:gd name="T57" fmla="*/ 108 h 10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0" h="108">
                    <a:moveTo>
                      <a:pt x="46" y="0"/>
                    </a:moveTo>
                    <a:lnTo>
                      <a:pt x="0" y="0"/>
                    </a:lnTo>
                    <a:lnTo>
                      <a:pt x="0" y="108"/>
                    </a:lnTo>
                    <a:lnTo>
                      <a:pt x="46" y="108"/>
                    </a:lnTo>
                    <a:lnTo>
                      <a:pt x="61" y="104"/>
                    </a:lnTo>
                    <a:lnTo>
                      <a:pt x="72" y="98"/>
                    </a:lnTo>
                    <a:lnTo>
                      <a:pt x="81" y="87"/>
                    </a:lnTo>
                    <a:lnTo>
                      <a:pt x="89" y="71"/>
                    </a:lnTo>
                    <a:lnTo>
                      <a:pt x="90" y="50"/>
                    </a:lnTo>
                    <a:lnTo>
                      <a:pt x="89" y="43"/>
                    </a:lnTo>
                    <a:lnTo>
                      <a:pt x="89" y="34"/>
                    </a:lnTo>
                    <a:lnTo>
                      <a:pt x="85" y="24"/>
                    </a:lnTo>
                    <a:lnTo>
                      <a:pt x="81" y="15"/>
                    </a:lnTo>
                    <a:lnTo>
                      <a:pt x="76" y="9"/>
                    </a:lnTo>
                    <a:lnTo>
                      <a:pt x="68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6" name="Freeform 327"/>
              <p:cNvSpPr>
                <a:spLocks/>
              </p:cNvSpPr>
              <p:nvPr/>
            </p:nvSpPr>
            <p:spPr bwMode="auto">
              <a:xfrm>
                <a:off x="2925" y="1160"/>
                <a:ext cx="89" cy="128"/>
              </a:xfrm>
              <a:custGeom>
                <a:avLst/>
                <a:gdLst>
                  <a:gd name="T0" fmla="*/ 89 w 89"/>
                  <a:gd name="T1" fmla="*/ 104 h 130"/>
                  <a:gd name="T2" fmla="*/ 89 w 89"/>
                  <a:gd name="T3" fmla="*/ 32 h 130"/>
                  <a:gd name="T4" fmla="*/ 0 w 89"/>
                  <a:gd name="T5" fmla="*/ 0 h 130"/>
                  <a:gd name="T6" fmla="*/ 0 w 89"/>
                  <a:gd name="T7" fmla="*/ 76 h 130"/>
                  <a:gd name="T8" fmla="*/ 89 w 89"/>
                  <a:gd name="T9" fmla="*/ 104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130"/>
                  <a:gd name="T17" fmla="*/ 89 w 8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130">
                    <a:moveTo>
                      <a:pt x="89" y="130"/>
                    </a:moveTo>
                    <a:lnTo>
                      <a:pt x="89" y="41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89" y="13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7" name="Freeform 328"/>
              <p:cNvSpPr>
                <a:spLocks/>
              </p:cNvSpPr>
              <p:nvPr/>
            </p:nvSpPr>
            <p:spPr bwMode="auto">
              <a:xfrm>
                <a:off x="2925" y="1160"/>
                <a:ext cx="89" cy="128"/>
              </a:xfrm>
              <a:custGeom>
                <a:avLst/>
                <a:gdLst>
                  <a:gd name="T0" fmla="*/ 89 w 89"/>
                  <a:gd name="T1" fmla="*/ 104 h 130"/>
                  <a:gd name="T2" fmla="*/ 89 w 89"/>
                  <a:gd name="T3" fmla="*/ 32 h 130"/>
                  <a:gd name="T4" fmla="*/ 0 w 89"/>
                  <a:gd name="T5" fmla="*/ 0 h 130"/>
                  <a:gd name="T6" fmla="*/ 0 w 89"/>
                  <a:gd name="T7" fmla="*/ 76 h 130"/>
                  <a:gd name="T8" fmla="*/ 89 w 89"/>
                  <a:gd name="T9" fmla="*/ 104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130"/>
                  <a:gd name="T17" fmla="*/ 89 w 8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130">
                    <a:moveTo>
                      <a:pt x="89" y="130"/>
                    </a:moveTo>
                    <a:lnTo>
                      <a:pt x="89" y="41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89" y="13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8" name="Freeform 329"/>
              <p:cNvSpPr>
                <a:spLocks/>
              </p:cNvSpPr>
              <p:nvPr/>
            </p:nvSpPr>
            <p:spPr bwMode="auto">
              <a:xfrm>
                <a:off x="2925" y="1130"/>
                <a:ext cx="176" cy="70"/>
              </a:xfrm>
              <a:custGeom>
                <a:avLst/>
                <a:gdLst>
                  <a:gd name="T0" fmla="*/ 176 w 176"/>
                  <a:gd name="T1" fmla="*/ 35 h 71"/>
                  <a:gd name="T2" fmla="*/ 89 w 176"/>
                  <a:gd name="T3" fmla="*/ 58 h 71"/>
                  <a:gd name="T4" fmla="*/ 0 w 176"/>
                  <a:gd name="T5" fmla="*/ 30 h 71"/>
                  <a:gd name="T6" fmla="*/ 87 w 176"/>
                  <a:gd name="T7" fmla="*/ 0 h 71"/>
                  <a:gd name="T8" fmla="*/ 176 w 176"/>
                  <a:gd name="T9" fmla="*/ 35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71"/>
                  <a:gd name="T17" fmla="*/ 176 w 176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71">
                    <a:moveTo>
                      <a:pt x="176" y="39"/>
                    </a:moveTo>
                    <a:lnTo>
                      <a:pt x="89" y="71"/>
                    </a:lnTo>
                    <a:lnTo>
                      <a:pt x="0" y="30"/>
                    </a:lnTo>
                    <a:lnTo>
                      <a:pt x="87" y="0"/>
                    </a:lnTo>
                    <a:lnTo>
                      <a:pt x="176" y="39"/>
                    </a:lnTo>
                    <a:close/>
                  </a:path>
                </a:pathLst>
              </a:custGeom>
              <a:solidFill>
                <a:srgbClr val="6666FF"/>
              </a:solidFill>
              <a:ln w="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9" name="Freeform 330"/>
              <p:cNvSpPr>
                <a:spLocks/>
              </p:cNvSpPr>
              <p:nvPr/>
            </p:nvSpPr>
            <p:spPr bwMode="auto">
              <a:xfrm>
                <a:off x="3014" y="1169"/>
                <a:ext cx="87" cy="119"/>
              </a:xfrm>
              <a:custGeom>
                <a:avLst/>
                <a:gdLst>
                  <a:gd name="T0" fmla="*/ 0 w 87"/>
                  <a:gd name="T1" fmla="*/ 95 h 121"/>
                  <a:gd name="T2" fmla="*/ 0 w 87"/>
                  <a:gd name="T3" fmla="*/ 30 h 121"/>
                  <a:gd name="T4" fmla="*/ 87 w 87"/>
                  <a:gd name="T5" fmla="*/ 0 h 121"/>
                  <a:gd name="T6" fmla="*/ 87 w 87"/>
                  <a:gd name="T7" fmla="*/ 73 h 121"/>
                  <a:gd name="T8" fmla="*/ 0 w 87"/>
                  <a:gd name="T9" fmla="*/ 95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121"/>
                  <a:gd name="T17" fmla="*/ 87 w 87"/>
                  <a:gd name="T18" fmla="*/ 121 h 1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121">
                    <a:moveTo>
                      <a:pt x="0" y="121"/>
                    </a:moveTo>
                    <a:lnTo>
                      <a:pt x="0" y="32"/>
                    </a:lnTo>
                    <a:lnTo>
                      <a:pt x="87" y="0"/>
                    </a:lnTo>
                    <a:lnTo>
                      <a:pt x="87" y="86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6666FF"/>
              </a:solidFill>
              <a:ln w="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0" name="Freeform 332"/>
              <p:cNvSpPr>
                <a:spLocks/>
              </p:cNvSpPr>
              <p:nvPr/>
            </p:nvSpPr>
            <p:spPr bwMode="auto">
              <a:xfrm>
                <a:off x="3099" y="1110"/>
                <a:ext cx="238" cy="105"/>
              </a:xfrm>
              <a:custGeom>
                <a:avLst/>
                <a:gdLst>
                  <a:gd name="T0" fmla="*/ 238 w 238"/>
                  <a:gd name="T1" fmla="*/ 0 h 106"/>
                  <a:gd name="T2" fmla="*/ 206 w 238"/>
                  <a:gd name="T3" fmla="*/ 30 h 106"/>
                  <a:gd name="T4" fmla="*/ 184 w 238"/>
                  <a:gd name="T5" fmla="*/ 15 h 106"/>
                  <a:gd name="T6" fmla="*/ 165 w 238"/>
                  <a:gd name="T7" fmla="*/ 41 h 106"/>
                  <a:gd name="T8" fmla="*/ 145 w 238"/>
                  <a:gd name="T9" fmla="*/ 26 h 106"/>
                  <a:gd name="T10" fmla="*/ 132 w 238"/>
                  <a:gd name="T11" fmla="*/ 53 h 106"/>
                  <a:gd name="T12" fmla="*/ 112 w 238"/>
                  <a:gd name="T13" fmla="*/ 43 h 106"/>
                  <a:gd name="T14" fmla="*/ 100 w 238"/>
                  <a:gd name="T15" fmla="*/ 58 h 106"/>
                  <a:gd name="T16" fmla="*/ 78 w 238"/>
                  <a:gd name="T17" fmla="*/ 53 h 106"/>
                  <a:gd name="T18" fmla="*/ 67 w 238"/>
                  <a:gd name="T19" fmla="*/ 70 h 106"/>
                  <a:gd name="T20" fmla="*/ 45 w 238"/>
                  <a:gd name="T21" fmla="*/ 56 h 106"/>
                  <a:gd name="T22" fmla="*/ 32 w 238"/>
                  <a:gd name="T23" fmla="*/ 83 h 106"/>
                  <a:gd name="T24" fmla="*/ 15 w 238"/>
                  <a:gd name="T25" fmla="*/ 65 h 106"/>
                  <a:gd name="T26" fmla="*/ 0 w 238"/>
                  <a:gd name="T27" fmla="*/ 93 h 10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8"/>
                  <a:gd name="T43" fmla="*/ 0 h 106"/>
                  <a:gd name="T44" fmla="*/ 238 w 238"/>
                  <a:gd name="T45" fmla="*/ 106 h 10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8" h="106">
                    <a:moveTo>
                      <a:pt x="238" y="0"/>
                    </a:moveTo>
                    <a:lnTo>
                      <a:pt x="206" y="30"/>
                    </a:lnTo>
                    <a:lnTo>
                      <a:pt x="184" y="15"/>
                    </a:lnTo>
                    <a:lnTo>
                      <a:pt x="165" y="41"/>
                    </a:lnTo>
                    <a:lnTo>
                      <a:pt x="145" y="26"/>
                    </a:lnTo>
                    <a:lnTo>
                      <a:pt x="132" y="54"/>
                    </a:lnTo>
                    <a:lnTo>
                      <a:pt x="112" y="43"/>
                    </a:lnTo>
                    <a:lnTo>
                      <a:pt x="100" y="71"/>
                    </a:lnTo>
                    <a:lnTo>
                      <a:pt x="78" y="56"/>
                    </a:lnTo>
                    <a:lnTo>
                      <a:pt x="67" y="83"/>
                    </a:lnTo>
                    <a:lnTo>
                      <a:pt x="45" y="69"/>
                    </a:lnTo>
                    <a:lnTo>
                      <a:pt x="32" y="96"/>
                    </a:lnTo>
                    <a:lnTo>
                      <a:pt x="15" y="78"/>
                    </a:lnTo>
                    <a:lnTo>
                      <a:pt x="0" y="106"/>
                    </a:lnTo>
                  </a:path>
                </a:pathLst>
              </a:custGeom>
              <a:noFill/>
              <a:ln w="1111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1" name="Line 333"/>
              <p:cNvSpPr>
                <a:spLocks noChangeShapeType="1"/>
              </p:cNvSpPr>
              <p:nvPr/>
            </p:nvSpPr>
            <p:spPr bwMode="auto">
              <a:xfrm flipV="1">
                <a:off x="2877" y="1234"/>
                <a:ext cx="92" cy="40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54" name="Freeform 331"/>
            <p:cNvSpPr>
              <a:spLocks/>
            </p:cNvSpPr>
            <p:nvPr/>
          </p:nvSpPr>
          <p:spPr bwMode="auto">
            <a:xfrm>
              <a:off x="5138632" y="1596037"/>
              <a:ext cx="892050" cy="1143158"/>
            </a:xfrm>
            <a:custGeom>
              <a:avLst/>
              <a:gdLst>
                <a:gd name="T0" fmla="*/ 0 w 477"/>
                <a:gd name="T1" fmla="*/ 636 h 636"/>
                <a:gd name="T2" fmla="*/ 247 w 477"/>
                <a:gd name="T3" fmla="*/ 493 h 636"/>
                <a:gd name="T4" fmla="*/ 477 w 477"/>
                <a:gd name="T5" fmla="*/ 0 h 636"/>
                <a:gd name="T6" fmla="*/ 0 60000 65536"/>
                <a:gd name="T7" fmla="*/ 0 60000 65536"/>
                <a:gd name="T8" fmla="*/ 0 60000 65536"/>
                <a:gd name="T9" fmla="*/ 0 w 477"/>
                <a:gd name="T10" fmla="*/ 0 h 636"/>
                <a:gd name="T11" fmla="*/ 477 w 477"/>
                <a:gd name="T12" fmla="*/ 636 h 6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7" h="636">
                  <a:moveTo>
                    <a:pt x="0" y="636"/>
                  </a:moveTo>
                  <a:lnTo>
                    <a:pt x="247" y="493"/>
                  </a:lnTo>
                  <a:lnTo>
                    <a:pt x="477" y="0"/>
                  </a:lnTo>
                </a:path>
              </a:pathLst>
            </a:cu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29"/>
          <p:cNvGrpSpPr>
            <a:grpSpLocks/>
          </p:cNvGrpSpPr>
          <p:nvPr/>
        </p:nvGrpSpPr>
        <p:grpSpPr bwMode="auto">
          <a:xfrm>
            <a:off x="1996820" y="1892612"/>
            <a:ext cx="5270015" cy="2962145"/>
            <a:chOff x="672" y="1440"/>
            <a:chExt cx="2818" cy="1648"/>
          </a:xfrm>
        </p:grpSpPr>
        <p:sp>
          <p:nvSpPr>
            <p:cNvPr id="6261" name="Freeform 135"/>
            <p:cNvSpPr>
              <a:spLocks/>
            </p:cNvSpPr>
            <p:nvPr/>
          </p:nvSpPr>
          <p:spPr bwMode="auto">
            <a:xfrm>
              <a:off x="672" y="2400"/>
              <a:ext cx="1687" cy="688"/>
            </a:xfrm>
            <a:custGeom>
              <a:avLst/>
              <a:gdLst>
                <a:gd name="T0" fmla="*/ 934 w 1687"/>
                <a:gd name="T1" fmla="*/ 0 h 688"/>
                <a:gd name="T2" fmla="*/ 794 w 1687"/>
                <a:gd name="T3" fmla="*/ 17 h 688"/>
                <a:gd name="T4" fmla="*/ 756 w 1687"/>
                <a:gd name="T5" fmla="*/ 39 h 688"/>
                <a:gd name="T6" fmla="*/ 727 w 1687"/>
                <a:gd name="T7" fmla="*/ 60 h 688"/>
                <a:gd name="T8" fmla="*/ 705 w 1687"/>
                <a:gd name="T9" fmla="*/ 76 h 688"/>
                <a:gd name="T10" fmla="*/ 692 w 1687"/>
                <a:gd name="T11" fmla="*/ 89 h 688"/>
                <a:gd name="T12" fmla="*/ 682 w 1687"/>
                <a:gd name="T13" fmla="*/ 99 h 688"/>
                <a:gd name="T14" fmla="*/ 680 w 1687"/>
                <a:gd name="T15" fmla="*/ 101 h 688"/>
                <a:gd name="T16" fmla="*/ 649 w 1687"/>
                <a:gd name="T17" fmla="*/ 136 h 688"/>
                <a:gd name="T18" fmla="*/ 628 w 1687"/>
                <a:gd name="T19" fmla="*/ 169 h 688"/>
                <a:gd name="T20" fmla="*/ 616 w 1687"/>
                <a:gd name="T21" fmla="*/ 202 h 688"/>
                <a:gd name="T22" fmla="*/ 612 w 1687"/>
                <a:gd name="T23" fmla="*/ 232 h 688"/>
                <a:gd name="T24" fmla="*/ 614 w 1687"/>
                <a:gd name="T25" fmla="*/ 260 h 688"/>
                <a:gd name="T26" fmla="*/ 617 w 1687"/>
                <a:gd name="T27" fmla="*/ 286 h 688"/>
                <a:gd name="T28" fmla="*/ 627 w 1687"/>
                <a:gd name="T29" fmla="*/ 308 h 688"/>
                <a:gd name="T30" fmla="*/ 634 w 1687"/>
                <a:gd name="T31" fmla="*/ 325 h 688"/>
                <a:gd name="T32" fmla="*/ 643 w 1687"/>
                <a:gd name="T33" fmla="*/ 338 h 688"/>
                <a:gd name="T34" fmla="*/ 649 w 1687"/>
                <a:gd name="T35" fmla="*/ 347 h 688"/>
                <a:gd name="T36" fmla="*/ 651 w 1687"/>
                <a:gd name="T37" fmla="*/ 349 h 688"/>
                <a:gd name="T38" fmla="*/ 682 w 1687"/>
                <a:gd name="T39" fmla="*/ 384 h 688"/>
                <a:gd name="T40" fmla="*/ 719 w 1687"/>
                <a:gd name="T41" fmla="*/ 412 h 688"/>
                <a:gd name="T42" fmla="*/ 758 w 1687"/>
                <a:gd name="T43" fmla="*/ 434 h 688"/>
                <a:gd name="T44" fmla="*/ 797 w 1687"/>
                <a:gd name="T45" fmla="*/ 451 h 688"/>
                <a:gd name="T46" fmla="*/ 834 w 1687"/>
                <a:gd name="T47" fmla="*/ 462 h 688"/>
                <a:gd name="T48" fmla="*/ 866 w 1687"/>
                <a:gd name="T49" fmla="*/ 471 h 688"/>
                <a:gd name="T50" fmla="*/ 892 w 1687"/>
                <a:gd name="T51" fmla="*/ 477 h 688"/>
                <a:gd name="T52" fmla="*/ 910 w 1687"/>
                <a:gd name="T53" fmla="*/ 479 h 688"/>
                <a:gd name="T54" fmla="*/ 916 w 1687"/>
                <a:gd name="T55" fmla="*/ 481 h 688"/>
                <a:gd name="T56" fmla="*/ 992 w 1687"/>
                <a:gd name="T57" fmla="*/ 486 h 688"/>
                <a:gd name="T58" fmla="*/ 1059 w 1687"/>
                <a:gd name="T59" fmla="*/ 488 h 688"/>
                <a:gd name="T60" fmla="*/ 1114 w 1687"/>
                <a:gd name="T61" fmla="*/ 488 h 688"/>
                <a:gd name="T62" fmla="*/ 1161 w 1687"/>
                <a:gd name="T63" fmla="*/ 486 h 688"/>
                <a:gd name="T64" fmla="*/ 1198 w 1687"/>
                <a:gd name="T65" fmla="*/ 482 h 688"/>
                <a:gd name="T66" fmla="*/ 1227 w 1687"/>
                <a:gd name="T67" fmla="*/ 479 h 688"/>
                <a:gd name="T68" fmla="*/ 1250 w 1687"/>
                <a:gd name="T69" fmla="*/ 473 h 688"/>
                <a:gd name="T70" fmla="*/ 1265 w 1687"/>
                <a:gd name="T71" fmla="*/ 470 h 688"/>
                <a:gd name="T72" fmla="*/ 1274 w 1687"/>
                <a:gd name="T73" fmla="*/ 468 h 688"/>
                <a:gd name="T74" fmla="*/ 1277 w 1687"/>
                <a:gd name="T75" fmla="*/ 466 h 688"/>
                <a:gd name="T76" fmla="*/ 1320 w 1687"/>
                <a:gd name="T77" fmla="*/ 453 h 688"/>
                <a:gd name="T78" fmla="*/ 1361 w 1687"/>
                <a:gd name="T79" fmla="*/ 436 h 688"/>
                <a:gd name="T80" fmla="*/ 1402 w 1687"/>
                <a:gd name="T81" fmla="*/ 419 h 688"/>
                <a:gd name="T82" fmla="*/ 1441 w 1687"/>
                <a:gd name="T83" fmla="*/ 401 h 688"/>
                <a:gd name="T84" fmla="*/ 1478 w 1687"/>
                <a:gd name="T85" fmla="*/ 382 h 688"/>
                <a:gd name="T86" fmla="*/ 1509 w 1687"/>
                <a:gd name="T87" fmla="*/ 364 h 688"/>
                <a:gd name="T88" fmla="*/ 1537 w 1687"/>
                <a:gd name="T89" fmla="*/ 347 h 688"/>
                <a:gd name="T90" fmla="*/ 1561 w 1687"/>
                <a:gd name="T91" fmla="*/ 332 h 688"/>
                <a:gd name="T92" fmla="*/ 1578 w 1687"/>
                <a:gd name="T93" fmla="*/ 321 h 688"/>
                <a:gd name="T94" fmla="*/ 1589 w 1687"/>
                <a:gd name="T95" fmla="*/ 314 h 688"/>
                <a:gd name="T96" fmla="*/ 1593 w 1687"/>
                <a:gd name="T97" fmla="*/ 312 h 688"/>
                <a:gd name="T98" fmla="*/ 1687 w 1687"/>
                <a:gd name="T99" fmla="*/ 317 h 688"/>
                <a:gd name="T100" fmla="*/ 1096 w 1687"/>
                <a:gd name="T101" fmla="*/ 651 h 688"/>
                <a:gd name="T102" fmla="*/ 1092 w 1687"/>
                <a:gd name="T103" fmla="*/ 653 h 688"/>
                <a:gd name="T104" fmla="*/ 1079 w 1687"/>
                <a:gd name="T105" fmla="*/ 657 h 688"/>
                <a:gd name="T106" fmla="*/ 1059 w 1687"/>
                <a:gd name="T107" fmla="*/ 664 h 688"/>
                <a:gd name="T108" fmla="*/ 1033 w 1687"/>
                <a:gd name="T109" fmla="*/ 672 h 688"/>
                <a:gd name="T110" fmla="*/ 999 w 1687"/>
                <a:gd name="T111" fmla="*/ 679 h 688"/>
                <a:gd name="T112" fmla="*/ 960 w 1687"/>
                <a:gd name="T113" fmla="*/ 685 h 688"/>
                <a:gd name="T114" fmla="*/ 916 w 1687"/>
                <a:gd name="T115" fmla="*/ 688 h 688"/>
                <a:gd name="T116" fmla="*/ 868 w 1687"/>
                <a:gd name="T117" fmla="*/ 688 h 688"/>
                <a:gd name="T118" fmla="*/ 0 w 1687"/>
                <a:gd name="T119" fmla="*/ 668 h 6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87"/>
                <a:gd name="T181" fmla="*/ 0 h 688"/>
                <a:gd name="T182" fmla="*/ 1687 w 1687"/>
                <a:gd name="T183" fmla="*/ 688 h 6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87" h="688">
                  <a:moveTo>
                    <a:pt x="934" y="0"/>
                  </a:moveTo>
                  <a:lnTo>
                    <a:pt x="794" y="17"/>
                  </a:lnTo>
                  <a:lnTo>
                    <a:pt x="756" y="39"/>
                  </a:lnTo>
                  <a:lnTo>
                    <a:pt x="727" y="60"/>
                  </a:lnTo>
                  <a:lnTo>
                    <a:pt x="705" y="76"/>
                  </a:lnTo>
                  <a:lnTo>
                    <a:pt x="692" y="89"/>
                  </a:lnTo>
                  <a:lnTo>
                    <a:pt x="682" y="99"/>
                  </a:lnTo>
                  <a:lnTo>
                    <a:pt x="680" y="101"/>
                  </a:lnTo>
                  <a:lnTo>
                    <a:pt x="649" y="136"/>
                  </a:lnTo>
                  <a:lnTo>
                    <a:pt x="628" y="169"/>
                  </a:lnTo>
                  <a:lnTo>
                    <a:pt x="616" y="202"/>
                  </a:lnTo>
                  <a:lnTo>
                    <a:pt x="612" y="232"/>
                  </a:lnTo>
                  <a:lnTo>
                    <a:pt x="614" y="260"/>
                  </a:lnTo>
                  <a:lnTo>
                    <a:pt x="617" y="286"/>
                  </a:lnTo>
                  <a:lnTo>
                    <a:pt x="627" y="308"/>
                  </a:lnTo>
                  <a:lnTo>
                    <a:pt x="634" y="325"/>
                  </a:lnTo>
                  <a:lnTo>
                    <a:pt x="643" y="338"/>
                  </a:lnTo>
                  <a:lnTo>
                    <a:pt x="649" y="347"/>
                  </a:lnTo>
                  <a:lnTo>
                    <a:pt x="651" y="349"/>
                  </a:lnTo>
                  <a:lnTo>
                    <a:pt x="682" y="384"/>
                  </a:lnTo>
                  <a:lnTo>
                    <a:pt x="719" y="412"/>
                  </a:lnTo>
                  <a:lnTo>
                    <a:pt x="758" y="434"/>
                  </a:lnTo>
                  <a:lnTo>
                    <a:pt x="797" y="451"/>
                  </a:lnTo>
                  <a:lnTo>
                    <a:pt x="834" y="462"/>
                  </a:lnTo>
                  <a:lnTo>
                    <a:pt x="866" y="471"/>
                  </a:lnTo>
                  <a:lnTo>
                    <a:pt x="892" y="477"/>
                  </a:lnTo>
                  <a:lnTo>
                    <a:pt x="910" y="479"/>
                  </a:lnTo>
                  <a:lnTo>
                    <a:pt x="916" y="481"/>
                  </a:lnTo>
                  <a:lnTo>
                    <a:pt x="992" y="486"/>
                  </a:lnTo>
                  <a:lnTo>
                    <a:pt x="1059" y="488"/>
                  </a:lnTo>
                  <a:lnTo>
                    <a:pt x="1114" y="488"/>
                  </a:lnTo>
                  <a:lnTo>
                    <a:pt x="1161" y="486"/>
                  </a:lnTo>
                  <a:lnTo>
                    <a:pt x="1198" y="482"/>
                  </a:lnTo>
                  <a:lnTo>
                    <a:pt x="1227" y="479"/>
                  </a:lnTo>
                  <a:lnTo>
                    <a:pt x="1250" y="473"/>
                  </a:lnTo>
                  <a:lnTo>
                    <a:pt x="1265" y="470"/>
                  </a:lnTo>
                  <a:lnTo>
                    <a:pt x="1274" y="468"/>
                  </a:lnTo>
                  <a:lnTo>
                    <a:pt x="1277" y="466"/>
                  </a:lnTo>
                  <a:lnTo>
                    <a:pt x="1320" y="453"/>
                  </a:lnTo>
                  <a:lnTo>
                    <a:pt x="1361" y="436"/>
                  </a:lnTo>
                  <a:lnTo>
                    <a:pt x="1402" y="419"/>
                  </a:lnTo>
                  <a:lnTo>
                    <a:pt x="1441" y="401"/>
                  </a:lnTo>
                  <a:lnTo>
                    <a:pt x="1478" y="382"/>
                  </a:lnTo>
                  <a:lnTo>
                    <a:pt x="1509" y="364"/>
                  </a:lnTo>
                  <a:lnTo>
                    <a:pt x="1537" y="347"/>
                  </a:lnTo>
                  <a:lnTo>
                    <a:pt x="1561" y="332"/>
                  </a:lnTo>
                  <a:lnTo>
                    <a:pt x="1578" y="321"/>
                  </a:lnTo>
                  <a:lnTo>
                    <a:pt x="1589" y="314"/>
                  </a:lnTo>
                  <a:lnTo>
                    <a:pt x="1593" y="312"/>
                  </a:lnTo>
                  <a:lnTo>
                    <a:pt x="1687" y="317"/>
                  </a:lnTo>
                  <a:lnTo>
                    <a:pt x="1096" y="651"/>
                  </a:lnTo>
                  <a:lnTo>
                    <a:pt x="1092" y="653"/>
                  </a:lnTo>
                  <a:lnTo>
                    <a:pt x="1079" y="657"/>
                  </a:lnTo>
                  <a:lnTo>
                    <a:pt x="1059" y="664"/>
                  </a:lnTo>
                  <a:lnTo>
                    <a:pt x="1033" y="672"/>
                  </a:lnTo>
                  <a:lnTo>
                    <a:pt x="999" y="679"/>
                  </a:lnTo>
                  <a:lnTo>
                    <a:pt x="960" y="685"/>
                  </a:lnTo>
                  <a:lnTo>
                    <a:pt x="916" y="688"/>
                  </a:lnTo>
                  <a:lnTo>
                    <a:pt x="868" y="688"/>
                  </a:lnTo>
                  <a:lnTo>
                    <a:pt x="0" y="668"/>
                  </a:lnTo>
                </a:path>
              </a:pathLst>
            </a:cu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425"/>
            <p:cNvGrpSpPr>
              <a:grpSpLocks/>
            </p:cNvGrpSpPr>
            <p:nvPr/>
          </p:nvGrpSpPr>
          <p:grpSpPr bwMode="auto">
            <a:xfrm>
              <a:off x="1108" y="1440"/>
              <a:ext cx="2382" cy="1491"/>
              <a:chOff x="1108" y="1440"/>
              <a:chExt cx="2382" cy="1491"/>
            </a:xfrm>
          </p:grpSpPr>
          <p:sp>
            <p:nvSpPr>
              <p:cNvPr id="6265" name="Freeform 118"/>
              <p:cNvSpPr>
                <a:spLocks/>
              </p:cNvSpPr>
              <p:nvPr/>
            </p:nvSpPr>
            <p:spPr bwMode="auto">
              <a:xfrm>
                <a:off x="1603" y="1964"/>
                <a:ext cx="665" cy="401"/>
              </a:xfrm>
              <a:custGeom>
                <a:avLst/>
                <a:gdLst>
                  <a:gd name="T0" fmla="*/ 647 w 665"/>
                  <a:gd name="T1" fmla="*/ 0 h 401"/>
                  <a:gd name="T2" fmla="*/ 647 w 665"/>
                  <a:gd name="T3" fmla="*/ 2 h 401"/>
                  <a:gd name="T4" fmla="*/ 651 w 665"/>
                  <a:gd name="T5" fmla="*/ 4 h 401"/>
                  <a:gd name="T6" fmla="*/ 654 w 665"/>
                  <a:gd name="T7" fmla="*/ 6 h 401"/>
                  <a:gd name="T8" fmla="*/ 658 w 665"/>
                  <a:gd name="T9" fmla="*/ 10 h 401"/>
                  <a:gd name="T10" fmla="*/ 662 w 665"/>
                  <a:gd name="T11" fmla="*/ 13 h 401"/>
                  <a:gd name="T12" fmla="*/ 664 w 665"/>
                  <a:gd name="T13" fmla="*/ 19 h 401"/>
                  <a:gd name="T14" fmla="*/ 665 w 665"/>
                  <a:gd name="T15" fmla="*/ 23 h 401"/>
                  <a:gd name="T16" fmla="*/ 15 w 665"/>
                  <a:gd name="T17" fmla="*/ 401 h 401"/>
                  <a:gd name="T18" fmla="*/ 0 w 665"/>
                  <a:gd name="T19" fmla="*/ 379 h 401"/>
                  <a:gd name="T20" fmla="*/ 647 w 665"/>
                  <a:gd name="T21" fmla="*/ 0 h 4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65"/>
                  <a:gd name="T34" fmla="*/ 0 h 401"/>
                  <a:gd name="T35" fmla="*/ 665 w 665"/>
                  <a:gd name="T36" fmla="*/ 401 h 4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65" h="401">
                    <a:moveTo>
                      <a:pt x="647" y="0"/>
                    </a:moveTo>
                    <a:lnTo>
                      <a:pt x="647" y="2"/>
                    </a:lnTo>
                    <a:lnTo>
                      <a:pt x="651" y="4"/>
                    </a:lnTo>
                    <a:lnTo>
                      <a:pt x="654" y="6"/>
                    </a:lnTo>
                    <a:lnTo>
                      <a:pt x="658" y="10"/>
                    </a:lnTo>
                    <a:lnTo>
                      <a:pt x="662" y="13"/>
                    </a:lnTo>
                    <a:lnTo>
                      <a:pt x="664" y="19"/>
                    </a:lnTo>
                    <a:lnTo>
                      <a:pt x="665" y="23"/>
                    </a:lnTo>
                    <a:lnTo>
                      <a:pt x="15" y="401"/>
                    </a:lnTo>
                    <a:lnTo>
                      <a:pt x="0" y="379"/>
                    </a:lnTo>
                    <a:lnTo>
                      <a:pt x="647" y="0"/>
                    </a:lnTo>
                    <a:close/>
                  </a:path>
                </a:pathLst>
              </a:custGeom>
              <a:solidFill>
                <a:srgbClr val="FFD5D5"/>
              </a:solidFill>
              <a:ln w="0">
                <a:solidFill>
                  <a:srgbClr val="FFD5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6" name="Line 153"/>
              <p:cNvSpPr>
                <a:spLocks noChangeShapeType="1"/>
              </p:cNvSpPr>
              <p:nvPr/>
            </p:nvSpPr>
            <p:spPr bwMode="auto">
              <a:xfrm flipH="1">
                <a:off x="2016" y="2592"/>
                <a:ext cx="95" cy="297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7" name="Line 154"/>
              <p:cNvSpPr>
                <a:spLocks noChangeShapeType="1"/>
              </p:cNvSpPr>
              <p:nvPr/>
            </p:nvSpPr>
            <p:spPr bwMode="auto">
              <a:xfrm flipH="1">
                <a:off x="2016" y="2670"/>
                <a:ext cx="95" cy="219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8" name="Line 155"/>
              <p:cNvSpPr>
                <a:spLocks noChangeShapeType="1"/>
              </p:cNvSpPr>
              <p:nvPr/>
            </p:nvSpPr>
            <p:spPr bwMode="auto">
              <a:xfrm flipH="1">
                <a:off x="2016" y="2718"/>
                <a:ext cx="95" cy="171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9" name="Freeform 171"/>
              <p:cNvSpPr>
                <a:spLocks/>
              </p:cNvSpPr>
              <p:nvPr/>
            </p:nvSpPr>
            <p:spPr bwMode="auto">
              <a:xfrm>
                <a:off x="1989" y="2842"/>
                <a:ext cx="68" cy="89"/>
              </a:xfrm>
              <a:custGeom>
                <a:avLst/>
                <a:gdLst>
                  <a:gd name="T0" fmla="*/ 68 w 68"/>
                  <a:gd name="T1" fmla="*/ 0 h 89"/>
                  <a:gd name="T2" fmla="*/ 0 w 68"/>
                  <a:gd name="T3" fmla="*/ 39 h 89"/>
                  <a:gd name="T4" fmla="*/ 0 w 68"/>
                  <a:gd name="T5" fmla="*/ 89 h 89"/>
                  <a:gd name="T6" fmla="*/ 68 w 68"/>
                  <a:gd name="T7" fmla="*/ 52 h 89"/>
                  <a:gd name="T8" fmla="*/ 68 w 68"/>
                  <a:gd name="T9" fmla="*/ 0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89"/>
                  <a:gd name="T17" fmla="*/ 68 w 68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89">
                    <a:moveTo>
                      <a:pt x="68" y="0"/>
                    </a:moveTo>
                    <a:lnTo>
                      <a:pt x="0" y="39"/>
                    </a:lnTo>
                    <a:lnTo>
                      <a:pt x="0" y="89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0" name="Line 156"/>
              <p:cNvSpPr>
                <a:spLocks noChangeShapeType="1"/>
              </p:cNvSpPr>
              <p:nvPr/>
            </p:nvSpPr>
            <p:spPr bwMode="auto">
              <a:xfrm flipH="1">
                <a:off x="2016" y="2762"/>
                <a:ext cx="95" cy="127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1" name="Freeform 173"/>
              <p:cNvSpPr>
                <a:spLocks/>
              </p:cNvSpPr>
              <p:nvPr/>
            </p:nvSpPr>
            <p:spPr bwMode="auto">
              <a:xfrm>
                <a:off x="1989" y="2840"/>
                <a:ext cx="69" cy="91"/>
              </a:xfrm>
              <a:custGeom>
                <a:avLst/>
                <a:gdLst>
                  <a:gd name="T0" fmla="*/ 69 w 69"/>
                  <a:gd name="T1" fmla="*/ 0 h 91"/>
                  <a:gd name="T2" fmla="*/ 0 w 69"/>
                  <a:gd name="T3" fmla="*/ 39 h 91"/>
                  <a:gd name="T4" fmla="*/ 0 w 69"/>
                  <a:gd name="T5" fmla="*/ 91 h 91"/>
                  <a:gd name="T6" fmla="*/ 69 w 69"/>
                  <a:gd name="T7" fmla="*/ 52 h 91"/>
                  <a:gd name="T8" fmla="*/ 69 w 69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91"/>
                  <a:gd name="T17" fmla="*/ 69 w 69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91">
                    <a:moveTo>
                      <a:pt x="69" y="0"/>
                    </a:moveTo>
                    <a:lnTo>
                      <a:pt x="0" y="39"/>
                    </a:lnTo>
                    <a:lnTo>
                      <a:pt x="0" y="91"/>
                    </a:lnTo>
                    <a:lnTo>
                      <a:pt x="69" y="5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2" name="Freeform 172"/>
              <p:cNvSpPr>
                <a:spLocks/>
              </p:cNvSpPr>
              <p:nvPr/>
            </p:nvSpPr>
            <p:spPr bwMode="auto">
              <a:xfrm>
                <a:off x="1989" y="2842"/>
                <a:ext cx="68" cy="89"/>
              </a:xfrm>
              <a:custGeom>
                <a:avLst/>
                <a:gdLst>
                  <a:gd name="T0" fmla="*/ 68 w 68"/>
                  <a:gd name="T1" fmla="*/ 0 h 89"/>
                  <a:gd name="T2" fmla="*/ 0 w 68"/>
                  <a:gd name="T3" fmla="*/ 39 h 89"/>
                  <a:gd name="T4" fmla="*/ 0 w 68"/>
                  <a:gd name="T5" fmla="*/ 89 h 89"/>
                  <a:gd name="T6" fmla="*/ 68 w 68"/>
                  <a:gd name="T7" fmla="*/ 52 h 89"/>
                  <a:gd name="T8" fmla="*/ 68 w 68"/>
                  <a:gd name="T9" fmla="*/ 0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89"/>
                  <a:gd name="T17" fmla="*/ 68 w 68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89">
                    <a:moveTo>
                      <a:pt x="68" y="0"/>
                    </a:moveTo>
                    <a:lnTo>
                      <a:pt x="0" y="39"/>
                    </a:lnTo>
                    <a:lnTo>
                      <a:pt x="0" y="89"/>
                    </a:lnTo>
                    <a:lnTo>
                      <a:pt x="68" y="52"/>
                    </a:lnTo>
                    <a:lnTo>
                      <a:pt x="6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3" name="Freeform 174"/>
              <p:cNvSpPr>
                <a:spLocks/>
              </p:cNvSpPr>
              <p:nvPr/>
            </p:nvSpPr>
            <p:spPr bwMode="auto">
              <a:xfrm>
                <a:off x="1989" y="2840"/>
                <a:ext cx="69" cy="91"/>
              </a:xfrm>
              <a:custGeom>
                <a:avLst/>
                <a:gdLst>
                  <a:gd name="T0" fmla="*/ 69 w 69"/>
                  <a:gd name="T1" fmla="*/ 0 h 91"/>
                  <a:gd name="T2" fmla="*/ 0 w 69"/>
                  <a:gd name="T3" fmla="*/ 39 h 91"/>
                  <a:gd name="T4" fmla="*/ 0 w 69"/>
                  <a:gd name="T5" fmla="*/ 91 h 91"/>
                  <a:gd name="T6" fmla="*/ 69 w 69"/>
                  <a:gd name="T7" fmla="*/ 52 h 91"/>
                  <a:gd name="T8" fmla="*/ 69 w 69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91"/>
                  <a:gd name="T17" fmla="*/ 69 w 69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91">
                    <a:moveTo>
                      <a:pt x="69" y="0"/>
                    </a:moveTo>
                    <a:lnTo>
                      <a:pt x="0" y="39"/>
                    </a:lnTo>
                    <a:lnTo>
                      <a:pt x="0" y="91"/>
                    </a:lnTo>
                    <a:lnTo>
                      <a:pt x="69" y="52"/>
                    </a:lnTo>
                    <a:lnTo>
                      <a:pt x="69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4" name="Freeform 334"/>
              <p:cNvSpPr>
                <a:spLocks/>
              </p:cNvSpPr>
              <p:nvPr/>
            </p:nvSpPr>
            <p:spPr bwMode="auto">
              <a:xfrm>
                <a:off x="1269" y="2389"/>
                <a:ext cx="1075" cy="510"/>
              </a:xfrm>
              <a:custGeom>
                <a:avLst/>
                <a:gdLst>
                  <a:gd name="T0" fmla="*/ 323 w 1075"/>
                  <a:gd name="T1" fmla="*/ 0 h 510"/>
                  <a:gd name="T2" fmla="*/ 184 w 1075"/>
                  <a:gd name="T3" fmla="*/ 39 h 510"/>
                  <a:gd name="T4" fmla="*/ 145 w 1075"/>
                  <a:gd name="T5" fmla="*/ 61 h 510"/>
                  <a:gd name="T6" fmla="*/ 117 w 1075"/>
                  <a:gd name="T7" fmla="*/ 82 h 510"/>
                  <a:gd name="T8" fmla="*/ 95 w 1075"/>
                  <a:gd name="T9" fmla="*/ 98 h 510"/>
                  <a:gd name="T10" fmla="*/ 80 w 1075"/>
                  <a:gd name="T11" fmla="*/ 111 h 510"/>
                  <a:gd name="T12" fmla="*/ 70 w 1075"/>
                  <a:gd name="T13" fmla="*/ 120 h 510"/>
                  <a:gd name="T14" fmla="*/ 69 w 1075"/>
                  <a:gd name="T15" fmla="*/ 122 h 510"/>
                  <a:gd name="T16" fmla="*/ 37 w 1075"/>
                  <a:gd name="T17" fmla="*/ 158 h 510"/>
                  <a:gd name="T18" fmla="*/ 17 w 1075"/>
                  <a:gd name="T19" fmla="*/ 191 h 510"/>
                  <a:gd name="T20" fmla="*/ 6 w 1075"/>
                  <a:gd name="T21" fmla="*/ 224 h 510"/>
                  <a:gd name="T22" fmla="*/ 0 w 1075"/>
                  <a:gd name="T23" fmla="*/ 254 h 510"/>
                  <a:gd name="T24" fmla="*/ 2 w 1075"/>
                  <a:gd name="T25" fmla="*/ 282 h 510"/>
                  <a:gd name="T26" fmla="*/ 7 w 1075"/>
                  <a:gd name="T27" fmla="*/ 308 h 510"/>
                  <a:gd name="T28" fmla="*/ 15 w 1075"/>
                  <a:gd name="T29" fmla="*/ 328 h 510"/>
                  <a:gd name="T30" fmla="*/ 24 w 1075"/>
                  <a:gd name="T31" fmla="*/ 347 h 510"/>
                  <a:gd name="T32" fmla="*/ 31 w 1075"/>
                  <a:gd name="T33" fmla="*/ 360 h 510"/>
                  <a:gd name="T34" fmla="*/ 37 w 1075"/>
                  <a:gd name="T35" fmla="*/ 369 h 510"/>
                  <a:gd name="T36" fmla="*/ 41 w 1075"/>
                  <a:gd name="T37" fmla="*/ 371 h 510"/>
                  <a:gd name="T38" fmla="*/ 67 w 1075"/>
                  <a:gd name="T39" fmla="*/ 402 h 510"/>
                  <a:gd name="T40" fmla="*/ 98 w 1075"/>
                  <a:gd name="T41" fmla="*/ 428 h 510"/>
                  <a:gd name="T42" fmla="*/ 133 w 1075"/>
                  <a:gd name="T43" fmla="*/ 449 h 510"/>
                  <a:gd name="T44" fmla="*/ 172 w 1075"/>
                  <a:gd name="T45" fmla="*/ 467 h 510"/>
                  <a:gd name="T46" fmla="*/ 213 w 1075"/>
                  <a:gd name="T47" fmla="*/ 480 h 510"/>
                  <a:gd name="T48" fmla="*/ 250 w 1075"/>
                  <a:gd name="T49" fmla="*/ 489 h 510"/>
                  <a:gd name="T50" fmla="*/ 286 w 1075"/>
                  <a:gd name="T51" fmla="*/ 497 h 510"/>
                  <a:gd name="T52" fmla="*/ 317 w 1075"/>
                  <a:gd name="T53" fmla="*/ 502 h 510"/>
                  <a:gd name="T54" fmla="*/ 341 w 1075"/>
                  <a:gd name="T55" fmla="*/ 504 h 510"/>
                  <a:gd name="T56" fmla="*/ 356 w 1075"/>
                  <a:gd name="T57" fmla="*/ 506 h 510"/>
                  <a:gd name="T58" fmla="*/ 362 w 1075"/>
                  <a:gd name="T59" fmla="*/ 506 h 510"/>
                  <a:gd name="T60" fmla="*/ 395 w 1075"/>
                  <a:gd name="T61" fmla="*/ 510 h 510"/>
                  <a:gd name="T62" fmla="*/ 432 w 1075"/>
                  <a:gd name="T63" fmla="*/ 510 h 510"/>
                  <a:gd name="T64" fmla="*/ 473 w 1075"/>
                  <a:gd name="T65" fmla="*/ 508 h 510"/>
                  <a:gd name="T66" fmla="*/ 514 w 1075"/>
                  <a:gd name="T67" fmla="*/ 504 h 510"/>
                  <a:gd name="T68" fmla="*/ 553 w 1075"/>
                  <a:gd name="T69" fmla="*/ 501 h 510"/>
                  <a:gd name="T70" fmla="*/ 588 w 1075"/>
                  <a:gd name="T71" fmla="*/ 497 h 510"/>
                  <a:gd name="T72" fmla="*/ 619 w 1075"/>
                  <a:gd name="T73" fmla="*/ 493 h 510"/>
                  <a:gd name="T74" fmla="*/ 643 w 1075"/>
                  <a:gd name="T75" fmla="*/ 491 h 510"/>
                  <a:gd name="T76" fmla="*/ 660 w 1075"/>
                  <a:gd name="T77" fmla="*/ 488 h 510"/>
                  <a:gd name="T78" fmla="*/ 666 w 1075"/>
                  <a:gd name="T79" fmla="*/ 488 h 510"/>
                  <a:gd name="T80" fmla="*/ 708 w 1075"/>
                  <a:gd name="T81" fmla="*/ 475 h 510"/>
                  <a:gd name="T82" fmla="*/ 751 w 1075"/>
                  <a:gd name="T83" fmla="*/ 458 h 510"/>
                  <a:gd name="T84" fmla="*/ 792 w 1075"/>
                  <a:gd name="T85" fmla="*/ 441 h 510"/>
                  <a:gd name="T86" fmla="*/ 831 w 1075"/>
                  <a:gd name="T87" fmla="*/ 423 h 510"/>
                  <a:gd name="T88" fmla="*/ 866 w 1075"/>
                  <a:gd name="T89" fmla="*/ 404 h 510"/>
                  <a:gd name="T90" fmla="*/ 897 w 1075"/>
                  <a:gd name="T91" fmla="*/ 386 h 510"/>
                  <a:gd name="T92" fmla="*/ 927 w 1075"/>
                  <a:gd name="T93" fmla="*/ 369 h 510"/>
                  <a:gd name="T94" fmla="*/ 949 w 1075"/>
                  <a:gd name="T95" fmla="*/ 354 h 510"/>
                  <a:gd name="T96" fmla="*/ 966 w 1075"/>
                  <a:gd name="T97" fmla="*/ 343 h 510"/>
                  <a:gd name="T98" fmla="*/ 977 w 1075"/>
                  <a:gd name="T99" fmla="*/ 336 h 510"/>
                  <a:gd name="T100" fmla="*/ 981 w 1075"/>
                  <a:gd name="T101" fmla="*/ 332 h 510"/>
                  <a:gd name="T102" fmla="*/ 1075 w 1075"/>
                  <a:gd name="T103" fmla="*/ 317 h 51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75"/>
                  <a:gd name="T157" fmla="*/ 0 h 510"/>
                  <a:gd name="T158" fmla="*/ 1075 w 1075"/>
                  <a:gd name="T159" fmla="*/ 510 h 51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75" h="510">
                    <a:moveTo>
                      <a:pt x="323" y="0"/>
                    </a:moveTo>
                    <a:lnTo>
                      <a:pt x="184" y="39"/>
                    </a:lnTo>
                    <a:lnTo>
                      <a:pt x="145" y="61"/>
                    </a:lnTo>
                    <a:lnTo>
                      <a:pt x="117" y="82"/>
                    </a:lnTo>
                    <a:lnTo>
                      <a:pt x="95" y="98"/>
                    </a:lnTo>
                    <a:lnTo>
                      <a:pt x="80" y="111"/>
                    </a:lnTo>
                    <a:lnTo>
                      <a:pt x="70" y="120"/>
                    </a:lnTo>
                    <a:lnTo>
                      <a:pt x="69" y="122"/>
                    </a:lnTo>
                    <a:lnTo>
                      <a:pt x="37" y="158"/>
                    </a:lnTo>
                    <a:lnTo>
                      <a:pt x="17" y="191"/>
                    </a:lnTo>
                    <a:lnTo>
                      <a:pt x="6" y="224"/>
                    </a:lnTo>
                    <a:lnTo>
                      <a:pt x="0" y="254"/>
                    </a:lnTo>
                    <a:lnTo>
                      <a:pt x="2" y="282"/>
                    </a:lnTo>
                    <a:lnTo>
                      <a:pt x="7" y="308"/>
                    </a:lnTo>
                    <a:lnTo>
                      <a:pt x="15" y="328"/>
                    </a:lnTo>
                    <a:lnTo>
                      <a:pt x="24" y="347"/>
                    </a:lnTo>
                    <a:lnTo>
                      <a:pt x="31" y="360"/>
                    </a:lnTo>
                    <a:lnTo>
                      <a:pt x="37" y="369"/>
                    </a:lnTo>
                    <a:lnTo>
                      <a:pt x="41" y="371"/>
                    </a:lnTo>
                    <a:lnTo>
                      <a:pt x="67" y="402"/>
                    </a:lnTo>
                    <a:lnTo>
                      <a:pt x="98" y="428"/>
                    </a:lnTo>
                    <a:lnTo>
                      <a:pt x="133" y="449"/>
                    </a:lnTo>
                    <a:lnTo>
                      <a:pt x="172" y="467"/>
                    </a:lnTo>
                    <a:lnTo>
                      <a:pt x="213" y="480"/>
                    </a:lnTo>
                    <a:lnTo>
                      <a:pt x="250" y="489"/>
                    </a:lnTo>
                    <a:lnTo>
                      <a:pt x="286" y="497"/>
                    </a:lnTo>
                    <a:lnTo>
                      <a:pt x="317" y="502"/>
                    </a:lnTo>
                    <a:lnTo>
                      <a:pt x="341" y="504"/>
                    </a:lnTo>
                    <a:lnTo>
                      <a:pt x="356" y="506"/>
                    </a:lnTo>
                    <a:lnTo>
                      <a:pt x="362" y="506"/>
                    </a:lnTo>
                    <a:lnTo>
                      <a:pt x="395" y="510"/>
                    </a:lnTo>
                    <a:lnTo>
                      <a:pt x="432" y="510"/>
                    </a:lnTo>
                    <a:lnTo>
                      <a:pt x="473" y="508"/>
                    </a:lnTo>
                    <a:lnTo>
                      <a:pt x="514" y="504"/>
                    </a:lnTo>
                    <a:lnTo>
                      <a:pt x="553" y="501"/>
                    </a:lnTo>
                    <a:lnTo>
                      <a:pt x="588" y="497"/>
                    </a:lnTo>
                    <a:lnTo>
                      <a:pt x="619" y="493"/>
                    </a:lnTo>
                    <a:lnTo>
                      <a:pt x="643" y="491"/>
                    </a:lnTo>
                    <a:lnTo>
                      <a:pt x="660" y="488"/>
                    </a:lnTo>
                    <a:lnTo>
                      <a:pt x="666" y="488"/>
                    </a:lnTo>
                    <a:lnTo>
                      <a:pt x="708" y="475"/>
                    </a:lnTo>
                    <a:lnTo>
                      <a:pt x="751" y="458"/>
                    </a:lnTo>
                    <a:lnTo>
                      <a:pt x="792" y="441"/>
                    </a:lnTo>
                    <a:lnTo>
                      <a:pt x="831" y="423"/>
                    </a:lnTo>
                    <a:lnTo>
                      <a:pt x="866" y="404"/>
                    </a:lnTo>
                    <a:lnTo>
                      <a:pt x="897" y="386"/>
                    </a:lnTo>
                    <a:lnTo>
                      <a:pt x="927" y="369"/>
                    </a:lnTo>
                    <a:lnTo>
                      <a:pt x="949" y="354"/>
                    </a:lnTo>
                    <a:lnTo>
                      <a:pt x="966" y="343"/>
                    </a:lnTo>
                    <a:lnTo>
                      <a:pt x="977" y="336"/>
                    </a:lnTo>
                    <a:lnTo>
                      <a:pt x="981" y="332"/>
                    </a:lnTo>
                    <a:lnTo>
                      <a:pt x="1075" y="317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5" name="Freeform 13"/>
              <p:cNvSpPr>
                <a:spLocks/>
              </p:cNvSpPr>
              <p:nvPr/>
            </p:nvSpPr>
            <p:spPr bwMode="auto">
              <a:xfrm>
                <a:off x="1276" y="2469"/>
                <a:ext cx="126" cy="103"/>
              </a:xfrm>
              <a:custGeom>
                <a:avLst/>
                <a:gdLst>
                  <a:gd name="T0" fmla="*/ 0 w 126"/>
                  <a:gd name="T1" fmla="*/ 50 h 103"/>
                  <a:gd name="T2" fmla="*/ 86 w 126"/>
                  <a:gd name="T3" fmla="*/ 0 h 103"/>
                  <a:gd name="T4" fmla="*/ 88 w 126"/>
                  <a:gd name="T5" fmla="*/ 0 h 103"/>
                  <a:gd name="T6" fmla="*/ 93 w 126"/>
                  <a:gd name="T7" fmla="*/ 0 h 103"/>
                  <a:gd name="T8" fmla="*/ 100 w 126"/>
                  <a:gd name="T9" fmla="*/ 0 h 103"/>
                  <a:gd name="T10" fmla="*/ 108 w 126"/>
                  <a:gd name="T11" fmla="*/ 3 h 103"/>
                  <a:gd name="T12" fmla="*/ 115 w 126"/>
                  <a:gd name="T13" fmla="*/ 9 h 103"/>
                  <a:gd name="T14" fmla="*/ 123 w 126"/>
                  <a:gd name="T15" fmla="*/ 18 h 103"/>
                  <a:gd name="T16" fmla="*/ 126 w 126"/>
                  <a:gd name="T17" fmla="*/ 33 h 103"/>
                  <a:gd name="T18" fmla="*/ 126 w 126"/>
                  <a:gd name="T19" fmla="*/ 53 h 103"/>
                  <a:gd name="T20" fmla="*/ 41 w 126"/>
                  <a:gd name="T21" fmla="*/ 103 h 103"/>
                  <a:gd name="T22" fmla="*/ 0 w 126"/>
                  <a:gd name="T23" fmla="*/ 50 h 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6"/>
                  <a:gd name="T37" fmla="*/ 0 h 103"/>
                  <a:gd name="T38" fmla="*/ 126 w 126"/>
                  <a:gd name="T39" fmla="*/ 103 h 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6" h="103">
                    <a:moveTo>
                      <a:pt x="0" y="50"/>
                    </a:moveTo>
                    <a:lnTo>
                      <a:pt x="86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100" y="0"/>
                    </a:lnTo>
                    <a:lnTo>
                      <a:pt x="108" y="3"/>
                    </a:lnTo>
                    <a:lnTo>
                      <a:pt x="115" y="9"/>
                    </a:lnTo>
                    <a:lnTo>
                      <a:pt x="123" y="18"/>
                    </a:lnTo>
                    <a:lnTo>
                      <a:pt x="126" y="33"/>
                    </a:lnTo>
                    <a:lnTo>
                      <a:pt x="126" y="53"/>
                    </a:lnTo>
                    <a:lnTo>
                      <a:pt x="41" y="103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6" name="Freeform 14"/>
              <p:cNvSpPr>
                <a:spLocks/>
              </p:cNvSpPr>
              <p:nvPr/>
            </p:nvSpPr>
            <p:spPr bwMode="auto">
              <a:xfrm>
                <a:off x="1276" y="2469"/>
                <a:ext cx="126" cy="103"/>
              </a:xfrm>
              <a:custGeom>
                <a:avLst/>
                <a:gdLst>
                  <a:gd name="T0" fmla="*/ 0 w 126"/>
                  <a:gd name="T1" fmla="*/ 50 h 103"/>
                  <a:gd name="T2" fmla="*/ 86 w 126"/>
                  <a:gd name="T3" fmla="*/ 0 h 103"/>
                  <a:gd name="T4" fmla="*/ 88 w 126"/>
                  <a:gd name="T5" fmla="*/ 0 h 103"/>
                  <a:gd name="T6" fmla="*/ 93 w 126"/>
                  <a:gd name="T7" fmla="*/ 0 h 103"/>
                  <a:gd name="T8" fmla="*/ 100 w 126"/>
                  <a:gd name="T9" fmla="*/ 0 h 103"/>
                  <a:gd name="T10" fmla="*/ 108 w 126"/>
                  <a:gd name="T11" fmla="*/ 3 h 103"/>
                  <a:gd name="T12" fmla="*/ 115 w 126"/>
                  <a:gd name="T13" fmla="*/ 9 h 103"/>
                  <a:gd name="T14" fmla="*/ 123 w 126"/>
                  <a:gd name="T15" fmla="*/ 18 h 103"/>
                  <a:gd name="T16" fmla="*/ 126 w 126"/>
                  <a:gd name="T17" fmla="*/ 33 h 103"/>
                  <a:gd name="T18" fmla="*/ 126 w 126"/>
                  <a:gd name="T19" fmla="*/ 53 h 103"/>
                  <a:gd name="T20" fmla="*/ 41 w 126"/>
                  <a:gd name="T21" fmla="*/ 103 h 103"/>
                  <a:gd name="T22" fmla="*/ 0 w 126"/>
                  <a:gd name="T23" fmla="*/ 50 h 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6"/>
                  <a:gd name="T37" fmla="*/ 0 h 103"/>
                  <a:gd name="T38" fmla="*/ 126 w 126"/>
                  <a:gd name="T39" fmla="*/ 103 h 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6" h="103">
                    <a:moveTo>
                      <a:pt x="0" y="50"/>
                    </a:moveTo>
                    <a:lnTo>
                      <a:pt x="86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100" y="0"/>
                    </a:lnTo>
                    <a:lnTo>
                      <a:pt x="108" y="3"/>
                    </a:lnTo>
                    <a:lnTo>
                      <a:pt x="115" y="9"/>
                    </a:lnTo>
                    <a:lnTo>
                      <a:pt x="123" y="18"/>
                    </a:lnTo>
                    <a:lnTo>
                      <a:pt x="126" y="33"/>
                    </a:lnTo>
                    <a:lnTo>
                      <a:pt x="126" y="53"/>
                    </a:lnTo>
                    <a:lnTo>
                      <a:pt x="41" y="103"/>
                    </a:lnTo>
                    <a:lnTo>
                      <a:pt x="0" y="5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7" name="Freeform 15"/>
              <p:cNvSpPr>
                <a:spLocks/>
              </p:cNvSpPr>
              <p:nvPr/>
            </p:nvSpPr>
            <p:spPr bwMode="auto">
              <a:xfrm>
                <a:off x="1282" y="2471"/>
                <a:ext cx="120" cy="94"/>
              </a:xfrm>
              <a:custGeom>
                <a:avLst/>
                <a:gdLst>
                  <a:gd name="T0" fmla="*/ 35 w 120"/>
                  <a:gd name="T1" fmla="*/ 94 h 94"/>
                  <a:gd name="T2" fmla="*/ 0 w 120"/>
                  <a:gd name="T3" fmla="*/ 48 h 94"/>
                  <a:gd name="T4" fmla="*/ 83 w 120"/>
                  <a:gd name="T5" fmla="*/ 0 h 94"/>
                  <a:gd name="T6" fmla="*/ 85 w 120"/>
                  <a:gd name="T7" fmla="*/ 0 h 94"/>
                  <a:gd name="T8" fmla="*/ 91 w 120"/>
                  <a:gd name="T9" fmla="*/ 0 h 94"/>
                  <a:gd name="T10" fmla="*/ 98 w 120"/>
                  <a:gd name="T11" fmla="*/ 1 h 94"/>
                  <a:gd name="T12" fmla="*/ 107 w 120"/>
                  <a:gd name="T13" fmla="*/ 5 h 94"/>
                  <a:gd name="T14" fmla="*/ 115 w 120"/>
                  <a:gd name="T15" fmla="*/ 14 h 94"/>
                  <a:gd name="T16" fmla="*/ 119 w 120"/>
                  <a:gd name="T17" fmla="*/ 27 h 94"/>
                  <a:gd name="T18" fmla="*/ 120 w 120"/>
                  <a:gd name="T19" fmla="*/ 46 h 94"/>
                  <a:gd name="T20" fmla="*/ 35 w 120"/>
                  <a:gd name="T21" fmla="*/ 94 h 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0"/>
                  <a:gd name="T34" fmla="*/ 0 h 94"/>
                  <a:gd name="T35" fmla="*/ 120 w 120"/>
                  <a:gd name="T36" fmla="*/ 94 h 9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0" h="94">
                    <a:moveTo>
                      <a:pt x="35" y="94"/>
                    </a:moveTo>
                    <a:lnTo>
                      <a:pt x="0" y="48"/>
                    </a:lnTo>
                    <a:lnTo>
                      <a:pt x="83" y="0"/>
                    </a:lnTo>
                    <a:lnTo>
                      <a:pt x="85" y="0"/>
                    </a:lnTo>
                    <a:lnTo>
                      <a:pt x="91" y="0"/>
                    </a:lnTo>
                    <a:lnTo>
                      <a:pt x="98" y="1"/>
                    </a:lnTo>
                    <a:lnTo>
                      <a:pt x="107" y="5"/>
                    </a:lnTo>
                    <a:lnTo>
                      <a:pt x="115" y="14"/>
                    </a:lnTo>
                    <a:lnTo>
                      <a:pt x="119" y="27"/>
                    </a:lnTo>
                    <a:lnTo>
                      <a:pt x="120" y="46"/>
                    </a:lnTo>
                    <a:lnTo>
                      <a:pt x="35" y="94"/>
                    </a:lnTo>
                    <a:close/>
                  </a:path>
                </a:pathLst>
              </a:custGeom>
              <a:solidFill>
                <a:srgbClr val="2B2BFF"/>
              </a:solidFill>
              <a:ln w="0">
                <a:solidFill>
                  <a:srgbClr val="2B2B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8" name="Freeform 16"/>
              <p:cNvSpPr>
                <a:spLocks/>
              </p:cNvSpPr>
              <p:nvPr/>
            </p:nvSpPr>
            <p:spPr bwMode="auto">
              <a:xfrm>
                <a:off x="1287" y="2471"/>
                <a:ext cx="114" cy="89"/>
              </a:xfrm>
              <a:custGeom>
                <a:avLst/>
                <a:gdLst>
                  <a:gd name="T0" fmla="*/ 30 w 114"/>
                  <a:gd name="T1" fmla="*/ 89 h 89"/>
                  <a:gd name="T2" fmla="*/ 0 w 114"/>
                  <a:gd name="T3" fmla="*/ 48 h 89"/>
                  <a:gd name="T4" fmla="*/ 82 w 114"/>
                  <a:gd name="T5" fmla="*/ 0 h 89"/>
                  <a:gd name="T6" fmla="*/ 84 w 114"/>
                  <a:gd name="T7" fmla="*/ 1 h 89"/>
                  <a:gd name="T8" fmla="*/ 91 w 114"/>
                  <a:gd name="T9" fmla="*/ 1 h 89"/>
                  <a:gd name="T10" fmla="*/ 99 w 114"/>
                  <a:gd name="T11" fmla="*/ 5 h 89"/>
                  <a:gd name="T12" fmla="*/ 108 w 114"/>
                  <a:gd name="T13" fmla="*/ 12 h 89"/>
                  <a:gd name="T14" fmla="*/ 114 w 114"/>
                  <a:gd name="T15" fmla="*/ 24 h 89"/>
                  <a:gd name="T16" fmla="*/ 114 w 114"/>
                  <a:gd name="T17" fmla="*/ 40 h 89"/>
                  <a:gd name="T18" fmla="*/ 30 w 114"/>
                  <a:gd name="T19" fmla="*/ 89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4"/>
                  <a:gd name="T31" fmla="*/ 0 h 89"/>
                  <a:gd name="T32" fmla="*/ 114 w 114"/>
                  <a:gd name="T33" fmla="*/ 89 h 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4" h="89">
                    <a:moveTo>
                      <a:pt x="30" y="89"/>
                    </a:moveTo>
                    <a:lnTo>
                      <a:pt x="0" y="48"/>
                    </a:lnTo>
                    <a:lnTo>
                      <a:pt x="82" y="0"/>
                    </a:lnTo>
                    <a:lnTo>
                      <a:pt x="84" y="1"/>
                    </a:lnTo>
                    <a:lnTo>
                      <a:pt x="91" y="1"/>
                    </a:lnTo>
                    <a:lnTo>
                      <a:pt x="99" y="5"/>
                    </a:lnTo>
                    <a:lnTo>
                      <a:pt x="108" y="12"/>
                    </a:lnTo>
                    <a:lnTo>
                      <a:pt x="114" y="24"/>
                    </a:lnTo>
                    <a:lnTo>
                      <a:pt x="114" y="40"/>
                    </a:lnTo>
                    <a:lnTo>
                      <a:pt x="30" y="89"/>
                    </a:lnTo>
                    <a:close/>
                  </a:path>
                </a:pathLst>
              </a:custGeom>
              <a:solidFill>
                <a:srgbClr val="5555FF"/>
              </a:solidFill>
              <a:ln w="0">
                <a:solidFill>
                  <a:srgbClr val="5555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9" name="Freeform 17"/>
              <p:cNvSpPr>
                <a:spLocks/>
              </p:cNvSpPr>
              <p:nvPr/>
            </p:nvSpPr>
            <p:spPr bwMode="auto">
              <a:xfrm>
                <a:off x="1293" y="2472"/>
                <a:ext cx="108" cy="82"/>
              </a:xfrm>
              <a:custGeom>
                <a:avLst/>
                <a:gdLst>
                  <a:gd name="T0" fmla="*/ 24 w 108"/>
                  <a:gd name="T1" fmla="*/ 82 h 82"/>
                  <a:gd name="T2" fmla="*/ 0 w 108"/>
                  <a:gd name="T3" fmla="*/ 49 h 82"/>
                  <a:gd name="T4" fmla="*/ 80 w 108"/>
                  <a:gd name="T5" fmla="*/ 0 h 82"/>
                  <a:gd name="T6" fmla="*/ 82 w 108"/>
                  <a:gd name="T7" fmla="*/ 0 h 82"/>
                  <a:gd name="T8" fmla="*/ 87 w 108"/>
                  <a:gd name="T9" fmla="*/ 2 h 82"/>
                  <a:gd name="T10" fmla="*/ 95 w 108"/>
                  <a:gd name="T11" fmla="*/ 6 h 82"/>
                  <a:gd name="T12" fmla="*/ 102 w 108"/>
                  <a:gd name="T13" fmla="*/ 11 h 82"/>
                  <a:gd name="T14" fmla="*/ 106 w 108"/>
                  <a:gd name="T15" fmla="*/ 21 h 82"/>
                  <a:gd name="T16" fmla="*/ 108 w 108"/>
                  <a:gd name="T17" fmla="*/ 36 h 82"/>
                  <a:gd name="T18" fmla="*/ 24 w 108"/>
                  <a:gd name="T19" fmla="*/ 82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8"/>
                  <a:gd name="T31" fmla="*/ 0 h 82"/>
                  <a:gd name="T32" fmla="*/ 108 w 108"/>
                  <a:gd name="T33" fmla="*/ 82 h 8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8" h="82">
                    <a:moveTo>
                      <a:pt x="24" y="82"/>
                    </a:moveTo>
                    <a:lnTo>
                      <a:pt x="0" y="49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7" y="2"/>
                    </a:lnTo>
                    <a:lnTo>
                      <a:pt x="95" y="6"/>
                    </a:lnTo>
                    <a:lnTo>
                      <a:pt x="102" y="11"/>
                    </a:lnTo>
                    <a:lnTo>
                      <a:pt x="106" y="21"/>
                    </a:lnTo>
                    <a:lnTo>
                      <a:pt x="108" y="36"/>
                    </a:lnTo>
                    <a:lnTo>
                      <a:pt x="24" y="82"/>
                    </a:lnTo>
                    <a:close/>
                  </a:path>
                </a:pathLst>
              </a:custGeom>
              <a:solidFill>
                <a:srgbClr val="8080FF"/>
              </a:solidFill>
              <a:ln w="0">
                <a:solidFill>
                  <a:srgbClr val="808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0" name="Freeform 18"/>
              <p:cNvSpPr>
                <a:spLocks/>
              </p:cNvSpPr>
              <p:nvPr/>
            </p:nvSpPr>
            <p:spPr bwMode="auto">
              <a:xfrm>
                <a:off x="1299" y="2474"/>
                <a:ext cx="100" cy="74"/>
              </a:xfrm>
              <a:custGeom>
                <a:avLst/>
                <a:gdLst>
                  <a:gd name="T0" fmla="*/ 18 w 100"/>
                  <a:gd name="T1" fmla="*/ 74 h 74"/>
                  <a:gd name="T2" fmla="*/ 0 w 100"/>
                  <a:gd name="T3" fmla="*/ 47 h 74"/>
                  <a:gd name="T4" fmla="*/ 77 w 100"/>
                  <a:gd name="T5" fmla="*/ 0 h 74"/>
                  <a:gd name="T6" fmla="*/ 79 w 100"/>
                  <a:gd name="T7" fmla="*/ 0 h 74"/>
                  <a:gd name="T8" fmla="*/ 81 w 100"/>
                  <a:gd name="T9" fmla="*/ 0 h 74"/>
                  <a:gd name="T10" fmla="*/ 85 w 100"/>
                  <a:gd name="T11" fmla="*/ 2 h 74"/>
                  <a:gd name="T12" fmla="*/ 89 w 100"/>
                  <a:gd name="T13" fmla="*/ 4 h 74"/>
                  <a:gd name="T14" fmla="*/ 92 w 100"/>
                  <a:gd name="T15" fmla="*/ 8 h 74"/>
                  <a:gd name="T16" fmla="*/ 96 w 100"/>
                  <a:gd name="T17" fmla="*/ 11 h 74"/>
                  <a:gd name="T18" fmla="*/ 98 w 100"/>
                  <a:gd name="T19" fmla="*/ 15 h 74"/>
                  <a:gd name="T20" fmla="*/ 100 w 100"/>
                  <a:gd name="T21" fmla="*/ 21 h 74"/>
                  <a:gd name="T22" fmla="*/ 100 w 100"/>
                  <a:gd name="T23" fmla="*/ 28 h 74"/>
                  <a:gd name="T24" fmla="*/ 18 w 100"/>
                  <a:gd name="T25" fmla="*/ 74 h 7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0"/>
                  <a:gd name="T40" fmla="*/ 0 h 74"/>
                  <a:gd name="T41" fmla="*/ 100 w 100"/>
                  <a:gd name="T42" fmla="*/ 74 h 7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0" h="74">
                    <a:moveTo>
                      <a:pt x="18" y="74"/>
                    </a:moveTo>
                    <a:lnTo>
                      <a:pt x="0" y="47"/>
                    </a:lnTo>
                    <a:lnTo>
                      <a:pt x="77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92" y="8"/>
                    </a:lnTo>
                    <a:lnTo>
                      <a:pt x="96" y="11"/>
                    </a:lnTo>
                    <a:lnTo>
                      <a:pt x="98" y="15"/>
                    </a:lnTo>
                    <a:lnTo>
                      <a:pt x="100" y="21"/>
                    </a:lnTo>
                    <a:lnTo>
                      <a:pt x="100" y="28"/>
                    </a:lnTo>
                    <a:lnTo>
                      <a:pt x="18" y="74"/>
                    </a:lnTo>
                    <a:close/>
                  </a:path>
                </a:pathLst>
              </a:custGeom>
              <a:solidFill>
                <a:srgbClr val="AAAAFF"/>
              </a:solidFill>
              <a:ln w="0">
                <a:solidFill>
                  <a:srgbClr val="AAAA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1" name="Freeform 19"/>
              <p:cNvSpPr>
                <a:spLocks/>
              </p:cNvSpPr>
              <p:nvPr/>
            </p:nvSpPr>
            <p:spPr bwMode="auto">
              <a:xfrm>
                <a:off x="1304" y="2474"/>
                <a:ext cx="95" cy="67"/>
              </a:xfrm>
              <a:custGeom>
                <a:avLst/>
                <a:gdLst>
                  <a:gd name="T0" fmla="*/ 13 w 95"/>
                  <a:gd name="T1" fmla="*/ 67 h 67"/>
                  <a:gd name="T2" fmla="*/ 0 w 95"/>
                  <a:gd name="T3" fmla="*/ 47 h 67"/>
                  <a:gd name="T4" fmla="*/ 76 w 95"/>
                  <a:gd name="T5" fmla="*/ 0 h 67"/>
                  <a:gd name="T6" fmla="*/ 78 w 95"/>
                  <a:gd name="T7" fmla="*/ 2 h 67"/>
                  <a:gd name="T8" fmla="*/ 80 w 95"/>
                  <a:gd name="T9" fmla="*/ 4 h 67"/>
                  <a:gd name="T10" fmla="*/ 84 w 95"/>
                  <a:gd name="T11" fmla="*/ 6 h 67"/>
                  <a:gd name="T12" fmla="*/ 87 w 95"/>
                  <a:gd name="T13" fmla="*/ 9 h 67"/>
                  <a:gd name="T14" fmla="*/ 91 w 95"/>
                  <a:gd name="T15" fmla="*/ 13 h 67"/>
                  <a:gd name="T16" fmla="*/ 95 w 95"/>
                  <a:gd name="T17" fmla="*/ 19 h 67"/>
                  <a:gd name="T18" fmla="*/ 95 w 95"/>
                  <a:gd name="T19" fmla="*/ 22 h 67"/>
                  <a:gd name="T20" fmla="*/ 13 w 95"/>
                  <a:gd name="T21" fmla="*/ 67 h 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5"/>
                  <a:gd name="T34" fmla="*/ 0 h 67"/>
                  <a:gd name="T35" fmla="*/ 95 w 95"/>
                  <a:gd name="T36" fmla="*/ 67 h 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5" h="67">
                    <a:moveTo>
                      <a:pt x="13" y="67"/>
                    </a:moveTo>
                    <a:lnTo>
                      <a:pt x="0" y="47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6"/>
                    </a:lnTo>
                    <a:lnTo>
                      <a:pt x="87" y="9"/>
                    </a:lnTo>
                    <a:lnTo>
                      <a:pt x="91" y="13"/>
                    </a:lnTo>
                    <a:lnTo>
                      <a:pt x="95" y="19"/>
                    </a:lnTo>
                    <a:lnTo>
                      <a:pt x="95" y="22"/>
                    </a:lnTo>
                    <a:lnTo>
                      <a:pt x="13" y="67"/>
                    </a:lnTo>
                    <a:close/>
                  </a:path>
                </a:pathLst>
              </a:custGeom>
              <a:solidFill>
                <a:srgbClr val="D5D5FF"/>
              </a:solidFill>
              <a:ln w="0">
                <a:solidFill>
                  <a:srgbClr val="D5D5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2" name="Freeform 20"/>
              <p:cNvSpPr>
                <a:spLocks/>
              </p:cNvSpPr>
              <p:nvPr/>
            </p:nvSpPr>
            <p:spPr bwMode="auto">
              <a:xfrm>
                <a:off x="1310" y="2476"/>
                <a:ext cx="89" cy="59"/>
              </a:xfrm>
              <a:custGeom>
                <a:avLst/>
                <a:gdLst>
                  <a:gd name="T0" fmla="*/ 89 w 89"/>
                  <a:gd name="T1" fmla="*/ 15 h 59"/>
                  <a:gd name="T2" fmla="*/ 7 w 89"/>
                  <a:gd name="T3" fmla="*/ 59 h 59"/>
                  <a:gd name="T4" fmla="*/ 0 w 89"/>
                  <a:gd name="T5" fmla="*/ 45 h 59"/>
                  <a:gd name="T6" fmla="*/ 74 w 89"/>
                  <a:gd name="T7" fmla="*/ 0 h 59"/>
                  <a:gd name="T8" fmla="*/ 89 w 89"/>
                  <a:gd name="T9" fmla="*/ 15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59"/>
                  <a:gd name="T17" fmla="*/ 89 w 89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59">
                    <a:moveTo>
                      <a:pt x="89" y="15"/>
                    </a:moveTo>
                    <a:lnTo>
                      <a:pt x="7" y="59"/>
                    </a:lnTo>
                    <a:lnTo>
                      <a:pt x="0" y="45"/>
                    </a:lnTo>
                    <a:lnTo>
                      <a:pt x="74" y="0"/>
                    </a:lnTo>
                    <a:lnTo>
                      <a:pt x="89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3" name="Freeform 21"/>
              <p:cNvSpPr>
                <a:spLocks/>
              </p:cNvSpPr>
              <p:nvPr/>
            </p:nvSpPr>
            <p:spPr bwMode="auto">
              <a:xfrm>
                <a:off x="1262" y="2517"/>
                <a:ext cx="63" cy="68"/>
              </a:xfrm>
              <a:custGeom>
                <a:avLst/>
                <a:gdLst>
                  <a:gd name="T0" fmla="*/ 46 w 63"/>
                  <a:gd name="T1" fmla="*/ 67 h 68"/>
                  <a:gd name="T2" fmla="*/ 57 w 63"/>
                  <a:gd name="T3" fmla="*/ 55 h 68"/>
                  <a:gd name="T4" fmla="*/ 63 w 63"/>
                  <a:gd name="T5" fmla="*/ 39 h 68"/>
                  <a:gd name="T6" fmla="*/ 59 w 63"/>
                  <a:gd name="T7" fmla="*/ 22 h 68"/>
                  <a:gd name="T8" fmla="*/ 48 w 63"/>
                  <a:gd name="T9" fmla="*/ 7 h 68"/>
                  <a:gd name="T10" fmla="*/ 33 w 63"/>
                  <a:gd name="T11" fmla="*/ 0 h 68"/>
                  <a:gd name="T12" fmla="*/ 16 w 63"/>
                  <a:gd name="T13" fmla="*/ 4 h 68"/>
                  <a:gd name="T14" fmla="*/ 3 w 63"/>
                  <a:gd name="T15" fmla="*/ 15 h 68"/>
                  <a:gd name="T16" fmla="*/ 0 w 63"/>
                  <a:gd name="T17" fmla="*/ 30 h 68"/>
                  <a:gd name="T18" fmla="*/ 1 w 63"/>
                  <a:gd name="T19" fmla="*/ 48 h 68"/>
                  <a:gd name="T20" fmla="*/ 13 w 63"/>
                  <a:gd name="T21" fmla="*/ 61 h 68"/>
                  <a:gd name="T22" fmla="*/ 29 w 63"/>
                  <a:gd name="T23" fmla="*/ 68 h 68"/>
                  <a:gd name="T24" fmla="*/ 46 w 63"/>
                  <a:gd name="T25" fmla="*/ 67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8"/>
                  <a:gd name="T41" fmla="*/ 63 w 63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8">
                    <a:moveTo>
                      <a:pt x="46" y="67"/>
                    </a:moveTo>
                    <a:lnTo>
                      <a:pt x="57" y="55"/>
                    </a:lnTo>
                    <a:lnTo>
                      <a:pt x="63" y="39"/>
                    </a:lnTo>
                    <a:lnTo>
                      <a:pt x="59" y="22"/>
                    </a:lnTo>
                    <a:lnTo>
                      <a:pt x="48" y="7"/>
                    </a:lnTo>
                    <a:lnTo>
                      <a:pt x="33" y="0"/>
                    </a:lnTo>
                    <a:lnTo>
                      <a:pt x="16" y="4"/>
                    </a:lnTo>
                    <a:lnTo>
                      <a:pt x="3" y="15"/>
                    </a:lnTo>
                    <a:lnTo>
                      <a:pt x="0" y="30"/>
                    </a:lnTo>
                    <a:lnTo>
                      <a:pt x="1" y="48"/>
                    </a:lnTo>
                    <a:lnTo>
                      <a:pt x="13" y="61"/>
                    </a:lnTo>
                    <a:lnTo>
                      <a:pt x="29" y="68"/>
                    </a:lnTo>
                    <a:lnTo>
                      <a:pt x="46" y="67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4" name="Freeform 22"/>
              <p:cNvSpPr>
                <a:spLocks/>
              </p:cNvSpPr>
              <p:nvPr/>
            </p:nvSpPr>
            <p:spPr bwMode="auto">
              <a:xfrm>
                <a:off x="1262" y="2517"/>
                <a:ext cx="63" cy="68"/>
              </a:xfrm>
              <a:custGeom>
                <a:avLst/>
                <a:gdLst>
                  <a:gd name="T0" fmla="*/ 46 w 63"/>
                  <a:gd name="T1" fmla="*/ 67 h 68"/>
                  <a:gd name="T2" fmla="*/ 57 w 63"/>
                  <a:gd name="T3" fmla="*/ 55 h 68"/>
                  <a:gd name="T4" fmla="*/ 63 w 63"/>
                  <a:gd name="T5" fmla="*/ 39 h 68"/>
                  <a:gd name="T6" fmla="*/ 59 w 63"/>
                  <a:gd name="T7" fmla="*/ 22 h 68"/>
                  <a:gd name="T8" fmla="*/ 48 w 63"/>
                  <a:gd name="T9" fmla="*/ 7 h 68"/>
                  <a:gd name="T10" fmla="*/ 33 w 63"/>
                  <a:gd name="T11" fmla="*/ 0 h 68"/>
                  <a:gd name="T12" fmla="*/ 16 w 63"/>
                  <a:gd name="T13" fmla="*/ 4 h 68"/>
                  <a:gd name="T14" fmla="*/ 3 w 63"/>
                  <a:gd name="T15" fmla="*/ 15 h 68"/>
                  <a:gd name="T16" fmla="*/ 0 w 63"/>
                  <a:gd name="T17" fmla="*/ 30 h 68"/>
                  <a:gd name="T18" fmla="*/ 1 w 63"/>
                  <a:gd name="T19" fmla="*/ 48 h 68"/>
                  <a:gd name="T20" fmla="*/ 13 w 63"/>
                  <a:gd name="T21" fmla="*/ 61 h 68"/>
                  <a:gd name="T22" fmla="*/ 29 w 63"/>
                  <a:gd name="T23" fmla="*/ 68 h 68"/>
                  <a:gd name="T24" fmla="*/ 46 w 63"/>
                  <a:gd name="T25" fmla="*/ 67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8"/>
                  <a:gd name="T41" fmla="*/ 63 w 63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8">
                    <a:moveTo>
                      <a:pt x="46" y="67"/>
                    </a:moveTo>
                    <a:lnTo>
                      <a:pt x="57" y="55"/>
                    </a:lnTo>
                    <a:lnTo>
                      <a:pt x="63" y="39"/>
                    </a:lnTo>
                    <a:lnTo>
                      <a:pt x="59" y="22"/>
                    </a:lnTo>
                    <a:lnTo>
                      <a:pt x="48" y="7"/>
                    </a:lnTo>
                    <a:lnTo>
                      <a:pt x="33" y="0"/>
                    </a:lnTo>
                    <a:lnTo>
                      <a:pt x="16" y="4"/>
                    </a:lnTo>
                    <a:lnTo>
                      <a:pt x="3" y="15"/>
                    </a:lnTo>
                    <a:lnTo>
                      <a:pt x="0" y="30"/>
                    </a:lnTo>
                    <a:lnTo>
                      <a:pt x="1" y="48"/>
                    </a:lnTo>
                    <a:lnTo>
                      <a:pt x="13" y="61"/>
                    </a:lnTo>
                    <a:lnTo>
                      <a:pt x="29" y="68"/>
                    </a:lnTo>
                    <a:lnTo>
                      <a:pt x="46" y="67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5" name="Freeform 24"/>
              <p:cNvSpPr>
                <a:spLocks/>
              </p:cNvSpPr>
              <p:nvPr/>
            </p:nvSpPr>
            <p:spPr bwMode="auto">
              <a:xfrm>
                <a:off x="1584" y="1961"/>
                <a:ext cx="686" cy="430"/>
              </a:xfrm>
              <a:custGeom>
                <a:avLst/>
                <a:gdLst>
                  <a:gd name="T0" fmla="*/ 0 w 686"/>
                  <a:gd name="T1" fmla="*/ 376 h 430"/>
                  <a:gd name="T2" fmla="*/ 645 w 686"/>
                  <a:gd name="T3" fmla="*/ 0 h 430"/>
                  <a:gd name="T4" fmla="*/ 647 w 686"/>
                  <a:gd name="T5" fmla="*/ 0 h 430"/>
                  <a:gd name="T6" fmla="*/ 653 w 686"/>
                  <a:gd name="T7" fmla="*/ 0 h 430"/>
                  <a:gd name="T8" fmla="*/ 660 w 686"/>
                  <a:gd name="T9" fmla="*/ 0 h 430"/>
                  <a:gd name="T10" fmla="*/ 670 w 686"/>
                  <a:gd name="T11" fmla="*/ 3 h 430"/>
                  <a:gd name="T12" fmla="*/ 677 w 686"/>
                  <a:gd name="T13" fmla="*/ 9 h 430"/>
                  <a:gd name="T14" fmla="*/ 683 w 686"/>
                  <a:gd name="T15" fmla="*/ 18 h 430"/>
                  <a:gd name="T16" fmla="*/ 686 w 686"/>
                  <a:gd name="T17" fmla="*/ 33 h 430"/>
                  <a:gd name="T18" fmla="*/ 686 w 686"/>
                  <a:gd name="T19" fmla="*/ 53 h 430"/>
                  <a:gd name="T20" fmla="*/ 41 w 686"/>
                  <a:gd name="T21" fmla="*/ 430 h 430"/>
                  <a:gd name="T22" fmla="*/ 0 w 686"/>
                  <a:gd name="T23" fmla="*/ 376 h 4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86"/>
                  <a:gd name="T37" fmla="*/ 0 h 430"/>
                  <a:gd name="T38" fmla="*/ 686 w 686"/>
                  <a:gd name="T39" fmla="*/ 430 h 4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86" h="430">
                    <a:moveTo>
                      <a:pt x="0" y="376"/>
                    </a:moveTo>
                    <a:lnTo>
                      <a:pt x="645" y="0"/>
                    </a:lnTo>
                    <a:lnTo>
                      <a:pt x="647" y="0"/>
                    </a:lnTo>
                    <a:lnTo>
                      <a:pt x="653" y="0"/>
                    </a:lnTo>
                    <a:lnTo>
                      <a:pt x="660" y="0"/>
                    </a:lnTo>
                    <a:lnTo>
                      <a:pt x="670" y="3"/>
                    </a:lnTo>
                    <a:lnTo>
                      <a:pt x="677" y="9"/>
                    </a:lnTo>
                    <a:lnTo>
                      <a:pt x="683" y="18"/>
                    </a:lnTo>
                    <a:lnTo>
                      <a:pt x="686" y="33"/>
                    </a:lnTo>
                    <a:lnTo>
                      <a:pt x="686" y="53"/>
                    </a:lnTo>
                    <a:lnTo>
                      <a:pt x="41" y="430"/>
                    </a:lnTo>
                    <a:lnTo>
                      <a:pt x="0" y="376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6" name="Freeform 25"/>
              <p:cNvSpPr>
                <a:spLocks/>
              </p:cNvSpPr>
              <p:nvPr/>
            </p:nvSpPr>
            <p:spPr bwMode="auto">
              <a:xfrm>
                <a:off x="1584" y="1961"/>
                <a:ext cx="686" cy="430"/>
              </a:xfrm>
              <a:custGeom>
                <a:avLst/>
                <a:gdLst>
                  <a:gd name="T0" fmla="*/ 0 w 686"/>
                  <a:gd name="T1" fmla="*/ 376 h 430"/>
                  <a:gd name="T2" fmla="*/ 645 w 686"/>
                  <a:gd name="T3" fmla="*/ 0 h 430"/>
                  <a:gd name="T4" fmla="*/ 647 w 686"/>
                  <a:gd name="T5" fmla="*/ 0 h 430"/>
                  <a:gd name="T6" fmla="*/ 653 w 686"/>
                  <a:gd name="T7" fmla="*/ 0 h 430"/>
                  <a:gd name="T8" fmla="*/ 660 w 686"/>
                  <a:gd name="T9" fmla="*/ 0 h 430"/>
                  <a:gd name="T10" fmla="*/ 670 w 686"/>
                  <a:gd name="T11" fmla="*/ 3 h 430"/>
                  <a:gd name="T12" fmla="*/ 677 w 686"/>
                  <a:gd name="T13" fmla="*/ 9 h 430"/>
                  <a:gd name="T14" fmla="*/ 683 w 686"/>
                  <a:gd name="T15" fmla="*/ 18 h 430"/>
                  <a:gd name="T16" fmla="*/ 686 w 686"/>
                  <a:gd name="T17" fmla="*/ 33 h 430"/>
                  <a:gd name="T18" fmla="*/ 686 w 686"/>
                  <a:gd name="T19" fmla="*/ 53 h 430"/>
                  <a:gd name="T20" fmla="*/ 41 w 686"/>
                  <a:gd name="T21" fmla="*/ 430 h 430"/>
                  <a:gd name="T22" fmla="*/ 0 w 686"/>
                  <a:gd name="T23" fmla="*/ 376 h 4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86"/>
                  <a:gd name="T37" fmla="*/ 0 h 430"/>
                  <a:gd name="T38" fmla="*/ 686 w 686"/>
                  <a:gd name="T39" fmla="*/ 430 h 4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86" h="430">
                    <a:moveTo>
                      <a:pt x="0" y="376"/>
                    </a:moveTo>
                    <a:lnTo>
                      <a:pt x="645" y="0"/>
                    </a:lnTo>
                    <a:lnTo>
                      <a:pt x="647" y="0"/>
                    </a:lnTo>
                    <a:lnTo>
                      <a:pt x="653" y="0"/>
                    </a:lnTo>
                    <a:lnTo>
                      <a:pt x="660" y="0"/>
                    </a:lnTo>
                    <a:lnTo>
                      <a:pt x="670" y="3"/>
                    </a:lnTo>
                    <a:lnTo>
                      <a:pt x="677" y="9"/>
                    </a:lnTo>
                    <a:lnTo>
                      <a:pt x="683" y="18"/>
                    </a:lnTo>
                    <a:lnTo>
                      <a:pt x="686" y="33"/>
                    </a:lnTo>
                    <a:lnTo>
                      <a:pt x="686" y="53"/>
                    </a:lnTo>
                    <a:lnTo>
                      <a:pt x="41" y="430"/>
                    </a:lnTo>
                    <a:lnTo>
                      <a:pt x="0" y="37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7" name="Line 26"/>
              <p:cNvSpPr>
                <a:spLocks noChangeShapeType="1"/>
              </p:cNvSpPr>
              <p:nvPr/>
            </p:nvSpPr>
            <p:spPr bwMode="auto">
              <a:xfrm flipH="1">
                <a:off x="1592" y="2407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8" name="Line 27"/>
              <p:cNvSpPr>
                <a:spLocks noChangeShapeType="1"/>
              </p:cNvSpPr>
              <p:nvPr/>
            </p:nvSpPr>
            <p:spPr bwMode="auto">
              <a:xfrm flipH="1">
                <a:off x="1567" y="2422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9" name="Freeform 28"/>
              <p:cNvSpPr>
                <a:spLocks/>
              </p:cNvSpPr>
              <p:nvPr/>
            </p:nvSpPr>
            <p:spPr bwMode="auto">
              <a:xfrm>
                <a:off x="1551" y="2437"/>
                <a:ext cx="5" cy="9"/>
              </a:xfrm>
              <a:custGeom>
                <a:avLst/>
                <a:gdLst>
                  <a:gd name="T0" fmla="*/ 5 w 5"/>
                  <a:gd name="T1" fmla="*/ 0 h 9"/>
                  <a:gd name="T2" fmla="*/ 0 w 5"/>
                  <a:gd name="T3" fmla="*/ 6 h 9"/>
                  <a:gd name="T4" fmla="*/ 4 w 5"/>
                  <a:gd name="T5" fmla="*/ 9 h 9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9"/>
                  <a:gd name="T11" fmla="*/ 5 w 5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9">
                    <a:moveTo>
                      <a:pt x="5" y="0"/>
                    </a:moveTo>
                    <a:lnTo>
                      <a:pt x="0" y="6"/>
                    </a:lnTo>
                    <a:lnTo>
                      <a:pt x="4" y="9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0" name="Line 29"/>
              <p:cNvSpPr>
                <a:spLocks noChangeShapeType="1"/>
              </p:cNvSpPr>
              <p:nvPr/>
            </p:nvSpPr>
            <p:spPr bwMode="auto">
              <a:xfrm>
                <a:off x="1566" y="2456"/>
                <a:ext cx="11" cy="11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1" name="Line 30"/>
              <p:cNvSpPr>
                <a:spLocks noChangeShapeType="1"/>
              </p:cNvSpPr>
              <p:nvPr/>
            </p:nvSpPr>
            <p:spPr bwMode="auto">
              <a:xfrm flipV="1">
                <a:off x="1588" y="2456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2" name="Line 31"/>
              <p:cNvSpPr>
                <a:spLocks noChangeShapeType="1"/>
              </p:cNvSpPr>
              <p:nvPr/>
            </p:nvSpPr>
            <p:spPr bwMode="auto">
              <a:xfrm flipV="1">
                <a:off x="1612" y="2443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3" name="Line 32"/>
              <p:cNvSpPr>
                <a:spLocks noChangeShapeType="1"/>
              </p:cNvSpPr>
              <p:nvPr/>
            </p:nvSpPr>
            <p:spPr bwMode="auto">
              <a:xfrm flipV="1">
                <a:off x="1636" y="2428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4" name="Line 33"/>
              <p:cNvSpPr>
                <a:spLocks noChangeShapeType="1"/>
              </p:cNvSpPr>
              <p:nvPr/>
            </p:nvSpPr>
            <p:spPr bwMode="auto">
              <a:xfrm flipV="1">
                <a:off x="1662" y="2413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5" name="Line 34"/>
              <p:cNvSpPr>
                <a:spLocks noChangeShapeType="1"/>
              </p:cNvSpPr>
              <p:nvPr/>
            </p:nvSpPr>
            <p:spPr bwMode="auto">
              <a:xfrm flipV="1">
                <a:off x="1686" y="2398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6" name="Line 35"/>
              <p:cNvSpPr>
                <a:spLocks noChangeShapeType="1"/>
              </p:cNvSpPr>
              <p:nvPr/>
            </p:nvSpPr>
            <p:spPr bwMode="auto">
              <a:xfrm flipV="1">
                <a:off x="1710" y="2385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7" name="Line 36"/>
              <p:cNvSpPr>
                <a:spLocks noChangeShapeType="1"/>
              </p:cNvSpPr>
              <p:nvPr/>
            </p:nvSpPr>
            <p:spPr bwMode="auto">
              <a:xfrm flipV="1">
                <a:off x="1736" y="2370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8" name="Line 37"/>
              <p:cNvSpPr>
                <a:spLocks noChangeShapeType="1"/>
              </p:cNvSpPr>
              <p:nvPr/>
            </p:nvSpPr>
            <p:spPr bwMode="auto">
              <a:xfrm flipV="1">
                <a:off x="1760" y="2356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9" name="Line 38"/>
              <p:cNvSpPr>
                <a:spLocks noChangeShapeType="1"/>
              </p:cNvSpPr>
              <p:nvPr/>
            </p:nvSpPr>
            <p:spPr bwMode="auto">
              <a:xfrm flipV="1">
                <a:off x="1784" y="2343"/>
                <a:ext cx="13" cy="5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0" name="Line 39"/>
              <p:cNvSpPr>
                <a:spLocks noChangeShapeType="1"/>
              </p:cNvSpPr>
              <p:nvPr/>
            </p:nvSpPr>
            <p:spPr bwMode="auto">
              <a:xfrm flipV="1">
                <a:off x="1809" y="2328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1" name="Line 40"/>
              <p:cNvSpPr>
                <a:spLocks noChangeShapeType="1"/>
              </p:cNvSpPr>
              <p:nvPr/>
            </p:nvSpPr>
            <p:spPr bwMode="auto">
              <a:xfrm flipV="1">
                <a:off x="1835" y="2313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2" name="Line 41"/>
              <p:cNvSpPr>
                <a:spLocks noChangeShapeType="1"/>
              </p:cNvSpPr>
              <p:nvPr/>
            </p:nvSpPr>
            <p:spPr bwMode="auto">
              <a:xfrm flipV="1">
                <a:off x="1859" y="2298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3" name="Line 42"/>
              <p:cNvSpPr>
                <a:spLocks noChangeShapeType="1"/>
              </p:cNvSpPr>
              <p:nvPr/>
            </p:nvSpPr>
            <p:spPr bwMode="auto">
              <a:xfrm flipV="1">
                <a:off x="1883" y="2285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4" name="Line 43"/>
              <p:cNvSpPr>
                <a:spLocks noChangeShapeType="1"/>
              </p:cNvSpPr>
              <p:nvPr/>
            </p:nvSpPr>
            <p:spPr bwMode="auto">
              <a:xfrm flipV="1">
                <a:off x="1907" y="2270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5" name="Line 44"/>
              <p:cNvSpPr>
                <a:spLocks noChangeShapeType="1"/>
              </p:cNvSpPr>
              <p:nvPr/>
            </p:nvSpPr>
            <p:spPr bwMode="auto">
              <a:xfrm flipV="1">
                <a:off x="1933" y="2255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6" name="Line 45"/>
              <p:cNvSpPr>
                <a:spLocks noChangeShapeType="1"/>
              </p:cNvSpPr>
              <p:nvPr/>
            </p:nvSpPr>
            <p:spPr bwMode="auto">
              <a:xfrm flipV="1">
                <a:off x="1957" y="2241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7" name="Line 46"/>
              <p:cNvSpPr>
                <a:spLocks noChangeShapeType="1"/>
              </p:cNvSpPr>
              <p:nvPr/>
            </p:nvSpPr>
            <p:spPr bwMode="auto">
              <a:xfrm flipV="1">
                <a:off x="1981" y="2228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8" name="Line 47"/>
              <p:cNvSpPr>
                <a:spLocks noChangeShapeType="1"/>
              </p:cNvSpPr>
              <p:nvPr/>
            </p:nvSpPr>
            <p:spPr bwMode="auto">
              <a:xfrm flipV="1">
                <a:off x="2007" y="2213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9" name="Line 48"/>
              <p:cNvSpPr>
                <a:spLocks noChangeShapeType="1"/>
              </p:cNvSpPr>
              <p:nvPr/>
            </p:nvSpPr>
            <p:spPr bwMode="auto">
              <a:xfrm flipV="1">
                <a:off x="2031" y="2198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0" name="Line 49"/>
              <p:cNvSpPr>
                <a:spLocks noChangeShapeType="1"/>
              </p:cNvSpPr>
              <p:nvPr/>
            </p:nvSpPr>
            <p:spPr bwMode="auto">
              <a:xfrm>
                <a:off x="2055" y="2191"/>
                <a:ext cx="1" cy="1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1" name="Line 97"/>
              <p:cNvSpPr>
                <a:spLocks noChangeShapeType="1"/>
              </p:cNvSpPr>
              <p:nvPr/>
            </p:nvSpPr>
            <p:spPr bwMode="auto">
              <a:xfrm flipH="1">
                <a:off x="2563" y="2483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2" name="Line 98"/>
              <p:cNvSpPr>
                <a:spLocks noChangeShapeType="1"/>
              </p:cNvSpPr>
              <p:nvPr/>
            </p:nvSpPr>
            <p:spPr bwMode="auto">
              <a:xfrm flipH="1">
                <a:off x="2539" y="2498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3" name="Line 99"/>
              <p:cNvSpPr>
                <a:spLocks noChangeShapeType="1"/>
              </p:cNvSpPr>
              <p:nvPr/>
            </p:nvSpPr>
            <p:spPr bwMode="auto">
              <a:xfrm flipH="1">
                <a:off x="2513" y="2511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4" name="Line 100"/>
              <p:cNvSpPr>
                <a:spLocks noChangeShapeType="1"/>
              </p:cNvSpPr>
              <p:nvPr/>
            </p:nvSpPr>
            <p:spPr bwMode="auto">
              <a:xfrm flipH="1">
                <a:off x="2489" y="2526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5" name="Line 101"/>
              <p:cNvSpPr>
                <a:spLocks noChangeShapeType="1"/>
              </p:cNvSpPr>
              <p:nvPr/>
            </p:nvSpPr>
            <p:spPr bwMode="auto">
              <a:xfrm flipH="1">
                <a:off x="2465" y="2541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6" name="Line 102"/>
              <p:cNvSpPr>
                <a:spLocks noChangeShapeType="1"/>
              </p:cNvSpPr>
              <p:nvPr/>
            </p:nvSpPr>
            <p:spPr bwMode="auto">
              <a:xfrm flipH="1">
                <a:off x="2439" y="2554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7" name="Line 103"/>
              <p:cNvSpPr>
                <a:spLocks noChangeShapeType="1"/>
              </p:cNvSpPr>
              <p:nvPr/>
            </p:nvSpPr>
            <p:spPr bwMode="auto">
              <a:xfrm flipH="1">
                <a:off x="2415" y="2569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8" name="Line 104"/>
              <p:cNvSpPr>
                <a:spLocks noChangeShapeType="1"/>
              </p:cNvSpPr>
              <p:nvPr/>
            </p:nvSpPr>
            <p:spPr bwMode="auto">
              <a:xfrm flipH="1">
                <a:off x="2391" y="2584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9" name="Line 105"/>
              <p:cNvSpPr>
                <a:spLocks noChangeShapeType="1"/>
              </p:cNvSpPr>
              <p:nvPr/>
            </p:nvSpPr>
            <p:spPr bwMode="auto">
              <a:xfrm flipH="1">
                <a:off x="2365" y="2598"/>
                <a:ext cx="13" cy="6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0" name="Line 106"/>
              <p:cNvSpPr>
                <a:spLocks noChangeShapeType="1"/>
              </p:cNvSpPr>
              <p:nvPr/>
            </p:nvSpPr>
            <p:spPr bwMode="auto">
              <a:xfrm flipH="1">
                <a:off x="2341" y="2611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1" name="Line 107"/>
              <p:cNvSpPr>
                <a:spLocks noChangeShapeType="1"/>
              </p:cNvSpPr>
              <p:nvPr/>
            </p:nvSpPr>
            <p:spPr bwMode="auto">
              <a:xfrm flipH="1">
                <a:off x="2317" y="2626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2" name="Line 108"/>
              <p:cNvSpPr>
                <a:spLocks noChangeShapeType="1"/>
              </p:cNvSpPr>
              <p:nvPr/>
            </p:nvSpPr>
            <p:spPr bwMode="auto">
              <a:xfrm flipH="1">
                <a:off x="2293" y="2641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3" name="Line 109"/>
              <p:cNvSpPr>
                <a:spLocks noChangeShapeType="1"/>
              </p:cNvSpPr>
              <p:nvPr/>
            </p:nvSpPr>
            <p:spPr bwMode="auto">
              <a:xfrm flipH="1">
                <a:off x="2267" y="2654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4" name="Freeform 110"/>
              <p:cNvSpPr>
                <a:spLocks/>
              </p:cNvSpPr>
              <p:nvPr/>
            </p:nvSpPr>
            <p:spPr bwMode="auto">
              <a:xfrm>
                <a:off x="2242" y="2669"/>
                <a:ext cx="13" cy="7"/>
              </a:xfrm>
              <a:custGeom>
                <a:avLst/>
                <a:gdLst>
                  <a:gd name="T0" fmla="*/ 13 w 13"/>
                  <a:gd name="T1" fmla="*/ 0 h 7"/>
                  <a:gd name="T2" fmla="*/ 0 w 13"/>
                  <a:gd name="T3" fmla="*/ 7 h 7"/>
                  <a:gd name="T4" fmla="*/ 0 w 13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7"/>
                  <a:gd name="T11" fmla="*/ 13 w 13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7">
                    <a:moveTo>
                      <a:pt x="13" y="0"/>
                    </a:moveTo>
                    <a:lnTo>
                      <a:pt x="0" y="7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5" name="Line 111"/>
              <p:cNvSpPr>
                <a:spLocks noChangeShapeType="1"/>
              </p:cNvSpPr>
              <p:nvPr/>
            </p:nvSpPr>
            <p:spPr bwMode="auto">
              <a:xfrm>
                <a:off x="2254" y="2686"/>
                <a:ext cx="11" cy="9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6" name="Line 112"/>
              <p:cNvSpPr>
                <a:spLocks noChangeShapeType="1"/>
              </p:cNvSpPr>
              <p:nvPr/>
            </p:nvSpPr>
            <p:spPr bwMode="auto">
              <a:xfrm flipV="1">
                <a:off x="2276" y="2680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7" name="Line 113"/>
              <p:cNvSpPr>
                <a:spLocks noChangeShapeType="1"/>
              </p:cNvSpPr>
              <p:nvPr/>
            </p:nvSpPr>
            <p:spPr bwMode="auto">
              <a:xfrm flipV="1">
                <a:off x="2300" y="2665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8" name="Freeform 114"/>
              <p:cNvSpPr>
                <a:spLocks/>
              </p:cNvSpPr>
              <p:nvPr/>
            </p:nvSpPr>
            <p:spPr bwMode="auto">
              <a:xfrm>
                <a:off x="1579" y="1962"/>
                <a:ext cx="691" cy="429"/>
              </a:xfrm>
              <a:custGeom>
                <a:avLst/>
                <a:gdLst>
                  <a:gd name="T0" fmla="*/ 654 w 691"/>
                  <a:gd name="T1" fmla="*/ 0 h 429"/>
                  <a:gd name="T2" fmla="*/ 658 w 691"/>
                  <a:gd name="T3" fmla="*/ 0 h 429"/>
                  <a:gd name="T4" fmla="*/ 663 w 691"/>
                  <a:gd name="T5" fmla="*/ 0 h 429"/>
                  <a:gd name="T6" fmla="*/ 671 w 691"/>
                  <a:gd name="T7" fmla="*/ 2 h 429"/>
                  <a:gd name="T8" fmla="*/ 678 w 691"/>
                  <a:gd name="T9" fmla="*/ 6 h 429"/>
                  <a:gd name="T10" fmla="*/ 686 w 691"/>
                  <a:gd name="T11" fmla="*/ 13 h 429"/>
                  <a:gd name="T12" fmla="*/ 691 w 691"/>
                  <a:gd name="T13" fmla="*/ 28 h 429"/>
                  <a:gd name="T14" fmla="*/ 691 w 691"/>
                  <a:gd name="T15" fmla="*/ 47 h 429"/>
                  <a:gd name="T16" fmla="*/ 35 w 691"/>
                  <a:gd name="T17" fmla="*/ 429 h 429"/>
                  <a:gd name="T18" fmla="*/ 0 w 691"/>
                  <a:gd name="T19" fmla="*/ 381 h 429"/>
                  <a:gd name="T20" fmla="*/ 654 w 691"/>
                  <a:gd name="T21" fmla="*/ 0 h 4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91"/>
                  <a:gd name="T34" fmla="*/ 0 h 429"/>
                  <a:gd name="T35" fmla="*/ 691 w 691"/>
                  <a:gd name="T36" fmla="*/ 429 h 4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91" h="429">
                    <a:moveTo>
                      <a:pt x="654" y="0"/>
                    </a:moveTo>
                    <a:lnTo>
                      <a:pt x="658" y="0"/>
                    </a:lnTo>
                    <a:lnTo>
                      <a:pt x="663" y="0"/>
                    </a:lnTo>
                    <a:lnTo>
                      <a:pt x="671" y="2"/>
                    </a:lnTo>
                    <a:lnTo>
                      <a:pt x="678" y="6"/>
                    </a:lnTo>
                    <a:lnTo>
                      <a:pt x="686" y="13"/>
                    </a:lnTo>
                    <a:lnTo>
                      <a:pt x="691" y="28"/>
                    </a:lnTo>
                    <a:lnTo>
                      <a:pt x="691" y="47"/>
                    </a:lnTo>
                    <a:lnTo>
                      <a:pt x="35" y="429"/>
                    </a:lnTo>
                    <a:lnTo>
                      <a:pt x="0" y="381"/>
                    </a:lnTo>
                    <a:lnTo>
                      <a:pt x="654" y="0"/>
                    </a:lnTo>
                    <a:close/>
                  </a:path>
                </a:pathLst>
              </a:custGeom>
              <a:solidFill>
                <a:srgbClr val="FF2B2B"/>
              </a:solidFill>
              <a:ln w="0">
                <a:solidFill>
                  <a:srgbClr val="FF2B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9" name="Freeform 115"/>
              <p:cNvSpPr>
                <a:spLocks/>
              </p:cNvSpPr>
              <p:nvPr/>
            </p:nvSpPr>
            <p:spPr bwMode="auto">
              <a:xfrm>
                <a:off x="1584" y="1962"/>
                <a:ext cx="686" cy="421"/>
              </a:xfrm>
              <a:custGeom>
                <a:avLst/>
                <a:gdLst>
                  <a:gd name="T0" fmla="*/ 653 w 686"/>
                  <a:gd name="T1" fmla="*/ 0 h 421"/>
                  <a:gd name="T2" fmla="*/ 657 w 686"/>
                  <a:gd name="T3" fmla="*/ 0 h 421"/>
                  <a:gd name="T4" fmla="*/ 662 w 686"/>
                  <a:gd name="T5" fmla="*/ 2 h 421"/>
                  <a:gd name="T6" fmla="*/ 671 w 686"/>
                  <a:gd name="T7" fmla="*/ 4 h 421"/>
                  <a:gd name="T8" fmla="*/ 679 w 686"/>
                  <a:gd name="T9" fmla="*/ 12 h 421"/>
                  <a:gd name="T10" fmla="*/ 684 w 686"/>
                  <a:gd name="T11" fmla="*/ 23 h 421"/>
                  <a:gd name="T12" fmla="*/ 686 w 686"/>
                  <a:gd name="T13" fmla="*/ 41 h 421"/>
                  <a:gd name="T14" fmla="*/ 32 w 686"/>
                  <a:gd name="T15" fmla="*/ 421 h 421"/>
                  <a:gd name="T16" fmla="*/ 0 w 686"/>
                  <a:gd name="T17" fmla="*/ 381 h 421"/>
                  <a:gd name="T18" fmla="*/ 653 w 686"/>
                  <a:gd name="T19" fmla="*/ 0 h 4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86"/>
                  <a:gd name="T31" fmla="*/ 0 h 421"/>
                  <a:gd name="T32" fmla="*/ 686 w 686"/>
                  <a:gd name="T33" fmla="*/ 421 h 4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86" h="421">
                    <a:moveTo>
                      <a:pt x="653" y="0"/>
                    </a:moveTo>
                    <a:lnTo>
                      <a:pt x="657" y="0"/>
                    </a:lnTo>
                    <a:lnTo>
                      <a:pt x="662" y="2"/>
                    </a:lnTo>
                    <a:lnTo>
                      <a:pt x="671" y="4"/>
                    </a:lnTo>
                    <a:lnTo>
                      <a:pt x="679" y="12"/>
                    </a:lnTo>
                    <a:lnTo>
                      <a:pt x="684" y="23"/>
                    </a:lnTo>
                    <a:lnTo>
                      <a:pt x="686" y="41"/>
                    </a:lnTo>
                    <a:lnTo>
                      <a:pt x="32" y="421"/>
                    </a:lnTo>
                    <a:lnTo>
                      <a:pt x="0" y="381"/>
                    </a:lnTo>
                    <a:lnTo>
                      <a:pt x="653" y="0"/>
                    </a:lnTo>
                    <a:close/>
                  </a:path>
                </a:pathLst>
              </a:custGeom>
              <a:solidFill>
                <a:srgbClr val="FF5555"/>
              </a:solidFill>
              <a:ln w="0">
                <a:solidFill>
                  <a:srgbClr val="FF555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0" name="Freeform 116"/>
              <p:cNvSpPr>
                <a:spLocks/>
              </p:cNvSpPr>
              <p:nvPr/>
            </p:nvSpPr>
            <p:spPr bwMode="auto">
              <a:xfrm>
                <a:off x="1592" y="1964"/>
                <a:ext cx="676" cy="414"/>
              </a:xfrm>
              <a:custGeom>
                <a:avLst/>
                <a:gdLst>
                  <a:gd name="T0" fmla="*/ 650 w 676"/>
                  <a:gd name="T1" fmla="*/ 0 h 414"/>
                  <a:gd name="T2" fmla="*/ 652 w 676"/>
                  <a:gd name="T3" fmla="*/ 0 h 414"/>
                  <a:gd name="T4" fmla="*/ 658 w 676"/>
                  <a:gd name="T5" fmla="*/ 2 h 414"/>
                  <a:gd name="T6" fmla="*/ 665 w 676"/>
                  <a:gd name="T7" fmla="*/ 4 h 414"/>
                  <a:gd name="T8" fmla="*/ 671 w 676"/>
                  <a:gd name="T9" fmla="*/ 11 h 414"/>
                  <a:gd name="T10" fmla="*/ 676 w 676"/>
                  <a:gd name="T11" fmla="*/ 21 h 414"/>
                  <a:gd name="T12" fmla="*/ 676 w 676"/>
                  <a:gd name="T13" fmla="*/ 34 h 414"/>
                  <a:gd name="T14" fmla="*/ 24 w 676"/>
                  <a:gd name="T15" fmla="*/ 414 h 414"/>
                  <a:gd name="T16" fmla="*/ 0 w 676"/>
                  <a:gd name="T17" fmla="*/ 379 h 414"/>
                  <a:gd name="T18" fmla="*/ 650 w 676"/>
                  <a:gd name="T19" fmla="*/ 0 h 4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76"/>
                  <a:gd name="T31" fmla="*/ 0 h 414"/>
                  <a:gd name="T32" fmla="*/ 676 w 676"/>
                  <a:gd name="T33" fmla="*/ 414 h 4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76" h="414">
                    <a:moveTo>
                      <a:pt x="650" y="0"/>
                    </a:moveTo>
                    <a:lnTo>
                      <a:pt x="652" y="0"/>
                    </a:lnTo>
                    <a:lnTo>
                      <a:pt x="658" y="2"/>
                    </a:lnTo>
                    <a:lnTo>
                      <a:pt x="665" y="4"/>
                    </a:lnTo>
                    <a:lnTo>
                      <a:pt x="671" y="11"/>
                    </a:lnTo>
                    <a:lnTo>
                      <a:pt x="676" y="21"/>
                    </a:lnTo>
                    <a:lnTo>
                      <a:pt x="676" y="34"/>
                    </a:lnTo>
                    <a:lnTo>
                      <a:pt x="24" y="414"/>
                    </a:lnTo>
                    <a:lnTo>
                      <a:pt x="0" y="379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FF8080"/>
              </a:solidFill>
              <a:ln w="0">
                <a:solidFill>
                  <a:srgbClr val="FF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1" name="Freeform 117"/>
              <p:cNvSpPr>
                <a:spLocks/>
              </p:cNvSpPr>
              <p:nvPr/>
            </p:nvSpPr>
            <p:spPr bwMode="auto">
              <a:xfrm>
                <a:off x="1597" y="1964"/>
                <a:ext cx="671" cy="406"/>
              </a:xfrm>
              <a:custGeom>
                <a:avLst/>
                <a:gdLst>
                  <a:gd name="T0" fmla="*/ 649 w 671"/>
                  <a:gd name="T1" fmla="*/ 0 h 406"/>
                  <a:gd name="T2" fmla="*/ 649 w 671"/>
                  <a:gd name="T3" fmla="*/ 0 h 406"/>
                  <a:gd name="T4" fmla="*/ 651 w 671"/>
                  <a:gd name="T5" fmla="*/ 2 h 406"/>
                  <a:gd name="T6" fmla="*/ 655 w 671"/>
                  <a:gd name="T7" fmla="*/ 2 h 406"/>
                  <a:gd name="T8" fmla="*/ 658 w 671"/>
                  <a:gd name="T9" fmla="*/ 6 h 406"/>
                  <a:gd name="T10" fmla="*/ 662 w 671"/>
                  <a:gd name="T11" fmla="*/ 8 h 406"/>
                  <a:gd name="T12" fmla="*/ 666 w 671"/>
                  <a:gd name="T13" fmla="*/ 11 h 406"/>
                  <a:gd name="T14" fmla="*/ 670 w 671"/>
                  <a:gd name="T15" fmla="*/ 17 h 406"/>
                  <a:gd name="T16" fmla="*/ 671 w 671"/>
                  <a:gd name="T17" fmla="*/ 23 h 406"/>
                  <a:gd name="T18" fmla="*/ 671 w 671"/>
                  <a:gd name="T19" fmla="*/ 28 h 406"/>
                  <a:gd name="T20" fmla="*/ 19 w 671"/>
                  <a:gd name="T21" fmla="*/ 406 h 406"/>
                  <a:gd name="T22" fmla="*/ 0 w 671"/>
                  <a:gd name="T23" fmla="*/ 379 h 406"/>
                  <a:gd name="T24" fmla="*/ 649 w 671"/>
                  <a:gd name="T25" fmla="*/ 0 h 40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71"/>
                  <a:gd name="T40" fmla="*/ 0 h 406"/>
                  <a:gd name="T41" fmla="*/ 671 w 671"/>
                  <a:gd name="T42" fmla="*/ 406 h 40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71" h="406">
                    <a:moveTo>
                      <a:pt x="649" y="0"/>
                    </a:moveTo>
                    <a:lnTo>
                      <a:pt x="649" y="0"/>
                    </a:lnTo>
                    <a:lnTo>
                      <a:pt x="651" y="2"/>
                    </a:lnTo>
                    <a:lnTo>
                      <a:pt x="655" y="2"/>
                    </a:lnTo>
                    <a:lnTo>
                      <a:pt x="658" y="6"/>
                    </a:lnTo>
                    <a:lnTo>
                      <a:pt x="662" y="8"/>
                    </a:lnTo>
                    <a:lnTo>
                      <a:pt x="666" y="11"/>
                    </a:lnTo>
                    <a:lnTo>
                      <a:pt x="670" y="17"/>
                    </a:lnTo>
                    <a:lnTo>
                      <a:pt x="671" y="23"/>
                    </a:lnTo>
                    <a:lnTo>
                      <a:pt x="671" y="28"/>
                    </a:lnTo>
                    <a:lnTo>
                      <a:pt x="19" y="406"/>
                    </a:lnTo>
                    <a:lnTo>
                      <a:pt x="0" y="379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AAAA"/>
              </a:solidFill>
              <a:ln w="0">
                <a:solidFill>
                  <a:srgbClr val="FFAA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2" name="Freeform 119"/>
              <p:cNvSpPr>
                <a:spLocks/>
              </p:cNvSpPr>
              <p:nvPr/>
            </p:nvSpPr>
            <p:spPr bwMode="auto">
              <a:xfrm>
                <a:off x="1621" y="1966"/>
                <a:ext cx="646" cy="386"/>
              </a:xfrm>
              <a:custGeom>
                <a:avLst/>
                <a:gdLst>
                  <a:gd name="T0" fmla="*/ 646 w 646"/>
                  <a:gd name="T1" fmla="*/ 15 h 386"/>
                  <a:gd name="T2" fmla="*/ 8 w 646"/>
                  <a:gd name="T3" fmla="*/ 386 h 386"/>
                  <a:gd name="T4" fmla="*/ 0 w 646"/>
                  <a:gd name="T5" fmla="*/ 371 h 386"/>
                  <a:gd name="T6" fmla="*/ 633 w 646"/>
                  <a:gd name="T7" fmla="*/ 0 h 386"/>
                  <a:gd name="T8" fmla="*/ 646 w 646"/>
                  <a:gd name="T9" fmla="*/ 15 h 3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6"/>
                  <a:gd name="T16" fmla="*/ 0 h 386"/>
                  <a:gd name="T17" fmla="*/ 646 w 646"/>
                  <a:gd name="T18" fmla="*/ 386 h 3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6" h="386">
                    <a:moveTo>
                      <a:pt x="646" y="15"/>
                    </a:moveTo>
                    <a:lnTo>
                      <a:pt x="8" y="386"/>
                    </a:lnTo>
                    <a:lnTo>
                      <a:pt x="0" y="371"/>
                    </a:lnTo>
                    <a:lnTo>
                      <a:pt x="633" y="0"/>
                    </a:lnTo>
                    <a:lnTo>
                      <a:pt x="646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4" name="Freeform 121"/>
              <p:cNvSpPr>
                <a:spLocks/>
              </p:cNvSpPr>
              <p:nvPr/>
            </p:nvSpPr>
            <p:spPr bwMode="auto">
              <a:xfrm>
                <a:off x="1573" y="2331"/>
                <a:ext cx="65" cy="69"/>
              </a:xfrm>
              <a:custGeom>
                <a:avLst/>
                <a:gdLst>
                  <a:gd name="T0" fmla="*/ 46 w 65"/>
                  <a:gd name="T1" fmla="*/ 65 h 69"/>
                  <a:gd name="T2" fmla="*/ 59 w 65"/>
                  <a:gd name="T3" fmla="*/ 54 h 69"/>
                  <a:gd name="T4" fmla="*/ 65 w 65"/>
                  <a:gd name="T5" fmla="*/ 39 h 69"/>
                  <a:gd name="T6" fmla="*/ 61 w 65"/>
                  <a:gd name="T7" fmla="*/ 21 h 69"/>
                  <a:gd name="T8" fmla="*/ 50 w 65"/>
                  <a:gd name="T9" fmla="*/ 8 h 69"/>
                  <a:gd name="T10" fmla="*/ 35 w 65"/>
                  <a:gd name="T11" fmla="*/ 0 h 69"/>
                  <a:gd name="T12" fmla="*/ 19 w 65"/>
                  <a:gd name="T13" fmla="*/ 2 h 69"/>
                  <a:gd name="T14" fmla="*/ 6 w 65"/>
                  <a:gd name="T15" fmla="*/ 13 h 69"/>
                  <a:gd name="T16" fmla="*/ 0 w 65"/>
                  <a:gd name="T17" fmla="*/ 30 h 69"/>
                  <a:gd name="T18" fmla="*/ 4 w 65"/>
                  <a:gd name="T19" fmla="*/ 47 h 69"/>
                  <a:gd name="T20" fmla="*/ 15 w 65"/>
                  <a:gd name="T21" fmla="*/ 62 h 69"/>
                  <a:gd name="T22" fmla="*/ 30 w 65"/>
                  <a:gd name="T23" fmla="*/ 69 h 69"/>
                  <a:gd name="T24" fmla="*/ 46 w 65"/>
                  <a:gd name="T25" fmla="*/ 65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69"/>
                  <a:gd name="T41" fmla="*/ 65 w 65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69">
                    <a:moveTo>
                      <a:pt x="46" y="65"/>
                    </a:moveTo>
                    <a:lnTo>
                      <a:pt x="59" y="54"/>
                    </a:lnTo>
                    <a:lnTo>
                      <a:pt x="65" y="39"/>
                    </a:lnTo>
                    <a:lnTo>
                      <a:pt x="61" y="21"/>
                    </a:lnTo>
                    <a:lnTo>
                      <a:pt x="50" y="8"/>
                    </a:lnTo>
                    <a:lnTo>
                      <a:pt x="35" y="0"/>
                    </a:lnTo>
                    <a:lnTo>
                      <a:pt x="19" y="2"/>
                    </a:lnTo>
                    <a:lnTo>
                      <a:pt x="6" y="13"/>
                    </a:lnTo>
                    <a:lnTo>
                      <a:pt x="0" y="30"/>
                    </a:lnTo>
                    <a:lnTo>
                      <a:pt x="4" y="47"/>
                    </a:lnTo>
                    <a:lnTo>
                      <a:pt x="15" y="62"/>
                    </a:lnTo>
                    <a:lnTo>
                      <a:pt x="30" y="69"/>
                    </a:lnTo>
                    <a:lnTo>
                      <a:pt x="46" y="6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5" name="Line 122"/>
              <p:cNvSpPr>
                <a:spLocks noChangeShapeType="1"/>
              </p:cNvSpPr>
              <p:nvPr/>
            </p:nvSpPr>
            <p:spPr bwMode="auto">
              <a:xfrm>
                <a:off x="2061" y="2192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6" name="Freeform 130"/>
              <p:cNvSpPr>
                <a:spLocks/>
              </p:cNvSpPr>
              <p:nvPr/>
            </p:nvSpPr>
            <p:spPr bwMode="auto">
              <a:xfrm>
                <a:off x="1108" y="2576"/>
                <a:ext cx="72" cy="117"/>
              </a:xfrm>
              <a:custGeom>
                <a:avLst/>
                <a:gdLst>
                  <a:gd name="T0" fmla="*/ 72 w 72"/>
                  <a:gd name="T1" fmla="*/ 117 h 117"/>
                  <a:gd name="T2" fmla="*/ 72 w 72"/>
                  <a:gd name="T3" fmla="*/ 34 h 117"/>
                  <a:gd name="T4" fmla="*/ 0 w 72"/>
                  <a:gd name="T5" fmla="*/ 0 h 117"/>
                  <a:gd name="T6" fmla="*/ 0 w 72"/>
                  <a:gd name="T7" fmla="*/ 84 h 117"/>
                  <a:gd name="T8" fmla="*/ 72 w 72"/>
                  <a:gd name="T9" fmla="*/ 117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17"/>
                  <a:gd name="T17" fmla="*/ 72 w 72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17">
                    <a:moveTo>
                      <a:pt x="72" y="117"/>
                    </a:moveTo>
                    <a:lnTo>
                      <a:pt x="72" y="34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72" y="117"/>
                    </a:lnTo>
                    <a:close/>
                  </a:path>
                </a:pathLst>
              </a:custGeom>
              <a:solidFill>
                <a:srgbClr val="00B200"/>
              </a:solidFill>
              <a:ln w="0">
                <a:solidFill>
                  <a:srgbClr val="00B2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7" name="Freeform 131"/>
              <p:cNvSpPr>
                <a:spLocks/>
              </p:cNvSpPr>
              <p:nvPr/>
            </p:nvSpPr>
            <p:spPr bwMode="auto">
              <a:xfrm>
                <a:off x="1180" y="2576"/>
                <a:ext cx="70" cy="117"/>
              </a:xfrm>
              <a:custGeom>
                <a:avLst/>
                <a:gdLst>
                  <a:gd name="T0" fmla="*/ 0 w 70"/>
                  <a:gd name="T1" fmla="*/ 117 h 117"/>
                  <a:gd name="T2" fmla="*/ 0 w 70"/>
                  <a:gd name="T3" fmla="*/ 34 h 117"/>
                  <a:gd name="T4" fmla="*/ 70 w 70"/>
                  <a:gd name="T5" fmla="*/ 0 h 117"/>
                  <a:gd name="T6" fmla="*/ 70 w 70"/>
                  <a:gd name="T7" fmla="*/ 84 h 117"/>
                  <a:gd name="T8" fmla="*/ 0 w 70"/>
                  <a:gd name="T9" fmla="*/ 117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117"/>
                  <a:gd name="T17" fmla="*/ 70 w 70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117">
                    <a:moveTo>
                      <a:pt x="0" y="117"/>
                    </a:moveTo>
                    <a:lnTo>
                      <a:pt x="0" y="34"/>
                    </a:lnTo>
                    <a:lnTo>
                      <a:pt x="70" y="0"/>
                    </a:lnTo>
                    <a:lnTo>
                      <a:pt x="70" y="84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8" name="Line 132"/>
              <p:cNvSpPr>
                <a:spLocks noChangeShapeType="1"/>
              </p:cNvSpPr>
              <p:nvPr/>
            </p:nvSpPr>
            <p:spPr bwMode="auto">
              <a:xfrm flipH="1">
                <a:off x="1250" y="2552"/>
                <a:ext cx="43" cy="24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9" name="Freeform 133"/>
              <p:cNvSpPr>
                <a:spLocks/>
              </p:cNvSpPr>
              <p:nvPr/>
            </p:nvSpPr>
            <p:spPr bwMode="auto">
              <a:xfrm>
                <a:off x="1271" y="2285"/>
                <a:ext cx="1075" cy="471"/>
              </a:xfrm>
              <a:custGeom>
                <a:avLst/>
                <a:gdLst>
                  <a:gd name="T0" fmla="*/ 1075 w 1075"/>
                  <a:gd name="T1" fmla="*/ 402 h 471"/>
                  <a:gd name="T2" fmla="*/ 981 w 1075"/>
                  <a:gd name="T3" fmla="*/ 295 h 471"/>
                  <a:gd name="T4" fmla="*/ 977 w 1075"/>
                  <a:gd name="T5" fmla="*/ 297 h 471"/>
                  <a:gd name="T6" fmla="*/ 966 w 1075"/>
                  <a:gd name="T7" fmla="*/ 304 h 471"/>
                  <a:gd name="T8" fmla="*/ 949 w 1075"/>
                  <a:gd name="T9" fmla="*/ 315 h 471"/>
                  <a:gd name="T10" fmla="*/ 925 w 1075"/>
                  <a:gd name="T11" fmla="*/ 330 h 471"/>
                  <a:gd name="T12" fmla="*/ 897 w 1075"/>
                  <a:gd name="T13" fmla="*/ 347 h 471"/>
                  <a:gd name="T14" fmla="*/ 866 w 1075"/>
                  <a:gd name="T15" fmla="*/ 365 h 471"/>
                  <a:gd name="T16" fmla="*/ 829 w 1075"/>
                  <a:gd name="T17" fmla="*/ 384 h 471"/>
                  <a:gd name="T18" fmla="*/ 790 w 1075"/>
                  <a:gd name="T19" fmla="*/ 402 h 471"/>
                  <a:gd name="T20" fmla="*/ 749 w 1075"/>
                  <a:gd name="T21" fmla="*/ 419 h 471"/>
                  <a:gd name="T22" fmla="*/ 708 w 1075"/>
                  <a:gd name="T23" fmla="*/ 436 h 471"/>
                  <a:gd name="T24" fmla="*/ 665 w 1075"/>
                  <a:gd name="T25" fmla="*/ 449 h 471"/>
                  <a:gd name="T26" fmla="*/ 662 w 1075"/>
                  <a:gd name="T27" fmla="*/ 451 h 471"/>
                  <a:gd name="T28" fmla="*/ 653 w 1075"/>
                  <a:gd name="T29" fmla="*/ 453 h 471"/>
                  <a:gd name="T30" fmla="*/ 638 w 1075"/>
                  <a:gd name="T31" fmla="*/ 456 h 471"/>
                  <a:gd name="T32" fmla="*/ 615 w 1075"/>
                  <a:gd name="T33" fmla="*/ 462 h 471"/>
                  <a:gd name="T34" fmla="*/ 586 w 1075"/>
                  <a:gd name="T35" fmla="*/ 466 h 471"/>
                  <a:gd name="T36" fmla="*/ 549 w 1075"/>
                  <a:gd name="T37" fmla="*/ 469 h 471"/>
                  <a:gd name="T38" fmla="*/ 502 w 1075"/>
                  <a:gd name="T39" fmla="*/ 471 h 471"/>
                  <a:gd name="T40" fmla="*/ 447 w 1075"/>
                  <a:gd name="T41" fmla="*/ 471 h 471"/>
                  <a:gd name="T42" fmla="*/ 380 w 1075"/>
                  <a:gd name="T43" fmla="*/ 469 h 471"/>
                  <a:gd name="T44" fmla="*/ 304 w 1075"/>
                  <a:gd name="T45" fmla="*/ 464 h 471"/>
                  <a:gd name="T46" fmla="*/ 298 w 1075"/>
                  <a:gd name="T47" fmla="*/ 462 h 471"/>
                  <a:gd name="T48" fmla="*/ 280 w 1075"/>
                  <a:gd name="T49" fmla="*/ 460 h 471"/>
                  <a:gd name="T50" fmla="*/ 254 w 1075"/>
                  <a:gd name="T51" fmla="*/ 454 h 471"/>
                  <a:gd name="T52" fmla="*/ 222 w 1075"/>
                  <a:gd name="T53" fmla="*/ 445 h 471"/>
                  <a:gd name="T54" fmla="*/ 185 w 1075"/>
                  <a:gd name="T55" fmla="*/ 434 h 471"/>
                  <a:gd name="T56" fmla="*/ 146 w 1075"/>
                  <a:gd name="T57" fmla="*/ 417 h 471"/>
                  <a:gd name="T58" fmla="*/ 107 w 1075"/>
                  <a:gd name="T59" fmla="*/ 395 h 471"/>
                  <a:gd name="T60" fmla="*/ 70 w 1075"/>
                  <a:gd name="T61" fmla="*/ 367 h 471"/>
                  <a:gd name="T62" fmla="*/ 39 w 1075"/>
                  <a:gd name="T63" fmla="*/ 332 h 471"/>
                  <a:gd name="T64" fmla="*/ 37 w 1075"/>
                  <a:gd name="T65" fmla="*/ 330 h 471"/>
                  <a:gd name="T66" fmla="*/ 31 w 1075"/>
                  <a:gd name="T67" fmla="*/ 321 h 471"/>
                  <a:gd name="T68" fmla="*/ 22 w 1075"/>
                  <a:gd name="T69" fmla="*/ 308 h 471"/>
                  <a:gd name="T70" fmla="*/ 15 w 1075"/>
                  <a:gd name="T71" fmla="*/ 291 h 471"/>
                  <a:gd name="T72" fmla="*/ 5 w 1075"/>
                  <a:gd name="T73" fmla="*/ 269 h 471"/>
                  <a:gd name="T74" fmla="*/ 2 w 1075"/>
                  <a:gd name="T75" fmla="*/ 243 h 471"/>
                  <a:gd name="T76" fmla="*/ 0 w 1075"/>
                  <a:gd name="T77" fmla="*/ 215 h 471"/>
                  <a:gd name="T78" fmla="*/ 4 w 1075"/>
                  <a:gd name="T79" fmla="*/ 186 h 471"/>
                  <a:gd name="T80" fmla="*/ 16 w 1075"/>
                  <a:gd name="T81" fmla="*/ 152 h 471"/>
                  <a:gd name="T82" fmla="*/ 37 w 1075"/>
                  <a:gd name="T83" fmla="*/ 119 h 471"/>
                  <a:gd name="T84" fmla="*/ 68 w 1075"/>
                  <a:gd name="T85" fmla="*/ 84 h 471"/>
                  <a:gd name="T86" fmla="*/ 70 w 1075"/>
                  <a:gd name="T87" fmla="*/ 82 h 471"/>
                  <a:gd name="T88" fmla="*/ 80 w 1075"/>
                  <a:gd name="T89" fmla="*/ 72 h 471"/>
                  <a:gd name="T90" fmla="*/ 93 w 1075"/>
                  <a:gd name="T91" fmla="*/ 59 h 471"/>
                  <a:gd name="T92" fmla="*/ 115 w 1075"/>
                  <a:gd name="T93" fmla="*/ 43 h 471"/>
                  <a:gd name="T94" fmla="*/ 144 w 1075"/>
                  <a:gd name="T95" fmla="*/ 22 h 471"/>
                  <a:gd name="T96" fmla="*/ 182 w 1075"/>
                  <a:gd name="T97" fmla="*/ 0 h 471"/>
                  <a:gd name="T98" fmla="*/ 322 w 1075"/>
                  <a:gd name="T99" fmla="*/ 85 h 47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75"/>
                  <a:gd name="T151" fmla="*/ 0 h 471"/>
                  <a:gd name="T152" fmla="*/ 1075 w 1075"/>
                  <a:gd name="T153" fmla="*/ 471 h 47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75" h="471">
                    <a:moveTo>
                      <a:pt x="1075" y="402"/>
                    </a:moveTo>
                    <a:lnTo>
                      <a:pt x="981" y="295"/>
                    </a:lnTo>
                    <a:lnTo>
                      <a:pt x="977" y="297"/>
                    </a:lnTo>
                    <a:lnTo>
                      <a:pt x="966" y="304"/>
                    </a:lnTo>
                    <a:lnTo>
                      <a:pt x="949" y="315"/>
                    </a:lnTo>
                    <a:lnTo>
                      <a:pt x="925" y="330"/>
                    </a:lnTo>
                    <a:lnTo>
                      <a:pt x="897" y="347"/>
                    </a:lnTo>
                    <a:lnTo>
                      <a:pt x="866" y="365"/>
                    </a:lnTo>
                    <a:lnTo>
                      <a:pt x="829" y="384"/>
                    </a:lnTo>
                    <a:lnTo>
                      <a:pt x="790" y="402"/>
                    </a:lnTo>
                    <a:lnTo>
                      <a:pt x="749" y="419"/>
                    </a:lnTo>
                    <a:lnTo>
                      <a:pt x="708" y="436"/>
                    </a:lnTo>
                    <a:lnTo>
                      <a:pt x="665" y="449"/>
                    </a:lnTo>
                    <a:lnTo>
                      <a:pt x="662" y="451"/>
                    </a:lnTo>
                    <a:lnTo>
                      <a:pt x="653" y="453"/>
                    </a:lnTo>
                    <a:lnTo>
                      <a:pt x="638" y="456"/>
                    </a:lnTo>
                    <a:lnTo>
                      <a:pt x="615" y="462"/>
                    </a:lnTo>
                    <a:lnTo>
                      <a:pt x="586" y="466"/>
                    </a:lnTo>
                    <a:lnTo>
                      <a:pt x="549" y="469"/>
                    </a:lnTo>
                    <a:lnTo>
                      <a:pt x="502" y="471"/>
                    </a:lnTo>
                    <a:lnTo>
                      <a:pt x="447" y="471"/>
                    </a:lnTo>
                    <a:lnTo>
                      <a:pt x="380" y="469"/>
                    </a:lnTo>
                    <a:lnTo>
                      <a:pt x="304" y="464"/>
                    </a:lnTo>
                    <a:lnTo>
                      <a:pt x="298" y="462"/>
                    </a:lnTo>
                    <a:lnTo>
                      <a:pt x="280" y="460"/>
                    </a:lnTo>
                    <a:lnTo>
                      <a:pt x="254" y="454"/>
                    </a:lnTo>
                    <a:lnTo>
                      <a:pt x="222" y="445"/>
                    </a:lnTo>
                    <a:lnTo>
                      <a:pt x="185" y="434"/>
                    </a:lnTo>
                    <a:lnTo>
                      <a:pt x="146" y="417"/>
                    </a:lnTo>
                    <a:lnTo>
                      <a:pt x="107" y="395"/>
                    </a:lnTo>
                    <a:lnTo>
                      <a:pt x="70" y="367"/>
                    </a:lnTo>
                    <a:lnTo>
                      <a:pt x="39" y="332"/>
                    </a:lnTo>
                    <a:lnTo>
                      <a:pt x="37" y="330"/>
                    </a:lnTo>
                    <a:lnTo>
                      <a:pt x="31" y="321"/>
                    </a:lnTo>
                    <a:lnTo>
                      <a:pt x="22" y="308"/>
                    </a:lnTo>
                    <a:lnTo>
                      <a:pt x="15" y="291"/>
                    </a:lnTo>
                    <a:lnTo>
                      <a:pt x="5" y="269"/>
                    </a:lnTo>
                    <a:lnTo>
                      <a:pt x="2" y="243"/>
                    </a:lnTo>
                    <a:lnTo>
                      <a:pt x="0" y="215"/>
                    </a:lnTo>
                    <a:lnTo>
                      <a:pt x="4" y="186"/>
                    </a:lnTo>
                    <a:lnTo>
                      <a:pt x="16" y="152"/>
                    </a:lnTo>
                    <a:lnTo>
                      <a:pt x="37" y="119"/>
                    </a:lnTo>
                    <a:lnTo>
                      <a:pt x="68" y="84"/>
                    </a:lnTo>
                    <a:lnTo>
                      <a:pt x="70" y="82"/>
                    </a:lnTo>
                    <a:lnTo>
                      <a:pt x="80" y="72"/>
                    </a:lnTo>
                    <a:lnTo>
                      <a:pt x="93" y="59"/>
                    </a:lnTo>
                    <a:lnTo>
                      <a:pt x="115" y="43"/>
                    </a:lnTo>
                    <a:lnTo>
                      <a:pt x="144" y="22"/>
                    </a:lnTo>
                    <a:lnTo>
                      <a:pt x="182" y="0"/>
                    </a:lnTo>
                    <a:lnTo>
                      <a:pt x="322" y="85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0" name="Freeform 134"/>
              <p:cNvSpPr>
                <a:spLocks/>
              </p:cNvSpPr>
              <p:nvPr/>
            </p:nvSpPr>
            <p:spPr bwMode="auto">
              <a:xfrm>
                <a:off x="1260" y="2354"/>
                <a:ext cx="1075" cy="469"/>
              </a:xfrm>
              <a:custGeom>
                <a:avLst/>
                <a:gdLst>
                  <a:gd name="T0" fmla="*/ 1075 w 1075"/>
                  <a:gd name="T1" fmla="*/ 354 h 469"/>
                  <a:gd name="T2" fmla="*/ 981 w 1075"/>
                  <a:gd name="T3" fmla="*/ 293 h 469"/>
                  <a:gd name="T4" fmla="*/ 977 w 1075"/>
                  <a:gd name="T5" fmla="*/ 295 h 469"/>
                  <a:gd name="T6" fmla="*/ 966 w 1075"/>
                  <a:gd name="T7" fmla="*/ 303 h 469"/>
                  <a:gd name="T8" fmla="*/ 949 w 1075"/>
                  <a:gd name="T9" fmla="*/ 314 h 469"/>
                  <a:gd name="T10" fmla="*/ 925 w 1075"/>
                  <a:gd name="T11" fmla="*/ 328 h 469"/>
                  <a:gd name="T12" fmla="*/ 897 w 1075"/>
                  <a:gd name="T13" fmla="*/ 345 h 469"/>
                  <a:gd name="T14" fmla="*/ 866 w 1075"/>
                  <a:gd name="T15" fmla="*/ 364 h 469"/>
                  <a:gd name="T16" fmla="*/ 829 w 1075"/>
                  <a:gd name="T17" fmla="*/ 382 h 469"/>
                  <a:gd name="T18" fmla="*/ 790 w 1075"/>
                  <a:gd name="T19" fmla="*/ 401 h 469"/>
                  <a:gd name="T20" fmla="*/ 749 w 1075"/>
                  <a:gd name="T21" fmla="*/ 419 h 469"/>
                  <a:gd name="T22" fmla="*/ 708 w 1075"/>
                  <a:gd name="T23" fmla="*/ 434 h 469"/>
                  <a:gd name="T24" fmla="*/ 665 w 1075"/>
                  <a:gd name="T25" fmla="*/ 447 h 469"/>
                  <a:gd name="T26" fmla="*/ 662 w 1075"/>
                  <a:gd name="T27" fmla="*/ 449 h 469"/>
                  <a:gd name="T28" fmla="*/ 653 w 1075"/>
                  <a:gd name="T29" fmla="*/ 451 h 469"/>
                  <a:gd name="T30" fmla="*/ 638 w 1075"/>
                  <a:gd name="T31" fmla="*/ 456 h 469"/>
                  <a:gd name="T32" fmla="*/ 615 w 1075"/>
                  <a:gd name="T33" fmla="*/ 460 h 469"/>
                  <a:gd name="T34" fmla="*/ 586 w 1075"/>
                  <a:gd name="T35" fmla="*/ 464 h 469"/>
                  <a:gd name="T36" fmla="*/ 549 w 1075"/>
                  <a:gd name="T37" fmla="*/ 468 h 469"/>
                  <a:gd name="T38" fmla="*/ 502 w 1075"/>
                  <a:gd name="T39" fmla="*/ 469 h 469"/>
                  <a:gd name="T40" fmla="*/ 447 w 1075"/>
                  <a:gd name="T41" fmla="*/ 469 h 469"/>
                  <a:gd name="T42" fmla="*/ 380 w 1075"/>
                  <a:gd name="T43" fmla="*/ 468 h 469"/>
                  <a:gd name="T44" fmla="*/ 304 w 1075"/>
                  <a:gd name="T45" fmla="*/ 462 h 469"/>
                  <a:gd name="T46" fmla="*/ 298 w 1075"/>
                  <a:gd name="T47" fmla="*/ 462 h 469"/>
                  <a:gd name="T48" fmla="*/ 280 w 1075"/>
                  <a:gd name="T49" fmla="*/ 458 h 469"/>
                  <a:gd name="T50" fmla="*/ 254 w 1075"/>
                  <a:gd name="T51" fmla="*/ 453 h 469"/>
                  <a:gd name="T52" fmla="*/ 222 w 1075"/>
                  <a:gd name="T53" fmla="*/ 445 h 469"/>
                  <a:gd name="T54" fmla="*/ 185 w 1075"/>
                  <a:gd name="T55" fmla="*/ 432 h 469"/>
                  <a:gd name="T56" fmla="*/ 146 w 1075"/>
                  <a:gd name="T57" fmla="*/ 416 h 469"/>
                  <a:gd name="T58" fmla="*/ 107 w 1075"/>
                  <a:gd name="T59" fmla="*/ 393 h 469"/>
                  <a:gd name="T60" fmla="*/ 70 w 1075"/>
                  <a:gd name="T61" fmla="*/ 366 h 469"/>
                  <a:gd name="T62" fmla="*/ 39 w 1075"/>
                  <a:gd name="T63" fmla="*/ 332 h 469"/>
                  <a:gd name="T64" fmla="*/ 37 w 1075"/>
                  <a:gd name="T65" fmla="*/ 328 h 469"/>
                  <a:gd name="T66" fmla="*/ 31 w 1075"/>
                  <a:gd name="T67" fmla="*/ 321 h 469"/>
                  <a:gd name="T68" fmla="*/ 22 w 1075"/>
                  <a:gd name="T69" fmla="*/ 306 h 469"/>
                  <a:gd name="T70" fmla="*/ 15 w 1075"/>
                  <a:gd name="T71" fmla="*/ 290 h 469"/>
                  <a:gd name="T72" fmla="*/ 5 w 1075"/>
                  <a:gd name="T73" fmla="*/ 267 h 469"/>
                  <a:gd name="T74" fmla="*/ 2 w 1075"/>
                  <a:gd name="T75" fmla="*/ 243 h 469"/>
                  <a:gd name="T76" fmla="*/ 0 w 1075"/>
                  <a:gd name="T77" fmla="*/ 215 h 469"/>
                  <a:gd name="T78" fmla="*/ 4 w 1075"/>
                  <a:gd name="T79" fmla="*/ 184 h 469"/>
                  <a:gd name="T80" fmla="*/ 16 w 1075"/>
                  <a:gd name="T81" fmla="*/ 152 h 469"/>
                  <a:gd name="T82" fmla="*/ 37 w 1075"/>
                  <a:gd name="T83" fmla="*/ 117 h 469"/>
                  <a:gd name="T84" fmla="*/ 68 w 1075"/>
                  <a:gd name="T85" fmla="*/ 84 h 469"/>
                  <a:gd name="T86" fmla="*/ 70 w 1075"/>
                  <a:gd name="T87" fmla="*/ 80 h 469"/>
                  <a:gd name="T88" fmla="*/ 80 w 1075"/>
                  <a:gd name="T89" fmla="*/ 73 h 469"/>
                  <a:gd name="T90" fmla="*/ 93 w 1075"/>
                  <a:gd name="T91" fmla="*/ 60 h 469"/>
                  <a:gd name="T92" fmla="*/ 115 w 1075"/>
                  <a:gd name="T93" fmla="*/ 41 h 469"/>
                  <a:gd name="T94" fmla="*/ 144 w 1075"/>
                  <a:gd name="T95" fmla="*/ 23 h 469"/>
                  <a:gd name="T96" fmla="*/ 182 w 1075"/>
                  <a:gd name="T97" fmla="*/ 0 h 469"/>
                  <a:gd name="T98" fmla="*/ 315 w 1075"/>
                  <a:gd name="T99" fmla="*/ 37 h 46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75"/>
                  <a:gd name="T151" fmla="*/ 0 h 469"/>
                  <a:gd name="T152" fmla="*/ 1075 w 1075"/>
                  <a:gd name="T153" fmla="*/ 469 h 46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75" h="469">
                    <a:moveTo>
                      <a:pt x="1075" y="354"/>
                    </a:moveTo>
                    <a:lnTo>
                      <a:pt x="981" y="293"/>
                    </a:lnTo>
                    <a:lnTo>
                      <a:pt x="977" y="295"/>
                    </a:lnTo>
                    <a:lnTo>
                      <a:pt x="966" y="303"/>
                    </a:lnTo>
                    <a:lnTo>
                      <a:pt x="949" y="314"/>
                    </a:lnTo>
                    <a:lnTo>
                      <a:pt x="925" y="328"/>
                    </a:lnTo>
                    <a:lnTo>
                      <a:pt x="897" y="345"/>
                    </a:lnTo>
                    <a:lnTo>
                      <a:pt x="866" y="364"/>
                    </a:lnTo>
                    <a:lnTo>
                      <a:pt x="829" y="382"/>
                    </a:lnTo>
                    <a:lnTo>
                      <a:pt x="790" y="401"/>
                    </a:lnTo>
                    <a:lnTo>
                      <a:pt x="749" y="419"/>
                    </a:lnTo>
                    <a:lnTo>
                      <a:pt x="708" y="434"/>
                    </a:lnTo>
                    <a:lnTo>
                      <a:pt x="665" y="447"/>
                    </a:lnTo>
                    <a:lnTo>
                      <a:pt x="662" y="449"/>
                    </a:lnTo>
                    <a:lnTo>
                      <a:pt x="653" y="451"/>
                    </a:lnTo>
                    <a:lnTo>
                      <a:pt x="638" y="456"/>
                    </a:lnTo>
                    <a:lnTo>
                      <a:pt x="615" y="460"/>
                    </a:lnTo>
                    <a:lnTo>
                      <a:pt x="586" y="464"/>
                    </a:lnTo>
                    <a:lnTo>
                      <a:pt x="549" y="468"/>
                    </a:lnTo>
                    <a:lnTo>
                      <a:pt x="502" y="469"/>
                    </a:lnTo>
                    <a:lnTo>
                      <a:pt x="447" y="469"/>
                    </a:lnTo>
                    <a:lnTo>
                      <a:pt x="380" y="468"/>
                    </a:lnTo>
                    <a:lnTo>
                      <a:pt x="304" y="462"/>
                    </a:lnTo>
                    <a:lnTo>
                      <a:pt x="298" y="462"/>
                    </a:lnTo>
                    <a:lnTo>
                      <a:pt x="280" y="458"/>
                    </a:lnTo>
                    <a:lnTo>
                      <a:pt x="254" y="453"/>
                    </a:lnTo>
                    <a:lnTo>
                      <a:pt x="222" y="445"/>
                    </a:lnTo>
                    <a:lnTo>
                      <a:pt x="185" y="432"/>
                    </a:lnTo>
                    <a:lnTo>
                      <a:pt x="146" y="416"/>
                    </a:lnTo>
                    <a:lnTo>
                      <a:pt x="107" y="393"/>
                    </a:lnTo>
                    <a:lnTo>
                      <a:pt x="70" y="366"/>
                    </a:lnTo>
                    <a:lnTo>
                      <a:pt x="39" y="332"/>
                    </a:lnTo>
                    <a:lnTo>
                      <a:pt x="37" y="328"/>
                    </a:lnTo>
                    <a:lnTo>
                      <a:pt x="31" y="321"/>
                    </a:lnTo>
                    <a:lnTo>
                      <a:pt x="22" y="306"/>
                    </a:lnTo>
                    <a:lnTo>
                      <a:pt x="15" y="290"/>
                    </a:lnTo>
                    <a:lnTo>
                      <a:pt x="5" y="267"/>
                    </a:lnTo>
                    <a:lnTo>
                      <a:pt x="2" y="243"/>
                    </a:lnTo>
                    <a:lnTo>
                      <a:pt x="0" y="215"/>
                    </a:lnTo>
                    <a:lnTo>
                      <a:pt x="4" y="184"/>
                    </a:lnTo>
                    <a:lnTo>
                      <a:pt x="16" y="152"/>
                    </a:lnTo>
                    <a:lnTo>
                      <a:pt x="37" y="117"/>
                    </a:lnTo>
                    <a:lnTo>
                      <a:pt x="68" y="84"/>
                    </a:lnTo>
                    <a:lnTo>
                      <a:pt x="70" y="80"/>
                    </a:lnTo>
                    <a:lnTo>
                      <a:pt x="80" y="73"/>
                    </a:lnTo>
                    <a:lnTo>
                      <a:pt x="93" y="60"/>
                    </a:lnTo>
                    <a:lnTo>
                      <a:pt x="115" y="41"/>
                    </a:lnTo>
                    <a:lnTo>
                      <a:pt x="144" y="23"/>
                    </a:lnTo>
                    <a:lnTo>
                      <a:pt x="182" y="0"/>
                    </a:lnTo>
                    <a:lnTo>
                      <a:pt x="315" y="37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1" name="Freeform 136"/>
              <p:cNvSpPr>
                <a:spLocks/>
              </p:cNvSpPr>
              <p:nvPr/>
            </p:nvSpPr>
            <p:spPr bwMode="auto">
              <a:xfrm>
                <a:off x="2100" y="2572"/>
                <a:ext cx="44" cy="58"/>
              </a:xfrm>
              <a:custGeom>
                <a:avLst/>
                <a:gdLst>
                  <a:gd name="T0" fmla="*/ 44 w 44"/>
                  <a:gd name="T1" fmla="*/ 0 h 58"/>
                  <a:gd name="T2" fmla="*/ 0 w 44"/>
                  <a:gd name="T3" fmla="*/ 25 h 58"/>
                  <a:gd name="T4" fmla="*/ 0 w 44"/>
                  <a:gd name="T5" fmla="*/ 58 h 58"/>
                  <a:gd name="T6" fmla="*/ 44 w 44"/>
                  <a:gd name="T7" fmla="*/ 34 h 58"/>
                  <a:gd name="T8" fmla="*/ 44 w 44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8"/>
                  <a:gd name="T17" fmla="*/ 44 w 44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8">
                    <a:moveTo>
                      <a:pt x="44" y="0"/>
                    </a:moveTo>
                    <a:lnTo>
                      <a:pt x="0" y="25"/>
                    </a:lnTo>
                    <a:lnTo>
                      <a:pt x="0" y="58"/>
                    </a:lnTo>
                    <a:lnTo>
                      <a:pt x="44" y="3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2" name="Freeform 137"/>
              <p:cNvSpPr>
                <a:spLocks/>
              </p:cNvSpPr>
              <p:nvPr/>
            </p:nvSpPr>
            <p:spPr bwMode="auto">
              <a:xfrm>
                <a:off x="2100" y="2572"/>
                <a:ext cx="44" cy="58"/>
              </a:xfrm>
              <a:custGeom>
                <a:avLst/>
                <a:gdLst>
                  <a:gd name="T0" fmla="*/ 44 w 44"/>
                  <a:gd name="T1" fmla="*/ 0 h 58"/>
                  <a:gd name="T2" fmla="*/ 0 w 44"/>
                  <a:gd name="T3" fmla="*/ 25 h 58"/>
                  <a:gd name="T4" fmla="*/ 0 w 44"/>
                  <a:gd name="T5" fmla="*/ 58 h 58"/>
                  <a:gd name="T6" fmla="*/ 44 w 44"/>
                  <a:gd name="T7" fmla="*/ 34 h 58"/>
                  <a:gd name="T8" fmla="*/ 44 w 44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8"/>
                  <a:gd name="T17" fmla="*/ 44 w 44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8">
                    <a:moveTo>
                      <a:pt x="44" y="0"/>
                    </a:moveTo>
                    <a:lnTo>
                      <a:pt x="0" y="25"/>
                    </a:lnTo>
                    <a:lnTo>
                      <a:pt x="0" y="58"/>
                    </a:lnTo>
                    <a:lnTo>
                      <a:pt x="44" y="34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3" name="Freeform 138"/>
              <p:cNvSpPr>
                <a:spLocks/>
              </p:cNvSpPr>
              <p:nvPr/>
            </p:nvSpPr>
            <p:spPr bwMode="auto">
              <a:xfrm>
                <a:off x="2100" y="2632"/>
                <a:ext cx="44" cy="57"/>
              </a:xfrm>
              <a:custGeom>
                <a:avLst/>
                <a:gdLst>
                  <a:gd name="T0" fmla="*/ 44 w 44"/>
                  <a:gd name="T1" fmla="*/ 0 h 57"/>
                  <a:gd name="T2" fmla="*/ 0 w 44"/>
                  <a:gd name="T3" fmla="*/ 24 h 57"/>
                  <a:gd name="T4" fmla="*/ 0 w 44"/>
                  <a:gd name="T5" fmla="*/ 57 h 57"/>
                  <a:gd name="T6" fmla="*/ 44 w 44"/>
                  <a:gd name="T7" fmla="*/ 31 h 57"/>
                  <a:gd name="T8" fmla="*/ 44 w 44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7"/>
                  <a:gd name="T17" fmla="*/ 44 w 4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7">
                    <a:moveTo>
                      <a:pt x="44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4" y="3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4" name="Freeform 139"/>
              <p:cNvSpPr>
                <a:spLocks/>
              </p:cNvSpPr>
              <p:nvPr/>
            </p:nvSpPr>
            <p:spPr bwMode="auto">
              <a:xfrm>
                <a:off x="2100" y="2632"/>
                <a:ext cx="44" cy="57"/>
              </a:xfrm>
              <a:custGeom>
                <a:avLst/>
                <a:gdLst>
                  <a:gd name="T0" fmla="*/ 44 w 44"/>
                  <a:gd name="T1" fmla="*/ 0 h 57"/>
                  <a:gd name="T2" fmla="*/ 0 w 44"/>
                  <a:gd name="T3" fmla="*/ 24 h 57"/>
                  <a:gd name="T4" fmla="*/ 0 w 44"/>
                  <a:gd name="T5" fmla="*/ 57 h 57"/>
                  <a:gd name="T6" fmla="*/ 44 w 44"/>
                  <a:gd name="T7" fmla="*/ 31 h 57"/>
                  <a:gd name="T8" fmla="*/ 44 w 44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7"/>
                  <a:gd name="T17" fmla="*/ 44 w 4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7">
                    <a:moveTo>
                      <a:pt x="44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4" y="31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5" name="Freeform 140"/>
              <p:cNvSpPr>
                <a:spLocks/>
              </p:cNvSpPr>
              <p:nvPr/>
            </p:nvSpPr>
            <p:spPr bwMode="auto">
              <a:xfrm>
                <a:off x="2100" y="2680"/>
                <a:ext cx="44" cy="58"/>
              </a:xfrm>
              <a:custGeom>
                <a:avLst/>
                <a:gdLst>
                  <a:gd name="T0" fmla="*/ 44 w 44"/>
                  <a:gd name="T1" fmla="*/ 0 h 58"/>
                  <a:gd name="T2" fmla="*/ 0 w 44"/>
                  <a:gd name="T3" fmla="*/ 24 h 58"/>
                  <a:gd name="T4" fmla="*/ 0 w 44"/>
                  <a:gd name="T5" fmla="*/ 58 h 58"/>
                  <a:gd name="T6" fmla="*/ 44 w 44"/>
                  <a:gd name="T7" fmla="*/ 33 h 58"/>
                  <a:gd name="T8" fmla="*/ 44 w 44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8"/>
                  <a:gd name="T17" fmla="*/ 44 w 44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8">
                    <a:moveTo>
                      <a:pt x="44" y="0"/>
                    </a:moveTo>
                    <a:lnTo>
                      <a:pt x="0" y="24"/>
                    </a:lnTo>
                    <a:lnTo>
                      <a:pt x="0" y="58"/>
                    </a:lnTo>
                    <a:lnTo>
                      <a:pt x="44" y="33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6" name="Freeform 141"/>
              <p:cNvSpPr>
                <a:spLocks/>
              </p:cNvSpPr>
              <p:nvPr/>
            </p:nvSpPr>
            <p:spPr bwMode="auto">
              <a:xfrm>
                <a:off x="2100" y="2680"/>
                <a:ext cx="44" cy="58"/>
              </a:xfrm>
              <a:custGeom>
                <a:avLst/>
                <a:gdLst>
                  <a:gd name="T0" fmla="*/ 44 w 44"/>
                  <a:gd name="T1" fmla="*/ 0 h 58"/>
                  <a:gd name="T2" fmla="*/ 0 w 44"/>
                  <a:gd name="T3" fmla="*/ 24 h 58"/>
                  <a:gd name="T4" fmla="*/ 0 w 44"/>
                  <a:gd name="T5" fmla="*/ 58 h 58"/>
                  <a:gd name="T6" fmla="*/ 44 w 44"/>
                  <a:gd name="T7" fmla="*/ 33 h 58"/>
                  <a:gd name="T8" fmla="*/ 44 w 44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8"/>
                  <a:gd name="T17" fmla="*/ 44 w 44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8">
                    <a:moveTo>
                      <a:pt x="44" y="0"/>
                    </a:moveTo>
                    <a:lnTo>
                      <a:pt x="0" y="24"/>
                    </a:lnTo>
                    <a:lnTo>
                      <a:pt x="0" y="58"/>
                    </a:lnTo>
                    <a:lnTo>
                      <a:pt x="44" y="33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7" name="Freeform 142"/>
              <p:cNvSpPr>
                <a:spLocks/>
              </p:cNvSpPr>
              <p:nvPr/>
            </p:nvSpPr>
            <p:spPr bwMode="auto">
              <a:xfrm>
                <a:off x="2100" y="2734"/>
                <a:ext cx="44" cy="57"/>
              </a:xfrm>
              <a:custGeom>
                <a:avLst/>
                <a:gdLst>
                  <a:gd name="T0" fmla="*/ 44 w 44"/>
                  <a:gd name="T1" fmla="*/ 0 h 57"/>
                  <a:gd name="T2" fmla="*/ 0 w 44"/>
                  <a:gd name="T3" fmla="*/ 24 h 57"/>
                  <a:gd name="T4" fmla="*/ 0 w 44"/>
                  <a:gd name="T5" fmla="*/ 57 h 57"/>
                  <a:gd name="T6" fmla="*/ 44 w 44"/>
                  <a:gd name="T7" fmla="*/ 31 h 57"/>
                  <a:gd name="T8" fmla="*/ 44 w 44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7"/>
                  <a:gd name="T17" fmla="*/ 44 w 4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7">
                    <a:moveTo>
                      <a:pt x="44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4" y="3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8" name="Freeform 143"/>
              <p:cNvSpPr>
                <a:spLocks/>
              </p:cNvSpPr>
              <p:nvPr/>
            </p:nvSpPr>
            <p:spPr bwMode="auto">
              <a:xfrm>
                <a:off x="2100" y="2734"/>
                <a:ext cx="44" cy="57"/>
              </a:xfrm>
              <a:custGeom>
                <a:avLst/>
                <a:gdLst>
                  <a:gd name="T0" fmla="*/ 44 w 44"/>
                  <a:gd name="T1" fmla="*/ 0 h 57"/>
                  <a:gd name="T2" fmla="*/ 0 w 44"/>
                  <a:gd name="T3" fmla="*/ 24 h 57"/>
                  <a:gd name="T4" fmla="*/ 0 w 44"/>
                  <a:gd name="T5" fmla="*/ 57 h 57"/>
                  <a:gd name="T6" fmla="*/ 44 w 44"/>
                  <a:gd name="T7" fmla="*/ 31 h 57"/>
                  <a:gd name="T8" fmla="*/ 44 w 44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7"/>
                  <a:gd name="T17" fmla="*/ 44 w 4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7">
                    <a:moveTo>
                      <a:pt x="44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4" y="31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9" name="Freeform 144"/>
              <p:cNvSpPr>
                <a:spLocks/>
              </p:cNvSpPr>
              <p:nvPr/>
            </p:nvSpPr>
            <p:spPr bwMode="auto">
              <a:xfrm>
                <a:off x="2105" y="2623"/>
                <a:ext cx="45" cy="57"/>
              </a:xfrm>
              <a:custGeom>
                <a:avLst/>
                <a:gdLst>
                  <a:gd name="T0" fmla="*/ 45 w 45"/>
                  <a:gd name="T1" fmla="*/ 0 h 57"/>
                  <a:gd name="T2" fmla="*/ 0 w 45"/>
                  <a:gd name="T3" fmla="*/ 24 h 57"/>
                  <a:gd name="T4" fmla="*/ 0 w 45"/>
                  <a:gd name="T5" fmla="*/ 57 h 57"/>
                  <a:gd name="T6" fmla="*/ 45 w 45"/>
                  <a:gd name="T7" fmla="*/ 31 h 57"/>
                  <a:gd name="T8" fmla="*/ 45 w 4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7"/>
                  <a:gd name="T17" fmla="*/ 45 w 4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7">
                    <a:moveTo>
                      <a:pt x="45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5" y="3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0" name="Freeform 145"/>
              <p:cNvSpPr>
                <a:spLocks/>
              </p:cNvSpPr>
              <p:nvPr/>
            </p:nvSpPr>
            <p:spPr bwMode="auto">
              <a:xfrm>
                <a:off x="2105" y="2623"/>
                <a:ext cx="45" cy="57"/>
              </a:xfrm>
              <a:custGeom>
                <a:avLst/>
                <a:gdLst>
                  <a:gd name="T0" fmla="*/ 45 w 45"/>
                  <a:gd name="T1" fmla="*/ 0 h 57"/>
                  <a:gd name="T2" fmla="*/ 0 w 45"/>
                  <a:gd name="T3" fmla="*/ 24 h 57"/>
                  <a:gd name="T4" fmla="*/ 0 w 45"/>
                  <a:gd name="T5" fmla="*/ 57 h 57"/>
                  <a:gd name="T6" fmla="*/ 45 w 45"/>
                  <a:gd name="T7" fmla="*/ 31 h 57"/>
                  <a:gd name="T8" fmla="*/ 45 w 4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7"/>
                  <a:gd name="T17" fmla="*/ 45 w 4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7">
                    <a:moveTo>
                      <a:pt x="45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5" y="31"/>
                    </a:lnTo>
                    <a:lnTo>
                      <a:pt x="4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1" name="Freeform 146"/>
              <p:cNvSpPr>
                <a:spLocks/>
              </p:cNvSpPr>
              <p:nvPr/>
            </p:nvSpPr>
            <p:spPr bwMode="auto">
              <a:xfrm>
                <a:off x="2105" y="2671"/>
                <a:ext cx="45" cy="57"/>
              </a:xfrm>
              <a:custGeom>
                <a:avLst/>
                <a:gdLst>
                  <a:gd name="T0" fmla="*/ 45 w 45"/>
                  <a:gd name="T1" fmla="*/ 0 h 57"/>
                  <a:gd name="T2" fmla="*/ 0 w 45"/>
                  <a:gd name="T3" fmla="*/ 24 h 57"/>
                  <a:gd name="T4" fmla="*/ 0 w 45"/>
                  <a:gd name="T5" fmla="*/ 57 h 57"/>
                  <a:gd name="T6" fmla="*/ 45 w 45"/>
                  <a:gd name="T7" fmla="*/ 33 h 57"/>
                  <a:gd name="T8" fmla="*/ 45 w 4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7"/>
                  <a:gd name="T17" fmla="*/ 45 w 4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7">
                    <a:moveTo>
                      <a:pt x="45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5" y="33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2" name="Freeform 147"/>
              <p:cNvSpPr>
                <a:spLocks/>
              </p:cNvSpPr>
              <p:nvPr/>
            </p:nvSpPr>
            <p:spPr bwMode="auto">
              <a:xfrm>
                <a:off x="2105" y="2671"/>
                <a:ext cx="45" cy="57"/>
              </a:xfrm>
              <a:custGeom>
                <a:avLst/>
                <a:gdLst>
                  <a:gd name="T0" fmla="*/ 45 w 45"/>
                  <a:gd name="T1" fmla="*/ 0 h 57"/>
                  <a:gd name="T2" fmla="*/ 0 w 45"/>
                  <a:gd name="T3" fmla="*/ 24 h 57"/>
                  <a:gd name="T4" fmla="*/ 0 w 45"/>
                  <a:gd name="T5" fmla="*/ 57 h 57"/>
                  <a:gd name="T6" fmla="*/ 45 w 45"/>
                  <a:gd name="T7" fmla="*/ 33 h 57"/>
                  <a:gd name="T8" fmla="*/ 45 w 4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7"/>
                  <a:gd name="T17" fmla="*/ 45 w 4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7">
                    <a:moveTo>
                      <a:pt x="45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5" y="33"/>
                    </a:lnTo>
                    <a:lnTo>
                      <a:pt x="4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3" name="Freeform 148"/>
              <p:cNvSpPr>
                <a:spLocks/>
              </p:cNvSpPr>
              <p:nvPr/>
            </p:nvSpPr>
            <p:spPr bwMode="auto">
              <a:xfrm>
                <a:off x="2105" y="2725"/>
                <a:ext cx="45" cy="57"/>
              </a:xfrm>
              <a:custGeom>
                <a:avLst/>
                <a:gdLst>
                  <a:gd name="T0" fmla="*/ 45 w 45"/>
                  <a:gd name="T1" fmla="*/ 0 h 57"/>
                  <a:gd name="T2" fmla="*/ 0 w 45"/>
                  <a:gd name="T3" fmla="*/ 24 h 57"/>
                  <a:gd name="T4" fmla="*/ 0 w 45"/>
                  <a:gd name="T5" fmla="*/ 57 h 57"/>
                  <a:gd name="T6" fmla="*/ 45 w 45"/>
                  <a:gd name="T7" fmla="*/ 31 h 57"/>
                  <a:gd name="T8" fmla="*/ 45 w 4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7"/>
                  <a:gd name="T17" fmla="*/ 45 w 4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7">
                    <a:moveTo>
                      <a:pt x="45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5" y="3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" name="Freeform 149"/>
              <p:cNvSpPr>
                <a:spLocks/>
              </p:cNvSpPr>
              <p:nvPr/>
            </p:nvSpPr>
            <p:spPr bwMode="auto">
              <a:xfrm>
                <a:off x="2105" y="2725"/>
                <a:ext cx="45" cy="57"/>
              </a:xfrm>
              <a:custGeom>
                <a:avLst/>
                <a:gdLst>
                  <a:gd name="T0" fmla="*/ 45 w 45"/>
                  <a:gd name="T1" fmla="*/ 0 h 57"/>
                  <a:gd name="T2" fmla="*/ 0 w 45"/>
                  <a:gd name="T3" fmla="*/ 24 h 57"/>
                  <a:gd name="T4" fmla="*/ 0 w 45"/>
                  <a:gd name="T5" fmla="*/ 57 h 57"/>
                  <a:gd name="T6" fmla="*/ 45 w 45"/>
                  <a:gd name="T7" fmla="*/ 31 h 57"/>
                  <a:gd name="T8" fmla="*/ 45 w 4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7"/>
                  <a:gd name="T17" fmla="*/ 45 w 45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7">
                    <a:moveTo>
                      <a:pt x="45" y="0"/>
                    </a:moveTo>
                    <a:lnTo>
                      <a:pt x="0" y="24"/>
                    </a:lnTo>
                    <a:lnTo>
                      <a:pt x="0" y="57"/>
                    </a:lnTo>
                    <a:lnTo>
                      <a:pt x="45" y="31"/>
                    </a:lnTo>
                    <a:lnTo>
                      <a:pt x="4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" name="Freeform 159"/>
              <p:cNvSpPr>
                <a:spLocks/>
              </p:cNvSpPr>
              <p:nvPr/>
            </p:nvSpPr>
            <p:spPr bwMode="auto">
              <a:xfrm>
                <a:off x="2537" y="2166"/>
                <a:ext cx="673" cy="414"/>
              </a:xfrm>
              <a:custGeom>
                <a:avLst/>
                <a:gdLst>
                  <a:gd name="T0" fmla="*/ 0 w 673"/>
                  <a:gd name="T1" fmla="*/ 362 h 414"/>
                  <a:gd name="T2" fmla="*/ 633 w 673"/>
                  <a:gd name="T3" fmla="*/ 2 h 414"/>
                  <a:gd name="T4" fmla="*/ 634 w 673"/>
                  <a:gd name="T5" fmla="*/ 0 h 414"/>
                  <a:gd name="T6" fmla="*/ 640 w 673"/>
                  <a:gd name="T7" fmla="*/ 0 h 414"/>
                  <a:gd name="T8" fmla="*/ 647 w 673"/>
                  <a:gd name="T9" fmla="*/ 2 h 414"/>
                  <a:gd name="T10" fmla="*/ 655 w 673"/>
                  <a:gd name="T11" fmla="*/ 4 h 414"/>
                  <a:gd name="T12" fmla="*/ 662 w 673"/>
                  <a:gd name="T13" fmla="*/ 10 h 414"/>
                  <a:gd name="T14" fmla="*/ 670 w 673"/>
                  <a:gd name="T15" fmla="*/ 19 h 414"/>
                  <a:gd name="T16" fmla="*/ 673 w 673"/>
                  <a:gd name="T17" fmla="*/ 34 h 414"/>
                  <a:gd name="T18" fmla="*/ 673 w 673"/>
                  <a:gd name="T19" fmla="*/ 54 h 414"/>
                  <a:gd name="T20" fmla="*/ 41 w 673"/>
                  <a:gd name="T21" fmla="*/ 414 h 414"/>
                  <a:gd name="T22" fmla="*/ 0 w 673"/>
                  <a:gd name="T23" fmla="*/ 362 h 4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73"/>
                  <a:gd name="T37" fmla="*/ 0 h 414"/>
                  <a:gd name="T38" fmla="*/ 673 w 673"/>
                  <a:gd name="T39" fmla="*/ 414 h 4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73" h="414">
                    <a:moveTo>
                      <a:pt x="0" y="362"/>
                    </a:moveTo>
                    <a:lnTo>
                      <a:pt x="633" y="2"/>
                    </a:lnTo>
                    <a:lnTo>
                      <a:pt x="634" y="0"/>
                    </a:lnTo>
                    <a:lnTo>
                      <a:pt x="640" y="0"/>
                    </a:lnTo>
                    <a:lnTo>
                      <a:pt x="647" y="2"/>
                    </a:lnTo>
                    <a:lnTo>
                      <a:pt x="655" y="4"/>
                    </a:lnTo>
                    <a:lnTo>
                      <a:pt x="662" y="10"/>
                    </a:lnTo>
                    <a:lnTo>
                      <a:pt x="670" y="19"/>
                    </a:lnTo>
                    <a:lnTo>
                      <a:pt x="673" y="34"/>
                    </a:lnTo>
                    <a:lnTo>
                      <a:pt x="673" y="54"/>
                    </a:lnTo>
                    <a:lnTo>
                      <a:pt x="41" y="414"/>
                    </a:lnTo>
                    <a:lnTo>
                      <a:pt x="0" y="36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6" name="Freeform 160"/>
              <p:cNvSpPr>
                <a:spLocks/>
              </p:cNvSpPr>
              <p:nvPr/>
            </p:nvSpPr>
            <p:spPr bwMode="auto">
              <a:xfrm>
                <a:off x="2537" y="2166"/>
                <a:ext cx="673" cy="414"/>
              </a:xfrm>
              <a:custGeom>
                <a:avLst/>
                <a:gdLst>
                  <a:gd name="T0" fmla="*/ 0 w 673"/>
                  <a:gd name="T1" fmla="*/ 362 h 414"/>
                  <a:gd name="T2" fmla="*/ 633 w 673"/>
                  <a:gd name="T3" fmla="*/ 2 h 414"/>
                  <a:gd name="T4" fmla="*/ 634 w 673"/>
                  <a:gd name="T5" fmla="*/ 0 h 414"/>
                  <a:gd name="T6" fmla="*/ 640 w 673"/>
                  <a:gd name="T7" fmla="*/ 0 h 414"/>
                  <a:gd name="T8" fmla="*/ 647 w 673"/>
                  <a:gd name="T9" fmla="*/ 2 h 414"/>
                  <a:gd name="T10" fmla="*/ 655 w 673"/>
                  <a:gd name="T11" fmla="*/ 4 h 414"/>
                  <a:gd name="T12" fmla="*/ 662 w 673"/>
                  <a:gd name="T13" fmla="*/ 10 h 414"/>
                  <a:gd name="T14" fmla="*/ 670 w 673"/>
                  <a:gd name="T15" fmla="*/ 19 h 414"/>
                  <a:gd name="T16" fmla="*/ 673 w 673"/>
                  <a:gd name="T17" fmla="*/ 34 h 414"/>
                  <a:gd name="T18" fmla="*/ 673 w 673"/>
                  <a:gd name="T19" fmla="*/ 54 h 414"/>
                  <a:gd name="T20" fmla="*/ 41 w 673"/>
                  <a:gd name="T21" fmla="*/ 414 h 414"/>
                  <a:gd name="T22" fmla="*/ 0 w 673"/>
                  <a:gd name="T23" fmla="*/ 362 h 4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73"/>
                  <a:gd name="T37" fmla="*/ 0 h 414"/>
                  <a:gd name="T38" fmla="*/ 673 w 673"/>
                  <a:gd name="T39" fmla="*/ 414 h 4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73" h="414">
                    <a:moveTo>
                      <a:pt x="0" y="362"/>
                    </a:moveTo>
                    <a:lnTo>
                      <a:pt x="633" y="2"/>
                    </a:lnTo>
                    <a:lnTo>
                      <a:pt x="634" y="0"/>
                    </a:lnTo>
                    <a:lnTo>
                      <a:pt x="640" y="0"/>
                    </a:lnTo>
                    <a:lnTo>
                      <a:pt x="647" y="2"/>
                    </a:lnTo>
                    <a:lnTo>
                      <a:pt x="655" y="4"/>
                    </a:lnTo>
                    <a:lnTo>
                      <a:pt x="662" y="10"/>
                    </a:lnTo>
                    <a:lnTo>
                      <a:pt x="670" y="19"/>
                    </a:lnTo>
                    <a:lnTo>
                      <a:pt x="673" y="34"/>
                    </a:lnTo>
                    <a:lnTo>
                      <a:pt x="673" y="54"/>
                    </a:lnTo>
                    <a:lnTo>
                      <a:pt x="41" y="414"/>
                    </a:lnTo>
                    <a:lnTo>
                      <a:pt x="0" y="36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7" name="Freeform 161"/>
              <p:cNvSpPr>
                <a:spLocks/>
              </p:cNvSpPr>
              <p:nvPr/>
            </p:nvSpPr>
            <p:spPr bwMode="auto">
              <a:xfrm>
                <a:off x="2543" y="2168"/>
                <a:ext cx="667" cy="406"/>
              </a:xfrm>
              <a:custGeom>
                <a:avLst/>
                <a:gdLst>
                  <a:gd name="T0" fmla="*/ 630 w 667"/>
                  <a:gd name="T1" fmla="*/ 0 h 406"/>
                  <a:gd name="T2" fmla="*/ 632 w 667"/>
                  <a:gd name="T3" fmla="*/ 0 h 406"/>
                  <a:gd name="T4" fmla="*/ 638 w 667"/>
                  <a:gd name="T5" fmla="*/ 0 h 406"/>
                  <a:gd name="T6" fmla="*/ 645 w 667"/>
                  <a:gd name="T7" fmla="*/ 2 h 406"/>
                  <a:gd name="T8" fmla="*/ 654 w 667"/>
                  <a:gd name="T9" fmla="*/ 6 h 406"/>
                  <a:gd name="T10" fmla="*/ 662 w 667"/>
                  <a:gd name="T11" fmla="*/ 15 h 406"/>
                  <a:gd name="T12" fmla="*/ 666 w 667"/>
                  <a:gd name="T13" fmla="*/ 28 h 406"/>
                  <a:gd name="T14" fmla="*/ 667 w 667"/>
                  <a:gd name="T15" fmla="*/ 47 h 406"/>
                  <a:gd name="T16" fmla="*/ 35 w 667"/>
                  <a:gd name="T17" fmla="*/ 406 h 406"/>
                  <a:gd name="T18" fmla="*/ 0 w 667"/>
                  <a:gd name="T19" fmla="*/ 360 h 406"/>
                  <a:gd name="T20" fmla="*/ 630 w 667"/>
                  <a:gd name="T21" fmla="*/ 0 h 40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67"/>
                  <a:gd name="T34" fmla="*/ 0 h 406"/>
                  <a:gd name="T35" fmla="*/ 667 w 667"/>
                  <a:gd name="T36" fmla="*/ 406 h 40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67" h="406">
                    <a:moveTo>
                      <a:pt x="630" y="0"/>
                    </a:moveTo>
                    <a:lnTo>
                      <a:pt x="632" y="0"/>
                    </a:lnTo>
                    <a:lnTo>
                      <a:pt x="638" y="0"/>
                    </a:lnTo>
                    <a:lnTo>
                      <a:pt x="645" y="2"/>
                    </a:lnTo>
                    <a:lnTo>
                      <a:pt x="654" y="6"/>
                    </a:lnTo>
                    <a:lnTo>
                      <a:pt x="662" y="15"/>
                    </a:lnTo>
                    <a:lnTo>
                      <a:pt x="666" y="28"/>
                    </a:lnTo>
                    <a:lnTo>
                      <a:pt x="667" y="47"/>
                    </a:lnTo>
                    <a:lnTo>
                      <a:pt x="35" y="406"/>
                    </a:lnTo>
                    <a:lnTo>
                      <a:pt x="0" y="360"/>
                    </a:lnTo>
                    <a:lnTo>
                      <a:pt x="630" y="0"/>
                    </a:lnTo>
                    <a:close/>
                  </a:path>
                </a:pathLst>
              </a:custGeom>
              <a:solidFill>
                <a:srgbClr val="FF2B2B"/>
              </a:solidFill>
              <a:ln w="0">
                <a:solidFill>
                  <a:srgbClr val="FF2B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8" name="Freeform 162"/>
              <p:cNvSpPr>
                <a:spLocks/>
              </p:cNvSpPr>
              <p:nvPr/>
            </p:nvSpPr>
            <p:spPr bwMode="auto">
              <a:xfrm>
                <a:off x="2548" y="2170"/>
                <a:ext cx="661" cy="397"/>
              </a:xfrm>
              <a:custGeom>
                <a:avLst/>
                <a:gdLst>
                  <a:gd name="T0" fmla="*/ 629 w 661"/>
                  <a:gd name="T1" fmla="*/ 0 h 397"/>
                  <a:gd name="T2" fmla="*/ 631 w 661"/>
                  <a:gd name="T3" fmla="*/ 0 h 397"/>
                  <a:gd name="T4" fmla="*/ 638 w 661"/>
                  <a:gd name="T5" fmla="*/ 0 h 397"/>
                  <a:gd name="T6" fmla="*/ 646 w 661"/>
                  <a:gd name="T7" fmla="*/ 4 h 397"/>
                  <a:gd name="T8" fmla="*/ 655 w 661"/>
                  <a:gd name="T9" fmla="*/ 11 h 397"/>
                  <a:gd name="T10" fmla="*/ 661 w 661"/>
                  <a:gd name="T11" fmla="*/ 22 h 397"/>
                  <a:gd name="T12" fmla="*/ 661 w 661"/>
                  <a:gd name="T13" fmla="*/ 39 h 397"/>
                  <a:gd name="T14" fmla="*/ 32 w 661"/>
                  <a:gd name="T15" fmla="*/ 397 h 397"/>
                  <a:gd name="T16" fmla="*/ 0 w 661"/>
                  <a:gd name="T17" fmla="*/ 358 h 397"/>
                  <a:gd name="T18" fmla="*/ 629 w 661"/>
                  <a:gd name="T19" fmla="*/ 0 h 3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1"/>
                  <a:gd name="T31" fmla="*/ 0 h 397"/>
                  <a:gd name="T32" fmla="*/ 661 w 661"/>
                  <a:gd name="T33" fmla="*/ 397 h 3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1" h="397">
                    <a:moveTo>
                      <a:pt x="629" y="0"/>
                    </a:moveTo>
                    <a:lnTo>
                      <a:pt x="631" y="0"/>
                    </a:lnTo>
                    <a:lnTo>
                      <a:pt x="638" y="0"/>
                    </a:lnTo>
                    <a:lnTo>
                      <a:pt x="646" y="4"/>
                    </a:lnTo>
                    <a:lnTo>
                      <a:pt x="655" y="11"/>
                    </a:lnTo>
                    <a:lnTo>
                      <a:pt x="661" y="22"/>
                    </a:lnTo>
                    <a:lnTo>
                      <a:pt x="661" y="39"/>
                    </a:lnTo>
                    <a:lnTo>
                      <a:pt x="32" y="397"/>
                    </a:lnTo>
                    <a:lnTo>
                      <a:pt x="0" y="358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rgbClr val="FF5555"/>
              </a:solidFill>
              <a:ln w="0">
                <a:solidFill>
                  <a:srgbClr val="FF555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9" name="Freeform 163"/>
              <p:cNvSpPr>
                <a:spLocks/>
              </p:cNvSpPr>
              <p:nvPr/>
            </p:nvSpPr>
            <p:spPr bwMode="auto">
              <a:xfrm>
                <a:off x="2556" y="2170"/>
                <a:ext cx="653" cy="391"/>
              </a:xfrm>
              <a:custGeom>
                <a:avLst/>
                <a:gdLst>
                  <a:gd name="T0" fmla="*/ 625 w 653"/>
                  <a:gd name="T1" fmla="*/ 0 h 391"/>
                  <a:gd name="T2" fmla="*/ 627 w 653"/>
                  <a:gd name="T3" fmla="*/ 0 h 391"/>
                  <a:gd name="T4" fmla="*/ 632 w 653"/>
                  <a:gd name="T5" fmla="*/ 2 h 391"/>
                  <a:gd name="T6" fmla="*/ 640 w 653"/>
                  <a:gd name="T7" fmla="*/ 6 h 391"/>
                  <a:gd name="T8" fmla="*/ 647 w 653"/>
                  <a:gd name="T9" fmla="*/ 11 h 391"/>
                  <a:gd name="T10" fmla="*/ 651 w 653"/>
                  <a:gd name="T11" fmla="*/ 21 h 391"/>
                  <a:gd name="T12" fmla="*/ 653 w 653"/>
                  <a:gd name="T13" fmla="*/ 33 h 391"/>
                  <a:gd name="T14" fmla="*/ 24 w 653"/>
                  <a:gd name="T15" fmla="*/ 391 h 391"/>
                  <a:gd name="T16" fmla="*/ 0 w 653"/>
                  <a:gd name="T17" fmla="*/ 358 h 391"/>
                  <a:gd name="T18" fmla="*/ 625 w 653"/>
                  <a:gd name="T19" fmla="*/ 0 h 3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3"/>
                  <a:gd name="T31" fmla="*/ 0 h 391"/>
                  <a:gd name="T32" fmla="*/ 653 w 653"/>
                  <a:gd name="T33" fmla="*/ 391 h 39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3" h="391">
                    <a:moveTo>
                      <a:pt x="625" y="0"/>
                    </a:moveTo>
                    <a:lnTo>
                      <a:pt x="627" y="0"/>
                    </a:lnTo>
                    <a:lnTo>
                      <a:pt x="632" y="2"/>
                    </a:lnTo>
                    <a:lnTo>
                      <a:pt x="640" y="6"/>
                    </a:lnTo>
                    <a:lnTo>
                      <a:pt x="647" y="11"/>
                    </a:lnTo>
                    <a:lnTo>
                      <a:pt x="651" y="21"/>
                    </a:lnTo>
                    <a:lnTo>
                      <a:pt x="653" y="33"/>
                    </a:lnTo>
                    <a:lnTo>
                      <a:pt x="24" y="391"/>
                    </a:lnTo>
                    <a:lnTo>
                      <a:pt x="0" y="358"/>
                    </a:lnTo>
                    <a:lnTo>
                      <a:pt x="625" y="0"/>
                    </a:lnTo>
                    <a:close/>
                  </a:path>
                </a:pathLst>
              </a:custGeom>
              <a:solidFill>
                <a:srgbClr val="FF8080"/>
              </a:solidFill>
              <a:ln w="0">
                <a:solidFill>
                  <a:srgbClr val="FF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0" name="Freeform 164"/>
              <p:cNvSpPr>
                <a:spLocks/>
              </p:cNvSpPr>
              <p:nvPr/>
            </p:nvSpPr>
            <p:spPr bwMode="auto">
              <a:xfrm>
                <a:off x="2561" y="2170"/>
                <a:ext cx="646" cy="384"/>
              </a:xfrm>
              <a:custGeom>
                <a:avLst/>
                <a:gdLst>
                  <a:gd name="T0" fmla="*/ 623 w 646"/>
                  <a:gd name="T1" fmla="*/ 0 h 384"/>
                  <a:gd name="T2" fmla="*/ 625 w 646"/>
                  <a:gd name="T3" fmla="*/ 2 h 384"/>
                  <a:gd name="T4" fmla="*/ 627 w 646"/>
                  <a:gd name="T5" fmla="*/ 2 h 384"/>
                  <a:gd name="T6" fmla="*/ 631 w 646"/>
                  <a:gd name="T7" fmla="*/ 4 h 384"/>
                  <a:gd name="T8" fmla="*/ 635 w 646"/>
                  <a:gd name="T9" fmla="*/ 6 h 384"/>
                  <a:gd name="T10" fmla="*/ 638 w 646"/>
                  <a:gd name="T11" fmla="*/ 9 h 384"/>
                  <a:gd name="T12" fmla="*/ 642 w 646"/>
                  <a:gd name="T13" fmla="*/ 13 h 384"/>
                  <a:gd name="T14" fmla="*/ 644 w 646"/>
                  <a:gd name="T15" fmla="*/ 17 h 384"/>
                  <a:gd name="T16" fmla="*/ 646 w 646"/>
                  <a:gd name="T17" fmla="*/ 22 h 384"/>
                  <a:gd name="T18" fmla="*/ 646 w 646"/>
                  <a:gd name="T19" fmla="*/ 30 h 384"/>
                  <a:gd name="T20" fmla="*/ 19 w 646"/>
                  <a:gd name="T21" fmla="*/ 384 h 384"/>
                  <a:gd name="T22" fmla="*/ 0 w 646"/>
                  <a:gd name="T23" fmla="*/ 358 h 384"/>
                  <a:gd name="T24" fmla="*/ 623 w 646"/>
                  <a:gd name="T25" fmla="*/ 0 h 3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6"/>
                  <a:gd name="T40" fmla="*/ 0 h 384"/>
                  <a:gd name="T41" fmla="*/ 646 w 646"/>
                  <a:gd name="T42" fmla="*/ 384 h 38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6" h="384">
                    <a:moveTo>
                      <a:pt x="623" y="0"/>
                    </a:moveTo>
                    <a:lnTo>
                      <a:pt x="625" y="2"/>
                    </a:lnTo>
                    <a:lnTo>
                      <a:pt x="627" y="2"/>
                    </a:lnTo>
                    <a:lnTo>
                      <a:pt x="631" y="4"/>
                    </a:lnTo>
                    <a:lnTo>
                      <a:pt x="635" y="6"/>
                    </a:lnTo>
                    <a:lnTo>
                      <a:pt x="638" y="9"/>
                    </a:lnTo>
                    <a:lnTo>
                      <a:pt x="642" y="13"/>
                    </a:lnTo>
                    <a:lnTo>
                      <a:pt x="644" y="17"/>
                    </a:lnTo>
                    <a:lnTo>
                      <a:pt x="646" y="22"/>
                    </a:lnTo>
                    <a:lnTo>
                      <a:pt x="646" y="30"/>
                    </a:lnTo>
                    <a:lnTo>
                      <a:pt x="19" y="384"/>
                    </a:lnTo>
                    <a:lnTo>
                      <a:pt x="0" y="358"/>
                    </a:lnTo>
                    <a:lnTo>
                      <a:pt x="623" y="0"/>
                    </a:lnTo>
                    <a:close/>
                  </a:path>
                </a:pathLst>
              </a:custGeom>
              <a:solidFill>
                <a:srgbClr val="FFAAAA"/>
              </a:solidFill>
              <a:ln w="0">
                <a:solidFill>
                  <a:srgbClr val="FFAA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1" name="Freeform 165"/>
              <p:cNvSpPr>
                <a:spLocks/>
              </p:cNvSpPr>
              <p:nvPr/>
            </p:nvSpPr>
            <p:spPr bwMode="auto">
              <a:xfrm>
                <a:off x="2569" y="2172"/>
                <a:ext cx="638" cy="376"/>
              </a:xfrm>
              <a:custGeom>
                <a:avLst/>
                <a:gdLst>
                  <a:gd name="T0" fmla="*/ 619 w 638"/>
                  <a:gd name="T1" fmla="*/ 0 h 376"/>
                  <a:gd name="T2" fmla="*/ 621 w 638"/>
                  <a:gd name="T3" fmla="*/ 0 h 376"/>
                  <a:gd name="T4" fmla="*/ 623 w 638"/>
                  <a:gd name="T5" fmla="*/ 2 h 376"/>
                  <a:gd name="T6" fmla="*/ 627 w 638"/>
                  <a:gd name="T7" fmla="*/ 6 h 376"/>
                  <a:gd name="T8" fmla="*/ 632 w 638"/>
                  <a:gd name="T9" fmla="*/ 9 h 376"/>
                  <a:gd name="T10" fmla="*/ 634 w 638"/>
                  <a:gd name="T11" fmla="*/ 13 h 376"/>
                  <a:gd name="T12" fmla="*/ 638 w 638"/>
                  <a:gd name="T13" fmla="*/ 17 h 376"/>
                  <a:gd name="T14" fmla="*/ 638 w 638"/>
                  <a:gd name="T15" fmla="*/ 22 h 376"/>
                  <a:gd name="T16" fmla="*/ 13 w 638"/>
                  <a:gd name="T17" fmla="*/ 376 h 376"/>
                  <a:gd name="T18" fmla="*/ 0 w 638"/>
                  <a:gd name="T19" fmla="*/ 356 h 376"/>
                  <a:gd name="T20" fmla="*/ 619 w 638"/>
                  <a:gd name="T21" fmla="*/ 0 h 3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8"/>
                  <a:gd name="T34" fmla="*/ 0 h 376"/>
                  <a:gd name="T35" fmla="*/ 638 w 638"/>
                  <a:gd name="T36" fmla="*/ 376 h 37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8" h="376">
                    <a:moveTo>
                      <a:pt x="619" y="0"/>
                    </a:moveTo>
                    <a:lnTo>
                      <a:pt x="621" y="0"/>
                    </a:lnTo>
                    <a:lnTo>
                      <a:pt x="623" y="2"/>
                    </a:lnTo>
                    <a:lnTo>
                      <a:pt x="627" y="6"/>
                    </a:lnTo>
                    <a:lnTo>
                      <a:pt x="632" y="9"/>
                    </a:lnTo>
                    <a:lnTo>
                      <a:pt x="634" y="13"/>
                    </a:lnTo>
                    <a:lnTo>
                      <a:pt x="638" y="17"/>
                    </a:lnTo>
                    <a:lnTo>
                      <a:pt x="638" y="22"/>
                    </a:lnTo>
                    <a:lnTo>
                      <a:pt x="13" y="376"/>
                    </a:lnTo>
                    <a:lnTo>
                      <a:pt x="0" y="356"/>
                    </a:lnTo>
                    <a:lnTo>
                      <a:pt x="619" y="0"/>
                    </a:lnTo>
                    <a:close/>
                  </a:path>
                </a:pathLst>
              </a:custGeom>
              <a:solidFill>
                <a:srgbClr val="FFD5D5"/>
              </a:solidFill>
              <a:ln w="0">
                <a:solidFill>
                  <a:srgbClr val="FFD5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2" name="Freeform 166"/>
              <p:cNvSpPr>
                <a:spLocks/>
              </p:cNvSpPr>
              <p:nvPr/>
            </p:nvSpPr>
            <p:spPr bwMode="auto">
              <a:xfrm>
                <a:off x="2574" y="2172"/>
                <a:ext cx="633" cy="371"/>
              </a:xfrm>
              <a:custGeom>
                <a:avLst/>
                <a:gdLst>
                  <a:gd name="T0" fmla="*/ 633 w 633"/>
                  <a:gd name="T1" fmla="*/ 17 h 371"/>
                  <a:gd name="T2" fmla="*/ 8 w 633"/>
                  <a:gd name="T3" fmla="*/ 371 h 371"/>
                  <a:gd name="T4" fmla="*/ 0 w 633"/>
                  <a:gd name="T5" fmla="*/ 356 h 371"/>
                  <a:gd name="T6" fmla="*/ 620 w 633"/>
                  <a:gd name="T7" fmla="*/ 0 h 371"/>
                  <a:gd name="T8" fmla="*/ 633 w 633"/>
                  <a:gd name="T9" fmla="*/ 17 h 3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3"/>
                  <a:gd name="T16" fmla="*/ 0 h 371"/>
                  <a:gd name="T17" fmla="*/ 633 w 633"/>
                  <a:gd name="T18" fmla="*/ 371 h 3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3" h="371">
                    <a:moveTo>
                      <a:pt x="633" y="17"/>
                    </a:moveTo>
                    <a:lnTo>
                      <a:pt x="8" y="371"/>
                    </a:lnTo>
                    <a:lnTo>
                      <a:pt x="0" y="356"/>
                    </a:lnTo>
                    <a:lnTo>
                      <a:pt x="620" y="0"/>
                    </a:lnTo>
                    <a:lnTo>
                      <a:pt x="6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3" name="Freeform 167"/>
              <p:cNvSpPr>
                <a:spLocks/>
              </p:cNvSpPr>
              <p:nvPr/>
            </p:nvSpPr>
            <p:spPr bwMode="auto">
              <a:xfrm>
                <a:off x="2522" y="2522"/>
                <a:ext cx="65" cy="67"/>
              </a:xfrm>
              <a:custGeom>
                <a:avLst/>
                <a:gdLst>
                  <a:gd name="T0" fmla="*/ 47 w 65"/>
                  <a:gd name="T1" fmla="*/ 65 h 67"/>
                  <a:gd name="T2" fmla="*/ 60 w 65"/>
                  <a:gd name="T3" fmla="*/ 54 h 67"/>
                  <a:gd name="T4" fmla="*/ 65 w 65"/>
                  <a:gd name="T5" fmla="*/ 38 h 67"/>
                  <a:gd name="T6" fmla="*/ 62 w 65"/>
                  <a:gd name="T7" fmla="*/ 21 h 67"/>
                  <a:gd name="T8" fmla="*/ 51 w 65"/>
                  <a:gd name="T9" fmla="*/ 6 h 67"/>
                  <a:gd name="T10" fmla="*/ 36 w 65"/>
                  <a:gd name="T11" fmla="*/ 0 h 67"/>
                  <a:gd name="T12" fmla="*/ 19 w 65"/>
                  <a:gd name="T13" fmla="*/ 2 h 67"/>
                  <a:gd name="T14" fmla="*/ 6 w 65"/>
                  <a:gd name="T15" fmla="*/ 13 h 67"/>
                  <a:gd name="T16" fmla="*/ 0 w 65"/>
                  <a:gd name="T17" fmla="*/ 28 h 67"/>
                  <a:gd name="T18" fmla="*/ 4 w 65"/>
                  <a:gd name="T19" fmla="*/ 47 h 67"/>
                  <a:gd name="T20" fmla="*/ 15 w 65"/>
                  <a:gd name="T21" fmla="*/ 60 h 67"/>
                  <a:gd name="T22" fmla="*/ 30 w 65"/>
                  <a:gd name="T23" fmla="*/ 67 h 67"/>
                  <a:gd name="T24" fmla="*/ 47 w 65"/>
                  <a:gd name="T25" fmla="*/ 65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67"/>
                  <a:gd name="T41" fmla="*/ 65 w 65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67">
                    <a:moveTo>
                      <a:pt x="47" y="65"/>
                    </a:moveTo>
                    <a:lnTo>
                      <a:pt x="60" y="54"/>
                    </a:lnTo>
                    <a:lnTo>
                      <a:pt x="65" y="38"/>
                    </a:lnTo>
                    <a:lnTo>
                      <a:pt x="62" y="21"/>
                    </a:lnTo>
                    <a:lnTo>
                      <a:pt x="51" y="6"/>
                    </a:lnTo>
                    <a:lnTo>
                      <a:pt x="36" y="0"/>
                    </a:lnTo>
                    <a:lnTo>
                      <a:pt x="19" y="2"/>
                    </a:lnTo>
                    <a:lnTo>
                      <a:pt x="6" y="13"/>
                    </a:lnTo>
                    <a:lnTo>
                      <a:pt x="0" y="28"/>
                    </a:lnTo>
                    <a:lnTo>
                      <a:pt x="4" y="47"/>
                    </a:lnTo>
                    <a:lnTo>
                      <a:pt x="15" y="60"/>
                    </a:lnTo>
                    <a:lnTo>
                      <a:pt x="30" y="67"/>
                    </a:lnTo>
                    <a:lnTo>
                      <a:pt x="47" y="65"/>
                    </a:lnTo>
                    <a:close/>
                  </a:path>
                </a:pathLst>
              </a:custGeom>
              <a:solidFill>
                <a:srgbClr val="CC0000"/>
              </a:solidFill>
              <a:ln w="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4" name="Freeform 168"/>
              <p:cNvSpPr>
                <a:spLocks/>
              </p:cNvSpPr>
              <p:nvPr/>
            </p:nvSpPr>
            <p:spPr bwMode="auto">
              <a:xfrm>
                <a:off x="2522" y="2522"/>
                <a:ext cx="65" cy="67"/>
              </a:xfrm>
              <a:custGeom>
                <a:avLst/>
                <a:gdLst>
                  <a:gd name="T0" fmla="*/ 47 w 65"/>
                  <a:gd name="T1" fmla="*/ 65 h 67"/>
                  <a:gd name="T2" fmla="*/ 60 w 65"/>
                  <a:gd name="T3" fmla="*/ 54 h 67"/>
                  <a:gd name="T4" fmla="*/ 65 w 65"/>
                  <a:gd name="T5" fmla="*/ 38 h 67"/>
                  <a:gd name="T6" fmla="*/ 62 w 65"/>
                  <a:gd name="T7" fmla="*/ 21 h 67"/>
                  <a:gd name="T8" fmla="*/ 51 w 65"/>
                  <a:gd name="T9" fmla="*/ 6 h 67"/>
                  <a:gd name="T10" fmla="*/ 36 w 65"/>
                  <a:gd name="T11" fmla="*/ 0 h 67"/>
                  <a:gd name="T12" fmla="*/ 19 w 65"/>
                  <a:gd name="T13" fmla="*/ 2 h 67"/>
                  <a:gd name="T14" fmla="*/ 6 w 65"/>
                  <a:gd name="T15" fmla="*/ 13 h 67"/>
                  <a:gd name="T16" fmla="*/ 0 w 65"/>
                  <a:gd name="T17" fmla="*/ 28 h 67"/>
                  <a:gd name="T18" fmla="*/ 4 w 65"/>
                  <a:gd name="T19" fmla="*/ 47 h 67"/>
                  <a:gd name="T20" fmla="*/ 15 w 65"/>
                  <a:gd name="T21" fmla="*/ 60 h 67"/>
                  <a:gd name="T22" fmla="*/ 30 w 65"/>
                  <a:gd name="T23" fmla="*/ 67 h 67"/>
                  <a:gd name="T24" fmla="*/ 47 w 65"/>
                  <a:gd name="T25" fmla="*/ 65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67"/>
                  <a:gd name="T41" fmla="*/ 65 w 65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67">
                    <a:moveTo>
                      <a:pt x="47" y="65"/>
                    </a:moveTo>
                    <a:lnTo>
                      <a:pt x="60" y="54"/>
                    </a:lnTo>
                    <a:lnTo>
                      <a:pt x="65" y="38"/>
                    </a:lnTo>
                    <a:lnTo>
                      <a:pt x="62" y="21"/>
                    </a:lnTo>
                    <a:lnTo>
                      <a:pt x="51" y="6"/>
                    </a:lnTo>
                    <a:lnTo>
                      <a:pt x="36" y="0"/>
                    </a:lnTo>
                    <a:lnTo>
                      <a:pt x="19" y="2"/>
                    </a:lnTo>
                    <a:lnTo>
                      <a:pt x="6" y="13"/>
                    </a:lnTo>
                    <a:lnTo>
                      <a:pt x="0" y="28"/>
                    </a:lnTo>
                    <a:lnTo>
                      <a:pt x="4" y="47"/>
                    </a:lnTo>
                    <a:lnTo>
                      <a:pt x="15" y="60"/>
                    </a:lnTo>
                    <a:lnTo>
                      <a:pt x="30" y="67"/>
                    </a:lnTo>
                    <a:lnTo>
                      <a:pt x="47" y="6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5" name="Freeform 169"/>
              <p:cNvSpPr>
                <a:spLocks/>
              </p:cNvSpPr>
              <p:nvPr/>
            </p:nvSpPr>
            <p:spPr bwMode="auto">
              <a:xfrm>
                <a:off x="1109" y="2545"/>
                <a:ext cx="141" cy="63"/>
              </a:xfrm>
              <a:custGeom>
                <a:avLst/>
                <a:gdLst>
                  <a:gd name="T0" fmla="*/ 0 w 141"/>
                  <a:gd name="T1" fmla="*/ 31 h 63"/>
                  <a:gd name="T2" fmla="*/ 75 w 141"/>
                  <a:gd name="T3" fmla="*/ 0 h 63"/>
                  <a:gd name="T4" fmla="*/ 141 w 141"/>
                  <a:gd name="T5" fmla="*/ 29 h 63"/>
                  <a:gd name="T6" fmla="*/ 71 w 141"/>
                  <a:gd name="T7" fmla="*/ 63 h 63"/>
                  <a:gd name="T8" fmla="*/ 0 w 141"/>
                  <a:gd name="T9" fmla="*/ 31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1"/>
                  <a:gd name="T16" fmla="*/ 0 h 63"/>
                  <a:gd name="T17" fmla="*/ 141 w 141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1" h="63">
                    <a:moveTo>
                      <a:pt x="0" y="31"/>
                    </a:moveTo>
                    <a:lnTo>
                      <a:pt x="75" y="0"/>
                    </a:lnTo>
                    <a:lnTo>
                      <a:pt x="141" y="29"/>
                    </a:lnTo>
                    <a:lnTo>
                      <a:pt x="71" y="63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80FF80"/>
              </a:solidFill>
              <a:ln w="0">
                <a:solidFill>
                  <a:srgbClr val="80FF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6" name="Freeform 175"/>
              <p:cNvSpPr>
                <a:spLocks/>
              </p:cNvSpPr>
              <p:nvPr/>
            </p:nvSpPr>
            <p:spPr bwMode="auto">
              <a:xfrm>
                <a:off x="1271" y="2228"/>
                <a:ext cx="1073" cy="471"/>
              </a:xfrm>
              <a:custGeom>
                <a:avLst/>
                <a:gdLst>
                  <a:gd name="T0" fmla="*/ 1073 w 1073"/>
                  <a:gd name="T1" fmla="*/ 456 h 471"/>
                  <a:gd name="T2" fmla="*/ 981 w 1073"/>
                  <a:gd name="T3" fmla="*/ 294 h 471"/>
                  <a:gd name="T4" fmla="*/ 977 w 1073"/>
                  <a:gd name="T5" fmla="*/ 296 h 471"/>
                  <a:gd name="T6" fmla="*/ 966 w 1073"/>
                  <a:gd name="T7" fmla="*/ 304 h 471"/>
                  <a:gd name="T8" fmla="*/ 949 w 1073"/>
                  <a:gd name="T9" fmla="*/ 315 h 471"/>
                  <a:gd name="T10" fmla="*/ 925 w 1073"/>
                  <a:gd name="T11" fmla="*/ 330 h 471"/>
                  <a:gd name="T12" fmla="*/ 897 w 1073"/>
                  <a:gd name="T13" fmla="*/ 346 h 471"/>
                  <a:gd name="T14" fmla="*/ 866 w 1073"/>
                  <a:gd name="T15" fmla="*/ 365 h 471"/>
                  <a:gd name="T16" fmla="*/ 829 w 1073"/>
                  <a:gd name="T17" fmla="*/ 383 h 471"/>
                  <a:gd name="T18" fmla="*/ 790 w 1073"/>
                  <a:gd name="T19" fmla="*/ 402 h 471"/>
                  <a:gd name="T20" fmla="*/ 749 w 1073"/>
                  <a:gd name="T21" fmla="*/ 421 h 471"/>
                  <a:gd name="T22" fmla="*/ 708 w 1073"/>
                  <a:gd name="T23" fmla="*/ 435 h 471"/>
                  <a:gd name="T24" fmla="*/ 665 w 1073"/>
                  <a:gd name="T25" fmla="*/ 448 h 471"/>
                  <a:gd name="T26" fmla="*/ 662 w 1073"/>
                  <a:gd name="T27" fmla="*/ 450 h 471"/>
                  <a:gd name="T28" fmla="*/ 653 w 1073"/>
                  <a:gd name="T29" fmla="*/ 452 h 471"/>
                  <a:gd name="T30" fmla="*/ 638 w 1073"/>
                  <a:gd name="T31" fmla="*/ 456 h 471"/>
                  <a:gd name="T32" fmla="*/ 615 w 1073"/>
                  <a:gd name="T33" fmla="*/ 461 h 471"/>
                  <a:gd name="T34" fmla="*/ 586 w 1073"/>
                  <a:gd name="T35" fmla="*/ 465 h 471"/>
                  <a:gd name="T36" fmla="*/ 549 w 1073"/>
                  <a:gd name="T37" fmla="*/ 469 h 471"/>
                  <a:gd name="T38" fmla="*/ 502 w 1073"/>
                  <a:gd name="T39" fmla="*/ 471 h 471"/>
                  <a:gd name="T40" fmla="*/ 447 w 1073"/>
                  <a:gd name="T41" fmla="*/ 471 h 471"/>
                  <a:gd name="T42" fmla="*/ 380 w 1073"/>
                  <a:gd name="T43" fmla="*/ 469 h 471"/>
                  <a:gd name="T44" fmla="*/ 304 w 1073"/>
                  <a:gd name="T45" fmla="*/ 463 h 471"/>
                  <a:gd name="T46" fmla="*/ 298 w 1073"/>
                  <a:gd name="T47" fmla="*/ 463 h 471"/>
                  <a:gd name="T48" fmla="*/ 280 w 1073"/>
                  <a:gd name="T49" fmla="*/ 459 h 471"/>
                  <a:gd name="T50" fmla="*/ 254 w 1073"/>
                  <a:gd name="T51" fmla="*/ 454 h 471"/>
                  <a:gd name="T52" fmla="*/ 222 w 1073"/>
                  <a:gd name="T53" fmla="*/ 446 h 471"/>
                  <a:gd name="T54" fmla="*/ 185 w 1073"/>
                  <a:gd name="T55" fmla="*/ 433 h 471"/>
                  <a:gd name="T56" fmla="*/ 146 w 1073"/>
                  <a:gd name="T57" fmla="*/ 417 h 471"/>
                  <a:gd name="T58" fmla="*/ 107 w 1073"/>
                  <a:gd name="T59" fmla="*/ 395 h 471"/>
                  <a:gd name="T60" fmla="*/ 70 w 1073"/>
                  <a:gd name="T61" fmla="*/ 367 h 471"/>
                  <a:gd name="T62" fmla="*/ 39 w 1073"/>
                  <a:gd name="T63" fmla="*/ 333 h 471"/>
                  <a:gd name="T64" fmla="*/ 37 w 1073"/>
                  <a:gd name="T65" fmla="*/ 330 h 471"/>
                  <a:gd name="T66" fmla="*/ 31 w 1073"/>
                  <a:gd name="T67" fmla="*/ 322 h 471"/>
                  <a:gd name="T68" fmla="*/ 22 w 1073"/>
                  <a:gd name="T69" fmla="*/ 307 h 471"/>
                  <a:gd name="T70" fmla="*/ 15 w 1073"/>
                  <a:gd name="T71" fmla="*/ 291 h 471"/>
                  <a:gd name="T72" fmla="*/ 5 w 1073"/>
                  <a:gd name="T73" fmla="*/ 268 h 471"/>
                  <a:gd name="T74" fmla="*/ 2 w 1073"/>
                  <a:gd name="T75" fmla="*/ 244 h 471"/>
                  <a:gd name="T76" fmla="*/ 0 w 1073"/>
                  <a:gd name="T77" fmla="*/ 215 h 471"/>
                  <a:gd name="T78" fmla="*/ 4 w 1073"/>
                  <a:gd name="T79" fmla="*/ 185 h 471"/>
                  <a:gd name="T80" fmla="*/ 16 w 1073"/>
                  <a:gd name="T81" fmla="*/ 154 h 471"/>
                  <a:gd name="T82" fmla="*/ 37 w 1073"/>
                  <a:gd name="T83" fmla="*/ 118 h 471"/>
                  <a:gd name="T84" fmla="*/ 68 w 1073"/>
                  <a:gd name="T85" fmla="*/ 85 h 471"/>
                  <a:gd name="T86" fmla="*/ 70 w 1073"/>
                  <a:gd name="T87" fmla="*/ 81 h 471"/>
                  <a:gd name="T88" fmla="*/ 80 w 1073"/>
                  <a:gd name="T89" fmla="*/ 72 h 471"/>
                  <a:gd name="T90" fmla="*/ 93 w 1073"/>
                  <a:gd name="T91" fmla="*/ 61 h 471"/>
                  <a:gd name="T92" fmla="*/ 115 w 1073"/>
                  <a:gd name="T93" fmla="*/ 42 h 471"/>
                  <a:gd name="T94" fmla="*/ 144 w 1073"/>
                  <a:gd name="T95" fmla="*/ 24 h 471"/>
                  <a:gd name="T96" fmla="*/ 182 w 1073"/>
                  <a:gd name="T97" fmla="*/ 0 h 471"/>
                  <a:gd name="T98" fmla="*/ 328 w 1073"/>
                  <a:gd name="T99" fmla="*/ 141 h 471"/>
                  <a:gd name="T100" fmla="*/ 137 w 1073"/>
                  <a:gd name="T101" fmla="*/ 259 h 47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73"/>
                  <a:gd name="T154" fmla="*/ 0 h 471"/>
                  <a:gd name="T155" fmla="*/ 1073 w 1073"/>
                  <a:gd name="T156" fmla="*/ 471 h 47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73" h="471">
                    <a:moveTo>
                      <a:pt x="1073" y="456"/>
                    </a:moveTo>
                    <a:lnTo>
                      <a:pt x="981" y="294"/>
                    </a:lnTo>
                    <a:lnTo>
                      <a:pt x="977" y="296"/>
                    </a:lnTo>
                    <a:lnTo>
                      <a:pt x="966" y="304"/>
                    </a:lnTo>
                    <a:lnTo>
                      <a:pt x="949" y="315"/>
                    </a:lnTo>
                    <a:lnTo>
                      <a:pt x="925" y="330"/>
                    </a:lnTo>
                    <a:lnTo>
                      <a:pt x="897" y="346"/>
                    </a:lnTo>
                    <a:lnTo>
                      <a:pt x="866" y="365"/>
                    </a:lnTo>
                    <a:lnTo>
                      <a:pt x="829" y="383"/>
                    </a:lnTo>
                    <a:lnTo>
                      <a:pt x="790" y="402"/>
                    </a:lnTo>
                    <a:lnTo>
                      <a:pt x="749" y="421"/>
                    </a:lnTo>
                    <a:lnTo>
                      <a:pt x="708" y="435"/>
                    </a:lnTo>
                    <a:lnTo>
                      <a:pt x="665" y="448"/>
                    </a:lnTo>
                    <a:lnTo>
                      <a:pt x="662" y="450"/>
                    </a:lnTo>
                    <a:lnTo>
                      <a:pt x="653" y="452"/>
                    </a:lnTo>
                    <a:lnTo>
                      <a:pt x="638" y="456"/>
                    </a:lnTo>
                    <a:lnTo>
                      <a:pt x="615" y="461"/>
                    </a:lnTo>
                    <a:lnTo>
                      <a:pt x="586" y="465"/>
                    </a:lnTo>
                    <a:lnTo>
                      <a:pt x="549" y="469"/>
                    </a:lnTo>
                    <a:lnTo>
                      <a:pt x="502" y="471"/>
                    </a:lnTo>
                    <a:lnTo>
                      <a:pt x="447" y="471"/>
                    </a:lnTo>
                    <a:lnTo>
                      <a:pt x="380" y="469"/>
                    </a:lnTo>
                    <a:lnTo>
                      <a:pt x="304" y="463"/>
                    </a:lnTo>
                    <a:lnTo>
                      <a:pt x="298" y="463"/>
                    </a:lnTo>
                    <a:lnTo>
                      <a:pt x="280" y="459"/>
                    </a:lnTo>
                    <a:lnTo>
                      <a:pt x="254" y="454"/>
                    </a:lnTo>
                    <a:lnTo>
                      <a:pt x="222" y="446"/>
                    </a:lnTo>
                    <a:lnTo>
                      <a:pt x="185" y="433"/>
                    </a:lnTo>
                    <a:lnTo>
                      <a:pt x="146" y="417"/>
                    </a:lnTo>
                    <a:lnTo>
                      <a:pt x="107" y="395"/>
                    </a:lnTo>
                    <a:lnTo>
                      <a:pt x="70" y="367"/>
                    </a:lnTo>
                    <a:lnTo>
                      <a:pt x="39" y="333"/>
                    </a:lnTo>
                    <a:lnTo>
                      <a:pt x="37" y="330"/>
                    </a:lnTo>
                    <a:lnTo>
                      <a:pt x="31" y="322"/>
                    </a:lnTo>
                    <a:lnTo>
                      <a:pt x="22" y="307"/>
                    </a:lnTo>
                    <a:lnTo>
                      <a:pt x="15" y="291"/>
                    </a:lnTo>
                    <a:lnTo>
                      <a:pt x="5" y="268"/>
                    </a:lnTo>
                    <a:lnTo>
                      <a:pt x="2" y="244"/>
                    </a:lnTo>
                    <a:lnTo>
                      <a:pt x="0" y="215"/>
                    </a:lnTo>
                    <a:lnTo>
                      <a:pt x="4" y="185"/>
                    </a:lnTo>
                    <a:lnTo>
                      <a:pt x="16" y="154"/>
                    </a:lnTo>
                    <a:lnTo>
                      <a:pt x="37" y="118"/>
                    </a:lnTo>
                    <a:lnTo>
                      <a:pt x="68" y="85"/>
                    </a:lnTo>
                    <a:lnTo>
                      <a:pt x="70" y="81"/>
                    </a:lnTo>
                    <a:lnTo>
                      <a:pt x="80" y="72"/>
                    </a:lnTo>
                    <a:lnTo>
                      <a:pt x="93" y="61"/>
                    </a:lnTo>
                    <a:lnTo>
                      <a:pt x="115" y="42"/>
                    </a:lnTo>
                    <a:lnTo>
                      <a:pt x="144" y="24"/>
                    </a:lnTo>
                    <a:lnTo>
                      <a:pt x="182" y="0"/>
                    </a:lnTo>
                    <a:lnTo>
                      <a:pt x="328" y="141"/>
                    </a:lnTo>
                    <a:lnTo>
                      <a:pt x="137" y="259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7" name="Freeform 176"/>
              <p:cNvSpPr>
                <a:spLocks/>
              </p:cNvSpPr>
              <p:nvPr/>
            </p:nvSpPr>
            <p:spPr bwMode="auto">
              <a:xfrm>
                <a:off x="2105" y="2563"/>
                <a:ext cx="45" cy="58"/>
              </a:xfrm>
              <a:custGeom>
                <a:avLst/>
                <a:gdLst>
                  <a:gd name="T0" fmla="*/ 45 w 45"/>
                  <a:gd name="T1" fmla="*/ 0 h 58"/>
                  <a:gd name="T2" fmla="*/ 0 w 45"/>
                  <a:gd name="T3" fmla="*/ 24 h 58"/>
                  <a:gd name="T4" fmla="*/ 0 w 45"/>
                  <a:gd name="T5" fmla="*/ 58 h 58"/>
                  <a:gd name="T6" fmla="*/ 45 w 45"/>
                  <a:gd name="T7" fmla="*/ 34 h 58"/>
                  <a:gd name="T8" fmla="*/ 45 w 45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8"/>
                  <a:gd name="T17" fmla="*/ 45 w 45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8">
                    <a:moveTo>
                      <a:pt x="45" y="0"/>
                    </a:moveTo>
                    <a:lnTo>
                      <a:pt x="0" y="24"/>
                    </a:lnTo>
                    <a:lnTo>
                      <a:pt x="0" y="58"/>
                    </a:lnTo>
                    <a:lnTo>
                      <a:pt x="45" y="3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8" name="Freeform 177"/>
              <p:cNvSpPr>
                <a:spLocks/>
              </p:cNvSpPr>
              <p:nvPr/>
            </p:nvSpPr>
            <p:spPr bwMode="auto">
              <a:xfrm>
                <a:off x="2105" y="2563"/>
                <a:ext cx="45" cy="58"/>
              </a:xfrm>
              <a:custGeom>
                <a:avLst/>
                <a:gdLst>
                  <a:gd name="T0" fmla="*/ 45 w 45"/>
                  <a:gd name="T1" fmla="*/ 0 h 58"/>
                  <a:gd name="T2" fmla="*/ 0 w 45"/>
                  <a:gd name="T3" fmla="*/ 24 h 58"/>
                  <a:gd name="T4" fmla="*/ 0 w 45"/>
                  <a:gd name="T5" fmla="*/ 58 h 58"/>
                  <a:gd name="T6" fmla="*/ 45 w 45"/>
                  <a:gd name="T7" fmla="*/ 34 h 58"/>
                  <a:gd name="T8" fmla="*/ 45 w 45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8"/>
                  <a:gd name="T17" fmla="*/ 45 w 45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8">
                    <a:moveTo>
                      <a:pt x="45" y="0"/>
                    </a:moveTo>
                    <a:lnTo>
                      <a:pt x="0" y="24"/>
                    </a:lnTo>
                    <a:lnTo>
                      <a:pt x="0" y="58"/>
                    </a:lnTo>
                    <a:lnTo>
                      <a:pt x="45" y="34"/>
                    </a:lnTo>
                    <a:lnTo>
                      <a:pt x="4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9" name="Freeform 178"/>
              <p:cNvSpPr>
                <a:spLocks/>
              </p:cNvSpPr>
              <p:nvPr/>
            </p:nvSpPr>
            <p:spPr bwMode="auto">
              <a:xfrm>
                <a:off x="2450" y="1440"/>
                <a:ext cx="1040" cy="732"/>
              </a:xfrm>
              <a:custGeom>
                <a:avLst/>
                <a:gdLst>
                  <a:gd name="T0" fmla="*/ 0 w 1040"/>
                  <a:gd name="T1" fmla="*/ 420 h 732"/>
                  <a:gd name="T2" fmla="*/ 72 w 1040"/>
                  <a:gd name="T3" fmla="*/ 166 h 732"/>
                  <a:gd name="T4" fmla="*/ 78 w 1040"/>
                  <a:gd name="T5" fmla="*/ 165 h 732"/>
                  <a:gd name="T6" fmla="*/ 89 w 1040"/>
                  <a:gd name="T7" fmla="*/ 155 h 732"/>
                  <a:gd name="T8" fmla="*/ 110 w 1040"/>
                  <a:gd name="T9" fmla="*/ 144 h 732"/>
                  <a:gd name="T10" fmla="*/ 136 w 1040"/>
                  <a:gd name="T11" fmla="*/ 129 h 732"/>
                  <a:gd name="T12" fmla="*/ 167 w 1040"/>
                  <a:gd name="T13" fmla="*/ 113 h 732"/>
                  <a:gd name="T14" fmla="*/ 206 w 1040"/>
                  <a:gd name="T15" fmla="*/ 92 h 732"/>
                  <a:gd name="T16" fmla="*/ 247 w 1040"/>
                  <a:gd name="T17" fmla="*/ 74 h 732"/>
                  <a:gd name="T18" fmla="*/ 295 w 1040"/>
                  <a:gd name="T19" fmla="*/ 55 h 732"/>
                  <a:gd name="T20" fmla="*/ 345 w 1040"/>
                  <a:gd name="T21" fmla="*/ 37 h 732"/>
                  <a:gd name="T22" fmla="*/ 397 w 1040"/>
                  <a:gd name="T23" fmla="*/ 22 h 732"/>
                  <a:gd name="T24" fmla="*/ 453 w 1040"/>
                  <a:gd name="T25" fmla="*/ 11 h 732"/>
                  <a:gd name="T26" fmla="*/ 510 w 1040"/>
                  <a:gd name="T27" fmla="*/ 3 h 732"/>
                  <a:gd name="T28" fmla="*/ 568 w 1040"/>
                  <a:gd name="T29" fmla="*/ 0 h 732"/>
                  <a:gd name="T30" fmla="*/ 575 w 1040"/>
                  <a:gd name="T31" fmla="*/ 0 h 732"/>
                  <a:gd name="T32" fmla="*/ 592 w 1040"/>
                  <a:gd name="T33" fmla="*/ 0 h 732"/>
                  <a:gd name="T34" fmla="*/ 619 w 1040"/>
                  <a:gd name="T35" fmla="*/ 1 h 732"/>
                  <a:gd name="T36" fmla="*/ 655 w 1040"/>
                  <a:gd name="T37" fmla="*/ 3 h 732"/>
                  <a:gd name="T38" fmla="*/ 696 w 1040"/>
                  <a:gd name="T39" fmla="*/ 7 h 732"/>
                  <a:gd name="T40" fmla="*/ 740 w 1040"/>
                  <a:gd name="T41" fmla="*/ 14 h 732"/>
                  <a:gd name="T42" fmla="*/ 788 w 1040"/>
                  <a:gd name="T43" fmla="*/ 22 h 732"/>
                  <a:gd name="T44" fmla="*/ 836 w 1040"/>
                  <a:gd name="T45" fmla="*/ 35 h 732"/>
                  <a:gd name="T46" fmla="*/ 883 w 1040"/>
                  <a:gd name="T47" fmla="*/ 51 h 732"/>
                  <a:gd name="T48" fmla="*/ 927 w 1040"/>
                  <a:gd name="T49" fmla="*/ 72 h 732"/>
                  <a:gd name="T50" fmla="*/ 966 w 1040"/>
                  <a:gd name="T51" fmla="*/ 98 h 732"/>
                  <a:gd name="T52" fmla="*/ 998 w 1040"/>
                  <a:gd name="T53" fmla="*/ 127 h 732"/>
                  <a:gd name="T54" fmla="*/ 1001 w 1040"/>
                  <a:gd name="T55" fmla="*/ 131 h 732"/>
                  <a:gd name="T56" fmla="*/ 1009 w 1040"/>
                  <a:gd name="T57" fmla="*/ 142 h 732"/>
                  <a:gd name="T58" fmla="*/ 1018 w 1040"/>
                  <a:gd name="T59" fmla="*/ 159 h 732"/>
                  <a:gd name="T60" fmla="*/ 1027 w 1040"/>
                  <a:gd name="T61" fmla="*/ 179 h 732"/>
                  <a:gd name="T62" fmla="*/ 1037 w 1040"/>
                  <a:gd name="T63" fmla="*/ 207 h 732"/>
                  <a:gd name="T64" fmla="*/ 1040 w 1040"/>
                  <a:gd name="T65" fmla="*/ 239 h 732"/>
                  <a:gd name="T66" fmla="*/ 1040 w 1040"/>
                  <a:gd name="T67" fmla="*/ 274 h 732"/>
                  <a:gd name="T68" fmla="*/ 1031 w 1040"/>
                  <a:gd name="T69" fmla="*/ 311 h 732"/>
                  <a:gd name="T70" fmla="*/ 1013 w 1040"/>
                  <a:gd name="T71" fmla="*/ 352 h 732"/>
                  <a:gd name="T72" fmla="*/ 1011 w 1040"/>
                  <a:gd name="T73" fmla="*/ 356 h 732"/>
                  <a:gd name="T74" fmla="*/ 1003 w 1040"/>
                  <a:gd name="T75" fmla="*/ 365 h 732"/>
                  <a:gd name="T76" fmla="*/ 990 w 1040"/>
                  <a:gd name="T77" fmla="*/ 378 h 732"/>
                  <a:gd name="T78" fmla="*/ 976 w 1040"/>
                  <a:gd name="T79" fmla="*/ 394 h 732"/>
                  <a:gd name="T80" fmla="*/ 955 w 1040"/>
                  <a:gd name="T81" fmla="*/ 413 h 732"/>
                  <a:gd name="T82" fmla="*/ 933 w 1040"/>
                  <a:gd name="T83" fmla="*/ 430 h 732"/>
                  <a:gd name="T84" fmla="*/ 907 w 1040"/>
                  <a:gd name="T85" fmla="*/ 448 h 732"/>
                  <a:gd name="T86" fmla="*/ 877 w 1040"/>
                  <a:gd name="T87" fmla="*/ 463 h 732"/>
                  <a:gd name="T88" fmla="*/ 759 w 1040"/>
                  <a:gd name="T89" fmla="*/ 732 h 73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40"/>
                  <a:gd name="T136" fmla="*/ 0 h 732"/>
                  <a:gd name="T137" fmla="*/ 1040 w 1040"/>
                  <a:gd name="T138" fmla="*/ 732 h 73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40" h="732">
                    <a:moveTo>
                      <a:pt x="0" y="420"/>
                    </a:moveTo>
                    <a:lnTo>
                      <a:pt x="72" y="166"/>
                    </a:lnTo>
                    <a:lnTo>
                      <a:pt x="78" y="165"/>
                    </a:lnTo>
                    <a:lnTo>
                      <a:pt x="89" y="155"/>
                    </a:lnTo>
                    <a:lnTo>
                      <a:pt x="110" y="144"/>
                    </a:lnTo>
                    <a:lnTo>
                      <a:pt x="136" y="129"/>
                    </a:lnTo>
                    <a:lnTo>
                      <a:pt x="167" y="113"/>
                    </a:lnTo>
                    <a:lnTo>
                      <a:pt x="206" y="92"/>
                    </a:lnTo>
                    <a:lnTo>
                      <a:pt x="247" y="74"/>
                    </a:lnTo>
                    <a:lnTo>
                      <a:pt x="295" y="55"/>
                    </a:lnTo>
                    <a:lnTo>
                      <a:pt x="345" y="37"/>
                    </a:lnTo>
                    <a:lnTo>
                      <a:pt x="397" y="22"/>
                    </a:lnTo>
                    <a:lnTo>
                      <a:pt x="453" y="11"/>
                    </a:lnTo>
                    <a:lnTo>
                      <a:pt x="510" y="3"/>
                    </a:lnTo>
                    <a:lnTo>
                      <a:pt x="568" y="0"/>
                    </a:lnTo>
                    <a:lnTo>
                      <a:pt x="575" y="0"/>
                    </a:lnTo>
                    <a:lnTo>
                      <a:pt x="592" y="0"/>
                    </a:lnTo>
                    <a:lnTo>
                      <a:pt x="619" y="1"/>
                    </a:lnTo>
                    <a:lnTo>
                      <a:pt x="655" y="3"/>
                    </a:lnTo>
                    <a:lnTo>
                      <a:pt x="696" y="7"/>
                    </a:lnTo>
                    <a:lnTo>
                      <a:pt x="740" y="14"/>
                    </a:lnTo>
                    <a:lnTo>
                      <a:pt x="788" y="22"/>
                    </a:lnTo>
                    <a:lnTo>
                      <a:pt x="836" y="35"/>
                    </a:lnTo>
                    <a:lnTo>
                      <a:pt x="883" y="51"/>
                    </a:lnTo>
                    <a:lnTo>
                      <a:pt x="927" y="72"/>
                    </a:lnTo>
                    <a:lnTo>
                      <a:pt x="966" y="98"/>
                    </a:lnTo>
                    <a:lnTo>
                      <a:pt x="998" y="127"/>
                    </a:lnTo>
                    <a:lnTo>
                      <a:pt x="1001" y="131"/>
                    </a:lnTo>
                    <a:lnTo>
                      <a:pt x="1009" y="142"/>
                    </a:lnTo>
                    <a:lnTo>
                      <a:pt x="1018" y="159"/>
                    </a:lnTo>
                    <a:lnTo>
                      <a:pt x="1027" y="179"/>
                    </a:lnTo>
                    <a:lnTo>
                      <a:pt x="1037" y="207"/>
                    </a:lnTo>
                    <a:lnTo>
                      <a:pt x="1040" y="239"/>
                    </a:lnTo>
                    <a:lnTo>
                      <a:pt x="1040" y="274"/>
                    </a:lnTo>
                    <a:lnTo>
                      <a:pt x="1031" y="311"/>
                    </a:lnTo>
                    <a:lnTo>
                      <a:pt x="1013" y="352"/>
                    </a:lnTo>
                    <a:lnTo>
                      <a:pt x="1011" y="356"/>
                    </a:lnTo>
                    <a:lnTo>
                      <a:pt x="1003" y="365"/>
                    </a:lnTo>
                    <a:lnTo>
                      <a:pt x="990" y="378"/>
                    </a:lnTo>
                    <a:lnTo>
                      <a:pt x="976" y="394"/>
                    </a:lnTo>
                    <a:lnTo>
                      <a:pt x="955" y="413"/>
                    </a:lnTo>
                    <a:lnTo>
                      <a:pt x="933" y="430"/>
                    </a:lnTo>
                    <a:lnTo>
                      <a:pt x="907" y="448"/>
                    </a:lnTo>
                    <a:lnTo>
                      <a:pt x="877" y="463"/>
                    </a:lnTo>
                    <a:lnTo>
                      <a:pt x="759" y="732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0" name="Freeform 179"/>
              <p:cNvSpPr>
                <a:spLocks/>
              </p:cNvSpPr>
              <p:nvPr/>
            </p:nvSpPr>
            <p:spPr bwMode="auto">
              <a:xfrm>
                <a:off x="2448" y="1497"/>
                <a:ext cx="1042" cy="677"/>
              </a:xfrm>
              <a:custGeom>
                <a:avLst/>
                <a:gdLst>
                  <a:gd name="T0" fmla="*/ 0 w 1042"/>
                  <a:gd name="T1" fmla="*/ 369 h 677"/>
                  <a:gd name="T2" fmla="*/ 74 w 1042"/>
                  <a:gd name="T3" fmla="*/ 167 h 677"/>
                  <a:gd name="T4" fmla="*/ 80 w 1042"/>
                  <a:gd name="T5" fmla="*/ 165 h 677"/>
                  <a:gd name="T6" fmla="*/ 91 w 1042"/>
                  <a:gd name="T7" fmla="*/ 156 h 677"/>
                  <a:gd name="T8" fmla="*/ 112 w 1042"/>
                  <a:gd name="T9" fmla="*/ 145 h 677"/>
                  <a:gd name="T10" fmla="*/ 138 w 1042"/>
                  <a:gd name="T11" fmla="*/ 130 h 677"/>
                  <a:gd name="T12" fmla="*/ 169 w 1042"/>
                  <a:gd name="T13" fmla="*/ 111 h 677"/>
                  <a:gd name="T14" fmla="*/ 208 w 1042"/>
                  <a:gd name="T15" fmla="*/ 93 h 677"/>
                  <a:gd name="T16" fmla="*/ 249 w 1042"/>
                  <a:gd name="T17" fmla="*/ 74 h 677"/>
                  <a:gd name="T18" fmla="*/ 297 w 1042"/>
                  <a:gd name="T19" fmla="*/ 56 h 677"/>
                  <a:gd name="T20" fmla="*/ 347 w 1042"/>
                  <a:gd name="T21" fmla="*/ 37 h 677"/>
                  <a:gd name="T22" fmla="*/ 399 w 1042"/>
                  <a:gd name="T23" fmla="*/ 22 h 677"/>
                  <a:gd name="T24" fmla="*/ 455 w 1042"/>
                  <a:gd name="T25" fmla="*/ 11 h 677"/>
                  <a:gd name="T26" fmla="*/ 512 w 1042"/>
                  <a:gd name="T27" fmla="*/ 2 h 677"/>
                  <a:gd name="T28" fmla="*/ 570 w 1042"/>
                  <a:gd name="T29" fmla="*/ 0 h 677"/>
                  <a:gd name="T30" fmla="*/ 577 w 1042"/>
                  <a:gd name="T31" fmla="*/ 0 h 677"/>
                  <a:gd name="T32" fmla="*/ 594 w 1042"/>
                  <a:gd name="T33" fmla="*/ 0 h 677"/>
                  <a:gd name="T34" fmla="*/ 621 w 1042"/>
                  <a:gd name="T35" fmla="*/ 2 h 677"/>
                  <a:gd name="T36" fmla="*/ 657 w 1042"/>
                  <a:gd name="T37" fmla="*/ 4 h 677"/>
                  <a:gd name="T38" fmla="*/ 698 w 1042"/>
                  <a:gd name="T39" fmla="*/ 7 h 677"/>
                  <a:gd name="T40" fmla="*/ 742 w 1042"/>
                  <a:gd name="T41" fmla="*/ 13 h 677"/>
                  <a:gd name="T42" fmla="*/ 790 w 1042"/>
                  <a:gd name="T43" fmla="*/ 22 h 677"/>
                  <a:gd name="T44" fmla="*/ 838 w 1042"/>
                  <a:gd name="T45" fmla="*/ 35 h 677"/>
                  <a:gd name="T46" fmla="*/ 885 w 1042"/>
                  <a:gd name="T47" fmla="*/ 52 h 677"/>
                  <a:gd name="T48" fmla="*/ 929 w 1042"/>
                  <a:gd name="T49" fmla="*/ 72 h 677"/>
                  <a:gd name="T50" fmla="*/ 968 w 1042"/>
                  <a:gd name="T51" fmla="*/ 98 h 677"/>
                  <a:gd name="T52" fmla="*/ 1000 w 1042"/>
                  <a:gd name="T53" fmla="*/ 128 h 677"/>
                  <a:gd name="T54" fmla="*/ 1003 w 1042"/>
                  <a:gd name="T55" fmla="*/ 132 h 677"/>
                  <a:gd name="T56" fmla="*/ 1011 w 1042"/>
                  <a:gd name="T57" fmla="*/ 143 h 677"/>
                  <a:gd name="T58" fmla="*/ 1020 w 1042"/>
                  <a:gd name="T59" fmla="*/ 158 h 677"/>
                  <a:gd name="T60" fmla="*/ 1029 w 1042"/>
                  <a:gd name="T61" fmla="*/ 180 h 677"/>
                  <a:gd name="T62" fmla="*/ 1039 w 1042"/>
                  <a:gd name="T63" fmla="*/ 208 h 677"/>
                  <a:gd name="T64" fmla="*/ 1042 w 1042"/>
                  <a:gd name="T65" fmla="*/ 237 h 677"/>
                  <a:gd name="T66" fmla="*/ 1042 w 1042"/>
                  <a:gd name="T67" fmla="*/ 273 h 677"/>
                  <a:gd name="T68" fmla="*/ 1033 w 1042"/>
                  <a:gd name="T69" fmla="*/ 312 h 677"/>
                  <a:gd name="T70" fmla="*/ 1015 w 1042"/>
                  <a:gd name="T71" fmla="*/ 352 h 677"/>
                  <a:gd name="T72" fmla="*/ 1013 w 1042"/>
                  <a:gd name="T73" fmla="*/ 356 h 677"/>
                  <a:gd name="T74" fmla="*/ 1005 w 1042"/>
                  <a:gd name="T75" fmla="*/ 365 h 677"/>
                  <a:gd name="T76" fmla="*/ 992 w 1042"/>
                  <a:gd name="T77" fmla="*/ 378 h 677"/>
                  <a:gd name="T78" fmla="*/ 978 w 1042"/>
                  <a:gd name="T79" fmla="*/ 395 h 677"/>
                  <a:gd name="T80" fmla="*/ 957 w 1042"/>
                  <a:gd name="T81" fmla="*/ 412 h 677"/>
                  <a:gd name="T82" fmla="*/ 935 w 1042"/>
                  <a:gd name="T83" fmla="*/ 430 h 677"/>
                  <a:gd name="T84" fmla="*/ 909 w 1042"/>
                  <a:gd name="T85" fmla="*/ 447 h 677"/>
                  <a:gd name="T86" fmla="*/ 879 w 1042"/>
                  <a:gd name="T87" fmla="*/ 462 h 677"/>
                  <a:gd name="T88" fmla="*/ 766 w 1042"/>
                  <a:gd name="T89" fmla="*/ 677 h 67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42"/>
                  <a:gd name="T136" fmla="*/ 0 h 677"/>
                  <a:gd name="T137" fmla="*/ 1042 w 1042"/>
                  <a:gd name="T138" fmla="*/ 677 h 67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42" h="677">
                    <a:moveTo>
                      <a:pt x="0" y="369"/>
                    </a:moveTo>
                    <a:lnTo>
                      <a:pt x="74" y="167"/>
                    </a:lnTo>
                    <a:lnTo>
                      <a:pt x="80" y="165"/>
                    </a:lnTo>
                    <a:lnTo>
                      <a:pt x="91" y="156"/>
                    </a:lnTo>
                    <a:lnTo>
                      <a:pt x="112" y="145"/>
                    </a:lnTo>
                    <a:lnTo>
                      <a:pt x="138" y="130"/>
                    </a:lnTo>
                    <a:lnTo>
                      <a:pt x="169" y="111"/>
                    </a:lnTo>
                    <a:lnTo>
                      <a:pt x="208" y="93"/>
                    </a:lnTo>
                    <a:lnTo>
                      <a:pt x="249" y="74"/>
                    </a:lnTo>
                    <a:lnTo>
                      <a:pt x="297" y="56"/>
                    </a:lnTo>
                    <a:lnTo>
                      <a:pt x="347" y="37"/>
                    </a:lnTo>
                    <a:lnTo>
                      <a:pt x="399" y="22"/>
                    </a:lnTo>
                    <a:lnTo>
                      <a:pt x="455" y="11"/>
                    </a:lnTo>
                    <a:lnTo>
                      <a:pt x="512" y="2"/>
                    </a:lnTo>
                    <a:lnTo>
                      <a:pt x="570" y="0"/>
                    </a:lnTo>
                    <a:lnTo>
                      <a:pt x="577" y="0"/>
                    </a:lnTo>
                    <a:lnTo>
                      <a:pt x="594" y="0"/>
                    </a:lnTo>
                    <a:lnTo>
                      <a:pt x="621" y="2"/>
                    </a:lnTo>
                    <a:lnTo>
                      <a:pt x="657" y="4"/>
                    </a:lnTo>
                    <a:lnTo>
                      <a:pt x="698" y="7"/>
                    </a:lnTo>
                    <a:lnTo>
                      <a:pt x="742" y="13"/>
                    </a:lnTo>
                    <a:lnTo>
                      <a:pt x="790" y="22"/>
                    </a:lnTo>
                    <a:lnTo>
                      <a:pt x="838" y="35"/>
                    </a:lnTo>
                    <a:lnTo>
                      <a:pt x="885" y="52"/>
                    </a:lnTo>
                    <a:lnTo>
                      <a:pt x="929" y="72"/>
                    </a:lnTo>
                    <a:lnTo>
                      <a:pt x="968" y="98"/>
                    </a:lnTo>
                    <a:lnTo>
                      <a:pt x="1000" y="128"/>
                    </a:lnTo>
                    <a:lnTo>
                      <a:pt x="1003" y="132"/>
                    </a:lnTo>
                    <a:lnTo>
                      <a:pt x="1011" y="143"/>
                    </a:lnTo>
                    <a:lnTo>
                      <a:pt x="1020" y="158"/>
                    </a:lnTo>
                    <a:lnTo>
                      <a:pt x="1029" y="180"/>
                    </a:lnTo>
                    <a:lnTo>
                      <a:pt x="1039" y="208"/>
                    </a:lnTo>
                    <a:lnTo>
                      <a:pt x="1042" y="237"/>
                    </a:lnTo>
                    <a:lnTo>
                      <a:pt x="1042" y="273"/>
                    </a:lnTo>
                    <a:lnTo>
                      <a:pt x="1033" y="312"/>
                    </a:lnTo>
                    <a:lnTo>
                      <a:pt x="1015" y="352"/>
                    </a:lnTo>
                    <a:lnTo>
                      <a:pt x="1013" y="356"/>
                    </a:lnTo>
                    <a:lnTo>
                      <a:pt x="1005" y="365"/>
                    </a:lnTo>
                    <a:lnTo>
                      <a:pt x="992" y="378"/>
                    </a:lnTo>
                    <a:lnTo>
                      <a:pt x="978" y="395"/>
                    </a:lnTo>
                    <a:lnTo>
                      <a:pt x="957" y="412"/>
                    </a:lnTo>
                    <a:lnTo>
                      <a:pt x="935" y="430"/>
                    </a:lnTo>
                    <a:lnTo>
                      <a:pt x="909" y="447"/>
                    </a:lnTo>
                    <a:lnTo>
                      <a:pt x="879" y="462"/>
                    </a:lnTo>
                    <a:lnTo>
                      <a:pt x="766" y="677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1" name="Freeform 180"/>
              <p:cNvSpPr>
                <a:spLocks/>
              </p:cNvSpPr>
              <p:nvPr/>
            </p:nvSpPr>
            <p:spPr bwMode="auto">
              <a:xfrm>
                <a:off x="2442" y="1574"/>
                <a:ext cx="1034" cy="632"/>
              </a:xfrm>
              <a:custGeom>
                <a:avLst/>
                <a:gdLst>
                  <a:gd name="T0" fmla="*/ 0 w 1034"/>
                  <a:gd name="T1" fmla="*/ 311 h 632"/>
                  <a:gd name="T2" fmla="*/ 66 w 1034"/>
                  <a:gd name="T3" fmla="*/ 167 h 632"/>
                  <a:gd name="T4" fmla="*/ 72 w 1034"/>
                  <a:gd name="T5" fmla="*/ 163 h 632"/>
                  <a:gd name="T6" fmla="*/ 83 w 1034"/>
                  <a:gd name="T7" fmla="*/ 155 h 632"/>
                  <a:gd name="T8" fmla="*/ 104 w 1034"/>
                  <a:gd name="T9" fmla="*/ 144 h 632"/>
                  <a:gd name="T10" fmla="*/ 130 w 1034"/>
                  <a:gd name="T11" fmla="*/ 128 h 632"/>
                  <a:gd name="T12" fmla="*/ 161 w 1034"/>
                  <a:gd name="T13" fmla="*/ 111 h 632"/>
                  <a:gd name="T14" fmla="*/ 200 w 1034"/>
                  <a:gd name="T15" fmla="*/ 92 h 632"/>
                  <a:gd name="T16" fmla="*/ 241 w 1034"/>
                  <a:gd name="T17" fmla="*/ 72 h 632"/>
                  <a:gd name="T18" fmla="*/ 289 w 1034"/>
                  <a:gd name="T19" fmla="*/ 53 h 632"/>
                  <a:gd name="T20" fmla="*/ 339 w 1034"/>
                  <a:gd name="T21" fmla="*/ 37 h 632"/>
                  <a:gd name="T22" fmla="*/ 391 w 1034"/>
                  <a:gd name="T23" fmla="*/ 22 h 632"/>
                  <a:gd name="T24" fmla="*/ 447 w 1034"/>
                  <a:gd name="T25" fmla="*/ 9 h 632"/>
                  <a:gd name="T26" fmla="*/ 504 w 1034"/>
                  <a:gd name="T27" fmla="*/ 1 h 632"/>
                  <a:gd name="T28" fmla="*/ 562 w 1034"/>
                  <a:gd name="T29" fmla="*/ 0 h 632"/>
                  <a:gd name="T30" fmla="*/ 569 w 1034"/>
                  <a:gd name="T31" fmla="*/ 0 h 632"/>
                  <a:gd name="T32" fmla="*/ 586 w 1034"/>
                  <a:gd name="T33" fmla="*/ 0 h 632"/>
                  <a:gd name="T34" fmla="*/ 613 w 1034"/>
                  <a:gd name="T35" fmla="*/ 0 h 632"/>
                  <a:gd name="T36" fmla="*/ 649 w 1034"/>
                  <a:gd name="T37" fmla="*/ 1 h 632"/>
                  <a:gd name="T38" fmla="*/ 690 w 1034"/>
                  <a:gd name="T39" fmla="*/ 7 h 632"/>
                  <a:gd name="T40" fmla="*/ 734 w 1034"/>
                  <a:gd name="T41" fmla="*/ 13 h 632"/>
                  <a:gd name="T42" fmla="*/ 782 w 1034"/>
                  <a:gd name="T43" fmla="*/ 22 h 632"/>
                  <a:gd name="T44" fmla="*/ 830 w 1034"/>
                  <a:gd name="T45" fmla="*/ 35 h 632"/>
                  <a:gd name="T46" fmla="*/ 877 w 1034"/>
                  <a:gd name="T47" fmla="*/ 50 h 632"/>
                  <a:gd name="T48" fmla="*/ 921 w 1034"/>
                  <a:gd name="T49" fmla="*/ 70 h 632"/>
                  <a:gd name="T50" fmla="*/ 960 w 1034"/>
                  <a:gd name="T51" fmla="*/ 96 h 632"/>
                  <a:gd name="T52" fmla="*/ 992 w 1034"/>
                  <a:gd name="T53" fmla="*/ 128 h 632"/>
                  <a:gd name="T54" fmla="*/ 995 w 1034"/>
                  <a:gd name="T55" fmla="*/ 131 h 632"/>
                  <a:gd name="T56" fmla="*/ 1003 w 1034"/>
                  <a:gd name="T57" fmla="*/ 141 h 632"/>
                  <a:gd name="T58" fmla="*/ 1012 w 1034"/>
                  <a:gd name="T59" fmla="*/ 157 h 632"/>
                  <a:gd name="T60" fmla="*/ 1021 w 1034"/>
                  <a:gd name="T61" fmla="*/ 180 h 632"/>
                  <a:gd name="T62" fmla="*/ 1031 w 1034"/>
                  <a:gd name="T63" fmla="*/ 205 h 632"/>
                  <a:gd name="T64" fmla="*/ 1034 w 1034"/>
                  <a:gd name="T65" fmla="*/ 237 h 632"/>
                  <a:gd name="T66" fmla="*/ 1034 w 1034"/>
                  <a:gd name="T67" fmla="*/ 272 h 632"/>
                  <a:gd name="T68" fmla="*/ 1025 w 1034"/>
                  <a:gd name="T69" fmla="*/ 311 h 632"/>
                  <a:gd name="T70" fmla="*/ 1007 w 1034"/>
                  <a:gd name="T71" fmla="*/ 352 h 632"/>
                  <a:gd name="T72" fmla="*/ 1005 w 1034"/>
                  <a:gd name="T73" fmla="*/ 356 h 632"/>
                  <a:gd name="T74" fmla="*/ 997 w 1034"/>
                  <a:gd name="T75" fmla="*/ 363 h 632"/>
                  <a:gd name="T76" fmla="*/ 984 w 1034"/>
                  <a:gd name="T77" fmla="*/ 378 h 632"/>
                  <a:gd name="T78" fmla="*/ 970 w 1034"/>
                  <a:gd name="T79" fmla="*/ 393 h 632"/>
                  <a:gd name="T80" fmla="*/ 949 w 1034"/>
                  <a:gd name="T81" fmla="*/ 411 h 632"/>
                  <a:gd name="T82" fmla="*/ 927 w 1034"/>
                  <a:gd name="T83" fmla="*/ 430 h 632"/>
                  <a:gd name="T84" fmla="*/ 901 w 1034"/>
                  <a:gd name="T85" fmla="*/ 447 h 632"/>
                  <a:gd name="T86" fmla="*/ 871 w 1034"/>
                  <a:gd name="T87" fmla="*/ 461 h 632"/>
                  <a:gd name="T88" fmla="*/ 758 w 1034"/>
                  <a:gd name="T89" fmla="*/ 632 h 63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34"/>
                  <a:gd name="T136" fmla="*/ 0 h 632"/>
                  <a:gd name="T137" fmla="*/ 1034 w 1034"/>
                  <a:gd name="T138" fmla="*/ 632 h 63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34" h="632">
                    <a:moveTo>
                      <a:pt x="0" y="311"/>
                    </a:moveTo>
                    <a:lnTo>
                      <a:pt x="66" y="167"/>
                    </a:lnTo>
                    <a:lnTo>
                      <a:pt x="72" y="163"/>
                    </a:lnTo>
                    <a:lnTo>
                      <a:pt x="83" y="155"/>
                    </a:lnTo>
                    <a:lnTo>
                      <a:pt x="104" y="144"/>
                    </a:lnTo>
                    <a:lnTo>
                      <a:pt x="130" y="128"/>
                    </a:lnTo>
                    <a:lnTo>
                      <a:pt x="161" y="111"/>
                    </a:lnTo>
                    <a:lnTo>
                      <a:pt x="200" y="92"/>
                    </a:lnTo>
                    <a:lnTo>
                      <a:pt x="241" y="72"/>
                    </a:lnTo>
                    <a:lnTo>
                      <a:pt x="289" y="53"/>
                    </a:lnTo>
                    <a:lnTo>
                      <a:pt x="339" y="37"/>
                    </a:lnTo>
                    <a:lnTo>
                      <a:pt x="391" y="22"/>
                    </a:lnTo>
                    <a:lnTo>
                      <a:pt x="447" y="9"/>
                    </a:lnTo>
                    <a:lnTo>
                      <a:pt x="504" y="1"/>
                    </a:lnTo>
                    <a:lnTo>
                      <a:pt x="562" y="0"/>
                    </a:lnTo>
                    <a:lnTo>
                      <a:pt x="569" y="0"/>
                    </a:lnTo>
                    <a:lnTo>
                      <a:pt x="586" y="0"/>
                    </a:lnTo>
                    <a:lnTo>
                      <a:pt x="613" y="0"/>
                    </a:lnTo>
                    <a:lnTo>
                      <a:pt x="649" y="1"/>
                    </a:lnTo>
                    <a:lnTo>
                      <a:pt x="690" y="7"/>
                    </a:lnTo>
                    <a:lnTo>
                      <a:pt x="734" y="13"/>
                    </a:lnTo>
                    <a:lnTo>
                      <a:pt x="782" y="22"/>
                    </a:lnTo>
                    <a:lnTo>
                      <a:pt x="830" y="35"/>
                    </a:lnTo>
                    <a:lnTo>
                      <a:pt x="877" y="50"/>
                    </a:lnTo>
                    <a:lnTo>
                      <a:pt x="921" y="70"/>
                    </a:lnTo>
                    <a:lnTo>
                      <a:pt x="960" y="96"/>
                    </a:lnTo>
                    <a:lnTo>
                      <a:pt x="992" y="128"/>
                    </a:lnTo>
                    <a:lnTo>
                      <a:pt x="995" y="131"/>
                    </a:lnTo>
                    <a:lnTo>
                      <a:pt x="1003" y="141"/>
                    </a:lnTo>
                    <a:lnTo>
                      <a:pt x="1012" y="157"/>
                    </a:lnTo>
                    <a:lnTo>
                      <a:pt x="1021" y="180"/>
                    </a:lnTo>
                    <a:lnTo>
                      <a:pt x="1031" y="205"/>
                    </a:lnTo>
                    <a:lnTo>
                      <a:pt x="1034" y="237"/>
                    </a:lnTo>
                    <a:lnTo>
                      <a:pt x="1034" y="272"/>
                    </a:lnTo>
                    <a:lnTo>
                      <a:pt x="1025" y="311"/>
                    </a:lnTo>
                    <a:lnTo>
                      <a:pt x="1007" y="352"/>
                    </a:lnTo>
                    <a:lnTo>
                      <a:pt x="1005" y="356"/>
                    </a:lnTo>
                    <a:lnTo>
                      <a:pt x="997" y="363"/>
                    </a:lnTo>
                    <a:lnTo>
                      <a:pt x="984" y="378"/>
                    </a:lnTo>
                    <a:lnTo>
                      <a:pt x="970" y="393"/>
                    </a:lnTo>
                    <a:lnTo>
                      <a:pt x="949" y="411"/>
                    </a:lnTo>
                    <a:lnTo>
                      <a:pt x="927" y="430"/>
                    </a:lnTo>
                    <a:lnTo>
                      <a:pt x="901" y="447"/>
                    </a:lnTo>
                    <a:lnTo>
                      <a:pt x="871" y="461"/>
                    </a:lnTo>
                    <a:lnTo>
                      <a:pt x="758" y="632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2" name="Freeform 181"/>
              <p:cNvSpPr>
                <a:spLocks/>
              </p:cNvSpPr>
              <p:nvPr/>
            </p:nvSpPr>
            <p:spPr bwMode="auto">
              <a:xfrm>
                <a:off x="2456" y="1599"/>
                <a:ext cx="1034" cy="586"/>
              </a:xfrm>
              <a:custGeom>
                <a:avLst/>
                <a:gdLst>
                  <a:gd name="T0" fmla="*/ 0 w 1034"/>
                  <a:gd name="T1" fmla="*/ 276 h 586"/>
                  <a:gd name="T2" fmla="*/ 66 w 1034"/>
                  <a:gd name="T3" fmla="*/ 167 h 586"/>
                  <a:gd name="T4" fmla="*/ 72 w 1034"/>
                  <a:gd name="T5" fmla="*/ 163 h 586"/>
                  <a:gd name="T6" fmla="*/ 83 w 1034"/>
                  <a:gd name="T7" fmla="*/ 156 h 586"/>
                  <a:gd name="T8" fmla="*/ 104 w 1034"/>
                  <a:gd name="T9" fmla="*/ 145 h 586"/>
                  <a:gd name="T10" fmla="*/ 130 w 1034"/>
                  <a:gd name="T11" fmla="*/ 130 h 586"/>
                  <a:gd name="T12" fmla="*/ 161 w 1034"/>
                  <a:gd name="T13" fmla="*/ 111 h 586"/>
                  <a:gd name="T14" fmla="*/ 200 w 1034"/>
                  <a:gd name="T15" fmla="*/ 93 h 586"/>
                  <a:gd name="T16" fmla="*/ 241 w 1034"/>
                  <a:gd name="T17" fmla="*/ 74 h 586"/>
                  <a:gd name="T18" fmla="*/ 289 w 1034"/>
                  <a:gd name="T19" fmla="*/ 56 h 586"/>
                  <a:gd name="T20" fmla="*/ 339 w 1034"/>
                  <a:gd name="T21" fmla="*/ 37 h 586"/>
                  <a:gd name="T22" fmla="*/ 391 w 1034"/>
                  <a:gd name="T23" fmla="*/ 22 h 586"/>
                  <a:gd name="T24" fmla="*/ 447 w 1034"/>
                  <a:gd name="T25" fmla="*/ 11 h 586"/>
                  <a:gd name="T26" fmla="*/ 504 w 1034"/>
                  <a:gd name="T27" fmla="*/ 2 h 586"/>
                  <a:gd name="T28" fmla="*/ 562 w 1034"/>
                  <a:gd name="T29" fmla="*/ 0 h 586"/>
                  <a:gd name="T30" fmla="*/ 569 w 1034"/>
                  <a:gd name="T31" fmla="*/ 0 h 586"/>
                  <a:gd name="T32" fmla="*/ 586 w 1034"/>
                  <a:gd name="T33" fmla="*/ 0 h 586"/>
                  <a:gd name="T34" fmla="*/ 613 w 1034"/>
                  <a:gd name="T35" fmla="*/ 0 h 586"/>
                  <a:gd name="T36" fmla="*/ 649 w 1034"/>
                  <a:gd name="T37" fmla="*/ 4 h 586"/>
                  <a:gd name="T38" fmla="*/ 690 w 1034"/>
                  <a:gd name="T39" fmla="*/ 7 h 586"/>
                  <a:gd name="T40" fmla="*/ 734 w 1034"/>
                  <a:gd name="T41" fmla="*/ 13 h 586"/>
                  <a:gd name="T42" fmla="*/ 782 w 1034"/>
                  <a:gd name="T43" fmla="*/ 22 h 586"/>
                  <a:gd name="T44" fmla="*/ 830 w 1034"/>
                  <a:gd name="T45" fmla="*/ 35 h 586"/>
                  <a:gd name="T46" fmla="*/ 877 w 1034"/>
                  <a:gd name="T47" fmla="*/ 52 h 586"/>
                  <a:gd name="T48" fmla="*/ 921 w 1034"/>
                  <a:gd name="T49" fmla="*/ 72 h 586"/>
                  <a:gd name="T50" fmla="*/ 960 w 1034"/>
                  <a:gd name="T51" fmla="*/ 96 h 586"/>
                  <a:gd name="T52" fmla="*/ 992 w 1034"/>
                  <a:gd name="T53" fmla="*/ 128 h 586"/>
                  <a:gd name="T54" fmla="*/ 995 w 1034"/>
                  <a:gd name="T55" fmla="*/ 132 h 586"/>
                  <a:gd name="T56" fmla="*/ 1003 w 1034"/>
                  <a:gd name="T57" fmla="*/ 143 h 586"/>
                  <a:gd name="T58" fmla="*/ 1012 w 1034"/>
                  <a:gd name="T59" fmla="*/ 158 h 586"/>
                  <a:gd name="T60" fmla="*/ 1021 w 1034"/>
                  <a:gd name="T61" fmla="*/ 180 h 586"/>
                  <a:gd name="T62" fmla="*/ 1031 w 1034"/>
                  <a:gd name="T63" fmla="*/ 208 h 586"/>
                  <a:gd name="T64" fmla="*/ 1034 w 1034"/>
                  <a:gd name="T65" fmla="*/ 237 h 586"/>
                  <a:gd name="T66" fmla="*/ 1034 w 1034"/>
                  <a:gd name="T67" fmla="*/ 273 h 586"/>
                  <a:gd name="T68" fmla="*/ 1025 w 1034"/>
                  <a:gd name="T69" fmla="*/ 312 h 586"/>
                  <a:gd name="T70" fmla="*/ 1007 w 1034"/>
                  <a:gd name="T71" fmla="*/ 352 h 586"/>
                  <a:gd name="T72" fmla="*/ 1005 w 1034"/>
                  <a:gd name="T73" fmla="*/ 356 h 586"/>
                  <a:gd name="T74" fmla="*/ 997 w 1034"/>
                  <a:gd name="T75" fmla="*/ 365 h 586"/>
                  <a:gd name="T76" fmla="*/ 984 w 1034"/>
                  <a:gd name="T77" fmla="*/ 378 h 586"/>
                  <a:gd name="T78" fmla="*/ 970 w 1034"/>
                  <a:gd name="T79" fmla="*/ 395 h 586"/>
                  <a:gd name="T80" fmla="*/ 949 w 1034"/>
                  <a:gd name="T81" fmla="*/ 412 h 586"/>
                  <a:gd name="T82" fmla="*/ 927 w 1034"/>
                  <a:gd name="T83" fmla="*/ 430 h 586"/>
                  <a:gd name="T84" fmla="*/ 901 w 1034"/>
                  <a:gd name="T85" fmla="*/ 447 h 586"/>
                  <a:gd name="T86" fmla="*/ 871 w 1034"/>
                  <a:gd name="T87" fmla="*/ 462 h 586"/>
                  <a:gd name="T88" fmla="*/ 758 w 1034"/>
                  <a:gd name="T89" fmla="*/ 586 h 58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34"/>
                  <a:gd name="T136" fmla="*/ 0 h 586"/>
                  <a:gd name="T137" fmla="*/ 1034 w 1034"/>
                  <a:gd name="T138" fmla="*/ 586 h 58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34" h="586">
                    <a:moveTo>
                      <a:pt x="0" y="276"/>
                    </a:moveTo>
                    <a:lnTo>
                      <a:pt x="66" y="167"/>
                    </a:lnTo>
                    <a:lnTo>
                      <a:pt x="72" y="163"/>
                    </a:lnTo>
                    <a:lnTo>
                      <a:pt x="83" y="156"/>
                    </a:lnTo>
                    <a:lnTo>
                      <a:pt x="104" y="145"/>
                    </a:lnTo>
                    <a:lnTo>
                      <a:pt x="130" y="130"/>
                    </a:lnTo>
                    <a:lnTo>
                      <a:pt x="161" y="111"/>
                    </a:lnTo>
                    <a:lnTo>
                      <a:pt x="200" y="93"/>
                    </a:lnTo>
                    <a:lnTo>
                      <a:pt x="241" y="74"/>
                    </a:lnTo>
                    <a:lnTo>
                      <a:pt x="289" y="56"/>
                    </a:lnTo>
                    <a:lnTo>
                      <a:pt x="339" y="37"/>
                    </a:lnTo>
                    <a:lnTo>
                      <a:pt x="391" y="22"/>
                    </a:lnTo>
                    <a:lnTo>
                      <a:pt x="447" y="11"/>
                    </a:lnTo>
                    <a:lnTo>
                      <a:pt x="504" y="2"/>
                    </a:lnTo>
                    <a:lnTo>
                      <a:pt x="562" y="0"/>
                    </a:lnTo>
                    <a:lnTo>
                      <a:pt x="569" y="0"/>
                    </a:lnTo>
                    <a:lnTo>
                      <a:pt x="586" y="0"/>
                    </a:lnTo>
                    <a:lnTo>
                      <a:pt x="613" y="0"/>
                    </a:lnTo>
                    <a:lnTo>
                      <a:pt x="649" y="4"/>
                    </a:lnTo>
                    <a:lnTo>
                      <a:pt x="690" y="7"/>
                    </a:lnTo>
                    <a:lnTo>
                      <a:pt x="734" y="13"/>
                    </a:lnTo>
                    <a:lnTo>
                      <a:pt x="782" y="22"/>
                    </a:lnTo>
                    <a:lnTo>
                      <a:pt x="830" y="35"/>
                    </a:lnTo>
                    <a:lnTo>
                      <a:pt x="877" y="52"/>
                    </a:lnTo>
                    <a:lnTo>
                      <a:pt x="921" y="72"/>
                    </a:lnTo>
                    <a:lnTo>
                      <a:pt x="960" y="96"/>
                    </a:lnTo>
                    <a:lnTo>
                      <a:pt x="992" y="128"/>
                    </a:lnTo>
                    <a:lnTo>
                      <a:pt x="995" y="132"/>
                    </a:lnTo>
                    <a:lnTo>
                      <a:pt x="1003" y="143"/>
                    </a:lnTo>
                    <a:lnTo>
                      <a:pt x="1012" y="158"/>
                    </a:lnTo>
                    <a:lnTo>
                      <a:pt x="1021" y="180"/>
                    </a:lnTo>
                    <a:lnTo>
                      <a:pt x="1031" y="208"/>
                    </a:lnTo>
                    <a:lnTo>
                      <a:pt x="1034" y="237"/>
                    </a:lnTo>
                    <a:lnTo>
                      <a:pt x="1034" y="273"/>
                    </a:lnTo>
                    <a:lnTo>
                      <a:pt x="1025" y="312"/>
                    </a:lnTo>
                    <a:lnTo>
                      <a:pt x="1007" y="352"/>
                    </a:lnTo>
                    <a:lnTo>
                      <a:pt x="1005" y="356"/>
                    </a:lnTo>
                    <a:lnTo>
                      <a:pt x="997" y="365"/>
                    </a:lnTo>
                    <a:lnTo>
                      <a:pt x="984" y="378"/>
                    </a:lnTo>
                    <a:lnTo>
                      <a:pt x="970" y="395"/>
                    </a:lnTo>
                    <a:lnTo>
                      <a:pt x="949" y="412"/>
                    </a:lnTo>
                    <a:lnTo>
                      <a:pt x="927" y="430"/>
                    </a:lnTo>
                    <a:lnTo>
                      <a:pt x="901" y="447"/>
                    </a:lnTo>
                    <a:lnTo>
                      <a:pt x="871" y="462"/>
                    </a:lnTo>
                    <a:lnTo>
                      <a:pt x="758" y="586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3" name="Freeform 182"/>
              <p:cNvSpPr>
                <a:spLocks/>
              </p:cNvSpPr>
              <p:nvPr/>
            </p:nvSpPr>
            <p:spPr bwMode="auto">
              <a:xfrm>
                <a:off x="2463" y="1651"/>
                <a:ext cx="1027" cy="534"/>
              </a:xfrm>
              <a:custGeom>
                <a:avLst/>
                <a:gdLst>
                  <a:gd name="T0" fmla="*/ 0 w 1027"/>
                  <a:gd name="T1" fmla="*/ 221 h 534"/>
                  <a:gd name="T2" fmla="*/ 59 w 1027"/>
                  <a:gd name="T3" fmla="*/ 169 h 534"/>
                  <a:gd name="T4" fmla="*/ 65 w 1027"/>
                  <a:gd name="T5" fmla="*/ 165 h 534"/>
                  <a:gd name="T6" fmla="*/ 76 w 1027"/>
                  <a:gd name="T7" fmla="*/ 158 h 534"/>
                  <a:gd name="T8" fmla="*/ 97 w 1027"/>
                  <a:gd name="T9" fmla="*/ 145 h 534"/>
                  <a:gd name="T10" fmla="*/ 123 w 1027"/>
                  <a:gd name="T11" fmla="*/ 130 h 534"/>
                  <a:gd name="T12" fmla="*/ 154 w 1027"/>
                  <a:gd name="T13" fmla="*/ 113 h 534"/>
                  <a:gd name="T14" fmla="*/ 193 w 1027"/>
                  <a:gd name="T15" fmla="*/ 94 h 534"/>
                  <a:gd name="T16" fmla="*/ 234 w 1027"/>
                  <a:gd name="T17" fmla="*/ 74 h 534"/>
                  <a:gd name="T18" fmla="*/ 282 w 1027"/>
                  <a:gd name="T19" fmla="*/ 56 h 534"/>
                  <a:gd name="T20" fmla="*/ 332 w 1027"/>
                  <a:gd name="T21" fmla="*/ 39 h 534"/>
                  <a:gd name="T22" fmla="*/ 384 w 1027"/>
                  <a:gd name="T23" fmla="*/ 24 h 534"/>
                  <a:gd name="T24" fmla="*/ 440 w 1027"/>
                  <a:gd name="T25" fmla="*/ 11 h 534"/>
                  <a:gd name="T26" fmla="*/ 497 w 1027"/>
                  <a:gd name="T27" fmla="*/ 4 h 534"/>
                  <a:gd name="T28" fmla="*/ 555 w 1027"/>
                  <a:gd name="T29" fmla="*/ 0 h 534"/>
                  <a:gd name="T30" fmla="*/ 562 w 1027"/>
                  <a:gd name="T31" fmla="*/ 0 h 534"/>
                  <a:gd name="T32" fmla="*/ 579 w 1027"/>
                  <a:gd name="T33" fmla="*/ 2 h 534"/>
                  <a:gd name="T34" fmla="*/ 606 w 1027"/>
                  <a:gd name="T35" fmla="*/ 2 h 534"/>
                  <a:gd name="T36" fmla="*/ 642 w 1027"/>
                  <a:gd name="T37" fmla="*/ 4 h 534"/>
                  <a:gd name="T38" fmla="*/ 683 w 1027"/>
                  <a:gd name="T39" fmla="*/ 7 h 534"/>
                  <a:gd name="T40" fmla="*/ 727 w 1027"/>
                  <a:gd name="T41" fmla="*/ 15 h 534"/>
                  <a:gd name="T42" fmla="*/ 775 w 1027"/>
                  <a:gd name="T43" fmla="*/ 24 h 534"/>
                  <a:gd name="T44" fmla="*/ 823 w 1027"/>
                  <a:gd name="T45" fmla="*/ 35 h 534"/>
                  <a:gd name="T46" fmla="*/ 870 w 1027"/>
                  <a:gd name="T47" fmla="*/ 52 h 534"/>
                  <a:gd name="T48" fmla="*/ 914 w 1027"/>
                  <a:gd name="T49" fmla="*/ 72 h 534"/>
                  <a:gd name="T50" fmla="*/ 953 w 1027"/>
                  <a:gd name="T51" fmla="*/ 98 h 534"/>
                  <a:gd name="T52" fmla="*/ 985 w 1027"/>
                  <a:gd name="T53" fmla="*/ 130 h 534"/>
                  <a:gd name="T54" fmla="*/ 988 w 1027"/>
                  <a:gd name="T55" fmla="*/ 133 h 534"/>
                  <a:gd name="T56" fmla="*/ 996 w 1027"/>
                  <a:gd name="T57" fmla="*/ 143 h 534"/>
                  <a:gd name="T58" fmla="*/ 1005 w 1027"/>
                  <a:gd name="T59" fmla="*/ 159 h 534"/>
                  <a:gd name="T60" fmla="*/ 1014 w 1027"/>
                  <a:gd name="T61" fmla="*/ 182 h 534"/>
                  <a:gd name="T62" fmla="*/ 1024 w 1027"/>
                  <a:gd name="T63" fmla="*/ 208 h 534"/>
                  <a:gd name="T64" fmla="*/ 1027 w 1027"/>
                  <a:gd name="T65" fmla="*/ 239 h 534"/>
                  <a:gd name="T66" fmla="*/ 1027 w 1027"/>
                  <a:gd name="T67" fmla="*/ 274 h 534"/>
                  <a:gd name="T68" fmla="*/ 1018 w 1027"/>
                  <a:gd name="T69" fmla="*/ 311 h 534"/>
                  <a:gd name="T70" fmla="*/ 1000 w 1027"/>
                  <a:gd name="T71" fmla="*/ 354 h 534"/>
                  <a:gd name="T72" fmla="*/ 998 w 1027"/>
                  <a:gd name="T73" fmla="*/ 356 h 534"/>
                  <a:gd name="T74" fmla="*/ 990 w 1027"/>
                  <a:gd name="T75" fmla="*/ 365 h 534"/>
                  <a:gd name="T76" fmla="*/ 977 w 1027"/>
                  <a:gd name="T77" fmla="*/ 378 h 534"/>
                  <a:gd name="T78" fmla="*/ 963 w 1027"/>
                  <a:gd name="T79" fmla="*/ 395 h 534"/>
                  <a:gd name="T80" fmla="*/ 942 w 1027"/>
                  <a:gd name="T81" fmla="*/ 413 h 534"/>
                  <a:gd name="T82" fmla="*/ 920 w 1027"/>
                  <a:gd name="T83" fmla="*/ 432 h 534"/>
                  <a:gd name="T84" fmla="*/ 894 w 1027"/>
                  <a:gd name="T85" fmla="*/ 449 h 534"/>
                  <a:gd name="T86" fmla="*/ 864 w 1027"/>
                  <a:gd name="T87" fmla="*/ 463 h 534"/>
                  <a:gd name="T88" fmla="*/ 751 w 1027"/>
                  <a:gd name="T89" fmla="*/ 534 h 53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27"/>
                  <a:gd name="T136" fmla="*/ 0 h 534"/>
                  <a:gd name="T137" fmla="*/ 1027 w 1027"/>
                  <a:gd name="T138" fmla="*/ 534 h 53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27" h="534">
                    <a:moveTo>
                      <a:pt x="0" y="221"/>
                    </a:moveTo>
                    <a:lnTo>
                      <a:pt x="59" y="169"/>
                    </a:lnTo>
                    <a:lnTo>
                      <a:pt x="65" y="165"/>
                    </a:lnTo>
                    <a:lnTo>
                      <a:pt x="76" y="158"/>
                    </a:lnTo>
                    <a:lnTo>
                      <a:pt x="97" y="145"/>
                    </a:lnTo>
                    <a:lnTo>
                      <a:pt x="123" y="130"/>
                    </a:lnTo>
                    <a:lnTo>
                      <a:pt x="154" y="113"/>
                    </a:lnTo>
                    <a:lnTo>
                      <a:pt x="193" y="94"/>
                    </a:lnTo>
                    <a:lnTo>
                      <a:pt x="234" y="74"/>
                    </a:lnTo>
                    <a:lnTo>
                      <a:pt x="282" y="56"/>
                    </a:lnTo>
                    <a:lnTo>
                      <a:pt x="332" y="39"/>
                    </a:lnTo>
                    <a:lnTo>
                      <a:pt x="384" y="24"/>
                    </a:lnTo>
                    <a:lnTo>
                      <a:pt x="440" y="11"/>
                    </a:lnTo>
                    <a:lnTo>
                      <a:pt x="497" y="4"/>
                    </a:lnTo>
                    <a:lnTo>
                      <a:pt x="555" y="0"/>
                    </a:lnTo>
                    <a:lnTo>
                      <a:pt x="562" y="0"/>
                    </a:lnTo>
                    <a:lnTo>
                      <a:pt x="579" y="2"/>
                    </a:lnTo>
                    <a:lnTo>
                      <a:pt x="606" y="2"/>
                    </a:lnTo>
                    <a:lnTo>
                      <a:pt x="642" y="4"/>
                    </a:lnTo>
                    <a:lnTo>
                      <a:pt x="683" y="7"/>
                    </a:lnTo>
                    <a:lnTo>
                      <a:pt x="727" y="15"/>
                    </a:lnTo>
                    <a:lnTo>
                      <a:pt x="775" y="24"/>
                    </a:lnTo>
                    <a:lnTo>
                      <a:pt x="823" y="35"/>
                    </a:lnTo>
                    <a:lnTo>
                      <a:pt x="870" y="52"/>
                    </a:lnTo>
                    <a:lnTo>
                      <a:pt x="914" y="72"/>
                    </a:lnTo>
                    <a:lnTo>
                      <a:pt x="953" y="98"/>
                    </a:lnTo>
                    <a:lnTo>
                      <a:pt x="985" y="130"/>
                    </a:lnTo>
                    <a:lnTo>
                      <a:pt x="988" y="133"/>
                    </a:lnTo>
                    <a:lnTo>
                      <a:pt x="996" y="143"/>
                    </a:lnTo>
                    <a:lnTo>
                      <a:pt x="1005" y="159"/>
                    </a:lnTo>
                    <a:lnTo>
                      <a:pt x="1014" y="182"/>
                    </a:lnTo>
                    <a:lnTo>
                      <a:pt x="1024" y="208"/>
                    </a:lnTo>
                    <a:lnTo>
                      <a:pt x="1027" y="239"/>
                    </a:lnTo>
                    <a:lnTo>
                      <a:pt x="1027" y="274"/>
                    </a:lnTo>
                    <a:lnTo>
                      <a:pt x="1018" y="311"/>
                    </a:lnTo>
                    <a:lnTo>
                      <a:pt x="1000" y="354"/>
                    </a:lnTo>
                    <a:lnTo>
                      <a:pt x="998" y="356"/>
                    </a:lnTo>
                    <a:lnTo>
                      <a:pt x="990" y="365"/>
                    </a:lnTo>
                    <a:lnTo>
                      <a:pt x="977" y="378"/>
                    </a:lnTo>
                    <a:lnTo>
                      <a:pt x="963" y="395"/>
                    </a:lnTo>
                    <a:lnTo>
                      <a:pt x="942" y="413"/>
                    </a:lnTo>
                    <a:lnTo>
                      <a:pt x="920" y="432"/>
                    </a:lnTo>
                    <a:lnTo>
                      <a:pt x="894" y="449"/>
                    </a:lnTo>
                    <a:lnTo>
                      <a:pt x="864" y="463"/>
                    </a:lnTo>
                    <a:lnTo>
                      <a:pt x="751" y="534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4" name="Freeform 251"/>
              <p:cNvSpPr>
                <a:spLocks/>
              </p:cNvSpPr>
              <p:nvPr/>
            </p:nvSpPr>
            <p:spPr bwMode="auto">
              <a:xfrm>
                <a:off x="2524" y="2521"/>
                <a:ext cx="63" cy="64"/>
              </a:xfrm>
              <a:custGeom>
                <a:avLst/>
                <a:gdLst>
                  <a:gd name="T0" fmla="*/ 45 w 63"/>
                  <a:gd name="T1" fmla="*/ 63 h 64"/>
                  <a:gd name="T2" fmla="*/ 58 w 63"/>
                  <a:gd name="T3" fmla="*/ 51 h 64"/>
                  <a:gd name="T4" fmla="*/ 63 w 63"/>
                  <a:gd name="T5" fmla="*/ 37 h 64"/>
                  <a:gd name="T6" fmla="*/ 60 w 63"/>
                  <a:gd name="T7" fmla="*/ 18 h 64"/>
                  <a:gd name="T8" fmla="*/ 49 w 63"/>
                  <a:gd name="T9" fmla="*/ 5 h 64"/>
                  <a:gd name="T10" fmla="*/ 34 w 63"/>
                  <a:gd name="T11" fmla="*/ 0 h 64"/>
                  <a:gd name="T12" fmla="*/ 17 w 63"/>
                  <a:gd name="T13" fmla="*/ 1 h 64"/>
                  <a:gd name="T14" fmla="*/ 6 w 63"/>
                  <a:gd name="T15" fmla="*/ 13 h 64"/>
                  <a:gd name="T16" fmla="*/ 0 w 63"/>
                  <a:gd name="T17" fmla="*/ 27 h 64"/>
                  <a:gd name="T18" fmla="*/ 4 w 63"/>
                  <a:gd name="T19" fmla="*/ 44 h 64"/>
                  <a:gd name="T20" fmla="*/ 13 w 63"/>
                  <a:gd name="T21" fmla="*/ 59 h 64"/>
                  <a:gd name="T22" fmla="*/ 30 w 63"/>
                  <a:gd name="T23" fmla="*/ 64 h 64"/>
                  <a:gd name="T24" fmla="*/ 45 w 63"/>
                  <a:gd name="T25" fmla="*/ 63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4"/>
                  <a:gd name="T41" fmla="*/ 63 w 63"/>
                  <a:gd name="T42" fmla="*/ 64 h 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4">
                    <a:moveTo>
                      <a:pt x="45" y="63"/>
                    </a:moveTo>
                    <a:lnTo>
                      <a:pt x="58" y="51"/>
                    </a:lnTo>
                    <a:lnTo>
                      <a:pt x="63" y="37"/>
                    </a:lnTo>
                    <a:lnTo>
                      <a:pt x="60" y="18"/>
                    </a:lnTo>
                    <a:lnTo>
                      <a:pt x="49" y="5"/>
                    </a:lnTo>
                    <a:lnTo>
                      <a:pt x="34" y="0"/>
                    </a:lnTo>
                    <a:lnTo>
                      <a:pt x="17" y="1"/>
                    </a:lnTo>
                    <a:lnTo>
                      <a:pt x="6" y="13"/>
                    </a:lnTo>
                    <a:lnTo>
                      <a:pt x="0" y="27"/>
                    </a:lnTo>
                    <a:lnTo>
                      <a:pt x="4" y="44"/>
                    </a:lnTo>
                    <a:lnTo>
                      <a:pt x="13" y="59"/>
                    </a:lnTo>
                    <a:lnTo>
                      <a:pt x="30" y="64"/>
                    </a:lnTo>
                    <a:lnTo>
                      <a:pt x="45" y="63"/>
                    </a:lnTo>
                    <a:close/>
                  </a:path>
                </a:pathLst>
              </a:custGeom>
              <a:solidFill>
                <a:srgbClr val="D90000"/>
              </a:solidFill>
              <a:ln w="0">
                <a:solidFill>
                  <a:srgbClr val="D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5" name="Freeform 252"/>
              <p:cNvSpPr>
                <a:spLocks/>
              </p:cNvSpPr>
              <p:nvPr/>
            </p:nvSpPr>
            <p:spPr bwMode="auto">
              <a:xfrm>
                <a:off x="2524" y="2521"/>
                <a:ext cx="63" cy="64"/>
              </a:xfrm>
              <a:custGeom>
                <a:avLst/>
                <a:gdLst>
                  <a:gd name="T0" fmla="*/ 45 w 63"/>
                  <a:gd name="T1" fmla="*/ 63 h 64"/>
                  <a:gd name="T2" fmla="*/ 58 w 63"/>
                  <a:gd name="T3" fmla="*/ 51 h 64"/>
                  <a:gd name="T4" fmla="*/ 63 w 63"/>
                  <a:gd name="T5" fmla="*/ 37 h 64"/>
                  <a:gd name="T6" fmla="*/ 60 w 63"/>
                  <a:gd name="T7" fmla="*/ 18 h 64"/>
                  <a:gd name="T8" fmla="*/ 49 w 63"/>
                  <a:gd name="T9" fmla="*/ 5 h 64"/>
                  <a:gd name="T10" fmla="*/ 34 w 63"/>
                  <a:gd name="T11" fmla="*/ 0 h 64"/>
                  <a:gd name="T12" fmla="*/ 17 w 63"/>
                  <a:gd name="T13" fmla="*/ 1 h 64"/>
                  <a:gd name="T14" fmla="*/ 6 w 63"/>
                  <a:gd name="T15" fmla="*/ 13 h 64"/>
                  <a:gd name="T16" fmla="*/ 0 w 63"/>
                  <a:gd name="T17" fmla="*/ 27 h 64"/>
                  <a:gd name="T18" fmla="*/ 4 w 63"/>
                  <a:gd name="T19" fmla="*/ 44 h 64"/>
                  <a:gd name="T20" fmla="*/ 13 w 63"/>
                  <a:gd name="T21" fmla="*/ 59 h 64"/>
                  <a:gd name="T22" fmla="*/ 30 w 63"/>
                  <a:gd name="T23" fmla="*/ 64 h 64"/>
                  <a:gd name="T24" fmla="*/ 45 w 63"/>
                  <a:gd name="T25" fmla="*/ 63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4"/>
                  <a:gd name="T41" fmla="*/ 63 w 63"/>
                  <a:gd name="T42" fmla="*/ 64 h 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4">
                    <a:moveTo>
                      <a:pt x="45" y="63"/>
                    </a:moveTo>
                    <a:lnTo>
                      <a:pt x="58" y="51"/>
                    </a:lnTo>
                    <a:lnTo>
                      <a:pt x="63" y="37"/>
                    </a:lnTo>
                    <a:lnTo>
                      <a:pt x="60" y="18"/>
                    </a:lnTo>
                    <a:lnTo>
                      <a:pt x="49" y="5"/>
                    </a:lnTo>
                    <a:lnTo>
                      <a:pt x="34" y="0"/>
                    </a:lnTo>
                    <a:lnTo>
                      <a:pt x="17" y="1"/>
                    </a:lnTo>
                    <a:lnTo>
                      <a:pt x="6" y="13"/>
                    </a:lnTo>
                    <a:lnTo>
                      <a:pt x="0" y="27"/>
                    </a:lnTo>
                    <a:lnTo>
                      <a:pt x="4" y="44"/>
                    </a:lnTo>
                    <a:lnTo>
                      <a:pt x="13" y="59"/>
                    </a:lnTo>
                    <a:lnTo>
                      <a:pt x="30" y="64"/>
                    </a:lnTo>
                    <a:lnTo>
                      <a:pt x="45" y="6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6" name="Line 254"/>
              <p:cNvSpPr>
                <a:spLocks noChangeShapeType="1"/>
              </p:cNvSpPr>
              <p:nvPr/>
            </p:nvSpPr>
            <p:spPr bwMode="auto">
              <a:xfrm flipV="1">
                <a:off x="2350" y="2569"/>
                <a:ext cx="185" cy="111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7" name="Freeform 296"/>
              <p:cNvSpPr>
                <a:spLocks/>
              </p:cNvSpPr>
              <p:nvPr/>
            </p:nvSpPr>
            <p:spPr bwMode="auto">
              <a:xfrm>
                <a:off x="2343" y="2530"/>
                <a:ext cx="235" cy="172"/>
              </a:xfrm>
              <a:custGeom>
                <a:avLst/>
                <a:gdLst>
                  <a:gd name="T0" fmla="*/ 40 w 235"/>
                  <a:gd name="T1" fmla="*/ 172 h 172"/>
                  <a:gd name="T2" fmla="*/ 235 w 235"/>
                  <a:gd name="T3" fmla="*/ 54 h 172"/>
                  <a:gd name="T4" fmla="*/ 235 w 235"/>
                  <a:gd name="T5" fmla="*/ 33 h 172"/>
                  <a:gd name="T6" fmla="*/ 231 w 235"/>
                  <a:gd name="T7" fmla="*/ 18 h 172"/>
                  <a:gd name="T8" fmla="*/ 224 w 235"/>
                  <a:gd name="T9" fmla="*/ 9 h 172"/>
                  <a:gd name="T10" fmla="*/ 217 w 235"/>
                  <a:gd name="T11" fmla="*/ 4 h 172"/>
                  <a:gd name="T12" fmla="*/ 209 w 235"/>
                  <a:gd name="T13" fmla="*/ 2 h 172"/>
                  <a:gd name="T14" fmla="*/ 202 w 235"/>
                  <a:gd name="T15" fmla="*/ 0 h 172"/>
                  <a:gd name="T16" fmla="*/ 196 w 235"/>
                  <a:gd name="T17" fmla="*/ 0 h 172"/>
                  <a:gd name="T18" fmla="*/ 194 w 235"/>
                  <a:gd name="T19" fmla="*/ 2 h 172"/>
                  <a:gd name="T20" fmla="*/ 0 w 235"/>
                  <a:gd name="T21" fmla="*/ 119 h 172"/>
                  <a:gd name="T22" fmla="*/ 1 w 235"/>
                  <a:gd name="T23" fmla="*/ 117 h 172"/>
                  <a:gd name="T24" fmla="*/ 7 w 235"/>
                  <a:gd name="T25" fmla="*/ 115 h 172"/>
                  <a:gd name="T26" fmla="*/ 14 w 235"/>
                  <a:gd name="T27" fmla="*/ 113 h 172"/>
                  <a:gd name="T28" fmla="*/ 22 w 235"/>
                  <a:gd name="T29" fmla="*/ 111 h 172"/>
                  <a:gd name="T30" fmla="*/ 29 w 235"/>
                  <a:gd name="T31" fmla="*/ 113 h 172"/>
                  <a:gd name="T32" fmla="*/ 37 w 235"/>
                  <a:gd name="T33" fmla="*/ 119 h 172"/>
                  <a:gd name="T34" fmla="*/ 42 w 235"/>
                  <a:gd name="T35" fmla="*/ 130 h 172"/>
                  <a:gd name="T36" fmla="*/ 42 w 235"/>
                  <a:gd name="T37" fmla="*/ 146 h 172"/>
                  <a:gd name="T38" fmla="*/ 40 w 235"/>
                  <a:gd name="T39" fmla="*/ 172 h 17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5"/>
                  <a:gd name="T61" fmla="*/ 0 h 172"/>
                  <a:gd name="T62" fmla="*/ 235 w 235"/>
                  <a:gd name="T63" fmla="*/ 172 h 17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5" h="172">
                    <a:moveTo>
                      <a:pt x="40" y="172"/>
                    </a:moveTo>
                    <a:lnTo>
                      <a:pt x="235" y="54"/>
                    </a:lnTo>
                    <a:lnTo>
                      <a:pt x="235" y="33"/>
                    </a:lnTo>
                    <a:lnTo>
                      <a:pt x="231" y="18"/>
                    </a:lnTo>
                    <a:lnTo>
                      <a:pt x="224" y="9"/>
                    </a:lnTo>
                    <a:lnTo>
                      <a:pt x="217" y="4"/>
                    </a:lnTo>
                    <a:lnTo>
                      <a:pt x="209" y="2"/>
                    </a:lnTo>
                    <a:lnTo>
                      <a:pt x="202" y="0"/>
                    </a:lnTo>
                    <a:lnTo>
                      <a:pt x="196" y="0"/>
                    </a:lnTo>
                    <a:lnTo>
                      <a:pt x="194" y="2"/>
                    </a:lnTo>
                    <a:lnTo>
                      <a:pt x="0" y="119"/>
                    </a:lnTo>
                    <a:lnTo>
                      <a:pt x="1" y="117"/>
                    </a:lnTo>
                    <a:lnTo>
                      <a:pt x="7" y="115"/>
                    </a:lnTo>
                    <a:lnTo>
                      <a:pt x="14" y="113"/>
                    </a:lnTo>
                    <a:lnTo>
                      <a:pt x="22" y="111"/>
                    </a:lnTo>
                    <a:lnTo>
                      <a:pt x="29" y="113"/>
                    </a:lnTo>
                    <a:lnTo>
                      <a:pt x="37" y="119"/>
                    </a:lnTo>
                    <a:lnTo>
                      <a:pt x="42" y="130"/>
                    </a:lnTo>
                    <a:lnTo>
                      <a:pt x="42" y="146"/>
                    </a:lnTo>
                    <a:lnTo>
                      <a:pt x="40" y="17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8" name="Freeform 297"/>
              <p:cNvSpPr>
                <a:spLocks/>
              </p:cNvSpPr>
              <p:nvPr/>
            </p:nvSpPr>
            <p:spPr bwMode="auto">
              <a:xfrm>
                <a:off x="2343" y="2530"/>
                <a:ext cx="235" cy="172"/>
              </a:xfrm>
              <a:custGeom>
                <a:avLst/>
                <a:gdLst>
                  <a:gd name="T0" fmla="*/ 40 w 235"/>
                  <a:gd name="T1" fmla="*/ 172 h 172"/>
                  <a:gd name="T2" fmla="*/ 235 w 235"/>
                  <a:gd name="T3" fmla="*/ 54 h 172"/>
                  <a:gd name="T4" fmla="*/ 235 w 235"/>
                  <a:gd name="T5" fmla="*/ 33 h 172"/>
                  <a:gd name="T6" fmla="*/ 231 w 235"/>
                  <a:gd name="T7" fmla="*/ 18 h 172"/>
                  <a:gd name="T8" fmla="*/ 224 w 235"/>
                  <a:gd name="T9" fmla="*/ 9 h 172"/>
                  <a:gd name="T10" fmla="*/ 217 w 235"/>
                  <a:gd name="T11" fmla="*/ 4 h 172"/>
                  <a:gd name="T12" fmla="*/ 209 w 235"/>
                  <a:gd name="T13" fmla="*/ 2 h 172"/>
                  <a:gd name="T14" fmla="*/ 202 w 235"/>
                  <a:gd name="T15" fmla="*/ 0 h 172"/>
                  <a:gd name="T16" fmla="*/ 196 w 235"/>
                  <a:gd name="T17" fmla="*/ 0 h 172"/>
                  <a:gd name="T18" fmla="*/ 194 w 235"/>
                  <a:gd name="T19" fmla="*/ 2 h 172"/>
                  <a:gd name="T20" fmla="*/ 0 w 235"/>
                  <a:gd name="T21" fmla="*/ 119 h 172"/>
                  <a:gd name="T22" fmla="*/ 1 w 235"/>
                  <a:gd name="T23" fmla="*/ 117 h 172"/>
                  <a:gd name="T24" fmla="*/ 7 w 235"/>
                  <a:gd name="T25" fmla="*/ 115 h 172"/>
                  <a:gd name="T26" fmla="*/ 14 w 235"/>
                  <a:gd name="T27" fmla="*/ 113 h 172"/>
                  <a:gd name="T28" fmla="*/ 22 w 235"/>
                  <a:gd name="T29" fmla="*/ 111 h 172"/>
                  <a:gd name="T30" fmla="*/ 29 w 235"/>
                  <a:gd name="T31" fmla="*/ 113 h 172"/>
                  <a:gd name="T32" fmla="*/ 37 w 235"/>
                  <a:gd name="T33" fmla="*/ 119 h 172"/>
                  <a:gd name="T34" fmla="*/ 42 w 235"/>
                  <a:gd name="T35" fmla="*/ 130 h 172"/>
                  <a:gd name="T36" fmla="*/ 42 w 235"/>
                  <a:gd name="T37" fmla="*/ 146 h 172"/>
                  <a:gd name="T38" fmla="*/ 40 w 235"/>
                  <a:gd name="T39" fmla="*/ 172 h 17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5"/>
                  <a:gd name="T61" fmla="*/ 0 h 172"/>
                  <a:gd name="T62" fmla="*/ 235 w 235"/>
                  <a:gd name="T63" fmla="*/ 172 h 17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5" h="172">
                    <a:moveTo>
                      <a:pt x="40" y="172"/>
                    </a:moveTo>
                    <a:lnTo>
                      <a:pt x="235" y="54"/>
                    </a:lnTo>
                    <a:lnTo>
                      <a:pt x="235" y="33"/>
                    </a:lnTo>
                    <a:lnTo>
                      <a:pt x="231" y="18"/>
                    </a:lnTo>
                    <a:lnTo>
                      <a:pt x="224" y="9"/>
                    </a:lnTo>
                    <a:lnTo>
                      <a:pt x="217" y="4"/>
                    </a:lnTo>
                    <a:lnTo>
                      <a:pt x="209" y="2"/>
                    </a:lnTo>
                    <a:lnTo>
                      <a:pt x="202" y="0"/>
                    </a:lnTo>
                    <a:lnTo>
                      <a:pt x="196" y="0"/>
                    </a:lnTo>
                    <a:lnTo>
                      <a:pt x="194" y="2"/>
                    </a:lnTo>
                    <a:lnTo>
                      <a:pt x="0" y="119"/>
                    </a:lnTo>
                    <a:lnTo>
                      <a:pt x="1" y="117"/>
                    </a:lnTo>
                    <a:lnTo>
                      <a:pt x="7" y="115"/>
                    </a:lnTo>
                    <a:lnTo>
                      <a:pt x="14" y="113"/>
                    </a:lnTo>
                    <a:lnTo>
                      <a:pt x="22" y="111"/>
                    </a:lnTo>
                    <a:lnTo>
                      <a:pt x="29" y="113"/>
                    </a:lnTo>
                    <a:lnTo>
                      <a:pt x="37" y="119"/>
                    </a:lnTo>
                    <a:lnTo>
                      <a:pt x="42" y="130"/>
                    </a:lnTo>
                    <a:lnTo>
                      <a:pt x="42" y="146"/>
                    </a:lnTo>
                    <a:lnTo>
                      <a:pt x="40" y="17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9" name="Freeform 298"/>
              <p:cNvSpPr>
                <a:spLocks/>
              </p:cNvSpPr>
              <p:nvPr/>
            </p:nvSpPr>
            <p:spPr bwMode="auto">
              <a:xfrm>
                <a:off x="2348" y="2532"/>
                <a:ext cx="228" cy="165"/>
              </a:xfrm>
              <a:custGeom>
                <a:avLst/>
                <a:gdLst>
                  <a:gd name="T0" fmla="*/ 191 w 228"/>
                  <a:gd name="T1" fmla="*/ 0 h 165"/>
                  <a:gd name="T2" fmla="*/ 193 w 228"/>
                  <a:gd name="T3" fmla="*/ 0 h 165"/>
                  <a:gd name="T4" fmla="*/ 200 w 228"/>
                  <a:gd name="T5" fmla="*/ 0 h 165"/>
                  <a:gd name="T6" fmla="*/ 208 w 228"/>
                  <a:gd name="T7" fmla="*/ 2 h 165"/>
                  <a:gd name="T8" fmla="*/ 215 w 228"/>
                  <a:gd name="T9" fmla="*/ 5 h 165"/>
                  <a:gd name="T10" fmla="*/ 223 w 228"/>
                  <a:gd name="T11" fmla="*/ 15 h 165"/>
                  <a:gd name="T12" fmla="*/ 228 w 228"/>
                  <a:gd name="T13" fmla="*/ 28 h 165"/>
                  <a:gd name="T14" fmla="*/ 228 w 228"/>
                  <a:gd name="T15" fmla="*/ 48 h 165"/>
                  <a:gd name="T16" fmla="*/ 35 w 228"/>
                  <a:gd name="T17" fmla="*/ 165 h 165"/>
                  <a:gd name="T18" fmla="*/ 39 w 228"/>
                  <a:gd name="T19" fmla="*/ 142 h 165"/>
                  <a:gd name="T20" fmla="*/ 37 w 228"/>
                  <a:gd name="T21" fmla="*/ 128 h 165"/>
                  <a:gd name="T22" fmla="*/ 34 w 228"/>
                  <a:gd name="T23" fmla="*/ 118 h 165"/>
                  <a:gd name="T24" fmla="*/ 28 w 228"/>
                  <a:gd name="T25" fmla="*/ 113 h 165"/>
                  <a:gd name="T26" fmla="*/ 21 w 228"/>
                  <a:gd name="T27" fmla="*/ 111 h 165"/>
                  <a:gd name="T28" fmla="*/ 13 w 228"/>
                  <a:gd name="T29" fmla="*/ 111 h 165"/>
                  <a:gd name="T30" fmla="*/ 6 w 228"/>
                  <a:gd name="T31" fmla="*/ 113 h 165"/>
                  <a:gd name="T32" fmla="*/ 2 w 228"/>
                  <a:gd name="T33" fmla="*/ 115 h 165"/>
                  <a:gd name="T34" fmla="*/ 0 w 228"/>
                  <a:gd name="T35" fmla="*/ 115 h 165"/>
                  <a:gd name="T36" fmla="*/ 191 w 228"/>
                  <a:gd name="T37" fmla="*/ 0 h 1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8"/>
                  <a:gd name="T58" fmla="*/ 0 h 165"/>
                  <a:gd name="T59" fmla="*/ 228 w 228"/>
                  <a:gd name="T60" fmla="*/ 165 h 16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8" h="165">
                    <a:moveTo>
                      <a:pt x="191" y="0"/>
                    </a:moveTo>
                    <a:lnTo>
                      <a:pt x="193" y="0"/>
                    </a:lnTo>
                    <a:lnTo>
                      <a:pt x="200" y="0"/>
                    </a:lnTo>
                    <a:lnTo>
                      <a:pt x="208" y="2"/>
                    </a:lnTo>
                    <a:lnTo>
                      <a:pt x="215" y="5"/>
                    </a:lnTo>
                    <a:lnTo>
                      <a:pt x="223" y="15"/>
                    </a:lnTo>
                    <a:lnTo>
                      <a:pt x="228" y="28"/>
                    </a:lnTo>
                    <a:lnTo>
                      <a:pt x="228" y="48"/>
                    </a:lnTo>
                    <a:lnTo>
                      <a:pt x="35" y="165"/>
                    </a:lnTo>
                    <a:lnTo>
                      <a:pt x="39" y="142"/>
                    </a:lnTo>
                    <a:lnTo>
                      <a:pt x="37" y="128"/>
                    </a:lnTo>
                    <a:lnTo>
                      <a:pt x="34" y="118"/>
                    </a:lnTo>
                    <a:lnTo>
                      <a:pt x="28" y="113"/>
                    </a:lnTo>
                    <a:lnTo>
                      <a:pt x="21" y="111"/>
                    </a:lnTo>
                    <a:lnTo>
                      <a:pt x="13" y="111"/>
                    </a:lnTo>
                    <a:lnTo>
                      <a:pt x="6" y="113"/>
                    </a:lnTo>
                    <a:lnTo>
                      <a:pt x="2" y="115"/>
                    </a:lnTo>
                    <a:lnTo>
                      <a:pt x="0" y="115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2424FF"/>
              </a:solidFill>
              <a:ln w="0">
                <a:solidFill>
                  <a:srgbClr val="2424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0" name="Freeform 299"/>
              <p:cNvSpPr>
                <a:spLocks/>
              </p:cNvSpPr>
              <p:nvPr/>
            </p:nvSpPr>
            <p:spPr bwMode="auto">
              <a:xfrm>
                <a:off x="2354" y="2532"/>
                <a:ext cx="220" cy="159"/>
              </a:xfrm>
              <a:custGeom>
                <a:avLst/>
                <a:gdLst>
                  <a:gd name="T0" fmla="*/ 187 w 220"/>
                  <a:gd name="T1" fmla="*/ 0 h 159"/>
                  <a:gd name="T2" fmla="*/ 189 w 220"/>
                  <a:gd name="T3" fmla="*/ 0 h 159"/>
                  <a:gd name="T4" fmla="*/ 194 w 220"/>
                  <a:gd name="T5" fmla="*/ 0 h 159"/>
                  <a:gd name="T6" fmla="*/ 202 w 220"/>
                  <a:gd name="T7" fmla="*/ 2 h 159"/>
                  <a:gd name="T8" fmla="*/ 209 w 220"/>
                  <a:gd name="T9" fmla="*/ 7 h 159"/>
                  <a:gd name="T10" fmla="*/ 217 w 220"/>
                  <a:gd name="T11" fmla="*/ 15 h 159"/>
                  <a:gd name="T12" fmla="*/ 220 w 220"/>
                  <a:gd name="T13" fmla="*/ 26 h 159"/>
                  <a:gd name="T14" fmla="*/ 220 w 220"/>
                  <a:gd name="T15" fmla="*/ 44 h 159"/>
                  <a:gd name="T16" fmla="*/ 31 w 220"/>
                  <a:gd name="T17" fmla="*/ 159 h 159"/>
                  <a:gd name="T18" fmla="*/ 33 w 220"/>
                  <a:gd name="T19" fmla="*/ 139 h 159"/>
                  <a:gd name="T20" fmla="*/ 31 w 220"/>
                  <a:gd name="T21" fmla="*/ 126 h 159"/>
                  <a:gd name="T22" fmla="*/ 28 w 220"/>
                  <a:gd name="T23" fmla="*/ 117 h 159"/>
                  <a:gd name="T24" fmla="*/ 20 w 220"/>
                  <a:gd name="T25" fmla="*/ 113 h 159"/>
                  <a:gd name="T26" fmla="*/ 13 w 220"/>
                  <a:gd name="T27" fmla="*/ 111 h 159"/>
                  <a:gd name="T28" fmla="*/ 5 w 220"/>
                  <a:gd name="T29" fmla="*/ 113 h 159"/>
                  <a:gd name="T30" fmla="*/ 2 w 220"/>
                  <a:gd name="T31" fmla="*/ 115 h 159"/>
                  <a:gd name="T32" fmla="*/ 0 w 220"/>
                  <a:gd name="T33" fmla="*/ 115 h 159"/>
                  <a:gd name="T34" fmla="*/ 187 w 220"/>
                  <a:gd name="T35" fmla="*/ 0 h 1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20"/>
                  <a:gd name="T55" fmla="*/ 0 h 159"/>
                  <a:gd name="T56" fmla="*/ 220 w 220"/>
                  <a:gd name="T57" fmla="*/ 159 h 15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20" h="159">
                    <a:moveTo>
                      <a:pt x="187" y="0"/>
                    </a:moveTo>
                    <a:lnTo>
                      <a:pt x="189" y="0"/>
                    </a:lnTo>
                    <a:lnTo>
                      <a:pt x="194" y="0"/>
                    </a:lnTo>
                    <a:lnTo>
                      <a:pt x="202" y="2"/>
                    </a:lnTo>
                    <a:lnTo>
                      <a:pt x="209" y="7"/>
                    </a:lnTo>
                    <a:lnTo>
                      <a:pt x="217" y="15"/>
                    </a:lnTo>
                    <a:lnTo>
                      <a:pt x="220" y="26"/>
                    </a:lnTo>
                    <a:lnTo>
                      <a:pt x="220" y="44"/>
                    </a:lnTo>
                    <a:lnTo>
                      <a:pt x="31" y="159"/>
                    </a:lnTo>
                    <a:lnTo>
                      <a:pt x="33" y="139"/>
                    </a:lnTo>
                    <a:lnTo>
                      <a:pt x="31" y="126"/>
                    </a:lnTo>
                    <a:lnTo>
                      <a:pt x="28" y="117"/>
                    </a:lnTo>
                    <a:lnTo>
                      <a:pt x="20" y="113"/>
                    </a:lnTo>
                    <a:lnTo>
                      <a:pt x="13" y="111"/>
                    </a:lnTo>
                    <a:lnTo>
                      <a:pt x="5" y="113"/>
                    </a:lnTo>
                    <a:lnTo>
                      <a:pt x="2" y="115"/>
                    </a:lnTo>
                    <a:lnTo>
                      <a:pt x="0" y="115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4949FF"/>
              </a:solidFill>
              <a:ln w="0">
                <a:solidFill>
                  <a:srgbClr val="494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1" name="Freeform 300"/>
              <p:cNvSpPr>
                <a:spLocks/>
              </p:cNvSpPr>
              <p:nvPr/>
            </p:nvSpPr>
            <p:spPr bwMode="auto">
              <a:xfrm>
                <a:off x="2359" y="2532"/>
                <a:ext cx="215" cy="154"/>
              </a:xfrm>
              <a:custGeom>
                <a:avLst/>
                <a:gdLst>
                  <a:gd name="T0" fmla="*/ 184 w 215"/>
                  <a:gd name="T1" fmla="*/ 0 h 154"/>
                  <a:gd name="T2" fmla="*/ 188 w 215"/>
                  <a:gd name="T3" fmla="*/ 0 h 154"/>
                  <a:gd name="T4" fmla="*/ 193 w 215"/>
                  <a:gd name="T5" fmla="*/ 2 h 154"/>
                  <a:gd name="T6" fmla="*/ 201 w 215"/>
                  <a:gd name="T7" fmla="*/ 5 h 154"/>
                  <a:gd name="T8" fmla="*/ 210 w 215"/>
                  <a:gd name="T9" fmla="*/ 11 h 154"/>
                  <a:gd name="T10" fmla="*/ 214 w 215"/>
                  <a:gd name="T11" fmla="*/ 24 h 154"/>
                  <a:gd name="T12" fmla="*/ 215 w 215"/>
                  <a:gd name="T13" fmla="*/ 40 h 154"/>
                  <a:gd name="T14" fmla="*/ 28 w 215"/>
                  <a:gd name="T15" fmla="*/ 154 h 154"/>
                  <a:gd name="T16" fmla="*/ 30 w 215"/>
                  <a:gd name="T17" fmla="*/ 135 h 154"/>
                  <a:gd name="T18" fmla="*/ 26 w 215"/>
                  <a:gd name="T19" fmla="*/ 124 h 154"/>
                  <a:gd name="T20" fmla="*/ 21 w 215"/>
                  <a:gd name="T21" fmla="*/ 117 h 154"/>
                  <a:gd name="T22" fmla="*/ 13 w 215"/>
                  <a:gd name="T23" fmla="*/ 113 h 154"/>
                  <a:gd name="T24" fmla="*/ 8 w 215"/>
                  <a:gd name="T25" fmla="*/ 113 h 154"/>
                  <a:gd name="T26" fmla="*/ 2 w 215"/>
                  <a:gd name="T27" fmla="*/ 113 h 154"/>
                  <a:gd name="T28" fmla="*/ 0 w 215"/>
                  <a:gd name="T29" fmla="*/ 113 h 154"/>
                  <a:gd name="T30" fmla="*/ 184 w 215"/>
                  <a:gd name="T31" fmla="*/ 0 h 1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5"/>
                  <a:gd name="T49" fmla="*/ 0 h 154"/>
                  <a:gd name="T50" fmla="*/ 215 w 215"/>
                  <a:gd name="T51" fmla="*/ 154 h 1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5" h="154">
                    <a:moveTo>
                      <a:pt x="184" y="0"/>
                    </a:moveTo>
                    <a:lnTo>
                      <a:pt x="188" y="0"/>
                    </a:lnTo>
                    <a:lnTo>
                      <a:pt x="193" y="2"/>
                    </a:lnTo>
                    <a:lnTo>
                      <a:pt x="201" y="5"/>
                    </a:lnTo>
                    <a:lnTo>
                      <a:pt x="210" y="11"/>
                    </a:lnTo>
                    <a:lnTo>
                      <a:pt x="214" y="24"/>
                    </a:lnTo>
                    <a:lnTo>
                      <a:pt x="215" y="40"/>
                    </a:lnTo>
                    <a:lnTo>
                      <a:pt x="28" y="154"/>
                    </a:lnTo>
                    <a:lnTo>
                      <a:pt x="30" y="135"/>
                    </a:lnTo>
                    <a:lnTo>
                      <a:pt x="26" y="124"/>
                    </a:lnTo>
                    <a:lnTo>
                      <a:pt x="21" y="117"/>
                    </a:lnTo>
                    <a:lnTo>
                      <a:pt x="13" y="113"/>
                    </a:lnTo>
                    <a:lnTo>
                      <a:pt x="8" y="113"/>
                    </a:lnTo>
                    <a:lnTo>
                      <a:pt x="2" y="113"/>
                    </a:lnTo>
                    <a:lnTo>
                      <a:pt x="0" y="113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2" name="Freeform 301"/>
              <p:cNvSpPr>
                <a:spLocks/>
              </p:cNvSpPr>
              <p:nvPr/>
            </p:nvSpPr>
            <p:spPr bwMode="auto">
              <a:xfrm>
                <a:off x="2365" y="2534"/>
                <a:ext cx="208" cy="146"/>
              </a:xfrm>
              <a:custGeom>
                <a:avLst/>
                <a:gdLst>
                  <a:gd name="T0" fmla="*/ 182 w 208"/>
                  <a:gd name="T1" fmla="*/ 0 h 146"/>
                  <a:gd name="T2" fmla="*/ 183 w 208"/>
                  <a:gd name="T3" fmla="*/ 0 h 146"/>
                  <a:gd name="T4" fmla="*/ 189 w 208"/>
                  <a:gd name="T5" fmla="*/ 1 h 146"/>
                  <a:gd name="T6" fmla="*/ 196 w 208"/>
                  <a:gd name="T7" fmla="*/ 3 h 146"/>
                  <a:gd name="T8" fmla="*/ 202 w 208"/>
                  <a:gd name="T9" fmla="*/ 11 h 146"/>
                  <a:gd name="T10" fmla="*/ 208 w 208"/>
                  <a:gd name="T11" fmla="*/ 20 h 146"/>
                  <a:gd name="T12" fmla="*/ 208 w 208"/>
                  <a:gd name="T13" fmla="*/ 35 h 146"/>
                  <a:gd name="T14" fmla="*/ 24 w 208"/>
                  <a:gd name="T15" fmla="*/ 146 h 146"/>
                  <a:gd name="T16" fmla="*/ 24 w 208"/>
                  <a:gd name="T17" fmla="*/ 129 h 146"/>
                  <a:gd name="T18" fmla="*/ 20 w 208"/>
                  <a:gd name="T19" fmla="*/ 120 h 146"/>
                  <a:gd name="T20" fmla="*/ 15 w 208"/>
                  <a:gd name="T21" fmla="*/ 115 h 146"/>
                  <a:gd name="T22" fmla="*/ 7 w 208"/>
                  <a:gd name="T23" fmla="*/ 111 h 146"/>
                  <a:gd name="T24" fmla="*/ 2 w 208"/>
                  <a:gd name="T25" fmla="*/ 111 h 146"/>
                  <a:gd name="T26" fmla="*/ 0 w 208"/>
                  <a:gd name="T27" fmla="*/ 111 h 146"/>
                  <a:gd name="T28" fmla="*/ 182 w 208"/>
                  <a:gd name="T29" fmla="*/ 0 h 14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8"/>
                  <a:gd name="T46" fmla="*/ 0 h 146"/>
                  <a:gd name="T47" fmla="*/ 208 w 208"/>
                  <a:gd name="T48" fmla="*/ 146 h 14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8" h="146">
                    <a:moveTo>
                      <a:pt x="182" y="0"/>
                    </a:moveTo>
                    <a:lnTo>
                      <a:pt x="183" y="0"/>
                    </a:lnTo>
                    <a:lnTo>
                      <a:pt x="189" y="1"/>
                    </a:lnTo>
                    <a:lnTo>
                      <a:pt x="196" y="3"/>
                    </a:lnTo>
                    <a:lnTo>
                      <a:pt x="202" y="11"/>
                    </a:lnTo>
                    <a:lnTo>
                      <a:pt x="208" y="20"/>
                    </a:lnTo>
                    <a:lnTo>
                      <a:pt x="208" y="35"/>
                    </a:lnTo>
                    <a:lnTo>
                      <a:pt x="24" y="146"/>
                    </a:lnTo>
                    <a:lnTo>
                      <a:pt x="24" y="129"/>
                    </a:lnTo>
                    <a:lnTo>
                      <a:pt x="20" y="120"/>
                    </a:lnTo>
                    <a:lnTo>
                      <a:pt x="15" y="115"/>
                    </a:lnTo>
                    <a:lnTo>
                      <a:pt x="7" y="111"/>
                    </a:lnTo>
                    <a:lnTo>
                      <a:pt x="2" y="111"/>
                    </a:lnTo>
                    <a:lnTo>
                      <a:pt x="0" y="111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292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3" name="Freeform 302"/>
              <p:cNvSpPr>
                <a:spLocks/>
              </p:cNvSpPr>
              <p:nvPr/>
            </p:nvSpPr>
            <p:spPr bwMode="auto">
              <a:xfrm>
                <a:off x="2370" y="2534"/>
                <a:ext cx="203" cy="140"/>
              </a:xfrm>
              <a:custGeom>
                <a:avLst/>
                <a:gdLst>
                  <a:gd name="T0" fmla="*/ 178 w 203"/>
                  <a:gd name="T1" fmla="*/ 0 h 140"/>
                  <a:gd name="T2" fmla="*/ 180 w 203"/>
                  <a:gd name="T3" fmla="*/ 0 h 140"/>
                  <a:gd name="T4" fmla="*/ 188 w 203"/>
                  <a:gd name="T5" fmla="*/ 3 h 140"/>
                  <a:gd name="T6" fmla="*/ 195 w 203"/>
                  <a:gd name="T7" fmla="*/ 9 h 140"/>
                  <a:gd name="T8" fmla="*/ 201 w 203"/>
                  <a:gd name="T9" fmla="*/ 18 h 140"/>
                  <a:gd name="T10" fmla="*/ 203 w 203"/>
                  <a:gd name="T11" fmla="*/ 31 h 140"/>
                  <a:gd name="T12" fmla="*/ 21 w 203"/>
                  <a:gd name="T13" fmla="*/ 140 h 140"/>
                  <a:gd name="T14" fmla="*/ 21 w 203"/>
                  <a:gd name="T15" fmla="*/ 127 h 140"/>
                  <a:gd name="T16" fmla="*/ 15 w 203"/>
                  <a:gd name="T17" fmla="*/ 118 h 140"/>
                  <a:gd name="T18" fmla="*/ 8 w 203"/>
                  <a:gd name="T19" fmla="*/ 113 h 140"/>
                  <a:gd name="T20" fmla="*/ 2 w 203"/>
                  <a:gd name="T21" fmla="*/ 111 h 140"/>
                  <a:gd name="T22" fmla="*/ 0 w 203"/>
                  <a:gd name="T23" fmla="*/ 109 h 140"/>
                  <a:gd name="T24" fmla="*/ 178 w 203"/>
                  <a:gd name="T25" fmla="*/ 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3"/>
                  <a:gd name="T40" fmla="*/ 0 h 140"/>
                  <a:gd name="T41" fmla="*/ 203 w 203"/>
                  <a:gd name="T42" fmla="*/ 140 h 14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3" h="140">
                    <a:moveTo>
                      <a:pt x="178" y="0"/>
                    </a:moveTo>
                    <a:lnTo>
                      <a:pt x="180" y="0"/>
                    </a:lnTo>
                    <a:lnTo>
                      <a:pt x="188" y="3"/>
                    </a:lnTo>
                    <a:lnTo>
                      <a:pt x="195" y="9"/>
                    </a:lnTo>
                    <a:lnTo>
                      <a:pt x="201" y="18"/>
                    </a:lnTo>
                    <a:lnTo>
                      <a:pt x="203" y="31"/>
                    </a:lnTo>
                    <a:lnTo>
                      <a:pt x="21" y="140"/>
                    </a:lnTo>
                    <a:lnTo>
                      <a:pt x="21" y="127"/>
                    </a:lnTo>
                    <a:lnTo>
                      <a:pt x="15" y="118"/>
                    </a:lnTo>
                    <a:lnTo>
                      <a:pt x="8" y="113"/>
                    </a:lnTo>
                    <a:lnTo>
                      <a:pt x="2" y="111"/>
                    </a:lnTo>
                    <a:lnTo>
                      <a:pt x="0" y="109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B6B6FF"/>
              </a:solidFill>
              <a:ln w="0">
                <a:solidFill>
                  <a:srgbClr val="B6B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4" name="Freeform 303"/>
              <p:cNvSpPr>
                <a:spLocks/>
              </p:cNvSpPr>
              <p:nvPr/>
            </p:nvSpPr>
            <p:spPr bwMode="auto">
              <a:xfrm>
                <a:off x="2376" y="2534"/>
                <a:ext cx="195" cy="135"/>
              </a:xfrm>
              <a:custGeom>
                <a:avLst/>
                <a:gdLst>
                  <a:gd name="T0" fmla="*/ 174 w 195"/>
                  <a:gd name="T1" fmla="*/ 0 h 135"/>
                  <a:gd name="T2" fmla="*/ 174 w 195"/>
                  <a:gd name="T3" fmla="*/ 0 h 135"/>
                  <a:gd name="T4" fmla="*/ 178 w 195"/>
                  <a:gd name="T5" fmla="*/ 1 h 135"/>
                  <a:gd name="T6" fmla="*/ 182 w 195"/>
                  <a:gd name="T7" fmla="*/ 3 h 135"/>
                  <a:gd name="T8" fmla="*/ 185 w 195"/>
                  <a:gd name="T9" fmla="*/ 7 h 135"/>
                  <a:gd name="T10" fmla="*/ 189 w 195"/>
                  <a:gd name="T11" fmla="*/ 11 h 135"/>
                  <a:gd name="T12" fmla="*/ 193 w 195"/>
                  <a:gd name="T13" fmla="*/ 14 h 135"/>
                  <a:gd name="T14" fmla="*/ 195 w 195"/>
                  <a:gd name="T15" fmla="*/ 20 h 135"/>
                  <a:gd name="T16" fmla="*/ 195 w 195"/>
                  <a:gd name="T17" fmla="*/ 26 h 135"/>
                  <a:gd name="T18" fmla="*/ 17 w 195"/>
                  <a:gd name="T19" fmla="*/ 135 h 135"/>
                  <a:gd name="T20" fmla="*/ 17 w 195"/>
                  <a:gd name="T21" fmla="*/ 129 h 135"/>
                  <a:gd name="T22" fmla="*/ 15 w 195"/>
                  <a:gd name="T23" fmla="*/ 126 h 135"/>
                  <a:gd name="T24" fmla="*/ 11 w 195"/>
                  <a:gd name="T25" fmla="*/ 120 h 135"/>
                  <a:gd name="T26" fmla="*/ 9 w 195"/>
                  <a:gd name="T27" fmla="*/ 116 h 135"/>
                  <a:gd name="T28" fmla="*/ 6 w 195"/>
                  <a:gd name="T29" fmla="*/ 113 h 135"/>
                  <a:gd name="T30" fmla="*/ 2 w 195"/>
                  <a:gd name="T31" fmla="*/ 111 h 135"/>
                  <a:gd name="T32" fmla="*/ 0 w 195"/>
                  <a:gd name="T33" fmla="*/ 109 h 135"/>
                  <a:gd name="T34" fmla="*/ 0 w 195"/>
                  <a:gd name="T35" fmla="*/ 109 h 135"/>
                  <a:gd name="T36" fmla="*/ 174 w 195"/>
                  <a:gd name="T37" fmla="*/ 0 h 1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5"/>
                  <a:gd name="T58" fmla="*/ 0 h 135"/>
                  <a:gd name="T59" fmla="*/ 195 w 195"/>
                  <a:gd name="T60" fmla="*/ 135 h 13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5" h="135">
                    <a:moveTo>
                      <a:pt x="174" y="0"/>
                    </a:moveTo>
                    <a:lnTo>
                      <a:pt x="174" y="0"/>
                    </a:lnTo>
                    <a:lnTo>
                      <a:pt x="178" y="1"/>
                    </a:lnTo>
                    <a:lnTo>
                      <a:pt x="182" y="3"/>
                    </a:lnTo>
                    <a:lnTo>
                      <a:pt x="185" y="7"/>
                    </a:lnTo>
                    <a:lnTo>
                      <a:pt x="189" y="11"/>
                    </a:lnTo>
                    <a:lnTo>
                      <a:pt x="193" y="14"/>
                    </a:lnTo>
                    <a:lnTo>
                      <a:pt x="195" y="20"/>
                    </a:lnTo>
                    <a:lnTo>
                      <a:pt x="195" y="26"/>
                    </a:lnTo>
                    <a:lnTo>
                      <a:pt x="17" y="135"/>
                    </a:lnTo>
                    <a:lnTo>
                      <a:pt x="17" y="129"/>
                    </a:lnTo>
                    <a:lnTo>
                      <a:pt x="15" y="126"/>
                    </a:lnTo>
                    <a:lnTo>
                      <a:pt x="11" y="120"/>
                    </a:lnTo>
                    <a:lnTo>
                      <a:pt x="9" y="116"/>
                    </a:lnTo>
                    <a:lnTo>
                      <a:pt x="6" y="113"/>
                    </a:lnTo>
                    <a:lnTo>
                      <a:pt x="2" y="111"/>
                    </a:lnTo>
                    <a:lnTo>
                      <a:pt x="0" y="109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DBDBFF"/>
              </a:solidFill>
              <a:ln w="0">
                <a:solidFill>
                  <a:srgbClr val="DBDB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5" name="Freeform 304"/>
              <p:cNvSpPr>
                <a:spLocks/>
              </p:cNvSpPr>
              <p:nvPr/>
            </p:nvSpPr>
            <p:spPr bwMode="auto">
              <a:xfrm>
                <a:off x="2382" y="2535"/>
                <a:ext cx="189" cy="128"/>
              </a:xfrm>
              <a:custGeom>
                <a:avLst/>
                <a:gdLst>
                  <a:gd name="T0" fmla="*/ 170 w 189"/>
                  <a:gd name="T1" fmla="*/ 0 h 128"/>
                  <a:gd name="T2" fmla="*/ 172 w 189"/>
                  <a:gd name="T3" fmla="*/ 0 h 128"/>
                  <a:gd name="T4" fmla="*/ 174 w 189"/>
                  <a:gd name="T5" fmla="*/ 2 h 128"/>
                  <a:gd name="T6" fmla="*/ 178 w 189"/>
                  <a:gd name="T7" fmla="*/ 4 h 128"/>
                  <a:gd name="T8" fmla="*/ 181 w 189"/>
                  <a:gd name="T9" fmla="*/ 8 h 128"/>
                  <a:gd name="T10" fmla="*/ 185 w 189"/>
                  <a:gd name="T11" fmla="*/ 12 h 128"/>
                  <a:gd name="T12" fmla="*/ 187 w 189"/>
                  <a:gd name="T13" fmla="*/ 17 h 128"/>
                  <a:gd name="T14" fmla="*/ 189 w 189"/>
                  <a:gd name="T15" fmla="*/ 21 h 128"/>
                  <a:gd name="T16" fmla="*/ 13 w 189"/>
                  <a:gd name="T17" fmla="*/ 128 h 128"/>
                  <a:gd name="T18" fmla="*/ 0 w 189"/>
                  <a:gd name="T19" fmla="*/ 106 h 128"/>
                  <a:gd name="T20" fmla="*/ 170 w 189"/>
                  <a:gd name="T21" fmla="*/ 0 h 1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9"/>
                  <a:gd name="T34" fmla="*/ 0 h 128"/>
                  <a:gd name="T35" fmla="*/ 189 w 189"/>
                  <a:gd name="T36" fmla="*/ 128 h 1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9" h="128">
                    <a:moveTo>
                      <a:pt x="170" y="0"/>
                    </a:moveTo>
                    <a:lnTo>
                      <a:pt x="172" y="0"/>
                    </a:lnTo>
                    <a:lnTo>
                      <a:pt x="174" y="2"/>
                    </a:lnTo>
                    <a:lnTo>
                      <a:pt x="178" y="4"/>
                    </a:lnTo>
                    <a:lnTo>
                      <a:pt x="181" y="8"/>
                    </a:lnTo>
                    <a:lnTo>
                      <a:pt x="185" y="12"/>
                    </a:lnTo>
                    <a:lnTo>
                      <a:pt x="187" y="17"/>
                    </a:lnTo>
                    <a:lnTo>
                      <a:pt x="189" y="21"/>
                    </a:lnTo>
                    <a:lnTo>
                      <a:pt x="13" y="128"/>
                    </a:lnTo>
                    <a:lnTo>
                      <a:pt x="0" y="106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6" name="Freeform 314"/>
              <p:cNvSpPr>
                <a:spLocks/>
              </p:cNvSpPr>
              <p:nvPr/>
            </p:nvSpPr>
            <p:spPr bwMode="auto">
              <a:xfrm>
                <a:off x="2322" y="2647"/>
                <a:ext cx="63" cy="68"/>
              </a:xfrm>
              <a:custGeom>
                <a:avLst/>
                <a:gdLst>
                  <a:gd name="T0" fmla="*/ 45 w 63"/>
                  <a:gd name="T1" fmla="*/ 65 h 68"/>
                  <a:gd name="T2" fmla="*/ 58 w 63"/>
                  <a:gd name="T3" fmla="*/ 53 h 68"/>
                  <a:gd name="T4" fmla="*/ 63 w 63"/>
                  <a:gd name="T5" fmla="*/ 39 h 68"/>
                  <a:gd name="T6" fmla="*/ 60 w 63"/>
                  <a:gd name="T7" fmla="*/ 20 h 68"/>
                  <a:gd name="T8" fmla="*/ 48 w 63"/>
                  <a:gd name="T9" fmla="*/ 5 h 68"/>
                  <a:gd name="T10" fmla="*/ 34 w 63"/>
                  <a:gd name="T11" fmla="*/ 0 h 68"/>
                  <a:gd name="T12" fmla="*/ 17 w 63"/>
                  <a:gd name="T13" fmla="*/ 2 h 68"/>
                  <a:gd name="T14" fmla="*/ 6 w 63"/>
                  <a:gd name="T15" fmla="*/ 13 h 68"/>
                  <a:gd name="T16" fmla="*/ 0 w 63"/>
                  <a:gd name="T17" fmla="*/ 29 h 68"/>
                  <a:gd name="T18" fmla="*/ 4 w 63"/>
                  <a:gd name="T19" fmla="*/ 46 h 68"/>
                  <a:gd name="T20" fmla="*/ 13 w 63"/>
                  <a:gd name="T21" fmla="*/ 61 h 68"/>
                  <a:gd name="T22" fmla="*/ 30 w 63"/>
                  <a:gd name="T23" fmla="*/ 68 h 68"/>
                  <a:gd name="T24" fmla="*/ 45 w 63"/>
                  <a:gd name="T25" fmla="*/ 65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8"/>
                  <a:gd name="T41" fmla="*/ 63 w 63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8">
                    <a:moveTo>
                      <a:pt x="45" y="65"/>
                    </a:moveTo>
                    <a:lnTo>
                      <a:pt x="58" y="53"/>
                    </a:lnTo>
                    <a:lnTo>
                      <a:pt x="63" y="39"/>
                    </a:lnTo>
                    <a:lnTo>
                      <a:pt x="60" y="20"/>
                    </a:lnTo>
                    <a:lnTo>
                      <a:pt x="48" y="5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6" y="13"/>
                    </a:lnTo>
                    <a:lnTo>
                      <a:pt x="0" y="29"/>
                    </a:lnTo>
                    <a:lnTo>
                      <a:pt x="4" y="46"/>
                    </a:lnTo>
                    <a:lnTo>
                      <a:pt x="13" y="61"/>
                    </a:lnTo>
                    <a:lnTo>
                      <a:pt x="30" y="68"/>
                    </a:lnTo>
                    <a:lnTo>
                      <a:pt x="45" y="6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7" name="Freeform 315"/>
              <p:cNvSpPr>
                <a:spLocks/>
              </p:cNvSpPr>
              <p:nvPr/>
            </p:nvSpPr>
            <p:spPr bwMode="auto">
              <a:xfrm>
                <a:off x="2322" y="2647"/>
                <a:ext cx="63" cy="68"/>
              </a:xfrm>
              <a:custGeom>
                <a:avLst/>
                <a:gdLst>
                  <a:gd name="T0" fmla="*/ 45 w 63"/>
                  <a:gd name="T1" fmla="*/ 65 h 68"/>
                  <a:gd name="T2" fmla="*/ 58 w 63"/>
                  <a:gd name="T3" fmla="*/ 53 h 68"/>
                  <a:gd name="T4" fmla="*/ 63 w 63"/>
                  <a:gd name="T5" fmla="*/ 39 h 68"/>
                  <a:gd name="T6" fmla="*/ 60 w 63"/>
                  <a:gd name="T7" fmla="*/ 20 h 68"/>
                  <a:gd name="T8" fmla="*/ 48 w 63"/>
                  <a:gd name="T9" fmla="*/ 5 h 68"/>
                  <a:gd name="T10" fmla="*/ 34 w 63"/>
                  <a:gd name="T11" fmla="*/ 0 h 68"/>
                  <a:gd name="T12" fmla="*/ 17 w 63"/>
                  <a:gd name="T13" fmla="*/ 2 h 68"/>
                  <a:gd name="T14" fmla="*/ 6 w 63"/>
                  <a:gd name="T15" fmla="*/ 13 h 68"/>
                  <a:gd name="T16" fmla="*/ 0 w 63"/>
                  <a:gd name="T17" fmla="*/ 29 h 68"/>
                  <a:gd name="T18" fmla="*/ 4 w 63"/>
                  <a:gd name="T19" fmla="*/ 46 h 68"/>
                  <a:gd name="T20" fmla="*/ 13 w 63"/>
                  <a:gd name="T21" fmla="*/ 61 h 68"/>
                  <a:gd name="T22" fmla="*/ 30 w 63"/>
                  <a:gd name="T23" fmla="*/ 68 h 68"/>
                  <a:gd name="T24" fmla="*/ 45 w 63"/>
                  <a:gd name="T25" fmla="*/ 65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8"/>
                  <a:gd name="T41" fmla="*/ 63 w 63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8">
                    <a:moveTo>
                      <a:pt x="45" y="65"/>
                    </a:moveTo>
                    <a:lnTo>
                      <a:pt x="58" y="53"/>
                    </a:lnTo>
                    <a:lnTo>
                      <a:pt x="63" y="39"/>
                    </a:lnTo>
                    <a:lnTo>
                      <a:pt x="60" y="20"/>
                    </a:lnTo>
                    <a:lnTo>
                      <a:pt x="48" y="5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6" y="13"/>
                    </a:lnTo>
                    <a:lnTo>
                      <a:pt x="0" y="29"/>
                    </a:lnTo>
                    <a:lnTo>
                      <a:pt x="4" y="46"/>
                    </a:lnTo>
                    <a:lnTo>
                      <a:pt x="13" y="61"/>
                    </a:lnTo>
                    <a:lnTo>
                      <a:pt x="30" y="68"/>
                    </a:lnTo>
                    <a:lnTo>
                      <a:pt x="45" y="65"/>
                    </a:lnTo>
                  </a:path>
                </a:pathLst>
              </a:cu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8" name="Freeform 317"/>
              <p:cNvSpPr>
                <a:spLocks/>
              </p:cNvSpPr>
              <p:nvPr/>
            </p:nvSpPr>
            <p:spPr bwMode="auto">
              <a:xfrm>
                <a:off x="2535" y="2530"/>
                <a:ext cx="43" cy="54"/>
              </a:xfrm>
              <a:custGeom>
                <a:avLst/>
                <a:gdLst>
                  <a:gd name="T0" fmla="*/ 0 w 43"/>
                  <a:gd name="T1" fmla="*/ 4 h 54"/>
                  <a:gd name="T2" fmla="*/ 2 w 43"/>
                  <a:gd name="T3" fmla="*/ 4 h 54"/>
                  <a:gd name="T4" fmla="*/ 8 w 43"/>
                  <a:gd name="T5" fmla="*/ 2 h 54"/>
                  <a:gd name="T6" fmla="*/ 13 w 43"/>
                  <a:gd name="T7" fmla="*/ 0 h 54"/>
                  <a:gd name="T8" fmla="*/ 21 w 43"/>
                  <a:gd name="T9" fmla="*/ 0 h 54"/>
                  <a:gd name="T10" fmla="*/ 28 w 43"/>
                  <a:gd name="T11" fmla="*/ 4 h 54"/>
                  <a:gd name="T12" fmla="*/ 36 w 43"/>
                  <a:gd name="T13" fmla="*/ 15 h 54"/>
                  <a:gd name="T14" fmla="*/ 39 w 43"/>
                  <a:gd name="T15" fmla="*/ 30 h 54"/>
                  <a:gd name="T16" fmla="*/ 43 w 43"/>
                  <a:gd name="T17" fmla="*/ 54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3"/>
                  <a:gd name="T28" fmla="*/ 0 h 54"/>
                  <a:gd name="T29" fmla="*/ 43 w 43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3" h="54">
                    <a:moveTo>
                      <a:pt x="0" y="4"/>
                    </a:moveTo>
                    <a:lnTo>
                      <a:pt x="2" y="4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21" y="0"/>
                    </a:lnTo>
                    <a:lnTo>
                      <a:pt x="28" y="4"/>
                    </a:lnTo>
                    <a:lnTo>
                      <a:pt x="36" y="15"/>
                    </a:lnTo>
                    <a:lnTo>
                      <a:pt x="39" y="30"/>
                    </a:lnTo>
                    <a:lnTo>
                      <a:pt x="43" y="54"/>
                    </a:lnTo>
                  </a:path>
                </a:pathLst>
              </a:custGeom>
              <a:noFill/>
              <a:ln w="1111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1" name="Line 50"/>
              <p:cNvSpPr>
                <a:spLocks noChangeShapeType="1"/>
              </p:cNvSpPr>
              <p:nvPr/>
            </p:nvSpPr>
            <p:spPr bwMode="auto">
              <a:xfrm flipV="1">
                <a:off x="2113" y="2152"/>
                <a:ext cx="13" cy="5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2" name="Line 52"/>
              <p:cNvSpPr>
                <a:spLocks noChangeShapeType="1"/>
              </p:cNvSpPr>
              <p:nvPr/>
            </p:nvSpPr>
            <p:spPr bwMode="auto">
              <a:xfrm flipV="1">
                <a:off x="2163" y="2122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3" name="Line 53"/>
              <p:cNvSpPr>
                <a:spLocks noChangeShapeType="1"/>
              </p:cNvSpPr>
              <p:nvPr/>
            </p:nvSpPr>
            <p:spPr bwMode="auto">
              <a:xfrm flipV="1">
                <a:off x="2187" y="2107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4" name="Line 54"/>
              <p:cNvSpPr>
                <a:spLocks noChangeShapeType="1"/>
              </p:cNvSpPr>
              <p:nvPr/>
            </p:nvSpPr>
            <p:spPr bwMode="auto">
              <a:xfrm flipV="1">
                <a:off x="2211" y="2094"/>
                <a:ext cx="13" cy="6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5" name="Line 55"/>
              <p:cNvSpPr>
                <a:spLocks noChangeShapeType="1"/>
              </p:cNvSpPr>
              <p:nvPr/>
            </p:nvSpPr>
            <p:spPr bwMode="auto">
              <a:xfrm flipV="1">
                <a:off x="2237" y="2079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6" name="Line 56"/>
              <p:cNvSpPr>
                <a:spLocks noChangeShapeType="1"/>
              </p:cNvSpPr>
              <p:nvPr/>
            </p:nvSpPr>
            <p:spPr bwMode="auto">
              <a:xfrm flipV="1">
                <a:off x="2261" y="2064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7" name="Line 57"/>
              <p:cNvSpPr>
                <a:spLocks noChangeShapeType="1"/>
              </p:cNvSpPr>
              <p:nvPr/>
            </p:nvSpPr>
            <p:spPr bwMode="auto">
              <a:xfrm flipV="1">
                <a:off x="2285" y="2050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8" name="Line 58"/>
              <p:cNvSpPr>
                <a:spLocks noChangeShapeType="1"/>
              </p:cNvSpPr>
              <p:nvPr/>
            </p:nvSpPr>
            <p:spPr bwMode="auto">
              <a:xfrm flipV="1">
                <a:off x="2309" y="2037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9" name="Line 59"/>
              <p:cNvSpPr>
                <a:spLocks noChangeShapeType="1"/>
              </p:cNvSpPr>
              <p:nvPr/>
            </p:nvSpPr>
            <p:spPr bwMode="auto">
              <a:xfrm flipV="1">
                <a:off x="2335" y="2022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0" name="Line 60"/>
              <p:cNvSpPr>
                <a:spLocks noChangeShapeType="1"/>
              </p:cNvSpPr>
              <p:nvPr/>
            </p:nvSpPr>
            <p:spPr bwMode="auto">
              <a:xfrm flipV="1">
                <a:off x="2359" y="2007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1" name="Line 61"/>
              <p:cNvSpPr>
                <a:spLocks noChangeShapeType="1"/>
              </p:cNvSpPr>
              <p:nvPr/>
            </p:nvSpPr>
            <p:spPr bwMode="auto">
              <a:xfrm flipV="1">
                <a:off x="2383" y="1994"/>
                <a:ext cx="13" cy="6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2" name="Line 62"/>
              <p:cNvSpPr>
                <a:spLocks noChangeShapeType="1"/>
              </p:cNvSpPr>
              <p:nvPr/>
            </p:nvSpPr>
            <p:spPr bwMode="auto">
              <a:xfrm flipV="1">
                <a:off x="2407" y="1979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3" name="Line 63"/>
              <p:cNvSpPr>
                <a:spLocks noChangeShapeType="1"/>
              </p:cNvSpPr>
              <p:nvPr/>
            </p:nvSpPr>
            <p:spPr bwMode="auto">
              <a:xfrm flipV="1">
                <a:off x="2433" y="1964"/>
                <a:ext cx="12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4" name="Line 64"/>
              <p:cNvSpPr>
                <a:spLocks noChangeShapeType="1"/>
              </p:cNvSpPr>
              <p:nvPr/>
            </p:nvSpPr>
            <p:spPr bwMode="auto">
              <a:xfrm flipV="1">
                <a:off x="2458" y="1949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5" name="Line 65"/>
              <p:cNvSpPr>
                <a:spLocks noChangeShapeType="1"/>
              </p:cNvSpPr>
              <p:nvPr/>
            </p:nvSpPr>
            <p:spPr bwMode="auto">
              <a:xfrm flipV="1">
                <a:off x="2482" y="1936"/>
                <a:ext cx="13" cy="6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6" name="Line 66"/>
              <p:cNvSpPr>
                <a:spLocks noChangeShapeType="1"/>
              </p:cNvSpPr>
              <p:nvPr/>
            </p:nvSpPr>
            <p:spPr bwMode="auto">
              <a:xfrm flipV="1">
                <a:off x="2508" y="1922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7" name="Line 67"/>
              <p:cNvSpPr>
                <a:spLocks noChangeShapeType="1"/>
              </p:cNvSpPr>
              <p:nvPr/>
            </p:nvSpPr>
            <p:spPr bwMode="auto">
              <a:xfrm flipV="1">
                <a:off x="2532" y="1907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8" name="Line 71"/>
              <p:cNvSpPr>
                <a:spLocks noChangeShapeType="1"/>
              </p:cNvSpPr>
              <p:nvPr/>
            </p:nvSpPr>
            <p:spPr bwMode="auto">
              <a:xfrm flipH="1" flipV="1">
                <a:off x="2425" y="1862"/>
                <a:ext cx="124" cy="4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396"/>
              <p:cNvGrpSpPr>
                <a:grpSpLocks/>
              </p:cNvGrpSpPr>
              <p:nvPr/>
            </p:nvGrpSpPr>
            <p:grpSpPr bwMode="auto">
              <a:xfrm>
                <a:off x="2587" y="2137"/>
                <a:ext cx="616" cy="339"/>
                <a:chOff x="2582" y="2147"/>
                <a:chExt cx="616" cy="339"/>
              </a:xfrm>
            </p:grpSpPr>
            <p:sp>
              <p:nvSpPr>
                <p:cNvPr id="6424" name="Line 93"/>
                <p:cNvSpPr>
                  <a:spLocks noChangeShapeType="1"/>
                </p:cNvSpPr>
                <p:nvPr/>
              </p:nvSpPr>
              <p:spPr bwMode="auto">
                <a:xfrm flipH="1">
                  <a:off x="2686" y="2419"/>
                  <a:ext cx="13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25" name="Line 94"/>
                <p:cNvSpPr>
                  <a:spLocks noChangeShapeType="1"/>
                </p:cNvSpPr>
                <p:nvPr/>
              </p:nvSpPr>
              <p:spPr bwMode="auto">
                <a:xfrm flipH="1">
                  <a:off x="2673" y="2432"/>
                  <a:ext cx="2" cy="2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26" name="Line 95"/>
                <p:cNvSpPr>
                  <a:spLocks noChangeShapeType="1"/>
                </p:cNvSpPr>
                <p:nvPr/>
              </p:nvSpPr>
              <p:spPr bwMode="auto">
                <a:xfrm flipH="1">
                  <a:off x="2606" y="2466"/>
                  <a:ext cx="13" cy="5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27" name="Line 96"/>
                <p:cNvSpPr>
                  <a:spLocks noChangeShapeType="1"/>
                </p:cNvSpPr>
                <p:nvPr/>
              </p:nvSpPr>
              <p:spPr bwMode="auto">
                <a:xfrm flipH="1">
                  <a:off x="2582" y="2479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28" name="Line 126"/>
                <p:cNvSpPr>
                  <a:spLocks noChangeShapeType="1"/>
                </p:cNvSpPr>
                <p:nvPr/>
              </p:nvSpPr>
              <p:spPr bwMode="auto">
                <a:xfrm flipH="1" flipV="1">
                  <a:off x="2605" y="2455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29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2612" y="2440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0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2638" y="2425"/>
                  <a:ext cx="11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1" name="Line 129"/>
                <p:cNvSpPr>
                  <a:spLocks noChangeShapeType="1"/>
                </p:cNvSpPr>
                <p:nvPr/>
              </p:nvSpPr>
              <p:spPr bwMode="auto">
                <a:xfrm>
                  <a:off x="2662" y="2429"/>
                  <a:ext cx="8" cy="3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2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3187" y="2169"/>
                  <a:ext cx="11" cy="6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3" name="Line 73"/>
                <p:cNvSpPr>
                  <a:spLocks noChangeShapeType="1"/>
                </p:cNvSpPr>
                <p:nvPr/>
              </p:nvSpPr>
              <p:spPr bwMode="auto">
                <a:xfrm flipH="1" flipV="1">
                  <a:off x="3179" y="2152"/>
                  <a:ext cx="12" cy="10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4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3153" y="2147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5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3129" y="2160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6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3105" y="2175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7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3081" y="2189"/>
                  <a:ext cx="11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8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3055" y="2204"/>
                  <a:ext cx="13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9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3031" y="2217"/>
                  <a:ext cx="13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0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3007" y="2232"/>
                  <a:ext cx="11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" name="Line 81"/>
                <p:cNvSpPr>
                  <a:spLocks noChangeShapeType="1"/>
                </p:cNvSpPr>
                <p:nvPr/>
              </p:nvSpPr>
              <p:spPr bwMode="auto">
                <a:xfrm flipH="1">
                  <a:off x="2983" y="2247"/>
                  <a:ext cx="11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2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2957" y="2262"/>
                  <a:ext cx="13" cy="5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3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2933" y="2275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4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2909" y="2290"/>
                  <a:ext cx="11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5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2883" y="2304"/>
                  <a:ext cx="13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6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2859" y="2319"/>
                  <a:ext cx="13" cy="6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7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2835" y="2332"/>
                  <a:ext cx="13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8" name="Line 88"/>
                <p:cNvSpPr>
                  <a:spLocks noChangeShapeType="1"/>
                </p:cNvSpPr>
                <p:nvPr/>
              </p:nvSpPr>
              <p:spPr bwMode="auto">
                <a:xfrm flipH="1">
                  <a:off x="2810" y="2347"/>
                  <a:ext cx="12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9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2784" y="2362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0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2760" y="2375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1" name="Line 91"/>
                <p:cNvSpPr>
                  <a:spLocks noChangeShapeType="1"/>
                </p:cNvSpPr>
                <p:nvPr/>
              </p:nvSpPr>
              <p:spPr bwMode="auto">
                <a:xfrm flipH="1">
                  <a:off x="2736" y="2390"/>
                  <a:ext cx="11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2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2712" y="2404"/>
                  <a:ext cx="11" cy="8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10" name="Line 123"/>
              <p:cNvSpPr>
                <a:spLocks noChangeShapeType="1"/>
              </p:cNvSpPr>
              <p:nvPr/>
            </p:nvSpPr>
            <p:spPr bwMode="auto">
              <a:xfrm flipV="1">
                <a:off x="2083" y="2192"/>
                <a:ext cx="13" cy="6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1" name="Line 124"/>
              <p:cNvSpPr>
                <a:spLocks noChangeShapeType="1"/>
              </p:cNvSpPr>
              <p:nvPr/>
            </p:nvSpPr>
            <p:spPr bwMode="auto">
              <a:xfrm flipV="1">
                <a:off x="2109" y="2178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2" name="Line 125"/>
              <p:cNvSpPr>
                <a:spLocks noChangeShapeType="1"/>
              </p:cNvSpPr>
              <p:nvPr/>
            </p:nvSpPr>
            <p:spPr bwMode="auto">
              <a:xfrm flipH="1" flipV="1">
                <a:off x="2120" y="2163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3" name="Line 253"/>
              <p:cNvSpPr>
                <a:spLocks noChangeShapeType="1"/>
              </p:cNvSpPr>
              <p:nvPr/>
            </p:nvSpPr>
            <p:spPr bwMode="auto">
              <a:xfrm flipV="1">
                <a:off x="2267" y="1870"/>
                <a:ext cx="185" cy="111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4" name="Freeform 305"/>
              <p:cNvSpPr>
                <a:spLocks/>
              </p:cNvSpPr>
              <p:nvPr/>
            </p:nvSpPr>
            <p:spPr bwMode="auto">
              <a:xfrm>
                <a:off x="2235" y="1844"/>
                <a:ext cx="234" cy="170"/>
              </a:xfrm>
              <a:custGeom>
                <a:avLst/>
                <a:gdLst>
                  <a:gd name="T0" fmla="*/ 39 w 234"/>
                  <a:gd name="T1" fmla="*/ 170 h 170"/>
                  <a:gd name="T2" fmla="*/ 234 w 234"/>
                  <a:gd name="T3" fmla="*/ 54 h 170"/>
                  <a:gd name="T4" fmla="*/ 234 w 234"/>
                  <a:gd name="T5" fmla="*/ 33 h 170"/>
                  <a:gd name="T6" fmla="*/ 230 w 234"/>
                  <a:gd name="T7" fmla="*/ 18 h 170"/>
                  <a:gd name="T8" fmla="*/ 224 w 234"/>
                  <a:gd name="T9" fmla="*/ 9 h 170"/>
                  <a:gd name="T10" fmla="*/ 217 w 234"/>
                  <a:gd name="T11" fmla="*/ 3 h 170"/>
                  <a:gd name="T12" fmla="*/ 208 w 234"/>
                  <a:gd name="T13" fmla="*/ 0 h 170"/>
                  <a:gd name="T14" fmla="*/ 200 w 234"/>
                  <a:gd name="T15" fmla="*/ 0 h 170"/>
                  <a:gd name="T16" fmla="*/ 197 w 234"/>
                  <a:gd name="T17" fmla="*/ 0 h 170"/>
                  <a:gd name="T18" fmla="*/ 195 w 234"/>
                  <a:gd name="T19" fmla="*/ 0 h 170"/>
                  <a:gd name="T20" fmla="*/ 0 w 234"/>
                  <a:gd name="T21" fmla="*/ 117 h 170"/>
                  <a:gd name="T22" fmla="*/ 2 w 234"/>
                  <a:gd name="T23" fmla="*/ 117 h 170"/>
                  <a:gd name="T24" fmla="*/ 6 w 234"/>
                  <a:gd name="T25" fmla="*/ 115 h 170"/>
                  <a:gd name="T26" fmla="*/ 13 w 234"/>
                  <a:gd name="T27" fmla="*/ 111 h 170"/>
                  <a:gd name="T28" fmla="*/ 22 w 234"/>
                  <a:gd name="T29" fmla="*/ 111 h 170"/>
                  <a:gd name="T30" fmla="*/ 30 w 234"/>
                  <a:gd name="T31" fmla="*/ 113 h 170"/>
                  <a:gd name="T32" fmla="*/ 37 w 234"/>
                  <a:gd name="T33" fmla="*/ 118 h 170"/>
                  <a:gd name="T34" fmla="*/ 41 w 234"/>
                  <a:gd name="T35" fmla="*/ 128 h 170"/>
                  <a:gd name="T36" fmla="*/ 43 w 234"/>
                  <a:gd name="T37" fmla="*/ 146 h 170"/>
                  <a:gd name="T38" fmla="*/ 39 w 234"/>
                  <a:gd name="T39" fmla="*/ 170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4"/>
                  <a:gd name="T61" fmla="*/ 0 h 170"/>
                  <a:gd name="T62" fmla="*/ 234 w 234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4" h="170">
                    <a:moveTo>
                      <a:pt x="39" y="170"/>
                    </a:moveTo>
                    <a:lnTo>
                      <a:pt x="234" y="54"/>
                    </a:lnTo>
                    <a:lnTo>
                      <a:pt x="234" y="33"/>
                    </a:lnTo>
                    <a:lnTo>
                      <a:pt x="230" y="18"/>
                    </a:lnTo>
                    <a:lnTo>
                      <a:pt x="224" y="9"/>
                    </a:lnTo>
                    <a:lnTo>
                      <a:pt x="217" y="3"/>
                    </a:lnTo>
                    <a:lnTo>
                      <a:pt x="208" y="0"/>
                    </a:lnTo>
                    <a:lnTo>
                      <a:pt x="200" y="0"/>
                    </a:lnTo>
                    <a:lnTo>
                      <a:pt x="197" y="0"/>
                    </a:lnTo>
                    <a:lnTo>
                      <a:pt x="195" y="0"/>
                    </a:lnTo>
                    <a:lnTo>
                      <a:pt x="0" y="117"/>
                    </a:lnTo>
                    <a:lnTo>
                      <a:pt x="2" y="117"/>
                    </a:lnTo>
                    <a:lnTo>
                      <a:pt x="6" y="115"/>
                    </a:lnTo>
                    <a:lnTo>
                      <a:pt x="13" y="111"/>
                    </a:lnTo>
                    <a:lnTo>
                      <a:pt x="22" y="111"/>
                    </a:lnTo>
                    <a:lnTo>
                      <a:pt x="30" y="113"/>
                    </a:lnTo>
                    <a:lnTo>
                      <a:pt x="37" y="118"/>
                    </a:lnTo>
                    <a:lnTo>
                      <a:pt x="41" y="128"/>
                    </a:lnTo>
                    <a:lnTo>
                      <a:pt x="43" y="146"/>
                    </a:lnTo>
                    <a:lnTo>
                      <a:pt x="39" y="17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5" name="Freeform 306"/>
              <p:cNvSpPr>
                <a:spLocks/>
              </p:cNvSpPr>
              <p:nvPr/>
            </p:nvSpPr>
            <p:spPr bwMode="auto">
              <a:xfrm>
                <a:off x="2235" y="1844"/>
                <a:ext cx="234" cy="170"/>
              </a:xfrm>
              <a:custGeom>
                <a:avLst/>
                <a:gdLst>
                  <a:gd name="T0" fmla="*/ 39 w 234"/>
                  <a:gd name="T1" fmla="*/ 170 h 170"/>
                  <a:gd name="T2" fmla="*/ 234 w 234"/>
                  <a:gd name="T3" fmla="*/ 54 h 170"/>
                  <a:gd name="T4" fmla="*/ 234 w 234"/>
                  <a:gd name="T5" fmla="*/ 33 h 170"/>
                  <a:gd name="T6" fmla="*/ 230 w 234"/>
                  <a:gd name="T7" fmla="*/ 18 h 170"/>
                  <a:gd name="T8" fmla="*/ 224 w 234"/>
                  <a:gd name="T9" fmla="*/ 9 h 170"/>
                  <a:gd name="T10" fmla="*/ 217 w 234"/>
                  <a:gd name="T11" fmla="*/ 3 h 170"/>
                  <a:gd name="T12" fmla="*/ 208 w 234"/>
                  <a:gd name="T13" fmla="*/ 0 h 170"/>
                  <a:gd name="T14" fmla="*/ 200 w 234"/>
                  <a:gd name="T15" fmla="*/ 0 h 170"/>
                  <a:gd name="T16" fmla="*/ 197 w 234"/>
                  <a:gd name="T17" fmla="*/ 0 h 170"/>
                  <a:gd name="T18" fmla="*/ 195 w 234"/>
                  <a:gd name="T19" fmla="*/ 0 h 170"/>
                  <a:gd name="T20" fmla="*/ 0 w 234"/>
                  <a:gd name="T21" fmla="*/ 117 h 170"/>
                  <a:gd name="T22" fmla="*/ 2 w 234"/>
                  <a:gd name="T23" fmla="*/ 117 h 170"/>
                  <a:gd name="T24" fmla="*/ 6 w 234"/>
                  <a:gd name="T25" fmla="*/ 115 h 170"/>
                  <a:gd name="T26" fmla="*/ 13 w 234"/>
                  <a:gd name="T27" fmla="*/ 111 h 170"/>
                  <a:gd name="T28" fmla="*/ 22 w 234"/>
                  <a:gd name="T29" fmla="*/ 111 h 170"/>
                  <a:gd name="T30" fmla="*/ 30 w 234"/>
                  <a:gd name="T31" fmla="*/ 113 h 170"/>
                  <a:gd name="T32" fmla="*/ 37 w 234"/>
                  <a:gd name="T33" fmla="*/ 118 h 170"/>
                  <a:gd name="T34" fmla="*/ 41 w 234"/>
                  <a:gd name="T35" fmla="*/ 128 h 170"/>
                  <a:gd name="T36" fmla="*/ 43 w 234"/>
                  <a:gd name="T37" fmla="*/ 146 h 170"/>
                  <a:gd name="T38" fmla="*/ 39 w 234"/>
                  <a:gd name="T39" fmla="*/ 170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4"/>
                  <a:gd name="T61" fmla="*/ 0 h 170"/>
                  <a:gd name="T62" fmla="*/ 234 w 234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4" h="170">
                    <a:moveTo>
                      <a:pt x="39" y="170"/>
                    </a:moveTo>
                    <a:lnTo>
                      <a:pt x="234" y="54"/>
                    </a:lnTo>
                    <a:lnTo>
                      <a:pt x="234" y="33"/>
                    </a:lnTo>
                    <a:lnTo>
                      <a:pt x="230" y="18"/>
                    </a:lnTo>
                    <a:lnTo>
                      <a:pt x="224" y="9"/>
                    </a:lnTo>
                    <a:lnTo>
                      <a:pt x="217" y="3"/>
                    </a:lnTo>
                    <a:lnTo>
                      <a:pt x="208" y="0"/>
                    </a:lnTo>
                    <a:lnTo>
                      <a:pt x="200" y="0"/>
                    </a:lnTo>
                    <a:lnTo>
                      <a:pt x="197" y="0"/>
                    </a:lnTo>
                    <a:lnTo>
                      <a:pt x="195" y="0"/>
                    </a:lnTo>
                    <a:lnTo>
                      <a:pt x="0" y="117"/>
                    </a:lnTo>
                    <a:lnTo>
                      <a:pt x="2" y="117"/>
                    </a:lnTo>
                    <a:lnTo>
                      <a:pt x="6" y="115"/>
                    </a:lnTo>
                    <a:lnTo>
                      <a:pt x="13" y="111"/>
                    </a:lnTo>
                    <a:lnTo>
                      <a:pt x="22" y="111"/>
                    </a:lnTo>
                    <a:lnTo>
                      <a:pt x="30" y="113"/>
                    </a:lnTo>
                    <a:lnTo>
                      <a:pt x="37" y="118"/>
                    </a:lnTo>
                    <a:lnTo>
                      <a:pt x="41" y="128"/>
                    </a:lnTo>
                    <a:lnTo>
                      <a:pt x="43" y="146"/>
                    </a:lnTo>
                    <a:lnTo>
                      <a:pt x="39" y="17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6" name="Freeform 307"/>
              <p:cNvSpPr>
                <a:spLocks/>
              </p:cNvSpPr>
              <p:nvPr/>
            </p:nvSpPr>
            <p:spPr bwMode="auto">
              <a:xfrm>
                <a:off x="2239" y="1844"/>
                <a:ext cx="230" cy="165"/>
              </a:xfrm>
              <a:custGeom>
                <a:avLst/>
                <a:gdLst>
                  <a:gd name="T0" fmla="*/ 193 w 230"/>
                  <a:gd name="T1" fmla="*/ 0 h 165"/>
                  <a:gd name="T2" fmla="*/ 194 w 230"/>
                  <a:gd name="T3" fmla="*/ 0 h 165"/>
                  <a:gd name="T4" fmla="*/ 200 w 230"/>
                  <a:gd name="T5" fmla="*/ 0 h 165"/>
                  <a:gd name="T6" fmla="*/ 209 w 230"/>
                  <a:gd name="T7" fmla="*/ 2 h 165"/>
                  <a:gd name="T8" fmla="*/ 217 w 230"/>
                  <a:gd name="T9" fmla="*/ 7 h 165"/>
                  <a:gd name="T10" fmla="*/ 224 w 230"/>
                  <a:gd name="T11" fmla="*/ 15 h 165"/>
                  <a:gd name="T12" fmla="*/ 230 w 230"/>
                  <a:gd name="T13" fmla="*/ 29 h 165"/>
                  <a:gd name="T14" fmla="*/ 230 w 230"/>
                  <a:gd name="T15" fmla="*/ 50 h 165"/>
                  <a:gd name="T16" fmla="*/ 37 w 230"/>
                  <a:gd name="T17" fmla="*/ 165 h 165"/>
                  <a:gd name="T18" fmla="*/ 41 w 230"/>
                  <a:gd name="T19" fmla="*/ 144 h 165"/>
                  <a:gd name="T20" fmla="*/ 39 w 230"/>
                  <a:gd name="T21" fmla="*/ 128 h 165"/>
                  <a:gd name="T22" fmla="*/ 35 w 230"/>
                  <a:gd name="T23" fmla="*/ 118 h 165"/>
                  <a:gd name="T24" fmla="*/ 28 w 230"/>
                  <a:gd name="T25" fmla="*/ 113 h 165"/>
                  <a:gd name="T26" fmla="*/ 20 w 230"/>
                  <a:gd name="T27" fmla="*/ 111 h 165"/>
                  <a:gd name="T28" fmla="*/ 13 w 230"/>
                  <a:gd name="T29" fmla="*/ 113 h 165"/>
                  <a:gd name="T30" fmla="*/ 7 w 230"/>
                  <a:gd name="T31" fmla="*/ 115 h 165"/>
                  <a:gd name="T32" fmla="*/ 2 w 230"/>
                  <a:gd name="T33" fmla="*/ 115 h 165"/>
                  <a:gd name="T34" fmla="*/ 0 w 230"/>
                  <a:gd name="T35" fmla="*/ 117 h 165"/>
                  <a:gd name="T36" fmla="*/ 193 w 230"/>
                  <a:gd name="T37" fmla="*/ 0 h 1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0"/>
                  <a:gd name="T58" fmla="*/ 0 h 165"/>
                  <a:gd name="T59" fmla="*/ 230 w 230"/>
                  <a:gd name="T60" fmla="*/ 165 h 16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0" h="165">
                    <a:moveTo>
                      <a:pt x="193" y="0"/>
                    </a:moveTo>
                    <a:lnTo>
                      <a:pt x="194" y="0"/>
                    </a:lnTo>
                    <a:lnTo>
                      <a:pt x="200" y="0"/>
                    </a:lnTo>
                    <a:lnTo>
                      <a:pt x="209" y="2"/>
                    </a:lnTo>
                    <a:lnTo>
                      <a:pt x="217" y="7"/>
                    </a:lnTo>
                    <a:lnTo>
                      <a:pt x="224" y="15"/>
                    </a:lnTo>
                    <a:lnTo>
                      <a:pt x="230" y="29"/>
                    </a:lnTo>
                    <a:lnTo>
                      <a:pt x="230" y="50"/>
                    </a:lnTo>
                    <a:lnTo>
                      <a:pt x="37" y="165"/>
                    </a:lnTo>
                    <a:lnTo>
                      <a:pt x="41" y="144"/>
                    </a:lnTo>
                    <a:lnTo>
                      <a:pt x="39" y="128"/>
                    </a:lnTo>
                    <a:lnTo>
                      <a:pt x="35" y="118"/>
                    </a:lnTo>
                    <a:lnTo>
                      <a:pt x="28" y="113"/>
                    </a:lnTo>
                    <a:lnTo>
                      <a:pt x="20" y="111"/>
                    </a:lnTo>
                    <a:lnTo>
                      <a:pt x="13" y="113"/>
                    </a:lnTo>
                    <a:lnTo>
                      <a:pt x="7" y="115"/>
                    </a:lnTo>
                    <a:lnTo>
                      <a:pt x="2" y="115"/>
                    </a:lnTo>
                    <a:lnTo>
                      <a:pt x="0" y="117"/>
                    </a:lnTo>
                    <a:lnTo>
                      <a:pt x="193" y="0"/>
                    </a:lnTo>
                    <a:close/>
                  </a:path>
                </a:pathLst>
              </a:custGeom>
              <a:solidFill>
                <a:srgbClr val="2424FF"/>
              </a:solidFill>
              <a:ln w="0">
                <a:solidFill>
                  <a:srgbClr val="2424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7" name="Freeform 308"/>
              <p:cNvSpPr>
                <a:spLocks/>
              </p:cNvSpPr>
              <p:nvPr/>
            </p:nvSpPr>
            <p:spPr bwMode="auto">
              <a:xfrm>
                <a:off x="2244" y="1846"/>
                <a:ext cx="223" cy="157"/>
              </a:xfrm>
              <a:custGeom>
                <a:avLst/>
                <a:gdLst>
                  <a:gd name="T0" fmla="*/ 189 w 223"/>
                  <a:gd name="T1" fmla="*/ 0 h 157"/>
                  <a:gd name="T2" fmla="*/ 191 w 223"/>
                  <a:gd name="T3" fmla="*/ 0 h 157"/>
                  <a:gd name="T4" fmla="*/ 197 w 223"/>
                  <a:gd name="T5" fmla="*/ 0 h 157"/>
                  <a:gd name="T6" fmla="*/ 204 w 223"/>
                  <a:gd name="T7" fmla="*/ 1 h 157"/>
                  <a:gd name="T8" fmla="*/ 212 w 223"/>
                  <a:gd name="T9" fmla="*/ 5 h 157"/>
                  <a:gd name="T10" fmla="*/ 219 w 223"/>
                  <a:gd name="T11" fmla="*/ 13 h 157"/>
                  <a:gd name="T12" fmla="*/ 223 w 223"/>
                  <a:gd name="T13" fmla="*/ 26 h 157"/>
                  <a:gd name="T14" fmla="*/ 223 w 223"/>
                  <a:gd name="T15" fmla="*/ 44 h 157"/>
                  <a:gd name="T16" fmla="*/ 34 w 223"/>
                  <a:gd name="T17" fmla="*/ 157 h 157"/>
                  <a:gd name="T18" fmla="*/ 36 w 223"/>
                  <a:gd name="T19" fmla="*/ 137 h 157"/>
                  <a:gd name="T20" fmla="*/ 34 w 223"/>
                  <a:gd name="T21" fmla="*/ 124 h 157"/>
                  <a:gd name="T22" fmla="*/ 28 w 223"/>
                  <a:gd name="T23" fmla="*/ 116 h 157"/>
                  <a:gd name="T24" fmla="*/ 23 w 223"/>
                  <a:gd name="T25" fmla="*/ 113 h 157"/>
                  <a:gd name="T26" fmla="*/ 15 w 223"/>
                  <a:gd name="T27" fmla="*/ 111 h 157"/>
                  <a:gd name="T28" fmla="*/ 8 w 223"/>
                  <a:gd name="T29" fmla="*/ 111 h 157"/>
                  <a:gd name="T30" fmla="*/ 4 w 223"/>
                  <a:gd name="T31" fmla="*/ 113 h 157"/>
                  <a:gd name="T32" fmla="*/ 0 w 223"/>
                  <a:gd name="T33" fmla="*/ 113 h 157"/>
                  <a:gd name="T34" fmla="*/ 189 w 223"/>
                  <a:gd name="T35" fmla="*/ 0 h 1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23"/>
                  <a:gd name="T55" fmla="*/ 0 h 157"/>
                  <a:gd name="T56" fmla="*/ 223 w 223"/>
                  <a:gd name="T57" fmla="*/ 157 h 1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23" h="157">
                    <a:moveTo>
                      <a:pt x="189" y="0"/>
                    </a:moveTo>
                    <a:lnTo>
                      <a:pt x="191" y="0"/>
                    </a:lnTo>
                    <a:lnTo>
                      <a:pt x="197" y="0"/>
                    </a:lnTo>
                    <a:lnTo>
                      <a:pt x="204" y="1"/>
                    </a:lnTo>
                    <a:lnTo>
                      <a:pt x="212" y="5"/>
                    </a:lnTo>
                    <a:lnTo>
                      <a:pt x="219" y="13"/>
                    </a:lnTo>
                    <a:lnTo>
                      <a:pt x="223" y="26"/>
                    </a:lnTo>
                    <a:lnTo>
                      <a:pt x="223" y="44"/>
                    </a:lnTo>
                    <a:lnTo>
                      <a:pt x="34" y="157"/>
                    </a:lnTo>
                    <a:lnTo>
                      <a:pt x="36" y="137"/>
                    </a:lnTo>
                    <a:lnTo>
                      <a:pt x="34" y="124"/>
                    </a:lnTo>
                    <a:lnTo>
                      <a:pt x="28" y="116"/>
                    </a:lnTo>
                    <a:lnTo>
                      <a:pt x="23" y="113"/>
                    </a:lnTo>
                    <a:lnTo>
                      <a:pt x="15" y="111"/>
                    </a:lnTo>
                    <a:lnTo>
                      <a:pt x="8" y="111"/>
                    </a:lnTo>
                    <a:lnTo>
                      <a:pt x="4" y="113"/>
                    </a:lnTo>
                    <a:lnTo>
                      <a:pt x="0" y="113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4949FF"/>
              </a:solidFill>
              <a:ln w="0">
                <a:solidFill>
                  <a:srgbClr val="494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8" name="Freeform 309"/>
              <p:cNvSpPr>
                <a:spLocks/>
              </p:cNvSpPr>
              <p:nvPr/>
            </p:nvSpPr>
            <p:spPr bwMode="auto">
              <a:xfrm>
                <a:off x="2250" y="1846"/>
                <a:ext cx="217" cy="152"/>
              </a:xfrm>
              <a:custGeom>
                <a:avLst/>
                <a:gdLst>
                  <a:gd name="T0" fmla="*/ 185 w 217"/>
                  <a:gd name="T1" fmla="*/ 0 h 152"/>
                  <a:gd name="T2" fmla="*/ 187 w 217"/>
                  <a:gd name="T3" fmla="*/ 0 h 152"/>
                  <a:gd name="T4" fmla="*/ 195 w 217"/>
                  <a:gd name="T5" fmla="*/ 1 h 152"/>
                  <a:gd name="T6" fmla="*/ 202 w 217"/>
                  <a:gd name="T7" fmla="*/ 3 h 152"/>
                  <a:gd name="T8" fmla="*/ 209 w 217"/>
                  <a:gd name="T9" fmla="*/ 11 h 152"/>
                  <a:gd name="T10" fmla="*/ 215 w 217"/>
                  <a:gd name="T11" fmla="*/ 22 h 152"/>
                  <a:gd name="T12" fmla="*/ 217 w 217"/>
                  <a:gd name="T13" fmla="*/ 39 h 152"/>
                  <a:gd name="T14" fmla="*/ 30 w 217"/>
                  <a:gd name="T15" fmla="*/ 152 h 152"/>
                  <a:gd name="T16" fmla="*/ 31 w 217"/>
                  <a:gd name="T17" fmla="*/ 133 h 152"/>
                  <a:gd name="T18" fmla="*/ 28 w 217"/>
                  <a:gd name="T19" fmla="*/ 122 h 152"/>
                  <a:gd name="T20" fmla="*/ 22 w 217"/>
                  <a:gd name="T21" fmla="*/ 115 h 152"/>
                  <a:gd name="T22" fmla="*/ 15 w 217"/>
                  <a:gd name="T23" fmla="*/ 113 h 152"/>
                  <a:gd name="T24" fmla="*/ 7 w 217"/>
                  <a:gd name="T25" fmla="*/ 111 h 152"/>
                  <a:gd name="T26" fmla="*/ 4 w 217"/>
                  <a:gd name="T27" fmla="*/ 113 h 152"/>
                  <a:gd name="T28" fmla="*/ 0 w 217"/>
                  <a:gd name="T29" fmla="*/ 113 h 152"/>
                  <a:gd name="T30" fmla="*/ 185 w 217"/>
                  <a:gd name="T31" fmla="*/ 0 h 1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7"/>
                  <a:gd name="T49" fmla="*/ 0 h 152"/>
                  <a:gd name="T50" fmla="*/ 217 w 217"/>
                  <a:gd name="T51" fmla="*/ 152 h 15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7" h="152">
                    <a:moveTo>
                      <a:pt x="185" y="0"/>
                    </a:moveTo>
                    <a:lnTo>
                      <a:pt x="187" y="0"/>
                    </a:lnTo>
                    <a:lnTo>
                      <a:pt x="195" y="1"/>
                    </a:lnTo>
                    <a:lnTo>
                      <a:pt x="202" y="3"/>
                    </a:lnTo>
                    <a:lnTo>
                      <a:pt x="209" y="11"/>
                    </a:lnTo>
                    <a:lnTo>
                      <a:pt x="215" y="22"/>
                    </a:lnTo>
                    <a:lnTo>
                      <a:pt x="217" y="39"/>
                    </a:lnTo>
                    <a:lnTo>
                      <a:pt x="30" y="152"/>
                    </a:lnTo>
                    <a:lnTo>
                      <a:pt x="31" y="133"/>
                    </a:lnTo>
                    <a:lnTo>
                      <a:pt x="28" y="122"/>
                    </a:lnTo>
                    <a:lnTo>
                      <a:pt x="22" y="115"/>
                    </a:lnTo>
                    <a:lnTo>
                      <a:pt x="15" y="113"/>
                    </a:lnTo>
                    <a:lnTo>
                      <a:pt x="7" y="111"/>
                    </a:lnTo>
                    <a:lnTo>
                      <a:pt x="4" y="113"/>
                    </a:lnTo>
                    <a:lnTo>
                      <a:pt x="0" y="11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6D6DFF"/>
              </a:solidFill>
              <a:ln w="0">
                <a:solidFill>
                  <a:srgbClr val="6D6D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9" name="Freeform 310"/>
              <p:cNvSpPr>
                <a:spLocks/>
              </p:cNvSpPr>
              <p:nvPr/>
            </p:nvSpPr>
            <p:spPr bwMode="auto">
              <a:xfrm>
                <a:off x="2255" y="1846"/>
                <a:ext cx="210" cy="146"/>
              </a:xfrm>
              <a:custGeom>
                <a:avLst/>
                <a:gdLst>
                  <a:gd name="T0" fmla="*/ 182 w 210"/>
                  <a:gd name="T1" fmla="*/ 0 h 146"/>
                  <a:gd name="T2" fmla="*/ 186 w 210"/>
                  <a:gd name="T3" fmla="*/ 0 h 146"/>
                  <a:gd name="T4" fmla="*/ 190 w 210"/>
                  <a:gd name="T5" fmla="*/ 1 h 146"/>
                  <a:gd name="T6" fmla="*/ 197 w 210"/>
                  <a:gd name="T7" fmla="*/ 5 h 146"/>
                  <a:gd name="T8" fmla="*/ 204 w 210"/>
                  <a:gd name="T9" fmla="*/ 11 h 146"/>
                  <a:gd name="T10" fmla="*/ 210 w 210"/>
                  <a:gd name="T11" fmla="*/ 22 h 146"/>
                  <a:gd name="T12" fmla="*/ 210 w 210"/>
                  <a:gd name="T13" fmla="*/ 35 h 146"/>
                  <a:gd name="T14" fmla="*/ 26 w 210"/>
                  <a:gd name="T15" fmla="*/ 146 h 146"/>
                  <a:gd name="T16" fmla="*/ 26 w 210"/>
                  <a:gd name="T17" fmla="*/ 131 h 146"/>
                  <a:gd name="T18" fmla="*/ 23 w 210"/>
                  <a:gd name="T19" fmla="*/ 120 h 146"/>
                  <a:gd name="T20" fmla="*/ 17 w 210"/>
                  <a:gd name="T21" fmla="*/ 115 h 146"/>
                  <a:gd name="T22" fmla="*/ 10 w 210"/>
                  <a:gd name="T23" fmla="*/ 113 h 146"/>
                  <a:gd name="T24" fmla="*/ 4 w 210"/>
                  <a:gd name="T25" fmla="*/ 111 h 146"/>
                  <a:gd name="T26" fmla="*/ 0 w 210"/>
                  <a:gd name="T27" fmla="*/ 111 h 146"/>
                  <a:gd name="T28" fmla="*/ 182 w 210"/>
                  <a:gd name="T29" fmla="*/ 0 h 14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0"/>
                  <a:gd name="T46" fmla="*/ 0 h 146"/>
                  <a:gd name="T47" fmla="*/ 210 w 210"/>
                  <a:gd name="T48" fmla="*/ 146 h 14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0" h="146">
                    <a:moveTo>
                      <a:pt x="182" y="0"/>
                    </a:moveTo>
                    <a:lnTo>
                      <a:pt x="186" y="0"/>
                    </a:lnTo>
                    <a:lnTo>
                      <a:pt x="190" y="1"/>
                    </a:lnTo>
                    <a:lnTo>
                      <a:pt x="197" y="5"/>
                    </a:lnTo>
                    <a:lnTo>
                      <a:pt x="204" y="11"/>
                    </a:lnTo>
                    <a:lnTo>
                      <a:pt x="210" y="22"/>
                    </a:lnTo>
                    <a:lnTo>
                      <a:pt x="210" y="35"/>
                    </a:lnTo>
                    <a:lnTo>
                      <a:pt x="26" y="146"/>
                    </a:lnTo>
                    <a:lnTo>
                      <a:pt x="26" y="131"/>
                    </a:lnTo>
                    <a:lnTo>
                      <a:pt x="23" y="120"/>
                    </a:lnTo>
                    <a:lnTo>
                      <a:pt x="17" y="115"/>
                    </a:lnTo>
                    <a:lnTo>
                      <a:pt x="10" y="113"/>
                    </a:lnTo>
                    <a:lnTo>
                      <a:pt x="4" y="111"/>
                    </a:lnTo>
                    <a:lnTo>
                      <a:pt x="0" y="111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9292FF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0" name="Freeform 311"/>
              <p:cNvSpPr>
                <a:spLocks/>
              </p:cNvSpPr>
              <p:nvPr/>
            </p:nvSpPr>
            <p:spPr bwMode="auto">
              <a:xfrm>
                <a:off x="2261" y="1846"/>
                <a:ext cx="202" cy="141"/>
              </a:xfrm>
              <a:custGeom>
                <a:avLst/>
                <a:gdLst>
                  <a:gd name="T0" fmla="*/ 178 w 202"/>
                  <a:gd name="T1" fmla="*/ 0 h 141"/>
                  <a:gd name="T2" fmla="*/ 182 w 202"/>
                  <a:gd name="T3" fmla="*/ 1 h 141"/>
                  <a:gd name="T4" fmla="*/ 187 w 202"/>
                  <a:gd name="T5" fmla="*/ 3 h 141"/>
                  <a:gd name="T6" fmla="*/ 195 w 202"/>
                  <a:gd name="T7" fmla="*/ 9 h 141"/>
                  <a:gd name="T8" fmla="*/ 202 w 202"/>
                  <a:gd name="T9" fmla="*/ 18 h 141"/>
                  <a:gd name="T10" fmla="*/ 202 w 202"/>
                  <a:gd name="T11" fmla="*/ 31 h 141"/>
                  <a:gd name="T12" fmla="*/ 22 w 202"/>
                  <a:gd name="T13" fmla="*/ 141 h 141"/>
                  <a:gd name="T14" fmla="*/ 20 w 202"/>
                  <a:gd name="T15" fmla="*/ 128 h 141"/>
                  <a:gd name="T16" fmla="*/ 17 w 202"/>
                  <a:gd name="T17" fmla="*/ 120 h 141"/>
                  <a:gd name="T18" fmla="*/ 9 w 202"/>
                  <a:gd name="T19" fmla="*/ 115 h 141"/>
                  <a:gd name="T20" fmla="*/ 4 w 202"/>
                  <a:gd name="T21" fmla="*/ 111 h 141"/>
                  <a:gd name="T22" fmla="*/ 0 w 202"/>
                  <a:gd name="T23" fmla="*/ 111 h 141"/>
                  <a:gd name="T24" fmla="*/ 178 w 202"/>
                  <a:gd name="T25" fmla="*/ 0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2"/>
                  <a:gd name="T40" fmla="*/ 0 h 141"/>
                  <a:gd name="T41" fmla="*/ 202 w 202"/>
                  <a:gd name="T42" fmla="*/ 141 h 1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2" h="141">
                    <a:moveTo>
                      <a:pt x="178" y="0"/>
                    </a:moveTo>
                    <a:lnTo>
                      <a:pt x="182" y="1"/>
                    </a:lnTo>
                    <a:lnTo>
                      <a:pt x="187" y="3"/>
                    </a:lnTo>
                    <a:lnTo>
                      <a:pt x="195" y="9"/>
                    </a:lnTo>
                    <a:lnTo>
                      <a:pt x="202" y="18"/>
                    </a:lnTo>
                    <a:lnTo>
                      <a:pt x="202" y="31"/>
                    </a:lnTo>
                    <a:lnTo>
                      <a:pt x="22" y="141"/>
                    </a:lnTo>
                    <a:lnTo>
                      <a:pt x="20" y="128"/>
                    </a:lnTo>
                    <a:lnTo>
                      <a:pt x="17" y="120"/>
                    </a:lnTo>
                    <a:lnTo>
                      <a:pt x="9" y="115"/>
                    </a:lnTo>
                    <a:lnTo>
                      <a:pt x="4" y="111"/>
                    </a:lnTo>
                    <a:lnTo>
                      <a:pt x="0" y="111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B6B6FF"/>
              </a:solidFill>
              <a:ln w="0">
                <a:solidFill>
                  <a:srgbClr val="B6B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" name="Freeform 312"/>
              <p:cNvSpPr>
                <a:spLocks/>
              </p:cNvSpPr>
              <p:nvPr/>
            </p:nvSpPr>
            <p:spPr bwMode="auto">
              <a:xfrm>
                <a:off x="2267" y="1847"/>
                <a:ext cx="196" cy="134"/>
              </a:xfrm>
              <a:custGeom>
                <a:avLst/>
                <a:gdLst>
                  <a:gd name="T0" fmla="*/ 176 w 196"/>
                  <a:gd name="T1" fmla="*/ 0 h 134"/>
                  <a:gd name="T2" fmla="*/ 176 w 196"/>
                  <a:gd name="T3" fmla="*/ 0 h 134"/>
                  <a:gd name="T4" fmla="*/ 179 w 196"/>
                  <a:gd name="T5" fmla="*/ 2 h 134"/>
                  <a:gd name="T6" fmla="*/ 181 w 196"/>
                  <a:gd name="T7" fmla="*/ 4 h 134"/>
                  <a:gd name="T8" fmla="*/ 187 w 196"/>
                  <a:gd name="T9" fmla="*/ 6 h 134"/>
                  <a:gd name="T10" fmla="*/ 191 w 196"/>
                  <a:gd name="T11" fmla="*/ 10 h 134"/>
                  <a:gd name="T12" fmla="*/ 192 w 196"/>
                  <a:gd name="T13" fmla="*/ 15 h 134"/>
                  <a:gd name="T14" fmla="*/ 196 w 196"/>
                  <a:gd name="T15" fmla="*/ 21 h 134"/>
                  <a:gd name="T16" fmla="*/ 196 w 196"/>
                  <a:gd name="T17" fmla="*/ 26 h 134"/>
                  <a:gd name="T18" fmla="*/ 16 w 196"/>
                  <a:gd name="T19" fmla="*/ 134 h 134"/>
                  <a:gd name="T20" fmla="*/ 16 w 196"/>
                  <a:gd name="T21" fmla="*/ 130 h 134"/>
                  <a:gd name="T22" fmla="*/ 16 w 196"/>
                  <a:gd name="T23" fmla="*/ 125 h 134"/>
                  <a:gd name="T24" fmla="*/ 13 w 196"/>
                  <a:gd name="T25" fmla="*/ 121 h 134"/>
                  <a:gd name="T26" fmla="*/ 9 w 196"/>
                  <a:gd name="T27" fmla="*/ 117 h 134"/>
                  <a:gd name="T28" fmla="*/ 7 w 196"/>
                  <a:gd name="T29" fmla="*/ 114 h 134"/>
                  <a:gd name="T30" fmla="*/ 3 w 196"/>
                  <a:gd name="T31" fmla="*/ 112 h 134"/>
                  <a:gd name="T32" fmla="*/ 1 w 196"/>
                  <a:gd name="T33" fmla="*/ 110 h 134"/>
                  <a:gd name="T34" fmla="*/ 0 w 196"/>
                  <a:gd name="T35" fmla="*/ 108 h 134"/>
                  <a:gd name="T36" fmla="*/ 176 w 196"/>
                  <a:gd name="T37" fmla="*/ 0 h 1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6"/>
                  <a:gd name="T58" fmla="*/ 0 h 134"/>
                  <a:gd name="T59" fmla="*/ 196 w 196"/>
                  <a:gd name="T60" fmla="*/ 134 h 1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6" h="134">
                    <a:moveTo>
                      <a:pt x="176" y="0"/>
                    </a:moveTo>
                    <a:lnTo>
                      <a:pt x="176" y="0"/>
                    </a:lnTo>
                    <a:lnTo>
                      <a:pt x="179" y="2"/>
                    </a:lnTo>
                    <a:lnTo>
                      <a:pt x="181" y="4"/>
                    </a:lnTo>
                    <a:lnTo>
                      <a:pt x="187" y="6"/>
                    </a:lnTo>
                    <a:lnTo>
                      <a:pt x="191" y="10"/>
                    </a:lnTo>
                    <a:lnTo>
                      <a:pt x="192" y="15"/>
                    </a:lnTo>
                    <a:lnTo>
                      <a:pt x="196" y="21"/>
                    </a:lnTo>
                    <a:lnTo>
                      <a:pt x="196" y="26"/>
                    </a:lnTo>
                    <a:lnTo>
                      <a:pt x="16" y="134"/>
                    </a:lnTo>
                    <a:lnTo>
                      <a:pt x="16" y="130"/>
                    </a:lnTo>
                    <a:lnTo>
                      <a:pt x="16" y="125"/>
                    </a:lnTo>
                    <a:lnTo>
                      <a:pt x="13" y="121"/>
                    </a:lnTo>
                    <a:lnTo>
                      <a:pt x="9" y="117"/>
                    </a:lnTo>
                    <a:lnTo>
                      <a:pt x="7" y="114"/>
                    </a:lnTo>
                    <a:lnTo>
                      <a:pt x="3" y="112"/>
                    </a:lnTo>
                    <a:lnTo>
                      <a:pt x="1" y="110"/>
                    </a:lnTo>
                    <a:lnTo>
                      <a:pt x="0" y="108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DBDBFF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2" name="Freeform 313"/>
              <p:cNvSpPr>
                <a:spLocks/>
              </p:cNvSpPr>
              <p:nvPr/>
            </p:nvSpPr>
            <p:spPr bwMode="auto">
              <a:xfrm>
                <a:off x="2272" y="1847"/>
                <a:ext cx="189" cy="128"/>
              </a:xfrm>
              <a:custGeom>
                <a:avLst/>
                <a:gdLst>
                  <a:gd name="T0" fmla="*/ 173 w 189"/>
                  <a:gd name="T1" fmla="*/ 0 h 128"/>
                  <a:gd name="T2" fmla="*/ 173 w 189"/>
                  <a:gd name="T3" fmla="*/ 0 h 128"/>
                  <a:gd name="T4" fmla="*/ 176 w 189"/>
                  <a:gd name="T5" fmla="*/ 2 h 128"/>
                  <a:gd name="T6" fmla="*/ 180 w 189"/>
                  <a:gd name="T7" fmla="*/ 6 h 128"/>
                  <a:gd name="T8" fmla="*/ 184 w 189"/>
                  <a:gd name="T9" fmla="*/ 10 h 128"/>
                  <a:gd name="T10" fmla="*/ 187 w 189"/>
                  <a:gd name="T11" fmla="*/ 13 h 128"/>
                  <a:gd name="T12" fmla="*/ 189 w 189"/>
                  <a:gd name="T13" fmla="*/ 17 h 128"/>
                  <a:gd name="T14" fmla="*/ 189 w 189"/>
                  <a:gd name="T15" fmla="*/ 23 h 128"/>
                  <a:gd name="T16" fmla="*/ 13 w 189"/>
                  <a:gd name="T17" fmla="*/ 128 h 128"/>
                  <a:gd name="T18" fmla="*/ 0 w 189"/>
                  <a:gd name="T19" fmla="*/ 108 h 128"/>
                  <a:gd name="T20" fmla="*/ 173 w 189"/>
                  <a:gd name="T21" fmla="*/ 0 h 1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9"/>
                  <a:gd name="T34" fmla="*/ 0 h 128"/>
                  <a:gd name="T35" fmla="*/ 189 w 189"/>
                  <a:gd name="T36" fmla="*/ 128 h 1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9" h="128">
                    <a:moveTo>
                      <a:pt x="173" y="0"/>
                    </a:moveTo>
                    <a:lnTo>
                      <a:pt x="173" y="0"/>
                    </a:lnTo>
                    <a:lnTo>
                      <a:pt x="176" y="2"/>
                    </a:lnTo>
                    <a:lnTo>
                      <a:pt x="180" y="6"/>
                    </a:lnTo>
                    <a:lnTo>
                      <a:pt x="184" y="10"/>
                    </a:lnTo>
                    <a:lnTo>
                      <a:pt x="187" y="13"/>
                    </a:lnTo>
                    <a:lnTo>
                      <a:pt x="189" y="17"/>
                    </a:lnTo>
                    <a:lnTo>
                      <a:pt x="189" y="23"/>
                    </a:lnTo>
                    <a:lnTo>
                      <a:pt x="13" y="128"/>
                    </a:lnTo>
                    <a:lnTo>
                      <a:pt x="0" y="108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3" name="Freeform 316"/>
              <p:cNvSpPr>
                <a:spLocks/>
              </p:cNvSpPr>
              <p:nvPr/>
            </p:nvSpPr>
            <p:spPr bwMode="auto">
              <a:xfrm>
                <a:off x="2231" y="1953"/>
                <a:ext cx="45" cy="61"/>
              </a:xfrm>
              <a:custGeom>
                <a:avLst/>
                <a:gdLst>
                  <a:gd name="T0" fmla="*/ 0 w 45"/>
                  <a:gd name="T1" fmla="*/ 8 h 61"/>
                  <a:gd name="T2" fmla="*/ 2 w 45"/>
                  <a:gd name="T3" fmla="*/ 8 h 61"/>
                  <a:gd name="T4" fmla="*/ 6 w 45"/>
                  <a:gd name="T5" fmla="*/ 4 h 61"/>
                  <a:gd name="T6" fmla="*/ 13 w 45"/>
                  <a:gd name="T7" fmla="*/ 2 h 61"/>
                  <a:gd name="T8" fmla="*/ 19 w 45"/>
                  <a:gd name="T9" fmla="*/ 0 h 61"/>
                  <a:gd name="T10" fmla="*/ 28 w 45"/>
                  <a:gd name="T11" fmla="*/ 0 h 61"/>
                  <a:gd name="T12" fmla="*/ 34 w 45"/>
                  <a:gd name="T13" fmla="*/ 2 h 61"/>
                  <a:gd name="T14" fmla="*/ 41 w 45"/>
                  <a:gd name="T15" fmla="*/ 9 h 61"/>
                  <a:gd name="T16" fmla="*/ 45 w 45"/>
                  <a:gd name="T17" fmla="*/ 21 h 61"/>
                  <a:gd name="T18" fmla="*/ 45 w 45"/>
                  <a:gd name="T19" fmla="*/ 37 h 61"/>
                  <a:gd name="T20" fmla="*/ 43 w 45"/>
                  <a:gd name="T21" fmla="*/ 61 h 6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61"/>
                  <a:gd name="T35" fmla="*/ 45 w 45"/>
                  <a:gd name="T36" fmla="*/ 61 h 6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61">
                    <a:moveTo>
                      <a:pt x="0" y="8"/>
                    </a:moveTo>
                    <a:lnTo>
                      <a:pt x="2" y="8"/>
                    </a:lnTo>
                    <a:lnTo>
                      <a:pt x="6" y="4"/>
                    </a:lnTo>
                    <a:lnTo>
                      <a:pt x="13" y="2"/>
                    </a:lnTo>
                    <a:lnTo>
                      <a:pt x="19" y="0"/>
                    </a:lnTo>
                    <a:lnTo>
                      <a:pt x="28" y="0"/>
                    </a:lnTo>
                    <a:lnTo>
                      <a:pt x="34" y="2"/>
                    </a:lnTo>
                    <a:lnTo>
                      <a:pt x="41" y="9"/>
                    </a:lnTo>
                    <a:lnTo>
                      <a:pt x="45" y="21"/>
                    </a:lnTo>
                    <a:lnTo>
                      <a:pt x="45" y="37"/>
                    </a:lnTo>
                    <a:lnTo>
                      <a:pt x="43" y="61"/>
                    </a:lnTo>
                  </a:path>
                </a:pathLst>
              </a:custGeom>
              <a:noFill/>
              <a:ln w="1111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315"/>
              <p:cNvSpPr>
                <a:spLocks/>
              </p:cNvSpPr>
              <p:nvPr/>
            </p:nvSpPr>
            <p:spPr bwMode="auto">
              <a:xfrm>
                <a:off x="2393" y="2601"/>
                <a:ext cx="63" cy="68"/>
              </a:xfrm>
              <a:custGeom>
                <a:avLst/>
                <a:gdLst>
                  <a:gd name="T0" fmla="*/ 45 w 63"/>
                  <a:gd name="T1" fmla="*/ 65 h 68"/>
                  <a:gd name="T2" fmla="*/ 58 w 63"/>
                  <a:gd name="T3" fmla="*/ 53 h 68"/>
                  <a:gd name="T4" fmla="*/ 63 w 63"/>
                  <a:gd name="T5" fmla="*/ 39 h 68"/>
                  <a:gd name="T6" fmla="*/ 60 w 63"/>
                  <a:gd name="T7" fmla="*/ 20 h 68"/>
                  <a:gd name="T8" fmla="*/ 48 w 63"/>
                  <a:gd name="T9" fmla="*/ 5 h 68"/>
                  <a:gd name="T10" fmla="*/ 34 w 63"/>
                  <a:gd name="T11" fmla="*/ 0 h 68"/>
                  <a:gd name="T12" fmla="*/ 17 w 63"/>
                  <a:gd name="T13" fmla="*/ 2 h 68"/>
                  <a:gd name="T14" fmla="*/ 6 w 63"/>
                  <a:gd name="T15" fmla="*/ 13 h 68"/>
                  <a:gd name="T16" fmla="*/ 0 w 63"/>
                  <a:gd name="T17" fmla="*/ 29 h 68"/>
                  <a:gd name="T18" fmla="*/ 4 w 63"/>
                  <a:gd name="T19" fmla="*/ 46 h 68"/>
                  <a:gd name="T20" fmla="*/ 13 w 63"/>
                  <a:gd name="T21" fmla="*/ 61 h 68"/>
                  <a:gd name="T22" fmla="*/ 30 w 63"/>
                  <a:gd name="T23" fmla="*/ 68 h 68"/>
                  <a:gd name="T24" fmla="*/ 45 w 63"/>
                  <a:gd name="T25" fmla="*/ 65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8"/>
                  <a:gd name="T41" fmla="*/ 63 w 63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8">
                    <a:moveTo>
                      <a:pt x="45" y="65"/>
                    </a:moveTo>
                    <a:lnTo>
                      <a:pt x="58" y="53"/>
                    </a:lnTo>
                    <a:lnTo>
                      <a:pt x="63" y="39"/>
                    </a:lnTo>
                    <a:lnTo>
                      <a:pt x="60" y="20"/>
                    </a:lnTo>
                    <a:lnTo>
                      <a:pt x="48" y="5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6" y="13"/>
                    </a:lnTo>
                    <a:lnTo>
                      <a:pt x="0" y="29"/>
                    </a:lnTo>
                    <a:lnTo>
                      <a:pt x="4" y="46"/>
                    </a:lnTo>
                    <a:lnTo>
                      <a:pt x="13" y="61"/>
                    </a:lnTo>
                    <a:lnTo>
                      <a:pt x="30" y="68"/>
                    </a:lnTo>
                    <a:lnTo>
                      <a:pt x="45" y="6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314"/>
              <p:cNvSpPr>
                <a:spLocks/>
              </p:cNvSpPr>
              <p:nvPr/>
            </p:nvSpPr>
            <p:spPr bwMode="auto">
              <a:xfrm>
                <a:off x="2393" y="2599"/>
                <a:ext cx="63" cy="68"/>
              </a:xfrm>
              <a:custGeom>
                <a:avLst/>
                <a:gdLst>
                  <a:gd name="T0" fmla="*/ 45 w 63"/>
                  <a:gd name="T1" fmla="*/ 65 h 68"/>
                  <a:gd name="T2" fmla="*/ 58 w 63"/>
                  <a:gd name="T3" fmla="*/ 53 h 68"/>
                  <a:gd name="T4" fmla="*/ 63 w 63"/>
                  <a:gd name="T5" fmla="*/ 39 h 68"/>
                  <a:gd name="T6" fmla="*/ 60 w 63"/>
                  <a:gd name="T7" fmla="*/ 20 h 68"/>
                  <a:gd name="T8" fmla="*/ 48 w 63"/>
                  <a:gd name="T9" fmla="*/ 5 h 68"/>
                  <a:gd name="T10" fmla="*/ 34 w 63"/>
                  <a:gd name="T11" fmla="*/ 0 h 68"/>
                  <a:gd name="T12" fmla="*/ 17 w 63"/>
                  <a:gd name="T13" fmla="*/ 2 h 68"/>
                  <a:gd name="T14" fmla="*/ 6 w 63"/>
                  <a:gd name="T15" fmla="*/ 13 h 68"/>
                  <a:gd name="T16" fmla="*/ 0 w 63"/>
                  <a:gd name="T17" fmla="*/ 29 h 68"/>
                  <a:gd name="T18" fmla="*/ 4 w 63"/>
                  <a:gd name="T19" fmla="*/ 46 h 68"/>
                  <a:gd name="T20" fmla="*/ 13 w 63"/>
                  <a:gd name="T21" fmla="*/ 61 h 68"/>
                  <a:gd name="T22" fmla="*/ 30 w 63"/>
                  <a:gd name="T23" fmla="*/ 68 h 68"/>
                  <a:gd name="T24" fmla="*/ 45 w 63"/>
                  <a:gd name="T25" fmla="*/ 65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68"/>
                  <a:gd name="T41" fmla="*/ 63 w 63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68">
                    <a:moveTo>
                      <a:pt x="45" y="65"/>
                    </a:moveTo>
                    <a:lnTo>
                      <a:pt x="58" y="53"/>
                    </a:lnTo>
                    <a:lnTo>
                      <a:pt x="63" y="39"/>
                    </a:lnTo>
                    <a:lnTo>
                      <a:pt x="60" y="20"/>
                    </a:lnTo>
                    <a:lnTo>
                      <a:pt x="48" y="5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6" y="13"/>
                    </a:lnTo>
                    <a:lnTo>
                      <a:pt x="0" y="29"/>
                    </a:lnTo>
                    <a:lnTo>
                      <a:pt x="4" y="46"/>
                    </a:lnTo>
                    <a:lnTo>
                      <a:pt x="13" y="61"/>
                    </a:lnTo>
                    <a:lnTo>
                      <a:pt x="30" y="68"/>
                    </a:lnTo>
                    <a:lnTo>
                      <a:pt x="45" y="6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rgbClr val="0000E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3" name="Freeform 120"/>
              <p:cNvSpPr>
                <a:spLocks/>
              </p:cNvSpPr>
              <p:nvPr/>
            </p:nvSpPr>
            <p:spPr bwMode="auto">
              <a:xfrm>
                <a:off x="1573" y="2331"/>
                <a:ext cx="65" cy="69"/>
              </a:xfrm>
              <a:custGeom>
                <a:avLst/>
                <a:gdLst>
                  <a:gd name="T0" fmla="*/ 46 w 65"/>
                  <a:gd name="T1" fmla="*/ 65 h 69"/>
                  <a:gd name="T2" fmla="*/ 59 w 65"/>
                  <a:gd name="T3" fmla="*/ 54 h 69"/>
                  <a:gd name="T4" fmla="*/ 65 w 65"/>
                  <a:gd name="T5" fmla="*/ 39 h 69"/>
                  <a:gd name="T6" fmla="*/ 61 w 65"/>
                  <a:gd name="T7" fmla="*/ 21 h 69"/>
                  <a:gd name="T8" fmla="*/ 50 w 65"/>
                  <a:gd name="T9" fmla="*/ 8 h 69"/>
                  <a:gd name="T10" fmla="*/ 35 w 65"/>
                  <a:gd name="T11" fmla="*/ 0 h 69"/>
                  <a:gd name="T12" fmla="*/ 19 w 65"/>
                  <a:gd name="T13" fmla="*/ 2 h 69"/>
                  <a:gd name="T14" fmla="*/ 6 w 65"/>
                  <a:gd name="T15" fmla="*/ 13 h 69"/>
                  <a:gd name="T16" fmla="*/ 0 w 65"/>
                  <a:gd name="T17" fmla="*/ 30 h 69"/>
                  <a:gd name="T18" fmla="*/ 4 w 65"/>
                  <a:gd name="T19" fmla="*/ 47 h 69"/>
                  <a:gd name="T20" fmla="*/ 15 w 65"/>
                  <a:gd name="T21" fmla="*/ 62 h 69"/>
                  <a:gd name="T22" fmla="*/ 30 w 65"/>
                  <a:gd name="T23" fmla="*/ 69 h 69"/>
                  <a:gd name="T24" fmla="*/ 46 w 65"/>
                  <a:gd name="T25" fmla="*/ 65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69"/>
                  <a:gd name="T41" fmla="*/ 65 w 65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69">
                    <a:moveTo>
                      <a:pt x="46" y="65"/>
                    </a:moveTo>
                    <a:lnTo>
                      <a:pt x="59" y="54"/>
                    </a:lnTo>
                    <a:lnTo>
                      <a:pt x="65" y="39"/>
                    </a:lnTo>
                    <a:lnTo>
                      <a:pt x="61" y="21"/>
                    </a:lnTo>
                    <a:lnTo>
                      <a:pt x="50" y="8"/>
                    </a:lnTo>
                    <a:lnTo>
                      <a:pt x="35" y="0"/>
                    </a:lnTo>
                    <a:lnTo>
                      <a:pt x="19" y="2"/>
                    </a:lnTo>
                    <a:lnTo>
                      <a:pt x="6" y="13"/>
                    </a:lnTo>
                    <a:lnTo>
                      <a:pt x="0" y="30"/>
                    </a:lnTo>
                    <a:lnTo>
                      <a:pt x="4" y="47"/>
                    </a:lnTo>
                    <a:lnTo>
                      <a:pt x="15" y="62"/>
                    </a:lnTo>
                    <a:lnTo>
                      <a:pt x="30" y="69"/>
                    </a:lnTo>
                    <a:lnTo>
                      <a:pt x="46" y="6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432"/>
          <p:cNvGrpSpPr>
            <a:grpSpLocks/>
          </p:cNvGrpSpPr>
          <p:nvPr/>
        </p:nvGrpSpPr>
        <p:grpSpPr bwMode="auto">
          <a:xfrm>
            <a:off x="1678907" y="3249663"/>
            <a:ext cx="3856200" cy="2999893"/>
            <a:chOff x="550" y="2195"/>
            <a:chExt cx="2062" cy="1669"/>
          </a:xfrm>
        </p:grpSpPr>
        <p:grpSp>
          <p:nvGrpSpPr>
            <p:cNvPr id="8" name="Group 413"/>
            <p:cNvGrpSpPr>
              <a:grpSpLocks/>
            </p:cNvGrpSpPr>
            <p:nvPr/>
          </p:nvGrpSpPr>
          <p:grpSpPr bwMode="auto">
            <a:xfrm>
              <a:off x="1874" y="2195"/>
              <a:ext cx="714" cy="291"/>
              <a:chOff x="1913" y="2147"/>
              <a:chExt cx="714" cy="291"/>
            </a:xfrm>
          </p:grpSpPr>
          <p:sp>
            <p:nvSpPr>
              <p:cNvPr id="6244" name="Freeform 281"/>
              <p:cNvSpPr>
                <a:spLocks/>
              </p:cNvSpPr>
              <p:nvPr/>
            </p:nvSpPr>
            <p:spPr bwMode="auto">
              <a:xfrm>
                <a:off x="1913" y="2269"/>
                <a:ext cx="432" cy="124"/>
              </a:xfrm>
              <a:custGeom>
                <a:avLst/>
                <a:gdLst>
                  <a:gd name="T0" fmla="*/ 0 w 432"/>
                  <a:gd name="T1" fmla="*/ 124 h 124"/>
                  <a:gd name="T2" fmla="*/ 432 w 432"/>
                  <a:gd name="T3" fmla="*/ 80 h 124"/>
                  <a:gd name="T4" fmla="*/ 352 w 432"/>
                  <a:gd name="T5" fmla="*/ 0 h 124"/>
                  <a:gd name="T6" fmla="*/ 0 w 432"/>
                  <a:gd name="T7" fmla="*/ 124 h 1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2"/>
                  <a:gd name="T13" fmla="*/ 0 h 124"/>
                  <a:gd name="T14" fmla="*/ 432 w 432"/>
                  <a:gd name="T15" fmla="*/ 124 h 1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2" h="124">
                    <a:moveTo>
                      <a:pt x="0" y="124"/>
                    </a:moveTo>
                    <a:lnTo>
                      <a:pt x="432" y="80"/>
                    </a:lnTo>
                    <a:lnTo>
                      <a:pt x="352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BFBFBF"/>
              </a:solidFill>
              <a:ln w="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5" name="Line 23"/>
              <p:cNvSpPr>
                <a:spLocks noChangeShapeType="1"/>
              </p:cNvSpPr>
              <p:nvPr/>
            </p:nvSpPr>
            <p:spPr bwMode="auto">
              <a:xfrm>
                <a:off x="2087" y="2180"/>
                <a:ext cx="199" cy="97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" name="Group 397"/>
              <p:cNvGrpSpPr>
                <a:grpSpLocks/>
              </p:cNvGrpSpPr>
              <p:nvPr/>
            </p:nvGrpSpPr>
            <p:grpSpPr bwMode="auto">
              <a:xfrm>
                <a:off x="2132" y="2147"/>
                <a:ext cx="495" cy="291"/>
                <a:chOff x="2132" y="2147"/>
                <a:chExt cx="495" cy="291"/>
              </a:xfrm>
            </p:grpSpPr>
            <p:sp>
              <p:nvSpPr>
                <p:cNvPr id="6247" name="Line 170"/>
                <p:cNvSpPr>
                  <a:spLocks noChangeShapeType="1"/>
                </p:cNvSpPr>
                <p:nvPr/>
              </p:nvSpPr>
              <p:spPr bwMode="auto">
                <a:xfrm>
                  <a:off x="2378" y="2319"/>
                  <a:ext cx="249" cy="119"/>
                </a:xfrm>
                <a:prstGeom prst="line">
                  <a:avLst/>
                </a:prstGeom>
                <a:noFill/>
                <a:ln w="238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8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2132" y="2147"/>
                  <a:ext cx="13" cy="7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9" name="Freeform 157"/>
                <p:cNvSpPr>
                  <a:spLocks/>
                </p:cNvSpPr>
                <p:nvPr/>
              </p:nvSpPr>
              <p:spPr bwMode="auto">
                <a:xfrm>
                  <a:off x="2288" y="2199"/>
                  <a:ext cx="263" cy="74"/>
                </a:xfrm>
                <a:custGeom>
                  <a:avLst/>
                  <a:gdLst>
                    <a:gd name="T0" fmla="*/ 72 w 263"/>
                    <a:gd name="T1" fmla="*/ 5 h 74"/>
                    <a:gd name="T2" fmla="*/ 0 w 263"/>
                    <a:gd name="T3" fmla="*/ 39 h 74"/>
                    <a:gd name="T4" fmla="*/ 68 w 263"/>
                    <a:gd name="T5" fmla="*/ 70 h 74"/>
                    <a:gd name="T6" fmla="*/ 139 w 263"/>
                    <a:gd name="T7" fmla="*/ 39 h 74"/>
                    <a:gd name="T8" fmla="*/ 191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6 w 263"/>
                    <a:gd name="T15" fmla="*/ 31 h 74"/>
                    <a:gd name="T16" fmla="*/ 72 w 263"/>
                    <a:gd name="T17" fmla="*/ 5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2" y="5"/>
                      </a:moveTo>
                      <a:lnTo>
                        <a:pt x="0" y="39"/>
                      </a:lnTo>
                      <a:lnTo>
                        <a:pt x="68" y="70"/>
                      </a:lnTo>
                      <a:lnTo>
                        <a:pt x="139" y="39"/>
                      </a:lnTo>
                      <a:lnTo>
                        <a:pt x="191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6" y="31"/>
                      </a:lnTo>
                      <a:lnTo>
                        <a:pt x="72" y="5"/>
                      </a:lnTo>
                      <a:close/>
                    </a:path>
                  </a:pathLst>
                </a:custGeom>
                <a:solidFill>
                  <a:srgbClr val="80FFFF"/>
                </a:solidFill>
                <a:ln w="0">
                  <a:solidFill>
                    <a:srgbClr val="8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0" name="Freeform 158"/>
                <p:cNvSpPr>
                  <a:spLocks/>
                </p:cNvSpPr>
                <p:nvPr/>
              </p:nvSpPr>
              <p:spPr bwMode="auto">
                <a:xfrm>
                  <a:off x="2158" y="2199"/>
                  <a:ext cx="263" cy="74"/>
                </a:xfrm>
                <a:custGeom>
                  <a:avLst/>
                  <a:gdLst>
                    <a:gd name="T0" fmla="*/ 74 w 263"/>
                    <a:gd name="T1" fmla="*/ 5 h 74"/>
                    <a:gd name="T2" fmla="*/ 0 w 263"/>
                    <a:gd name="T3" fmla="*/ 39 h 74"/>
                    <a:gd name="T4" fmla="*/ 68 w 263"/>
                    <a:gd name="T5" fmla="*/ 70 h 74"/>
                    <a:gd name="T6" fmla="*/ 139 w 263"/>
                    <a:gd name="T7" fmla="*/ 39 h 74"/>
                    <a:gd name="T8" fmla="*/ 193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8 w 263"/>
                    <a:gd name="T15" fmla="*/ 31 h 74"/>
                    <a:gd name="T16" fmla="*/ 74 w 263"/>
                    <a:gd name="T17" fmla="*/ 5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4" y="5"/>
                      </a:moveTo>
                      <a:lnTo>
                        <a:pt x="0" y="39"/>
                      </a:lnTo>
                      <a:lnTo>
                        <a:pt x="68" y="70"/>
                      </a:lnTo>
                      <a:lnTo>
                        <a:pt x="139" y="39"/>
                      </a:lnTo>
                      <a:lnTo>
                        <a:pt x="193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8" y="31"/>
                      </a:lnTo>
                      <a:lnTo>
                        <a:pt x="74" y="5"/>
                      </a:lnTo>
                      <a:close/>
                    </a:path>
                  </a:pathLst>
                </a:custGeom>
                <a:solidFill>
                  <a:srgbClr val="80FFFF"/>
                </a:solidFill>
                <a:ln w="0">
                  <a:solidFill>
                    <a:srgbClr val="8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1" name="Freeform 282"/>
                <p:cNvSpPr>
                  <a:spLocks/>
                </p:cNvSpPr>
                <p:nvPr/>
              </p:nvSpPr>
              <p:spPr bwMode="auto">
                <a:xfrm>
                  <a:off x="2356" y="2234"/>
                  <a:ext cx="72" cy="117"/>
                </a:xfrm>
                <a:custGeom>
                  <a:avLst/>
                  <a:gdLst>
                    <a:gd name="T0" fmla="*/ 0 w 72"/>
                    <a:gd name="T1" fmla="*/ 117 h 117"/>
                    <a:gd name="T2" fmla="*/ 0 w 72"/>
                    <a:gd name="T3" fmla="*/ 33 h 117"/>
                    <a:gd name="T4" fmla="*/ 72 w 72"/>
                    <a:gd name="T5" fmla="*/ 0 h 117"/>
                    <a:gd name="T6" fmla="*/ 72 w 72"/>
                    <a:gd name="T7" fmla="*/ 83 h 117"/>
                    <a:gd name="T8" fmla="*/ 0 w 72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117"/>
                    <a:gd name="T17" fmla="*/ 72 w 72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117">
                      <a:moveTo>
                        <a:pt x="0" y="117"/>
                      </a:moveTo>
                      <a:lnTo>
                        <a:pt x="0" y="33"/>
                      </a:lnTo>
                      <a:lnTo>
                        <a:pt x="72" y="0"/>
                      </a:lnTo>
                      <a:lnTo>
                        <a:pt x="72" y="83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2" name="Freeform 283"/>
                <p:cNvSpPr>
                  <a:spLocks/>
                </p:cNvSpPr>
                <p:nvPr/>
              </p:nvSpPr>
              <p:spPr bwMode="auto">
                <a:xfrm>
                  <a:off x="2428" y="2236"/>
                  <a:ext cx="51" cy="113"/>
                </a:xfrm>
                <a:custGeom>
                  <a:avLst/>
                  <a:gdLst>
                    <a:gd name="T0" fmla="*/ 51 w 51"/>
                    <a:gd name="T1" fmla="*/ 113 h 113"/>
                    <a:gd name="T2" fmla="*/ 51 w 51"/>
                    <a:gd name="T3" fmla="*/ 31 h 113"/>
                    <a:gd name="T4" fmla="*/ 0 w 51"/>
                    <a:gd name="T5" fmla="*/ 0 h 113"/>
                    <a:gd name="T6" fmla="*/ 0 w 51"/>
                    <a:gd name="T7" fmla="*/ 81 h 113"/>
                    <a:gd name="T8" fmla="*/ 51 w 51"/>
                    <a:gd name="T9" fmla="*/ 113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113"/>
                    <a:gd name="T17" fmla="*/ 51 w 51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113">
                      <a:moveTo>
                        <a:pt x="51" y="113"/>
                      </a:moveTo>
                      <a:lnTo>
                        <a:pt x="51" y="31"/>
                      </a:lnTo>
                      <a:lnTo>
                        <a:pt x="0" y="0"/>
                      </a:lnTo>
                      <a:lnTo>
                        <a:pt x="0" y="81"/>
                      </a:lnTo>
                      <a:lnTo>
                        <a:pt x="51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3" name="Freeform 284"/>
                <p:cNvSpPr>
                  <a:spLocks/>
                </p:cNvSpPr>
                <p:nvPr/>
              </p:nvSpPr>
              <p:spPr bwMode="auto">
                <a:xfrm>
                  <a:off x="2479" y="2234"/>
                  <a:ext cx="72" cy="117"/>
                </a:xfrm>
                <a:custGeom>
                  <a:avLst/>
                  <a:gdLst>
                    <a:gd name="T0" fmla="*/ 0 w 72"/>
                    <a:gd name="T1" fmla="*/ 117 h 117"/>
                    <a:gd name="T2" fmla="*/ 0 w 72"/>
                    <a:gd name="T3" fmla="*/ 33 h 117"/>
                    <a:gd name="T4" fmla="*/ 72 w 72"/>
                    <a:gd name="T5" fmla="*/ 0 h 117"/>
                    <a:gd name="T6" fmla="*/ 72 w 72"/>
                    <a:gd name="T7" fmla="*/ 83 h 117"/>
                    <a:gd name="T8" fmla="*/ 0 w 72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117"/>
                    <a:gd name="T17" fmla="*/ 72 w 72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117">
                      <a:moveTo>
                        <a:pt x="0" y="117"/>
                      </a:moveTo>
                      <a:lnTo>
                        <a:pt x="0" y="33"/>
                      </a:lnTo>
                      <a:lnTo>
                        <a:pt x="72" y="0"/>
                      </a:lnTo>
                      <a:lnTo>
                        <a:pt x="72" y="83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4" name="Freeform 285"/>
                <p:cNvSpPr>
                  <a:spLocks/>
                </p:cNvSpPr>
                <p:nvPr/>
              </p:nvSpPr>
              <p:spPr bwMode="auto">
                <a:xfrm>
                  <a:off x="2288" y="2193"/>
                  <a:ext cx="263" cy="74"/>
                </a:xfrm>
                <a:custGeom>
                  <a:avLst/>
                  <a:gdLst>
                    <a:gd name="T0" fmla="*/ 72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1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6 w 263"/>
                    <a:gd name="T15" fmla="*/ 32 h 74"/>
                    <a:gd name="T16" fmla="*/ 72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2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1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6" y="32"/>
                      </a:lnTo>
                      <a:lnTo>
                        <a:pt x="72" y="6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0">
                  <a:solidFill>
                    <a:srgbClr val="ABABA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5" name="Freeform 286"/>
                <p:cNvSpPr>
                  <a:spLocks/>
                </p:cNvSpPr>
                <p:nvPr/>
              </p:nvSpPr>
              <p:spPr bwMode="auto">
                <a:xfrm>
                  <a:off x="2288" y="2193"/>
                  <a:ext cx="263" cy="74"/>
                </a:xfrm>
                <a:custGeom>
                  <a:avLst/>
                  <a:gdLst>
                    <a:gd name="T0" fmla="*/ 72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1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6 w 263"/>
                    <a:gd name="T15" fmla="*/ 32 h 74"/>
                    <a:gd name="T16" fmla="*/ 72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2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1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6" y="32"/>
                      </a:lnTo>
                      <a:lnTo>
                        <a:pt x="72" y="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6" name="Freeform 287"/>
                <p:cNvSpPr>
                  <a:spLocks/>
                </p:cNvSpPr>
                <p:nvPr/>
              </p:nvSpPr>
              <p:spPr bwMode="auto">
                <a:xfrm>
                  <a:off x="2156" y="2234"/>
                  <a:ext cx="72" cy="117"/>
                </a:xfrm>
                <a:custGeom>
                  <a:avLst/>
                  <a:gdLst>
                    <a:gd name="T0" fmla="*/ 72 w 72"/>
                    <a:gd name="T1" fmla="*/ 117 h 117"/>
                    <a:gd name="T2" fmla="*/ 72 w 72"/>
                    <a:gd name="T3" fmla="*/ 33 h 117"/>
                    <a:gd name="T4" fmla="*/ 0 w 72"/>
                    <a:gd name="T5" fmla="*/ 0 h 117"/>
                    <a:gd name="T6" fmla="*/ 0 w 72"/>
                    <a:gd name="T7" fmla="*/ 83 h 117"/>
                    <a:gd name="T8" fmla="*/ 72 w 72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117"/>
                    <a:gd name="T17" fmla="*/ 72 w 72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117">
                      <a:moveTo>
                        <a:pt x="72" y="117"/>
                      </a:moveTo>
                      <a:lnTo>
                        <a:pt x="72" y="33"/>
                      </a:lnTo>
                      <a:lnTo>
                        <a:pt x="0" y="0"/>
                      </a:lnTo>
                      <a:lnTo>
                        <a:pt x="0" y="83"/>
                      </a:lnTo>
                      <a:lnTo>
                        <a:pt x="72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7" name="Freeform 288"/>
                <p:cNvSpPr>
                  <a:spLocks/>
                </p:cNvSpPr>
                <p:nvPr/>
              </p:nvSpPr>
              <p:spPr bwMode="auto">
                <a:xfrm>
                  <a:off x="2228" y="2234"/>
                  <a:ext cx="71" cy="117"/>
                </a:xfrm>
                <a:custGeom>
                  <a:avLst/>
                  <a:gdLst>
                    <a:gd name="T0" fmla="*/ 0 w 71"/>
                    <a:gd name="T1" fmla="*/ 117 h 117"/>
                    <a:gd name="T2" fmla="*/ 0 w 71"/>
                    <a:gd name="T3" fmla="*/ 33 h 117"/>
                    <a:gd name="T4" fmla="*/ 71 w 71"/>
                    <a:gd name="T5" fmla="*/ 0 h 117"/>
                    <a:gd name="T6" fmla="*/ 71 w 71"/>
                    <a:gd name="T7" fmla="*/ 83 h 117"/>
                    <a:gd name="T8" fmla="*/ 0 w 71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117"/>
                    <a:gd name="T17" fmla="*/ 71 w 71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117">
                      <a:moveTo>
                        <a:pt x="0" y="117"/>
                      </a:moveTo>
                      <a:lnTo>
                        <a:pt x="0" y="33"/>
                      </a:lnTo>
                      <a:lnTo>
                        <a:pt x="71" y="0"/>
                      </a:lnTo>
                      <a:lnTo>
                        <a:pt x="71" y="83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8" name="Freeform 289"/>
                <p:cNvSpPr>
                  <a:spLocks/>
                </p:cNvSpPr>
                <p:nvPr/>
              </p:nvSpPr>
              <p:spPr bwMode="auto">
                <a:xfrm>
                  <a:off x="2158" y="2193"/>
                  <a:ext cx="263" cy="74"/>
                </a:xfrm>
                <a:custGeom>
                  <a:avLst/>
                  <a:gdLst>
                    <a:gd name="T0" fmla="*/ 74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3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8 w 263"/>
                    <a:gd name="T15" fmla="*/ 32 h 74"/>
                    <a:gd name="T16" fmla="*/ 74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4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3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8" y="32"/>
                      </a:lnTo>
                      <a:lnTo>
                        <a:pt x="74" y="6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0">
                  <a:solidFill>
                    <a:srgbClr val="ABABA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9" name="Freeform 290"/>
                <p:cNvSpPr>
                  <a:spLocks/>
                </p:cNvSpPr>
                <p:nvPr/>
              </p:nvSpPr>
              <p:spPr bwMode="auto">
                <a:xfrm>
                  <a:off x="2158" y="2193"/>
                  <a:ext cx="263" cy="74"/>
                </a:xfrm>
                <a:custGeom>
                  <a:avLst/>
                  <a:gdLst>
                    <a:gd name="T0" fmla="*/ 74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3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8 w 263"/>
                    <a:gd name="T15" fmla="*/ 32 h 74"/>
                    <a:gd name="T16" fmla="*/ 74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4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3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8" y="32"/>
                      </a:lnTo>
                      <a:lnTo>
                        <a:pt x="74" y="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60" name="Freeform 291"/>
                <p:cNvSpPr>
                  <a:spLocks/>
                </p:cNvSpPr>
                <p:nvPr/>
              </p:nvSpPr>
              <p:spPr bwMode="auto">
                <a:xfrm>
                  <a:off x="2291" y="2239"/>
                  <a:ext cx="73" cy="117"/>
                </a:xfrm>
                <a:custGeom>
                  <a:avLst/>
                  <a:gdLst>
                    <a:gd name="T0" fmla="*/ 73 w 73"/>
                    <a:gd name="T1" fmla="*/ 117 h 117"/>
                    <a:gd name="T2" fmla="*/ 73 w 73"/>
                    <a:gd name="T3" fmla="*/ 36 h 117"/>
                    <a:gd name="T4" fmla="*/ 0 w 73"/>
                    <a:gd name="T5" fmla="*/ 0 h 117"/>
                    <a:gd name="T6" fmla="*/ 0 w 73"/>
                    <a:gd name="T7" fmla="*/ 84 h 117"/>
                    <a:gd name="T8" fmla="*/ 73 w 73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"/>
                    <a:gd name="T16" fmla="*/ 0 h 117"/>
                    <a:gd name="T17" fmla="*/ 73 w 73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" h="117">
                      <a:moveTo>
                        <a:pt x="73" y="117"/>
                      </a:moveTo>
                      <a:lnTo>
                        <a:pt x="73" y="36"/>
                      </a:lnTo>
                      <a:lnTo>
                        <a:pt x="0" y="0"/>
                      </a:lnTo>
                      <a:lnTo>
                        <a:pt x="0" y="84"/>
                      </a:lnTo>
                      <a:lnTo>
                        <a:pt x="73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" name="Group 431"/>
            <p:cNvGrpSpPr>
              <a:grpSpLocks/>
            </p:cNvGrpSpPr>
            <p:nvPr/>
          </p:nvGrpSpPr>
          <p:grpSpPr bwMode="auto">
            <a:xfrm>
              <a:off x="550" y="2742"/>
              <a:ext cx="2062" cy="1122"/>
              <a:chOff x="550" y="2742"/>
              <a:chExt cx="2062" cy="1122"/>
            </a:xfrm>
          </p:grpSpPr>
          <p:grpSp>
            <p:nvGrpSpPr>
              <p:cNvPr id="11" name="Group 430"/>
              <p:cNvGrpSpPr>
                <a:grpSpLocks/>
              </p:cNvGrpSpPr>
              <p:nvPr/>
            </p:nvGrpSpPr>
            <p:grpSpPr bwMode="auto">
              <a:xfrm>
                <a:off x="550" y="2742"/>
                <a:ext cx="1161" cy="1122"/>
                <a:chOff x="550" y="2742"/>
                <a:chExt cx="1161" cy="1122"/>
              </a:xfrm>
            </p:grpSpPr>
            <p:sp>
              <p:nvSpPr>
                <p:cNvPr id="6172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832" y="3081"/>
                  <a:ext cx="870" cy="380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3" name="Freeform 12"/>
                <p:cNvSpPr>
                  <a:spLocks/>
                </p:cNvSpPr>
                <p:nvPr/>
              </p:nvSpPr>
              <p:spPr bwMode="auto">
                <a:xfrm>
                  <a:off x="1295" y="3079"/>
                  <a:ext cx="416" cy="725"/>
                </a:xfrm>
                <a:custGeom>
                  <a:avLst/>
                  <a:gdLst>
                    <a:gd name="T0" fmla="*/ 0 w 416"/>
                    <a:gd name="T1" fmla="*/ 725 h 725"/>
                    <a:gd name="T2" fmla="*/ 356 w 416"/>
                    <a:gd name="T3" fmla="*/ 48 h 725"/>
                    <a:gd name="T4" fmla="*/ 358 w 416"/>
                    <a:gd name="T5" fmla="*/ 47 h 725"/>
                    <a:gd name="T6" fmla="*/ 362 w 416"/>
                    <a:gd name="T7" fmla="*/ 39 h 725"/>
                    <a:gd name="T8" fmla="*/ 373 w 416"/>
                    <a:gd name="T9" fmla="*/ 28 h 725"/>
                    <a:gd name="T10" fmla="*/ 390 w 416"/>
                    <a:gd name="T11" fmla="*/ 13 h 725"/>
                    <a:gd name="T12" fmla="*/ 416 w 416"/>
                    <a:gd name="T13" fmla="*/ 0 h 7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16"/>
                    <a:gd name="T22" fmla="*/ 0 h 725"/>
                    <a:gd name="T23" fmla="*/ 416 w 416"/>
                    <a:gd name="T24" fmla="*/ 725 h 7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16" h="725">
                      <a:moveTo>
                        <a:pt x="0" y="725"/>
                      </a:moveTo>
                      <a:lnTo>
                        <a:pt x="356" y="48"/>
                      </a:lnTo>
                      <a:lnTo>
                        <a:pt x="358" y="47"/>
                      </a:lnTo>
                      <a:lnTo>
                        <a:pt x="362" y="39"/>
                      </a:lnTo>
                      <a:lnTo>
                        <a:pt x="373" y="28"/>
                      </a:lnTo>
                      <a:lnTo>
                        <a:pt x="390" y="13"/>
                      </a:lnTo>
                      <a:lnTo>
                        <a:pt x="416" y="0"/>
                      </a:lnTo>
                    </a:path>
                  </a:pathLst>
                </a:cu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4" name="Freeform 150"/>
                <p:cNvSpPr>
                  <a:spLocks/>
                </p:cNvSpPr>
                <p:nvPr/>
              </p:nvSpPr>
              <p:spPr bwMode="auto">
                <a:xfrm>
                  <a:off x="550" y="3066"/>
                  <a:ext cx="210" cy="54"/>
                </a:xfrm>
                <a:custGeom>
                  <a:avLst/>
                  <a:gdLst>
                    <a:gd name="T0" fmla="*/ 210 w 210"/>
                    <a:gd name="T1" fmla="*/ 0 h 54"/>
                    <a:gd name="T2" fmla="*/ 56 w 210"/>
                    <a:gd name="T3" fmla="*/ 0 h 54"/>
                    <a:gd name="T4" fmla="*/ 0 w 210"/>
                    <a:gd name="T5" fmla="*/ 54 h 54"/>
                    <a:gd name="T6" fmla="*/ 172 w 210"/>
                    <a:gd name="T7" fmla="*/ 54 h 5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0"/>
                    <a:gd name="T13" fmla="*/ 0 h 54"/>
                    <a:gd name="T14" fmla="*/ 210 w 210"/>
                    <a:gd name="T15" fmla="*/ 54 h 5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0" h="54">
                      <a:moveTo>
                        <a:pt x="210" y="0"/>
                      </a:moveTo>
                      <a:lnTo>
                        <a:pt x="56" y="0"/>
                      </a:lnTo>
                      <a:lnTo>
                        <a:pt x="0" y="54"/>
                      </a:lnTo>
                      <a:lnTo>
                        <a:pt x="172" y="54"/>
                      </a:lnTo>
                    </a:path>
                  </a:pathLst>
                </a:cu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5" name="Freeform 151"/>
                <p:cNvSpPr>
                  <a:spLocks/>
                </p:cNvSpPr>
                <p:nvPr/>
              </p:nvSpPr>
              <p:spPr bwMode="auto">
                <a:xfrm>
                  <a:off x="782" y="3391"/>
                  <a:ext cx="196" cy="104"/>
                </a:xfrm>
                <a:custGeom>
                  <a:avLst/>
                  <a:gdLst>
                    <a:gd name="T0" fmla="*/ 144 w 196"/>
                    <a:gd name="T1" fmla="*/ 0 h 104"/>
                    <a:gd name="T2" fmla="*/ 0 w 196"/>
                    <a:gd name="T3" fmla="*/ 61 h 104"/>
                    <a:gd name="T4" fmla="*/ 46 w 196"/>
                    <a:gd name="T5" fmla="*/ 104 h 104"/>
                    <a:gd name="T6" fmla="*/ 196 w 196"/>
                    <a:gd name="T7" fmla="*/ 39 h 1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6"/>
                    <a:gd name="T13" fmla="*/ 0 h 104"/>
                    <a:gd name="T14" fmla="*/ 196 w 196"/>
                    <a:gd name="T15" fmla="*/ 104 h 1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6" h="104">
                      <a:moveTo>
                        <a:pt x="144" y="0"/>
                      </a:moveTo>
                      <a:lnTo>
                        <a:pt x="0" y="61"/>
                      </a:lnTo>
                      <a:lnTo>
                        <a:pt x="46" y="104"/>
                      </a:lnTo>
                      <a:lnTo>
                        <a:pt x="196" y="39"/>
                      </a:lnTo>
                    </a:path>
                  </a:pathLst>
                </a:cu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6" name="Freeform 152"/>
                <p:cNvSpPr>
                  <a:spLocks/>
                </p:cNvSpPr>
                <p:nvPr/>
              </p:nvSpPr>
              <p:spPr bwMode="auto">
                <a:xfrm>
                  <a:off x="1234" y="3695"/>
                  <a:ext cx="171" cy="169"/>
                </a:xfrm>
                <a:custGeom>
                  <a:avLst/>
                  <a:gdLst>
                    <a:gd name="T0" fmla="*/ 78 w 171"/>
                    <a:gd name="T1" fmla="*/ 0 h 169"/>
                    <a:gd name="T2" fmla="*/ 0 w 171"/>
                    <a:gd name="T3" fmla="*/ 141 h 169"/>
                    <a:gd name="T4" fmla="*/ 97 w 171"/>
                    <a:gd name="T5" fmla="*/ 169 h 169"/>
                    <a:gd name="T6" fmla="*/ 171 w 171"/>
                    <a:gd name="T7" fmla="*/ 20 h 16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1"/>
                    <a:gd name="T13" fmla="*/ 0 h 169"/>
                    <a:gd name="T14" fmla="*/ 171 w 171"/>
                    <a:gd name="T15" fmla="*/ 169 h 16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1" h="169">
                      <a:moveTo>
                        <a:pt x="78" y="0"/>
                      </a:moveTo>
                      <a:lnTo>
                        <a:pt x="0" y="141"/>
                      </a:lnTo>
                      <a:lnTo>
                        <a:pt x="97" y="169"/>
                      </a:lnTo>
                      <a:lnTo>
                        <a:pt x="171" y="20"/>
                      </a:lnTo>
                    </a:path>
                  </a:pathLst>
                </a:cu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7" name="Freeform 183"/>
                <p:cNvSpPr>
                  <a:spLocks/>
                </p:cNvSpPr>
                <p:nvPr/>
              </p:nvSpPr>
              <p:spPr bwMode="auto">
                <a:xfrm>
                  <a:off x="1507" y="3233"/>
                  <a:ext cx="41" cy="302"/>
                </a:xfrm>
                <a:custGeom>
                  <a:avLst/>
                  <a:gdLst>
                    <a:gd name="T0" fmla="*/ 41 w 41"/>
                    <a:gd name="T1" fmla="*/ 0 h 302"/>
                    <a:gd name="T2" fmla="*/ 41 w 41"/>
                    <a:gd name="T3" fmla="*/ 299 h 302"/>
                    <a:gd name="T4" fmla="*/ 18 w 41"/>
                    <a:gd name="T5" fmla="*/ 302 h 302"/>
                    <a:gd name="T6" fmla="*/ 4 w 41"/>
                    <a:gd name="T7" fmla="*/ 302 h 302"/>
                    <a:gd name="T8" fmla="*/ 0 w 41"/>
                    <a:gd name="T9" fmla="*/ 302 h 302"/>
                    <a:gd name="T10" fmla="*/ 0 w 41"/>
                    <a:gd name="T11" fmla="*/ 2 h 302"/>
                    <a:gd name="T12" fmla="*/ 41 w 41"/>
                    <a:gd name="T13" fmla="*/ 0 h 3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1"/>
                    <a:gd name="T22" fmla="*/ 0 h 302"/>
                    <a:gd name="T23" fmla="*/ 41 w 41"/>
                    <a:gd name="T24" fmla="*/ 302 h 3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1" h="302">
                      <a:moveTo>
                        <a:pt x="41" y="0"/>
                      </a:moveTo>
                      <a:lnTo>
                        <a:pt x="41" y="299"/>
                      </a:lnTo>
                      <a:lnTo>
                        <a:pt x="18" y="302"/>
                      </a:lnTo>
                      <a:lnTo>
                        <a:pt x="4" y="302"/>
                      </a:lnTo>
                      <a:lnTo>
                        <a:pt x="0" y="302"/>
                      </a:lnTo>
                      <a:lnTo>
                        <a:pt x="0" y="2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8" name="Freeform 184"/>
                <p:cNvSpPr>
                  <a:spLocks/>
                </p:cNvSpPr>
                <p:nvPr/>
              </p:nvSpPr>
              <p:spPr bwMode="auto">
                <a:xfrm>
                  <a:off x="815" y="2864"/>
                  <a:ext cx="384" cy="354"/>
                </a:xfrm>
                <a:custGeom>
                  <a:avLst/>
                  <a:gdLst>
                    <a:gd name="T0" fmla="*/ 169 w 384"/>
                    <a:gd name="T1" fmla="*/ 354 h 354"/>
                    <a:gd name="T2" fmla="*/ 128 w 384"/>
                    <a:gd name="T3" fmla="*/ 349 h 354"/>
                    <a:gd name="T4" fmla="*/ 93 w 384"/>
                    <a:gd name="T5" fmla="*/ 339 h 354"/>
                    <a:gd name="T6" fmla="*/ 67 w 384"/>
                    <a:gd name="T7" fmla="*/ 326 h 354"/>
                    <a:gd name="T8" fmla="*/ 45 w 384"/>
                    <a:gd name="T9" fmla="*/ 310 h 354"/>
                    <a:gd name="T10" fmla="*/ 28 w 384"/>
                    <a:gd name="T11" fmla="*/ 295 h 354"/>
                    <a:gd name="T12" fmla="*/ 15 w 384"/>
                    <a:gd name="T13" fmla="*/ 278 h 354"/>
                    <a:gd name="T14" fmla="*/ 8 w 384"/>
                    <a:gd name="T15" fmla="*/ 263 h 354"/>
                    <a:gd name="T16" fmla="*/ 2 w 384"/>
                    <a:gd name="T17" fmla="*/ 252 h 354"/>
                    <a:gd name="T18" fmla="*/ 0 w 384"/>
                    <a:gd name="T19" fmla="*/ 243 h 354"/>
                    <a:gd name="T20" fmla="*/ 0 w 384"/>
                    <a:gd name="T21" fmla="*/ 241 h 354"/>
                    <a:gd name="T22" fmla="*/ 0 w 384"/>
                    <a:gd name="T23" fmla="*/ 0 h 354"/>
                    <a:gd name="T24" fmla="*/ 384 w 384"/>
                    <a:gd name="T25" fmla="*/ 2 h 354"/>
                    <a:gd name="T26" fmla="*/ 384 w 384"/>
                    <a:gd name="T27" fmla="*/ 236 h 354"/>
                    <a:gd name="T28" fmla="*/ 377 w 384"/>
                    <a:gd name="T29" fmla="*/ 254 h 354"/>
                    <a:gd name="T30" fmla="*/ 367 w 384"/>
                    <a:gd name="T31" fmla="*/ 273 h 354"/>
                    <a:gd name="T32" fmla="*/ 360 w 384"/>
                    <a:gd name="T33" fmla="*/ 286 h 354"/>
                    <a:gd name="T34" fmla="*/ 352 w 384"/>
                    <a:gd name="T35" fmla="*/ 297 h 354"/>
                    <a:gd name="T36" fmla="*/ 351 w 384"/>
                    <a:gd name="T37" fmla="*/ 299 h 354"/>
                    <a:gd name="T38" fmla="*/ 330 w 384"/>
                    <a:gd name="T39" fmla="*/ 317 h 354"/>
                    <a:gd name="T40" fmla="*/ 304 w 384"/>
                    <a:gd name="T41" fmla="*/ 330 h 354"/>
                    <a:gd name="T42" fmla="*/ 275 w 384"/>
                    <a:gd name="T43" fmla="*/ 339 h 354"/>
                    <a:gd name="T44" fmla="*/ 243 w 384"/>
                    <a:gd name="T45" fmla="*/ 347 h 354"/>
                    <a:gd name="T46" fmla="*/ 215 w 384"/>
                    <a:gd name="T47" fmla="*/ 351 h 354"/>
                    <a:gd name="T48" fmla="*/ 191 w 384"/>
                    <a:gd name="T49" fmla="*/ 352 h 354"/>
                    <a:gd name="T50" fmla="*/ 174 w 384"/>
                    <a:gd name="T51" fmla="*/ 354 h 354"/>
                    <a:gd name="T52" fmla="*/ 169 w 384"/>
                    <a:gd name="T53" fmla="*/ 354 h 35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4"/>
                    <a:gd name="T82" fmla="*/ 0 h 354"/>
                    <a:gd name="T83" fmla="*/ 384 w 384"/>
                    <a:gd name="T84" fmla="*/ 354 h 35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4" h="354">
                      <a:moveTo>
                        <a:pt x="169" y="354"/>
                      </a:moveTo>
                      <a:lnTo>
                        <a:pt x="128" y="349"/>
                      </a:lnTo>
                      <a:lnTo>
                        <a:pt x="93" y="339"/>
                      </a:lnTo>
                      <a:lnTo>
                        <a:pt x="67" y="326"/>
                      </a:lnTo>
                      <a:lnTo>
                        <a:pt x="45" y="310"/>
                      </a:lnTo>
                      <a:lnTo>
                        <a:pt x="28" y="295"/>
                      </a:lnTo>
                      <a:lnTo>
                        <a:pt x="15" y="278"/>
                      </a:lnTo>
                      <a:lnTo>
                        <a:pt x="8" y="263"/>
                      </a:lnTo>
                      <a:lnTo>
                        <a:pt x="2" y="252"/>
                      </a:lnTo>
                      <a:lnTo>
                        <a:pt x="0" y="243"/>
                      </a:lnTo>
                      <a:lnTo>
                        <a:pt x="0" y="241"/>
                      </a:lnTo>
                      <a:lnTo>
                        <a:pt x="0" y="0"/>
                      </a:lnTo>
                      <a:lnTo>
                        <a:pt x="384" y="2"/>
                      </a:lnTo>
                      <a:lnTo>
                        <a:pt x="384" y="236"/>
                      </a:lnTo>
                      <a:lnTo>
                        <a:pt x="377" y="254"/>
                      </a:lnTo>
                      <a:lnTo>
                        <a:pt x="367" y="273"/>
                      </a:lnTo>
                      <a:lnTo>
                        <a:pt x="360" y="286"/>
                      </a:lnTo>
                      <a:lnTo>
                        <a:pt x="352" y="297"/>
                      </a:lnTo>
                      <a:lnTo>
                        <a:pt x="351" y="299"/>
                      </a:lnTo>
                      <a:lnTo>
                        <a:pt x="330" y="317"/>
                      </a:lnTo>
                      <a:lnTo>
                        <a:pt x="304" y="330"/>
                      </a:lnTo>
                      <a:lnTo>
                        <a:pt x="275" y="339"/>
                      </a:lnTo>
                      <a:lnTo>
                        <a:pt x="243" y="347"/>
                      </a:lnTo>
                      <a:lnTo>
                        <a:pt x="215" y="351"/>
                      </a:lnTo>
                      <a:lnTo>
                        <a:pt x="191" y="352"/>
                      </a:lnTo>
                      <a:lnTo>
                        <a:pt x="174" y="354"/>
                      </a:lnTo>
                      <a:lnTo>
                        <a:pt x="169" y="3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9" name="Freeform 185"/>
                <p:cNvSpPr>
                  <a:spLocks/>
                </p:cNvSpPr>
                <p:nvPr/>
              </p:nvSpPr>
              <p:spPr bwMode="auto">
                <a:xfrm>
                  <a:off x="815" y="2864"/>
                  <a:ext cx="384" cy="354"/>
                </a:xfrm>
                <a:custGeom>
                  <a:avLst/>
                  <a:gdLst>
                    <a:gd name="T0" fmla="*/ 169 w 384"/>
                    <a:gd name="T1" fmla="*/ 354 h 354"/>
                    <a:gd name="T2" fmla="*/ 128 w 384"/>
                    <a:gd name="T3" fmla="*/ 349 h 354"/>
                    <a:gd name="T4" fmla="*/ 93 w 384"/>
                    <a:gd name="T5" fmla="*/ 339 h 354"/>
                    <a:gd name="T6" fmla="*/ 67 w 384"/>
                    <a:gd name="T7" fmla="*/ 326 h 354"/>
                    <a:gd name="T8" fmla="*/ 45 w 384"/>
                    <a:gd name="T9" fmla="*/ 310 h 354"/>
                    <a:gd name="T10" fmla="*/ 28 w 384"/>
                    <a:gd name="T11" fmla="*/ 295 h 354"/>
                    <a:gd name="T12" fmla="*/ 15 w 384"/>
                    <a:gd name="T13" fmla="*/ 278 h 354"/>
                    <a:gd name="T14" fmla="*/ 8 w 384"/>
                    <a:gd name="T15" fmla="*/ 263 h 354"/>
                    <a:gd name="T16" fmla="*/ 2 w 384"/>
                    <a:gd name="T17" fmla="*/ 252 h 354"/>
                    <a:gd name="T18" fmla="*/ 0 w 384"/>
                    <a:gd name="T19" fmla="*/ 243 h 354"/>
                    <a:gd name="T20" fmla="*/ 0 w 384"/>
                    <a:gd name="T21" fmla="*/ 241 h 354"/>
                    <a:gd name="T22" fmla="*/ 0 w 384"/>
                    <a:gd name="T23" fmla="*/ 0 h 354"/>
                    <a:gd name="T24" fmla="*/ 384 w 384"/>
                    <a:gd name="T25" fmla="*/ 2 h 354"/>
                    <a:gd name="T26" fmla="*/ 384 w 384"/>
                    <a:gd name="T27" fmla="*/ 236 h 354"/>
                    <a:gd name="T28" fmla="*/ 377 w 384"/>
                    <a:gd name="T29" fmla="*/ 254 h 354"/>
                    <a:gd name="T30" fmla="*/ 367 w 384"/>
                    <a:gd name="T31" fmla="*/ 273 h 354"/>
                    <a:gd name="T32" fmla="*/ 360 w 384"/>
                    <a:gd name="T33" fmla="*/ 286 h 354"/>
                    <a:gd name="T34" fmla="*/ 352 w 384"/>
                    <a:gd name="T35" fmla="*/ 297 h 354"/>
                    <a:gd name="T36" fmla="*/ 351 w 384"/>
                    <a:gd name="T37" fmla="*/ 299 h 354"/>
                    <a:gd name="T38" fmla="*/ 330 w 384"/>
                    <a:gd name="T39" fmla="*/ 317 h 354"/>
                    <a:gd name="T40" fmla="*/ 304 w 384"/>
                    <a:gd name="T41" fmla="*/ 330 h 354"/>
                    <a:gd name="T42" fmla="*/ 275 w 384"/>
                    <a:gd name="T43" fmla="*/ 339 h 354"/>
                    <a:gd name="T44" fmla="*/ 243 w 384"/>
                    <a:gd name="T45" fmla="*/ 347 h 354"/>
                    <a:gd name="T46" fmla="*/ 215 w 384"/>
                    <a:gd name="T47" fmla="*/ 351 h 354"/>
                    <a:gd name="T48" fmla="*/ 191 w 384"/>
                    <a:gd name="T49" fmla="*/ 352 h 354"/>
                    <a:gd name="T50" fmla="*/ 174 w 384"/>
                    <a:gd name="T51" fmla="*/ 354 h 354"/>
                    <a:gd name="T52" fmla="*/ 169 w 384"/>
                    <a:gd name="T53" fmla="*/ 354 h 35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4"/>
                    <a:gd name="T82" fmla="*/ 0 h 354"/>
                    <a:gd name="T83" fmla="*/ 384 w 384"/>
                    <a:gd name="T84" fmla="*/ 354 h 35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4" h="354">
                      <a:moveTo>
                        <a:pt x="169" y="354"/>
                      </a:moveTo>
                      <a:lnTo>
                        <a:pt x="128" y="349"/>
                      </a:lnTo>
                      <a:lnTo>
                        <a:pt x="93" y="339"/>
                      </a:lnTo>
                      <a:lnTo>
                        <a:pt x="67" y="326"/>
                      </a:lnTo>
                      <a:lnTo>
                        <a:pt x="45" y="310"/>
                      </a:lnTo>
                      <a:lnTo>
                        <a:pt x="28" y="295"/>
                      </a:lnTo>
                      <a:lnTo>
                        <a:pt x="15" y="278"/>
                      </a:lnTo>
                      <a:lnTo>
                        <a:pt x="8" y="263"/>
                      </a:lnTo>
                      <a:lnTo>
                        <a:pt x="2" y="252"/>
                      </a:lnTo>
                      <a:lnTo>
                        <a:pt x="0" y="243"/>
                      </a:lnTo>
                      <a:lnTo>
                        <a:pt x="0" y="241"/>
                      </a:lnTo>
                      <a:lnTo>
                        <a:pt x="0" y="0"/>
                      </a:lnTo>
                      <a:lnTo>
                        <a:pt x="384" y="2"/>
                      </a:lnTo>
                      <a:lnTo>
                        <a:pt x="384" y="236"/>
                      </a:lnTo>
                      <a:lnTo>
                        <a:pt x="377" y="254"/>
                      </a:lnTo>
                      <a:lnTo>
                        <a:pt x="367" y="273"/>
                      </a:lnTo>
                      <a:lnTo>
                        <a:pt x="360" y="286"/>
                      </a:lnTo>
                      <a:lnTo>
                        <a:pt x="352" y="297"/>
                      </a:lnTo>
                      <a:lnTo>
                        <a:pt x="351" y="299"/>
                      </a:lnTo>
                      <a:lnTo>
                        <a:pt x="330" y="317"/>
                      </a:lnTo>
                      <a:lnTo>
                        <a:pt x="304" y="330"/>
                      </a:lnTo>
                      <a:lnTo>
                        <a:pt x="275" y="339"/>
                      </a:lnTo>
                      <a:lnTo>
                        <a:pt x="243" y="347"/>
                      </a:lnTo>
                      <a:lnTo>
                        <a:pt x="215" y="351"/>
                      </a:lnTo>
                      <a:lnTo>
                        <a:pt x="191" y="352"/>
                      </a:lnTo>
                      <a:lnTo>
                        <a:pt x="174" y="354"/>
                      </a:lnTo>
                      <a:lnTo>
                        <a:pt x="169" y="354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0" name="Freeform 186"/>
                <p:cNvSpPr>
                  <a:spLocks/>
                </p:cNvSpPr>
                <p:nvPr/>
              </p:nvSpPr>
              <p:spPr bwMode="auto">
                <a:xfrm>
                  <a:off x="836" y="2864"/>
                  <a:ext cx="343" cy="352"/>
                </a:xfrm>
                <a:custGeom>
                  <a:avLst/>
                  <a:gdLst>
                    <a:gd name="T0" fmla="*/ 153 w 343"/>
                    <a:gd name="T1" fmla="*/ 352 h 352"/>
                    <a:gd name="T2" fmla="*/ 116 w 343"/>
                    <a:gd name="T3" fmla="*/ 349 h 352"/>
                    <a:gd name="T4" fmla="*/ 87 w 343"/>
                    <a:gd name="T5" fmla="*/ 339 h 352"/>
                    <a:gd name="T6" fmla="*/ 61 w 343"/>
                    <a:gd name="T7" fmla="*/ 328 h 352"/>
                    <a:gd name="T8" fmla="*/ 42 w 343"/>
                    <a:gd name="T9" fmla="*/ 315 h 352"/>
                    <a:gd name="T10" fmla="*/ 27 w 343"/>
                    <a:gd name="T11" fmla="*/ 301 h 352"/>
                    <a:gd name="T12" fmla="*/ 16 w 343"/>
                    <a:gd name="T13" fmla="*/ 288 h 352"/>
                    <a:gd name="T14" fmla="*/ 9 w 343"/>
                    <a:gd name="T15" fmla="*/ 275 h 352"/>
                    <a:gd name="T16" fmla="*/ 3 w 343"/>
                    <a:gd name="T17" fmla="*/ 263 h 352"/>
                    <a:gd name="T18" fmla="*/ 1 w 343"/>
                    <a:gd name="T19" fmla="*/ 256 h 352"/>
                    <a:gd name="T20" fmla="*/ 0 w 343"/>
                    <a:gd name="T21" fmla="*/ 254 h 352"/>
                    <a:gd name="T22" fmla="*/ 0 w 343"/>
                    <a:gd name="T23" fmla="*/ 0 h 352"/>
                    <a:gd name="T24" fmla="*/ 343 w 343"/>
                    <a:gd name="T25" fmla="*/ 2 h 352"/>
                    <a:gd name="T26" fmla="*/ 343 w 343"/>
                    <a:gd name="T27" fmla="*/ 226 h 352"/>
                    <a:gd name="T28" fmla="*/ 335 w 343"/>
                    <a:gd name="T29" fmla="*/ 243 h 352"/>
                    <a:gd name="T30" fmla="*/ 328 w 343"/>
                    <a:gd name="T31" fmla="*/ 260 h 352"/>
                    <a:gd name="T32" fmla="*/ 320 w 343"/>
                    <a:gd name="T33" fmla="*/ 273 h 352"/>
                    <a:gd name="T34" fmla="*/ 315 w 343"/>
                    <a:gd name="T35" fmla="*/ 282 h 352"/>
                    <a:gd name="T36" fmla="*/ 313 w 343"/>
                    <a:gd name="T37" fmla="*/ 286 h 352"/>
                    <a:gd name="T38" fmla="*/ 296 w 343"/>
                    <a:gd name="T39" fmla="*/ 302 h 352"/>
                    <a:gd name="T40" fmla="*/ 272 w 343"/>
                    <a:gd name="T41" fmla="*/ 315 h 352"/>
                    <a:gd name="T42" fmla="*/ 246 w 343"/>
                    <a:gd name="T43" fmla="*/ 326 h 352"/>
                    <a:gd name="T44" fmla="*/ 220 w 343"/>
                    <a:gd name="T45" fmla="*/ 336 h 352"/>
                    <a:gd name="T46" fmla="*/ 194 w 343"/>
                    <a:gd name="T47" fmla="*/ 343 h 352"/>
                    <a:gd name="T48" fmla="*/ 174 w 343"/>
                    <a:gd name="T49" fmla="*/ 349 h 352"/>
                    <a:gd name="T50" fmla="*/ 159 w 343"/>
                    <a:gd name="T51" fmla="*/ 351 h 352"/>
                    <a:gd name="T52" fmla="*/ 153 w 343"/>
                    <a:gd name="T53" fmla="*/ 352 h 35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43"/>
                    <a:gd name="T82" fmla="*/ 0 h 352"/>
                    <a:gd name="T83" fmla="*/ 343 w 343"/>
                    <a:gd name="T84" fmla="*/ 352 h 35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43" h="352">
                      <a:moveTo>
                        <a:pt x="153" y="352"/>
                      </a:moveTo>
                      <a:lnTo>
                        <a:pt x="116" y="349"/>
                      </a:lnTo>
                      <a:lnTo>
                        <a:pt x="87" y="339"/>
                      </a:lnTo>
                      <a:lnTo>
                        <a:pt x="61" y="328"/>
                      </a:lnTo>
                      <a:lnTo>
                        <a:pt x="42" y="315"/>
                      </a:lnTo>
                      <a:lnTo>
                        <a:pt x="27" y="301"/>
                      </a:lnTo>
                      <a:lnTo>
                        <a:pt x="16" y="288"/>
                      </a:lnTo>
                      <a:lnTo>
                        <a:pt x="9" y="275"/>
                      </a:lnTo>
                      <a:lnTo>
                        <a:pt x="3" y="263"/>
                      </a:lnTo>
                      <a:lnTo>
                        <a:pt x="1" y="256"/>
                      </a:lnTo>
                      <a:lnTo>
                        <a:pt x="0" y="254"/>
                      </a:lnTo>
                      <a:lnTo>
                        <a:pt x="0" y="0"/>
                      </a:lnTo>
                      <a:lnTo>
                        <a:pt x="343" y="2"/>
                      </a:lnTo>
                      <a:lnTo>
                        <a:pt x="343" y="226"/>
                      </a:lnTo>
                      <a:lnTo>
                        <a:pt x="335" y="243"/>
                      </a:lnTo>
                      <a:lnTo>
                        <a:pt x="328" y="260"/>
                      </a:lnTo>
                      <a:lnTo>
                        <a:pt x="320" y="273"/>
                      </a:lnTo>
                      <a:lnTo>
                        <a:pt x="315" y="282"/>
                      </a:lnTo>
                      <a:lnTo>
                        <a:pt x="313" y="286"/>
                      </a:lnTo>
                      <a:lnTo>
                        <a:pt x="296" y="302"/>
                      </a:lnTo>
                      <a:lnTo>
                        <a:pt x="272" y="315"/>
                      </a:lnTo>
                      <a:lnTo>
                        <a:pt x="246" y="326"/>
                      </a:lnTo>
                      <a:lnTo>
                        <a:pt x="220" y="336"/>
                      </a:lnTo>
                      <a:lnTo>
                        <a:pt x="194" y="343"/>
                      </a:lnTo>
                      <a:lnTo>
                        <a:pt x="174" y="349"/>
                      </a:lnTo>
                      <a:lnTo>
                        <a:pt x="159" y="351"/>
                      </a:lnTo>
                      <a:lnTo>
                        <a:pt x="153" y="352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 w="0">
                  <a:solidFill>
                    <a:srgbClr val="20202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1" name="Freeform 187"/>
                <p:cNvSpPr>
                  <a:spLocks/>
                </p:cNvSpPr>
                <p:nvPr/>
              </p:nvSpPr>
              <p:spPr bwMode="auto">
                <a:xfrm>
                  <a:off x="858" y="2866"/>
                  <a:ext cx="300" cy="349"/>
                </a:xfrm>
                <a:custGeom>
                  <a:avLst/>
                  <a:gdLst>
                    <a:gd name="T0" fmla="*/ 139 w 300"/>
                    <a:gd name="T1" fmla="*/ 349 h 349"/>
                    <a:gd name="T2" fmla="*/ 102 w 300"/>
                    <a:gd name="T3" fmla="*/ 345 h 349"/>
                    <a:gd name="T4" fmla="*/ 74 w 300"/>
                    <a:gd name="T5" fmla="*/ 337 h 349"/>
                    <a:gd name="T6" fmla="*/ 50 w 300"/>
                    <a:gd name="T7" fmla="*/ 326 h 349"/>
                    <a:gd name="T8" fmla="*/ 31 w 300"/>
                    <a:gd name="T9" fmla="*/ 313 h 349"/>
                    <a:gd name="T10" fmla="*/ 18 w 300"/>
                    <a:gd name="T11" fmla="*/ 299 h 349"/>
                    <a:gd name="T12" fmla="*/ 9 w 300"/>
                    <a:gd name="T13" fmla="*/ 286 h 349"/>
                    <a:gd name="T14" fmla="*/ 4 w 300"/>
                    <a:gd name="T15" fmla="*/ 276 h 349"/>
                    <a:gd name="T16" fmla="*/ 0 w 300"/>
                    <a:gd name="T17" fmla="*/ 269 h 349"/>
                    <a:gd name="T18" fmla="*/ 0 w 300"/>
                    <a:gd name="T19" fmla="*/ 265 h 349"/>
                    <a:gd name="T20" fmla="*/ 0 w 300"/>
                    <a:gd name="T21" fmla="*/ 0 h 349"/>
                    <a:gd name="T22" fmla="*/ 300 w 300"/>
                    <a:gd name="T23" fmla="*/ 0 h 349"/>
                    <a:gd name="T24" fmla="*/ 300 w 300"/>
                    <a:gd name="T25" fmla="*/ 213 h 349"/>
                    <a:gd name="T26" fmla="*/ 295 w 300"/>
                    <a:gd name="T27" fmla="*/ 228 h 349"/>
                    <a:gd name="T28" fmla="*/ 287 w 300"/>
                    <a:gd name="T29" fmla="*/ 245 h 349"/>
                    <a:gd name="T30" fmla="*/ 282 w 300"/>
                    <a:gd name="T31" fmla="*/ 258 h 349"/>
                    <a:gd name="T32" fmla="*/ 276 w 300"/>
                    <a:gd name="T33" fmla="*/ 267 h 349"/>
                    <a:gd name="T34" fmla="*/ 274 w 300"/>
                    <a:gd name="T35" fmla="*/ 271 h 349"/>
                    <a:gd name="T36" fmla="*/ 259 w 300"/>
                    <a:gd name="T37" fmla="*/ 286 h 349"/>
                    <a:gd name="T38" fmla="*/ 241 w 300"/>
                    <a:gd name="T39" fmla="*/ 299 h 349"/>
                    <a:gd name="T40" fmla="*/ 219 w 300"/>
                    <a:gd name="T41" fmla="*/ 312 h 349"/>
                    <a:gd name="T42" fmla="*/ 194 w 300"/>
                    <a:gd name="T43" fmla="*/ 324 h 349"/>
                    <a:gd name="T44" fmla="*/ 174 w 300"/>
                    <a:gd name="T45" fmla="*/ 334 h 349"/>
                    <a:gd name="T46" fmla="*/ 156 w 300"/>
                    <a:gd name="T47" fmla="*/ 341 h 349"/>
                    <a:gd name="T48" fmla="*/ 143 w 300"/>
                    <a:gd name="T49" fmla="*/ 347 h 349"/>
                    <a:gd name="T50" fmla="*/ 139 w 300"/>
                    <a:gd name="T51" fmla="*/ 349 h 34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00"/>
                    <a:gd name="T79" fmla="*/ 0 h 349"/>
                    <a:gd name="T80" fmla="*/ 300 w 300"/>
                    <a:gd name="T81" fmla="*/ 349 h 34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00" h="349">
                      <a:moveTo>
                        <a:pt x="139" y="349"/>
                      </a:moveTo>
                      <a:lnTo>
                        <a:pt x="102" y="345"/>
                      </a:lnTo>
                      <a:lnTo>
                        <a:pt x="74" y="337"/>
                      </a:lnTo>
                      <a:lnTo>
                        <a:pt x="50" y="326"/>
                      </a:lnTo>
                      <a:lnTo>
                        <a:pt x="31" y="313"/>
                      </a:lnTo>
                      <a:lnTo>
                        <a:pt x="18" y="299"/>
                      </a:lnTo>
                      <a:lnTo>
                        <a:pt x="9" y="286"/>
                      </a:lnTo>
                      <a:lnTo>
                        <a:pt x="4" y="276"/>
                      </a:lnTo>
                      <a:lnTo>
                        <a:pt x="0" y="269"/>
                      </a:lnTo>
                      <a:lnTo>
                        <a:pt x="0" y="265"/>
                      </a:lnTo>
                      <a:lnTo>
                        <a:pt x="0" y="0"/>
                      </a:lnTo>
                      <a:lnTo>
                        <a:pt x="300" y="0"/>
                      </a:lnTo>
                      <a:lnTo>
                        <a:pt x="300" y="213"/>
                      </a:lnTo>
                      <a:lnTo>
                        <a:pt x="295" y="228"/>
                      </a:lnTo>
                      <a:lnTo>
                        <a:pt x="287" y="245"/>
                      </a:lnTo>
                      <a:lnTo>
                        <a:pt x="282" y="258"/>
                      </a:lnTo>
                      <a:lnTo>
                        <a:pt x="276" y="267"/>
                      </a:lnTo>
                      <a:lnTo>
                        <a:pt x="274" y="271"/>
                      </a:lnTo>
                      <a:lnTo>
                        <a:pt x="259" y="286"/>
                      </a:lnTo>
                      <a:lnTo>
                        <a:pt x="241" y="299"/>
                      </a:lnTo>
                      <a:lnTo>
                        <a:pt x="219" y="312"/>
                      </a:lnTo>
                      <a:lnTo>
                        <a:pt x="194" y="324"/>
                      </a:lnTo>
                      <a:lnTo>
                        <a:pt x="174" y="334"/>
                      </a:lnTo>
                      <a:lnTo>
                        <a:pt x="156" y="341"/>
                      </a:lnTo>
                      <a:lnTo>
                        <a:pt x="143" y="347"/>
                      </a:lnTo>
                      <a:lnTo>
                        <a:pt x="139" y="349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2" name="Freeform 188"/>
                <p:cNvSpPr>
                  <a:spLocks/>
                </p:cNvSpPr>
                <p:nvPr/>
              </p:nvSpPr>
              <p:spPr bwMode="auto">
                <a:xfrm>
                  <a:off x="880" y="2866"/>
                  <a:ext cx="258" cy="347"/>
                </a:xfrm>
                <a:custGeom>
                  <a:avLst/>
                  <a:gdLst>
                    <a:gd name="T0" fmla="*/ 122 w 258"/>
                    <a:gd name="T1" fmla="*/ 347 h 347"/>
                    <a:gd name="T2" fmla="*/ 87 w 258"/>
                    <a:gd name="T3" fmla="*/ 343 h 347"/>
                    <a:gd name="T4" fmla="*/ 59 w 258"/>
                    <a:gd name="T5" fmla="*/ 336 h 347"/>
                    <a:gd name="T6" fmla="*/ 39 w 258"/>
                    <a:gd name="T7" fmla="*/ 324 h 347"/>
                    <a:gd name="T8" fmla="*/ 22 w 258"/>
                    <a:gd name="T9" fmla="*/ 313 h 347"/>
                    <a:gd name="T10" fmla="*/ 11 w 258"/>
                    <a:gd name="T11" fmla="*/ 300 h 347"/>
                    <a:gd name="T12" fmla="*/ 4 w 258"/>
                    <a:gd name="T13" fmla="*/ 289 h 347"/>
                    <a:gd name="T14" fmla="*/ 0 w 258"/>
                    <a:gd name="T15" fmla="*/ 282 h 347"/>
                    <a:gd name="T16" fmla="*/ 0 w 258"/>
                    <a:gd name="T17" fmla="*/ 280 h 347"/>
                    <a:gd name="T18" fmla="*/ 0 w 258"/>
                    <a:gd name="T19" fmla="*/ 0 h 347"/>
                    <a:gd name="T20" fmla="*/ 258 w 258"/>
                    <a:gd name="T21" fmla="*/ 0 h 347"/>
                    <a:gd name="T22" fmla="*/ 258 w 258"/>
                    <a:gd name="T23" fmla="*/ 204 h 347"/>
                    <a:gd name="T24" fmla="*/ 252 w 258"/>
                    <a:gd name="T25" fmla="*/ 217 h 347"/>
                    <a:gd name="T26" fmla="*/ 247 w 258"/>
                    <a:gd name="T27" fmla="*/ 232 h 347"/>
                    <a:gd name="T28" fmla="*/ 241 w 258"/>
                    <a:gd name="T29" fmla="*/ 243 h 347"/>
                    <a:gd name="T30" fmla="*/ 237 w 258"/>
                    <a:gd name="T31" fmla="*/ 252 h 347"/>
                    <a:gd name="T32" fmla="*/ 237 w 258"/>
                    <a:gd name="T33" fmla="*/ 256 h 347"/>
                    <a:gd name="T34" fmla="*/ 224 w 258"/>
                    <a:gd name="T35" fmla="*/ 271 h 347"/>
                    <a:gd name="T36" fmla="*/ 208 w 258"/>
                    <a:gd name="T37" fmla="*/ 284 h 347"/>
                    <a:gd name="T38" fmla="*/ 189 w 258"/>
                    <a:gd name="T39" fmla="*/ 300 h 347"/>
                    <a:gd name="T40" fmla="*/ 171 w 258"/>
                    <a:gd name="T41" fmla="*/ 315 h 347"/>
                    <a:gd name="T42" fmla="*/ 152 w 258"/>
                    <a:gd name="T43" fmla="*/ 328 h 347"/>
                    <a:gd name="T44" fmla="*/ 137 w 258"/>
                    <a:gd name="T45" fmla="*/ 337 h 347"/>
                    <a:gd name="T46" fmla="*/ 126 w 258"/>
                    <a:gd name="T47" fmla="*/ 345 h 347"/>
                    <a:gd name="T48" fmla="*/ 122 w 258"/>
                    <a:gd name="T49" fmla="*/ 347 h 34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58"/>
                    <a:gd name="T76" fmla="*/ 0 h 347"/>
                    <a:gd name="T77" fmla="*/ 258 w 258"/>
                    <a:gd name="T78" fmla="*/ 347 h 34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58" h="347">
                      <a:moveTo>
                        <a:pt x="122" y="347"/>
                      </a:moveTo>
                      <a:lnTo>
                        <a:pt x="87" y="343"/>
                      </a:lnTo>
                      <a:lnTo>
                        <a:pt x="59" y="336"/>
                      </a:lnTo>
                      <a:lnTo>
                        <a:pt x="39" y="324"/>
                      </a:lnTo>
                      <a:lnTo>
                        <a:pt x="22" y="313"/>
                      </a:lnTo>
                      <a:lnTo>
                        <a:pt x="11" y="300"/>
                      </a:lnTo>
                      <a:lnTo>
                        <a:pt x="4" y="289"/>
                      </a:lnTo>
                      <a:lnTo>
                        <a:pt x="0" y="282"/>
                      </a:lnTo>
                      <a:lnTo>
                        <a:pt x="0" y="280"/>
                      </a:lnTo>
                      <a:lnTo>
                        <a:pt x="0" y="0"/>
                      </a:lnTo>
                      <a:lnTo>
                        <a:pt x="258" y="0"/>
                      </a:lnTo>
                      <a:lnTo>
                        <a:pt x="258" y="204"/>
                      </a:lnTo>
                      <a:lnTo>
                        <a:pt x="252" y="217"/>
                      </a:lnTo>
                      <a:lnTo>
                        <a:pt x="247" y="232"/>
                      </a:lnTo>
                      <a:lnTo>
                        <a:pt x="241" y="243"/>
                      </a:lnTo>
                      <a:lnTo>
                        <a:pt x="237" y="252"/>
                      </a:lnTo>
                      <a:lnTo>
                        <a:pt x="237" y="256"/>
                      </a:lnTo>
                      <a:lnTo>
                        <a:pt x="224" y="271"/>
                      </a:lnTo>
                      <a:lnTo>
                        <a:pt x="208" y="284"/>
                      </a:lnTo>
                      <a:lnTo>
                        <a:pt x="189" y="300"/>
                      </a:lnTo>
                      <a:lnTo>
                        <a:pt x="171" y="315"/>
                      </a:lnTo>
                      <a:lnTo>
                        <a:pt x="152" y="328"/>
                      </a:lnTo>
                      <a:lnTo>
                        <a:pt x="137" y="337"/>
                      </a:lnTo>
                      <a:lnTo>
                        <a:pt x="126" y="345"/>
                      </a:lnTo>
                      <a:lnTo>
                        <a:pt x="122" y="347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3" name="Freeform 189"/>
                <p:cNvSpPr>
                  <a:spLocks/>
                </p:cNvSpPr>
                <p:nvPr/>
              </p:nvSpPr>
              <p:spPr bwMode="auto">
                <a:xfrm>
                  <a:off x="902" y="2866"/>
                  <a:ext cx="215" cy="347"/>
                </a:xfrm>
                <a:custGeom>
                  <a:avLst/>
                  <a:gdLst>
                    <a:gd name="T0" fmla="*/ 108 w 215"/>
                    <a:gd name="T1" fmla="*/ 347 h 347"/>
                    <a:gd name="T2" fmla="*/ 78 w 215"/>
                    <a:gd name="T3" fmla="*/ 343 h 347"/>
                    <a:gd name="T4" fmla="*/ 54 w 215"/>
                    <a:gd name="T5" fmla="*/ 337 h 347"/>
                    <a:gd name="T6" fmla="*/ 34 w 215"/>
                    <a:gd name="T7" fmla="*/ 328 h 347"/>
                    <a:gd name="T8" fmla="*/ 21 w 215"/>
                    <a:gd name="T9" fmla="*/ 319 h 347"/>
                    <a:gd name="T10" fmla="*/ 10 w 215"/>
                    <a:gd name="T11" fmla="*/ 310 h 347"/>
                    <a:gd name="T12" fmla="*/ 4 w 215"/>
                    <a:gd name="T13" fmla="*/ 300 h 347"/>
                    <a:gd name="T14" fmla="*/ 0 w 215"/>
                    <a:gd name="T15" fmla="*/ 295 h 347"/>
                    <a:gd name="T16" fmla="*/ 0 w 215"/>
                    <a:gd name="T17" fmla="*/ 293 h 347"/>
                    <a:gd name="T18" fmla="*/ 0 w 215"/>
                    <a:gd name="T19" fmla="*/ 0 h 347"/>
                    <a:gd name="T20" fmla="*/ 215 w 215"/>
                    <a:gd name="T21" fmla="*/ 0 h 347"/>
                    <a:gd name="T22" fmla="*/ 215 w 215"/>
                    <a:gd name="T23" fmla="*/ 193 h 347"/>
                    <a:gd name="T24" fmla="*/ 212 w 215"/>
                    <a:gd name="T25" fmla="*/ 206 h 347"/>
                    <a:gd name="T26" fmla="*/ 206 w 215"/>
                    <a:gd name="T27" fmla="*/ 217 h 347"/>
                    <a:gd name="T28" fmla="*/ 202 w 215"/>
                    <a:gd name="T29" fmla="*/ 230 h 347"/>
                    <a:gd name="T30" fmla="*/ 199 w 215"/>
                    <a:gd name="T31" fmla="*/ 239 h 347"/>
                    <a:gd name="T32" fmla="*/ 199 w 215"/>
                    <a:gd name="T33" fmla="*/ 243 h 347"/>
                    <a:gd name="T34" fmla="*/ 188 w 215"/>
                    <a:gd name="T35" fmla="*/ 254 h 347"/>
                    <a:gd name="T36" fmla="*/ 175 w 215"/>
                    <a:gd name="T37" fmla="*/ 271 h 347"/>
                    <a:gd name="T38" fmla="*/ 160 w 215"/>
                    <a:gd name="T39" fmla="*/ 287 h 347"/>
                    <a:gd name="T40" fmla="*/ 145 w 215"/>
                    <a:gd name="T41" fmla="*/ 304 h 347"/>
                    <a:gd name="T42" fmla="*/ 130 w 215"/>
                    <a:gd name="T43" fmla="*/ 321 h 347"/>
                    <a:gd name="T44" fmla="*/ 119 w 215"/>
                    <a:gd name="T45" fmla="*/ 334 h 347"/>
                    <a:gd name="T46" fmla="*/ 110 w 215"/>
                    <a:gd name="T47" fmla="*/ 343 h 347"/>
                    <a:gd name="T48" fmla="*/ 108 w 215"/>
                    <a:gd name="T49" fmla="*/ 347 h 34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15"/>
                    <a:gd name="T76" fmla="*/ 0 h 347"/>
                    <a:gd name="T77" fmla="*/ 215 w 215"/>
                    <a:gd name="T78" fmla="*/ 347 h 34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15" h="347">
                      <a:moveTo>
                        <a:pt x="108" y="347"/>
                      </a:moveTo>
                      <a:lnTo>
                        <a:pt x="78" y="343"/>
                      </a:lnTo>
                      <a:lnTo>
                        <a:pt x="54" y="337"/>
                      </a:lnTo>
                      <a:lnTo>
                        <a:pt x="34" y="328"/>
                      </a:lnTo>
                      <a:lnTo>
                        <a:pt x="21" y="319"/>
                      </a:lnTo>
                      <a:lnTo>
                        <a:pt x="10" y="310"/>
                      </a:lnTo>
                      <a:lnTo>
                        <a:pt x="4" y="300"/>
                      </a:lnTo>
                      <a:lnTo>
                        <a:pt x="0" y="295"/>
                      </a:lnTo>
                      <a:lnTo>
                        <a:pt x="0" y="293"/>
                      </a:lnTo>
                      <a:lnTo>
                        <a:pt x="0" y="0"/>
                      </a:lnTo>
                      <a:lnTo>
                        <a:pt x="215" y="0"/>
                      </a:lnTo>
                      <a:lnTo>
                        <a:pt x="215" y="193"/>
                      </a:lnTo>
                      <a:lnTo>
                        <a:pt x="212" y="206"/>
                      </a:lnTo>
                      <a:lnTo>
                        <a:pt x="206" y="217"/>
                      </a:lnTo>
                      <a:lnTo>
                        <a:pt x="202" y="230"/>
                      </a:lnTo>
                      <a:lnTo>
                        <a:pt x="199" y="239"/>
                      </a:lnTo>
                      <a:lnTo>
                        <a:pt x="199" y="243"/>
                      </a:lnTo>
                      <a:lnTo>
                        <a:pt x="188" y="254"/>
                      </a:lnTo>
                      <a:lnTo>
                        <a:pt x="175" y="271"/>
                      </a:lnTo>
                      <a:lnTo>
                        <a:pt x="160" y="287"/>
                      </a:lnTo>
                      <a:lnTo>
                        <a:pt x="145" y="304"/>
                      </a:lnTo>
                      <a:lnTo>
                        <a:pt x="130" y="321"/>
                      </a:lnTo>
                      <a:lnTo>
                        <a:pt x="119" y="334"/>
                      </a:lnTo>
                      <a:lnTo>
                        <a:pt x="110" y="343"/>
                      </a:lnTo>
                      <a:lnTo>
                        <a:pt x="108" y="347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4" name="Freeform 190"/>
                <p:cNvSpPr>
                  <a:spLocks/>
                </p:cNvSpPr>
                <p:nvPr/>
              </p:nvSpPr>
              <p:spPr bwMode="auto">
                <a:xfrm>
                  <a:off x="923" y="2866"/>
                  <a:ext cx="174" cy="345"/>
                </a:xfrm>
                <a:custGeom>
                  <a:avLst/>
                  <a:gdLst>
                    <a:gd name="T0" fmla="*/ 92 w 174"/>
                    <a:gd name="T1" fmla="*/ 345 h 345"/>
                    <a:gd name="T2" fmla="*/ 65 w 174"/>
                    <a:gd name="T3" fmla="*/ 343 h 345"/>
                    <a:gd name="T4" fmla="*/ 42 w 174"/>
                    <a:gd name="T5" fmla="*/ 337 h 345"/>
                    <a:gd name="T6" fmla="*/ 26 w 174"/>
                    <a:gd name="T7" fmla="*/ 330 h 345"/>
                    <a:gd name="T8" fmla="*/ 15 w 174"/>
                    <a:gd name="T9" fmla="*/ 323 h 345"/>
                    <a:gd name="T10" fmla="*/ 5 w 174"/>
                    <a:gd name="T11" fmla="*/ 313 h 345"/>
                    <a:gd name="T12" fmla="*/ 2 w 174"/>
                    <a:gd name="T13" fmla="*/ 308 h 345"/>
                    <a:gd name="T14" fmla="*/ 0 w 174"/>
                    <a:gd name="T15" fmla="*/ 306 h 345"/>
                    <a:gd name="T16" fmla="*/ 0 w 174"/>
                    <a:gd name="T17" fmla="*/ 2 h 345"/>
                    <a:gd name="T18" fmla="*/ 174 w 174"/>
                    <a:gd name="T19" fmla="*/ 0 h 345"/>
                    <a:gd name="T20" fmla="*/ 174 w 174"/>
                    <a:gd name="T21" fmla="*/ 184 h 345"/>
                    <a:gd name="T22" fmla="*/ 170 w 174"/>
                    <a:gd name="T23" fmla="*/ 193 h 345"/>
                    <a:gd name="T24" fmla="*/ 167 w 174"/>
                    <a:gd name="T25" fmla="*/ 204 h 345"/>
                    <a:gd name="T26" fmla="*/ 165 w 174"/>
                    <a:gd name="T27" fmla="*/ 217 h 345"/>
                    <a:gd name="T28" fmla="*/ 163 w 174"/>
                    <a:gd name="T29" fmla="*/ 226 h 345"/>
                    <a:gd name="T30" fmla="*/ 161 w 174"/>
                    <a:gd name="T31" fmla="*/ 228 h 345"/>
                    <a:gd name="T32" fmla="*/ 154 w 174"/>
                    <a:gd name="T33" fmla="*/ 239 h 345"/>
                    <a:gd name="T34" fmla="*/ 144 w 174"/>
                    <a:gd name="T35" fmla="*/ 256 h 345"/>
                    <a:gd name="T36" fmla="*/ 133 w 174"/>
                    <a:gd name="T37" fmla="*/ 274 h 345"/>
                    <a:gd name="T38" fmla="*/ 120 w 174"/>
                    <a:gd name="T39" fmla="*/ 295 h 345"/>
                    <a:gd name="T40" fmla="*/ 111 w 174"/>
                    <a:gd name="T41" fmla="*/ 313 h 345"/>
                    <a:gd name="T42" fmla="*/ 102 w 174"/>
                    <a:gd name="T43" fmla="*/ 330 h 345"/>
                    <a:gd name="T44" fmla="*/ 96 w 174"/>
                    <a:gd name="T45" fmla="*/ 341 h 345"/>
                    <a:gd name="T46" fmla="*/ 92 w 174"/>
                    <a:gd name="T47" fmla="*/ 345 h 34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74"/>
                    <a:gd name="T73" fmla="*/ 0 h 345"/>
                    <a:gd name="T74" fmla="*/ 174 w 174"/>
                    <a:gd name="T75" fmla="*/ 345 h 34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74" h="345">
                      <a:moveTo>
                        <a:pt x="92" y="345"/>
                      </a:moveTo>
                      <a:lnTo>
                        <a:pt x="65" y="343"/>
                      </a:lnTo>
                      <a:lnTo>
                        <a:pt x="42" y="337"/>
                      </a:lnTo>
                      <a:lnTo>
                        <a:pt x="26" y="330"/>
                      </a:lnTo>
                      <a:lnTo>
                        <a:pt x="15" y="323"/>
                      </a:lnTo>
                      <a:lnTo>
                        <a:pt x="5" y="313"/>
                      </a:lnTo>
                      <a:lnTo>
                        <a:pt x="2" y="308"/>
                      </a:lnTo>
                      <a:lnTo>
                        <a:pt x="0" y="306"/>
                      </a:lnTo>
                      <a:lnTo>
                        <a:pt x="0" y="2"/>
                      </a:lnTo>
                      <a:lnTo>
                        <a:pt x="174" y="0"/>
                      </a:lnTo>
                      <a:lnTo>
                        <a:pt x="174" y="184"/>
                      </a:lnTo>
                      <a:lnTo>
                        <a:pt x="170" y="193"/>
                      </a:lnTo>
                      <a:lnTo>
                        <a:pt x="167" y="204"/>
                      </a:lnTo>
                      <a:lnTo>
                        <a:pt x="165" y="217"/>
                      </a:lnTo>
                      <a:lnTo>
                        <a:pt x="163" y="226"/>
                      </a:lnTo>
                      <a:lnTo>
                        <a:pt x="161" y="228"/>
                      </a:lnTo>
                      <a:lnTo>
                        <a:pt x="154" y="239"/>
                      </a:lnTo>
                      <a:lnTo>
                        <a:pt x="144" y="256"/>
                      </a:lnTo>
                      <a:lnTo>
                        <a:pt x="133" y="274"/>
                      </a:lnTo>
                      <a:lnTo>
                        <a:pt x="120" y="295"/>
                      </a:lnTo>
                      <a:lnTo>
                        <a:pt x="111" y="313"/>
                      </a:lnTo>
                      <a:lnTo>
                        <a:pt x="102" y="330"/>
                      </a:lnTo>
                      <a:lnTo>
                        <a:pt x="96" y="341"/>
                      </a:lnTo>
                      <a:lnTo>
                        <a:pt x="92" y="345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 w="0">
                  <a:solidFill>
                    <a:srgbClr val="9F9F9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5" name="Freeform 191"/>
                <p:cNvSpPr>
                  <a:spLocks/>
                </p:cNvSpPr>
                <p:nvPr/>
              </p:nvSpPr>
              <p:spPr bwMode="auto">
                <a:xfrm>
                  <a:off x="945" y="2866"/>
                  <a:ext cx="132" cy="343"/>
                </a:xfrm>
                <a:custGeom>
                  <a:avLst/>
                  <a:gdLst>
                    <a:gd name="T0" fmla="*/ 78 w 132"/>
                    <a:gd name="T1" fmla="*/ 343 h 343"/>
                    <a:gd name="T2" fmla="*/ 52 w 132"/>
                    <a:gd name="T3" fmla="*/ 343 h 343"/>
                    <a:gd name="T4" fmla="*/ 31 w 132"/>
                    <a:gd name="T5" fmla="*/ 339 h 343"/>
                    <a:gd name="T6" fmla="*/ 17 w 132"/>
                    <a:gd name="T7" fmla="*/ 332 h 343"/>
                    <a:gd name="T8" fmla="*/ 7 w 132"/>
                    <a:gd name="T9" fmla="*/ 326 h 343"/>
                    <a:gd name="T10" fmla="*/ 2 w 132"/>
                    <a:gd name="T11" fmla="*/ 321 h 343"/>
                    <a:gd name="T12" fmla="*/ 0 w 132"/>
                    <a:gd name="T13" fmla="*/ 319 h 343"/>
                    <a:gd name="T14" fmla="*/ 0 w 132"/>
                    <a:gd name="T15" fmla="*/ 2 h 343"/>
                    <a:gd name="T16" fmla="*/ 132 w 132"/>
                    <a:gd name="T17" fmla="*/ 0 h 343"/>
                    <a:gd name="T18" fmla="*/ 132 w 132"/>
                    <a:gd name="T19" fmla="*/ 174 h 343"/>
                    <a:gd name="T20" fmla="*/ 128 w 132"/>
                    <a:gd name="T21" fmla="*/ 184 h 343"/>
                    <a:gd name="T22" fmla="*/ 126 w 132"/>
                    <a:gd name="T23" fmla="*/ 198 h 343"/>
                    <a:gd name="T24" fmla="*/ 124 w 132"/>
                    <a:gd name="T25" fmla="*/ 210 h 343"/>
                    <a:gd name="T26" fmla="*/ 122 w 132"/>
                    <a:gd name="T27" fmla="*/ 215 h 343"/>
                    <a:gd name="T28" fmla="*/ 119 w 132"/>
                    <a:gd name="T29" fmla="*/ 224 h 343"/>
                    <a:gd name="T30" fmla="*/ 111 w 132"/>
                    <a:gd name="T31" fmla="*/ 241 h 343"/>
                    <a:gd name="T32" fmla="*/ 104 w 132"/>
                    <a:gd name="T33" fmla="*/ 261 h 343"/>
                    <a:gd name="T34" fmla="*/ 96 w 132"/>
                    <a:gd name="T35" fmla="*/ 284 h 343"/>
                    <a:gd name="T36" fmla="*/ 89 w 132"/>
                    <a:gd name="T37" fmla="*/ 306 h 343"/>
                    <a:gd name="T38" fmla="*/ 83 w 132"/>
                    <a:gd name="T39" fmla="*/ 324 h 343"/>
                    <a:gd name="T40" fmla="*/ 80 w 132"/>
                    <a:gd name="T41" fmla="*/ 337 h 343"/>
                    <a:gd name="T42" fmla="*/ 78 w 132"/>
                    <a:gd name="T43" fmla="*/ 343 h 34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32"/>
                    <a:gd name="T67" fmla="*/ 0 h 343"/>
                    <a:gd name="T68" fmla="*/ 132 w 132"/>
                    <a:gd name="T69" fmla="*/ 343 h 34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32" h="343">
                      <a:moveTo>
                        <a:pt x="78" y="343"/>
                      </a:moveTo>
                      <a:lnTo>
                        <a:pt x="52" y="343"/>
                      </a:lnTo>
                      <a:lnTo>
                        <a:pt x="31" y="339"/>
                      </a:lnTo>
                      <a:lnTo>
                        <a:pt x="17" y="332"/>
                      </a:lnTo>
                      <a:lnTo>
                        <a:pt x="7" y="326"/>
                      </a:lnTo>
                      <a:lnTo>
                        <a:pt x="2" y="321"/>
                      </a:lnTo>
                      <a:lnTo>
                        <a:pt x="0" y="319"/>
                      </a:lnTo>
                      <a:lnTo>
                        <a:pt x="0" y="2"/>
                      </a:lnTo>
                      <a:lnTo>
                        <a:pt x="132" y="0"/>
                      </a:lnTo>
                      <a:lnTo>
                        <a:pt x="132" y="174"/>
                      </a:lnTo>
                      <a:lnTo>
                        <a:pt x="128" y="184"/>
                      </a:lnTo>
                      <a:lnTo>
                        <a:pt x="126" y="198"/>
                      </a:lnTo>
                      <a:lnTo>
                        <a:pt x="124" y="210"/>
                      </a:lnTo>
                      <a:lnTo>
                        <a:pt x="122" y="215"/>
                      </a:lnTo>
                      <a:lnTo>
                        <a:pt x="119" y="224"/>
                      </a:lnTo>
                      <a:lnTo>
                        <a:pt x="111" y="241"/>
                      </a:lnTo>
                      <a:lnTo>
                        <a:pt x="104" y="261"/>
                      </a:lnTo>
                      <a:lnTo>
                        <a:pt x="96" y="284"/>
                      </a:lnTo>
                      <a:lnTo>
                        <a:pt x="89" y="306"/>
                      </a:lnTo>
                      <a:lnTo>
                        <a:pt x="83" y="324"/>
                      </a:lnTo>
                      <a:lnTo>
                        <a:pt x="80" y="337"/>
                      </a:lnTo>
                      <a:lnTo>
                        <a:pt x="78" y="34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>
                  <a:solidFill>
                    <a:srgbClr val="BFB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6" name="Freeform 192"/>
                <p:cNvSpPr>
                  <a:spLocks/>
                </p:cNvSpPr>
                <p:nvPr/>
              </p:nvSpPr>
              <p:spPr bwMode="auto">
                <a:xfrm>
                  <a:off x="967" y="2866"/>
                  <a:ext cx="89" cy="343"/>
                </a:xfrm>
                <a:custGeom>
                  <a:avLst/>
                  <a:gdLst>
                    <a:gd name="T0" fmla="*/ 61 w 89"/>
                    <a:gd name="T1" fmla="*/ 341 h 343"/>
                    <a:gd name="T2" fmla="*/ 39 w 89"/>
                    <a:gd name="T3" fmla="*/ 343 h 343"/>
                    <a:gd name="T4" fmla="*/ 22 w 89"/>
                    <a:gd name="T5" fmla="*/ 341 h 343"/>
                    <a:gd name="T6" fmla="*/ 9 w 89"/>
                    <a:gd name="T7" fmla="*/ 337 h 343"/>
                    <a:gd name="T8" fmla="*/ 2 w 89"/>
                    <a:gd name="T9" fmla="*/ 334 h 343"/>
                    <a:gd name="T10" fmla="*/ 0 w 89"/>
                    <a:gd name="T11" fmla="*/ 334 h 343"/>
                    <a:gd name="T12" fmla="*/ 0 w 89"/>
                    <a:gd name="T13" fmla="*/ 2 h 343"/>
                    <a:gd name="T14" fmla="*/ 89 w 89"/>
                    <a:gd name="T15" fmla="*/ 0 h 343"/>
                    <a:gd name="T16" fmla="*/ 89 w 89"/>
                    <a:gd name="T17" fmla="*/ 163 h 343"/>
                    <a:gd name="T18" fmla="*/ 87 w 89"/>
                    <a:gd name="T19" fmla="*/ 171 h 343"/>
                    <a:gd name="T20" fmla="*/ 85 w 89"/>
                    <a:gd name="T21" fmla="*/ 184 h 343"/>
                    <a:gd name="T22" fmla="*/ 85 w 89"/>
                    <a:gd name="T23" fmla="*/ 197 h 343"/>
                    <a:gd name="T24" fmla="*/ 84 w 89"/>
                    <a:gd name="T25" fmla="*/ 202 h 343"/>
                    <a:gd name="T26" fmla="*/ 82 w 89"/>
                    <a:gd name="T27" fmla="*/ 210 h 343"/>
                    <a:gd name="T28" fmla="*/ 78 w 89"/>
                    <a:gd name="T29" fmla="*/ 226 h 343"/>
                    <a:gd name="T30" fmla="*/ 74 w 89"/>
                    <a:gd name="T31" fmla="*/ 248 h 343"/>
                    <a:gd name="T32" fmla="*/ 71 w 89"/>
                    <a:gd name="T33" fmla="*/ 274 h 343"/>
                    <a:gd name="T34" fmla="*/ 67 w 89"/>
                    <a:gd name="T35" fmla="*/ 299 h 343"/>
                    <a:gd name="T36" fmla="*/ 65 w 89"/>
                    <a:gd name="T37" fmla="*/ 321 h 343"/>
                    <a:gd name="T38" fmla="*/ 63 w 89"/>
                    <a:gd name="T39" fmla="*/ 336 h 343"/>
                    <a:gd name="T40" fmla="*/ 61 w 89"/>
                    <a:gd name="T41" fmla="*/ 341 h 34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9"/>
                    <a:gd name="T64" fmla="*/ 0 h 343"/>
                    <a:gd name="T65" fmla="*/ 89 w 89"/>
                    <a:gd name="T66" fmla="*/ 343 h 34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9" h="343">
                      <a:moveTo>
                        <a:pt x="61" y="341"/>
                      </a:moveTo>
                      <a:lnTo>
                        <a:pt x="39" y="343"/>
                      </a:lnTo>
                      <a:lnTo>
                        <a:pt x="22" y="341"/>
                      </a:lnTo>
                      <a:lnTo>
                        <a:pt x="9" y="337"/>
                      </a:lnTo>
                      <a:lnTo>
                        <a:pt x="2" y="334"/>
                      </a:lnTo>
                      <a:lnTo>
                        <a:pt x="0" y="334"/>
                      </a:lnTo>
                      <a:lnTo>
                        <a:pt x="0" y="2"/>
                      </a:lnTo>
                      <a:lnTo>
                        <a:pt x="89" y="0"/>
                      </a:lnTo>
                      <a:lnTo>
                        <a:pt x="89" y="163"/>
                      </a:lnTo>
                      <a:lnTo>
                        <a:pt x="87" y="171"/>
                      </a:lnTo>
                      <a:lnTo>
                        <a:pt x="85" y="184"/>
                      </a:lnTo>
                      <a:lnTo>
                        <a:pt x="85" y="197"/>
                      </a:lnTo>
                      <a:lnTo>
                        <a:pt x="84" y="202"/>
                      </a:lnTo>
                      <a:lnTo>
                        <a:pt x="82" y="210"/>
                      </a:lnTo>
                      <a:lnTo>
                        <a:pt x="78" y="226"/>
                      </a:lnTo>
                      <a:lnTo>
                        <a:pt x="74" y="248"/>
                      </a:lnTo>
                      <a:lnTo>
                        <a:pt x="71" y="274"/>
                      </a:lnTo>
                      <a:lnTo>
                        <a:pt x="67" y="299"/>
                      </a:lnTo>
                      <a:lnTo>
                        <a:pt x="65" y="321"/>
                      </a:lnTo>
                      <a:lnTo>
                        <a:pt x="63" y="336"/>
                      </a:lnTo>
                      <a:lnTo>
                        <a:pt x="61" y="341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 w="0">
                  <a:solidFill>
                    <a:srgbClr val="DFDFD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7" name="Freeform 193"/>
                <p:cNvSpPr>
                  <a:spLocks/>
                </p:cNvSpPr>
                <p:nvPr/>
              </p:nvSpPr>
              <p:spPr bwMode="auto">
                <a:xfrm>
                  <a:off x="989" y="2866"/>
                  <a:ext cx="47" cy="347"/>
                </a:xfrm>
                <a:custGeom>
                  <a:avLst/>
                  <a:gdLst>
                    <a:gd name="T0" fmla="*/ 47 w 47"/>
                    <a:gd name="T1" fmla="*/ 0 h 347"/>
                    <a:gd name="T2" fmla="*/ 47 w 47"/>
                    <a:gd name="T3" fmla="*/ 341 h 347"/>
                    <a:gd name="T4" fmla="*/ 23 w 47"/>
                    <a:gd name="T5" fmla="*/ 345 h 347"/>
                    <a:gd name="T6" fmla="*/ 6 w 47"/>
                    <a:gd name="T7" fmla="*/ 347 h 347"/>
                    <a:gd name="T8" fmla="*/ 0 w 47"/>
                    <a:gd name="T9" fmla="*/ 347 h 347"/>
                    <a:gd name="T10" fmla="*/ 0 w 47"/>
                    <a:gd name="T11" fmla="*/ 4 h 347"/>
                    <a:gd name="T12" fmla="*/ 47 w 47"/>
                    <a:gd name="T13" fmla="*/ 0 h 34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7"/>
                    <a:gd name="T22" fmla="*/ 0 h 347"/>
                    <a:gd name="T23" fmla="*/ 47 w 47"/>
                    <a:gd name="T24" fmla="*/ 347 h 34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7" h="347">
                      <a:moveTo>
                        <a:pt x="47" y="0"/>
                      </a:moveTo>
                      <a:lnTo>
                        <a:pt x="47" y="341"/>
                      </a:lnTo>
                      <a:lnTo>
                        <a:pt x="23" y="345"/>
                      </a:lnTo>
                      <a:lnTo>
                        <a:pt x="6" y="347"/>
                      </a:lnTo>
                      <a:lnTo>
                        <a:pt x="0" y="347"/>
                      </a:lnTo>
                      <a:lnTo>
                        <a:pt x="0" y="4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8" name="Freeform 194"/>
                <p:cNvSpPr>
                  <a:spLocks noEditPoints="1"/>
                </p:cNvSpPr>
                <p:nvPr/>
              </p:nvSpPr>
              <p:spPr bwMode="auto">
                <a:xfrm>
                  <a:off x="826" y="2998"/>
                  <a:ext cx="102" cy="107"/>
                </a:xfrm>
                <a:custGeom>
                  <a:avLst/>
                  <a:gdLst>
                    <a:gd name="T0" fmla="*/ 52 w 102"/>
                    <a:gd name="T1" fmla="*/ 24 h 107"/>
                    <a:gd name="T2" fmla="*/ 65 w 102"/>
                    <a:gd name="T3" fmla="*/ 66 h 107"/>
                    <a:gd name="T4" fmla="*/ 37 w 102"/>
                    <a:gd name="T5" fmla="*/ 66 h 107"/>
                    <a:gd name="T6" fmla="*/ 52 w 102"/>
                    <a:gd name="T7" fmla="*/ 24 h 107"/>
                    <a:gd name="T8" fmla="*/ 0 w 102"/>
                    <a:gd name="T9" fmla="*/ 107 h 107"/>
                    <a:gd name="T10" fmla="*/ 24 w 102"/>
                    <a:gd name="T11" fmla="*/ 107 h 107"/>
                    <a:gd name="T12" fmla="*/ 32 w 102"/>
                    <a:gd name="T13" fmla="*/ 85 h 107"/>
                    <a:gd name="T14" fmla="*/ 71 w 102"/>
                    <a:gd name="T15" fmla="*/ 85 h 107"/>
                    <a:gd name="T16" fmla="*/ 78 w 102"/>
                    <a:gd name="T17" fmla="*/ 107 h 107"/>
                    <a:gd name="T18" fmla="*/ 102 w 102"/>
                    <a:gd name="T19" fmla="*/ 107 h 107"/>
                    <a:gd name="T20" fmla="*/ 65 w 102"/>
                    <a:gd name="T21" fmla="*/ 0 h 107"/>
                    <a:gd name="T22" fmla="*/ 39 w 102"/>
                    <a:gd name="T23" fmla="*/ 0 h 107"/>
                    <a:gd name="T24" fmla="*/ 0 w 102"/>
                    <a:gd name="T25" fmla="*/ 107 h 10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2"/>
                    <a:gd name="T40" fmla="*/ 0 h 107"/>
                    <a:gd name="T41" fmla="*/ 102 w 102"/>
                    <a:gd name="T42" fmla="*/ 107 h 10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2" h="107">
                      <a:moveTo>
                        <a:pt x="52" y="24"/>
                      </a:moveTo>
                      <a:lnTo>
                        <a:pt x="65" y="66"/>
                      </a:lnTo>
                      <a:lnTo>
                        <a:pt x="37" y="66"/>
                      </a:lnTo>
                      <a:lnTo>
                        <a:pt x="52" y="24"/>
                      </a:lnTo>
                      <a:close/>
                      <a:moveTo>
                        <a:pt x="0" y="107"/>
                      </a:moveTo>
                      <a:lnTo>
                        <a:pt x="24" y="107"/>
                      </a:lnTo>
                      <a:lnTo>
                        <a:pt x="32" y="85"/>
                      </a:lnTo>
                      <a:lnTo>
                        <a:pt x="71" y="85"/>
                      </a:lnTo>
                      <a:lnTo>
                        <a:pt x="78" y="107"/>
                      </a:lnTo>
                      <a:lnTo>
                        <a:pt x="102" y="107"/>
                      </a:lnTo>
                      <a:lnTo>
                        <a:pt x="65" y="0"/>
                      </a:lnTo>
                      <a:lnTo>
                        <a:pt x="39" y="0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9" name="Freeform 195"/>
                <p:cNvSpPr>
                  <a:spLocks/>
                </p:cNvSpPr>
                <p:nvPr/>
              </p:nvSpPr>
              <p:spPr bwMode="auto">
                <a:xfrm>
                  <a:off x="813" y="2762"/>
                  <a:ext cx="386" cy="200"/>
                </a:xfrm>
                <a:custGeom>
                  <a:avLst/>
                  <a:gdLst>
                    <a:gd name="T0" fmla="*/ 193 w 386"/>
                    <a:gd name="T1" fmla="*/ 200 h 200"/>
                    <a:gd name="T2" fmla="*/ 238 w 386"/>
                    <a:gd name="T3" fmla="*/ 199 h 200"/>
                    <a:gd name="T4" fmla="*/ 278 w 386"/>
                    <a:gd name="T5" fmla="*/ 191 h 200"/>
                    <a:gd name="T6" fmla="*/ 314 w 386"/>
                    <a:gd name="T7" fmla="*/ 178 h 200"/>
                    <a:gd name="T8" fmla="*/ 343 w 386"/>
                    <a:gd name="T9" fmla="*/ 163 h 200"/>
                    <a:gd name="T10" fmla="*/ 366 w 386"/>
                    <a:gd name="T11" fmla="*/ 145 h 200"/>
                    <a:gd name="T12" fmla="*/ 380 w 386"/>
                    <a:gd name="T13" fmla="*/ 124 h 200"/>
                    <a:gd name="T14" fmla="*/ 386 w 386"/>
                    <a:gd name="T15" fmla="*/ 100 h 200"/>
                    <a:gd name="T16" fmla="*/ 380 w 386"/>
                    <a:gd name="T17" fmla="*/ 78 h 200"/>
                    <a:gd name="T18" fmla="*/ 366 w 386"/>
                    <a:gd name="T19" fmla="*/ 56 h 200"/>
                    <a:gd name="T20" fmla="*/ 343 w 386"/>
                    <a:gd name="T21" fmla="*/ 37 h 200"/>
                    <a:gd name="T22" fmla="*/ 314 w 386"/>
                    <a:gd name="T23" fmla="*/ 22 h 200"/>
                    <a:gd name="T24" fmla="*/ 278 w 386"/>
                    <a:gd name="T25" fmla="*/ 11 h 200"/>
                    <a:gd name="T26" fmla="*/ 238 w 386"/>
                    <a:gd name="T27" fmla="*/ 2 h 200"/>
                    <a:gd name="T28" fmla="*/ 193 w 386"/>
                    <a:gd name="T29" fmla="*/ 0 h 200"/>
                    <a:gd name="T30" fmla="*/ 149 w 386"/>
                    <a:gd name="T31" fmla="*/ 2 h 200"/>
                    <a:gd name="T32" fmla="*/ 110 w 386"/>
                    <a:gd name="T33" fmla="*/ 11 h 200"/>
                    <a:gd name="T34" fmla="*/ 73 w 386"/>
                    <a:gd name="T35" fmla="*/ 22 h 200"/>
                    <a:gd name="T36" fmla="*/ 43 w 386"/>
                    <a:gd name="T37" fmla="*/ 37 h 200"/>
                    <a:gd name="T38" fmla="*/ 21 w 386"/>
                    <a:gd name="T39" fmla="*/ 56 h 200"/>
                    <a:gd name="T40" fmla="*/ 6 w 386"/>
                    <a:gd name="T41" fmla="*/ 78 h 200"/>
                    <a:gd name="T42" fmla="*/ 0 w 386"/>
                    <a:gd name="T43" fmla="*/ 100 h 200"/>
                    <a:gd name="T44" fmla="*/ 6 w 386"/>
                    <a:gd name="T45" fmla="*/ 124 h 200"/>
                    <a:gd name="T46" fmla="*/ 21 w 386"/>
                    <a:gd name="T47" fmla="*/ 145 h 200"/>
                    <a:gd name="T48" fmla="*/ 43 w 386"/>
                    <a:gd name="T49" fmla="*/ 163 h 200"/>
                    <a:gd name="T50" fmla="*/ 73 w 386"/>
                    <a:gd name="T51" fmla="*/ 178 h 200"/>
                    <a:gd name="T52" fmla="*/ 110 w 386"/>
                    <a:gd name="T53" fmla="*/ 191 h 200"/>
                    <a:gd name="T54" fmla="*/ 149 w 386"/>
                    <a:gd name="T55" fmla="*/ 199 h 200"/>
                    <a:gd name="T56" fmla="*/ 193 w 386"/>
                    <a:gd name="T57" fmla="*/ 200 h 20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86"/>
                    <a:gd name="T88" fmla="*/ 0 h 200"/>
                    <a:gd name="T89" fmla="*/ 386 w 386"/>
                    <a:gd name="T90" fmla="*/ 200 h 20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86" h="200">
                      <a:moveTo>
                        <a:pt x="193" y="200"/>
                      </a:moveTo>
                      <a:lnTo>
                        <a:pt x="238" y="199"/>
                      </a:lnTo>
                      <a:lnTo>
                        <a:pt x="278" y="191"/>
                      </a:lnTo>
                      <a:lnTo>
                        <a:pt x="314" y="178"/>
                      </a:lnTo>
                      <a:lnTo>
                        <a:pt x="343" y="163"/>
                      </a:lnTo>
                      <a:lnTo>
                        <a:pt x="366" y="145"/>
                      </a:lnTo>
                      <a:lnTo>
                        <a:pt x="380" y="124"/>
                      </a:lnTo>
                      <a:lnTo>
                        <a:pt x="386" y="100"/>
                      </a:lnTo>
                      <a:lnTo>
                        <a:pt x="380" y="78"/>
                      </a:lnTo>
                      <a:lnTo>
                        <a:pt x="366" y="56"/>
                      </a:lnTo>
                      <a:lnTo>
                        <a:pt x="343" y="37"/>
                      </a:lnTo>
                      <a:lnTo>
                        <a:pt x="314" y="22"/>
                      </a:lnTo>
                      <a:lnTo>
                        <a:pt x="278" y="11"/>
                      </a:lnTo>
                      <a:lnTo>
                        <a:pt x="238" y="2"/>
                      </a:lnTo>
                      <a:lnTo>
                        <a:pt x="193" y="0"/>
                      </a:lnTo>
                      <a:lnTo>
                        <a:pt x="149" y="2"/>
                      </a:lnTo>
                      <a:lnTo>
                        <a:pt x="110" y="11"/>
                      </a:lnTo>
                      <a:lnTo>
                        <a:pt x="73" y="22"/>
                      </a:lnTo>
                      <a:lnTo>
                        <a:pt x="43" y="37"/>
                      </a:lnTo>
                      <a:lnTo>
                        <a:pt x="21" y="56"/>
                      </a:lnTo>
                      <a:lnTo>
                        <a:pt x="6" y="78"/>
                      </a:lnTo>
                      <a:lnTo>
                        <a:pt x="0" y="100"/>
                      </a:lnTo>
                      <a:lnTo>
                        <a:pt x="6" y="124"/>
                      </a:lnTo>
                      <a:lnTo>
                        <a:pt x="21" y="145"/>
                      </a:lnTo>
                      <a:lnTo>
                        <a:pt x="43" y="163"/>
                      </a:lnTo>
                      <a:lnTo>
                        <a:pt x="73" y="178"/>
                      </a:lnTo>
                      <a:lnTo>
                        <a:pt x="110" y="191"/>
                      </a:lnTo>
                      <a:lnTo>
                        <a:pt x="149" y="199"/>
                      </a:lnTo>
                      <a:lnTo>
                        <a:pt x="193" y="2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>
                  <a:solidFill>
                    <a:srgbClr val="BFB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0" name="Freeform 196"/>
                <p:cNvSpPr>
                  <a:spLocks/>
                </p:cNvSpPr>
                <p:nvPr/>
              </p:nvSpPr>
              <p:spPr bwMode="auto">
                <a:xfrm>
                  <a:off x="813" y="2762"/>
                  <a:ext cx="386" cy="200"/>
                </a:xfrm>
                <a:custGeom>
                  <a:avLst/>
                  <a:gdLst>
                    <a:gd name="T0" fmla="*/ 193 w 386"/>
                    <a:gd name="T1" fmla="*/ 200 h 200"/>
                    <a:gd name="T2" fmla="*/ 238 w 386"/>
                    <a:gd name="T3" fmla="*/ 199 h 200"/>
                    <a:gd name="T4" fmla="*/ 278 w 386"/>
                    <a:gd name="T5" fmla="*/ 191 h 200"/>
                    <a:gd name="T6" fmla="*/ 314 w 386"/>
                    <a:gd name="T7" fmla="*/ 178 h 200"/>
                    <a:gd name="T8" fmla="*/ 343 w 386"/>
                    <a:gd name="T9" fmla="*/ 163 h 200"/>
                    <a:gd name="T10" fmla="*/ 366 w 386"/>
                    <a:gd name="T11" fmla="*/ 145 h 200"/>
                    <a:gd name="T12" fmla="*/ 380 w 386"/>
                    <a:gd name="T13" fmla="*/ 124 h 200"/>
                    <a:gd name="T14" fmla="*/ 386 w 386"/>
                    <a:gd name="T15" fmla="*/ 100 h 200"/>
                    <a:gd name="T16" fmla="*/ 380 w 386"/>
                    <a:gd name="T17" fmla="*/ 78 h 200"/>
                    <a:gd name="T18" fmla="*/ 366 w 386"/>
                    <a:gd name="T19" fmla="*/ 56 h 200"/>
                    <a:gd name="T20" fmla="*/ 343 w 386"/>
                    <a:gd name="T21" fmla="*/ 37 h 200"/>
                    <a:gd name="T22" fmla="*/ 314 w 386"/>
                    <a:gd name="T23" fmla="*/ 22 h 200"/>
                    <a:gd name="T24" fmla="*/ 278 w 386"/>
                    <a:gd name="T25" fmla="*/ 11 h 200"/>
                    <a:gd name="T26" fmla="*/ 238 w 386"/>
                    <a:gd name="T27" fmla="*/ 2 h 200"/>
                    <a:gd name="T28" fmla="*/ 193 w 386"/>
                    <a:gd name="T29" fmla="*/ 0 h 200"/>
                    <a:gd name="T30" fmla="*/ 149 w 386"/>
                    <a:gd name="T31" fmla="*/ 2 h 200"/>
                    <a:gd name="T32" fmla="*/ 110 w 386"/>
                    <a:gd name="T33" fmla="*/ 11 h 200"/>
                    <a:gd name="T34" fmla="*/ 73 w 386"/>
                    <a:gd name="T35" fmla="*/ 22 h 200"/>
                    <a:gd name="T36" fmla="*/ 43 w 386"/>
                    <a:gd name="T37" fmla="*/ 37 h 200"/>
                    <a:gd name="T38" fmla="*/ 21 w 386"/>
                    <a:gd name="T39" fmla="*/ 56 h 200"/>
                    <a:gd name="T40" fmla="*/ 6 w 386"/>
                    <a:gd name="T41" fmla="*/ 78 h 200"/>
                    <a:gd name="T42" fmla="*/ 0 w 386"/>
                    <a:gd name="T43" fmla="*/ 100 h 200"/>
                    <a:gd name="T44" fmla="*/ 6 w 386"/>
                    <a:gd name="T45" fmla="*/ 124 h 200"/>
                    <a:gd name="T46" fmla="*/ 21 w 386"/>
                    <a:gd name="T47" fmla="*/ 145 h 200"/>
                    <a:gd name="T48" fmla="*/ 43 w 386"/>
                    <a:gd name="T49" fmla="*/ 163 h 200"/>
                    <a:gd name="T50" fmla="*/ 73 w 386"/>
                    <a:gd name="T51" fmla="*/ 178 h 200"/>
                    <a:gd name="T52" fmla="*/ 110 w 386"/>
                    <a:gd name="T53" fmla="*/ 191 h 200"/>
                    <a:gd name="T54" fmla="*/ 149 w 386"/>
                    <a:gd name="T55" fmla="*/ 199 h 200"/>
                    <a:gd name="T56" fmla="*/ 193 w 386"/>
                    <a:gd name="T57" fmla="*/ 200 h 20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86"/>
                    <a:gd name="T88" fmla="*/ 0 h 200"/>
                    <a:gd name="T89" fmla="*/ 386 w 386"/>
                    <a:gd name="T90" fmla="*/ 200 h 20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86" h="200">
                      <a:moveTo>
                        <a:pt x="193" y="200"/>
                      </a:moveTo>
                      <a:lnTo>
                        <a:pt x="238" y="199"/>
                      </a:lnTo>
                      <a:lnTo>
                        <a:pt x="278" y="191"/>
                      </a:lnTo>
                      <a:lnTo>
                        <a:pt x="314" y="178"/>
                      </a:lnTo>
                      <a:lnTo>
                        <a:pt x="343" y="163"/>
                      </a:lnTo>
                      <a:lnTo>
                        <a:pt x="366" y="145"/>
                      </a:lnTo>
                      <a:lnTo>
                        <a:pt x="380" y="124"/>
                      </a:lnTo>
                      <a:lnTo>
                        <a:pt x="386" y="100"/>
                      </a:lnTo>
                      <a:lnTo>
                        <a:pt x="380" y="78"/>
                      </a:lnTo>
                      <a:lnTo>
                        <a:pt x="366" y="56"/>
                      </a:lnTo>
                      <a:lnTo>
                        <a:pt x="343" y="37"/>
                      </a:lnTo>
                      <a:lnTo>
                        <a:pt x="314" y="22"/>
                      </a:lnTo>
                      <a:lnTo>
                        <a:pt x="278" y="11"/>
                      </a:lnTo>
                      <a:lnTo>
                        <a:pt x="238" y="2"/>
                      </a:lnTo>
                      <a:lnTo>
                        <a:pt x="193" y="0"/>
                      </a:lnTo>
                      <a:lnTo>
                        <a:pt x="149" y="2"/>
                      </a:lnTo>
                      <a:lnTo>
                        <a:pt x="110" y="11"/>
                      </a:lnTo>
                      <a:lnTo>
                        <a:pt x="73" y="22"/>
                      </a:lnTo>
                      <a:lnTo>
                        <a:pt x="43" y="37"/>
                      </a:lnTo>
                      <a:lnTo>
                        <a:pt x="21" y="56"/>
                      </a:lnTo>
                      <a:lnTo>
                        <a:pt x="6" y="78"/>
                      </a:lnTo>
                      <a:lnTo>
                        <a:pt x="0" y="100"/>
                      </a:lnTo>
                      <a:lnTo>
                        <a:pt x="6" y="124"/>
                      </a:lnTo>
                      <a:lnTo>
                        <a:pt x="21" y="145"/>
                      </a:lnTo>
                      <a:lnTo>
                        <a:pt x="43" y="163"/>
                      </a:lnTo>
                      <a:lnTo>
                        <a:pt x="73" y="178"/>
                      </a:lnTo>
                      <a:lnTo>
                        <a:pt x="110" y="191"/>
                      </a:lnTo>
                      <a:lnTo>
                        <a:pt x="149" y="199"/>
                      </a:lnTo>
                      <a:lnTo>
                        <a:pt x="193" y="20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1" name="Freeform 197"/>
                <p:cNvSpPr>
                  <a:spLocks/>
                </p:cNvSpPr>
                <p:nvPr/>
              </p:nvSpPr>
              <p:spPr bwMode="auto">
                <a:xfrm>
                  <a:off x="849" y="2742"/>
                  <a:ext cx="313" cy="191"/>
                </a:xfrm>
                <a:custGeom>
                  <a:avLst/>
                  <a:gdLst>
                    <a:gd name="T0" fmla="*/ 157 w 313"/>
                    <a:gd name="T1" fmla="*/ 191 h 191"/>
                    <a:gd name="T2" fmla="*/ 198 w 313"/>
                    <a:gd name="T3" fmla="*/ 187 h 191"/>
                    <a:gd name="T4" fmla="*/ 235 w 313"/>
                    <a:gd name="T5" fmla="*/ 180 h 191"/>
                    <a:gd name="T6" fmla="*/ 268 w 313"/>
                    <a:gd name="T7" fmla="*/ 167 h 191"/>
                    <a:gd name="T8" fmla="*/ 293 w 313"/>
                    <a:gd name="T9" fmla="*/ 150 h 191"/>
                    <a:gd name="T10" fmla="*/ 307 w 313"/>
                    <a:gd name="T11" fmla="*/ 130 h 191"/>
                    <a:gd name="T12" fmla="*/ 313 w 313"/>
                    <a:gd name="T13" fmla="*/ 107 h 191"/>
                    <a:gd name="T14" fmla="*/ 307 w 313"/>
                    <a:gd name="T15" fmla="*/ 85 h 191"/>
                    <a:gd name="T16" fmla="*/ 293 w 313"/>
                    <a:gd name="T17" fmla="*/ 59 h 191"/>
                    <a:gd name="T18" fmla="*/ 268 w 313"/>
                    <a:gd name="T19" fmla="*/ 37 h 191"/>
                    <a:gd name="T20" fmla="*/ 235 w 313"/>
                    <a:gd name="T21" fmla="*/ 18 h 191"/>
                    <a:gd name="T22" fmla="*/ 198 w 313"/>
                    <a:gd name="T23" fmla="*/ 5 h 191"/>
                    <a:gd name="T24" fmla="*/ 157 w 313"/>
                    <a:gd name="T25" fmla="*/ 0 h 191"/>
                    <a:gd name="T26" fmla="*/ 114 w 313"/>
                    <a:gd name="T27" fmla="*/ 5 h 191"/>
                    <a:gd name="T28" fmla="*/ 77 w 313"/>
                    <a:gd name="T29" fmla="*/ 18 h 191"/>
                    <a:gd name="T30" fmla="*/ 46 w 313"/>
                    <a:gd name="T31" fmla="*/ 37 h 191"/>
                    <a:gd name="T32" fmla="*/ 22 w 313"/>
                    <a:gd name="T33" fmla="*/ 59 h 191"/>
                    <a:gd name="T34" fmla="*/ 5 w 313"/>
                    <a:gd name="T35" fmla="*/ 85 h 191"/>
                    <a:gd name="T36" fmla="*/ 0 w 313"/>
                    <a:gd name="T37" fmla="*/ 107 h 191"/>
                    <a:gd name="T38" fmla="*/ 5 w 313"/>
                    <a:gd name="T39" fmla="*/ 130 h 191"/>
                    <a:gd name="T40" fmla="*/ 22 w 313"/>
                    <a:gd name="T41" fmla="*/ 150 h 191"/>
                    <a:gd name="T42" fmla="*/ 46 w 313"/>
                    <a:gd name="T43" fmla="*/ 167 h 191"/>
                    <a:gd name="T44" fmla="*/ 77 w 313"/>
                    <a:gd name="T45" fmla="*/ 180 h 191"/>
                    <a:gd name="T46" fmla="*/ 114 w 313"/>
                    <a:gd name="T47" fmla="*/ 187 h 191"/>
                    <a:gd name="T48" fmla="*/ 157 w 313"/>
                    <a:gd name="T49" fmla="*/ 191 h 19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13"/>
                    <a:gd name="T76" fmla="*/ 0 h 191"/>
                    <a:gd name="T77" fmla="*/ 313 w 313"/>
                    <a:gd name="T78" fmla="*/ 191 h 19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13" h="191">
                      <a:moveTo>
                        <a:pt x="157" y="191"/>
                      </a:moveTo>
                      <a:lnTo>
                        <a:pt x="198" y="187"/>
                      </a:lnTo>
                      <a:lnTo>
                        <a:pt x="235" y="180"/>
                      </a:lnTo>
                      <a:lnTo>
                        <a:pt x="268" y="167"/>
                      </a:lnTo>
                      <a:lnTo>
                        <a:pt x="293" y="150"/>
                      </a:lnTo>
                      <a:lnTo>
                        <a:pt x="307" y="130"/>
                      </a:lnTo>
                      <a:lnTo>
                        <a:pt x="313" y="107"/>
                      </a:lnTo>
                      <a:lnTo>
                        <a:pt x="307" y="85"/>
                      </a:lnTo>
                      <a:lnTo>
                        <a:pt x="293" y="59"/>
                      </a:lnTo>
                      <a:lnTo>
                        <a:pt x="268" y="37"/>
                      </a:lnTo>
                      <a:lnTo>
                        <a:pt x="235" y="18"/>
                      </a:lnTo>
                      <a:lnTo>
                        <a:pt x="198" y="5"/>
                      </a:lnTo>
                      <a:lnTo>
                        <a:pt x="157" y="0"/>
                      </a:lnTo>
                      <a:lnTo>
                        <a:pt x="114" y="5"/>
                      </a:lnTo>
                      <a:lnTo>
                        <a:pt x="77" y="18"/>
                      </a:lnTo>
                      <a:lnTo>
                        <a:pt x="46" y="37"/>
                      </a:lnTo>
                      <a:lnTo>
                        <a:pt x="22" y="59"/>
                      </a:lnTo>
                      <a:lnTo>
                        <a:pt x="5" y="85"/>
                      </a:lnTo>
                      <a:lnTo>
                        <a:pt x="0" y="107"/>
                      </a:lnTo>
                      <a:lnTo>
                        <a:pt x="5" y="130"/>
                      </a:lnTo>
                      <a:lnTo>
                        <a:pt x="22" y="150"/>
                      </a:lnTo>
                      <a:lnTo>
                        <a:pt x="46" y="167"/>
                      </a:lnTo>
                      <a:lnTo>
                        <a:pt x="77" y="180"/>
                      </a:lnTo>
                      <a:lnTo>
                        <a:pt x="114" y="187"/>
                      </a:lnTo>
                      <a:lnTo>
                        <a:pt x="157" y="191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2" name="Freeform 198"/>
                <p:cNvSpPr>
                  <a:spLocks/>
                </p:cNvSpPr>
                <p:nvPr/>
              </p:nvSpPr>
              <p:spPr bwMode="auto">
                <a:xfrm>
                  <a:off x="863" y="2744"/>
                  <a:ext cx="284" cy="170"/>
                </a:xfrm>
                <a:custGeom>
                  <a:avLst/>
                  <a:gdLst>
                    <a:gd name="T0" fmla="*/ 143 w 284"/>
                    <a:gd name="T1" fmla="*/ 170 h 170"/>
                    <a:gd name="T2" fmla="*/ 180 w 284"/>
                    <a:gd name="T3" fmla="*/ 168 h 170"/>
                    <a:gd name="T4" fmla="*/ 214 w 284"/>
                    <a:gd name="T5" fmla="*/ 161 h 170"/>
                    <a:gd name="T6" fmla="*/ 243 w 284"/>
                    <a:gd name="T7" fmla="*/ 150 h 170"/>
                    <a:gd name="T8" fmla="*/ 266 w 284"/>
                    <a:gd name="T9" fmla="*/ 135 h 170"/>
                    <a:gd name="T10" fmla="*/ 280 w 284"/>
                    <a:gd name="T11" fmla="*/ 116 h 170"/>
                    <a:gd name="T12" fmla="*/ 284 w 284"/>
                    <a:gd name="T13" fmla="*/ 96 h 170"/>
                    <a:gd name="T14" fmla="*/ 280 w 284"/>
                    <a:gd name="T15" fmla="*/ 76 h 170"/>
                    <a:gd name="T16" fmla="*/ 266 w 284"/>
                    <a:gd name="T17" fmla="*/ 53 h 170"/>
                    <a:gd name="T18" fmla="*/ 243 w 284"/>
                    <a:gd name="T19" fmla="*/ 33 h 170"/>
                    <a:gd name="T20" fmla="*/ 214 w 284"/>
                    <a:gd name="T21" fmla="*/ 16 h 170"/>
                    <a:gd name="T22" fmla="*/ 180 w 284"/>
                    <a:gd name="T23" fmla="*/ 3 h 170"/>
                    <a:gd name="T24" fmla="*/ 143 w 284"/>
                    <a:gd name="T25" fmla="*/ 0 h 170"/>
                    <a:gd name="T26" fmla="*/ 106 w 284"/>
                    <a:gd name="T27" fmla="*/ 3 h 170"/>
                    <a:gd name="T28" fmla="*/ 71 w 284"/>
                    <a:gd name="T29" fmla="*/ 16 h 170"/>
                    <a:gd name="T30" fmla="*/ 43 w 284"/>
                    <a:gd name="T31" fmla="*/ 33 h 170"/>
                    <a:gd name="T32" fmla="*/ 21 w 284"/>
                    <a:gd name="T33" fmla="*/ 53 h 170"/>
                    <a:gd name="T34" fmla="*/ 6 w 284"/>
                    <a:gd name="T35" fmla="*/ 76 h 170"/>
                    <a:gd name="T36" fmla="*/ 0 w 284"/>
                    <a:gd name="T37" fmla="*/ 96 h 170"/>
                    <a:gd name="T38" fmla="*/ 6 w 284"/>
                    <a:gd name="T39" fmla="*/ 116 h 170"/>
                    <a:gd name="T40" fmla="*/ 21 w 284"/>
                    <a:gd name="T41" fmla="*/ 135 h 170"/>
                    <a:gd name="T42" fmla="*/ 43 w 284"/>
                    <a:gd name="T43" fmla="*/ 150 h 170"/>
                    <a:gd name="T44" fmla="*/ 71 w 284"/>
                    <a:gd name="T45" fmla="*/ 161 h 170"/>
                    <a:gd name="T46" fmla="*/ 106 w 284"/>
                    <a:gd name="T47" fmla="*/ 168 h 170"/>
                    <a:gd name="T48" fmla="*/ 143 w 284"/>
                    <a:gd name="T49" fmla="*/ 170 h 17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84"/>
                    <a:gd name="T76" fmla="*/ 0 h 170"/>
                    <a:gd name="T77" fmla="*/ 284 w 284"/>
                    <a:gd name="T78" fmla="*/ 170 h 17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84" h="170">
                      <a:moveTo>
                        <a:pt x="143" y="170"/>
                      </a:moveTo>
                      <a:lnTo>
                        <a:pt x="180" y="168"/>
                      </a:lnTo>
                      <a:lnTo>
                        <a:pt x="214" y="161"/>
                      </a:lnTo>
                      <a:lnTo>
                        <a:pt x="243" y="150"/>
                      </a:lnTo>
                      <a:lnTo>
                        <a:pt x="266" y="135"/>
                      </a:lnTo>
                      <a:lnTo>
                        <a:pt x="280" y="116"/>
                      </a:lnTo>
                      <a:lnTo>
                        <a:pt x="284" y="96"/>
                      </a:lnTo>
                      <a:lnTo>
                        <a:pt x="280" y="76"/>
                      </a:lnTo>
                      <a:lnTo>
                        <a:pt x="266" y="53"/>
                      </a:lnTo>
                      <a:lnTo>
                        <a:pt x="243" y="33"/>
                      </a:lnTo>
                      <a:lnTo>
                        <a:pt x="214" y="16"/>
                      </a:lnTo>
                      <a:lnTo>
                        <a:pt x="180" y="3"/>
                      </a:lnTo>
                      <a:lnTo>
                        <a:pt x="143" y="0"/>
                      </a:lnTo>
                      <a:lnTo>
                        <a:pt x="106" y="3"/>
                      </a:lnTo>
                      <a:lnTo>
                        <a:pt x="71" y="16"/>
                      </a:lnTo>
                      <a:lnTo>
                        <a:pt x="43" y="33"/>
                      </a:lnTo>
                      <a:lnTo>
                        <a:pt x="21" y="53"/>
                      </a:lnTo>
                      <a:lnTo>
                        <a:pt x="6" y="76"/>
                      </a:lnTo>
                      <a:lnTo>
                        <a:pt x="0" y="96"/>
                      </a:lnTo>
                      <a:lnTo>
                        <a:pt x="6" y="116"/>
                      </a:lnTo>
                      <a:lnTo>
                        <a:pt x="21" y="135"/>
                      </a:lnTo>
                      <a:lnTo>
                        <a:pt x="43" y="150"/>
                      </a:lnTo>
                      <a:lnTo>
                        <a:pt x="71" y="161"/>
                      </a:lnTo>
                      <a:lnTo>
                        <a:pt x="106" y="168"/>
                      </a:lnTo>
                      <a:lnTo>
                        <a:pt x="143" y="170"/>
                      </a:lnTo>
                      <a:close/>
                    </a:path>
                  </a:pathLst>
                </a:custGeom>
                <a:solidFill>
                  <a:srgbClr val="585858"/>
                </a:solidFill>
                <a:ln w="0">
                  <a:solidFill>
                    <a:srgbClr val="5858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3" name="Freeform 199"/>
                <p:cNvSpPr>
                  <a:spLocks/>
                </p:cNvSpPr>
                <p:nvPr/>
              </p:nvSpPr>
              <p:spPr bwMode="auto">
                <a:xfrm>
                  <a:off x="880" y="2745"/>
                  <a:ext cx="252" cy="153"/>
                </a:xfrm>
                <a:custGeom>
                  <a:avLst/>
                  <a:gdLst>
                    <a:gd name="T0" fmla="*/ 126 w 252"/>
                    <a:gd name="T1" fmla="*/ 153 h 153"/>
                    <a:gd name="T2" fmla="*/ 160 w 252"/>
                    <a:gd name="T3" fmla="*/ 151 h 153"/>
                    <a:gd name="T4" fmla="*/ 189 w 252"/>
                    <a:gd name="T5" fmla="*/ 143 h 153"/>
                    <a:gd name="T6" fmla="*/ 215 w 252"/>
                    <a:gd name="T7" fmla="*/ 134 h 153"/>
                    <a:gd name="T8" fmla="*/ 236 w 252"/>
                    <a:gd name="T9" fmla="*/ 119 h 153"/>
                    <a:gd name="T10" fmla="*/ 249 w 252"/>
                    <a:gd name="T11" fmla="*/ 104 h 153"/>
                    <a:gd name="T12" fmla="*/ 252 w 252"/>
                    <a:gd name="T13" fmla="*/ 86 h 153"/>
                    <a:gd name="T14" fmla="*/ 249 w 252"/>
                    <a:gd name="T15" fmla="*/ 67 h 153"/>
                    <a:gd name="T16" fmla="*/ 236 w 252"/>
                    <a:gd name="T17" fmla="*/ 49 h 153"/>
                    <a:gd name="T18" fmla="*/ 215 w 252"/>
                    <a:gd name="T19" fmla="*/ 30 h 153"/>
                    <a:gd name="T20" fmla="*/ 189 w 252"/>
                    <a:gd name="T21" fmla="*/ 13 h 153"/>
                    <a:gd name="T22" fmla="*/ 160 w 252"/>
                    <a:gd name="T23" fmla="*/ 4 h 153"/>
                    <a:gd name="T24" fmla="*/ 126 w 252"/>
                    <a:gd name="T25" fmla="*/ 0 h 153"/>
                    <a:gd name="T26" fmla="*/ 93 w 252"/>
                    <a:gd name="T27" fmla="*/ 4 h 153"/>
                    <a:gd name="T28" fmla="*/ 63 w 252"/>
                    <a:gd name="T29" fmla="*/ 13 h 153"/>
                    <a:gd name="T30" fmla="*/ 37 w 252"/>
                    <a:gd name="T31" fmla="*/ 30 h 153"/>
                    <a:gd name="T32" fmla="*/ 17 w 252"/>
                    <a:gd name="T33" fmla="*/ 49 h 153"/>
                    <a:gd name="T34" fmla="*/ 4 w 252"/>
                    <a:gd name="T35" fmla="*/ 67 h 153"/>
                    <a:gd name="T36" fmla="*/ 0 w 252"/>
                    <a:gd name="T37" fmla="*/ 86 h 153"/>
                    <a:gd name="T38" fmla="*/ 4 w 252"/>
                    <a:gd name="T39" fmla="*/ 104 h 153"/>
                    <a:gd name="T40" fmla="*/ 17 w 252"/>
                    <a:gd name="T41" fmla="*/ 119 h 153"/>
                    <a:gd name="T42" fmla="*/ 37 w 252"/>
                    <a:gd name="T43" fmla="*/ 134 h 153"/>
                    <a:gd name="T44" fmla="*/ 63 w 252"/>
                    <a:gd name="T45" fmla="*/ 143 h 153"/>
                    <a:gd name="T46" fmla="*/ 93 w 252"/>
                    <a:gd name="T47" fmla="*/ 151 h 153"/>
                    <a:gd name="T48" fmla="*/ 126 w 252"/>
                    <a:gd name="T49" fmla="*/ 153 h 15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52"/>
                    <a:gd name="T76" fmla="*/ 0 h 153"/>
                    <a:gd name="T77" fmla="*/ 252 w 252"/>
                    <a:gd name="T78" fmla="*/ 153 h 15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52" h="153">
                      <a:moveTo>
                        <a:pt x="126" y="153"/>
                      </a:moveTo>
                      <a:lnTo>
                        <a:pt x="160" y="151"/>
                      </a:lnTo>
                      <a:lnTo>
                        <a:pt x="189" y="143"/>
                      </a:lnTo>
                      <a:lnTo>
                        <a:pt x="215" y="134"/>
                      </a:lnTo>
                      <a:lnTo>
                        <a:pt x="236" y="119"/>
                      </a:lnTo>
                      <a:lnTo>
                        <a:pt x="249" y="104"/>
                      </a:lnTo>
                      <a:lnTo>
                        <a:pt x="252" y="86"/>
                      </a:lnTo>
                      <a:lnTo>
                        <a:pt x="249" y="67"/>
                      </a:lnTo>
                      <a:lnTo>
                        <a:pt x="236" y="49"/>
                      </a:lnTo>
                      <a:lnTo>
                        <a:pt x="215" y="30"/>
                      </a:lnTo>
                      <a:lnTo>
                        <a:pt x="189" y="13"/>
                      </a:lnTo>
                      <a:lnTo>
                        <a:pt x="160" y="4"/>
                      </a:lnTo>
                      <a:lnTo>
                        <a:pt x="126" y="0"/>
                      </a:lnTo>
                      <a:lnTo>
                        <a:pt x="93" y="4"/>
                      </a:lnTo>
                      <a:lnTo>
                        <a:pt x="63" y="13"/>
                      </a:lnTo>
                      <a:lnTo>
                        <a:pt x="37" y="30"/>
                      </a:lnTo>
                      <a:lnTo>
                        <a:pt x="17" y="49"/>
                      </a:lnTo>
                      <a:lnTo>
                        <a:pt x="4" y="67"/>
                      </a:lnTo>
                      <a:lnTo>
                        <a:pt x="0" y="86"/>
                      </a:lnTo>
                      <a:lnTo>
                        <a:pt x="4" y="104"/>
                      </a:lnTo>
                      <a:lnTo>
                        <a:pt x="17" y="119"/>
                      </a:lnTo>
                      <a:lnTo>
                        <a:pt x="37" y="134"/>
                      </a:lnTo>
                      <a:lnTo>
                        <a:pt x="63" y="143"/>
                      </a:lnTo>
                      <a:lnTo>
                        <a:pt x="93" y="151"/>
                      </a:lnTo>
                      <a:lnTo>
                        <a:pt x="126" y="153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4" name="Freeform 200"/>
                <p:cNvSpPr>
                  <a:spLocks/>
                </p:cNvSpPr>
                <p:nvPr/>
              </p:nvSpPr>
              <p:spPr bwMode="auto">
                <a:xfrm>
                  <a:off x="895" y="2745"/>
                  <a:ext cx="222" cy="136"/>
                </a:xfrm>
                <a:custGeom>
                  <a:avLst/>
                  <a:gdLst>
                    <a:gd name="T0" fmla="*/ 111 w 222"/>
                    <a:gd name="T1" fmla="*/ 136 h 136"/>
                    <a:gd name="T2" fmla="*/ 146 w 222"/>
                    <a:gd name="T3" fmla="*/ 132 h 136"/>
                    <a:gd name="T4" fmla="*/ 176 w 222"/>
                    <a:gd name="T5" fmla="*/ 125 h 136"/>
                    <a:gd name="T6" fmla="*/ 200 w 222"/>
                    <a:gd name="T7" fmla="*/ 112 h 136"/>
                    <a:gd name="T8" fmla="*/ 217 w 222"/>
                    <a:gd name="T9" fmla="*/ 95 h 136"/>
                    <a:gd name="T10" fmla="*/ 222 w 222"/>
                    <a:gd name="T11" fmla="*/ 78 h 136"/>
                    <a:gd name="T12" fmla="*/ 219 w 222"/>
                    <a:gd name="T13" fmla="*/ 62 h 136"/>
                    <a:gd name="T14" fmla="*/ 208 w 222"/>
                    <a:gd name="T15" fmla="*/ 43 h 136"/>
                    <a:gd name="T16" fmla="*/ 189 w 222"/>
                    <a:gd name="T17" fmla="*/ 26 h 136"/>
                    <a:gd name="T18" fmla="*/ 167 w 222"/>
                    <a:gd name="T19" fmla="*/ 13 h 136"/>
                    <a:gd name="T20" fmla="*/ 141 w 222"/>
                    <a:gd name="T21" fmla="*/ 4 h 136"/>
                    <a:gd name="T22" fmla="*/ 111 w 222"/>
                    <a:gd name="T23" fmla="*/ 0 h 136"/>
                    <a:gd name="T24" fmla="*/ 81 w 222"/>
                    <a:gd name="T25" fmla="*/ 4 h 136"/>
                    <a:gd name="T26" fmla="*/ 56 w 222"/>
                    <a:gd name="T27" fmla="*/ 13 h 136"/>
                    <a:gd name="T28" fmla="*/ 33 w 222"/>
                    <a:gd name="T29" fmla="*/ 26 h 136"/>
                    <a:gd name="T30" fmla="*/ 15 w 222"/>
                    <a:gd name="T31" fmla="*/ 43 h 136"/>
                    <a:gd name="T32" fmla="*/ 4 w 222"/>
                    <a:gd name="T33" fmla="*/ 62 h 136"/>
                    <a:gd name="T34" fmla="*/ 0 w 222"/>
                    <a:gd name="T35" fmla="*/ 78 h 136"/>
                    <a:gd name="T36" fmla="*/ 5 w 222"/>
                    <a:gd name="T37" fmla="*/ 95 h 136"/>
                    <a:gd name="T38" fmla="*/ 22 w 222"/>
                    <a:gd name="T39" fmla="*/ 112 h 136"/>
                    <a:gd name="T40" fmla="*/ 46 w 222"/>
                    <a:gd name="T41" fmla="*/ 125 h 136"/>
                    <a:gd name="T42" fmla="*/ 76 w 222"/>
                    <a:gd name="T43" fmla="*/ 132 h 136"/>
                    <a:gd name="T44" fmla="*/ 111 w 222"/>
                    <a:gd name="T45" fmla="*/ 136 h 1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22"/>
                    <a:gd name="T70" fmla="*/ 0 h 136"/>
                    <a:gd name="T71" fmla="*/ 222 w 222"/>
                    <a:gd name="T72" fmla="*/ 136 h 1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22" h="136">
                      <a:moveTo>
                        <a:pt x="111" y="136"/>
                      </a:moveTo>
                      <a:lnTo>
                        <a:pt x="146" y="132"/>
                      </a:lnTo>
                      <a:lnTo>
                        <a:pt x="176" y="125"/>
                      </a:lnTo>
                      <a:lnTo>
                        <a:pt x="200" y="112"/>
                      </a:lnTo>
                      <a:lnTo>
                        <a:pt x="217" y="95"/>
                      </a:lnTo>
                      <a:lnTo>
                        <a:pt x="222" y="78"/>
                      </a:lnTo>
                      <a:lnTo>
                        <a:pt x="219" y="62"/>
                      </a:lnTo>
                      <a:lnTo>
                        <a:pt x="208" y="43"/>
                      </a:lnTo>
                      <a:lnTo>
                        <a:pt x="189" y="26"/>
                      </a:lnTo>
                      <a:lnTo>
                        <a:pt x="167" y="13"/>
                      </a:lnTo>
                      <a:lnTo>
                        <a:pt x="141" y="4"/>
                      </a:lnTo>
                      <a:lnTo>
                        <a:pt x="111" y="0"/>
                      </a:lnTo>
                      <a:lnTo>
                        <a:pt x="81" y="4"/>
                      </a:lnTo>
                      <a:lnTo>
                        <a:pt x="56" y="13"/>
                      </a:lnTo>
                      <a:lnTo>
                        <a:pt x="33" y="26"/>
                      </a:lnTo>
                      <a:lnTo>
                        <a:pt x="15" y="43"/>
                      </a:lnTo>
                      <a:lnTo>
                        <a:pt x="4" y="62"/>
                      </a:lnTo>
                      <a:lnTo>
                        <a:pt x="0" y="78"/>
                      </a:lnTo>
                      <a:lnTo>
                        <a:pt x="5" y="95"/>
                      </a:lnTo>
                      <a:lnTo>
                        <a:pt x="22" y="112"/>
                      </a:lnTo>
                      <a:lnTo>
                        <a:pt x="46" y="125"/>
                      </a:lnTo>
                      <a:lnTo>
                        <a:pt x="76" y="132"/>
                      </a:lnTo>
                      <a:lnTo>
                        <a:pt x="111" y="136"/>
                      </a:lnTo>
                      <a:close/>
                    </a:path>
                  </a:pathLst>
                </a:custGeom>
                <a:solidFill>
                  <a:srgbClr val="878787"/>
                </a:solidFill>
                <a:ln w="0">
                  <a:solidFill>
                    <a:srgbClr val="87878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5" name="Freeform 201"/>
                <p:cNvSpPr>
                  <a:spLocks/>
                </p:cNvSpPr>
                <p:nvPr/>
              </p:nvSpPr>
              <p:spPr bwMode="auto">
                <a:xfrm>
                  <a:off x="910" y="2747"/>
                  <a:ext cx="193" cy="117"/>
                </a:xfrm>
                <a:custGeom>
                  <a:avLst/>
                  <a:gdLst>
                    <a:gd name="T0" fmla="*/ 96 w 193"/>
                    <a:gd name="T1" fmla="*/ 117 h 117"/>
                    <a:gd name="T2" fmla="*/ 126 w 193"/>
                    <a:gd name="T3" fmla="*/ 113 h 117"/>
                    <a:gd name="T4" fmla="*/ 154 w 193"/>
                    <a:gd name="T5" fmla="*/ 106 h 117"/>
                    <a:gd name="T6" fmla="*/ 174 w 193"/>
                    <a:gd name="T7" fmla="*/ 97 h 117"/>
                    <a:gd name="T8" fmla="*/ 187 w 193"/>
                    <a:gd name="T9" fmla="*/ 82 h 117"/>
                    <a:gd name="T10" fmla="*/ 193 w 193"/>
                    <a:gd name="T11" fmla="*/ 67 h 117"/>
                    <a:gd name="T12" fmla="*/ 187 w 193"/>
                    <a:gd name="T13" fmla="*/ 49 h 117"/>
                    <a:gd name="T14" fmla="*/ 174 w 193"/>
                    <a:gd name="T15" fmla="*/ 32 h 117"/>
                    <a:gd name="T16" fmla="*/ 154 w 193"/>
                    <a:gd name="T17" fmla="*/ 15 h 117"/>
                    <a:gd name="T18" fmla="*/ 126 w 193"/>
                    <a:gd name="T19" fmla="*/ 4 h 117"/>
                    <a:gd name="T20" fmla="*/ 96 w 193"/>
                    <a:gd name="T21" fmla="*/ 0 h 117"/>
                    <a:gd name="T22" fmla="*/ 66 w 193"/>
                    <a:gd name="T23" fmla="*/ 4 h 117"/>
                    <a:gd name="T24" fmla="*/ 41 w 193"/>
                    <a:gd name="T25" fmla="*/ 15 h 117"/>
                    <a:gd name="T26" fmla="*/ 18 w 193"/>
                    <a:gd name="T27" fmla="*/ 32 h 117"/>
                    <a:gd name="T28" fmla="*/ 5 w 193"/>
                    <a:gd name="T29" fmla="*/ 49 h 117"/>
                    <a:gd name="T30" fmla="*/ 0 w 193"/>
                    <a:gd name="T31" fmla="*/ 67 h 117"/>
                    <a:gd name="T32" fmla="*/ 5 w 193"/>
                    <a:gd name="T33" fmla="*/ 82 h 117"/>
                    <a:gd name="T34" fmla="*/ 18 w 193"/>
                    <a:gd name="T35" fmla="*/ 97 h 117"/>
                    <a:gd name="T36" fmla="*/ 41 w 193"/>
                    <a:gd name="T37" fmla="*/ 106 h 117"/>
                    <a:gd name="T38" fmla="*/ 66 w 193"/>
                    <a:gd name="T39" fmla="*/ 113 h 117"/>
                    <a:gd name="T40" fmla="*/ 96 w 193"/>
                    <a:gd name="T41" fmla="*/ 117 h 11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93"/>
                    <a:gd name="T64" fmla="*/ 0 h 117"/>
                    <a:gd name="T65" fmla="*/ 193 w 193"/>
                    <a:gd name="T66" fmla="*/ 117 h 11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93" h="117">
                      <a:moveTo>
                        <a:pt x="96" y="117"/>
                      </a:moveTo>
                      <a:lnTo>
                        <a:pt x="126" y="113"/>
                      </a:lnTo>
                      <a:lnTo>
                        <a:pt x="154" y="106"/>
                      </a:lnTo>
                      <a:lnTo>
                        <a:pt x="174" y="97"/>
                      </a:lnTo>
                      <a:lnTo>
                        <a:pt x="187" y="82"/>
                      </a:lnTo>
                      <a:lnTo>
                        <a:pt x="193" y="67"/>
                      </a:lnTo>
                      <a:lnTo>
                        <a:pt x="187" y="49"/>
                      </a:lnTo>
                      <a:lnTo>
                        <a:pt x="174" y="32"/>
                      </a:lnTo>
                      <a:lnTo>
                        <a:pt x="154" y="15"/>
                      </a:lnTo>
                      <a:lnTo>
                        <a:pt x="126" y="4"/>
                      </a:lnTo>
                      <a:lnTo>
                        <a:pt x="96" y="0"/>
                      </a:lnTo>
                      <a:lnTo>
                        <a:pt x="66" y="4"/>
                      </a:lnTo>
                      <a:lnTo>
                        <a:pt x="41" y="15"/>
                      </a:lnTo>
                      <a:lnTo>
                        <a:pt x="18" y="32"/>
                      </a:lnTo>
                      <a:lnTo>
                        <a:pt x="5" y="49"/>
                      </a:lnTo>
                      <a:lnTo>
                        <a:pt x="0" y="67"/>
                      </a:lnTo>
                      <a:lnTo>
                        <a:pt x="5" y="82"/>
                      </a:lnTo>
                      <a:lnTo>
                        <a:pt x="18" y="97"/>
                      </a:lnTo>
                      <a:lnTo>
                        <a:pt x="41" y="106"/>
                      </a:lnTo>
                      <a:lnTo>
                        <a:pt x="66" y="113"/>
                      </a:lnTo>
                      <a:lnTo>
                        <a:pt x="96" y="117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 w="0">
                  <a:solidFill>
                    <a:srgbClr val="9F9F9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6" name="Freeform 202"/>
                <p:cNvSpPr>
                  <a:spLocks/>
                </p:cNvSpPr>
                <p:nvPr/>
              </p:nvSpPr>
              <p:spPr bwMode="auto">
                <a:xfrm>
                  <a:off x="926" y="2749"/>
                  <a:ext cx="162" cy="97"/>
                </a:xfrm>
                <a:custGeom>
                  <a:avLst/>
                  <a:gdLst>
                    <a:gd name="T0" fmla="*/ 80 w 162"/>
                    <a:gd name="T1" fmla="*/ 97 h 97"/>
                    <a:gd name="T2" fmla="*/ 106 w 162"/>
                    <a:gd name="T3" fmla="*/ 95 h 97"/>
                    <a:gd name="T4" fmla="*/ 128 w 162"/>
                    <a:gd name="T5" fmla="*/ 89 h 97"/>
                    <a:gd name="T6" fmla="*/ 145 w 162"/>
                    <a:gd name="T7" fmla="*/ 80 h 97"/>
                    <a:gd name="T8" fmla="*/ 158 w 162"/>
                    <a:gd name="T9" fmla="*/ 69 h 97"/>
                    <a:gd name="T10" fmla="*/ 162 w 162"/>
                    <a:gd name="T11" fmla="*/ 56 h 97"/>
                    <a:gd name="T12" fmla="*/ 158 w 162"/>
                    <a:gd name="T13" fmla="*/ 41 h 97"/>
                    <a:gd name="T14" fmla="*/ 145 w 162"/>
                    <a:gd name="T15" fmla="*/ 26 h 97"/>
                    <a:gd name="T16" fmla="*/ 128 w 162"/>
                    <a:gd name="T17" fmla="*/ 13 h 97"/>
                    <a:gd name="T18" fmla="*/ 106 w 162"/>
                    <a:gd name="T19" fmla="*/ 4 h 97"/>
                    <a:gd name="T20" fmla="*/ 80 w 162"/>
                    <a:gd name="T21" fmla="*/ 0 h 97"/>
                    <a:gd name="T22" fmla="*/ 54 w 162"/>
                    <a:gd name="T23" fmla="*/ 4 h 97"/>
                    <a:gd name="T24" fmla="*/ 34 w 162"/>
                    <a:gd name="T25" fmla="*/ 13 h 97"/>
                    <a:gd name="T26" fmla="*/ 15 w 162"/>
                    <a:gd name="T27" fmla="*/ 26 h 97"/>
                    <a:gd name="T28" fmla="*/ 4 w 162"/>
                    <a:gd name="T29" fmla="*/ 41 h 97"/>
                    <a:gd name="T30" fmla="*/ 0 w 162"/>
                    <a:gd name="T31" fmla="*/ 56 h 97"/>
                    <a:gd name="T32" fmla="*/ 4 w 162"/>
                    <a:gd name="T33" fmla="*/ 69 h 97"/>
                    <a:gd name="T34" fmla="*/ 15 w 162"/>
                    <a:gd name="T35" fmla="*/ 80 h 97"/>
                    <a:gd name="T36" fmla="*/ 34 w 162"/>
                    <a:gd name="T37" fmla="*/ 89 h 97"/>
                    <a:gd name="T38" fmla="*/ 54 w 162"/>
                    <a:gd name="T39" fmla="*/ 95 h 97"/>
                    <a:gd name="T40" fmla="*/ 80 w 162"/>
                    <a:gd name="T41" fmla="*/ 97 h 9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62"/>
                    <a:gd name="T64" fmla="*/ 0 h 97"/>
                    <a:gd name="T65" fmla="*/ 162 w 162"/>
                    <a:gd name="T66" fmla="*/ 97 h 9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62" h="97">
                      <a:moveTo>
                        <a:pt x="80" y="97"/>
                      </a:moveTo>
                      <a:lnTo>
                        <a:pt x="106" y="95"/>
                      </a:lnTo>
                      <a:lnTo>
                        <a:pt x="128" y="89"/>
                      </a:lnTo>
                      <a:lnTo>
                        <a:pt x="145" y="80"/>
                      </a:lnTo>
                      <a:lnTo>
                        <a:pt x="158" y="69"/>
                      </a:lnTo>
                      <a:lnTo>
                        <a:pt x="162" y="56"/>
                      </a:lnTo>
                      <a:lnTo>
                        <a:pt x="158" y="41"/>
                      </a:lnTo>
                      <a:lnTo>
                        <a:pt x="145" y="26"/>
                      </a:lnTo>
                      <a:lnTo>
                        <a:pt x="128" y="13"/>
                      </a:lnTo>
                      <a:lnTo>
                        <a:pt x="106" y="4"/>
                      </a:lnTo>
                      <a:lnTo>
                        <a:pt x="80" y="0"/>
                      </a:lnTo>
                      <a:lnTo>
                        <a:pt x="54" y="4"/>
                      </a:lnTo>
                      <a:lnTo>
                        <a:pt x="34" y="13"/>
                      </a:lnTo>
                      <a:lnTo>
                        <a:pt x="15" y="26"/>
                      </a:lnTo>
                      <a:lnTo>
                        <a:pt x="4" y="41"/>
                      </a:lnTo>
                      <a:lnTo>
                        <a:pt x="0" y="56"/>
                      </a:lnTo>
                      <a:lnTo>
                        <a:pt x="4" y="69"/>
                      </a:lnTo>
                      <a:lnTo>
                        <a:pt x="15" y="80"/>
                      </a:lnTo>
                      <a:lnTo>
                        <a:pt x="34" y="89"/>
                      </a:lnTo>
                      <a:lnTo>
                        <a:pt x="54" y="95"/>
                      </a:lnTo>
                      <a:lnTo>
                        <a:pt x="80" y="97"/>
                      </a:lnTo>
                      <a:close/>
                    </a:path>
                  </a:pathLst>
                </a:custGeom>
                <a:solidFill>
                  <a:srgbClr val="B7B7B7"/>
                </a:solidFill>
                <a:ln w="0">
                  <a:solidFill>
                    <a:srgbClr val="B7B7B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7" name="Freeform 203"/>
                <p:cNvSpPr>
                  <a:spLocks/>
                </p:cNvSpPr>
                <p:nvPr/>
              </p:nvSpPr>
              <p:spPr bwMode="auto">
                <a:xfrm>
                  <a:off x="941" y="2751"/>
                  <a:ext cx="132" cy="78"/>
                </a:xfrm>
                <a:custGeom>
                  <a:avLst/>
                  <a:gdLst>
                    <a:gd name="T0" fmla="*/ 65 w 132"/>
                    <a:gd name="T1" fmla="*/ 78 h 78"/>
                    <a:gd name="T2" fmla="*/ 91 w 132"/>
                    <a:gd name="T3" fmla="*/ 76 h 78"/>
                    <a:gd name="T4" fmla="*/ 111 w 132"/>
                    <a:gd name="T5" fmla="*/ 69 h 78"/>
                    <a:gd name="T6" fmla="*/ 126 w 132"/>
                    <a:gd name="T7" fmla="*/ 58 h 78"/>
                    <a:gd name="T8" fmla="*/ 132 w 132"/>
                    <a:gd name="T9" fmla="*/ 45 h 78"/>
                    <a:gd name="T10" fmla="*/ 126 w 132"/>
                    <a:gd name="T11" fmla="*/ 30 h 78"/>
                    <a:gd name="T12" fmla="*/ 111 w 132"/>
                    <a:gd name="T13" fmla="*/ 15 h 78"/>
                    <a:gd name="T14" fmla="*/ 91 w 132"/>
                    <a:gd name="T15" fmla="*/ 4 h 78"/>
                    <a:gd name="T16" fmla="*/ 65 w 132"/>
                    <a:gd name="T17" fmla="*/ 0 h 78"/>
                    <a:gd name="T18" fmla="*/ 41 w 132"/>
                    <a:gd name="T19" fmla="*/ 4 h 78"/>
                    <a:gd name="T20" fmla="*/ 19 w 132"/>
                    <a:gd name="T21" fmla="*/ 15 h 78"/>
                    <a:gd name="T22" fmla="*/ 6 w 132"/>
                    <a:gd name="T23" fmla="*/ 30 h 78"/>
                    <a:gd name="T24" fmla="*/ 0 w 132"/>
                    <a:gd name="T25" fmla="*/ 45 h 78"/>
                    <a:gd name="T26" fmla="*/ 6 w 132"/>
                    <a:gd name="T27" fmla="*/ 58 h 78"/>
                    <a:gd name="T28" fmla="*/ 19 w 132"/>
                    <a:gd name="T29" fmla="*/ 69 h 78"/>
                    <a:gd name="T30" fmla="*/ 41 w 132"/>
                    <a:gd name="T31" fmla="*/ 76 h 78"/>
                    <a:gd name="T32" fmla="*/ 65 w 132"/>
                    <a:gd name="T33" fmla="*/ 78 h 7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2"/>
                    <a:gd name="T52" fmla="*/ 0 h 78"/>
                    <a:gd name="T53" fmla="*/ 132 w 132"/>
                    <a:gd name="T54" fmla="*/ 78 h 7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2" h="78">
                      <a:moveTo>
                        <a:pt x="65" y="78"/>
                      </a:moveTo>
                      <a:lnTo>
                        <a:pt x="91" y="76"/>
                      </a:lnTo>
                      <a:lnTo>
                        <a:pt x="111" y="69"/>
                      </a:lnTo>
                      <a:lnTo>
                        <a:pt x="126" y="58"/>
                      </a:lnTo>
                      <a:lnTo>
                        <a:pt x="132" y="45"/>
                      </a:lnTo>
                      <a:lnTo>
                        <a:pt x="126" y="30"/>
                      </a:lnTo>
                      <a:lnTo>
                        <a:pt x="111" y="15"/>
                      </a:lnTo>
                      <a:lnTo>
                        <a:pt x="91" y="4"/>
                      </a:lnTo>
                      <a:lnTo>
                        <a:pt x="65" y="0"/>
                      </a:lnTo>
                      <a:lnTo>
                        <a:pt x="41" y="4"/>
                      </a:lnTo>
                      <a:lnTo>
                        <a:pt x="19" y="15"/>
                      </a:lnTo>
                      <a:lnTo>
                        <a:pt x="6" y="30"/>
                      </a:lnTo>
                      <a:lnTo>
                        <a:pt x="0" y="45"/>
                      </a:lnTo>
                      <a:lnTo>
                        <a:pt x="6" y="58"/>
                      </a:lnTo>
                      <a:lnTo>
                        <a:pt x="19" y="69"/>
                      </a:lnTo>
                      <a:lnTo>
                        <a:pt x="41" y="76"/>
                      </a:lnTo>
                      <a:lnTo>
                        <a:pt x="65" y="78"/>
                      </a:lnTo>
                      <a:close/>
                    </a:path>
                  </a:pathLst>
                </a:custGeom>
                <a:solidFill>
                  <a:srgbClr val="CFCFCF"/>
                </a:solidFill>
                <a:ln w="0">
                  <a:solidFill>
                    <a:srgbClr val="CFCFC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8" name="Freeform 204"/>
                <p:cNvSpPr>
                  <a:spLocks/>
                </p:cNvSpPr>
                <p:nvPr/>
              </p:nvSpPr>
              <p:spPr bwMode="auto">
                <a:xfrm>
                  <a:off x="956" y="2751"/>
                  <a:ext cx="100" cy="61"/>
                </a:xfrm>
                <a:custGeom>
                  <a:avLst/>
                  <a:gdLst>
                    <a:gd name="T0" fmla="*/ 50 w 100"/>
                    <a:gd name="T1" fmla="*/ 61 h 61"/>
                    <a:gd name="T2" fmla="*/ 71 w 100"/>
                    <a:gd name="T3" fmla="*/ 59 h 61"/>
                    <a:gd name="T4" fmla="*/ 87 w 100"/>
                    <a:gd name="T5" fmla="*/ 54 h 61"/>
                    <a:gd name="T6" fmla="*/ 96 w 100"/>
                    <a:gd name="T7" fmla="*/ 45 h 61"/>
                    <a:gd name="T8" fmla="*/ 100 w 100"/>
                    <a:gd name="T9" fmla="*/ 35 h 61"/>
                    <a:gd name="T10" fmla="*/ 96 w 100"/>
                    <a:gd name="T11" fmla="*/ 24 h 61"/>
                    <a:gd name="T12" fmla="*/ 87 w 100"/>
                    <a:gd name="T13" fmla="*/ 13 h 61"/>
                    <a:gd name="T14" fmla="*/ 71 w 100"/>
                    <a:gd name="T15" fmla="*/ 4 h 61"/>
                    <a:gd name="T16" fmla="*/ 50 w 100"/>
                    <a:gd name="T17" fmla="*/ 0 h 61"/>
                    <a:gd name="T18" fmla="*/ 32 w 100"/>
                    <a:gd name="T19" fmla="*/ 4 h 61"/>
                    <a:gd name="T20" fmla="*/ 15 w 100"/>
                    <a:gd name="T21" fmla="*/ 13 h 61"/>
                    <a:gd name="T22" fmla="*/ 6 w 100"/>
                    <a:gd name="T23" fmla="*/ 24 h 61"/>
                    <a:gd name="T24" fmla="*/ 0 w 100"/>
                    <a:gd name="T25" fmla="*/ 35 h 61"/>
                    <a:gd name="T26" fmla="*/ 6 w 100"/>
                    <a:gd name="T27" fmla="*/ 45 h 61"/>
                    <a:gd name="T28" fmla="*/ 15 w 100"/>
                    <a:gd name="T29" fmla="*/ 54 h 61"/>
                    <a:gd name="T30" fmla="*/ 32 w 100"/>
                    <a:gd name="T31" fmla="*/ 59 h 61"/>
                    <a:gd name="T32" fmla="*/ 50 w 100"/>
                    <a:gd name="T33" fmla="*/ 61 h 6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0"/>
                    <a:gd name="T52" fmla="*/ 0 h 61"/>
                    <a:gd name="T53" fmla="*/ 100 w 100"/>
                    <a:gd name="T54" fmla="*/ 61 h 6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0" h="61">
                      <a:moveTo>
                        <a:pt x="50" y="61"/>
                      </a:moveTo>
                      <a:lnTo>
                        <a:pt x="71" y="59"/>
                      </a:lnTo>
                      <a:lnTo>
                        <a:pt x="87" y="54"/>
                      </a:lnTo>
                      <a:lnTo>
                        <a:pt x="96" y="45"/>
                      </a:lnTo>
                      <a:lnTo>
                        <a:pt x="100" y="35"/>
                      </a:lnTo>
                      <a:lnTo>
                        <a:pt x="96" y="24"/>
                      </a:lnTo>
                      <a:lnTo>
                        <a:pt x="87" y="13"/>
                      </a:lnTo>
                      <a:lnTo>
                        <a:pt x="71" y="4"/>
                      </a:lnTo>
                      <a:lnTo>
                        <a:pt x="50" y="0"/>
                      </a:lnTo>
                      <a:lnTo>
                        <a:pt x="32" y="4"/>
                      </a:lnTo>
                      <a:lnTo>
                        <a:pt x="15" y="13"/>
                      </a:lnTo>
                      <a:lnTo>
                        <a:pt x="6" y="24"/>
                      </a:lnTo>
                      <a:lnTo>
                        <a:pt x="0" y="35"/>
                      </a:lnTo>
                      <a:lnTo>
                        <a:pt x="6" y="45"/>
                      </a:lnTo>
                      <a:lnTo>
                        <a:pt x="15" y="54"/>
                      </a:lnTo>
                      <a:lnTo>
                        <a:pt x="32" y="59"/>
                      </a:lnTo>
                      <a:lnTo>
                        <a:pt x="50" y="61"/>
                      </a:lnTo>
                      <a:close/>
                    </a:path>
                  </a:pathLst>
                </a:custGeom>
                <a:solidFill>
                  <a:srgbClr val="E7E7E7"/>
                </a:solidFill>
                <a:ln w="0">
                  <a:solidFill>
                    <a:srgbClr val="E7E7E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9" name="Freeform 205"/>
                <p:cNvSpPr>
                  <a:spLocks/>
                </p:cNvSpPr>
                <p:nvPr/>
              </p:nvSpPr>
              <p:spPr bwMode="auto">
                <a:xfrm>
                  <a:off x="1167" y="3025"/>
                  <a:ext cx="219" cy="134"/>
                </a:xfrm>
                <a:custGeom>
                  <a:avLst/>
                  <a:gdLst>
                    <a:gd name="T0" fmla="*/ 110 w 219"/>
                    <a:gd name="T1" fmla="*/ 134 h 134"/>
                    <a:gd name="T2" fmla="*/ 145 w 219"/>
                    <a:gd name="T3" fmla="*/ 130 h 134"/>
                    <a:gd name="T4" fmla="*/ 175 w 219"/>
                    <a:gd name="T5" fmla="*/ 123 h 134"/>
                    <a:gd name="T6" fmla="*/ 199 w 219"/>
                    <a:gd name="T7" fmla="*/ 110 h 134"/>
                    <a:gd name="T8" fmla="*/ 214 w 219"/>
                    <a:gd name="T9" fmla="*/ 95 h 134"/>
                    <a:gd name="T10" fmla="*/ 219 w 219"/>
                    <a:gd name="T11" fmla="*/ 76 h 134"/>
                    <a:gd name="T12" fmla="*/ 214 w 219"/>
                    <a:gd name="T13" fmla="*/ 56 h 134"/>
                    <a:gd name="T14" fmla="*/ 199 w 219"/>
                    <a:gd name="T15" fmla="*/ 36 h 134"/>
                    <a:gd name="T16" fmla="*/ 175 w 219"/>
                    <a:gd name="T17" fmla="*/ 19 h 134"/>
                    <a:gd name="T18" fmla="*/ 145 w 219"/>
                    <a:gd name="T19" fmla="*/ 6 h 134"/>
                    <a:gd name="T20" fmla="*/ 110 w 219"/>
                    <a:gd name="T21" fmla="*/ 0 h 134"/>
                    <a:gd name="T22" fmla="*/ 75 w 219"/>
                    <a:gd name="T23" fmla="*/ 6 h 134"/>
                    <a:gd name="T24" fmla="*/ 45 w 219"/>
                    <a:gd name="T25" fmla="*/ 19 h 134"/>
                    <a:gd name="T26" fmla="*/ 21 w 219"/>
                    <a:gd name="T27" fmla="*/ 36 h 134"/>
                    <a:gd name="T28" fmla="*/ 6 w 219"/>
                    <a:gd name="T29" fmla="*/ 56 h 134"/>
                    <a:gd name="T30" fmla="*/ 0 w 219"/>
                    <a:gd name="T31" fmla="*/ 76 h 134"/>
                    <a:gd name="T32" fmla="*/ 6 w 219"/>
                    <a:gd name="T33" fmla="*/ 95 h 134"/>
                    <a:gd name="T34" fmla="*/ 21 w 219"/>
                    <a:gd name="T35" fmla="*/ 110 h 134"/>
                    <a:gd name="T36" fmla="*/ 45 w 219"/>
                    <a:gd name="T37" fmla="*/ 123 h 134"/>
                    <a:gd name="T38" fmla="*/ 75 w 219"/>
                    <a:gd name="T39" fmla="*/ 130 h 134"/>
                    <a:gd name="T40" fmla="*/ 110 w 219"/>
                    <a:gd name="T41" fmla="*/ 134 h 13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19"/>
                    <a:gd name="T64" fmla="*/ 0 h 134"/>
                    <a:gd name="T65" fmla="*/ 219 w 219"/>
                    <a:gd name="T66" fmla="*/ 134 h 13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19" h="134">
                      <a:moveTo>
                        <a:pt x="110" y="134"/>
                      </a:moveTo>
                      <a:lnTo>
                        <a:pt x="145" y="130"/>
                      </a:lnTo>
                      <a:lnTo>
                        <a:pt x="175" y="123"/>
                      </a:lnTo>
                      <a:lnTo>
                        <a:pt x="199" y="110"/>
                      </a:lnTo>
                      <a:lnTo>
                        <a:pt x="214" y="95"/>
                      </a:lnTo>
                      <a:lnTo>
                        <a:pt x="219" y="76"/>
                      </a:lnTo>
                      <a:lnTo>
                        <a:pt x="214" y="56"/>
                      </a:lnTo>
                      <a:lnTo>
                        <a:pt x="199" y="36"/>
                      </a:lnTo>
                      <a:lnTo>
                        <a:pt x="175" y="19"/>
                      </a:lnTo>
                      <a:lnTo>
                        <a:pt x="145" y="6"/>
                      </a:lnTo>
                      <a:lnTo>
                        <a:pt x="110" y="0"/>
                      </a:lnTo>
                      <a:lnTo>
                        <a:pt x="75" y="6"/>
                      </a:lnTo>
                      <a:lnTo>
                        <a:pt x="45" y="19"/>
                      </a:lnTo>
                      <a:lnTo>
                        <a:pt x="21" y="36"/>
                      </a:lnTo>
                      <a:lnTo>
                        <a:pt x="6" y="56"/>
                      </a:lnTo>
                      <a:lnTo>
                        <a:pt x="0" y="76"/>
                      </a:lnTo>
                      <a:lnTo>
                        <a:pt x="6" y="95"/>
                      </a:lnTo>
                      <a:lnTo>
                        <a:pt x="21" y="110"/>
                      </a:lnTo>
                      <a:lnTo>
                        <a:pt x="45" y="123"/>
                      </a:lnTo>
                      <a:lnTo>
                        <a:pt x="75" y="130"/>
                      </a:lnTo>
                      <a:lnTo>
                        <a:pt x="110" y="134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0" name="Freeform 206"/>
                <p:cNvSpPr>
                  <a:spLocks/>
                </p:cNvSpPr>
                <p:nvPr/>
              </p:nvSpPr>
              <p:spPr bwMode="auto">
                <a:xfrm>
                  <a:off x="1117" y="3114"/>
                  <a:ext cx="269" cy="247"/>
                </a:xfrm>
                <a:custGeom>
                  <a:avLst/>
                  <a:gdLst>
                    <a:gd name="T0" fmla="*/ 119 w 269"/>
                    <a:gd name="T1" fmla="*/ 247 h 247"/>
                    <a:gd name="T2" fmla="*/ 88 w 269"/>
                    <a:gd name="T3" fmla="*/ 243 h 247"/>
                    <a:gd name="T4" fmla="*/ 62 w 269"/>
                    <a:gd name="T5" fmla="*/ 236 h 247"/>
                    <a:gd name="T6" fmla="*/ 41 w 269"/>
                    <a:gd name="T7" fmla="*/ 225 h 247"/>
                    <a:gd name="T8" fmla="*/ 26 w 269"/>
                    <a:gd name="T9" fmla="*/ 212 h 247"/>
                    <a:gd name="T10" fmla="*/ 15 w 269"/>
                    <a:gd name="T11" fmla="*/ 199 h 247"/>
                    <a:gd name="T12" fmla="*/ 8 w 269"/>
                    <a:gd name="T13" fmla="*/ 188 h 247"/>
                    <a:gd name="T14" fmla="*/ 2 w 269"/>
                    <a:gd name="T15" fmla="*/ 178 h 247"/>
                    <a:gd name="T16" fmla="*/ 0 w 269"/>
                    <a:gd name="T17" fmla="*/ 171 h 247"/>
                    <a:gd name="T18" fmla="*/ 0 w 269"/>
                    <a:gd name="T19" fmla="*/ 167 h 247"/>
                    <a:gd name="T20" fmla="*/ 0 w 269"/>
                    <a:gd name="T21" fmla="*/ 0 h 247"/>
                    <a:gd name="T22" fmla="*/ 269 w 269"/>
                    <a:gd name="T23" fmla="*/ 2 h 247"/>
                    <a:gd name="T24" fmla="*/ 269 w 269"/>
                    <a:gd name="T25" fmla="*/ 165 h 247"/>
                    <a:gd name="T26" fmla="*/ 262 w 269"/>
                    <a:gd name="T27" fmla="*/ 180 h 247"/>
                    <a:gd name="T28" fmla="*/ 254 w 269"/>
                    <a:gd name="T29" fmla="*/ 195 h 247"/>
                    <a:gd name="T30" fmla="*/ 249 w 269"/>
                    <a:gd name="T31" fmla="*/ 206 h 247"/>
                    <a:gd name="T32" fmla="*/ 245 w 269"/>
                    <a:gd name="T33" fmla="*/ 210 h 247"/>
                    <a:gd name="T34" fmla="*/ 230 w 269"/>
                    <a:gd name="T35" fmla="*/ 223 h 247"/>
                    <a:gd name="T36" fmla="*/ 208 w 269"/>
                    <a:gd name="T37" fmla="*/ 232 h 247"/>
                    <a:gd name="T38" fmla="*/ 184 w 269"/>
                    <a:gd name="T39" fmla="*/ 240 h 247"/>
                    <a:gd name="T40" fmla="*/ 160 w 269"/>
                    <a:gd name="T41" fmla="*/ 243 h 247"/>
                    <a:gd name="T42" fmla="*/ 139 w 269"/>
                    <a:gd name="T43" fmla="*/ 247 h 247"/>
                    <a:gd name="T44" fmla="*/ 125 w 269"/>
                    <a:gd name="T45" fmla="*/ 247 h 247"/>
                    <a:gd name="T46" fmla="*/ 119 w 269"/>
                    <a:gd name="T47" fmla="*/ 247 h 24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69"/>
                    <a:gd name="T73" fmla="*/ 0 h 247"/>
                    <a:gd name="T74" fmla="*/ 269 w 269"/>
                    <a:gd name="T75" fmla="*/ 247 h 24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69" h="247">
                      <a:moveTo>
                        <a:pt x="119" y="247"/>
                      </a:moveTo>
                      <a:lnTo>
                        <a:pt x="88" y="243"/>
                      </a:lnTo>
                      <a:lnTo>
                        <a:pt x="62" y="236"/>
                      </a:lnTo>
                      <a:lnTo>
                        <a:pt x="41" y="225"/>
                      </a:lnTo>
                      <a:lnTo>
                        <a:pt x="26" y="212"/>
                      </a:lnTo>
                      <a:lnTo>
                        <a:pt x="15" y="199"/>
                      </a:lnTo>
                      <a:lnTo>
                        <a:pt x="8" y="188"/>
                      </a:lnTo>
                      <a:lnTo>
                        <a:pt x="2" y="178"/>
                      </a:lnTo>
                      <a:lnTo>
                        <a:pt x="0" y="171"/>
                      </a:lnTo>
                      <a:lnTo>
                        <a:pt x="0" y="167"/>
                      </a:lnTo>
                      <a:lnTo>
                        <a:pt x="0" y="0"/>
                      </a:lnTo>
                      <a:lnTo>
                        <a:pt x="269" y="2"/>
                      </a:lnTo>
                      <a:lnTo>
                        <a:pt x="269" y="165"/>
                      </a:lnTo>
                      <a:lnTo>
                        <a:pt x="262" y="180"/>
                      </a:lnTo>
                      <a:lnTo>
                        <a:pt x="254" y="195"/>
                      </a:lnTo>
                      <a:lnTo>
                        <a:pt x="249" y="206"/>
                      </a:lnTo>
                      <a:lnTo>
                        <a:pt x="245" y="210"/>
                      </a:lnTo>
                      <a:lnTo>
                        <a:pt x="230" y="223"/>
                      </a:lnTo>
                      <a:lnTo>
                        <a:pt x="208" y="232"/>
                      </a:lnTo>
                      <a:lnTo>
                        <a:pt x="184" y="240"/>
                      </a:lnTo>
                      <a:lnTo>
                        <a:pt x="160" y="243"/>
                      </a:lnTo>
                      <a:lnTo>
                        <a:pt x="139" y="247"/>
                      </a:lnTo>
                      <a:lnTo>
                        <a:pt x="125" y="247"/>
                      </a:lnTo>
                      <a:lnTo>
                        <a:pt x="119" y="2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1" name="Freeform 207"/>
                <p:cNvSpPr>
                  <a:spLocks/>
                </p:cNvSpPr>
                <p:nvPr/>
              </p:nvSpPr>
              <p:spPr bwMode="auto">
                <a:xfrm>
                  <a:off x="1117" y="3114"/>
                  <a:ext cx="269" cy="247"/>
                </a:xfrm>
                <a:custGeom>
                  <a:avLst/>
                  <a:gdLst>
                    <a:gd name="T0" fmla="*/ 119 w 269"/>
                    <a:gd name="T1" fmla="*/ 247 h 247"/>
                    <a:gd name="T2" fmla="*/ 88 w 269"/>
                    <a:gd name="T3" fmla="*/ 243 h 247"/>
                    <a:gd name="T4" fmla="*/ 62 w 269"/>
                    <a:gd name="T5" fmla="*/ 236 h 247"/>
                    <a:gd name="T6" fmla="*/ 41 w 269"/>
                    <a:gd name="T7" fmla="*/ 225 h 247"/>
                    <a:gd name="T8" fmla="*/ 26 w 269"/>
                    <a:gd name="T9" fmla="*/ 212 h 247"/>
                    <a:gd name="T10" fmla="*/ 15 w 269"/>
                    <a:gd name="T11" fmla="*/ 199 h 247"/>
                    <a:gd name="T12" fmla="*/ 8 w 269"/>
                    <a:gd name="T13" fmla="*/ 188 h 247"/>
                    <a:gd name="T14" fmla="*/ 2 w 269"/>
                    <a:gd name="T15" fmla="*/ 178 h 247"/>
                    <a:gd name="T16" fmla="*/ 0 w 269"/>
                    <a:gd name="T17" fmla="*/ 171 h 247"/>
                    <a:gd name="T18" fmla="*/ 0 w 269"/>
                    <a:gd name="T19" fmla="*/ 167 h 247"/>
                    <a:gd name="T20" fmla="*/ 0 w 269"/>
                    <a:gd name="T21" fmla="*/ 0 h 247"/>
                    <a:gd name="T22" fmla="*/ 269 w 269"/>
                    <a:gd name="T23" fmla="*/ 2 h 247"/>
                    <a:gd name="T24" fmla="*/ 269 w 269"/>
                    <a:gd name="T25" fmla="*/ 165 h 247"/>
                    <a:gd name="T26" fmla="*/ 262 w 269"/>
                    <a:gd name="T27" fmla="*/ 180 h 247"/>
                    <a:gd name="T28" fmla="*/ 254 w 269"/>
                    <a:gd name="T29" fmla="*/ 195 h 247"/>
                    <a:gd name="T30" fmla="*/ 249 w 269"/>
                    <a:gd name="T31" fmla="*/ 206 h 247"/>
                    <a:gd name="T32" fmla="*/ 245 w 269"/>
                    <a:gd name="T33" fmla="*/ 210 h 247"/>
                    <a:gd name="T34" fmla="*/ 230 w 269"/>
                    <a:gd name="T35" fmla="*/ 223 h 247"/>
                    <a:gd name="T36" fmla="*/ 208 w 269"/>
                    <a:gd name="T37" fmla="*/ 232 h 247"/>
                    <a:gd name="T38" fmla="*/ 184 w 269"/>
                    <a:gd name="T39" fmla="*/ 240 h 247"/>
                    <a:gd name="T40" fmla="*/ 160 w 269"/>
                    <a:gd name="T41" fmla="*/ 243 h 247"/>
                    <a:gd name="T42" fmla="*/ 139 w 269"/>
                    <a:gd name="T43" fmla="*/ 247 h 247"/>
                    <a:gd name="T44" fmla="*/ 125 w 269"/>
                    <a:gd name="T45" fmla="*/ 247 h 247"/>
                    <a:gd name="T46" fmla="*/ 119 w 269"/>
                    <a:gd name="T47" fmla="*/ 247 h 24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69"/>
                    <a:gd name="T73" fmla="*/ 0 h 247"/>
                    <a:gd name="T74" fmla="*/ 269 w 269"/>
                    <a:gd name="T75" fmla="*/ 247 h 24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69" h="247">
                      <a:moveTo>
                        <a:pt x="119" y="247"/>
                      </a:moveTo>
                      <a:lnTo>
                        <a:pt x="88" y="243"/>
                      </a:lnTo>
                      <a:lnTo>
                        <a:pt x="62" y="236"/>
                      </a:lnTo>
                      <a:lnTo>
                        <a:pt x="41" y="225"/>
                      </a:lnTo>
                      <a:lnTo>
                        <a:pt x="26" y="212"/>
                      </a:lnTo>
                      <a:lnTo>
                        <a:pt x="15" y="199"/>
                      </a:lnTo>
                      <a:lnTo>
                        <a:pt x="8" y="188"/>
                      </a:lnTo>
                      <a:lnTo>
                        <a:pt x="2" y="178"/>
                      </a:lnTo>
                      <a:lnTo>
                        <a:pt x="0" y="171"/>
                      </a:lnTo>
                      <a:lnTo>
                        <a:pt x="0" y="167"/>
                      </a:lnTo>
                      <a:lnTo>
                        <a:pt x="0" y="0"/>
                      </a:lnTo>
                      <a:lnTo>
                        <a:pt x="269" y="2"/>
                      </a:lnTo>
                      <a:lnTo>
                        <a:pt x="269" y="165"/>
                      </a:lnTo>
                      <a:lnTo>
                        <a:pt x="262" y="180"/>
                      </a:lnTo>
                      <a:lnTo>
                        <a:pt x="254" y="195"/>
                      </a:lnTo>
                      <a:lnTo>
                        <a:pt x="249" y="206"/>
                      </a:lnTo>
                      <a:lnTo>
                        <a:pt x="245" y="210"/>
                      </a:lnTo>
                      <a:lnTo>
                        <a:pt x="230" y="223"/>
                      </a:lnTo>
                      <a:lnTo>
                        <a:pt x="208" y="232"/>
                      </a:lnTo>
                      <a:lnTo>
                        <a:pt x="184" y="240"/>
                      </a:lnTo>
                      <a:lnTo>
                        <a:pt x="160" y="243"/>
                      </a:lnTo>
                      <a:lnTo>
                        <a:pt x="139" y="247"/>
                      </a:lnTo>
                      <a:lnTo>
                        <a:pt x="125" y="247"/>
                      </a:lnTo>
                      <a:lnTo>
                        <a:pt x="119" y="247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2" name="Freeform 208"/>
                <p:cNvSpPr>
                  <a:spLocks/>
                </p:cNvSpPr>
                <p:nvPr/>
              </p:nvSpPr>
              <p:spPr bwMode="auto">
                <a:xfrm>
                  <a:off x="1132" y="3114"/>
                  <a:ext cx="243" cy="247"/>
                </a:xfrm>
                <a:custGeom>
                  <a:avLst/>
                  <a:gdLst>
                    <a:gd name="T0" fmla="*/ 110 w 243"/>
                    <a:gd name="T1" fmla="*/ 247 h 247"/>
                    <a:gd name="T2" fmla="*/ 78 w 243"/>
                    <a:gd name="T3" fmla="*/ 242 h 247"/>
                    <a:gd name="T4" fmla="*/ 52 w 243"/>
                    <a:gd name="T5" fmla="*/ 234 h 247"/>
                    <a:gd name="T6" fmla="*/ 34 w 243"/>
                    <a:gd name="T7" fmla="*/ 223 h 247"/>
                    <a:gd name="T8" fmla="*/ 19 w 243"/>
                    <a:gd name="T9" fmla="*/ 210 h 247"/>
                    <a:gd name="T10" fmla="*/ 10 w 243"/>
                    <a:gd name="T11" fmla="*/ 197 h 247"/>
                    <a:gd name="T12" fmla="*/ 4 w 243"/>
                    <a:gd name="T13" fmla="*/ 188 h 247"/>
                    <a:gd name="T14" fmla="*/ 2 w 243"/>
                    <a:gd name="T15" fmla="*/ 180 h 247"/>
                    <a:gd name="T16" fmla="*/ 0 w 243"/>
                    <a:gd name="T17" fmla="*/ 177 h 247"/>
                    <a:gd name="T18" fmla="*/ 0 w 243"/>
                    <a:gd name="T19" fmla="*/ 0 h 247"/>
                    <a:gd name="T20" fmla="*/ 243 w 243"/>
                    <a:gd name="T21" fmla="*/ 2 h 247"/>
                    <a:gd name="T22" fmla="*/ 243 w 243"/>
                    <a:gd name="T23" fmla="*/ 158 h 247"/>
                    <a:gd name="T24" fmla="*/ 238 w 243"/>
                    <a:gd name="T25" fmla="*/ 173 h 247"/>
                    <a:gd name="T26" fmla="*/ 230 w 243"/>
                    <a:gd name="T27" fmla="*/ 188 h 247"/>
                    <a:gd name="T28" fmla="*/ 225 w 243"/>
                    <a:gd name="T29" fmla="*/ 197 h 247"/>
                    <a:gd name="T30" fmla="*/ 223 w 243"/>
                    <a:gd name="T31" fmla="*/ 201 h 247"/>
                    <a:gd name="T32" fmla="*/ 208 w 243"/>
                    <a:gd name="T33" fmla="*/ 214 h 247"/>
                    <a:gd name="T34" fmla="*/ 189 w 243"/>
                    <a:gd name="T35" fmla="*/ 225 h 247"/>
                    <a:gd name="T36" fmla="*/ 167 w 243"/>
                    <a:gd name="T37" fmla="*/ 232 h 247"/>
                    <a:gd name="T38" fmla="*/ 147 w 243"/>
                    <a:gd name="T39" fmla="*/ 240 h 247"/>
                    <a:gd name="T40" fmla="*/ 128 w 243"/>
                    <a:gd name="T41" fmla="*/ 243 h 247"/>
                    <a:gd name="T42" fmla="*/ 115 w 243"/>
                    <a:gd name="T43" fmla="*/ 245 h 247"/>
                    <a:gd name="T44" fmla="*/ 110 w 243"/>
                    <a:gd name="T45" fmla="*/ 247 h 24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43"/>
                    <a:gd name="T70" fmla="*/ 0 h 247"/>
                    <a:gd name="T71" fmla="*/ 243 w 243"/>
                    <a:gd name="T72" fmla="*/ 247 h 24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43" h="247">
                      <a:moveTo>
                        <a:pt x="110" y="247"/>
                      </a:moveTo>
                      <a:lnTo>
                        <a:pt x="78" y="242"/>
                      </a:lnTo>
                      <a:lnTo>
                        <a:pt x="52" y="234"/>
                      </a:lnTo>
                      <a:lnTo>
                        <a:pt x="34" y="223"/>
                      </a:lnTo>
                      <a:lnTo>
                        <a:pt x="19" y="210"/>
                      </a:lnTo>
                      <a:lnTo>
                        <a:pt x="10" y="197"/>
                      </a:lnTo>
                      <a:lnTo>
                        <a:pt x="4" y="188"/>
                      </a:lnTo>
                      <a:lnTo>
                        <a:pt x="2" y="180"/>
                      </a:lnTo>
                      <a:lnTo>
                        <a:pt x="0" y="177"/>
                      </a:lnTo>
                      <a:lnTo>
                        <a:pt x="0" y="0"/>
                      </a:lnTo>
                      <a:lnTo>
                        <a:pt x="243" y="2"/>
                      </a:lnTo>
                      <a:lnTo>
                        <a:pt x="243" y="158"/>
                      </a:lnTo>
                      <a:lnTo>
                        <a:pt x="238" y="173"/>
                      </a:lnTo>
                      <a:lnTo>
                        <a:pt x="230" y="188"/>
                      </a:lnTo>
                      <a:lnTo>
                        <a:pt x="225" y="197"/>
                      </a:lnTo>
                      <a:lnTo>
                        <a:pt x="223" y="201"/>
                      </a:lnTo>
                      <a:lnTo>
                        <a:pt x="208" y="214"/>
                      </a:lnTo>
                      <a:lnTo>
                        <a:pt x="189" y="225"/>
                      </a:lnTo>
                      <a:lnTo>
                        <a:pt x="167" y="232"/>
                      </a:lnTo>
                      <a:lnTo>
                        <a:pt x="147" y="240"/>
                      </a:lnTo>
                      <a:lnTo>
                        <a:pt x="128" y="243"/>
                      </a:lnTo>
                      <a:lnTo>
                        <a:pt x="115" y="245"/>
                      </a:lnTo>
                      <a:lnTo>
                        <a:pt x="110" y="247"/>
                      </a:lnTo>
                      <a:close/>
                    </a:path>
                  </a:pathLst>
                </a:custGeom>
                <a:solidFill>
                  <a:srgbClr val="1C1C1C"/>
                </a:solidFill>
                <a:ln w="0">
                  <a:solidFill>
                    <a:srgbClr val="1C1C1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3" name="Freeform 209"/>
                <p:cNvSpPr>
                  <a:spLocks/>
                </p:cNvSpPr>
                <p:nvPr/>
              </p:nvSpPr>
              <p:spPr bwMode="auto">
                <a:xfrm>
                  <a:off x="1147" y="3114"/>
                  <a:ext cx="219" cy="245"/>
                </a:xfrm>
                <a:custGeom>
                  <a:avLst/>
                  <a:gdLst>
                    <a:gd name="T0" fmla="*/ 100 w 219"/>
                    <a:gd name="T1" fmla="*/ 245 h 245"/>
                    <a:gd name="T2" fmla="*/ 72 w 219"/>
                    <a:gd name="T3" fmla="*/ 242 h 245"/>
                    <a:gd name="T4" fmla="*/ 48 w 219"/>
                    <a:gd name="T5" fmla="*/ 234 h 245"/>
                    <a:gd name="T6" fmla="*/ 32 w 219"/>
                    <a:gd name="T7" fmla="*/ 225 h 245"/>
                    <a:gd name="T8" fmla="*/ 19 w 219"/>
                    <a:gd name="T9" fmla="*/ 214 h 245"/>
                    <a:gd name="T10" fmla="*/ 9 w 219"/>
                    <a:gd name="T11" fmla="*/ 203 h 245"/>
                    <a:gd name="T12" fmla="*/ 4 w 219"/>
                    <a:gd name="T13" fmla="*/ 193 h 245"/>
                    <a:gd name="T14" fmla="*/ 2 w 219"/>
                    <a:gd name="T15" fmla="*/ 188 h 245"/>
                    <a:gd name="T16" fmla="*/ 0 w 219"/>
                    <a:gd name="T17" fmla="*/ 186 h 245"/>
                    <a:gd name="T18" fmla="*/ 0 w 219"/>
                    <a:gd name="T19" fmla="*/ 0 h 245"/>
                    <a:gd name="T20" fmla="*/ 219 w 219"/>
                    <a:gd name="T21" fmla="*/ 2 h 245"/>
                    <a:gd name="T22" fmla="*/ 219 w 219"/>
                    <a:gd name="T23" fmla="*/ 153 h 245"/>
                    <a:gd name="T24" fmla="*/ 211 w 219"/>
                    <a:gd name="T25" fmla="*/ 165 h 245"/>
                    <a:gd name="T26" fmla="*/ 206 w 219"/>
                    <a:gd name="T27" fmla="*/ 178 h 245"/>
                    <a:gd name="T28" fmla="*/ 202 w 219"/>
                    <a:gd name="T29" fmla="*/ 188 h 245"/>
                    <a:gd name="T30" fmla="*/ 198 w 219"/>
                    <a:gd name="T31" fmla="*/ 193 h 245"/>
                    <a:gd name="T32" fmla="*/ 187 w 219"/>
                    <a:gd name="T33" fmla="*/ 204 h 245"/>
                    <a:gd name="T34" fmla="*/ 171 w 219"/>
                    <a:gd name="T35" fmla="*/ 216 h 245"/>
                    <a:gd name="T36" fmla="*/ 150 w 219"/>
                    <a:gd name="T37" fmla="*/ 225 h 245"/>
                    <a:gd name="T38" fmla="*/ 132 w 219"/>
                    <a:gd name="T39" fmla="*/ 234 h 245"/>
                    <a:gd name="T40" fmla="*/ 117 w 219"/>
                    <a:gd name="T41" fmla="*/ 240 h 245"/>
                    <a:gd name="T42" fmla="*/ 104 w 219"/>
                    <a:gd name="T43" fmla="*/ 243 h 245"/>
                    <a:gd name="T44" fmla="*/ 100 w 219"/>
                    <a:gd name="T45" fmla="*/ 245 h 24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19"/>
                    <a:gd name="T70" fmla="*/ 0 h 245"/>
                    <a:gd name="T71" fmla="*/ 219 w 219"/>
                    <a:gd name="T72" fmla="*/ 245 h 24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19" h="245">
                      <a:moveTo>
                        <a:pt x="100" y="245"/>
                      </a:moveTo>
                      <a:lnTo>
                        <a:pt x="72" y="242"/>
                      </a:lnTo>
                      <a:lnTo>
                        <a:pt x="48" y="234"/>
                      </a:lnTo>
                      <a:lnTo>
                        <a:pt x="32" y="225"/>
                      </a:lnTo>
                      <a:lnTo>
                        <a:pt x="19" y="214"/>
                      </a:lnTo>
                      <a:lnTo>
                        <a:pt x="9" y="203"/>
                      </a:lnTo>
                      <a:lnTo>
                        <a:pt x="4" y="193"/>
                      </a:lnTo>
                      <a:lnTo>
                        <a:pt x="2" y="188"/>
                      </a:lnTo>
                      <a:lnTo>
                        <a:pt x="0" y="186"/>
                      </a:lnTo>
                      <a:lnTo>
                        <a:pt x="0" y="0"/>
                      </a:lnTo>
                      <a:lnTo>
                        <a:pt x="219" y="2"/>
                      </a:lnTo>
                      <a:lnTo>
                        <a:pt x="219" y="153"/>
                      </a:lnTo>
                      <a:lnTo>
                        <a:pt x="211" y="165"/>
                      </a:lnTo>
                      <a:lnTo>
                        <a:pt x="206" y="178"/>
                      </a:lnTo>
                      <a:lnTo>
                        <a:pt x="202" y="188"/>
                      </a:lnTo>
                      <a:lnTo>
                        <a:pt x="198" y="193"/>
                      </a:lnTo>
                      <a:lnTo>
                        <a:pt x="187" y="204"/>
                      </a:lnTo>
                      <a:lnTo>
                        <a:pt x="171" y="216"/>
                      </a:lnTo>
                      <a:lnTo>
                        <a:pt x="150" y="225"/>
                      </a:lnTo>
                      <a:lnTo>
                        <a:pt x="132" y="234"/>
                      </a:lnTo>
                      <a:lnTo>
                        <a:pt x="117" y="240"/>
                      </a:lnTo>
                      <a:lnTo>
                        <a:pt x="104" y="243"/>
                      </a:lnTo>
                      <a:lnTo>
                        <a:pt x="100" y="245"/>
                      </a:lnTo>
                      <a:close/>
                    </a:path>
                  </a:pathLst>
                </a:custGeom>
                <a:solidFill>
                  <a:srgbClr val="393939"/>
                </a:solidFill>
                <a:ln w="0">
                  <a:solidFill>
                    <a:srgbClr val="39393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4" name="Freeform 211"/>
                <p:cNvSpPr>
                  <a:spLocks/>
                </p:cNvSpPr>
                <p:nvPr/>
              </p:nvSpPr>
              <p:spPr bwMode="auto">
                <a:xfrm>
                  <a:off x="1164" y="3114"/>
                  <a:ext cx="191" cy="245"/>
                </a:xfrm>
                <a:custGeom>
                  <a:avLst/>
                  <a:gdLst>
                    <a:gd name="T0" fmla="*/ 89 w 191"/>
                    <a:gd name="T1" fmla="*/ 245 h 245"/>
                    <a:gd name="T2" fmla="*/ 61 w 191"/>
                    <a:gd name="T3" fmla="*/ 242 h 245"/>
                    <a:gd name="T4" fmla="*/ 39 w 191"/>
                    <a:gd name="T5" fmla="*/ 234 h 245"/>
                    <a:gd name="T6" fmla="*/ 22 w 191"/>
                    <a:gd name="T7" fmla="*/ 223 h 245"/>
                    <a:gd name="T8" fmla="*/ 11 w 191"/>
                    <a:gd name="T9" fmla="*/ 214 h 245"/>
                    <a:gd name="T10" fmla="*/ 3 w 191"/>
                    <a:gd name="T11" fmla="*/ 203 h 245"/>
                    <a:gd name="T12" fmla="*/ 0 w 191"/>
                    <a:gd name="T13" fmla="*/ 197 h 245"/>
                    <a:gd name="T14" fmla="*/ 0 w 191"/>
                    <a:gd name="T15" fmla="*/ 193 h 245"/>
                    <a:gd name="T16" fmla="*/ 0 w 191"/>
                    <a:gd name="T17" fmla="*/ 0 h 245"/>
                    <a:gd name="T18" fmla="*/ 191 w 191"/>
                    <a:gd name="T19" fmla="*/ 2 h 245"/>
                    <a:gd name="T20" fmla="*/ 191 w 191"/>
                    <a:gd name="T21" fmla="*/ 147 h 245"/>
                    <a:gd name="T22" fmla="*/ 185 w 191"/>
                    <a:gd name="T23" fmla="*/ 158 h 245"/>
                    <a:gd name="T24" fmla="*/ 180 w 191"/>
                    <a:gd name="T25" fmla="*/ 171 h 245"/>
                    <a:gd name="T26" fmla="*/ 176 w 191"/>
                    <a:gd name="T27" fmla="*/ 180 h 245"/>
                    <a:gd name="T28" fmla="*/ 174 w 191"/>
                    <a:gd name="T29" fmla="*/ 184 h 245"/>
                    <a:gd name="T30" fmla="*/ 163 w 191"/>
                    <a:gd name="T31" fmla="*/ 195 h 245"/>
                    <a:gd name="T32" fmla="*/ 148 w 191"/>
                    <a:gd name="T33" fmla="*/ 206 h 245"/>
                    <a:gd name="T34" fmla="*/ 133 w 191"/>
                    <a:gd name="T35" fmla="*/ 217 h 245"/>
                    <a:gd name="T36" fmla="*/ 117 w 191"/>
                    <a:gd name="T37" fmla="*/ 229 h 245"/>
                    <a:gd name="T38" fmla="*/ 104 w 191"/>
                    <a:gd name="T39" fmla="*/ 238 h 245"/>
                    <a:gd name="T40" fmla="*/ 92 w 191"/>
                    <a:gd name="T41" fmla="*/ 243 h 245"/>
                    <a:gd name="T42" fmla="*/ 89 w 191"/>
                    <a:gd name="T43" fmla="*/ 245 h 24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91"/>
                    <a:gd name="T67" fmla="*/ 0 h 245"/>
                    <a:gd name="T68" fmla="*/ 191 w 191"/>
                    <a:gd name="T69" fmla="*/ 245 h 24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91" h="245">
                      <a:moveTo>
                        <a:pt x="89" y="245"/>
                      </a:moveTo>
                      <a:lnTo>
                        <a:pt x="61" y="242"/>
                      </a:lnTo>
                      <a:lnTo>
                        <a:pt x="39" y="234"/>
                      </a:lnTo>
                      <a:lnTo>
                        <a:pt x="22" y="223"/>
                      </a:lnTo>
                      <a:lnTo>
                        <a:pt x="11" y="214"/>
                      </a:lnTo>
                      <a:lnTo>
                        <a:pt x="3" y="203"/>
                      </a:lnTo>
                      <a:lnTo>
                        <a:pt x="0" y="197"/>
                      </a:lnTo>
                      <a:lnTo>
                        <a:pt x="0" y="193"/>
                      </a:lnTo>
                      <a:lnTo>
                        <a:pt x="0" y="0"/>
                      </a:lnTo>
                      <a:lnTo>
                        <a:pt x="191" y="2"/>
                      </a:lnTo>
                      <a:lnTo>
                        <a:pt x="191" y="147"/>
                      </a:lnTo>
                      <a:lnTo>
                        <a:pt x="185" y="158"/>
                      </a:lnTo>
                      <a:lnTo>
                        <a:pt x="180" y="171"/>
                      </a:lnTo>
                      <a:lnTo>
                        <a:pt x="176" y="180"/>
                      </a:lnTo>
                      <a:lnTo>
                        <a:pt x="174" y="184"/>
                      </a:lnTo>
                      <a:lnTo>
                        <a:pt x="163" y="195"/>
                      </a:lnTo>
                      <a:lnTo>
                        <a:pt x="148" y="206"/>
                      </a:lnTo>
                      <a:lnTo>
                        <a:pt x="133" y="217"/>
                      </a:lnTo>
                      <a:lnTo>
                        <a:pt x="117" y="229"/>
                      </a:lnTo>
                      <a:lnTo>
                        <a:pt x="104" y="238"/>
                      </a:lnTo>
                      <a:lnTo>
                        <a:pt x="92" y="243"/>
                      </a:lnTo>
                      <a:lnTo>
                        <a:pt x="89" y="245"/>
                      </a:lnTo>
                      <a:close/>
                    </a:path>
                  </a:pathLst>
                </a:custGeom>
                <a:solidFill>
                  <a:srgbClr val="555555"/>
                </a:solidFill>
                <a:ln w="0">
                  <a:solidFill>
                    <a:srgbClr val="55555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5" name="Freeform 212"/>
                <p:cNvSpPr>
                  <a:spLocks/>
                </p:cNvSpPr>
                <p:nvPr/>
              </p:nvSpPr>
              <p:spPr bwMode="auto">
                <a:xfrm>
                  <a:off x="1179" y="3114"/>
                  <a:ext cx="165" cy="243"/>
                </a:xfrm>
                <a:custGeom>
                  <a:avLst/>
                  <a:gdLst>
                    <a:gd name="T0" fmla="*/ 79 w 165"/>
                    <a:gd name="T1" fmla="*/ 243 h 243"/>
                    <a:gd name="T2" fmla="*/ 55 w 165"/>
                    <a:gd name="T3" fmla="*/ 242 h 243"/>
                    <a:gd name="T4" fmla="*/ 35 w 165"/>
                    <a:gd name="T5" fmla="*/ 236 h 243"/>
                    <a:gd name="T6" fmla="*/ 20 w 165"/>
                    <a:gd name="T7" fmla="*/ 227 h 243"/>
                    <a:gd name="T8" fmla="*/ 11 w 165"/>
                    <a:gd name="T9" fmla="*/ 217 h 243"/>
                    <a:gd name="T10" fmla="*/ 3 w 165"/>
                    <a:gd name="T11" fmla="*/ 210 h 243"/>
                    <a:gd name="T12" fmla="*/ 1 w 165"/>
                    <a:gd name="T13" fmla="*/ 204 h 243"/>
                    <a:gd name="T14" fmla="*/ 0 w 165"/>
                    <a:gd name="T15" fmla="*/ 203 h 243"/>
                    <a:gd name="T16" fmla="*/ 0 w 165"/>
                    <a:gd name="T17" fmla="*/ 0 h 243"/>
                    <a:gd name="T18" fmla="*/ 165 w 165"/>
                    <a:gd name="T19" fmla="*/ 2 h 243"/>
                    <a:gd name="T20" fmla="*/ 165 w 165"/>
                    <a:gd name="T21" fmla="*/ 140 h 243"/>
                    <a:gd name="T22" fmla="*/ 161 w 165"/>
                    <a:gd name="T23" fmla="*/ 151 h 243"/>
                    <a:gd name="T24" fmla="*/ 155 w 165"/>
                    <a:gd name="T25" fmla="*/ 162 h 243"/>
                    <a:gd name="T26" fmla="*/ 152 w 165"/>
                    <a:gd name="T27" fmla="*/ 171 h 243"/>
                    <a:gd name="T28" fmla="*/ 152 w 165"/>
                    <a:gd name="T29" fmla="*/ 175 h 243"/>
                    <a:gd name="T30" fmla="*/ 142 w 165"/>
                    <a:gd name="T31" fmla="*/ 186 h 243"/>
                    <a:gd name="T32" fmla="*/ 129 w 165"/>
                    <a:gd name="T33" fmla="*/ 197 h 243"/>
                    <a:gd name="T34" fmla="*/ 116 w 165"/>
                    <a:gd name="T35" fmla="*/ 210 h 243"/>
                    <a:gd name="T36" fmla="*/ 103 w 165"/>
                    <a:gd name="T37" fmla="*/ 223 h 243"/>
                    <a:gd name="T38" fmla="*/ 92 w 165"/>
                    <a:gd name="T39" fmla="*/ 234 h 243"/>
                    <a:gd name="T40" fmla="*/ 83 w 165"/>
                    <a:gd name="T41" fmla="*/ 242 h 243"/>
                    <a:gd name="T42" fmla="*/ 79 w 165"/>
                    <a:gd name="T43" fmla="*/ 243 h 24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65"/>
                    <a:gd name="T67" fmla="*/ 0 h 243"/>
                    <a:gd name="T68" fmla="*/ 165 w 165"/>
                    <a:gd name="T69" fmla="*/ 243 h 24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65" h="243">
                      <a:moveTo>
                        <a:pt x="79" y="243"/>
                      </a:moveTo>
                      <a:lnTo>
                        <a:pt x="55" y="242"/>
                      </a:lnTo>
                      <a:lnTo>
                        <a:pt x="35" y="236"/>
                      </a:lnTo>
                      <a:lnTo>
                        <a:pt x="20" y="227"/>
                      </a:lnTo>
                      <a:lnTo>
                        <a:pt x="11" y="217"/>
                      </a:lnTo>
                      <a:lnTo>
                        <a:pt x="3" y="210"/>
                      </a:lnTo>
                      <a:lnTo>
                        <a:pt x="1" y="204"/>
                      </a:lnTo>
                      <a:lnTo>
                        <a:pt x="0" y="203"/>
                      </a:lnTo>
                      <a:lnTo>
                        <a:pt x="0" y="0"/>
                      </a:lnTo>
                      <a:lnTo>
                        <a:pt x="165" y="2"/>
                      </a:lnTo>
                      <a:lnTo>
                        <a:pt x="165" y="140"/>
                      </a:lnTo>
                      <a:lnTo>
                        <a:pt x="161" y="151"/>
                      </a:lnTo>
                      <a:lnTo>
                        <a:pt x="155" y="162"/>
                      </a:lnTo>
                      <a:lnTo>
                        <a:pt x="152" y="171"/>
                      </a:lnTo>
                      <a:lnTo>
                        <a:pt x="152" y="175"/>
                      </a:lnTo>
                      <a:lnTo>
                        <a:pt x="142" y="186"/>
                      </a:lnTo>
                      <a:lnTo>
                        <a:pt x="129" y="197"/>
                      </a:lnTo>
                      <a:lnTo>
                        <a:pt x="116" y="210"/>
                      </a:lnTo>
                      <a:lnTo>
                        <a:pt x="103" y="223"/>
                      </a:lnTo>
                      <a:lnTo>
                        <a:pt x="92" y="234"/>
                      </a:lnTo>
                      <a:lnTo>
                        <a:pt x="83" y="242"/>
                      </a:lnTo>
                      <a:lnTo>
                        <a:pt x="79" y="243"/>
                      </a:lnTo>
                      <a:close/>
                    </a:path>
                  </a:pathLst>
                </a:custGeom>
                <a:solidFill>
                  <a:srgbClr val="717171"/>
                </a:solidFill>
                <a:ln w="0">
                  <a:solidFill>
                    <a:srgbClr val="71717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6" name="Freeform 213"/>
                <p:cNvSpPr>
                  <a:spLocks/>
                </p:cNvSpPr>
                <p:nvPr/>
              </p:nvSpPr>
              <p:spPr bwMode="auto">
                <a:xfrm>
                  <a:off x="1193" y="3116"/>
                  <a:ext cx="139" cy="241"/>
                </a:xfrm>
                <a:custGeom>
                  <a:avLst/>
                  <a:gdLst>
                    <a:gd name="T0" fmla="*/ 73 w 139"/>
                    <a:gd name="T1" fmla="*/ 241 h 241"/>
                    <a:gd name="T2" fmla="*/ 47 w 139"/>
                    <a:gd name="T3" fmla="*/ 240 h 241"/>
                    <a:gd name="T4" fmla="*/ 28 w 139"/>
                    <a:gd name="T5" fmla="*/ 232 h 241"/>
                    <a:gd name="T6" fmla="*/ 15 w 139"/>
                    <a:gd name="T7" fmla="*/ 225 h 241"/>
                    <a:gd name="T8" fmla="*/ 8 w 139"/>
                    <a:gd name="T9" fmla="*/ 217 h 241"/>
                    <a:gd name="T10" fmla="*/ 2 w 139"/>
                    <a:gd name="T11" fmla="*/ 210 h 241"/>
                    <a:gd name="T12" fmla="*/ 0 w 139"/>
                    <a:gd name="T13" fmla="*/ 208 h 241"/>
                    <a:gd name="T14" fmla="*/ 0 w 139"/>
                    <a:gd name="T15" fmla="*/ 0 h 241"/>
                    <a:gd name="T16" fmla="*/ 139 w 139"/>
                    <a:gd name="T17" fmla="*/ 0 h 241"/>
                    <a:gd name="T18" fmla="*/ 139 w 139"/>
                    <a:gd name="T19" fmla="*/ 132 h 241"/>
                    <a:gd name="T20" fmla="*/ 136 w 139"/>
                    <a:gd name="T21" fmla="*/ 141 h 241"/>
                    <a:gd name="T22" fmla="*/ 132 w 139"/>
                    <a:gd name="T23" fmla="*/ 152 h 241"/>
                    <a:gd name="T24" fmla="*/ 130 w 139"/>
                    <a:gd name="T25" fmla="*/ 162 h 241"/>
                    <a:gd name="T26" fmla="*/ 128 w 139"/>
                    <a:gd name="T27" fmla="*/ 165 h 241"/>
                    <a:gd name="T28" fmla="*/ 121 w 139"/>
                    <a:gd name="T29" fmla="*/ 175 h 241"/>
                    <a:gd name="T30" fmla="*/ 112 w 139"/>
                    <a:gd name="T31" fmla="*/ 188 h 241"/>
                    <a:gd name="T32" fmla="*/ 101 w 139"/>
                    <a:gd name="T33" fmla="*/ 202 h 241"/>
                    <a:gd name="T34" fmla="*/ 89 w 139"/>
                    <a:gd name="T35" fmla="*/ 215 h 241"/>
                    <a:gd name="T36" fmla="*/ 82 w 139"/>
                    <a:gd name="T37" fmla="*/ 228 h 241"/>
                    <a:gd name="T38" fmla="*/ 75 w 139"/>
                    <a:gd name="T39" fmla="*/ 238 h 241"/>
                    <a:gd name="T40" fmla="*/ 73 w 139"/>
                    <a:gd name="T41" fmla="*/ 241 h 24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39"/>
                    <a:gd name="T64" fmla="*/ 0 h 241"/>
                    <a:gd name="T65" fmla="*/ 139 w 139"/>
                    <a:gd name="T66" fmla="*/ 241 h 24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39" h="241">
                      <a:moveTo>
                        <a:pt x="73" y="241"/>
                      </a:moveTo>
                      <a:lnTo>
                        <a:pt x="47" y="240"/>
                      </a:lnTo>
                      <a:lnTo>
                        <a:pt x="28" y="232"/>
                      </a:lnTo>
                      <a:lnTo>
                        <a:pt x="15" y="225"/>
                      </a:lnTo>
                      <a:lnTo>
                        <a:pt x="8" y="217"/>
                      </a:lnTo>
                      <a:lnTo>
                        <a:pt x="2" y="210"/>
                      </a:lnTo>
                      <a:lnTo>
                        <a:pt x="0" y="208"/>
                      </a:lnTo>
                      <a:lnTo>
                        <a:pt x="0" y="0"/>
                      </a:lnTo>
                      <a:lnTo>
                        <a:pt x="139" y="0"/>
                      </a:lnTo>
                      <a:lnTo>
                        <a:pt x="139" y="132"/>
                      </a:lnTo>
                      <a:lnTo>
                        <a:pt x="136" y="141"/>
                      </a:lnTo>
                      <a:lnTo>
                        <a:pt x="132" y="152"/>
                      </a:lnTo>
                      <a:lnTo>
                        <a:pt x="130" y="162"/>
                      </a:lnTo>
                      <a:lnTo>
                        <a:pt x="128" y="165"/>
                      </a:lnTo>
                      <a:lnTo>
                        <a:pt x="121" y="175"/>
                      </a:lnTo>
                      <a:lnTo>
                        <a:pt x="112" y="188"/>
                      </a:lnTo>
                      <a:lnTo>
                        <a:pt x="101" y="202"/>
                      </a:lnTo>
                      <a:lnTo>
                        <a:pt x="89" y="215"/>
                      </a:lnTo>
                      <a:lnTo>
                        <a:pt x="82" y="228"/>
                      </a:lnTo>
                      <a:lnTo>
                        <a:pt x="75" y="238"/>
                      </a:lnTo>
                      <a:lnTo>
                        <a:pt x="73" y="241"/>
                      </a:lnTo>
                      <a:close/>
                    </a:path>
                  </a:pathLst>
                </a:custGeom>
                <a:solidFill>
                  <a:srgbClr val="8E8E8E"/>
                </a:solidFill>
                <a:ln w="0">
                  <a:solidFill>
                    <a:srgbClr val="8E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7" name="Freeform 214"/>
                <p:cNvSpPr>
                  <a:spLocks/>
                </p:cNvSpPr>
                <p:nvPr/>
              </p:nvSpPr>
              <p:spPr bwMode="auto">
                <a:xfrm>
                  <a:off x="1210" y="3116"/>
                  <a:ext cx="111" cy="240"/>
                </a:xfrm>
                <a:custGeom>
                  <a:avLst/>
                  <a:gdLst>
                    <a:gd name="T0" fmla="*/ 61 w 111"/>
                    <a:gd name="T1" fmla="*/ 240 h 240"/>
                    <a:gd name="T2" fmla="*/ 37 w 111"/>
                    <a:gd name="T3" fmla="*/ 238 h 240"/>
                    <a:gd name="T4" fmla="*/ 19 w 111"/>
                    <a:gd name="T5" fmla="*/ 232 h 240"/>
                    <a:gd name="T6" fmla="*/ 8 w 111"/>
                    <a:gd name="T7" fmla="*/ 225 h 240"/>
                    <a:gd name="T8" fmla="*/ 2 w 111"/>
                    <a:gd name="T9" fmla="*/ 219 h 240"/>
                    <a:gd name="T10" fmla="*/ 0 w 111"/>
                    <a:gd name="T11" fmla="*/ 217 h 240"/>
                    <a:gd name="T12" fmla="*/ 0 w 111"/>
                    <a:gd name="T13" fmla="*/ 0 h 240"/>
                    <a:gd name="T14" fmla="*/ 111 w 111"/>
                    <a:gd name="T15" fmla="*/ 0 h 240"/>
                    <a:gd name="T16" fmla="*/ 111 w 111"/>
                    <a:gd name="T17" fmla="*/ 125 h 240"/>
                    <a:gd name="T18" fmla="*/ 110 w 111"/>
                    <a:gd name="T19" fmla="*/ 134 h 240"/>
                    <a:gd name="T20" fmla="*/ 106 w 111"/>
                    <a:gd name="T21" fmla="*/ 143 h 240"/>
                    <a:gd name="T22" fmla="*/ 104 w 111"/>
                    <a:gd name="T23" fmla="*/ 152 h 240"/>
                    <a:gd name="T24" fmla="*/ 104 w 111"/>
                    <a:gd name="T25" fmla="*/ 156 h 240"/>
                    <a:gd name="T26" fmla="*/ 98 w 111"/>
                    <a:gd name="T27" fmla="*/ 165 h 240"/>
                    <a:gd name="T28" fmla="*/ 91 w 111"/>
                    <a:gd name="T29" fmla="*/ 178 h 240"/>
                    <a:gd name="T30" fmla="*/ 84 w 111"/>
                    <a:gd name="T31" fmla="*/ 195 h 240"/>
                    <a:gd name="T32" fmla="*/ 74 w 111"/>
                    <a:gd name="T33" fmla="*/ 212 h 240"/>
                    <a:gd name="T34" fmla="*/ 67 w 111"/>
                    <a:gd name="T35" fmla="*/ 227 h 240"/>
                    <a:gd name="T36" fmla="*/ 63 w 111"/>
                    <a:gd name="T37" fmla="*/ 236 h 240"/>
                    <a:gd name="T38" fmla="*/ 61 w 111"/>
                    <a:gd name="T39" fmla="*/ 240 h 24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11"/>
                    <a:gd name="T61" fmla="*/ 0 h 240"/>
                    <a:gd name="T62" fmla="*/ 111 w 111"/>
                    <a:gd name="T63" fmla="*/ 240 h 24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11" h="240">
                      <a:moveTo>
                        <a:pt x="61" y="240"/>
                      </a:moveTo>
                      <a:lnTo>
                        <a:pt x="37" y="238"/>
                      </a:lnTo>
                      <a:lnTo>
                        <a:pt x="19" y="232"/>
                      </a:lnTo>
                      <a:lnTo>
                        <a:pt x="8" y="225"/>
                      </a:lnTo>
                      <a:lnTo>
                        <a:pt x="2" y="219"/>
                      </a:ln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111" y="0"/>
                      </a:lnTo>
                      <a:lnTo>
                        <a:pt x="111" y="125"/>
                      </a:lnTo>
                      <a:lnTo>
                        <a:pt x="110" y="134"/>
                      </a:lnTo>
                      <a:lnTo>
                        <a:pt x="106" y="143"/>
                      </a:lnTo>
                      <a:lnTo>
                        <a:pt x="104" y="152"/>
                      </a:lnTo>
                      <a:lnTo>
                        <a:pt x="104" y="156"/>
                      </a:lnTo>
                      <a:lnTo>
                        <a:pt x="98" y="165"/>
                      </a:lnTo>
                      <a:lnTo>
                        <a:pt x="91" y="178"/>
                      </a:lnTo>
                      <a:lnTo>
                        <a:pt x="84" y="195"/>
                      </a:lnTo>
                      <a:lnTo>
                        <a:pt x="74" y="212"/>
                      </a:lnTo>
                      <a:lnTo>
                        <a:pt x="67" y="227"/>
                      </a:lnTo>
                      <a:lnTo>
                        <a:pt x="63" y="236"/>
                      </a:lnTo>
                      <a:lnTo>
                        <a:pt x="61" y="240"/>
                      </a:lnTo>
                      <a:close/>
                    </a:path>
                  </a:pathLst>
                </a:custGeom>
                <a:solidFill>
                  <a:srgbClr val="AAAAAA"/>
                </a:solidFill>
                <a:ln w="0">
                  <a:solidFill>
                    <a:srgbClr val="AAAA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8" name="Freeform 215"/>
                <p:cNvSpPr>
                  <a:spLocks/>
                </p:cNvSpPr>
                <p:nvPr/>
              </p:nvSpPr>
              <p:spPr bwMode="auto">
                <a:xfrm>
                  <a:off x="1225" y="3116"/>
                  <a:ext cx="85" cy="240"/>
                </a:xfrm>
                <a:custGeom>
                  <a:avLst/>
                  <a:gdLst>
                    <a:gd name="T0" fmla="*/ 52 w 85"/>
                    <a:gd name="T1" fmla="*/ 240 h 240"/>
                    <a:gd name="T2" fmla="*/ 31 w 85"/>
                    <a:gd name="T3" fmla="*/ 240 h 240"/>
                    <a:gd name="T4" fmla="*/ 17 w 85"/>
                    <a:gd name="T5" fmla="*/ 236 h 240"/>
                    <a:gd name="T6" fmla="*/ 7 w 85"/>
                    <a:gd name="T7" fmla="*/ 230 h 240"/>
                    <a:gd name="T8" fmla="*/ 2 w 85"/>
                    <a:gd name="T9" fmla="*/ 227 h 240"/>
                    <a:gd name="T10" fmla="*/ 0 w 85"/>
                    <a:gd name="T11" fmla="*/ 225 h 240"/>
                    <a:gd name="T12" fmla="*/ 0 w 85"/>
                    <a:gd name="T13" fmla="*/ 0 h 240"/>
                    <a:gd name="T14" fmla="*/ 85 w 85"/>
                    <a:gd name="T15" fmla="*/ 0 h 240"/>
                    <a:gd name="T16" fmla="*/ 85 w 85"/>
                    <a:gd name="T17" fmla="*/ 119 h 240"/>
                    <a:gd name="T18" fmla="*/ 85 w 85"/>
                    <a:gd name="T19" fmla="*/ 123 h 240"/>
                    <a:gd name="T20" fmla="*/ 83 w 85"/>
                    <a:gd name="T21" fmla="*/ 126 h 240"/>
                    <a:gd name="T22" fmla="*/ 83 w 85"/>
                    <a:gd name="T23" fmla="*/ 132 h 240"/>
                    <a:gd name="T24" fmla="*/ 82 w 85"/>
                    <a:gd name="T25" fmla="*/ 138 h 240"/>
                    <a:gd name="T26" fmla="*/ 82 w 85"/>
                    <a:gd name="T27" fmla="*/ 143 h 240"/>
                    <a:gd name="T28" fmla="*/ 80 w 85"/>
                    <a:gd name="T29" fmla="*/ 147 h 240"/>
                    <a:gd name="T30" fmla="*/ 80 w 85"/>
                    <a:gd name="T31" fmla="*/ 147 h 240"/>
                    <a:gd name="T32" fmla="*/ 76 w 85"/>
                    <a:gd name="T33" fmla="*/ 156 h 240"/>
                    <a:gd name="T34" fmla="*/ 72 w 85"/>
                    <a:gd name="T35" fmla="*/ 169 h 240"/>
                    <a:gd name="T36" fmla="*/ 67 w 85"/>
                    <a:gd name="T37" fmla="*/ 188 h 240"/>
                    <a:gd name="T38" fmla="*/ 61 w 85"/>
                    <a:gd name="T39" fmla="*/ 206 h 240"/>
                    <a:gd name="T40" fmla="*/ 56 w 85"/>
                    <a:gd name="T41" fmla="*/ 223 h 240"/>
                    <a:gd name="T42" fmla="*/ 54 w 85"/>
                    <a:gd name="T43" fmla="*/ 234 h 240"/>
                    <a:gd name="T44" fmla="*/ 52 w 85"/>
                    <a:gd name="T45" fmla="*/ 240 h 24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5"/>
                    <a:gd name="T70" fmla="*/ 0 h 240"/>
                    <a:gd name="T71" fmla="*/ 85 w 85"/>
                    <a:gd name="T72" fmla="*/ 240 h 24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5" h="240">
                      <a:moveTo>
                        <a:pt x="52" y="240"/>
                      </a:moveTo>
                      <a:lnTo>
                        <a:pt x="31" y="240"/>
                      </a:lnTo>
                      <a:lnTo>
                        <a:pt x="17" y="236"/>
                      </a:lnTo>
                      <a:lnTo>
                        <a:pt x="7" y="230"/>
                      </a:lnTo>
                      <a:lnTo>
                        <a:pt x="2" y="227"/>
                      </a:lnTo>
                      <a:lnTo>
                        <a:pt x="0" y="225"/>
                      </a:lnTo>
                      <a:lnTo>
                        <a:pt x="0" y="0"/>
                      </a:lnTo>
                      <a:lnTo>
                        <a:pt x="85" y="0"/>
                      </a:lnTo>
                      <a:lnTo>
                        <a:pt x="85" y="119"/>
                      </a:lnTo>
                      <a:lnTo>
                        <a:pt x="85" y="123"/>
                      </a:lnTo>
                      <a:lnTo>
                        <a:pt x="83" y="126"/>
                      </a:lnTo>
                      <a:lnTo>
                        <a:pt x="83" y="132"/>
                      </a:lnTo>
                      <a:lnTo>
                        <a:pt x="82" y="138"/>
                      </a:lnTo>
                      <a:lnTo>
                        <a:pt x="82" y="143"/>
                      </a:lnTo>
                      <a:lnTo>
                        <a:pt x="80" y="147"/>
                      </a:lnTo>
                      <a:lnTo>
                        <a:pt x="76" y="156"/>
                      </a:lnTo>
                      <a:lnTo>
                        <a:pt x="72" y="169"/>
                      </a:lnTo>
                      <a:lnTo>
                        <a:pt x="67" y="188"/>
                      </a:lnTo>
                      <a:lnTo>
                        <a:pt x="61" y="206"/>
                      </a:lnTo>
                      <a:lnTo>
                        <a:pt x="56" y="223"/>
                      </a:lnTo>
                      <a:lnTo>
                        <a:pt x="54" y="234"/>
                      </a:lnTo>
                      <a:lnTo>
                        <a:pt x="52" y="240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 w="0">
                  <a:solidFill>
                    <a:srgbClr val="C6C6C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9" name="Freeform 216"/>
                <p:cNvSpPr>
                  <a:spLocks/>
                </p:cNvSpPr>
                <p:nvPr/>
              </p:nvSpPr>
              <p:spPr bwMode="auto">
                <a:xfrm>
                  <a:off x="1240" y="3116"/>
                  <a:ext cx="59" cy="240"/>
                </a:xfrm>
                <a:custGeom>
                  <a:avLst/>
                  <a:gdLst>
                    <a:gd name="T0" fmla="*/ 42 w 59"/>
                    <a:gd name="T1" fmla="*/ 238 h 240"/>
                    <a:gd name="T2" fmla="*/ 24 w 59"/>
                    <a:gd name="T3" fmla="*/ 240 h 240"/>
                    <a:gd name="T4" fmla="*/ 11 w 59"/>
                    <a:gd name="T5" fmla="*/ 238 h 240"/>
                    <a:gd name="T6" fmla="*/ 3 w 59"/>
                    <a:gd name="T7" fmla="*/ 234 h 240"/>
                    <a:gd name="T8" fmla="*/ 0 w 59"/>
                    <a:gd name="T9" fmla="*/ 234 h 240"/>
                    <a:gd name="T10" fmla="*/ 0 w 59"/>
                    <a:gd name="T11" fmla="*/ 0 h 240"/>
                    <a:gd name="T12" fmla="*/ 59 w 59"/>
                    <a:gd name="T13" fmla="*/ 0 h 240"/>
                    <a:gd name="T14" fmla="*/ 59 w 59"/>
                    <a:gd name="T15" fmla="*/ 113 h 240"/>
                    <a:gd name="T16" fmla="*/ 59 w 59"/>
                    <a:gd name="T17" fmla="*/ 115 h 240"/>
                    <a:gd name="T18" fmla="*/ 59 w 59"/>
                    <a:gd name="T19" fmla="*/ 119 h 240"/>
                    <a:gd name="T20" fmla="*/ 59 w 59"/>
                    <a:gd name="T21" fmla="*/ 125 h 240"/>
                    <a:gd name="T22" fmla="*/ 57 w 59"/>
                    <a:gd name="T23" fmla="*/ 130 h 240"/>
                    <a:gd name="T24" fmla="*/ 57 w 59"/>
                    <a:gd name="T25" fmla="*/ 134 h 240"/>
                    <a:gd name="T26" fmla="*/ 57 w 59"/>
                    <a:gd name="T27" fmla="*/ 138 h 240"/>
                    <a:gd name="T28" fmla="*/ 57 w 59"/>
                    <a:gd name="T29" fmla="*/ 139 h 240"/>
                    <a:gd name="T30" fmla="*/ 55 w 59"/>
                    <a:gd name="T31" fmla="*/ 147 h 240"/>
                    <a:gd name="T32" fmla="*/ 54 w 59"/>
                    <a:gd name="T33" fmla="*/ 160 h 240"/>
                    <a:gd name="T34" fmla="*/ 50 w 59"/>
                    <a:gd name="T35" fmla="*/ 180 h 240"/>
                    <a:gd name="T36" fmla="*/ 48 w 59"/>
                    <a:gd name="T37" fmla="*/ 201 h 240"/>
                    <a:gd name="T38" fmla="*/ 44 w 59"/>
                    <a:gd name="T39" fmla="*/ 219 h 240"/>
                    <a:gd name="T40" fmla="*/ 44 w 59"/>
                    <a:gd name="T41" fmla="*/ 234 h 240"/>
                    <a:gd name="T42" fmla="*/ 42 w 59"/>
                    <a:gd name="T43" fmla="*/ 238 h 24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9"/>
                    <a:gd name="T67" fmla="*/ 0 h 240"/>
                    <a:gd name="T68" fmla="*/ 59 w 59"/>
                    <a:gd name="T69" fmla="*/ 240 h 24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9" h="240">
                      <a:moveTo>
                        <a:pt x="42" y="238"/>
                      </a:moveTo>
                      <a:lnTo>
                        <a:pt x="24" y="240"/>
                      </a:lnTo>
                      <a:lnTo>
                        <a:pt x="11" y="238"/>
                      </a:lnTo>
                      <a:lnTo>
                        <a:pt x="3" y="234"/>
                      </a:lnTo>
                      <a:lnTo>
                        <a:pt x="0" y="234"/>
                      </a:lnTo>
                      <a:lnTo>
                        <a:pt x="0" y="0"/>
                      </a:lnTo>
                      <a:lnTo>
                        <a:pt x="59" y="0"/>
                      </a:lnTo>
                      <a:lnTo>
                        <a:pt x="59" y="113"/>
                      </a:lnTo>
                      <a:lnTo>
                        <a:pt x="59" y="115"/>
                      </a:lnTo>
                      <a:lnTo>
                        <a:pt x="59" y="119"/>
                      </a:lnTo>
                      <a:lnTo>
                        <a:pt x="59" y="125"/>
                      </a:lnTo>
                      <a:lnTo>
                        <a:pt x="57" y="130"/>
                      </a:lnTo>
                      <a:lnTo>
                        <a:pt x="57" y="134"/>
                      </a:lnTo>
                      <a:lnTo>
                        <a:pt x="57" y="138"/>
                      </a:lnTo>
                      <a:lnTo>
                        <a:pt x="57" y="139"/>
                      </a:lnTo>
                      <a:lnTo>
                        <a:pt x="55" y="147"/>
                      </a:lnTo>
                      <a:lnTo>
                        <a:pt x="54" y="160"/>
                      </a:lnTo>
                      <a:lnTo>
                        <a:pt x="50" y="180"/>
                      </a:lnTo>
                      <a:lnTo>
                        <a:pt x="48" y="201"/>
                      </a:lnTo>
                      <a:lnTo>
                        <a:pt x="44" y="219"/>
                      </a:lnTo>
                      <a:lnTo>
                        <a:pt x="44" y="234"/>
                      </a:lnTo>
                      <a:lnTo>
                        <a:pt x="42" y="238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0">
                  <a:solidFill>
                    <a:srgbClr val="E3E3E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0" name="Freeform 217"/>
                <p:cNvSpPr>
                  <a:spLocks/>
                </p:cNvSpPr>
                <p:nvPr/>
              </p:nvSpPr>
              <p:spPr bwMode="auto">
                <a:xfrm>
                  <a:off x="1256" y="3116"/>
                  <a:ext cx="32" cy="241"/>
                </a:xfrm>
                <a:custGeom>
                  <a:avLst/>
                  <a:gdLst>
                    <a:gd name="T0" fmla="*/ 32 w 32"/>
                    <a:gd name="T1" fmla="*/ 0 h 241"/>
                    <a:gd name="T2" fmla="*/ 32 w 32"/>
                    <a:gd name="T3" fmla="*/ 238 h 241"/>
                    <a:gd name="T4" fmla="*/ 15 w 32"/>
                    <a:gd name="T5" fmla="*/ 241 h 241"/>
                    <a:gd name="T6" fmla="*/ 4 w 32"/>
                    <a:gd name="T7" fmla="*/ 241 h 241"/>
                    <a:gd name="T8" fmla="*/ 0 w 32"/>
                    <a:gd name="T9" fmla="*/ 241 h 241"/>
                    <a:gd name="T10" fmla="*/ 0 w 32"/>
                    <a:gd name="T11" fmla="*/ 0 h 241"/>
                    <a:gd name="T12" fmla="*/ 32 w 32"/>
                    <a:gd name="T13" fmla="*/ 0 h 2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2"/>
                    <a:gd name="T22" fmla="*/ 0 h 241"/>
                    <a:gd name="T23" fmla="*/ 32 w 32"/>
                    <a:gd name="T24" fmla="*/ 241 h 2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2" h="241">
                      <a:moveTo>
                        <a:pt x="32" y="0"/>
                      </a:moveTo>
                      <a:lnTo>
                        <a:pt x="32" y="238"/>
                      </a:lnTo>
                      <a:lnTo>
                        <a:pt x="15" y="241"/>
                      </a:lnTo>
                      <a:lnTo>
                        <a:pt x="4" y="241"/>
                      </a:lnTo>
                      <a:lnTo>
                        <a:pt x="0" y="241"/>
                      </a:lnTo>
                      <a:lnTo>
                        <a:pt x="0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1" name="Freeform 218"/>
                <p:cNvSpPr>
                  <a:spLocks noEditPoints="1"/>
                </p:cNvSpPr>
                <p:nvPr/>
              </p:nvSpPr>
              <p:spPr bwMode="auto">
                <a:xfrm>
                  <a:off x="1142" y="3200"/>
                  <a:ext cx="70" cy="83"/>
                </a:xfrm>
                <a:custGeom>
                  <a:avLst/>
                  <a:gdLst>
                    <a:gd name="T0" fmla="*/ 35 w 70"/>
                    <a:gd name="T1" fmla="*/ 15 h 83"/>
                    <a:gd name="T2" fmla="*/ 40 w 70"/>
                    <a:gd name="T3" fmla="*/ 15 h 83"/>
                    <a:gd name="T4" fmla="*/ 46 w 70"/>
                    <a:gd name="T5" fmla="*/ 15 h 83"/>
                    <a:gd name="T6" fmla="*/ 48 w 70"/>
                    <a:gd name="T7" fmla="*/ 16 h 83"/>
                    <a:gd name="T8" fmla="*/ 50 w 70"/>
                    <a:gd name="T9" fmla="*/ 20 h 83"/>
                    <a:gd name="T10" fmla="*/ 50 w 70"/>
                    <a:gd name="T11" fmla="*/ 24 h 83"/>
                    <a:gd name="T12" fmla="*/ 50 w 70"/>
                    <a:gd name="T13" fmla="*/ 28 h 83"/>
                    <a:gd name="T14" fmla="*/ 46 w 70"/>
                    <a:gd name="T15" fmla="*/ 31 h 83"/>
                    <a:gd name="T16" fmla="*/ 42 w 70"/>
                    <a:gd name="T17" fmla="*/ 33 h 83"/>
                    <a:gd name="T18" fmla="*/ 38 w 70"/>
                    <a:gd name="T19" fmla="*/ 33 h 83"/>
                    <a:gd name="T20" fmla="*/ 18 w 70"/>
                    <a:gd name="T21" fmla="*/ 33 h 83"/>
                    <a:gd name="T22" fmla="*/ 18 w 70"/>
                    <a:gd name="T23" fmla="*/ 15 h 83"/>
                    <a:gd name="T24" fmla="*/ 35 w 70"/>
                    <a:gd name="T25" fmla="*/ 15 h 83"/>
                    <a:gd name="T26" fmla="*/ 38 w 70"/>
                    <a:gd name="T27" fmla="*/ 46 h 83"/>
                    <a:gd name="T28" fmla="*/ 42 w 70"/>
                    <a:gd name="T29" fmla="*/ 48 h 83"/>
                    <a:gd name="T30" fmla="*/ 46 w 70"/>
                    <a:gd name="T31" fmla="*/ 48 h 83"/>
                    <a:gd name="T32" fmla="*/ 50 w 70"/>
                    <a:gd name="T33" fmla="*/ 50 h 83"/>
                    <a:gd name="T34" fmla="*/ 51 w 70"/>
                    <a:gd name="T35" fmla="*/ 54 h 83"/>
                    <a:gd name="T36" fmla="*/ 51 w 70"/>
                    <a:gd name="T37" fmla="*/ 57 h 83"/>
                    <a:gd name="T38" fmla="*/ 51 w 70"/>
                    <a:gd name="T39" fmla="*/ 63 h 83"/>
                    <a:gd name="T40" fmla="*/ 50 w 70"/>
                    <a:gd name="T41" fmla="*/ 67 h 83"/>
                    <a:gd name="T42" fmla="*/ 46 w 70"/>
                    <a:gd name="T43" fmla="*/ 68 h 83"/>
                    <a:gd name="T44" fmla="*/ 42 w 70"/>
                    <a:gd name="T45" fmla="*/ 68 h 83"/>
                    <a:gd name="T46" fmla="*/ 38 w 70"/>
                    <a:gd name="T47" fmla="*/ 70 h 83"/>
                    <a:gd name="T48" fmla="*/ 18 w 70"/>
                    <a:gd name="T49" fmla="*/ 70 h 83"/>
                    <a:gd name="T50" fmla="*/ 18 w 70"/>
                    <a:gd name="T51" fmla="*/ 46 h 83"/>
                    <a:gd name="T52" fmla="*/ 38 w 70"/>
                    <a:gd name="T53" fmla="*/ 46 h 83"/>
                    <a:gd name="T54" fmla="*/ 40 w 70"/>
                    <a:gd name="T55" fmla="*/ 0 h 83"/>
                    <a:gd name="T56" fmla="*/ 0 w 70"/>
                    <a:gd name="T57" fmla="*/ 0 h 83"/>
                    <a:gd name="T58" fmla="*/ 0 w 70"/>
                    <a:gd name="T59" fmla="*/ 83 h 83"/>
                    <a:gd name="T60" fmla="*/ 38 w 70"/>
                    <a:gd name="T61" fmla="*/ 83 h 83"/>
                    <a:gd name="T62" fmla="*/ 44 w 70"/>
                    <a:gd name="T63" fmla="*/ 83 h 83"/>
                    <a:gd name="T64" fmla="*/ 50 w 70"/>
                    <a:gd name="T65" fmla="*/ 83 h 83"/>
                    <a:gd name="T66" fmla="*/ 55 w 70"/>
                    <a:gd name="T67" fmla="*/ 81 h 83"/>
                    <a:gd name="T68" fmla="*/ 59 w 70"/>
                    <a:gd name="T69" fmla="*/ 79 h 83"/>
                    <a:gd name="T70" fmla="*/ 63 w 70"/>
                    <a:gd name="T71" fmla="*/ 76 h 83"/>
                    <a:gd name="T72" fmla="*/ 66 w 70"/>
                    <a:gd name="T73" fmla="*/ 72 h 83"/>
                    <a:gd name="T74" fmla="*/ 68 w 70"/>
                    <a:gd name="T75" fmla="*/ 67 h 83"/>
                    <a:gd name="T76" fmla="*/ 70 w 70"/>
                    <a:gd name="T77" fmla="*/ 59 h 83"/>
                    <a:gd name="T78" fmla="*/ 68 w 70"/>
                    <a:gd name="T79" fmla="*/ 52 h 83"/>
                    <a:gd name="T80" fmla="*/ 66 w 70"/>
                    <a:gd name="T81" fmla="*/ 46 h 83"/>
                    <a:gd name="T82" fmla="*/ 63 w 70"/>
                    <a:gd name="T83" fmla="*/ 42 h 83"/>
                    <a:gd name="T84" fmla="*/ 57 w 70"/>
                    <a:gd name="T85" fmla="*/ 39 h 83"/>
                    <a:gd name="T86" fmla="*/ 61 w 70"/>
                    <a:gd name="T87" fmla="*/ 37 h 83"/>
                    <a:gd name="T88" fmla="*/ 63 w 70"/>
                    <a:gd name="T89" fmla="*/ 33 h 83"/>
                    <a:gd name="T90" fmla="*/ 66 w 70"/>
                    <a:gd name="T91" fmla="*/ 28 h 83"/>
                    <a:gd name="T92" fmla="*/ 66 w 70"/>
                    <a:gd name="T93" fmla="*/ 22 h 83"/>
                    <a:gd name="T94" fmla="*/ 66 w 70"/>
                    <a:gd name="T95" fmla="*/ 15 h 83"/>
                    <a:gd name="T96" fmla="*/ 63 w 70"/>
                    <a:gd name="T97" fmla="*/ 9 h 83"/>
                    <a:gd name="T98" fmla="*/ 59 w 70"/>
                    <a:gd name="T99" fmla="*/ 5 h 83"/>
                    <a:gd name="T100" fmla="*/ 53 w 70"/>
                    <a:gd name="T101" fmla="*/ 2 h 83"/>
                    <a:gd name="T102" fmla="*/ 48 w 70"/>
                    <a:gd name="T103" fmla="*/ 0 h 83"/>
                    <a:gd name="T104" fmla="*/ 40 w 70"/>
                    <a:gd name="T105" fmla="*/ 0 h 8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0"/>
                    <a:gd name="T160" fmla="*/ 0 h 83"/>
                    <a:gd name="T161" fmla="*/ 70 w 70"/>
                    <a:gd name="T162" fmla="*/ 83 h 8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0" h="83">
                      <a:moveTo>
                        <a:pt x="35" y="15"/>
                      </a:moveTo>
                      <a:lnTo>
                        <a:pt x="40" y="15"/>
                      </a:lnTo>
                      <a:lnTo>
                        <a:pt x="46" y="15"/>
                      </a:lnTo>
                      <a:lnTo>
                        <a:pt x="48" y="16"/>
                      </a:lnTo>
                      <a:lnTo>
                        <a:pt x="50" y="20"/>
                      </a:lnTo>
                      <a:lnTo>
                        <a:pt x="50" y="24"/>
                      </a:lnTo>
                      <a:lnTo>
                        <a:pt x="50" y="28"/>
                      </a:lnTo>
                      <a:lnTo>
                        <a:pt x="46" y="31"/>
                      </a:lnTo>
                      <a:lnTo>
                        <a:pt x="42" y="33"/>
                      </a:lnTo>
                      <a:lnTo>
                        <a:pt x="38" y="33"/>
                      </a:lnTo>
                      <a:lnTo>
                        <a:pt x="18" y="33"/>
                      </a:lnTo>
                      <a:lnTo>
                        <a:pt x="18" y="15"/>
                      </a:lnTo>
                      <a:lnTo>
                        <a:pt x="35" y="15"/>
                      </a:lnTo>
                      <a:close/>
                      <a:moveTo>
                        <a:pt x="38" y="46"/>
                      </a:moveTo>
                      <a:lnTo>
                        <a:pt x="42" y="48"/>
                      </a:lnTo>
                      <a:lnTo>
                        <a:pt x="46" y="48"/>
                      </a:lnTo>
                      <a:lnTo>
                        <a:pt x="50" y="50"/>
                      </a:lnTo>
                      <a:lnTo>
                        <a:pt x="51" y="54"/>
                      </a:lnTo>
                      <a:lnTo>
                        <a:pt x="51" y="57"/>
                      </a:lnTo>
                      <a:lnTo>
                        <a:pt x="51" y="63"/>
                      </a:lnTo>
                      <a:lnTo>
                        <a:pt x="50" y="67"/>
                      </a:lnTo>
                      <a:lnTo>
                        <a:pt x="46" y="68"/>
                      </a:lnTo>
                      <a:lnTo>
                        <a:pt x="42" y="68"/>
                      </a:lnTo>
                      <a:lnTo>
                        <a:pt x="38" y="70"/>
                      </a:lnTo>
                      <a:lnTo>
                        <a:pt x="18" y="70"/>
                      </a:lnTo>
                      <a:lnTo>
                        <a:pt x="18" y="46"/>
                      </a:lnTo>
                      <a:lnTo>
                        <a:pt x="38" y="46"/>
                      </a:lnTo>
                      <a:close/>
                      <a:moveTo>
                        <a:pt x="40" y="0"/>
                      </a:moveTo>
                      <a:lnTo>
                        <a:pt x="0" y="0"/>
                      </a:lnTo>
                      <a:lnTo>
                        <a:pt x="0" y="83"/>
                      </a:lnTo>
                      <a:lnTo>
                        <a:pt x="38" y="83"/>
                      </a:lnTo>
                      <a:lnTo>
                        <a:pt x="44" y="83"/>
                      </a:lnTo>
                      <a:lnTo>
                        <a:pt x="50" y="83"/>
                      </a:lnTo>
                      <a:lnTo>
                        <a:pt x="55" y="81"/>
                      </a:lnTo>
                      <a:lnTo>
                        <a:pt x="59" y="79"/>
                      </a:lnTo>
                      <a:lnTo>
                        <a:pt x="63" y="76"/>
                      </a:lnTo>
                      <a:lnTo>
                        <a:pt x="66" y="72"/>
                      </a:lnTo>
                      <a:lnTo>
                        <a:pt x="68" y="67"/>
                      </a:lnTo>
                      <a:lnTo>
                        <a:pt x="70" y="59"/>
                      </a:lnTo>
                      <a:lnTo>
                        <a:pt x="68" y="52"/>
                      </a:lnTo>
                      <a:lnTo>
                        <a:pt x="66" y="46"/>
                      </a:lnTo>
                      <a:lnTo>
                        <a:pt x="63" y="42"/>
                      </a:lnTo>
                      <a:lnTo>
                        <a:pt x="57" y="39"/>
                      </a:lnTo>
                      <a:lnTo>
                        <a:pt x="61" y="37"/>
                      </a:lnTo>
                      <a:lnTo>
                        <a:pt x="63" y="33"/>
                      </a:lnTo>
                      <a:lnTo>
                        <a:pt x="66" y="28"/>
                      </a:lnTo>
                      <a:lnTo>
                        <a:pt x="66" y="22"/>
                      </a:lnTo>
                      <a:lnTo>
                        <a:pt x="66" y="15"/>
                      </a:lnTo>
                      <a:lnTo>
                        <a:pt x="63" y="9"/>
                      </a:lnTo>
                      <a:lnTo>
                        <a:pt x="59" y="5"/>
                      </a:lnTo>
                      <a:lnTo>
                        <a:pt x="53" y="2"/>
                      </a:lnTo>
                      <a:lnTo>
                        <a:pt x="48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2" name="Freeform 219"/>
                <p:cNvSpPr>
                  <a:spLocks/>
                </p:cNvSpPr>
                <p:nvPr/>
              </p:nvSpPr>
              <p:spPr bwMode="auto">
                <a:xfrm>
                  <a:off x="1116" y="3040"/>
                  <a:ext cx="270" cy="141"/>
                </a:xfrm>
                <a:custGeom>
                  <a:avLst/>
                  <a:gdLst>
                    <a:gd name="T0" fmla="*/ 135 w 270"/>
                    <a:gd name="T1" fmla="*/ 141 h 141"/>
                    <a:gd name="T2" fmla="*/ 172 w 270"/>
                    <a:gd name="T3" fmla="*/ 139 h 141"/>
                    <a:gd name="T4" fmla="*/ 204 w 270"/>
                    <a:gd name="T5" fmla="*/ 132 h 141"/>
                    <a:gd name="T6" fmla="*/ 231 w 270"/>
                    <a:gd name="T7" fmla="*/ 121 h 141"/>
                    <a:gd name="T8" fmla="*/ 252 w 270"/>
                    <a:gd name="T9" fmla="*/ 106 h 141"/>
                    <a:gd name="T10" fmla="*/ 267 w 270"/>
                    <a:gd name="T11" fmla="*/ 89 h 141"/>
                    <a:gd name="T12" fmla="*/ 270 w 270"/>
                    <a:gd name="T13" fmla="*/ 71 h 141"/>
                    <a:gd name="T14" fmla="*/ 267 w 270"/>
                    <a:gd name="T15" fmla="*/ 52 h 141"/>
                    <a:gd name="T16" fmla="*/ 252 w 270"/>
                    <a:gd name="T17" fmla="*/ 36 h 141"/>
                    <a:gd name="T18" fmla="*/ 231 w 270"/>
                    <a:gd name="T19" fmla="*/ 21 h 141"/>
                    <a:gd name="T20" fmla="*/ 204 w 270"/>
                    <a:gd name="T21" fmla="*/ 10 h 141"/>
                    <a:gd name="T22" fmla="*/ 172 w 270"/>
                    <a:gd name="T23" fmla="*/ 2 h 141"/>
                    <a:gd name="T24" fmla="*/ 135 w 270"/>
                    <a:gd name="T25" fmla="*/ 0 h 141"/>
                    <a:gd name="T26" fmla="*/ 100 w 270"/>
                    <a:gd name="T27" fmla="*/ 2 h 141"/>
                    <a:gd name="T28" fmla="*/ 66 w 270"/>
                    <a:gd name="T29" fmla="*/ 10 h 141"/>
                    <a:gd name="T30" fmla="*/ 40 w 270"/>
                    <a:gd name="T31" fmla="*/ 21 h 141"/>
                    <a:gd name="T32" fmla="*/ 18 w 270"/>
                    <a:gd name="T33" fmla="*/ 36 h 141"/>
                    <a:gd name="T34" fmla="*/ 5 w 270"/>
                    <a:gd name="T35" fmla="*/ 52 h 141"/>
                    <a:gd name="T36" fmla="*/ 0 w 270"/>
                    <a:gd name="T37" fmla="*/ 71 h 141"/>
                    <a:gd name="T38" fmla="*/ 5 w 270"/>
                    <a:gd name="T39" fmla="*/ 89 h 141"/>
                    <a:gd name="T40" fmla="*/ 18 w 270"/>
                    <a:gd name="T41" fmla="*/ 106 h 141"/>
                    <a:gd name="T42" fmla="*/ 40 w 270"/>
                    <a:gd name="T43" fmla="*/ 121 h 141"/>
                    <a:gd name="T44" fmla="*/ 66 w 270"/>
                    <a:gd name="T45" fmla="*/ 132 h 141"/>
                    <a:gd name="T46" fmla="*/ 100 w 270"/>
                    <a:gd name="T47" fmla="*/ 139 h 141"/>
                    <a:gd name="T48" fmla="*/ 135 w 270"/>
                    <a:gd name="T49" fmla="*/ 141 h 14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70"/>
                    <a:gd name="T76" fmla="*/ 0 h 141"/>
                    <a:gd name="T77" fmla="*/ 270 w 270"/>
                    <a:gd name="T78" fmla="*/ 141 h 14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70" h="141">
                      <a:moveTo>
                        <a:pt x="135" y="141"/>
                      </a:moveTo>
                      <a:lnTo>
                        <a:pt x="172" y="139"/>
                      </a:lnTo>
                      <a:lnTo>
                        <a:pt x="204" y="132"/>
                      </a:lnTo>
                      <a:lnTo>
                        <a:pt x="231" y="121"/>
                      </a:lnTo>
                      <a:lnTo>
                        <a:pt x="252" y="106"/>
                      </a:lnTo>
                      <a:lnTo>
                        <a:pt x="267" y="89"/>
                      </a:lnTo>
                      <a:lnTo>
                        <a:pt x="270" y="71"/>
                      </a:lnTo>
                      <a:lnTo>
                        <a:pt x="267" y="52"/>
                      </a:lnTo>
                      <a:lnTo>
                        <a:pt x="252" y="36"/>
                      </a:lnTo>
                      <a:lnTo>
                        <a:pt x="231" y="21"/>
                      </a:lnTo>
                      <a:lnTo>
                        <a:pt x="204" y="10"/>
                      </a:lnTo>
                      <a:lnTo>
                        <a:pt x="172" y="2"/>
                      </a:lnTo>
                      <a:lnTo>
                        <a:pt x="135" y="0"/>
                      </a:lnTo>
                      <a:lnTo>
                        <a:pt x="100" y="2"/>
                      </a:lnTo>
                      <a:lnTo>
                        <a:pt x="66" y="10"/>
                      </a:lnTo>
                      <a:lnTo>
                        <a:pt x="40" y="21"/>
                      </a:lnTo>
                      <a:lnTo>
                        <a:pt x="18" y="36"/>
                      </a:lnTo>
                      <a:lnTo>
                        <a:pt x="5" y="52"/>
                      </a:lnTo>
                      <a:lnTo>
                        <a:pt x="0" y="71"/>
                      </a:lnTo>
                      <a:lnTo>
                        <a:pt x="5" y="89"/>
                      </a:lnTo>
                      <a:lnTo>
                        <a:pt x="18" y="106"/>
                      </a:lnTo>
                      <a:lnTo>
                        <a:pt x="40" y="121"/>
                      </a:lnTo>
                      <a:lnTo>
                        <a:pt x="66" y="132"/>
                      </a:lnTo>
                      <a:lnTo>
                        <a:pt x="100" y="139"/>
                      </a:lnTo>
                      <a:lnTo>
                        <a:pt x="135" y="14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>
                  <a:solidFill>
                    <a:srgbClr val="BFB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3" name="Freeform 220"/>
                <p:cNvSpPr>
                  <a:spLocks/>
                </p:cNvSpPr>
                <p:nvPr/>
              </p:nvSpPr>
              <p:spPr bwMode="auto">
                <a:xfrm>
                  <a:off x="1116" y="3040"/>
                  <a:ext cx="270" cy="141"/>
                </a:xfrm>
                <a:custGeom>
                  <a:avLst/>
                  <a:gdLst>
                    <a:gd name="T0" fmla="*/ 135 w 270"/>
                    <a:gd name="T1" fmla="*/ 141 h 141"/>
                    <a:gd name="T2" fmla="*/ 172 w 270"/>
                    <a:gd name="T3" fmla="*/ 139 h 141"/>
                    <a:gd name="T4" fmla="*/ 204 w 270"/>
                    <a:gd name="T5" fmla="*/ 132 h 141"/>
                    <a:gd name="T6" fmla="*/ 231 w 270"/>
                    <a:gd name="T7" fmla="*/ 121 h 141"/>
                    <a:gd name="T8" fmla="*/ 252 w 270"/>
                    <a:gd name="T9" fmla="*/ 106 h 141"/>
                    <a:gd name="T10" fmla="*/ 267 w 270"/>
                    <a:gd name="T11" fmla="*/ 89 h 141"/>
                    <a:gd name="T12" fmla="*/ 270 w 270"/>
                    <a:gd name="T13" fmla="*/ 71 h 141"/>
                    <a:gd name="T14" fmla="*/ 267 w 270"/>
                    <a:gd name="T15" fmla="*/ 52 h 141"/>
                    <a:gd name="T16" fmla="*/ 252 w 270"/>
                    <a:gd name="T17" fmla="*/ 36 h 141"/>
                    <a:gd name="T18" fmla="*/ 231 w 270"/>
                    <a:gd name="T19" fmla="*/ 21 h 141"/>
                    <a:gd name="T20" fmla="*/ 204 w 270"/>
                    <a:gd name="T21" fmla="*/ 10 h 141"/>
                    <a:gd name="T22" fmla="*/ 172 w 270"/>
                    <a:gd name="T23" fmla="*/ 2 h 141"/>
                    <a:gd name="T24" fmla="*/ 135 w 270"/>
                    <a:gd name="T25" fmla="*/ 0 h 141"/>
                    <a:gd name="T26" fmla="*/ 100 w 270"/>
                    <a:gd name="T27" fmla="*/ 2 h 141"/>
                    <a:gd name="T28" fmla="*/ 66 w 270"/>
                    <a:gd name="T29" fmla="*/ 10 h 141"/>
                    <a:gd name="T30" fmla="*/ 40 w 270"/>
                    <a:gd name="T31" fmla="*/ 21 h 141"/>
                    <a:gd name="T32" fmla="*/ 18 w 270"/>
                    <a:gd name="T33" fmla="*/ 36 h 141"/>
                    <a:gd name="T34" fmla="*/ 5 w 270"/>
                    <a:gd name="T35" fmla="*/ 52 h 141"/>
                    <a:gd name="T36" fmla="*/ 0 w 270"/>
                    <a:gd name="T37" fmla="*/ 71 h 141"/>
                    <a:gd name="T38" fmla="*/ 5 w 270"/>
                    <a:gd name="T39" fmla="*/ 89 h 141"/>
                    <a:gd name="T40" fmla="*/ 18 w 270"/>
                    <a:gd name="T41" fmla="*/ 106 h 141"/>
                    <a:gd name="T42" fmla="*/ 40 w 270"/>
                    <a:gd name="T43" fmla="*/ 121 h 141"/>
                    <a:gd name="T44" fmla="*/ 66 w 270"/>
                    <a:gd name="T45" fmla="*/ 132 h 141"/>
                    <a:gd name="T46" fmla="*/ 100 w 270"/>
                    <a:gd name="T47" fmla="*/ 139 h 141"/>
                    <a:gd name="T48" fmla="*/ 135 w 270"/>
                    <a:gd name="T49" fmla="*/ 141 h 14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70"/>
                    <a:gd name="T76" fmla="*/ 0 h 141"/>
                    <a:gd name="T77" fmla="*/ 270 w 270"/>
                    <a:gd name="T78" fmla="*/ 141 h 14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70" h="141">
                      <a:moveTo>
                        <a:pt x="135" y="141"/>
                      </a:moveTo>
                      <a:lnTo>
                        <a:pt x="172" y="139"/>
                      </a:lnTo>
                      <a:lnTo>
                        <a:pt x="204" y="132"/>
                      </a:lnTo>
                      <a:lnTo>
                        <a:pt x="231" y="121"/>
                      </a:lnTo>
                      <a:lnTo>
                        <a:pt x="252" y="106"/>
                      </a:lnTo>
                      <a:lnTo>
                        <a:pt x="267" y="89"/>
                      </a:lnTo>
                      <a:lnTo>
                        <a:pt x="270" y="71"/>
                      </a:lnTo>
                      <a:lnTo>
                        <a:pt x="267" y="52"/>
                      </a:lnTo>
                      <a:lnTo>
                        <a:pt x="252" y="36"/>
                      </a:lnTo>
                      <a:lnTo>
                        <a:pt x="231" y="21"/>
                      </a:lnTo>
                      <a:lnTo>
                        <a:pt x="204" y="10"/>
                      </a:lnTo>
                      <a:lnTo>
                        <a:pt x="172" y="2"/>
                      </a:lnTo>
                      <a:lnTo>
                        <a:pt x="135" y="0"/>
                      </a:lnTo>
                      <a:lnTo>
                        <a:pt x="100" y="2"/>
                      </a:lnTo>
                      <a:lnTo>
                        <a:pt x="66" y="10"/>
                      </a:lnTo>
                      <a:lnTo>
                        <a:pt x="40" y="21"/>
                      </a:lnTo>
                      <a:lnTo>
                        <a:pt x="18" y="36"/>
                      </a:lnTo>
                      <a:lnTo>
                        <a:pt x="5" y="52"/>
                      </a:lnTo>
                      <a:lnTo>
                        <a:pt x="0" y="71"/>
                      </a:lnTo>
                      <a:lnTo>
                        <a:pt x="5" y="89"/>
                      </a:lnTo>
                      <a:lnTo>
                        <a:pt x="18" y="106"/>
                      </a:lnTo>
                      <a:lnTo>
                        <a:pt x="40" y="121"/>
                      </a:lnTo>
                      <a:lnTo>
                        <a:pt x="66" y="132"/>
                      </a:lnTo>
                      <a:lnTo>
                        <a:pt x="100" y="139"/>
                      </a:lnTo>
                      <a:lnTo>
                        <a:pt x="135" y="141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4" name="Freeform 221"/>
                <p:cNvSpPr>
                  <a:spLocks/>
                </p:cNvSpPr>
                <p:nvPr/>
              </p:nvSpPr>
              <p:spPr bwMode="auto">
                <a:xfrm>
                  <a:off x="1154" y="3018"/>
                  <a:ext cx="195" cy="119"/>
                </a:xfrm>
                <a:custGeom>
                  <a:avLst/>
                  <a:gdLst>
                    <a:gd name="T0" fmla="*/ 99 w 195"/>
                    <a:gd name="T1" fmla="*/ 119 h 119"/>
                    <a:gd name="T2" fmla="*/ 128 w 195"/>
                    <a:gd name="T3" fmla="*/ 117 h 119"/>
                    <a:gd name="T4" fmla="*/ 156 w 195"/>
                    <a:gd name="T5" fmla="*/ 109 h 119"/>
                    <a:gd name="T6" fmla="*/ 177 w 195"/>
                    <a:gd name="T7" fmla="*/ 98 h 119"/>
                    <a:gd name="T8" fmla="*/ 191 w 195"/>
                    <a:gd name="T9" fmla="*/ 83 h 119"/>
                    <a:gd name="T10" fmla="*/ 195 w 195"/>
                    <a:gd name="T11" fmla="*/ 69 h 119"/>
                    <a:gd name="T12" fmla="*/ 191 w 195"/>
                    <a:gd name="T13" fmla="*/ 50 h 119"/>
                    <a:gd name="T14" fmla="*/ 177 w 195"/>
                    <a:gd name="T15" fmla="*/ 32 h 119"/>
                    <a:gd name="T16" fmla="*/ 156 w 195"/>
                    <a:gd name="T17" fmla="*/ 17 h 119"/>
                    <a:gd name="T18" fmla="*/ 128 w 195"/>
                    <a:gd name="T19" fmla="*/ 6 h 119"/>
                    <a:gd name="T20" fmla="*/ 99 w 195"/>
                    <a:gd name="T21" fmla="*/ 0 h 119"/>
                    <a:gd name="T22" fmla="*/ 67 w 195"/>
                    <a:gd name="T23" fmla="*/ 6 h 119"/>
                    <a:gd name="T24" fmla="*/ 41 w 195"/>
                    <a:gd name="T25" fmla="*/ 17 h 119"/>
                    <a:gd name="T26" fmla="*/ 19 w 195"/>
                    <a:gd name="T27" fmla="*/ 32 h 119"/>
                    <a:gd name="T28" fmla="*/ 6 w 195"/>
                    <a:gd name="T29" fmla="*/ 50 h 119"/>
                    <a:gd name="T30" fmla="*/ 0 w 195"/>
                    <a:gd name="T31" fmla="*/ 69 h 119"/>
                    <a:gd name="T32" fmla="*/ 6 w 195"/>
                    <a:gd name="T33" fmla="*/ 83 h 119"/>
                    <a:gd name="T34" fmla="*/ 19 w 195"/>
                    <a:gd name="T35" fmla="*/ 98 h 119"/>
                    <a:gd name="T36" fmla="*/ 41 w 195"/>
                    <a:gd name="T37" fmla="*/ 109 h 119"/>
                    <a:gd name="T38" fmla="*/ 67 w 195"/>
                    <a:gd name="T39" fmla="*/ 117 h 119"/>
                    <a:gd name="T40" fmla="*/ 99 w 195"/>
                    <a:gd name="T41" fmla="*/ 119 h 11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95"/>
                    <a:gd name="T64" fmla="*/ 0 h 119"/>
                    <a:gd name="T65" fmla="*/ 195 w 195"/>
                    <a:gd name="T66" fmla="*/ 119 h 11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95" h="119">
                      <a:moveTo>
                        <a:pt x="99" y="119"/>
                      </a:moveTo>
                      <a:lnTo>
                        <a:pt x="128" y="117"/>
                      </a:lnTo>
                      <a:lnTo>
                        <a:pt x="156" y="109"/>
                      </a:lnTo>
                      <a:lnTo>
                        <a:pt x="177" y="98"/>
                      </a:lnTo>
                      <a:lnTo>
                        <a:pt x="191" y="83"/>
                      </a:lnTo>
                      <a:lnTo>
                        <a:pt x="195" y="69"/>
                      </a:lnTo>
                      <a:lnTo>
                        <a:pt x="191" y="50"/>
                      </a:lnTo>
                      <a:lnTo>
                        <a:pt x="177" y="32"/>
                      </a:lnTo>
                      <a:lnTo>
                        <a:pt x="156" y="17"/>
                      </a:lnTo>
                      <a:lnTo>
                        <a:pt x="128" y="6"/>
                      </a:lnTo>
                      <a:lnTo>
                        <a:pt x="99" y="0"/>
                      </a:lnTo>
                      <a:lnTo>
                        <a:pt x="67" y="6"/>
                      </a:lnTo>
                      <a:lnTo>
                        <a:pt x="41" y="17"/>
                      </a:lnTo>
                      <a:lnTo>
                        <a:pt x="19" y="32"/>
                      </a:lnTo>
                      <a:lnTo>
                        <a:pt x="6" y="50"/>
                      </a:lnTo>
                      <a:lnTo>
                        <a:pt x="0" y="69"/>
                      </a:lnTo>
                      <a:lnTo>
                        <a:pt x="6" y="83"/>
                      </a:lnTo>
                      <a:lnTo>
                        <a:pt x="19" y="98"/>
                      </a:lnTo>
                      <a:lnTo>
                        <a:pt x="41" y="109"/>
                      </a:lnTo>
                      <a:lnTo>
                        <a:pt x="67" y="117"/>
                      </a:lnTo>
                      <a:lnTo>
                        <a:pt x="99" y="119"/>
                      </a:lnTo>
                      <a:close/>
                    </a:path>
                  </a:pathLst>
                </a:custGeom>
                <a:solidFill>
                  <a:srgbClr val="5B5B5B"/>
                </a:solidFill>
                <a:ln w="0">
                  <a:solidFill>
                    <a:srgbClr val="5B5B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5" name="Freeform 222"/>
                <p:cNvSpPr>
                  <a:spLocks/>
                </p:cNvSpPr>
                <p:nvPr/>
              </p:nvSpPr>
              <p:spPr bwMode="auto">
                <a:xfrm>
                  <a:off x="1167" y="3020"/>
                  <a:ext cx="171" cy="104"/>
                </a:xfrm>
                <a:custGeom>
                  <a:avLst/>
                  <a:gdLst>
                    <a:gd name="T0" fmla="*/ 86 w 171"/>
                    <a:gd name="T1" fmla="*/ 104 h 104"/>
                    <a:gd name="T2" fmla="*/ 112 w 171"/>
                    <a:gd name="T3" fmla="*/ 100 h 104"/>
                    <a:gd name="T4" fmla="*/ 136 w 171"/>
                    <a:gd name="T5" fmla="*/ 94 h 104"/>
                    <a:gd name="T6" fmla="*/ 154 w 171"/>
                    <a:gd name="T7" fmla="*/ 85 h 104"/>
                    <a:gd name="T8" fmla="*/ 165 w 171"/>
                    <a:gd name="T9" fmla="*/ 72 h 104"/>
                    <a:gd name="T10" fmla="*/ 171 w 171"/>
                    <a:gd name="T11" fmla="*/ 59 h 104"/>
                    <a:gd name="T12" fmla="*/ 165 w 171"/>
                    <a:gd name="T13" fmla="*/ 43 h 104"/>
                    <a:gd name="T14" fmla="*/ 154 w 171"/>
                    <a:gd name="T15" fmla="*/ 28 h 104"/>
                    <a:gd name="T16" fmla="*/ 136 w 171"/>
                    <a:gd name="T17" fmla="*/ 13 h 104"/>
                    <a:gd name="T18" fmla="*/ 112 w 171"/>
                    <a:gd name="T19" fmla="*/ 4 h 104"/>
                    <a:gd name="T20" fmla="*/ 86 w 171"/>
                    <a:gd name="T21" fmla="*/ 0 h 104"/>
                    <a:gd name="T22" fmla="*/ 58 w 171"/>
                    <a:gd name="T23" fmla="*/ 4 h 104"/>
                    <a:gd name="T24" fmla="*/ 34 w 171"/>
                    <a:gd name="T25" fmla="*/ 13 h 104"/>
                    <a:gd name="T26" fmla="*/ 17 w 171"/>
                    <a:gd name="T27" fmla="*/ 28 h 104"/>
                    <a:gd name="T28" fmla="*/ 4 w 171"/>
                    <a:gd name="T29" fmla="*/ 43 h 104"/>
                    <a:gd name="T30" fmla="*/ 0 w 171"/>
                    <a:gd name="T31" fmla="*/ 59 h 104"/>
                    <a:gd name="T32" fmla="*/ 4 w 171"/>
                    <a:gd name="T33" fmla="*/ 72 h 104"/>
                    <a:gd name="T34" fmla="*/ 17 w 171"/>
                    <a:gd name="T35" fmla="*/ 85 h 104"/>
                    <a:gd name="T36" fmla="*/ 34 w 171"/>
                    <a:gd name="T37" fmla="*/ 94 h 104"/>
                    <a:gd name="T38" fmla="*/ 58 w 171"/>
                    <a:gd name="T39" fmla="*/ 100 h 104"/>
                    <a:gd name="T40" fmla="*/ 86 w 171"/>
                    <a:gd name="T41" fmla="*/ 104 h 10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71"/>
                    <a:gd name="T64" fmla="*/ 0 h 104"/>
                    <a:gd name="T65" fmla="*/ 171 w 171"/>
                    <a:gd name="T66" fmla="*/ 104 h 10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71" h="104">
                      <a:moveTo>
                        <a:pt x="86" y="104"/>
                      </a:moveTo>
                      <a:lnTo>
                        <a:pt x="112" y="100"/>
                      </a:lnTo>
                      <a:lnTo>
                        <a:pt x="136" y="94"/>
                      </a:lnTo>
                      <a:lnTo>
                        <a:pt x="154" y="85"/>
                      </a:lnTo>
                      <a:lnTo>
                        <a:pt x="165" y="72"/>
                      </a:lnTo>
                      <a:lnTo>
                        <a:pt x="171" y="59"/>
                      </a:lnTo>
                      <a:lnTo>
                        <a:pt x="165" y="43"/>
                      </a:lnTo>
                      <a:lnTo>
                        <a:pt x="154" y="28"/>
                      </a:lnTo>
                      <a:lnTo>
                        <a:pt x="136" y="13"/>
                      </a:lnTo>
                      <a:lnTo>
                        <a:pt x="112" y="4"/>
                      </a:lnTo>
                      <a:lnTo>
                        <a:pt x="86" y="0"/>
                      </a:lnTo>
                      <a:lnTo>
                        <a:pt x="58" y="4"/>
                      </a:lnTo>
                      <a:lnTo>
                        <a:pt x="34" y="13"/>
                      </a:lnTo>
                      <a:lnTo>
                        <a:pt x="17" y="28"/>
                      </a:lnTo>
                      <a:lnTo>
                        <a:pt x="4" y="43"/>
                      </a:lnTo>
                      <a:lnTo>
                        <a:pt x="0" y="59"/>
                      </a:lnTo>
                      <a:lnTo>
                        <a:pt x="4" y="72"/>
                      </a:lnTo>
                      <a:lnTo>
                        <a:pt x="17" y="85"/>
                      </a:lnTo>
                      <a:lnTo>
                        <a:pt x="34" y="94"/>
                      </a:lnTo>
                      <a:lnTo>
                        <a:pt x="58" y="100"/>
                      </a:lnTo>
                      <a:lnTo>
                        <a:pt x="86" y="104"/>
                      </a:lnTo>
                      <a:close/>
                    </a:path>
                  </a:pathLst>
                </a:custGeom>
                <a:solidFill>
                  <a:srgbClr val="767676"/>
                </a:solidFill>
                <a:ln w="0">
                  <a:solidFill>
                    <a:srgbClr val="76767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6" name="Freeform 223"/>
                <p:cNvSpPr>
                  <a:spLocks/>
                </p:cNvSpPr>
                <p:nvPr/>
              </p:nvSpPr>
              <p:spPr bwMode="auto">
                <a:xfrm>
                  <a:off x="1179" y="3022"/>
                  <a:ext cx="146" cy="87"/>
                </a:xfrm>
                <a:custGeom>
                  <a:avLst/>
                  <a:gdLst>
                    <a:gd name="T0" fmla="*/ 74 w 146"/>
                    <a:gd name="T1" fmla="*/ 87 h 87"/>
                    <a:gd name="T2" fmla="*/ 102 w 146"/>
                    <a:gd name="T3" fmla="*/ 85 h 87"/>
                    <a:gd name="T4" fmla="*/ 126 w 146"/>
                    <a:gd name="T5" fmla="*/ 76 h 87"/>
                    <a:gd name="T6" fmla="*/ 141 w 146"/>
                    <a:gd name="T7" fmla="*/ 65 h 87"/>
                    <a:gd name="T8" fmla="*/ 146 w 146"/>
                    <a:gd name="T9" fmla="*/ 50 h 87"/>
                    <a:gd name="T10" fmla="*/ 142 w 146"/>
                    <a:gd name="T11" fmla="*/ 35 h 87"/>
                    <a:gd name="T12" fmla="*/ 133 w 146"/>
                    <a:gd name="T13" fmla="*/ 22 h 87"/>
                    <a:gd name="T14" fmla="*/ 116 w 146"/>
                    <a:gd name="T15" fmla="*/ 11 h 87"/>
                    <a:gd name="T16" fmla="*/ 96 w 146"/>
                    <a:gd name="T17" fmla="*/ 2 h 87"/>
                    <a:gd name="T18" fmla="*/ 74 w 146"/>
                    <a:gd name="T19" fmla="*/ 0 h 87"/>
                    <a:gd name="T20" fmla="*/ 50 w 146"/>
                    <a:gd name="T21" fmla="*/ 2 h 87"/>
                    <a:gd name="T22" fmla="*/ 29 w 146"/>
                    <a:gd name="T23" fmla="*/ 11 h 87"/>
                    <a:gd name="T24" fmla="*/ 14 w 146"/>
                    <a:gd name="T25" fmla="*/ 22 h 87"/>
                    <a:gd name="T26" fmla="*/ 3 w 146"/>
                    <a:gd name="T27" fmla="*/ 35 h 87"/>
                    <a:gd name="T28" fmla="*/ 0 w 146"/>
                    <a:gd name="T29" fmla="*/ 50 h 87"/>
                    <a:gd name="T30" fmla="*/ 5 w 146"/>
                    <a:gd name="T31" fmla="*/ 65 h 87"/>
                    <a:gd name="T32" fmla="*/ 22 w 146"/>
                    <a:gd name="T33" fmla="*/ 76 h 87"/>
                    <a:gd name="T34" fmla="*/ 44 w 146"/>
                    <a:gd name="T35" fmla="*/ 85 h 87"/>
                    <a:gd name="T36" fmla="*/ 74 w 146"/>
                    <a:gd name="T37" fmla="*/ 87 h 8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46"/>
                    <a:gd name="T58" fmla="*/ 0 h 87"/>
                    <a:gd name="T59" fmla="*/ 146 w 146"/>
                    <a:gd name="T60" fmla="*/ 87 h 8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46" h="87">
                      <a:moveTo>
                        <a:pt x="74" y="87"/>
                      </a:moveTo>
                      <a:lnTo>
                        <a:pt x="102" y="85"/>
                      </a:lnTo>
                      <a:lnTo>
                        <a:pt x="126" y="76"/>
                      </a:lnTo>
                      <a:lnTo>
                        <a:pt x="141" y="65"/>
                      </a:lnTo>
                      <a:lnTo>
                        <a:pt x="146" y="50"/>
                      </a:lnTo>
                      <a:lnTo>
                        <a:pt x="142" y="35"/>
                      </a:lnTo>
                      <a:lnTo>
                        <a:pt x="133" y="22"/>
                      </a:lnTo>
                      <a:lnTo>
                        <a:pt x="116" y="11"/>
                      </a:lnTo>
                      <a:lnTo>
                        <a:pt x="96" y="2"/>
                      </a:lnTo>
                      <a:lnTo>
                        <a:pt x="74" y="0"/>
                      </a:lnTo>
                      <a:lnTo>
                        <a:pt x="50" y="2"/>
                      </a:lnTo>
                      <a:lnTo>
                        <a:pt x="29" y="11"/>
                      </a:lnTo>
                      <a:lnTo>
                        <a:pt x="14" y="22"/>
                      </a:lnTo>
                      <a:lnTo>
                        <a:pt x="3" y="35"/>
                      </a:lnTo>
                      <a:lnTo>
                        <a:pt x="0" y="50"/>
                      </a:lnTo>
                      <a:lnTo>
                        <a:pt x="5" y="65"/>
                      </a:lnTo>
                      <a:lnTo>
                        <a:pt x="22" y="76"/>
                      </a:lnTo>
                      <a:lnTo>
                        <a:pt x="44" y="85"/>
                      </a:lnTo>
                      <a:lnTo>
                        <a:pt x="74" y="87"/>
                      </a:lnTo>
                      <a:close/>
                    </a:path>
                  </a:pathLst>
                </a:custGeom>
                <a:solidFill>
                  <a:srgbClr val="929292"/>
                </a:solidFill>
                <a:ln w="0">
                  <a:solidFill>
                    <a:srgbClr val="92929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7" name="Freeform 224"/>
                <p:cNvSpPr>
                  <a:spLocks/>
                </p:cNvSpPr>
                <p:nvPr/>
              </p:nvSpPr>
              <p:spPr bwMode="auto">
                <a:xfrm>
                  <a:off x="1192" y="3022"/>
                  <a:ext cx="122" cy="74"/>
                </a:xfrm>
                <a:custGeom>
                  <a:avLst/>
                  <a:gdLst>
                    <a:gd name="T0" fmla="*/ 61 w 122"/>
                    <a:gd name="T1" fmla="*/ 74 h 74"/>
                    <a:gd name="T2" fmla="*/ 85 w 122"/>
                    <a:gd name="T3" fmla="*/ 72 h 74"/>
                    <a:gd name="T4" fmla="*/ 103 w 122"/>
                    <a:gd name="T5" fmla="*/ 65 h 74"/>
                    <a:gd name="T6" fmla="*/ 116 w 122"/>
                    <a:gd name="T7" fmla="*/ 54 h 74"/>
                    <a:gd name="T8" fmla="*/ 122 w 122"/>
                    <a:gd name="T9" fmla="*/ 42 h 74"/>
                    <a:gd name="T10" fmla="*/ 116 w 122"/>
                    <a:gd name="T11" fmla="*/ 28 h 74"/>
                    <a:gd name="T12" fmla="*/ 103 w 122"/>
                    <a:gd name="T13" fmla="*/ 15 h 74"/>
                    <a:gd name="T14" fmla="*/ 85 w 122"/>
                    <a:gd name="T15" fmla="*/ 3 h 74"/>
                    <a:gd name="T16" fmla="*/ 61 w 122"/>
                    <a:gd name="T17" fmla="*/ 0 h 74"/>
                    <a:gd name="T18" fmla="*/ 37 w 122"/>
                    <a:gd name="T19" fmla="*/ 3 h 74"/>
                    <a:gd name="T20" fmla="*/ 18 w 122"/>
                    <a:gd name="T21" fmla="*/ 15 h 74"/>
                    <a:gd name="T22" fmla="*/ 5 w 122"/>
                    <a:gd name="T23" fmla="*/ 28 h 74"/>
                    <a:gd name="T24" fmla="*/ 0 w 122"/>
                    <a:gd name="T25" fmla="*/ 42 h 74"/>
                    <a:gd name="T26" fmla="*/ 5 w 122"/>
                    <a:gd name="T27" fmla="*/ 54 h 74"/>
                    <a:gd name="T28" fmla="*/ 18 w 122"/>
                    <a:gd name="T29" fmla="*/ 65 h 74"/>
                    <a:gd name="T30" fmla="*/ 37 w 122"/>
                    <a:gd name="T31" fmla="*/ 72 h 74"/>
                    <a:gd name="T32" fmla="*/ 61 w 122"/>
                    <a:gd name="T33" fmla="*/ 74 h 7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2"/>
                    <a:gd name="T52" fmla="*/ 0 h 74"/>
                    <a:gd name="T53" fmla="*/ 122 w 122"/>
                    <a:gd name="T54" fmla="*/ 74 h 7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2" h="74">
                      <a:moveTo>
                        <a:pt x="61" y="74"/>
                      </a:moveTo>
                      <a:lnTo>
                        <a:pt x="85" y="72"/>
                      </a:lnTo>
                      <a:lnTo>
                        <a:pt x="103" y="65"/>
                      </a:lnTo>
                      <a:lnTo>
                        <a:pt x="116" y="54"/>
                      </a:lnTo>
                      <a:lnTo>
                        <a:pt x="122" y="42"/>
                      </a:lnTo>
                      <a:lnTo>
                        <a:pt x="116" y="28"/>
                      </a:lnTo>
                      <a:lnTo>
                        <a:pt x="103" y="15"/>
                      </a:lnTo>
                      <a:lnTo>
                        <a:pt x="85" y="3"/>
                      </a:lnTo>
                      <a:lnTo>
                        <a:pt x="61" y="0"/>
                      </a:lnTo>
                      <a:lnTo>
                        <a:pt x="37" y="3"/>
                      </a:lnTo>
                      <a:lnTo>
                        <a:pt x="18" y="15"/>
                      </a:lnTo>
                      <a:lnTo>
                        <a:pt x="5" y="28"/>
                      </a:lnTo>
                      <a:lnTo>
                        <a:pt x="0" y="42"/>
                      </a:lnTo>
                      <a:lnTo>
                        <a:pt x="5" y="54"/>
                      </a:lnTo>
                      <a:lnTo>
                        <a:pt x="18" y="65"/>
                      </a:lnTo>
                      <a:lnTo>
                        <a:pt x="37" y="72"/>
                      </a:lnTo>
                      <a:lnTo>
                        <a:pt x="61" y="74"/>
                      </a:lnTo>
                      <a:close/>
                    </a:path>
                  </a:pathLst>
                </a:custGeom>
                <a:solidFill>
                  <a:srgbClr val="ADADAD"/>
                </a:solidFill>
                <a:ln w="0">
                  <a:solidFill>
                    <a:srgbClr val="ADADA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8" name="Freeform 225"/>
                <p:cNvSpPr>
                  <a:spLocks/>
                </p:cNvSpPr>
                <p:nvPr/>
              </p:nvSpPr>
              <p:spPr bwMode="auto">
                <a:xfrm>
                  <a:off x="1205" y="3024"/>
                  <a:ext cx="96" cy="59"/>
                </a:xfrm>
                <a:custGeom>
                  <a:avLst/>
                  <a:gdLst>
                    <a:gd name="T0" fmla="*/ 48 w 96"/>
                    <a:gd name="T1" fmla="*/ 59 h 59"/>
                    <a:gd name="T2" fmla="*/ 66 w 96"/>
                    <a:gd name="T3" fmla="*/ 55 h 59"/>
                    <a:gd name="T4" fmla="*/ 83 w 96"/>
                    <a:gd name="T5" fmla="*/ 50 h 59"/>
                    <a:gd name="T6" fmla="*/ 92 w 96"/>
                    <a:gd name="T7" fmla="*/ 42 h 59"/>
                    <a:gd name="T8" fmla="*/ 96 w 96"/>
                    <a:gd name="T9" fmla="*/ 33 h 59"/>
                    <a:gd name="T10" fmla="*/ 92 w 96"/>
                    <a:gd name="T11" fmla="*/ 22 h 59"/>
                    <a:gd name="T12" fmla="*/ 83 w 96"/>
                    <a:gd name="T13" fmla="*/ 11 h 59"/>
                    <a:gd name="T14" fmla="*/ 66 w 96"/>
                    <a:gd name="T15" fmla="*/ 1 h 59"/>
                    <a:gd name="T16" fmla="*/ 48 w 96"/>
                    <a:gd name="T17" fmla="*/ 0 h 59"/>
                    <a:gd name="T18" fmla="*/ 29 w 96"/>
                    <a:gd name="T19" fmla="*/ 1 h 59"/>
                    <a:gd name="T20" fmla="*/ 13 w 96"/>
                    <a:gd name="T21" fmla="*/ 11 h 59"/>
                    <a:gd name="T22" fmla="*/ 3 w 96"/>
                    <a:gd name="T23" fmla="*/ 22 h 59"/>
                    <a:gd name="T24" fmla="*/ 0 w 96"/>
                    <a:gd name="T25" fmla="*/ 33 h 59"/>
                    <a:gd name="T26" fmla="*/ 3 w 96"/>
                    <a:gd name="T27" fmla="*/ 42 h 59"/>
                    <a:gd name="T28" fmla="*/ 13 w 96"/>
                    <a:gd name="T29" fmla="*/ 50 h 59"/>
                    <a:gd name="T30" fmla="*/ 29 w 96"/>
                    <a:gd name="T31" fmla="*/ 55 h 59"/>
                    <a:gd name="T32" fmla="*/ 48 w 96"/>
                    <a:gd name="T33" fmla="*/ 59 h 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6"/>
                    <a:gd name="T52" fmla="*/ 0 h 59"/>
                    <a:gd name="T53" fmla="*/ 96 w 96"/>
                    <a:gd name="T54" fmla="*/ 59 h 5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6" h="59">
                      <a:moveTo>
                        <a:pt x="48" y="59"/>
                      </a:moveTo>
                      <a:lnTo>
                        <a:pt x="66" y="55"/>
                      </a:lnTo>
                      <a:lnTo>
                        <a:pt x="83" y="50"/>
                      </a:lnTo>
                      <a:lnTo>
                        <a:pt x="92" y="42"/>
                      </a:lnTo>
                      <a:lnTo>
                        <a:pt x="96" y="33"/>
                      </a:lnTo>
                      <a:lnTo>
                        <a:pt x="92" y="22"/>
                      </a:lnTo>
                      <a:lnTo>
                        <a:pt x="83" y="11"/>
                      </a:lnTo>
                      <a:lnTo>
                        <a:pt x="66" y="1"/>
                      </a:lnTo>
                      <a:lnTo>
                        <a:pt x="48" y="0"/>
                      </a:lnTo>
                      <a:lnTo>
                        <a:pt x="29" y="1"/>
                      </a:lnTo>
                      <a:lnTo>
                        <a:pt x="13" y="11"/>
                      </a:lnTo>
                      <a:lnTo>
                        <a:pt x="3" y="22"/>
                      </a:lnTo>
                      <a:lnTo>
                        <a:pt x="0" y="33"/>
                      </a:lnTo>
                      <a:lnTo>
                        <a:pt x="3" y="42"/>
                      </a:lnTo>
                      <a:lnTo>
                        <a:pt x="13" y="50"/>
                      </a:lnTo>
                      <a:lnTo>
                        <a:pt x="29" y="55"/>
                      </a:lnTo>
                      <a:lnTo>
                        <a:pt x="48" y="59"/>
                      </a:lnTo>
                      <a:close/>
                    </a:path>
                  </a:pathLst>
                </a:custGeom>
                <a:solidFill>
                  <a:srgbClr val="C8C8C8"/>
                </a:solidFill>
                <a:ln w="0">
                  <a:solidFill>
                    <a:srgbClr val="C8C8C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9" name="Freeform 226"/>
                <p:cNvSpPr>
                  <a:spLocks/>
                </p:cNvSpPr>
                <p:nvPr/>
              </p:nvSpPr>
              <p:spPr bwMode="auto">
                <a:xfrm>
                  <a:off x="1216" y="3024"/>
                  <a:ext cx="74" cy="44"/>
                </a:xfrm>
                <a:custGeom>
                  <a:avLst/>
                  <a:gdLst>
                    <a:gd name="T0" fmla="*/ 37 w 74"/>
                    <a:gd name="T1" fmla="*/ 44 h 44"/>
                    <a:gd name="T2" fmla="*/ 55 w 74"/>
                    <a:gd name="T3" fmla="*/ 42 h 44"/>
                    <a:gd name="T4" fmla="*/ 68 w 74"/>
                    <a:gd name="T5" fmla="*/ 35 h 44"/>
                    <a:gd name="T6" fmla="*/ 74 w 74"/>
                    <a:gd name="T7" fmla="*/ 26 h 44"/>
                    <a:gd name="T8" fmla="*/ 68 w 74"/>
                    <a:gd name="T9" fmla="*/ 14 h 44"/>
                    <a:gd name="T10" fmla="*/ 55 w 74"/>
                    <a:gd name="T11" fmla="*/ 5 h 44"/>
                    <a:gd name="T12" fmla="*/ 37 w 74"/>
                    <a:gd name="T13" fmla="*/ 0 h 44"/>
                    <a:gd name="T14" fmla="*/ 18 w 74"/>
                    <a:gd name="T15" fmla="*/ 5 h 44"/>
                    <a:gd name="T16" fmla="*/ 5 w 74"/>
                    <a:gd name="T17" fmla="*/ 14 h 44"/>
                    <a:gd name="T18" fmla="*/ 0 w 74"/>
                    <a:gd name="T19" fmla="*/ 26 h 44"/>
                    <a:gd name="T20" fmla="*/ 5 w 74"/>
                    <a:gd name="T21" fmla="*/ 35 h 44"/>
                    <a:gd name="T22" fmla="*/ 18 w 74"/>
                    <a:gd name="T23" fmla="*/ 42 h 44"/>
                    <a:gd name="T24" fmla="*/ 37 w 74"/>
                    <a:gd name="T25" fmla="*/ 44 h 4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4"/>
                    <a:gd name="T40" fmla="*/ 0 h 44"/>
                    <a:gd name="T41" fmla="*/ 74 w 74"/>
                    <a:gd name="T42" fmla="*/ 44 h 4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4" h="44">
                      <a:moveTo>
                        <a:pt x="37" y="44"/>
                      </a:moveTo>
                      <a:lnTo>
                        <a:pt x="55" y="42"/>
                      </a:lnTo>
                      <a:lnTo>
                        <a:pt x="68" y="35"/>
                      </a:lnTo>
                      <a:lnTo>
                        <a:pt x="74" y="26"/>
                      </a:lnTo>
                      <a:lnTo>
                        <a:pt x="68" y="14"/>
                      </a:lnTo>
                      <a:lnTo>
                        <a:pt x="55" y="5"/>
                      </a:lnTo>
                      <a:lnTo>
                        <a:pt x="37" y="0"/>
                      </a:lnTo>
                      <a:lnTo>
                        <a:pt x="18" y="5"/>
                      </a:lnTo>
                      <a:lnTo>
                        <a:pt x="5" y="14"/>
                      </a:lnTo>
                      <a:lnTo>
                        <a:pt x="0" y="26"/>
                      </a:lnTo>
                      <a:lnTo>
                        <a:pt x="5" y="35"/>
                      </a:lnTo>
                      <a:lnTo>
                        <a:pt x="18" y="42"/>
                      </a:lnTo>
                      <a:lnTo>
                        <a:pt x="37" y="44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0">
                  <a:solidFill>
                    <a:srgbClr val="E4E4E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0" name="Freeform 227"/>
                <p:cNvSpPr>
                  <a:spLocks/>
                </p:cNvSpPr>
                <p:nvPr/>
              </p:nvSpPr>
              <p:spPr bwMode="auto">
                <a:xfrm>
                  <a:off x="1236" y="3033"/>
                  <a:ext cx="50" cy="30"/>
                </a:xfrm>
                <a:custGeom>
                  <a:avLst/>
                  <a:gdLst>
                    <a:gd name="T0" fmla="*/ 26 w 50"/>
                    <a:gd name="T1" fmla="*/ 30 h 30"/>
                    <a:gd name="T2" fmla="*/ 33 w 50"/>
                    <a:gd name="T3" fmla="*/ 30 h 30"/>
                    <a:gd name="T4" fmla="*/ 39 w 50"/>
                    <a:gd name="T5" fmla="*/ 28 h 30"/>
                    <a:gd name="T6" fmla="*/ 45 w 50"/>
                    <a:gd name="T7" fmla="*/ 24 h 30"/>
                    <a:gd name="T8" fmla="*/ 48 w 50"/>
                    <a:gd name="T9" fmla="*/ 22 h 30"/>
                    <a:gd name="T10" fmla="*/ 50 w 50"/>
                    <a:gd name="T11" fmla="*/ 17 h 30"/>
                    <a:gd name="T12" fmla="*/ 48 w 50"/>
                    <a:gd name="T13" fmla="*/ 13 h 30"/>
                    <a:gd name="T14" fmla="*/ 45 w 50"/>
                    <a:gd name="T15" fmla="*/ 9 h 30"/>
                    <a:gd name="T16" fmla="*/ 39 w 50"/>
                    <a:gd name="T17" fmla="*/ 4 h 30"/>
                    <a:gd name="T18" fmla="*/ 33 w 50"/>
                    <a:gd name="T19" fmla="*/ 2 h 30"/>
                    <a:gd name="T20" fmla="*/ 26 w 50"/>
                    <a:gd name="T21" fmla="*/ 0 h 30"/>
                    <a:gd name="T22" fmla="*/ 17 w 50"/>
                    <a:gd name="T23" fmla="*/ 2 h 30"/>
                    <a:gd name="T24" fmla="*/ 11 w 50"/>
                    <a:gd name="T25" fmla="*/ 4 h 30"/>
                    <a:gd name="T26" fmla="*/ 6 w 50"/>
                    <a:gd name="T27" fmla="*/ 9 h 30"/>
                    <a:gd name="T28" fmla="*/ 2 w 50"/>
                    <a:gd name="T29" fmla="*/ 13 h 30"/>
                    <a:gd name="T30" fmla="*/ 0 w 50"/>
                    <a:gd name="T31" fmla="*/ 17 h 30"/>
                    <a:gd name="T32" fmla="*/ 2 w 50"/>
                    <a:gd name="T33" fmla="*/ 22 h 30"/>
                    <a:gd name="T34" fmla="*/ 6 w 50"/>
                    <a:gd name="T35" fmla="*/ 24 h 30"/>
                    <a:gd name="T36" fmla="*/ 11 w 50"/>
                    <a:gd name="T37" fmla="*/ 28 h 30"/>
                    <a:gd name="T38" fmla="*/ 17 w 50"/>
                    <a:gd name="T39" fmla="*/ 30 h 30"/>
                    <a:gd name="T40" fmla="*/ 26 w 50"/>
                    <a:gd name="T41" fmla="*/ 30 h 3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0"/>
                    <a:gd name="T64" fmla="*/ 0 h 30"/>
                    <a:gd name="T65" fmla="*/ 50 w 50"/>
                    <a:gd name="T66" fmla="*/ 30 h 3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0" h="30">
                      <a:moveTo>
                        <a:pt x="26" y="30"/>
                      </a:moveTo>
                      <a:lnTo>
                        <a:pt x="33" y="30"/>
                      </a:lnTo>
                      <a:lnTo>
                        <a:pt x="39" y="28"/>
                      </a:lnTo>
                      <a:lnTo>
                        <a:pt x="45" y="24"/>
                      </a:lnTo>
                      <a:lnTo>
                        <a:pt x="48" y="22"/>
                      </a:lnTo>
                      <a:lnTo>
                        <a:pt x="50" y="17"/>
                      </a:lnTo>
                      <a:lnTo>
                        <a:pt x="48" y="13"/>
                      </a:lnTo>
                      <a:lnTo>
                        <a:pt x="45" y="9"/>
                      </a:lnTo>
                      <a:lnTo>
                        <a:pt x="39" y="4"/>
                      </a:lnTo>
                      <a:lnTo>
                        <a:pt x="33" y="2"/>
                      </a:lnTo>
                      <a:lnTo>
                        <a:pt x="26" y="0"/>
                      </a:lnTo>
                      <a:lnTo>
                        <a:pt x="17" y="2"/>
                      </a:lnTo>
                      <a:lnTo>
                        <a:pt x="11" y="4"/>
                      </a:lnTo>
                      <a:lnTo>
                        <a:pt x="6" y="9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2" y="22"/>
                      </a:lnTo>
                      <a:lnTo>
                        <a:pt x="6" y="24"/>
                      </a:lnTo>
                      <a:lnTo>
                        <a:pt x="11" y="28"/>
                      </a:lnTo>
                      <a:lnTo>
                        <a:pt x="17" y="30"/>
                      </a:lnTo>
                      <a:lnTo>
                        <a:pt x="26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1" name="Freeform 228"/>
                <p:cNvSpPr>
                  <a:spLocks/>
                </p:cNvSpPr>
                <p:nvPr/>
              </p:nvSpPr>
              <p:spPr bwMode="auto">
                <a:xfrm>
                  <a:off x="1286" y="3331"/>
                  <a:ext cx="338" cy="310"/>
                </a:xfrm>
                <a:custGeom>
                  <a:avLst/>
                  <a:gdLst>
                    <a:gd name="T0" fmla="*/ 148 w 338"/>
                    <a:gd name="T1" fmla="*/ 310 h 310"/>
                    <a:gd name="T2" fmla="*/ 108 w 338"/>
                    <a:gd name="T3" fmla="*/ 305 h 310"/>
                    <a:gd name="T4" fmla="*/ 76 w 338"/>
                    <a:gd name="T5" fmla="*/ 293 h 310"/>
                    <a:gd name="T6" fmla="*/ 50 w 338"/>
                    <a:gd name="T7" fmla="*/ 280 h 310"/>
                    <a:gd name="T8" fmla="*/ 32 w 338"/>
                    <a:gd name="T9" fmla="*/ 266 h 310"/>
                    <a:gd name="T10" fmla="*/ 19 w 338"/>
                    <a:gd name="T11" fmla="*/ 249 h 310"/>
                    <a:gd name="T12" fmla="*/ 9 w 338"/>
                    <a:gd name="T13" fmla="*/ 234 h 310"/>
                    <a:gd name="T14" fmla="*/ 4 w 338"/>
                    <a:gd name="T15" fmla="*/ 223 h 310"/>
                    <a:gd name="T16" fmla="*/ 0 w 338"/>
                    <a:gd name="T17" fmla="*/ 214 h 310"/>
                    <a:gd name="T18" fmla="*/ 0 w 338"/>
                    <a:gd name="T19" fmla="*/ 210 h 310"/>
                    <a:gd name="T20" fmla="*/ 0 w 338"/>
                    <a:gd name="T21" fmla="*/ 0 h 310"/>
                    <a:gd name="T22" fmla="*/ 338 w 338"/>
                    <a:gd name="T23" fmla="*/ 2 h 310"/>
                    <a:gd name="T24" fmla="*/ 338 w 338"/>
                    <a:gd name="T25" fmla="*/ 206 h 310"/>
                    <a:gd name="T26" fmla="*/ 330 w 338"/>
                    <a:gd name="T27" fmla="*/ 223 h 310"/>
                    <a:gd name="T28" fmla="*/ 321 w 338"/>
                    <a:gd name="T29" fmla="*/ 238 h 310"/>
                    <a:gd name="T30" fmla="*/ 314 w 338"/>
                    <a:gd name="T31" fmla="*/ 251 h 310"/>
                    <a:gd name="T32" fmla="*/ 308 w 338"/>
                    <a:gd name="T33" fmla="*/ 258 h 310"/>
                    <a:gd name="T34" fmla="*/ 306 w 338"/>
                    <a:gd name="T35" fmla="*/ 262 h 310"/>
                    <a:gd name="T36" fmla="*/ 289 w 338"/>
                    <a:gd name="T37" fmla="*/ 277 h 310"/>
                    <a:gd name="T38" fmla="*/ 267 w 338"/>
                    <a:gd name="T39" fmla="*/ 290 h 310"/>
                    <a:gd name="T40" fmla="*/ 241 w 338"/>
                    <a:gd name="T41" fmla="*/ 297 h 310"/>
                    <a:gd name="T42" fmla="*/ 213 w 338"/>
                    <a:gd name="T43" fmla="*/ 303 h 310"/>
                    <a:gd name="T44" fmla="*/ 189 w 338"/>
                    <a:gd name="T45" fmla="*/ 306 h 310"/>
                    <a:gd name="T46" fmla="*/ 167 w 338"/>
                    <a:gd name="T47" fmla="*/ 308 h 310"/>
                    <a:gd name="T48" fmla="*/ 152 w 338"/>
                    <a:gd name="T49" fmla="*/ 308 h 310"/>
                    <a:gd name="T50" fmla="*/ 148 w 338"/>
                    <a:gd name="T51" fmla="*/ 310 h 31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38"/>
                    <a:gd name="T79" fmla="*/ 0 h 310"/>
                    <a:gd name="T80" fmla="*/ 338 w 338"/>
                    <a:gd name="T81" fmla="*/ 310 h 31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38" h="310">
                      <a:moveTo>
                        <a:pt x="148" y="310"/>
                      </a:moveTo>
                      <a:lnTo>
                        <a:pt x="108" y="305"/>
                      </a:lnTo>
                      <a:lnTo>
                        <a:pt x="76" y="293"/>
                      </a:lnTo>
                      <a:lnTo>
                        <a:pt x="50" y="280"/>
                      </a:lnTo>
                      <a:lnTo>
                        <a:pt x="32" y="266"/>
                      </a:lnTo>
                      <a:lnTo>
                        <a:pt x="19" y="249"/>
                      </a:lnTo>
                      <a:lnTo>
                        <a:pt x="9" y="234"/>
                      </a:lnTo>
                      <a:lnTo>
                        <a:pt x="4" y="223"/>
                      </a:lnTo>
                      <a:lnTo>
                        <a:pt x="0" y="214"/>
                      </a:lnTo>
                      <a:lnTo>
                        <a:pt x="0" y="210"/>
                      </a:lnTo>
                      <a:lnTo>
                        <a:pt x="0" y="0"/>
                      </a:lnTo>
                      <a:lnTo>
                        <a:pt x="338" y="2"/>
                      </a:lnTo>
                      <a:lnTo>
                        <a:pt x="338" y="206"/>
                      </a:lnTo>
                      <a:lnTo>
                        <a:pt x="330" y="223"/>
                      </a:lnTo>
                      <a:lnTo>
                        <a:pt x="321" y="238"/>
                      </a:lnTo>
                      <a:lnTo>
                        <a:pt x="314" y="251"/>
                      </a:lnTo>
                      <a:lnTo>
                        <a:pt x="308" y="258"/>
                      </a:lnTo>
                      <a:lnTo>
                        <a:pt x="306" y="262"/>
                      </a:lnTo>
                      <a:lnTo>
                        <a:pt x="289" y="277"/>
                      </a:lnTo>
                      <a:lnTo>
                        <a:pt x="267" y="290"/>
                      </a:lnTo>
                      <a:lnTo>
                        <a:pt x="241" y="297"/>
                      </a:lnTo>
                      <a:lnTo>
                        <a:pt x="213" y="303"/>
                      </a:lnTo>
                      <a:lnTo>
                        <a:pt x="189" y="306"/>
                      </a:lnTo>
                      <a:lnTo>
                        <a:pt x="167" y="308"/>
                      </a:lnTo>
                      <a:lnTo>
                        <a:pt x="152" y="308"/>
                      </a:lnTo>
                      <a:lnTo>
                        <a:pt x="148" y="3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2" name="Freeform 229"/>
                <p:cNvSpPr>
                  <a:spLocks/>
                </p:cNvSpPr>
                <p:nvPr/>
              </p:nvSpPr>
              <p:spPr bwMode="auto">
                <a:xfrm>
                  <a:off x="1286" y="3331"/>
                  <a:ext cx="338" cy="310"/>
                </a:xfrm>
                <a:custGeom>
                  <a:avLst/>
                  <a:gdLst>
                    <a:gd name="T0" fmla="*/ 148 w 338"/>
                    <a:gd name="T1" fmla="*/ 310 h 310"/>
                    <a:gd name="T2" fmla="*/ 108 w 338"/>
                    <a:gd name="T3" fmla="*/ 305 h 310"/>
                    <a:gd name="T4" fmla="*/ 76 w 338"/>
                    <a:gd name="T5" fmla="*/ 293 h 310"/>
                    <a:gd name="T6" fmla="*/ 50 w 338"/>
                    <a:gd name="T7" fmla="*/ 280 h 310"/>
                    <a:gd name="T8" fmla="*/ 32 w 338"/>
                    <a:gd name="T9" fmla="*/ 266 h 310"/>
                    <a:gd name="T10" fmla="*/ 19 w 338"/>
                    <a:gd name="T11" fmla="*/ 249 h 310"/>
                    <a:gd name="T12" fmla="*/ 9 w 338"/>
                    <a:gd name="T13" fmla="*/ 234 h 310"/>
                    <a:gd name="T14" fmla="*/ 4 w 338"/>
                    <a:gd name="T15" fmla="*/ 223 h 310"/>
                    <a:gd name="T16" fmla="*/ 0 w 338"/>
                    <a:gd name="T17" fmla="*/ 214 h 310"/>
                    <a:gd name="T18" fmla="*/ 0 w 338"/>
                    <a:gd name="T19" fmla="*/ 210 h 310"/>
                    <a:gd name="T20" fmla="*/ 0 w 338"/>
                    <a:gd name="T21" fmla="*/ 0 h 310"/>
                    <a:gd name="T22" fmla="*/ 338 w 338"/>
                    <a:gd name="T23" fmla="*/ 2 h 310"/>
                    <a:gd name="T24" fmla="*/ 338 w 338"/>
                    <a:gd name="T25" fmla="*/ 206 h 310"/>
                    <a:gd name="T26" fmla="*/ 330 w 338"/>
                    <a:gd name="T27" fmla="*/ 223 h 310"/>
                    <a:gd name="T28" fmla="*/ 321 w 338"/>
                    <a:gd name="T29" fmla="*/ 238 h 310"/>
                    <a:gd name="T30" fmla="*/ 314 w 338"/>
                    <a:gd name="T31" fmla="*/ 251 h 310"/>
                    <a:gd name="T32" fmla="*/ 308 w 338"/>
                    <a:gd name="T33" fmla="*/ 258 h 310"/>
                    <a:gd name="T34" fmla="*/ 306 w 338"/>
                    <a:gd name="T35" fmla="*/ 262 h 310"/>
                    <a:gd name="T36" fmla="*/ 289 w 338"/>
                    <a:gd name="T37" fmla="*/ 277 h 310"/>
                    <a:gd name="T38" fmla="*/ 267 w 338"/>
                    <a:gd name="T39" fmla="*/ 290 h 310"/>
                    <a:gd name="T40" fmla="*/ 241 w 338"/>
                    <a:gd name="T41" fmla="*/ 297 h 310"/>
                    <a:gd name="T42" fmla="*/ 213 w 338"/>
                    <a:gd name="T43" fmla="*/ 303 h 310"/>
                    <a:gd name="T44" fmla="*/ 189 w 338"/>
                    <a:gd name="T45" fmla="*/ 306 h 310"/>
                    <a:gd name="T46" fmla="*/ 167 w 338"/>
                    <a:gd name="T47" fmla="*/ 308 h 310"/>
                    <a:gd name="T48" fmla="*/ 152 w 338"/>
                    <a:gd name="T49" fmla="*/ 308 h 310"/>
                    <a:gd name="T50" fmla="*/ 148 w 338"/>
                    <a:gd name="T51" fmla="*/ 310 h 31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38"/>
                    <a:gd name="T79" fmla="*/ 0 h 310"/>
                    <a:gd name="T80" fmla="*/ 338 w 338"/>
                    <a:gd name="T81" fmla="*/ 310 h 31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38" h="310">
                      <a:moveTo>
                        <a:pt x="148" y="310"/>
                      </a:moveTo>
                      <a:lnTo>
                        <a:pt x="108" y="305"/>
                      </a:lnTo>
                      <a:lnTo>
                        <a:pt x="76" y="293"/>
                      </a:lnTo>
                      <a:lnTo>
                        <a:pt x="50" y="280"/>
                      </a:lnTo>
                      <a:lnTo>
                        <a:pt x="32" y="266"/>
                      </a:lnTo>
                      <a:lnTo>
                        <a:pt x="19" y="249"/>
                      </a:lnTo>
                      <a:lnTo>
                        <a:pt x="9" y="234"/>
                      </a:lnTo>
                      <a:lnTo>
                        <a:pt x="4" y="223"/>
                      </a:lnTo>
                      <a:lnTo>
                        <a:pt x="0" y="214"/>
                      </a:lnTo>
                      <a:lnTo>
                        <a:pt x="0" y="210"/>
                      </a:lnTo>
                      <a:lnTo>
                        <a:pt x="0" y="0"/>
                      </a:lnTo>
                      <a:lnTo>
                        <a:pt x="338" y="2"/>
                      </a:lnTo>
                      <a:lnTo>
                        <a:pt x="338" y="206"/>
                      </a:lnTo>
                      <a:lnTo>
                        <a:pt x="330" y="223"/>
                      </a:lnTo>
                      <a:lnTo>
                        <a:pt x="321" y="238"/>
                      </a:lnTo>
                      <a:lnTo>
                        <a:pt x="314" y="251"/>
                      </a:lnTo>
                      <a:lnTo>
                        <a:pt x="308" y="258"/>
                      </a:lnTo>
                      <a:lnTo>
                        <a:pt x="306" y="262"/>
                      </a:lnTo>
                      <a:lnTo>
                        <a:pt x="289" y="277"/>
                      </a:lnTo>
                      <a:lnTo>
                        <a:pt x="267" y="290"/>
                      </a:lnTo>
                      <a:lnTo>
                        <a:pt x="241" y="297"/>
                      </a:lnTo>
                      <a:lnTo>
                        <a:pt x="213" y="303"/>
                      </a:lnTo>
                      <a:lnTo>
                        <a:pt x="189" y="306"/>
                      </a:lnTo>
                      <a:lnTo>
                        <a:pt x="167" y="308"/>
                      </a:lnTo>
                      <a:lnTo>
                        <a:pt x="152" y="308"/>
                      </a:lnTo>
                      <a:lnTo>
                        <a:pt x="148" y="31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3" name="Freeform 230"/>
                <p:cNvSpPr>
                  <a:spLocks/>
                </p:cNvSpPr>
                <p:nvPr/>
              </p:nvSpPr>
              <p:spPr bwMode="auto">
                <a:xfrm>
                  <a:off x="1303" y="3331"/>
                  <a:ext cx="308" cy="308"/>
                </a:xfrm>
                <a:custGeom>
                  <a:avLst/>
                  <a:gdLst>
                    <a:gd name="T0" fmla="*/ 137 w 308"/>
                    <a:gd name="T1" fmla="*/ 308 h 308"/>
                    <a:gd name="T2" fmla="*/ 102 w 308"/>
                    <a:gd name="T3" fmla="*/ 305 h 308"/>
                    <a:gd name="T4" fmla="*/ 72 w 308"/>
                    <a:gd name="T5" fmla="*/ 295 h 308"/>
                    <a:gd name="T6" fmla="*/ 48 w 308"/>
                    <a:gd name="T7" fmla="*/ 282 h 308"/>
                    <a:gd name="T8" fmla="*/ 31 w 308"/>
                    <a:gd name="T9" fmla="*/ 269 h 308"/>
                    <a:gd name="T10" fmla="*/ 18 w 308"/>
                    <a:gd name="T11" fmla="*/ 254 h 308"/>
                    <a:gd name="T12" fmla="*/ 9 w 308"/>
                    <a:gd name="T13" fmla="*/ 241 h 308"/>
                    <a:gd name="T14" fmla="*/ 4 w 308"/>
                    <a:gd name="T15" fmla="*/ 230 h 308"/>
                    <a:gd name="T16" fmla="*/ 0 w 308"/>
                    <a:gd name="T17" fmla="*/ 223 h 308"/>
                    <a:gd name="T18" fmla="*/ 0 w 308"/>
                    <a:gd name="T19" fmla="*/ 219 h 308"/>
                    <a:gd name="T20" fmla="*/ 0 w 308"/>
                    <a:gd name="T21" fmla="*/ 0 h 308"/>
                    <a:gd name="T22" fmla="*/ 308 w 308"/>
                    <a:gd name="T23" fmla="*/ 2 h 308"/>
                    <a:gd name="T24" fmla="*/ 308 w 308"/>
                    <a:gd name="T25" fmla="*/ 199 h 308"/>
                    <a:gd name="T26" fmla="*/ 300 w 308"/>
                    <a:gd name="T27" fmla="*/ 214 h 308"/>
                    <a:gd name="T28" fmla="*/ 295 w 308"/>
                    <a:gd name="T29" fmla="*/ 228 h 308"/>
                    <a:gd name="T30" fmla="*/ 287 w 308"/>
                    <a:gd name="T31" fmla="*/ 241 h 308"/>
                    <a:gd name="T32" fmla="*/ 282 w 308"/>
                    <a:gd name="T33" fmla="*/ 249 h 308"/>
                    <a:gd name="T34" fmla="*/ 280 w 308"/>
                    <a:gd name="T35" fmla="*/ 253 h 308"/>
                    <a:gd name="T36" fmla="*/ 265 w 308"/>
                    <a:gd name="T37" fmla="*/ 267 h 308"/>
                    <a:gd name="T38" fmla="*/ 245 w 308"/>
                    <a:gd name="T39" fmla="*/ 279 h 308"/>
                    <a:gd name="T40" fmla="*/ 220 w 308"/>
                    <a:gd name="T41" fmla="*/ 288 h 308"/>
                    <a:gd name="T42" fmla="*/ 196 w 308"/>
                    <a:gd name="T43" fmla="*/ 295 h 308"/>
                    <a:gd name="T44" fmla="*/ 174 w 308"/>
                    <a:gd name="T45" fmla="*/ 301 h 308"/>
                    <a:gd name="T46" fmla="*/ 156 w 308"/>
                    <a:gd name="T47" fmla="*/ 305 h 308"/>
                    <a:gd name="T48" fmla="*/ 143 w 308"/>
                    <a:gd name="T49" fmla="*/ 308 h 308"/>
                    <a:gd name="T50" fmla="*/ 137 w 308"/>
                    <a:gd name="T51" fmla="*/ 308 h 30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08"/>
                    <a:gd name="T79" fmla="*/ 0 h 308"/>
                    <a:gd name="T80" fmla="*/ 308 w 308"/>
                    <a:gd name="T81" fmla="*/ 308 h 30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08" h="308">
                      <a:moveTo>
                        <a:pt x="137" y="308"/>
                      </a:moveTo>
                      <a:lnTo>
                        <a:pt x="102" y="305"/>
                      </a:lnTo>
                      <a:lnTo>
                        <a:pt x="72" y="295"/>
                      </a:lnTo>
                      <a:lnTo>
                        <a:pt x="48" y="282"/>
                      </a:lnTo>
                      <a:lnTo>
                        <a:pt x="31" y="269"/>
                      </a:lnTo>
                      <a:lnTo>
                        <a:pt x="18" y="254"/>
                      </a:lnTo>
                      <a:lnTo>
                        <a:pt x="9" y="241"/>
                      </a:lnTo>
                      <a:lnTo>
                        <a:pt x="4" y="230"/>
                      </a:lnTo>
                      <a:lnTo>
                        <a:pt x="0" y="223"/>
                      </a:lnTo>
                      <a:lnTo>
                        <a:pt x="0" y="219"/>
                      </a:lnTo>
                      <a:lnTo>
                        <a:pt x="0" y="0"/>
                      </a:lnTo>
                      <a:lnTo>
                        <a:pt x="308" y="2"/>
                      </a:lnTo>
                      <a:lnTo>
                        <a:pt x="308" y="199"/>
                      </a:lnTo>
                      <a:lnTo>
                        <a:pt x="300" y="214"/>
                      </a:lnTo>
                      <a:lnTo>
                        <a:pt x="295" y="228"/>
                      </a:lnTo>
                      <a:lnTo>
                        <a:pt x="287" y="241"/>
                      </a:lnTo>
                      <a:lnTo>
                        <a:pt x="282" y="249"/>
                      </a:lnTo>
                      <a:lnTo>
                        <a:pt x="280" y="253"/>
                      </a:lnTo>
                      <a:lnTo>
                        <a:pt x="265" y="267"/>
                      </a:lnTo>
                      <a:lnTo>
                        <a:pt x="245" y="279"/>
                      </a:lnTo>
                      <a:lnTo>
                        <a:pt x="220" y="288"/>
                      </a:lnTo>
                      <a:lnTo>
                        <a:pt x="196" y="295"/>
                      </a:lnTo>
                      <a:lnTo>
                        <a:pt x="174" y="301"/>
                      </a:lnTo>
                      <a:lnTo>
                        <a:pt x="156" y="305"/>
                      </a:lnTo>
                      <a:lnTo>
                        <a:pt x="143" y="308"/>
                      </a:lnTo>
                      <a:lnTo>
                        <a:pt x="137" y="308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0">
                  <a:solidFill>
                    <a:srgbClr val="1A1A1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4" name="Freeform 231"/>
                <p:cNvSpPr>
                  <a:spLocks/>
                </p:cNvSpPr>
                <p:nvPr/>
              </p:nvSpPr>
              <p:spPr bwMode="auto">
                <a:xfrm>
                  <a:off x="1320" y="3331"/>
                  <a:ext cx="278" cy="306"/>
                </a:xfrm>
                <a:custGeom>
                  <a:avLst/>
                  <a:gdLst>
                    <a:gd name="T0" fmla="*/ 127 w 278"/>
                    <a:gd name="T1" fmla="*/ 306 h 306"/>
                    <a:gd name="T2" fmla="*/ 94 w 278"/>
                    <a:gd name="T3" fmla="*/ 303 h 306"/>
                    <a:gd name="T4" fmla="*/ 66 w 278"/>
                    <a:gd name="T5" fmla="*/ 295 h 306"/>
                    <a:gd name="T6" fmla="*/ 46 w 278"/>
                    <a:gd name="T7" fmla="*/ 286 h 306"/>
                    <a:gd name="T8" fmla="*/ 29 w 278"/>
                    <a:gd name="T9" fmla="*/ 273 h 306"/>
                    <a:gd name="T10" fmla="*/ 16 w 278"/>
                    <a:gd name="T11" fmla="*/ 260 h 306"/>
                    <a:gd name="T12" fmla="*/ 9 w 278"/>
                    <a:gd name="T13" fmla="*/ 249 h 306"/>
                    <a:gd name="T14" fmla="*/ 3 w 278"/>
                    <a:gd name="T15" fmla="*/ 238 h 306"/>
                    <a:gd name="T16" fmla="*/ 1 w 278"/>
                    <a:gd name="T17" fmla="*/ 232 h 306"/>
                    <a:gd name="T18" fmla="*/ 0 w 278"/>
                    <a:gd name="T19" fmla="*/ 228 h 306"/>
                    <a:gd name="T20" fmla="*/ 0 w 278"/>
                    <a:gd name="T21" fmla="*/ 0 h 306"/>
                    <a:gd name="T22" fmla="*/ 278 w 278"/>
                    <a:gd name="T23" fmla="*/ 2 h 306"/>
                    <a:gd name="T24" fmla="*/ 278 w 278"/>
                    <a:gd name="T25" fmla="*/ 191 h 306"/>
                    <a:gd name="T26" fmla="*/ 272 w 278"/>
                    <a:gd name="T27" fmla="*/ 206 h 306"/>
                    <a:gd name="T28" fmla="*/ 267 w 278"/>
                    <a:gd name="T29" fmla="*/ 219 h 306"/>
                    <a:gd name="T30" fmla="*/ 261 w 278"/>
                    <a:gd name="T31" fmla="*/ 232 h 306"/>
                    <a:gd name="T32" fmla="*/ 255 w 278"/>
                    <a:gd name="T33" fmla="*/ 240 h 306"/>
                    <a:gd name="T34" fmla="*/ 254 w 278"/>
                    <a:gd name="T35" fmla="*/ 243 h 306"/>
                    <a:gd name="T36" fmla="*/ 241 w 278"/>
                    <a:gd name="T37" fmla="*/ 256 h 306"/>
                    <a:gd name="T38" fmla="*/ 222 w 278"/>
                    <a:gd name="T39" fmla="*/ 269 h 306"/>
                    <a:gd name="T40" fmla="*/ 202 w 278"/>
                    <a:gd name="T41" fmla="*/ 280 h 306"/>
                    <a:gd name="T42" fmla="*/ 179 w 278"/>
                    <a:gd name="T43" fmla="*/ 290 h 306"/>
                    <a:gd name="T44" fmla="*/ 159 w 278"/>
                    <a:gd name="T45" fmla="*/ 297 h 306"/>
                    <a:gd name="T46" fmla="*/ 142 w 278"/>
                    <a:gd name="T47" fmla="*/ 303 h 306"/>
                    <a:gd name="T48" fmla="*/ 131 w 278"/>
                    <a:gd name="T49" fmla="*/ 306 h 306"/>
                    <a:gd name="T50" fmla="*/ 127 w 278"/>
                    <a:gd name="T51" fmla="*/ 306 h 30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78"/>
                    <a:gd name="T79" fmla="*/ 0 h 306"/>
                    <a:gd name="T80" fmla="*/ 278 w 278"/>
                    <a:gd name="T81" fmla="*/ 306 h 30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78" h="306">
                      <a:moveTo>
                        <a:pt x="127" y="306"/>
                      </a:moveTo>
                      <a:lnTo>
                        <a:pt x="94" y="303"/>
                      </a:lnTo>
                      <a:lnTo>
                        <a:pt x="66" y="295"/>
                      </a:lnTo>
                      <a:lnTo>
                        <a:pt x="46" y="286"/>
                      </a:lnTo>
                      <a:lnTo>
                        <a:pt x="29" y="273"/>
                      </a:lnTo>
                      <a:lnTo>
                        <a:pt x="16" y="260"/>
                      </a:lnTo>
                      <a:lnTo>
                        <a:pt x="9" y="249"/>
                      </a:lnTo>
                      <a:lnTo>
                        <a:pt x="3" y="238"/>
                      </a:lnTo>
                      <a:lnTo>
                        <a:pt x="1" y="232"/>
                      </a:lnTo>
                      <a:lnTo>
                        <a:pt x="0" y="228"/>
                      </a:lnTo>
                      <a:lnTo>
                        <a:pt x="0" y="0"/>
                      </a:lnTo>
                      <a:lnTo>
                        <a:pt x="278" y="2"/>
                      </a:lnTo>
                      <a:lnTo>
                        <a:pt x="278" y="191"/>
                      </a:lnTo>
                      <a:lnTo>
                        <a:pt x="272" y="206"/>
                      </a:lnTo>
                      <a:lnTo>
                        <a:pt x="267" y="219"/>
                      </a:lnTo>
                      <a:lnTo>
                        <a:pt x="261" y="232"/>
                      </a:lnTo>
                      <a:lnTo>
                        <a:pt x="255" y="240"/>
                      </a:lnTo>
                      <a:lnTo>
                        <a:pt x="254" y="243"/>
                      </a:lnTo>
                      <a:lnTo>
                        <a:pt x="241" y="256"/>
                      </a:lnTo>
                      <a:lnTo>
                        <a:pt x="222" y="269"/>
                      </a:lnTo>
                      <a:lnTo>
                        <a:pt x="202" y="280"/>
                      </a:lnTo>
                      <a:lnTo>
                        <a:pt x="179" y="290"/>
                      </a:lnTo>
                      <a:lnTo>
                        <a:pt x="159" y="297"/>
                      </a:lnTo>
                      <a:lnTo>
                        <a:pt x="142" y="303"/>
                      </a:lnTo>
                      <a:lnTo>
                        <a:pt x="131" y="306"/>
                      </a:lnTo>
                      <a:lnTo>
                        <a:pt x="127" y="3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5" name="Freeform 232"/>
                <p:cNvSpPr>
                  <a:spLocks/>
                </p:cNvSpPr>
                <p:nvPr/>
              </p:nvSpPr>
              <p:spPr bwMode="auto">
                <a:xfrm>
                  <a:off x="1338" y="3331"/>
                  <a:ext cx="249" cy="306"/>
                </a:xfrm>
                <a:custGeom>
                  <a:avLst/>
                  <a:gdLst>
                    <a:gd name="T0" fmla="*/ 115 w 249"/>
                    <a:gd name="T1" fmla="*/ 306 h 306"/>
                    <a:gd name="T2" fmla="*/ 82 w 249"/>
                    <a:gd name="T3" fmla="*/ 303 h 306"/>
                    <a:gd name="T4" fmla="*/ 56 w 249"/>
                    <a:gd name="T5" fmla="*/ 295 h 306"/>
                    <a:gd name="T6" fmla="*/ 35 w 249"/>
                    <a:gd name="T7" fmla="*/ 284 h 306"/>
                    <a:gd name="T8" fmla="*/ 20 w 249"/>
                    <a:gd name="T9" fmla="*/ 271 h 306"/>
                    <a:gd name="T10" fmla="*/ 11 w 249"/>
                    <a:gd name="T11" fmla="*/ 260 h 306"/>
                    <a:gd name="T12" fmla="*/ 4 w 249"/>
                    <a:gd name="T13" fmla="*/ 249 h 306"/>
                    <a:gd name="T14" fmla="*/ 0 w 249"/>
                    <a:gd name="T15" fmla="*/ 241 h 306"/>
                    <a:gd name="T16" fmla="*/ 0 w 249"/>
                    <a:gd name="T17" fmla="*/ 240 h 306"/>
                    <a:gd name="T18" fmla="*/ 0 w 249"/>
                    <a:gd name="T19" fmla="*/ 0 h 306"/>
                    <a:gd name="T20" fmla="*/ 249 w 249"/>
                    <a:gd name="T21" fmla="*/ 2 h 306"/>
                    <a:gd name="T22" fmla="*/ 249 w 249"/>
                    <a:gd name="T23" fmla="*/ 186 h 306"/>
                    <a:gd name="T24" fmla="*/ 243 w 249"/>
                    <a:gd name="T25" fmla="*/ 197 h 306"/>
                    <a:gd name="T26" fmla="*/ 237 w 249"/>
                    <a:gd name="T27" fmla="*/ 210 h 306"/>
                    <a:gd name="T28" fmla="*/ 232 w 249"/>
                    <a:gd name="T29" fmla="*/ 223 h 306"/>
                    <a:gd name="T30" fmla="*/ 228 w 249"/>
                    <a:gd name="T31" fmla="*/ 230 h 306"/>
                    <a:gd name="T32" fmla="*/ 226 w 249"/>
                    <a:gd name="T33" fmla="*/ 234 h 306"/>
                    <a:gd name="T34" fmla="*/ 215 w 249"/>
                    <a:gd name="T35" fmla="*/ 245 h 306"/>
                    <a:gd name="T36" fmla="*/ 198 w 249"/>
                    <a:gd name="T37" fmla="*/ 258 h 306"/>
                    <a:gd name="T38" fmla="*/ 180 w 249"/>
                    <a:gd name="T39" fmla="*/ 271 h 306"/>
                    <a:gd name="T40" fmla="*/ 161 w 249"/>
                    <a:gd name="T41" fmla="*/ 282 h 306"/>
                    <a:gd name="T42" fmla="*/ 145 w 249"/>
                    <a:gd name="T43" fmla="*/ 292 h 306"/>
                    <a:gd name="T44" fmla="*/ 130 w 249"/>
                    <a:gd name="T45" fmla="*/ 299 h 306"/>
                    <a:gd name="T46" fmla="*/ 119 w 249"/>
                    <a:gd name="T47" fmla="*/ 305 h 306"/>
                    <a:gd name="T48" fmla="*/ 115 w 249"/>
                    <a:gd name="T49" fmla="*/ 306 h 30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49"/>
                    <a:gd name="T76" fmla="*/ 0 h 306"/>
                    <a:gd name="T77" fmla="*/ 249 w 249"/>
                    <a:gd name="T78" fmla="*/ 306 h 30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49" h="306">
                      <a:moveTo>
                        <a:pt x="115" y="306"/>
                      </a:moveTo>
                      <a:lnTo>
                        <a:pt x="82" y="303"/>
                      </a:lnTo>
                      <a:lnTo>
                        <a:pt x="56" y="295"/>
                      </a:lnTo>
                      <a:lnTo>
                        <a:pt x="35" y="284"/>
                      </a:lnTo>
                      <a:lnTo>
                        <a:pt x="20" y="271"/>
                      </a:lnTo>
                      <a:lnTo>
                        <a:pt x="11" y="260"/>
                      </a:lnTo>
                      <a:lnTo>
                        <a:pt x="4" y="249"/>
                      </a:lnTo>
                      <a:lnTo>
                        <a:pt x="0" y="241"/>
                      </a:lnTo>
                      <a:lnTo>
                        <a:pt x="0" y="240"/>
                      </a:lnTo>
                      <a:lnTo>
                        <a:pt x="0" y="0"/>
                      </a:lnTo>
                      <a:lnTo>
                        <a:pt x="249" y="2"/>
                      </a:lnTo>
                      <a:lnTo>
                        <a:pt x="249" y="186"/>
                      </a:lnTo>
                      <a:lnTo>
                        <a:pt x="243" y="197"/>
                      </a:lnTo>
                      <a:lnTo>
                        <a:pt x="237" y="210"/>
                      </a:lnTo>
                      <a:lnTo>
                        <a:pt x="232" y="223"/>
                      </a:lnTo>
                      <a:lnTo>
                        <a:pt x="228" y="230"/>
                      </a:lnTo>
                      <a:lnTo>
                        <a:pt x="226" y="234"/>
                      </a:lnTo>
                      <a:lnTo>
                        <a:pt x="215" y="245"/>
                      </a:lnTo>
                      <a:lnTo>
                        <a:pt x="198" y="258"/>
                      </a:lnTo>
                      <a:lnTo>
                        <a:pt x="180" y="271"/>
                      </a:lnTo>
                      <a:lnTo>
                        <a:pt x="161" y="282"/>
                      </a:lnTo>
                      <a:lnTo>
                        <a:pt x="145" y="292"/>
                      </a:lnTo>
                      <a:lnTo>
                        <a:pt x="130" y="299"/>
                      </a:lnTo>
                      <a:lnTo>
                        <a:pt x="119" y="305"/>
                      </a:lnTo>
                      <a:lnTo>
                        <a:pt x="115" y="306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0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6" name="Freeform 233"/>
                <p:cNvSpPr>
                  <a:spLocks/>
                </p:cNvSpPr>
                <p:nvPr/>
              </p:nvSpPr>
              <p:spPr bwMode="auto">
                <a:xfrm>
                  <a:off x="1355" y="3333"/>
                  <a:ext cx="219" cy="303"/>
                </a:xfrm>
                <a:custGeom>
                  <a:avLst/>
                  <a:gdLst>
                    <a:gd name="T0" fmla="*/ 105 w 219"/>
                    <a:gd name="T1" fmla="*/ 303 h 303"/>
                    <a:gd name="T2" fmla="*/ 76 w 219"/>
                    <a:gd name="T3" fmla="*/ 301 h 303"/>
                    <a:gd name="T4" fmla="*/ 52 w 219"/>
                    <a:gd name="T5" fmla="*/ 293 h 303"/>
                    <a:gd name="T6" fmla="*/ 33 w 219"/>
                    <a:gd name="T7" fmla="*/ 284 h 303"/>
                    <a:gd name="T8" fmla="*/ 20 w 219"/>
                    <a:gd name="T9" fmla="*/ 275 h 303"/>
                    <a:gd name="T10" fmla="*/ 11 w 219"/>
                    <a:gd name="T11" fmla="*/ 264 h 303"/>
                    <a:gd name="T12" fmla="*/ 3 w 219"/>
                    <a:gd name="T13" fmla="*/ 254 h 303"/>
                    <a:gd name="T14" fmla="*/ 2 w 219"/>
                    <a:gd name="T15" fmla="*/ 249 h 303"/>
                    <a:gd name="T16" fmla="*/ 0 w 219"/>
                    <a:gd name="T17" fmla="*/ 247 h 303"/>
                    <a:gd name="T18" fmla="*/ 0 w 219"/>
                    <a:gd name="T19" fmla="*/ 0 h 303"/>
                    <a:gd name="T20" fmla="*/ 219 w 219"/>
                    <a:gd name="T21" fmla="*/ 0 h 303"/>
                    <a:gd name="T22" fmla="*/ 219 w 219"/>
                    <a:gd name="T23" fmla="*/ 176 h 303"/>
                    <a:gd name="T24" fmla="*/ 215 w 219"/>
                    <a:gd name="T25" fmla="*/ 188 h 303"/>
                    <a:gd name="T26" fmla="*/ 209 w 219"/>
                    <a:gd name="T27" fmla="*/ 201 h 303"/>
                    <a:gd name="T28" fmla="*/ 206 w 219"/>
                    <a:gd name="T29" fmla="*/ 210 h 303"/>
                    <a:gd name="T30" fmla="*/ 202 w 219"/>
                    <a:gd name="T31" fmla="*/ 219 h 303"/>
                    <a:gd name="T32" fmla="*/ 200 w 219"/>
                    <a:gd name="T33" fmla="*/ 223 h 303"/>
                    <a:gd name="T34" fmla="*/ 191 w 219"/>
                    <a:gd name="T35" fmla="*/ 234 h 303"/>
                    <a:gd name="T36" fmla="*/ 176 w 219"/>
                    <a:gd name="T37" fmla="*/ 247 h 303"/>
                    <a:gd name="T38" fmla="*/ 161 w 219"/>
                    <a:gd name="T39" fmla="*/ 260 h 303"/>
                    <a:gd name="T40" fmla="*/ 144 w 219"/>
                    <a:gd name="T41" fmla="*/ 273 h 303"/>
                    <a:gd name="T42" fmla="*/ 130 w 219"/>
                    <a:gd name="T43" fmla="*/ 284 h 303"/>
                    <a:gd name="T44" fmla="*/ 117 w 219"/>
                    <a:gd name="T45" fmla="*/ 295 h 303"/>
                    <a:gd name="T46" fmla="*/ 109 w 219"/>
                    <a:gd name="T47" fmla="*/ 301 h 303"/>
                    <a:gd name="T48" fmla="*/ 105 w 219"/>
                    <a:gd name="T49" fmla="*/ 303 h 30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19"/>
                    <a:gd name="T76" fmla="*/ 0 h 303"/>
                    <a:gd name="T77" fmla="*/ 219 w 219"/>
                    <a:gd name="T78" fmla="*/ 303 h 30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19" h="303">
                      <a:moveTo>
                        <a:pt x="105" y="303"/>
                      </a:moveTo>
                      <a:lnTo>
                        <a:pt x="76" y="301"/>
                      </a:lnTo>
                      <a:lnTo>
                        <a:pt x="52" y="293"/>
                      </a:lnTo>
                      <a:lnTo>
                        <a:pt x="33" y="284"/>
                      </a:lnTo>
                      <a:lnTo>
                        <a:pt x="20" y="275"/>
                      </a:lnTo>
                      <a:lnTo>
                        <a:pt x="11" y="264"/>
                      </a:lnTo>
                      <a:lnTo>
                        <a:pt x="3" y="254"/>
                      </a:lnTo>
                      <a:lnTo>
                        <a:pt x="2" y="249"/>
                      </a:lnTo>
                      <a:lnTo>
                        <a:pt x="0" y="247"/>
                      </a:lnTo>
                      <a:lnTo>
                        <a:pt x="0" y="0"/>
                      </a:lnTo>
                      <a:lnTo>
                        <a:pt x="219" y="0"/>
                      </a:lnTo>
                      <a:lnTo>
                        <a:pt x="219" y="176"/>
                      </a:lnTo>
                      <a:lnTo>
                        <a:pt x="215" y="188"/>
                      </a:lnTo>
                      <a:lnTo>
                        <a:pt x="209" y="201"/>
                      </a:lnTo>
                      <a:lnTo>
                        <a:pt x="206" y="210"/>
                      </a:lnTo>
                      <a:lnTo>
                        <a:pt x="202" y="219"/>
                      </a:lnTo>
                      <a:lnTo>
                        <a:pt x="200" y="223"/>
                      </a:lnTo>
                      <a:lnTo>
                        <a:pt x="191" y="234"/>
                      </a:lnTo>
                      <a:lnTo>
                        <a:pt x="176" y="247"/>
                      </a:lnTo>
                      <a:lnTo>
                        <a:pt x="161" y="260"/>
                      </a:lnTo>
                      <a:lnTo>
                        <a:pt x="144" y="273"/>
                      </a:lnTo>
                      <a:lnTo>
                        <a:pt x="130" y="284"/>
                      </a:lnTo>
                      <a:lnTo>
                        <a:pt x="117" y="295"/>
                      </a:lnTo>
                      <a:lnTo>
                        <a:pt x="109" y="301"/>
                      </a:lnTo>
                      <a:lnTo>
                        <a:pt x="105" y="303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7" name="Freeform 234"/>
                <p:cNvSpPr>
                  <a:spLocks/>
                </p:cNvSpPr>
                <p:nvPr/>
              </p:nvSpPr>
              <p:spPr bwMode="auto">
                <a:xfrm>
                  <a:off x="1373" y="3333"/>
                  <a:ext cx="189" cy="303"/>
                </a:xfrm>
                <a:custGeom>
                  <a:avLst/>
                  <a:gdLst>
                    <a:gd name="T0" fmla="*/ 95 w 189"/>
                    <a:gd name="T1" fmla="*/ 303 h 303"/>
                    <a:gd name="T2" fmla="*/ 65 w 189"/>
                    <a:gd name="T3" fmla="*/ 299 h 303"/>
                    <a:gd name="T4" fmla="*/ 41 w 189"/>
                    <a:gd name="T5" fmla="*/ 293 h 303"/>
                    <a:gd name="T6" fmla="*/ 24 w 189"/>
                    <a:gd name="T7" fmla="*/ 284 h 303"/>
                    <a:gd name="T8" fmla="*/ 11 w 189"/>
                    <a:gd name="T9" fmla="*/ 275 h 303"/>
                    <a:gd name="T10" fmla="*/ 4 w 189"/>
                    <a:gd name="T11" fmla="*/ 265 h 303"/>
                    <a:gd name="T12" fmla="*/ 0 w 189"/>
                    <a:gd name="T13" fmla="*/ 258 h 303"/>
                    <a:gd name="T14" fmla="*/ 0 w 189"/>
                    <a:gd name="T15" fmla="*/ 256 h 303"/>
                    <a:gd name="T16" fmla="*/ 0 w 189"/>
                    <a:gd name="T17" fmla="*/ 0 h 303"/>
                    <a:gd name="T18" fmla="*/ 189 w 189"/>
                    <a:gd name="T19" fmla="*/ 0 h 303"/>
                    <a:gd name="T20" fmla="*/ 189 w 189"/>
                    <a:gd name="T21" fmla="*/ 169 h 303"/>
                    <a:gd name="T22" fmla="*/ 184 w 189"/>
                    <a:gd name="T23" fmla="*/ 182 h 303"/>
                    <a:gd name="T24" fmla="*/ 178 w 189"/>
                    <a:gd name="T25" fmla="*/ 197 h 303"/>
                    <a:gd name="T26" fmla="*/ 175 w 189"/>
                    <a:gd name="T27" fmla="*/ 208 h 303"/>
                    <a:gd name="T28" fmla="*/ 173 w 189"/>
                    <a:gd name="T29" fmla="*/ 212 h 303"/>
                    <a:gd name="T30" fmla="*/ 165 w 189"/>
                    <a:gd name="T31" fmla="*/ 223 h 303"/>
                    <a:gd name="T32" fmla="*/ 154 w 189"/>
                    <a:gd name="T33" fmla="*/ 236 h 303"/>
                    <a:gd name="T34" fmla="*/ 141 w 189"/>
                    <a:gd name="T35" fmla="*/ 251 h 303"/>
                    <a:gd name="T36" fmla="*/ 126 w 189"/>
                    <a:gd name="T37" fmla="*/ 265 h 303"/>
                    <a:gd name="T38" fmla="*/ 115 w 189"/>
                    <a:gd name="T39" fmla="*/ 280 h 303"/>
                    <a:gd name="T40" fmla="*/ 104 w 189"/>
                    <a:gd name="T41" fmla="*/ 291 h 303"/>
                    <a:gd name="T42" fmla="*/ 97 w 189"/>
                    <a:gd name="T43" fmla="*/ 299 h 303"/>
                    <a:gd name="T44" fmla="*/ 95 w 189"/>
                    <a:gd name="T45" fmla="*/ 303 h 30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89"/>
                    <a:gd name="T70" fmla="*/ 0 h 303"/>
                    <a:gd name="T71" fmla="*/ 189 w 189"/>
                    <a:gd name="T72" fmla="*/ 303 h 30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89" h="303">
                      <a:moveTo>
                        <a:pt x="95" y="303"/>
                      </a:moveTo>
                      <a:lnTo>
                        <a:pt x="65" y="299"/>
                      </a:lnTo>
                      <a:lnTo>
                        <a:pt x="41" y="293"/>
                      </a:lnTo>
                      <a:lnTo>
                        <a:pt x="24" y="284"/>
                      </a:lnTo>
                      <a:lnTo>
                        <a:pt x="11" y="275"/>
                      </a:lnTo>
                      <a:lnTo>
                        <a:pt x="4" y="265"/>
                      </a:lnTo>
                      <a:lnTo>
                        <a:pt x="0" y="258"/>
                      </a:lnTo>
                      <a:lnTo>
                        <a:pt x="0" y="256"/>
                      </a:lnTo>
                      <a:lnTo>
                        <a:pt x="0" y="0"/>
                      </a:lnTo>
                      <a:lnTo>
                        <a:pt x="189" y="0"/>
                      </a:lnTo>
                      <a:lnTo>
                        <a:pt x="189" y="169"/>
                      </a:lnTo>
                      <a:lnTo>
                        <a:pt x="184" y="182"/>
                      </a:lnTo>
                      <a:lnTo>
                        <a:pt x="178" y="197"/>
                      </a:lnTo>
                      <a:lnTo>
                        <a:pt x="175" y="208"/>
                      </a:lnTo>
                      <a:lnTo>
                        <a:pt x="173" y="212"/>
                      </a:lnTo>
                      <a:lnTo>
                        <a:pt x="165" y="223"/>
                      </a:lnTo>
                      <a:lnTo>
                        <a:pt x="154" y="236"/>
                      </a:lnTo>
                      <a:lnTo>
                        <a:pt x="141" y="251"/>
                      </a:lnTo>
                      <a:lnTo>
                        <a:pt x="126" y="265"/>
                      </a:lnTo>
                      <a:lnTo>
                        <a:pt x="115" y="280"/>
                      </a:lnTo>
                      <a:lnTo>
                        <a:pt x="104" y="291"/>
                      </a:lnTo>
                      <a:lnTo>
                        <a:pt x="97" y="299"/>
                      </a:lnTo>
                      <a:lnTo>
                        <a:pt x="95" y="30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8" name="Freeform 235"/>
                <p:cNvSpPr>
                  <a:spLocks/>
                </p:cNvSpPr>
                <p:nvPr/>
              </p:nvSpPr>
              <p:spPr bwMode="auto">
                <a:xfrm>
                  <a:off x="1390" y="3333"/>
                  <a:ext cx="159" cy="301"/>
                </a:xfrm>
                <a:custGeom>
                  <a:avLst/>
                  <a:gdLst>
                    <a:gd name="T0" fmla="*/ 83 w 159"/>
                    <a:gd name="T1" fmla="*/ 301 h 301"/>
                    <a:gd name="T2" fmla="*/ 54 w 159"/>
                    <a:gd name="T3" fmla="*/ 299 h 301"/>
                    <a:gd name="T4" fmla="*/ 32 w 159"/>
                    <a:gd name="T5" fmla="*/ 293 h 301"/>
                    <a:gd name="T6" fmla="*/ 17 w 159"/>
                    <a:gd name="T7" fmla="*/ 284 h 301"/>
                    <a:gd name="T8" fmla="*/ 7 w 159"/>
                    <a:gd name="T9" fmla="*/ 275 h 301"/>
                    <a:gd name="T10" fmla="*/ 2 w 159"/>
                    <a:gd name="T11" fmla="*/ 267 h 301"/>
                    <a:gd name="T12" fmla="*/ 0 w 159"/>
                    <a:gd name="T13" fmla="*/ 265 h 301"/>
                    <a:gd name="T14" fmla="*/ 0 w 159"/>
                    <a:gd name="T15" fmla="*/ 0 h 301"/>
                    <a:gd name="T16" fmla="*/ 159 w 159"/>
                    <a:gd name="T17" fmla="*/ 0 h 301"/>
                    <a:gd name="T18" fmla="*/ 159 w 159"/>
                    <a:gd name="T19" fmla="*/ 162 h 301"/>
                    <a:gd name="T20" fmla="*/ 156 w 159"/>
                    <a:gd name="T21" fmla="*/ 173 h 301"/>
                    <a:gd name="T22" fmla="*/ 152 w 159"/>
                    <a:gd name="T23" fmla="*/ 188 h 301"/>
                    <a:gd name="T24" fmla="*/ 148 w 159"/>
                    <a:gd name="T25" fmla="*/ 199 h 301"/>
                    <a:gd name="T26" fmla="*/ 146 w 159"/>
                    <a:gd name="T27" fmla="*/ 202 h 301"/>
                    <a:gd name="T28" fmla="*/ 141 w 159"/>
                    <a:gd name="T29" fmla="*/ 212 h 301"/>
                    <a:gd name="T30" fmla="*/ 132 w 159"/>
                    <a:gd name="T31" fmla="*/ 226 h 301"/>
                    <a:gd name="T32" fmla="*/ 121 w 159"/>
                    <a:gd name="T33" fmla="*/ 241 h 301"/>
                    <a:gd name="T34" fmla="*/ 109 w 159"/>
                    <a:gd name="T35" fmla="*/ 260 h 301"/>
                    <a:gd name="T36" fmla="*/ 100 w 159"/>
                    <a:gd name="T37" fmla="*/ 275 h 301"/>
                    <a:gd name="T38" fmla="*/ 91 w 159"/>
                    <a:gd name="T39" fmla="*/ 290 h 301"/>
                    <a:gd name="T40" fmla="*/ 85 w 159"/>
                    <a:gd name="T41" fmla="*/ 299 h 301"/>
                    <a:gd name="T42" fmla="*/ 83 w 159"/>
                    <a:gd name="T43" fmla="*/ 301 h 30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59"/>
                    <a:gd name="T67" fmla="*/ 0 h 301"/>
                    <a:gd name="T68" fmla="*/ 159 w 159"/>
                    <a:gd name="T69" fmla="*/ 301 h 30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59" h="301">
                      <a:moveTo>
                        <a:pt x="83" y="301"/>
                      </a:moveTo>
                      <a:lnTo>
                        <a:pt x="54" y="299"/>
                      </a:lnTo>
                      <a:lnTo>
                        <a:pt x="32" y="293"/>
                      </a:lnTo>
                      <a:lnTo>
                        <a:pt x="17" y="284"/>
                      </a:lnTo>
                      <a:lnTo>
                        <a:pt x="7" y="275"/>
                      </a:lnTo>
                      <a:lnTo>
                        <a:pt x="2" y="267"/>
                      </a:lnTo>
                      <a:lnTo>
                        <a:pt x="0" y="265"/>
                      </a:lnTo>
                      <a:lnTo>
                        <a:pt x="0" y="0"/>
                      </a:lnTo>
                      <a:lnTo>
                        <a:pt x="159" y="0"/>
                      </a:lnTo>
                      <a:lnTo>
                        <a:pt x="159" y="162"/>
                      </a:lnTo>
                      <a:lnTo>
                        <a:pt x="156" y="173"/>
                      </a:lnTo>
                      <a:lnTo>
                        <a:pt x="152" y="188"/>
                      </a:lnTo>
                      <a:lnTo>
                        <a:pt x="148" y="199"/>
                      </a:lnTo>
                      <a:lnTo>
                        <a:pt x="146" y="202"/>
                      </a:lnTo>
                      <a:lnTo>
                        <a:pt x="141" y="212"/>
                      </a:lnTo>
                      <a:lnTo>
                        <a:pt x="132" y="226"/>
                      </a:lnTo>
                      <a:lnTo>
                        <a:pt x="121" y="241"/>
                      </a:lnTo>
                      <a:lnTo>
                        <a:pt x="109" y="260"/>
                      </a:lnTo>
                      <a:lnTo>
                        <a:pt x="100" y="275"/>
                      </a:lnTo>
                      <a:lnTo>
                        <a:pt x="91" y="290"/>
                      </a:lnTo>
                      <a:lnTo>
                        <a:pt x="85" y="299"/>
                      </a:lnTo>
                      <a:lnTo>
                        <a:pt x="83" y="30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9" name="Freeform 236"/>
                <p:cNvSpPr>
                  <a:spLocks/>
                </p:cNvSpPr>
                <p:nvPr/>
              </p:nvSpPr>
              <p:spPr bwMode="auto">
                <a:xfrm>
                  <a:off x="1407" y="3333"/>
                  <a:ext cx="129" cy="301"/>
                </a:xfrm>
                <a:custGeom>
                  <a:avLst/>
                  <a:gdLst>
                    <a:gd name="T0" fmla="*/ 74 w 129"/>
                    <a:gd name="T1" fmla="*/ 301 h 301"/>
                    <a:gd name="T2" fmla="*/ 48 w 129"/>
                    <a:gd name="T3" fmla="*/ 299 h 301"/>
                    <a:gd name="T4" fmla="*/ 29 w 129"/>
                    <a:gd name="T5" fmla="*/ 295 h 301"/>
                    <a:gd name="T6" fmla="*/ 16 w 129"/>
                    <a:gd name="T7" fmla="*/ 288 h 301"/>
                    <a:gd name="T8" fmla="*/ 7 w 129"/>
                    <a:gd name="T9" fmla="*/ 282 h 301"/>
                    <a:gd name="T10" fmla="*/ 2 w 129"/>
                    <a:gd name="T11" fmla="*/ 277 h 301"/>
                    <a:gd name="T12" fmla="*/ 0 w 129"/>
                    <a:gd name="T13" fmla="*/ 275 h 301"/>
                    <a:gd name="T14" fmla="*/ 0 w 129"/>
                    <a:gd name="T15" fmla="*/ 0 h 301"/>
                    <a:gd name="T16" fmla="*/ 129 w 129"/>
                    <a:gd name="T17" fmla="*/ 0 h 301"/>
                    <a:gd name="T18" fmla="*/ 129 w 129"/>
                    <a:gd name="T19" fmla="*/ 156 h 301"/>
                    <a:gd name="T20" fmla="*/ 128 w 129"/>
                    <a:gd name="T21" fmla="*/ 165 h 301"/>
                    <a:gd name="T22" fmla="*/ 124 w 129"/>
                    <a:gd name="T23" fmla="*/ 178 h 301"/>
                    <a:gd name="T24" fmla="*/ 122 w 129"/>
                    <a:gd name="T25" fmla="*/ 189 h 301"/>
                    <a:gd name="T26" fmla="*/ 120 w 129"/>
                    <a:gd name="T27" fmla="*/ 193 h 301"/>
                    <a:gd name="T28" fmla="*/ 116 w 129"/>
                    <a:gd name="T29" fmla="*/ 202 h 301"/>
                    <a:gd name="T30" fmla="*/ 109 w 129"/>
                    <a:gd name="T31" fmla="*/ 215 h 301"/>
                    <a:gd name="T32" fmla="*/ 102 w 129"/>
                    <a:gd name="T33" fmla="*/ 234 h 301"/>
                    <a:gd name="T34" fmla="*/ 92 w 129"/>
                    <a:gd name="T35" fmla="*/ 252 h 301"/>
                    <a:gd name="T36" fmla="*/ 85 w 129"/>
                    <a:gd name="T37" fmla="*/ 271 h 301"/>
                    <a:gd name="T38" fmla="*/ 79 w 129"/>
                    <a:gd name="T39" fmla="*/ 286 h 301"/>
                    <a:gd name="T40" fmla="*/ 76 w 129"/>
                    <a:gd name="T41" fmla="*/ 297 h 301"/>
                    <a:gd name="T42" fmla="*/ 74 w 129"/>
                    <a:gd name="T43" fmla="*/ 301 h 30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29"/>
                    <a:gd name="T67" fmla="*/ 0 h 301"/>
                    <a:gd name="T68" fmla="*/ 129 w 129"/>
                    <a:gd name="T69" fmla="*/ 301 h 30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29" h="301">
                      <a:moveTo>
                        <a:pt x="74" y="301"/>
                      </a:moveTo>
                      <a:lnTo>
                        <a:pt x="48" y="299"/>
                      </a:lnTo>
                      <a:lnTo>
                        <a:pt x="29" y="295"/>
                      </a:lnTo>
                      <a:lnTo>
                        <a:pt x="16" y="288"/>
                      </a:lnTo>
                      <a:lnTo>
                        <a:pt x="7" y="282"/>
                      </a:lnTo>
                      <a:lnTo>
                        <a:pt x="2" y="277"/>
                      </a:lnTo>
                      <a:lnTo>
                        <a:pt x="0" y="275"/>
                      </a:lnTo>
                      <a:lnTo>
                        <a:pt x="0" y="0"/>
                      </a:lnTo>
                      <a:lnTo>
                        <a:pt x="129" y="0"/>
                      </a:lnTo>
                      <a:lnTo>
                        <a:pt x="129" y="156"/>
                      </a:lnTo>
                      <a:lnTo>
                        <a:pt x="128" y="165"/>
                      </a:lnTo>
                      <a:lnTo>
                        <a:pt x="124" y="178"/>
                      </a:lnTo>
                      <a:lnTo>
                        <a:pt x="122" y="189"/>
                      </a:lnTo>
                      <a:lnTo>
                        <a:pt x="120" y="193"/>
                      </a:lnTo>
                      <a:lnTo>
                        <a:pt x="116" y="202"/>
                      </a:lnTo>
                      <a:lnTo>
                        <a:pt x="109" y="215"/>
                      </a:lnTo>
                      <a:lnTo>
                        <a:pt x="102" y="234"/>
                      </a:lnTo>
                      <a:lnTo>
                        <a:pt x="92" y="252"/>
                      </a:lnTo>
                      <a:lnTo>
                        <a:pt x="85" y="271"/>
                      </a:lnTo>
                      <a:lnTo>
                        <a:pt x="79" y="286"/>
                      </a:lnTo>
                      <a:lnTo>
                        <a:pt x="76" y="297"/>
                      </a:lnTo>
                      <a:lnTo>
                        <a:pt x="74" y="301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0" name="Freeform 237"/>
                <p:cNvSpPr>
                  <a:spLocks/>
                </p:cNvSpPr>
                <p:nvPr/>
              </p:nvSpPr>
              <p:spPr bwMode="auto">
                <a:xfrm>
                  <a:off x="1425" y="3333"/>
                  <a:ext cx="100" cy="299"/>
                </a:xfrm>
                <a:custGeom>
                  <a:avLst/>
                  <a:gdLst>
                    <a:gd name="T0" fmla="*/ 61 w 100"/>
                    <a:gd name="T1" fmla="*/ 299 h 299"/>
                    <a:gd name="T2" fmla="*/ 37 w 100"/>
                    <a:gd name="T3" fmla="*/ 299 h 299"/>
                    <a:gd name="T4" fmla="*/ 21 w 100"/>
                    <a:gd name="T5" fmla="*/ 295 h 299"/>
                    <a:gd name="T6" fmla="*/ 9 w 100"/>
                    <a:gd name="T7" fmla="*/ 290 h 299"/>
                    <a:gd name="T8" fmla="*/ 2 w 100"/>
                    <a:gd name="T9" fmla="*/ 286 h 299"/>
                    <a:gd name="T10" fmla="*/ 0 w 100"/>
                    <a:gd name="T11" fmla="*/ 284 h 299"/>
                    <a:gd name="T12" fmla="*/ 0 w 100"/>
                    <a:gd name="T13" fmla="*/ 2 h 299"/>
                    <a:gd name="T14" fmla="*/ 100 w 100"/>
                    <a:gd name="T15" fmla="*/ 0 h 299"/>
                    <a:gd name="T16" fmla="*/ 100 w 100"/>
                    <a:gd name="T17" fmla="*/ 149 h 299"/>
                    <a:gd name="T18" fmla="*/ 98 w 100"/>
                    <a:gd name="T19" fmla="*/ 156 h 299"/>
                    <a:gd name="T20" fmla="*/ 97 w 100"/>
                    <a:gd name="T21" fmla="*/ 169 h 299"/>
                    <a:gd name="T22" fmla="*/ 95 w 100"/>
                    <a:gd name="T23" fmla="*/ 178 h 299"/>
                    <a:gd name="T24" fmla="*/ 93 w 100"/>
                    <a:gd name="T25" fmla="*/ 184 h 299"/>
                    <a:gd name="T26" fmla="*/ 91 w 100"/>
                    <a:gd name="T27" fmla="*/ 191 h 299"/>
                    <a:gd name="T28" fmla="*/ 86 w 100"/>
                    <a:gd name="T29" fmla="*/ 206 h 299"/>
                    <a:gd name="T30" fmla="*/ 80 w 100"/>
                    <a:gd name="T31" fmla="*/ 225 h 299"/>
                    <a:gd name="T32" fmla="*/ 74 w 100"/>
                    <a:gd name="T33" fmla="*/ 245 h 299"/>
                    <a:gd name="T34" fmla="*/ 71 w 100"/>
                    <a:gd name="T35" fmla="*/ 265 h 299"/>
                    <a:gd name="T36" fmla="*/ 65 w 100"/>
                    <a:gd name="T37" fmla="*/ 282 h 299"/>
                    <a:gd name="T38" fmla="*/ 63 w 100"/>
                    <a:gd name="T39" fmla="*/ 295 h 299"/>
                    <a:gd name="T40" fmla="*/ 61 w 100"/>
                    <a:gd name="T41" fmla="*/ 299 h 2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0"/>
                    <a:gd name="T64" fmla="*/ 0 h 299"/>
                    <a:gd name="T65" fmla="*/ 100 w 100"/>
                    <a:gd name="T66" fmla="*/ 299 h 29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0" h="299">
                      <a:moveTo>
                        <a:pt x="61" y="299"/>
                      </a:moveTo>
                      <a:lnTo>
                        <a:pt x="37" y="299"/>
                      </a:lnTo>
                      <a:lnTo>
                        <a:pt x="21" y="295"/>
                      </a:lnTo>
                      <a:lnTo>
                        <a:pt x="9" y="290"/>
                      </a:lnTo>
                      <a:lnTo>
                        <a:pt x="2" y="286"/>
                      </a:lnTo>
                      <a:lnTo>
                        <a:pt x="0" y="284"/>
                      </a:lnTo>
                      <a:lnTo>
                        <a:pt x="0" y="2"/>
                      </a:lnTo>
                      <a:lnTo>
                        <a:pt x="100" y="0"/>
                      </a:lnTo>
                      <a:lnTo>
                        <a:pt x="100" y="149"/>
                      </a:lnTo>
                      <a:lnTo>
                        <a:pt x="98" y="156"/>
                      </a:lnTo>
                      <a:lnTo>
                        <a:pt x="97" y="169"/>
                      </a:lnTo>
                      <a:lnTo>
                        <a:pt x="95" y="178"/>
                      </a:lnTo>
                      <a:lnTo>
                        <a:pt x="93" y="184"/>
                      </a:lnTo>
                      <a:lnTo>
                        <a:pt x="91" y="191"/>
                      </a:lnTo>
                      <a:lnTo>
                        <a:pt x="86" y="206"/>
                      </a:lnTo>
                      <a:lnTo>
                        <a:pt x="80" y="225"/>
                      </a:lnTo>
                      <a:lnTo>
                        <a:pt x="74" y="245"/>
                      </a:lnTo>
                      <a:lnTo>
                        <a:pt x="71" y="265"/>
                      </a:lnTo>
                      <a:lnTo>
                        <a:pt x="65" y="282"/>
                      </a:lnTo>
                      <a:lnTo>
                        <a:pt x="63" y="295"/>
                      </a:lnTo>
                      <a:lnTo>
                        <a:pt x="61" y="29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1" name="Freeform 238"/>
                <p:cNvSpPr>
                  <a:spLocks/>
                </p:cNvSpPr>
                <p:nvPr/>
              </p:nvSpPr>
              <p:spPr bwMode="auto">
                <a:xfrm>
                  <a:off x="1442" y="3333"/>
                  <a:ext cx="70" cy="299"/>
                </a:xfrm>
                <a:custGeom>
                  <a:avLst/>
                  <a:gdLst>
                    <a:gd name="T0" fmla="*/ 52 w 70"/>
                    <a:gd name="T1" fmla="*/ 299 h 299"/>
                    <a:gd name="T2" fmla="*/ 30 w 70"/>
                    <a:gd name="T3" fmla="*/ 299 h 299"/>
                    <a:gd name="T4" fmla="*/ 13 w 70"/>
                    <a:gd name="T5" fmla="*/ 297 h 299"/>
                    <a:gd name="T6" fmla="*/ 4 w 70"/>
                    <a:gd name="T7" fmla="*/ 295 h 299"/>
                    <a:gd name="T8" fmla="*/ 0 w 70"/>
                    <a:gd name="T9" fmla="*/ 293 h 299"/>
                    <a:gd name="T10" fmla="*/ 0 w 70"/>
                    <a:gd name="T11" fmla="*/ 2 h 299"/>
                    <a:gd name="T12" fmla="*/ 70 w 70"/>
                    <a:gd name="T13" fmla="*/ 0 h 299"/>
                    <a:gd name="T14" fmla="*/ 70 w 70"/>
                    <a:gd name="T15" fmla="*/ 141 h 299"/>
                    <a:gd name="T16" fmla="*/ 70 w 70"/>
                    <a:gd name="T17" fmla="*/ 149 h 299"/>
                    <a:gd name="T18" fmla="*/ 69 w 70"/>
                    <a:gd name="T19" fmla="*/ 160 h 299"/>
                    <a:gd name="T20" fmla="*/ 69 w 70"/>
                    <a:gd name="T21" fmla="*/ 169 h 299"/>
                    <a:gd name="T22" fmla="*/ 67 w 70"/>
                    <a:gd name="T23" fmla="*/ 175 h 299"/>
                    <a:gd name="T24" fmla="*/ 67 w 70"/>
                    <a:gd name="T25" fmla="*/ 180 h 299"/>
                    <a:gd name="T26" fmla="*/ 63 w 70"/>
                    <a:gd name="T27" fmla="*/ 195 h 299"/>
                    <a:gd name="T28" fmla="*/ 61 w 70"/>
                    <a:gd name="T29" fmla="*/ 215 h 299"/>
                    <a:gd name="T30" fmla="*/ 57 w 70"/>
                    <a:gd name="T31" fmla="*/ 238 h 299"/>
                    <a:gd name="T32" fmla="*/ 56 w 70"/>
                    <a:gd name="T33" fmla="*/ 260 h 299"/>
                    <a:gd name="T34" fmla="*/ 54 w 70"/>
                    <a:gd name="T35" fmla="*/ 280 h 299"/>
                    <a:gd name="T36" fmla="*/ 52 w 70"/>
                    <a:gd name="T37" fmla="*/ 293 h 299"/>
                    <a:gd name="T38" fmla="*/ 52 w 70"/>
                    <a:gd name="T39" fmla="*/ 299 h 29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70"/>
                    <a:gd name="T61" fmla="*/ 0 h 299"/>
                    <a:gd name="T62" fmla="*/ 70 w 70"/>
                    <a:gd name="T63" fmla="*/ 299 h 29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70" h="299">
                      <a:moveTo>
                        <a:pt x="52" y="299"/>
                      </a:moveTo>
                      <a:lnTo>
                        <a:pt x="30" y="299"/>
                      </a:lnTo>
                      <a:lnTo>
                        <a:pt x="13" y="297"/>
                      </a:lnTo>
                      <a:lnTo>
                        <a:pt x="4" y="295"/>
                      </a:lnTo>
                      <a:lnTo>
                        <a:pt x="0" y="293"/>
                      </a:lnTo>
                      <a:lnTo>
                        <a:pt x="0" y="2"/>
                      </a:lnTo>
                      <a:lnTo>
                        <a:pt x="70" y="0"/>
                      </a:lnTo>
                      <a:lnTo>
                        <a:pt x="70" y="141"/>
                      </a:lnTo>
                      <a:lnTo>
                        <a:pt x="70" y="149"/>
                      </a:lnTo>
                      <a:lnTo>
                        <a:pt x="69" y="160"/>
                      </a:lnTo>
                      <a:lnTo>
                        <a:pt x="69" y="169"/>
                      </a:lnTo>
                      <a:lnTo>
                        <a:pt x="67" y="175"/>
                      </a:lnTo>
                      <a:lnTo>
                        <a:pt x="67" y="180"/>
                      </a:lnTo>
                      <a:lnTo>
                        <a:pt x="63" y="195"/>
                      </a:lnTo>
                      <a:lnTo>
                        <a:pt x="61" y="215"/>
                      </a:lnTo>
                      <a:lnTo>
                        <a:pt x="57" y="238"/>
                      </a:lnTo>
                      <a:lnTo>
                        <a:pt x="56" y="260"/>
                      </a:lnTo>
                      <a:lnTo>
                        <a:pt x="54" y="280"/>
                      </a:lnTo>
                      <a:lnTo>
                        <a:pt x="52" y="293"/>
                      </a:lnTo>
                      <a:lnTo>
                        <a:pt x="52" y="299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0">
                  <a:solidFill>
                    <a:srgbClr val="E5E5E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2" name="Freeform 239"/>
                <p:cNvSpPr>
                  <a:spLocks/>
                </p:cNvSpPr>
                <p:nvPr/>
              </p:nvSpPr>
              <p:spPr bwMode="auto">
                <a:xfrm>
                  <a:off x="1299" y="3452"/>
                  <a:ext cx="93" cy="113"/>
                </a:xfrm>
                <a:custGeom>
                  <a:avLst/>
                  <a:gdLst>
                    <a:gd name="T0" fmla="*/ 0 w 93"/>
                    <a:gd name="T1" fmla="*/ 57 h 113"/>
                    <a:gd name="T2" fmla="*/ 2 w 93"/>
                    <a:gd name="T3" fmla="*/ 80 h 113"/>
                    <a:gd name="T4" fmla="*/ 13 w 93"/>
                    <a:gd name="T5" fmla="*/ 98 h 113"/>
                    <a:gd name="T6" fmla="*/ 28 w 93"/>
                    <a:gd name="T7" fmla="*/ 109 h 113"/>
                    <a:gd name="T8" fmla="*/ 48 w 93"/>
                    <a:gd name="T9" fmla="*/ 113 h 113"/>
                    <a:gd name="T10" fmla="*/ 65 w 93"/>
                    <a:gd name="T11" fmla="*/ 109 h 113"/>
                    <a:gd name="T12" fmla="*/ 78 w 93"/>
                    <a:gd name="T13" fmla="*/ 102 h 113"/>
                    <a:gd name="T14" fmla="*/ 85 w 93"/>
                    <a:gd name="T15" fmla="*/ 95 h 113"/>
                    <a:gd name="T16" fmla="*/ 91 w 93"/>
                    <a:gd name="T17" fmla="*/ 83 h 113"/>
                    <a:gd name="T18" fmla="*/ 93 w 93"/>
                    <a:gd name="T19" fmla="*/ 74 h 113"/>
                    <a:gd name="T20" fmla="*/ 71 w 93"/>
                    <a:gd name="T21" fmla="*/ 74 h 113"/>
                    <a:gd name="T22" fmla="*/ 69 w 93"/>
                    <a:gd name="T23" fmla="*/ 80 h 113"/>
                    <a:gd name="T24" fmla="*/ 65 w 93"/>
                    <a:gd name="T25" fmla="*/ 85 h 113"/>
                    <a:gd name="T26" fmla="*/ 61 w 93"/>
                    <a:gd name="T27" fmla="*/ 91 h 113"/>
                    <a:gd name="T28" fmla="*/ 56 w 93"/>
                    <a:gd name="T29" fmla="*/ 93 h 113"/>
                    <a:gd name="T30" fmla="*/ 48 w 93"/>
                    <a:gd name="T31" fmla="*/ 93 h 113"/>
                    <a:gd name="T32" fmla="*/ 41 w 93"/>
                    <a:gd name="T33" fmla="*/ 93 h 113"/>
                    <a:gd name="T34" fmla="*/ 35 w 93"/>
                    <a:gd name="T35" fmla="*/ 89 h 113"/>
                    <a:gd name="T36" fmla="*/ 30 w 93"/>
                    <a:gd name="T37" fmla="*/ 85 h 113"/>
                    <a:gd name="T38" fmla="*/ 26 w 93"/>
                    <a:gd name="T39" fmla="*/ 80 h 113"/>
                    <a:gd name="T40" fmla="*/ 24 w 93"/>
                    <a:gd name="T41" fmla="*/ 72 h 113"/>
                    <a:gd name="T42" fmla="*/ 22 w 93"/>
                    <a:gd name="T43" fmla="*/ 67 h 113"/>
                    <a:gd name="T44" fmla="*/ 22 w 93"/>
                    <a:gd name="T45" fmla="*/ 57 h 113"/>
                    <a:gd name="T46" fmla="*/ 22 w 93"/>
                    <a:gd name="T47" fmla="*/ 46 h 113"/>
                    <a:gd name="T48" fmla="*/ 26 w 93"/>
                    <a:gd name="T49" fmla="*/ 37 h 113"/>
                    <a:gd name="T50" fmla="*/ 30 w 93"/>
                    <a:gd name="T51" fmla="*/ 30 h 113"/>
                    <a:gd name="T52" fmla="*/ 33 w 93"/>
                    <a:gd name="T53" fmla="*/ 24 h 113"/>
                    <a:gd name="T54" fmla="*/ 41 w 93"/>
                    <a:gd name="T55" fmla="*/ 20 h 113"/>
                    <a:gd name="T56" fmla="*/ 48 w 93"/>
                    <a:gd name="T57" fmla="*/ 20 h 113"/>
                    <a:gd name="T58" fmla="*/ 56 w 93"/>
                    <a:gd name="T59" fmla="*/ 20 h 113"/>
                    <a:gd name="T60" fmla="*/ 61 w 93"/>
                    <a:gd name="T61" fmla="*/ 22 h 113"/>
                    <a:gd name="T62" fmla="*/ 65 w 93"/>
                    <a:gd name="T63" fmla="*/ 26 h 113"/>
                    <a:gd name="T64" fmla="*/ 69 w 93"/>
                    <a:gd name="T65" fmla="*/ 31 h 113"/>
                    <a:gd name="T66" fmla="*/ 71 w 93"/>
                    <a:gd name="T67" fmla="*/ 39 h 113"/>
                    <a:gd name="T68" fmla="*/ 93 w 93"/>
                    <a:gd name="T69" fmla="*/ 39 h 113"/>
                    <a:gd name="T70" fmla="*/ 91 w 93"/>
                    <a:gd name="T71" fmla="*/ 28 h 113"/>
                    <a:gd name="T72" fmla="*/ 85 w 93"/>
                    <a:gd name="T73" fmla="*/ 18 h 113"/>
                    <a:gd name="T74" fmla="*/ 76 w 93"/>
                    <a:gd name="T75" fmla="*/ 9 h 113"/>
                    <a:gd name="T76" fmla="*/ 63 w 93"/>
                    <a:gd name="T77" fmla="*/ 2 h 113"/>
                    <a:gd name="T78" fmla="*/ 46 w 93"/>
                    <a:gd name="T79" fmla="*/ 0 h 113"/>
                    <a:gd name="T80" fmla="*/ 30 w 93"/>
                    <a:gd name="T81" fmla="*/ 4 h 113"/>
                    <a:gd name="T82" fmla="*/ 15 w 93"/>
                    <a:gd name="T83" fmla="*/ 13 h 113"/>
                    <a:gd name="T84" fmla="*/ 4 w 93"/>
                    <a:gd name="T85" fmla="*/ 31 h 113"/>
                    <a:gd name="T86" fmla="*/ 0 w 93"/>
                    <a:gd name="T87" fmla="*/ 57 h 11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3"/>
                    <a:gd name="T133" fmla="*/ 0 h 113"/>
                    <a:gd name="T134" fmla="*/ 93 w 93"/>
                    <a:gd name="T135" fmla="*/ 113 h 11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3" h="113">
                      <a:moveTo>
                        <a:pt x="0" y="57"/>
                      </a:moveTo>
                      <a:lnTo>
                        <a:pt x="2" y="80"/>
                      </a:lnTo>
                      <a:lnTo>
                        <a:pt x="13" y="98"/>
                      </a:lnTo>
                      <a:lnTo>
                        <a:pt x="28" y="109"/>
                      </a:lnTo>
                      <a:lnTo>
                        <a:pt x="48" y="113"/>
                      </a:lnTo>
                      <a:lnTo>
                        <a:pt x="65" y="109"/>
                      </a:lnTo>
                      <a:lnTo>
                        <a:pt x="78" y="102"/>
                      </a:lnTo>
                      <a:lnTo>
                        <a:pt x="85" y="95"/>
                      </a:lnTo>
                      <a:lnTo>
                        <a:pt x="91" y="83"/>
                      </a:lnTo>
                      <a:lnTo>
                        <a:pt x="93" y="74"/>
                      </a:lnTo>
                      <a:lnTo>
                        <a:pt x="71" y="74"/>
                      </a:lnTo>
                      <a:lnTo>
                        <a:pt x="69" y="80"/>
                      </a:lnTo>
                      <a:lnTo>
                        <a:pt x="65" y="85"/>
                      </a:lnTo>
                      <a:lnTo>
                        <a:pt x="61" y="91"/>
                      </a:lnTo>
                      <a:lnTo>
                        <a:pt x="56" y="93"/>
                      </a:lnTo>
                      <a:lnTo>
                        <a:pt x="48" y="93"/>
                      </a:lnTo>
                      <a:lnTo>
                        <a:pt x="41" y="93"/>
                      </a:lnTo>
                      <a:lnTo>
                        <a:pt x="35" y="89"/>
                      </a:lnTo>
                      <a:lnTo>
                        <a:pt x="30" y="85"/>
                      </a:lnTo>
                      <a:lnTo>
                        <a:pt x="26" y="80"/>
                      </a:lnTo>
                      <a:lnTo>
                        <a:pt x="24" y="72"/>
                      </a:lnTo>
                      <a:lnTo>
                        <a:pt x="22" y="67"/>
                      </a:lnTo>
                      <a:lnTo>
                        <a:pt x="22" y="57"/>
                      </a:lnTo>
                      <a:lnTo>
                        <a:pt x="22" y="46"/>
                      </a:lnTo>
                      <a:lnTo>
                        <a:pt x="26" y="37"/>
                      </a:lnTo>
                      <a:lnTo>
                        <a:pt x="30" y="30"/>
                      </a:lnTo>
                      <a:lnTo>
                        <a:pt x="33" y="24"/>
                      </a:lnTo>
                      <a:lnTo>
                        <a:pt x="41" y="20"/>
                      </a:lnTo>
                      <a:lnTo>
                        <a:pt x="48" y="20"/>
                      </a:lnTo>
                      <a:lnTo>
                        <a:pt x="56" y="20"/>
                      </a:lnTo>
                      <a:lnTo>
                        <a:pt x="61" y="22"/>
                      </a:lnTo>
                      <a:lnTo>
                        <a:pt x="65" y="26"/>
                      </a:lnTo>
                      <a:lnTo>
                        <a:pt x="69" y="31"/>
                      </a:lnTo>
                      <a:lnTo>
                        <a:pt x="71" y="39"/>
                      </a:lnTo>
                      <a:lnTo>
                        <a:pt x="93" y="39"/>
                      </a:lnTo>
                      <a:lnTo>
                        <a:pt x="91" y="28"/>
                      </a:lnTo>
                      <a:lnTo>
                        <a:pt x="85" y="18"/>
                      </a:lnTo>
                      <a:lnTo>
                        <a:pt x="76" y="9"/>
                      </a:lnTo>
                      <a:lnTo>
                        <a:pt x="63" y="2"/>
                      </a:lnTo>
                      <a:lnTo>
                        <a:pt x="46" y="0"/>
                      </a:lnTo>
                      <a:lnTo>
                        <a:pt x="30" y="4"/>
                      </a:lnTo>
                      <a:lnTo>
                        <a:pt x="15" y="13"/>
                      </a:lnTo>
                      <a:lnTo>
                        <a:pt x="4" y="31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3" name="Freeform 240"/>
                <p:cNvSpPr>
                  <a:spLocks/>
                </p:cNvSpPr>
                <p:nvPr/>
              </p:nvSpPr>
              <p:spPr bwMode="auto">
                <a:xfrm>
                  <a:off x="1295" y="3235"/>
                  <a:ext cx="334" cy="174"/>
                </a:xfrm>
                <a:custGeom>
                  <a:avLst/>
                  <a:gdLst>
                    <a:gd name="T0" fmla="*/ 167 w 334"/>
                    <a:gd name="T1" fmla="*/ 174 h 174"/>
                    <a:gd name="T2" fmla="*/ 212 w 334"/>
                    <a:gd name="T3" fmla="*/ 172 h 174"/>
                    <a:gd name="T4" fmla="*/ 253 w 334"/>
                    <a:gd name="T5" fmla="*/ 163 h 174"/>
                    <a:gd name="T6" fmla="*/ 286 w 334"/>
                    <a:gd name="T7" fmla="*/ 150 h 174"/>
                    <a:gd name="T8" fmla="*/ 312 w 334"/>
                    <a:gd name="T9" fmla="*/ 132 h 174"/>
                    <a:gd name="T10" fmla="*/ 329 w 334"/>
                    <a:gd name="T11" fmla="*/ 111 h 174"/>
                    <a:gd name="T12" fmla="*/ 334 w 334"/>
                    <a:gd name="T13" fmla="*/ 87 h 174"/>
                    <a:gd name="T14" fmla="*/ 329 w 334"/>
                    <a:gd name="T15" fmla="*/ 65 h 174"/>
                    <a:gd name="T16" fmla="*/ 312 w 334"/>
                    <a:gd name="T17" fmla="*/ 43 h 174"/>
                    <a:gd name="T18" fmla="*/ 286 w 334"/>
                    <a:gd name="T19" fmla="*/ 26 h 174"/>
                    <a:gd name="T20" fmla="*/ 253 w 334"/>
                    <a:gd name="T21" fmla="*/ 11 h 174"/>
                    <a:gd name="T22" fmla="*/ 212 w 334"/>
                    <a:gd name="T23" fmla="*/ 4 h 174"/>
                    <a:gd name="T24" fmla="*/ 167 w 334"/>
                    <a:gd name="T25" fmla="*/ 0 h 174"/>
                    <a:gd name="T26" fmla="*/ 123 w 334"/>
                    <a:gd name="T27" fmla="*/ 4 h 174"/>
                    <a:gd name="T28" fmla="*/ 82 w 334"/>
                    <a:gd name="T29" fmla="*/ 11 h 174"/>
                    <a:gd name="T30" fmla="*/ 49 w 334"/>
                    <a:gd name="T31" fmla="*/ 26 h 174"/>
                    <a:gd name="T32" fmla="*/ 23 w 334"/>
                    <a:gd name="T33" fmla="*/ 43 h 174"/>
                    <a:gd name="T34" fmla="*/ 6 w 334"/>
                    <a:gd name="T35" fmla="*/ 65 h 174"/>
                    <a:gd name="T36" fmla="*/ 0 w 334"/>
                    <a:gd name="T37" fmla="*/ 87 h 174"/>
                    <a:gd name="T38" fmla="*/ 6 w 334"/>
                    <a:gd name="T39" fmla="*/ 111 h 174"/>
                    <a:gd name="T40" fmla="*/ 23 w 334"/>
                    <a:gd name="T41" fmla="*/ 132 h 174"/>
                    <a:gd name="T42" fmla="*/ 49 w 334"/>
                    <a:gd name="T43" fmla="*/ 150 h 174"/>
                    <a:gd name="T44" fmla="*/ 82 w 334"/>
                    <a:gd name="T45" fmla="*/ 163 h 174"/>
                    <a:gd name="T46" fmla="*/ 123 w 334"/>
                    <a:gd name="T47" fmla="*/ 172 h 174"/>
                    <a:gd name="T48" fmla="*/ 167 w 334"/>
                    <a:gd name="T49" fmla="*/ 174 h 17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34"/>
                    <a:gd name="T76" fmla="*/ 0 h 174"/>
                    <a:gd name="T77" fmla="*/ 334 w 334"/>
                    <a:gd name="T78" fmla="*/ 174 h 17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34" h="174">
                      <a:moveTo>
                        <a:pt x="167" y="174"/>
                      </a:moveTo>
                      <a:lnTo>
                        <a:pt x="212" y="172"/>
                      </a:lnTo>
                      <a:lnTo>
                        <a:pt x="253" y="163"/>
                      </a:lnTo>
                      <a:lnTo>
                        <a:pt x="286" y="150"/>
                      </a:lnTo>
                      <a:lnTo>
                        <a:pt x="312" y="132"/>
                      </a:lnTo>
                      <a:lnTo>
                        <a:pt x="329" y="111"/>
                      </a:lnTo>
                      <a:lnTo>
                        <a:pt x="334" y="87"/>
                      </a:lnTo>
                      <a:lnTo>
                        <a:pt x="329" y="65"/>
                      </a:lnTo>
                      <a:lnTo>
                        <a:pt x="312" y="43"/>
                      </a:lnTo>
                      <a:lnTo>
                        <a:pt x="286" y="26"/>
                      </a:lnTo>
                      <a:lnTo>
                        <a:pt x="253" y="11"/>
                      </a:lnTo>
                      <a:lnTo>
                        <a:pt x="212" y="4"/>
                      </a:lnTo>
                      <a:lnTo>
                        <a:pt x="167" y="0"/>
                      </a:lnTo>
                      <a:lnTo>
                        <a:pt x="123" y="4"/>
                      </a:lnTo>
                      <a:lnTo>
                        <a:pt x="82" y="11"/>
                      </a:lnTo>
                      <a:lnTo>
                        <a:pt x="49" y="26"/>
                      </a:lnTo>
                      <a:lnTo>
                        <a:pt x="23" y="43"/>
                      </a:lnTo>
                      <a:lnTo>
                        <a:pt x="6" y="65"/>
                      </a:lnTo>
                      <a:lnTo>
                        <a:pt x="0" y="87"/>
                      </a:lnTo>
                      <a:lnTo>
                        <a:pt x="6" y="111"/>
                      </a:lnTo>
                      <a:lnTo>
                        <a:pt x="23" y="132"/>
                      </a:lnTo>
                      <a:lnTo>
                        <a:pt x="49" y="150"/>
                      </a:lnTo>
                      <a:lnTo>
                        <a:pt x="82" y="163"/>
                      </a:lnTo>
                      <a:lnTo>
                        <a:pt x="123" y="172"/>
                      </a:lnTo>
                      <a:lnTo>
                        <a:pt x="167" y="17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>
                  <a:solidFill>
                    <a:srgbClr val="BFB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4" name="Freeform 241"/>
                <p:cNvSpPr>
                  <a:spLocks/>
                </p:cNvSpPr>
                <p:nvPr/>
              </p:nvSpPr>
              <p:spPr bwMode="auto">
                <a:xfrm>
                  <a:off x="1295" y="3235"/>
                  <a:ext cx="334" cy="174"/>
                </a:xfrm>
                <a:custGeom>
                  <a:avLst/>
                  <a:gdLst>
                    <a:gd name="T0" fmla="*/ 167 w 334"/>
                    <a:gd name="T1" fmla="*/ 174 h 174"/>
                    <a:gd name="T2" fmla="*/ 212 w 334"/>
                    <a:gd name="T3" fmla="*/ 172 h 174"/>
                    <a:gd name="T4" fmla="*/ 253 w 334"/>
                    <a:gd name="T5" fmla="*/ 163 h 174"/>
                    <a:gd name="T6" fmla="*/ 286 w 334"/>
                    <a:gd name="T7" fmla="*/ 150 h 174"/>
                    <a:gd name="T8" fmla="*/ 312 w 334"/>
                    <a:gd name="T9" fmla="*/ 132 h 174"/>
                    <a:gd name="T10" fmla="*/ 329 w 334"/>
                    <a:gd name="T11" fmla="*/ 111 h 174"/>
                    <a:gd name="T12" fmla="*/ 334 w 334"/>
                    <a:gd name="T13" fmla="*/ 87 h 174"/>
                    <a:gd name="T14" fmla="*/ 329 w 334"/>
                    <a:gd name="T15" fmla="*/ 65 h 174"/>
                    <a:gd name="T16" fmla="*/ 312 w 334"/>
                    <a:gd name="T17" fmla="*/ 43 h 174"/>
                    <a:gd name="T18" fmla="*/ 286 w 334"/>
                    <a:gd name="T19" fmla="*/ 26 h 174"/>
                    <a:gd name="T20" fmla="*/ 253 w 334"/>
                    <a:gd name="T21" fmla="*/ 11 h 174"/>
                    <a:gd name="T22" fmla="*/ 212 w 334"/>
                    <a:gd name="T23" fmla="*/ 4 h 174"/>
                    <a:gd name="T24" fmla="*/ 167 w 334"/>
                    <a:gd name="T25" fmla="*/ 0 h 174"/>
                    <a:gd name="T26" fmla="*/ 123 w 334"/>
                    <a:gd name="T27" fmla="*/ 4 h 174"/>
                    <a:gd name="T28" fmla="*/ 82 w 334"/>
                    <a:gd name="T29" fmla="*/ 11 h 174"/>
                    <a:gd name="T30" fmla="*/ 49 w 334"/>
                    <a:gd name="T31" fmla="*/ 26 h 174"/>
                    <a:gd name="T32" fmla="*/ 23 w 334"/>
                    <a:gd name="T33" fmla="*/ 43 h 174"/>
                    <a:gd name="T34" fmla="*/ 6 w 334"/>
                    <a:gd name="T35" fmla="*/ 65 h 174"/>
                    <a:gd name="T36" fmla="*/ 0 w 334"/>
                    <a:gd name="T37" fmla="*/ 87 h 174"/>
                    <a:gd name="T38" fmla="*/ 6 w 334"/>
                    <a:gd name="T39" fmla="*/ 111 h 174"/>
                    <a:gd name="T40" fmla="*/ 23 w 334"/>
                    <a:gd name="T41" fmla="*/ 132 h 174"/>
                    <a:gd name="T42" fmla="*/ 49 w 334"/>
                    <a:gd name="T43" fmla="*/ 150 h 174"/>
                    <a:gd name="T44" fmla="*/ 82 w 334"/>
                    <a:gd name="T45" fmla="*/ 163 h 174"/>
                    <a:gd name="T46" fmla="*/ 123 w 334"/>
                    <a:gd name="T47" fmla="*/ 172 h 174"/>
                    <a:gd name="T48" fmla="*/ 167 w 334"/>
                    <a:gd name="T49" fmla="*/ 174 h 17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34"/>
                    <a:gd name="T76" fmla="*/ 0 h 174"/>
                    <a:gd name="T77" fmla="*/ 334 w 334"/>
                    <a:gd name="T78" fmla="*/ 174 h 17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34" h="174">
                      <a:moveTo>
                        <a:pt x="167" y="174"/>
                      </a:moveTo>
                      <a:lnTo>
                        <a:pt x="212" y="172"/>
                      </a:lnTo>
                      <a:lnTo>
                        <a:pt x="253" y="163"/>
                      </a:lnTo>
                      <a:lnTo>
                        <a:pt x="286" y="150"/>
                      </a:lnTo>
                      <a:lnTo>
                        <a:pt x="312" y="132"/>
                      </a:lnTo>
                      <a:lnTo>
                        <a:pt x="329" y="111"/>
                      </a:lnTo>
                      <a:lnTo>
                        <a:pt x="334" y="87"/>
                      </a:lnTo>
                      <a:lnTo>
                        <a:pt x="329" y="65"/>
                      </a:lnTo>
                      <a:lnTo>
                        <a:pt x="312" y="43"/>
                      </a:lnTo>
                      <a:lnTo>
                        <a:pt x="286" y="26"/>
                      </a:lnTo>
                      <a:lnTo>
                        <a:pt x="253" y="11"/>
                      </a:lnTo>
                      <a:lnTo>
                        <a:pt x="212" y="4"/>
                      </a:lnTo>
                      <a:lnTo>
                        <a:pt x="167" y="0"/>
                      </a:lnTo>
                      <a:lnTo>
                        <a:pt x="123" y="4"/>
                      </a:lnTo>
                      <a:lnTo>
                        <a:pt x="82" y="11"/>
                      </a:lnTo>
                      <a:lnTo>
                        <a:pt x="49" y="26"/>
                      </a:lnTo>
                      <a:lnTo>
                        <a:pt x="23" y="43"/>
                      </a:lnTo>
                      <a:lnTo>
                        <a:pt x="6" y="65"/>
                      </a:lnTo>
                      <a:lnTo>
                        <a:pt x="0" y="87"/>
                      </a:lnTo>
                      <a:lnTo>
                        <a:pt x="6" y="111"/>
                      </a:lnTo>
                      <a:lnTo>
                        <a:pt x="23" y="132"/>
                      </a:lnTo>
                      <a:lnTo>
                        <a:pt x="49" y="150"/>
                      </a:lnTo>
                      <a:lnTo>
                        <a:pt x="82" y="163"/>
                      </a:lnTo>
                      <a:lnTo>
                        <a:pt x="123" y="172"/>
                      </a:lnTo>
                      <a:lnTo>
                        <a:pt x="167" y="174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5" name="Freeform 242"/>
                <p:cNvSpPr>
                  <a:spLocks/>
                </p:cNvSpPr>
                <p:nvPr/>
              </p:nvSpPr>
              <p:spPr bwMode="auto">
                <a:xfrm>
                  <a:off x="1327" y="3218"/>
                  <a:ext cx="273" cy="163"/>
                </a:xfrm>
                <a:custGeom>
                  <a:avLst/>
                  <a:gdLst>
                    <a:gd name="T0" fmla="*/ 135 w 273"/>
                    <a:gd name="T1" fmla="*/ 163 h 163"/>
                    <a:gd name="T2" fmla="*/ 172 w 273"/>
                    <a:gd name="T3" fmla="*/ 162 h 163"/>
                    <a:gd name="T4" fmla="*/ 204 w 273"/>
                    <a:gd name="T5" fmla="*/ 154 h 163"/>
                    <a:gd name="T6" fmla="*/ 232 w 273"/>
                    <a:gd name="T7" fmla="*/ 143 h 163"/>
                    <a:gd name="T8" fmla="*/ 254 w 273"/>
                    <a:gd name="T9" fmla="*/ 128 h 163"/>
                    <a:gd name="T10" fmla="*/ 267 w 273"/>
                    <a:gd name="T11" fmla="*/ 112 h 163"/>
                    <a:gd name="T12" fmla="*/ 273 w 273"/>
                    <a:gd name="T13" fmla="*/ 93 h 163"/>
                    <a:gd name="T14" fmla="*/ 267 w 273"/>
                    <a:gd name="T15" fmla="*/ 73 h 163"/>
                    <a:gd name="T16" fmla="*/ 254 w 273"/>
                    <a:gd name="T17" fmla="*/ 50 h 163"/>
                    <a:gd name="T18" fmla="*/ 232 w 273"/>
                    <a:gd name="T19" fmla="*/ 32 h 163"/>
                    <a:gd name="T20" fmla="*/ 204 w 273"/>
                    <a:gd name="T21" fmla="*/ 15 h 163"/>
                    <a:gd name="T22" fmla="*/ 172 w 273"/>
                    <a:gd name="T23" fmla="*/ 4 h 163"/>
                    <a:gd name="T24" fmla="*/ 135 w 273"/>
                    <a:gd name="T25" fmla="*/ 0 h 163"/>
                    <a:gd name="T26" fmla="*/ 100 w 273"/>
                    <a:gd name="T27" fmla="*/ 4 h 163"/>
                    <a:gd name="T28" fmla="*/ 67 w 273"/>
                    <a:gd name="T29" fmla="*/ 15 h 163"/>
                    <a:gd name="T30" fmla="*/ 41 w 273"/>
                    <a:gd name="T31" fmla="*/ 32 h 163"/>
                    <a:gd name="T32" fmla="*/ 18 w 273"/>
                    <a:gd name="T33" fmla="*/ 50 h 163"/>
                    <a:gd name="T34" fmla="*/ 5 w 273"/>
                    <a:gd name="T35" fmla="*/ 73 h 163"/>
                    <a:gd name="T36" fmla="*/ 0 w 273"/>
                    <a:gd name="T37" fmla="*/ 93 h 163"/>
                    <a:gd name="T38" fmla="*/ 5 w 273"/>
                    <a:gd name="T39" fmla="*/ 112 h 163"/>
                    <a:gd name="T40" fmla="*/ 18 w 273"/>
                    <a:gd name="T41" fmla="*/ 128 h 163"/>
                    <a:gd name="T42" fmla="*/ 41 w 273"/>
                    <a:gd name="T43" fmla="*/ 143 h 163"/>
                    <a:gd name="T44" fmla="*/ 67 w 273"/>
                    <a:gd name="T45" fmla="*/ 154 h 163"/>
                    <a:gd name="T46" fmla="*/ 100 w 273"/>
                    <a:gd name="T47" fmla="*/ 162 h 163"/>
                    <a:gd name="T48" fmla="*/ 135 w 273"/>
                    <a:gd name="T49" fmla="*/ 163 h 16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73"/>
                    <a:gd name="T76" fmla="*/ 0 h 163"/>
                    <a:gd name="T77" fmla="*/ 273 w 273"/>
                    <a:gd name="T78" fmla="*/ 163 h 16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73" h="163">
                      <a:moveTo>
                        <a:pt x="135" y="163"/>
                      </a:moveTo>
                      <a:lnTo>
                        <a:pt x="172" y="162"/>
                      </a:lnTo>
                      <a:lnTo>
                        <a:pt x="204" y="154"/>
                      </a:lnTo>
                      <a:lnTo>
                        <a:pt x="232" y="143"/>
                      </a:lnTo>
                      <a:lnTo>
                        <a:pt x="254" y="128"/>
                      </a:lnTo>
                      <a:lnTo>
                        <a:pt x="267" y="112"/>
                      </a:lnTo>
                      <a:lnTo>
                        <a:pt x="273" y="93"/>
                      </a:lnTo>
                      <a:lnTo>
                        <a:pt x="267" y="73"/>
                      </a:lnTo>
                      <a:lnTo>
                        <a:pt x="254" y="50"/>
                      </a:lnTo>
                      <a:lnTo>
                        <a:pt x="232" y="32"/>
                      </a:lnTo>
                      <a:lnTo>
                        <a:pt x="204" y="15"/>
                      </a:lnTo>
                      <a:lnTo>
                        <a:pt x="172" y="4"/>
                      </a:lnTo>
                      <a:lnTo>
                        <a:pt x="135" y="0"/>
                      </a:lnTo>
                      <a:lnTo>
                        <a:pt x="100" y="4"/>
                      </a:lnTo>
                      <a:lnTo>
                        <a:pt x="67" y="15"/>
                      </a:lnTo>
                      <a:lnTo>
                        <a:pt x="41" y="32"/>
                      </a:lnTo>
                      <a:lnTo>
                        <a:pt x="18" y="50"/>
                      </a:lnTo>
                      <a:lnTo>
                        <a:pt x="5" y="73"/>
                      </a:lnTo>
                      <a:lnTo>
                        <a:pt x="0" y="93"/>
                      </a:lnTo>
                      <a:lnTo>
                        <a:pt x="5" y="112"/>
                      </a:lnTo>
                      <a:lnTo>
                        <a:pt x="18" y="128"/>
                      </a:lnTo>
                      <a:lnTo>
                        <a:pt x="41" y="143"/>
                      </a:lnTo>
                      <a:lnTo>
                        <a:pt x="67" y="154"/>
                      </a:lnTo>
                      <a:lnTo>
                        <a:pt x="100" y="162"/>
                      </a:lnTo>
                      <a:lnTo>
                        <a:pt x="135" y="163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6" name="Freeform 243"/>
                <p:cNvSpPr>
                  <a:spLocks/>
                </p:cNvSpPr>
                <p:nvPr/>
              </p:nvSpPr>
              <p:spPr bwMode="auto">
                <a:xfrm>
                  <a:off x="1340" y="3218"/>
                  <a:ext cx="247" cy="149"/>
                </a:xfrm>
                <a:custGeom>
                  <a:avLst/>
                  <a:gdLst>
                    <a:gd name="T0" fmla="*/ 122 w 247"/>
                    <a:gd name="T1" fmla="*/ 149 h 149"/>
                    <a:gd name="T2" fmla="*/ 161 w 247"/>
                    <a:gd name="T3" fmla="*/ 145 h 149"/>
                    <a:gd name="T4" fmla="*/ 195 w 247"/>
                    <a:gd name="T5" fmla="*/ 136 h 149"/>
                    <a:gd name="T6" fmla="*/ 222 w 247"/>
                    <a:gd name="T7" fmla="*/ 123 h 149"/>
                    <a:gd name="T8" fmla="*/ 239 w 247"/>
                    <a:gd name="T9" fmla="*/ 104 h 149"/>
                    <a:gd name="T10" fmla="*/ 247 w 247"/>
                    <a:gd name="T11" fmla="*/ 86 h 149"/>
                    <a:gd name="T12" fmla="*/ 241 w 247"/>
                    <a:gd name="T13" fmla="*/ 67 h 149"/>
                    <a:gd name="T14" fmla="*/ 228 w 247"/>
                    <a:gd name="T15" fmla="*/ 47 h 149"/>
                    <a:gd name="T16" fmla="*/ 209 w 247"/>
                    <a:gd name="T17" fmla="*/ 30 h 149"/>
                    <a:gd name="T18" fmla="*/ 185 w 247"/>
                    <a:gd name="T19" fmla="*/ 15 h 149"/>
                    <a:gd name="T20" fmla="*/ 156 w 247"/>
                    <a:gd name="T21" fmla="*/ 4 h 149"/>
                    <a:gd name="T22" fmla="*/ 122 w 247"/>
                    <a:gd name="T23" fmla="*/ 0 h 149"/>
                    <a:gd name="T24" fmla="*/ 91 w 247"/>
                    <a:gd name="T25" fmla="*/ 4 h 149"/>
                    <a:gd name="T26" fmla="*/ 61 w 247"/>
                    <a:gd name="T27" fmla="*/ 15 h 149"/>
                    <a:gd name="T28" fmla="*/ 37 w 247"/>
                    <a:gd name="T29" fmla="*/ 30 h 149"/>
                    <a:gd name="T30" fmla="*/ 17 w 247"/>
                    <a:gd name="T31" fmla="*/ 47 h 149"/>
                    <a:gd name="T32" fmla="*/ 5 w 247"/>
                    <a:gd name="T33" fmla="*/ 67 h 149"/>
                    <a:gd name="T34" fmla="*/ 0 w 247"/>
                    <a:gd name="T35" fmla="*/ 86 h 149"/>
                    <a:gd name="T36" fmla="*/ 7 w 247"/>
                    <a:gd name="T37" fmla="*/ 104 h 149"/>
                    <a:gd name="T38" fmla="*/ 24 w 247"/>
                    <a:gd name="T39" fmla="*/ 123 h 149"/>
                    <a:gd name="T40" fmla="*/ 50 w 247"/>
                    <a:gd name="T41" fmla="*/ 136 h 149"/>
                    <a:gd name="T42" fmla="*/ 85 w 247"/>
                    <a:gd name="T43" fmla="*/ 145 h 149"/>
                    <a:gd name="T44" fmla="*/ 122 w 247"/>
                    <a:gd name="T45" fmla="*/ 149 h 14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47"/>
                    <a:gd name="T70" fmla="*/ 0 h 149"/>
                    <a:gd name="T71" fmla="*/ 247 w 247"/>
                    <a:gd name="T72" fmla="*/ 149 h 14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47" h="149">
                      <a:moveTo>
                        <a:pt x="122" y="149"/>
                      </a:moveTo>
                      <a:lnTo>
                        <a:pt x="161" y="145"/>
                      </a:lnTo>
                      <a:lnTo>
                        <a:pt x="195" y="136"/>
                      </a:lnTo>
                      <a:lnTo>
                        <a:pt x="222" y="123"/>
                      </a:lnTo>
                      <a:lnTo>
                        <a:pt x="239" y="104"/>
                      </a:lnTo>
                      <a:lnTo>
                        <a:pt x="247" y="86"/>
                      </a:lnTo>
                      <a:lnTo>
                        <a:pt x="241" y="67"/>
                      </a:lnTo>
                      <a:lnTo>
                        <a:pt x="228" y="47"/>
                      </a:lnTo>
                      <a:lnTo>
                        <a:pt x="209" y="30"/>
                      </a:lnTo>
                      <a:lnTo>
                        <a:pt x="185" y="15"/>
                      </a:lnTo>
                      <a:lnTo>
                        <a:pt x="156" y="4"/>
                      </a:lnTo>
                      <a:lnTo>
                        <a:pt x="122" y="0"/>
                      </a:lnTo>
                      <a:lnTo>
                        <a:pt x="91" y="4"/>
                      </a:lnTo>
                      <a:lnTo>
                        <a:pt x="61" y="15"/>
                      </a:lnTo>
                      <a:lnTo>
                        <a:pt x="37" y="30"/>
                      </a:lnTo>
                      <a:lnTo>
                        <a:pt x="17" y="47"/>
                      </a:lnTo>
                      <a:lnTo>
                        <a:pt x="5" y="67"/>
                      </a:lnTo>
                      <a:lnTo>
                        <a:pt x="0" y="86"/>
                      </a:lnTo>
                      <a:lnTo>
                        <a:pt x="7" y="104"/>
                      </a:lnTo>
                      <a:lnTo>
                        <a:pt x="24" y="123"/>
                      </a:lnTo>
                      <a:lnTo>
                        <a:pt x="50" y="136"/>
                      </a:lnTo>
                      <a:lnTo>
                        <a:pt x="85" y="145"/>
                      </a:lnTo>
                      <a:lnTo>
                        <a:pt x="122" y="149"/>
                      </a:lnTo>
                      <a:close/>
                    </a:path>
                  </a:pathLst>
                </a:custGeom>
                <a:solidFill>
                  <a:srgbClr val="585858"/>
                </a:solidFill>
                <a:ln w="0">
                  <a:solidFill>
                    <a:srgbClr val="5858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7" name="Freeform 244"/>
                <p:cNvSpPr>
                  <a:spLocks/>
                </p:cNvSpPr>
                <p:nvPr/>
              </p:nvSpPr>
              <p:spPr bwMode="auto">
                <a:xfrm>
                  <a:off x="1355" y="3220"/>
                  <a:ext cx="217" cy="132"/>
                </a:xfrm>
                <a:custGeom>
                  <a:avLst/>
                  <a:gdLst>
                    <a:gd name="T0" fmla="*/ 109 w 217"/>
                    <a:gd name="T1" fmla="*/ 132 h 132"/>
                    <a:gd name="T2" fmla="*/ 143 w 217"/>
                    <a:gd name="T3" fmla="*/ 128 h 132"/>
                    <a:gd name="T4" fmla="*/ 172 w 217"/>
                    <a:gd name="T5" fmla="*/ 121 h 132"/>
                    <a:gd name="T6" fmla="*/ 196 w 217"/>
                    <a:gd name="T7" fmla="*/ 108 h 132"/>
                    <a:gd name="T8" fmla="*/ 211 w 217"/>
                    <a:gd name="T9" fmla="*/ 93 h 132"/>
                    <a:gd name="T10" fmla="*/ 217 w 217"/>
                    <a:gd name="T11" fmla="*/ 74 h 132"/>
                    <a:gd name="T12" fmla="*/ 211 w 217"/>
                    <a:gd name="T13" fmla="*/ 56 h 132"/>
                    <a:gd name="T14" fmla="*/ 196 w 217"/>
                    <a:gd name="T15" fmla="*/ 35 h 132"/>
                    <a:gd name="T16" fmla="*/ 172 w 217"/>
                    <a:gd name="T17" fmla="*/ 17 h 132"/>
                    <a:gd name="T18" fmla="*/ 143 w 217"/>
                    <a:gd name="T19" fmla="*/ 4 h 132"/>
                    <a:gd name="T20" fmla="*/ 109 w 217"/>
                    <a:gd name="T21" fmla="*/ 0 h 132"/>
                    <a:gd name="T22" fmla="*/ 74 w 217"/>
                    <a:gd name="T23" fmla="*/ 4 h 132"/>
                    <a:gd name="T24" fmla="*/ 44 w 217"/>
                    <a:gd name="T25" fmla="*/ 17 h 132"/>
                    <a:gd name="T26" fmla="*/ 20 w 217"/>
                    <a:gd name="T27" fmla="*/ 35 h 132"/>
                    <a:gd name="T28" fmla="*/ 5 w 217"/>
                    <a:gd name="T29" fmla="*/ 56 h 132"/>
                    <a:gd name="T30" fmla="*/ 0 w 217"/>
                    <a:gd name="T31" fmla="*/ 74 h 132"/>
                    <a:gd name="T32" fmla="*/ 5 w 217"/>
                    <a:gd name="T33" fmla="*/ 93 h 132"/>
                    <a:gd name="T34" fmla="*/ 20 w 217"/>
                    <a:gd name="T35" fmla="*/ 108 h 132"/>
                    <a:gd name="T36" fmla="*/ 44 w 217"/>
                    <a:gd name="T37" fmla="*/ 121 h 132"/>
                    <a:gd name="T38" fmla="*/ 74 w 217"/>
                    <a:gd name="T39" fmla="*/ 128 h 132"/>
                    <a:gd name="T40" fmla="*/ 109 w 217"/>
                    <a:gd name="T41" fmla="*/ 132 h 13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17"/>
                    <a:gd name="T64" fmla="*/ 0 h 132"/>
                    <a:gd name="T65" fmla="*/ 217 w 217"/>
                    <a:gd name="T66" fmla="*/ 132 h 13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17" h="132">
                      <a:moveTo>
                        <a:pt x="109" y="132"/>
                      </a:moveTo>
                      <a:lnTo>
                        <a:pt x="143" y="128"/>
                      </a:lnTo>
                      <a:lnTo>
                        <a:pt x="172" y="121"/>
                      </a:lnTo>
                      <a:lnTo>
                        <a:pt x="196" y="108"/>
                      </a:lnTo>
                      <a:lnTo>
                        <a:pt x="211" y="93"/>
                      </a:lnTo>
                      <a:lnTo>
                        <a:pt x="217" y="74"/>
                      </a:lnTo>
                      <a:lnTo>
                        <a:pt x="211" y="56"/>
                      </a:lnTo>
                      <a:lnTo>
                        <a:pt x="196" y="35"/>
                      </a:lnTo>
                      <a:lnTo>
                        <a:pt x="172" y="17"/>
                      </a:lnTo>
                      <a:lnTo>
                        <a:pt x="143" y="4"/>
                      </a:lnTo>
                      <a:lnTo>
                        <a:pt x="109" y="0"/>
                      </a:lnTo>
                      <a:lnTo>
                        <a:pt x="74" y="4"/>
                      </a:lnTo>
                      <a:lnTo>
                        <a:pt x="44" y="17"/>
                      </a:lnTo>
                      <a:lnTo>
                        <a:pt x="20" y="35"/>
                      </a:lnTo>
                      <a:lnTo>
                        <a:pt x="5" y="56"/>
                      </a:lnTo>
                      <a:lnTo>
                        <a:pt x="0" y="74"/>
                      </a:lnTo>
                      <a:lnTo>
                        <a:pt x="5" y="93"/>
                      </a:lnTo>
                      <a:lnTo>
                        <a:pt x="20" y="108"/>
                      </a:lnTo>
                      <a:lnTo>
                        <a:pt x="44" y="121"/>
                      </a:lnTo>
                      <a:lnTo>
                        <a:pt x="74" y="128"/>
                      </a:lnTo>
                      <a:lnTo>
                        <a:pt x="109" y="132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8" name="Freeform 245"/>
                <p:cNvSpPr>
                  <a:spLocks/>
                </p:cNvSpPr>
                <p:nvPr/>
              </p:nvSpPr>
              <p:spPr bwMode="auto">
                <a:xfrm>
                  <a:off x="1368" y="3220"/>
                  <a:ext cx="191" cy="117"/>
                </a:xfrm>
                <a:custGeom>
                  <a:avLst/>
                  <a:gdLst>
                    <a:gd name="T0" fmla="*/ 96 w 191"/>
                    <a:gd name="T1" fmla="*/ 117 h 117"/>
                    <a:gd name="T2" fmla="*/ 126 w 191"/>
                    <a:gd name="T3" fmla="*/ 115 h 117"/>
                    <a:gd name="T4" fmla="*/ 152 w 191"/>
                    <a:gd name="T5" fmla="*/ 108 h 117"/>
                    <a:gd name="T6" fmla="*/ 172 w 191"/>
                    <a:gd name="T7" fmla="*/ 97 h 117"/>
                    <a:gd name="T8" fmla="*/ 187 w 191"/>
                    <a:gd name="T9" fmla="*/ 84 h 117"/>
                    <a:gd name="T10" fmla="*/ 191 w 191"/>
                    <a:gd name="T11" fmla="*/ 67 h 117"/>
                    <a:gd name="T12" fmla="*/ 187 w 191"/>
                    <a:gd name="T13" fmla="*/ 50 h 117"/>
                    <a:gd name="T14" fmla="*/ 172 w 191"/>
                    <a:gd name="T15" fmla="*/ 32 h 117"/>
                    <a:gd name="T16" fmla="*/ 152 w 191"/>
                    <a:gd name="T17" fmla="*/ 17 h 117"/>
                    <a:gd name="T18" fmla="*/ 126 w 191"/>
                    <a:gd name="T19" fmla="*/ 6 h 117"/>
                    <a:gd name="T20" fmla="*/ 96 w 191"/>
                    <a:gd name="T21" fmla="*/ 0 h 117"/>
                    <a:gd name="T22" fmla="*/ 65 w 191"/>
                    <a:gd name="T23" fmla="*/ 6 h 117"/>
                    <a:gd name="T24" fmla="*/ 39 w 191"/>
                    <a:gd name="T25" fmla="*/ 17 h 117"/>
                    <a:gd name="T26" fmla="*/ 18 w 191"/>
                    <a:gd name="T27" fmla="*/ 32 h 117"/>
                    <a:gd name="T28" fmla="*/ 3 w 191"/>
                    <a:gd name="T29" fmla="*/ 50 h 117"/>
                    <a:gd name="T30" fmla="*/ 0 w 191"/>
                    <a:gd name="T31" fmla="*/ 67 h 117"/>
                    <a:gd name="T32" fmla="*/ 3 w 191"/>
                    <a:gd name="T33" fmla="*/ 84 h 117"/>
                    <a:gd name="T34" fmla="*/ 18 w 191"/>
                    <a:gd name="T35" fmla="*/ 97 h 117"/>
                    <a:gd name="T36" fmla="*/ 39 w 191"/>
                    <a:gd name="T37" fmla="*/ 108 h 117"/>
                    <a:gd name="T38" fmla="*/ 65 w 191"/>
                    <a:gd name="T39" fmla="*/ 115 h 117"/>
                    <a:gd name="T40" fmla="*/ 96 w 191"/>
                    <a:gd name="T41" fmla="*/ 117 h 11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91"/>
                    <a:gd name="T64" fmla="*/ 0 h 117"/>
                    <a:gd name="T65" fmla="*/ 191 w 191"/>
                    <a:gd name="T66" fmla="*/ 117 h 11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91" h="117">
                      <a:moveTo>
                        <a:pt x="96" y="117"/>
                      </a:moveTo>
                      <a:lnTo>
                        <a:pt x="126" y="115"/>
                      </a:lnTo>
                      <a:lnTo>
                        <a:pt x="152" y="108"/>
                      </a:lnTo>
                      <a:lnTo>
                        <a:pt x="172" y="97"/>
                      </a:lnTo>
                      <a:lnTo>
                        <a:pt x="187" y="84"/>
                      </a:lnTo>
                      <a:lnTo>
                        <a:pt x="191" y="67"/>
                      </a:lnTo>
                      <a:lnTo>
                        <a:pt x="187" y="50"/>
                      </a:lnTo>
                      <a:lnTo>
                        <a:pt x="172" y="32"/>
                      </a:lnTo>
                      <a:lnTo>
                        <a:pt x="152" y="17"/>
                      </a:lnTo>
                      <a:lnTo>
                        <a:pt x="126" y="6"/>
                      </a:lnTo>
                      <a:lnTo>
                        <a:pt x="96" y="0"/>
                      </a:lnTo>
                      <a:lnTo>
                        <a:pt x="65" y="6"/>
                      </a:lnTo>
                      <a:lnTo>
                        <a:pt x="39" y="17"/>
                      </a:lnTo>
                      <a:lnTo>
                        <a:pt x="18" y="32"/>
                      </a:lnTo>
                      <a:lnTo>
                        <a:pt x="3" y="50"/>
                      </a:lnTo>
                      <a:lnTo>
                        <a:pt x="0" y="67"/>
                      </a:lnTo>
                      <a:lnTo>
                        <a:pt x="3" y="84"/>
                      </a:lnTo>
                      <a:lnTo>
                        <a:pt x="18" y="97"/>
                      </a:lnTo>
                      <a:lnTo>
                        <a:pt x="39" y="108"/>
                      </a:lnTo>
                      <a:lnTo>
                        <a:pt x="65" y="115"/>
                      </a:lnTo>
                      <a:lnTo>
                        <a:pt x="96" y="117"/>
                      </a:lnTo>
                      <a:close/>
                    </a:path>
                  </a:pathLst>
                </a:custGeom>
                <a:solidFill>
                  <a:srgbClr val="878787"/>
                </a:solidFill>
                <a:ln w="0">
                  <a:solidFill>
                    <a:srgbClr val="87878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9" name="Freeform 246"/>
                <p:cNvSpPr>
                  <a:spLocks/>
                </p:cNvSpPr>
                <p:nvPr/>
              </p:nvSpPr>
              <p:spPr bwMode="auto">
                <a:xfrm>
                  <a:off x="1381" y="3222"/>
                  <a:ext cx="165" cy="100"/>
                </a:xfrm>
                <a:custGeom>
                  <a:avLst/>
                  <a:gdLst>
                    <a:gd name="T0" fmla="*/ 83 w 165"/>
                    <a:gd name="T1" fmla="*/ 100 h 100"/>
                    <a:gd name="T2" fmla="*/ 109 w 165"/>
                    <a:gd name="T3" fmla="*/ 98 h 100"/>
                    <a:gd name="T4" fmla="*/ 131 w 165"/>
                    <a:gd name="T5" fmla="*/ 93 h 100"/>
                    <a:gd name="T6" fmla="*/ 150 w 165"/>
                    <a:gd name="T7" fmla="*/ 83 h 100"/>
                    <a:gd name="T8" fmla="*/ 161 w 165"/>
                    <a:gd name="T9" fmla="*/ 70 h 100"/>
                    <a:gd name="T10" fmla="*/ 165 w 165"/>
                    <a:gd name="T11" fmla="*/ 57 h 100"/>
                    <a:gd name="T12" fmla="*/ 161 w 165"/>
                    <a:gd name="T13" fmla="*/ 43 h 100"/>
                    <a:gd name="T14" fmla="*/ 150 w 165"/>
                    <a:gd name="T15" fmla="*/ 26 h 100"/>
                    <a:gd name="T16" fmla="*/ 131 w 165"/>
                    <a:gd name="T17" fmla="*/ 13 h 100"/>
                    <a:gd name="T18" fmla="*/ 109 w 165"/>
                    <a:gd name="T19" fmla="*/ 4 h 100"/>
                    <a:gd name="T20" fmla="*/ 83 w 165"/>
                    <a:gd name="T21" fmla="*/ 0 h 100"/>
                    <a:gd name="T22" fmla="*/ 57 w 165"/>
                    <a:gd name="T23" fmla="*/ 4 h 100"/>
                    <a:gd name="T24" fmla="*/ 33 w 165"/>
                    <a:gd name="T25" fmla="*/ 13 h 100"/>
                    <a:gd name="T26" fmla="*/ 16 w 165"/>
                    <a:gd name="T27" fmla="*/ 26 h 100"/>
                    <a:gd name="T28" fmla="*/ 3 w 165"/>
                    <a:gd name="T29" fmla="*/ 43 h 100"/>
                    <a:gd name="T30" fmla="*/ 0 w 165"/>
                    <a:gd name="T31" fmla="*/ 57 h 100"/>
                    <a:gd name="T32" fmla="*/ 3 w 165"/>
                    <a:gd name="T33" fmla="*/ 70 h 100"/>
                    <a:gd name="T34" fmla="*/ 16 w 165"/>
                    <a:gd name="T35" fmla="*/ 83 h 100"/>
                    <a:gd name="T36" fmla="*/ 33 w 165"/>
                    <a:gd name="T37" fmla="*/ 93 h 100"/>
                    <a:gd name="T38" fmla="*/ 57 w 165"/>
                    <a:gd name="T39" fmla="*/ 98 h 100"/>
                    <a:gd name="T40" fmla="*/ 83 w 165"/>
                    <a:gd name="T41" fmla="*/ 100 h 10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65"/>
                    <a:gd name="T64" fmla="*/ 0 h 100"/>
                    <a:gd name="T65" fmla="*/ 165 w 165"/>
                    <a:gd name="T66" fmla="*/ 100 h 10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65" h="100">
                      <a:moveTo>
                        <a:pt x="83" y="100"/>
                      </a:moveTo>
                      <a:lnTo>
                        <a:pt x="109" y="98"/>
                      </a:lnTo>
                      <a:lnTo>
                        <a:pt x="131" y="93"/>
                      </a:lnTo>
                      <a:lnTo>
                        <a:pt x="150" y="83"/>
                      </a:lnTo>
                      <a:lnTo>
                        <a:pt x="161" y="70"/>
                      </a:lnTo>
                      <a:lnTo>
                        <a:pt x="165" y="57"/>
                      </a:lnTo>
                      <a:lnTo>
                        <a:pt x="161" y="43"/>
                      </a:lnTo>
                      <a:lnTo>
                        <a:pt x="150" y="26"/>
                      </a:lnTo>
                      <a:lnTo>
                        <a:pt x="131" y="13"/>
                      </a:lnTo>
                      <a:lnTo>
                        <a:pt x="109" y="4"/>
                      </a:lnTo>
                      <a:lnTo>
                        <a:pt x="83" y="0"/>
                      </a:lnTo>
                      <a:lnTo>
                        <a:pt x="57" y="4"/>
                      </a:lnTo>
                      <a:lnTo>
                        <a:pt x="33" y="13"/>
                      </a:lnTo>
                      <a:lnTo>
                        <a:pt x="16" y="26"/>
                      </a:lnTo>
                      <a:lnTo>
                        <a:pt x="3" y="43"/>
                      </a:lnTo>
                      <a:lnTo>
                        <a:pt x="0" y="57"/>
                      </a:lnTo>
                      <a:lnTo>
                        <a:pt x="3" y="70"/>
                      </a:lnTo>
                      <a:lnTo>
                        <a:pt x="16" y="83"/>
                      </a:lnTo>
                      <a:lnTo>
                        <a:pt x="33" y="93"/>
                      </a:lnTo>
                      <a:lnTo>
                        <a:pt x="57" y="98"/>
                      </a:lnTo>
                      <a:lnTo>
                        <a:pt x="83" y="100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 w="0">
                  <a:solidFill>
                    <a:srgbClr val="9F9F9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0" name="Freeform 247"/>
                <p:cNvSpPr>
                  <a:spLocks/>
                </p:cNvSpPr>
                <p:nvPr/>
              </p:nvSpPr>
              <p:spPr bwMode="auto">
                <a:xfrm>
                  <a:off x="1394" y="3224"/>
                  <a:ext cx="139" cy="83"/>
                </a:xfrm>
                <a:custGeom>
                  <a:avLst/>
                  <a:gdLst>
                    <a:gd name="T0" fmla="*/ 70 w 139"/>
                    <a:gd name="T1" fmla="*/ 83 h 83"/>
                    <a:gd name="T2" fmla="*/ 96 w 139"/>
                    <a:gd name="T3" fmla="*/ 81 h 83"/>
                    <a:gd name="T4" fmla="*/ 118 w 139"/>
                    <a:gd name="T5" fmla="*/ 72 h 83"/>
                    <a:gd name="T6" fmla="*/ 133 w 139"/>
                    <a:gd name="T7" fmla="*/ 61 h 83"/>
                    <a:gd name="T8" fmla="*/ 139 w 139"/>
                    <a:gd name="T9" fmla="*/ 46 h 83"/>
                    <a:gd name="T10" fmla="*/ 133 w 139"/>
                    <a:gd name="T11" fmla="*/ 31 h 83"/>
                    <a:gd name="T12" fmla="*/ 118 w 139"/>
                    <a:gd name="T13" fmla="*/ 17 h 83"/>
                    <a:gd name="T14" fmla="*/ 96 w 139"/>
                    <a:gd name="T15" fmla="*/ 4 h 83"/>
                    <a:gd name="T16" fmla="*/ 70 w 139"/>
                    <a:gd name="T17" fmla="*/ 0 h 83"/>
                    <a:gd name="T18" fmla="*/ 42 w 139"/>
                    <a:gd name="T19" fmla="*/ 4 h 83"/>
                    <a:gd name="T20" fmla="*/ 20 w 139"/>
                    <a:gd name="T21" fmla="*/ 17 h 83"/>
                    <a:gd name="T22" fmla="*/ 5 w 139"/>
                    <a:gd name="T23" fmla="*/ 31 h 83"/>
                    <a:gd name="T24" fmla="*/ 0 w 139"/>
                    <a:gd name="T25" fmla="*/ 46 h 83"/>
                    <a:gd name="T26" fmla="*/ 5 w 139"/>
                    <a:gd name="T27" fmla="*/ 61 h 83"/>
                    <a:gd name="T28" fmla="*/ 20 w 139"/>
                    <a:gd name="T29" fmla="*/ 72 h 83"/>
                    <a:gd name="T30" fmla="*/ 42 w 139"/>
                    <a:gd name="T31" fmla="*/ 81 h 83"/>
                    <a:gd name="T32" fmla="*/ 70 w 139"/>
                    <a:gd name="T33" fmla="*/ 83 h 8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9"/>
                    <a:gd name="T52" fmla="*/ 0 h 83"/>
                    <a:gd name="T53" fmla="*/ 139 w 139"/>
                    <a:gd name="T54" fmla="*/ 83 h 8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9" h="83">
                      <a:moveTo>
                        <a:pt x="70" y="83"/>
                      </a:moveTo>
                      <a:lnTo>
                        <a:pt x="96" y="81"/>
                      </a:lnTo>
                      <a:lnTo>
                        <a:pt x="118" y="72"/>
                      </a:lnTo>
                      <a:lnTo>
                        <a:pt x="133" y="61"/>
                      </a:lnTo>
                      <a:lnTo>
                        <a:pt x="139" y="46"/>
                      </a:lnTo>
                      <a:lnTo>
                        <a:pt x="133" y="31"/>
                      </a:lnTo>
                      <a:lnTo>
                        <a:pt x="118" y="17"/>
                      </a:lnTo>
                      <a:lnTo>
                        <a:pt x="96" y="4"/>
                      </a:lnTo>
                      <a:lnTo>
                        <a:pt x="70" y="0"/>
                      </a:lnTo>
                      <a:lnTo>
                        <a:pt x="42" y="4"/>
                      </a:lnTo>
                      <a:lnTo>
                        <a:pt x="20" y="17"/>
                      </a:lnTo>
                      <a:lnTo>
                        <a:pt x="5" y="31"/>
                      </a:lnTo>
                      <a:lnTo>
                        <a:pt x="0" y="46"/>
                      </a:lnTo>
                      <a:lnTo>
                        <a:pt x="5" y="61"/>
                      </a:lnTo>
                      <a:lnTo>
                        <a:pt x="20" y="72"/>
                      </a:lnTo>
                      <a:lnTo>
                        <a:pt x="42" y="81"/>
                      </a:lnTo>
                      <a:lnTo>
                        <a:pt x="70" y="83"/>
                      </a:lnTo>
                      <a:close/>
                    </a:path>
                  </a:pathLst>
                </a:custGeom>
                <a:solidFill>
                  <a:srgbClr val="B7B7B7"/>
                </a:solidFill>
                <a:ln w="0">
                  <a:solidFill>
                    <a:srgbClr val="B7B7B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1" name="Freeform 248"/>
                <p:cNvSpPr>
                  <a:spLocks/>
                </p:cNvSpPr>
                <p:nvPr/>
              </p:nvSpPr>
              <p:spPr bwMode="auto">
                <a:xfrm>
                  <a:off x="1407" y="3224"/>
                  <a:ext cx="113" cy="68"/>
                </a:xfrm>
                <a:custGeom>
                  <a:avLst/>
                  <a:gdLst>
                    <a:gd name="T0" fmla="*/ 57 w 113"/>
                    <a:gd name="T1" fmla="*/ 68 h 68"/>
                    <a:gd name="T2" fmla="*/ 79 w 113"/>
                    <a:gd name="T3" fmla="*/ 67 h 68"/>
                    <a:gd name="T4" fmla="*/ 96 w 113"/>
                    <a:gd name="T5" fmla="*/ 61 h 68"/>
                    <a:gd name="T6" fmla="*/ 109 w 113"/>
                    <a:gd name="T7" fmla="*/ 50 h 68"/>
                    <a:gd name="T8" fmla="*/ 113 w 113"/>
                    <a:gd name="T9" fmla="*/ 39 h 68"/>
                    <a:gd name="T10" fmla="*/ 109 w 113"/>
                    <a:gd name="T11" fmla="*/ 26 h 68"/>
                    <a:gd name="T12" fmla="*/ 96 w 113"/>
                    <a:gd name="T13" fmla="*/ 13 h 68"/>
                    <a:gd name="T14" fmla="*/ 79 w 113"/>
                    <a:gd name="T15" fmla="*/ 4 h 68"/>
                    <a:gd name="T16" fmla="*/ 57 w 113"/>
                    <a:gd name="T17" fmla="*/ 0 h 68"/>
                    <a:gd name="T18" fmla="*/ 35 w 113"/>
                    <a:gd name="T19" fmla="*/ 4 h 68"/>
                    <a:gd name="T20" fmla="*/ 16 w 113"/>
                    <a:gd name="T21" fmla="*/ 13 h 68"/>
                    <a:gd name="T22" fmla="*/ 5 w 113"/>
                    <a:gd name="T23" fmla="*/ 26 h 68"/>
                    <a:gd name="T24" fmla="*/ 0 w 113"/>
                    <a:gd name="T25" fmla="*/ 39 h 68"/>
                    <a:gd name="T26" fmla="*/ 5 w 113"/>
                    <a:gd name="T27" fmla="*/ 50 h 68"/>
                    <a:gd name="T28" fmla="*/ 16 w 113"/>
                    <a:gd name="T29" fmla="*/ 61 h 68"/>
                    <a:gd name="T30" fmla="*/ 35 w 113"/>
                    <a:gd name="T31" fmla="*/ 67 h 68"/>
                    <a:gd name="T32" fmla="*/ 57 w 113"/>
                    <a:gd name="T33" fmla="*/ 68 h 6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3"/>
                    <a:gd name="T52" fmla="*/ 0 h 68"/>
                    <a:gd name="T53" fmla="*/ 113 w 113"/>
                    <a:gd name="T54" fmla="*/ 68 h 6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3" h="68">
                      <a:moveTo>
                        <a:pt x="57" y="68"/>
                      </a:moveTo>
                      <a:lnTo>
                        <a:pt x="79" y="67"/>
                      </a:lnTo>
                      <a:lnTo>
                        <a:pt x="96" y="61"/>
                      </a:lnTo>
                      <a:lnTo>
                        <a:pt x="109" y="50"/>
                      </a:lnTo>
                      <a:lnTo>
                        <a:pt x="113" y="39"/>
                      </a:lnTo>
                      <a:lnTo>
                        <a:pt x="109" y="26"/>
                      </a:lnTo>
                      <a:lnTo>
                        <a:pt x="96" y="13"/>
                      </a:lnTo>
                      <a:lnTo>
                        <a:pt x="79" y="4"/>
                      </a:lnTo>
                      <a:lnTo>
                        <a:pt x="57" y="0"/>
                      </a:lnTo>
                      <a:lnTo>
                        <a:pt x="35" y="4"/>
                      </a:lnTo>
                      <a:lnTo>
                        <a:pt x="16" y="13"/>
                      </a:lnTo>
                      <a:lnTo>
                        <a:pt x="5" y="26"/>
                      </a:lnTo>
                      <a:lnTo>
                        <a:pt x="0" y="39"/>
                      </a:lnTo>
                      <a:lnTo>
                        <a:pt x="5" y="50"/>
                      </a:lnTo>
                      <a:lnTo>
                        <a:pt x="16" y="61"/>
                      </a:lnTo>
                      <a:lnTo>
                        <a:pt x="35" y="67"/>
                      </a:lnTo>
                      <a:lnTo>
                        <a:pt x="57" y="68"/>
                      </a:lnTo>
                      <a:close/>
                    </a:path>
                  </a:pathLst>
                </a:custGeom>
                <a:solidFill>
                  <a:srgbClr val="CFCFCF"/>
                </a:solidFill>
                <a:ln w="0">
                  <a:solidFill>
                    <a:srgbClr val="CFCFC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2" name="Freeform 249"/>
                <p:cNvSpPr>
                  <a:spLocks/>
                </p:cNvSpPr>
                <p:nvPr/>
              </p:nvSpPr>
              <p:spPr bwMode="auto">
                <a:xfrm>
                  <a:off x="1422" y="3226"/>
                  <a:ext cx="85" cy="52"/>
                </a:xfrm>
                <a:custGeom>
                  <a:avLst/>
                  <a:gdLst>
                    <a:gd name="T0" fmla="*/ 42 w 85"/>
                    <a:gd name="T1" fmla="*/ 52 h 52"/>
                    <a:gd name="T2" fmla="*/ 64 w 85"/>
                    <a:gd name="T3" fmla="*/ 50 h 52"/>
                    <a:gd name="T4" fmla="*/ 79 w 85"/>
                    <a:gd name="T5" fmla="*/ 41 h 52"/>
                    <a:gd name="T6" fmla="*/ 85 w 85"/>
                    <a:gd name="T7" fmla="*/ 29 h 52"/>
                    <a:gd name="T8" fmla="*/ 83 w 85"/>
                    <a:gd name="T9" fmla="*/ 20 h 52"/>
                    <a:gd name="T10" fmla="*/ 72 w 85"/>
                    <a:gd name="T11" fmla="*/ 9 h 52"/>
                    <a:gd name="T12" fmla="*/ 59 w 85"/>
                    <a:gd name="T13" fmla="*/ 3 h 52"/>
                    <a:gd name="T14" fmla="*/ 42 w 85"/>
                    <a:gd name="T15" fmla="*/ 0 h 52"/>
                    <a:gd name="T16" fmla="*/ 25 w 85"/>
                    <a:gd name="T17" fmla="*/ 3 h 52"/>
                    <a:gd name="T18" fmla="*/ 11 w 85"/>
                    <a:gd name="T19" fmla="*/ 9 h 52"/>
                    <a:gd name="T20" fmla="*/ 1 w 85"/>
                    <a:gd name="T21" fmla="*/ 20 h 52"/>
                    <a:gd name="T22" fmla="*/ 0 w 85"/>
                    <a:gd name="T23" fmla="*/ 29 h 52"/>
                    <a:gd name="T24" fmla="*/ 5 w 85"/>
                    <a:gd name="T25" fmla="*/ 41 h 52"/>
                    <a:gd name="T26" fmla="*/ 20 w 85"/>
                    <a:gd name="T27" fmla="*/ 50 h 52"/>
                    <a:gd name="T28" fmla="*/ 42 w 85"/>
                    <a:gd name="T29" fmla="*/ 52 h 5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85"/>
                    <a:gd name="T46" fmla="*/ 0 h 52"/>
                    <a:gd name="T47" fmla="*/ 85 w 85"/>
                    <a:gd name="T48" fmla="*/ 52 h 5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85" h="52">
                      <a:moveTo>
                        <a:pt x="42" y="52"/>
                      </a:moveTo>
                      <a:lnTo>
                        <a:pt x="64" y="50"/>
                      </a:lnTo>
                      <a:lnTo>
                        <a:pt x="79" y="41"/>
                      </a:lnTo>
                      <a:lnTo>
                        <a:pt x="85" y="29"/>
                      </a:lnTo>
                      <a:lnTo>
                        <a:pt x="83" y="20"/>
                      </a:lnTo>
                      <a:lnTo>
                        <a:pt x="72" y="9"/>
                      </a:lnTo>
                      <a:lnTo>
                        <a:pt x="59" y="3"/>
                      </a:lnTo>
                      <a:lnTo>
                        <a:pt x="42" y="0"/>
                      </a:lnTo>
                      <a:lnTo>
                        <a:pt x="25" y="3"/>
                      </a:lnTo>
                      <a:lnTo>
                        <a:pt x="11" y="9"/>
                      </a:lnTo>
                      <a:lnTo>
                        <a:pt x="1" y="20"/>
                      </a:lnTo>
                      <a:lnTo>
                        <a:pt x="0" y="29"/>
                      </a:lnTo>
                      <a:lnTo>
                        <a:pt x="5" y="41"/>
                      </a:lnTo>
                      <a:lnTo>
                        <a:pt x="20" y="50"/>
                      </a:lnTo>
                      <a:lnTo>
                        <a:pt x="42" y="52"/>
                      </a:lnTo>
                      <a:close/>
                    </a:path>
                  </a:pathLst>
                </a:custGeom>
                <a:solidFill>
                  <a:srgbClr val="E7E7E7"/>
                </a:solidFill>
                <a:ln w="0">
                  <a:solidFill>
                    <a:srgbClr val="E7E7E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3" name="Freeform 250"/>
                <p:cNvSpPr>
                  <a:spLocks/>
                </p:cNvSpPr>
                <p:nvPr/>
              </p:nvSpPr>
              <p:spPr bwMode="auto">
                <a:xfrm>
                  <a:off x="1434" y="3228"/>
                  <a:ext cx="60" cy="35"/>
                </a:xfrm>
                <a:custGeom>
                  <a:avLst/>
                  <a:gdLst>
                    <a:gd name="T0" fmla="*/ 30 w 60"/>
                    <a:gd name="T1" fmla="*/ 35 h 35"/>
                    <a:gd name="T2" fmla="*/ 45 w 60"/>
                    <a:gd name="T3" fmla="*/ 33 h 35"/>
                    <a:gd name="T4" fmla="*/ 56 w 60"/>
                    <a:gd name="T5" fmla="*/ 27 h 35"/>
                    <a:gd name="T6" fmla="*/ 60 w 60"/>
                    <a:gd name="T7" fmla="*/ 20 h 35"/>
                    <a:gd name="T8" fmla="*/ 56 w 60"/>
                    <a:gd name="T9" fmla="*/ 11 h 35"/>
                    <a:gd name="T10" fmla="*/ 45 w 60"/>
                    <a:gd name="T11" fmla="*/ 1 h 35"/>
                    <a:gd name="T12" fmla="*/ 30 w 60"/>
                    <a:gd name="T13" fmla="*/ 0 h 35"/>
                    <a:gd name="T14" fmla="*/ 15 w 60"/>
                    <a:gd name="T15" fmla="*/ 1 h 35"/>
                    <a:gd name="T16" fmla="*/ 4 w 60"/>
                    <a:gd name="T17" fmla="*/ 11 h 35"/>
                    <a:gd name="T18" fmla="*/ 0 w 60"/>
                    <a:gd name="T19" fmla="*/ 20 h 35"/>
                    <a:gd name="T20" fmla="*/ 4 w 60"/>
                    <a:gd name="T21" fmla="*/ 27 h 35"/>
                    <a:gd name="T22" fmla="*/ 15 w 60"/>
                    <a:gd name="T23" fmla="*/ 33 h 35"/>
                    <a:gd name="T24" fmla="*/ 30 w 60"/>
                    <a:gd name="T25" fmla="*/ 35 h 3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0"/>
                    <a:gd name="T40" fmla="*/ 0 h 35"/>
                    <a:gd name="T41" fmla="*/ 60 w 60"/>
                    <a:gd name="T42" fmla="*/ 35 h 3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0" h="35">
                      <a:moveTo>
                        <a:pt x="30" y="35"/>
                      </a:moveTo>
                      <a:lnTo>
                        <a:pt x="45" y="33"/>
                      </a:lnTo>
                      <a:lnTo>
                        <a:pt x="56" y="27"/>
                      </a:lnTo>
                      <a:lnTo>
                        <a:pt x="60" y="20"/>
                      </a:lnTo>
                      <a:lnTo>
                        <a:pt x="56" y="11"/>
                      </a:lnTo>
                      <a:lnTo>
                        <a:pt x="45" y="1"/>
                      </a:lnTo>
                      <a:lnTo>
                        <a:pt x="30" y="0"/>
                      </a:lnTo>
                      <a:lnTo>
                        <a:pt x="15" y="1"/>
                      </a:lnTo>
                      <a:lnTo>
                        <a:pt x="4" y="11"/>
                      </a:lnTo>
                      <a:lnTo>
                        <a:pt x="0" y="20"/>
                      </a:lnTo>
                      <a:lnTo>
                        <a:pt x="4" y="27"/>
                      </a:lnTo>
                      <a:lnTo>
                        <a:pt x="15" y="33"/>
                      </a:lnTo>
                      <a:lnTo>
                        <a:pt x="30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420"/>
              <p:cNvGrpSpPr>
                <a:grpSpLocks/>
              </p:cNvGrpSpPr>
              <p:nvPr/>
            </p:nvGrpSpPr>
            <p:grpSpPr bwMode="auto">
              <a:xfrm>
                <a:off x="2431" y="2792"/>
                <a:ext cx="181" cy="146"/>
                <a:chOff x="2470" y="2744"/>
                <a:chExt cx="181" cy="146"/>
              </a:xfrm>
            </p:grpSpPr>
            <p:sp>
              <p:nvSpPr>
                <p:cNvPr id="6165" name="Freeform 371"/>
                <p:cNvSpPr>
                  <a:spLocks/>
                </p:cNvSpPr>
                <p:nvPr/>
              </p:nvSpPr>
              <p:spPr bwMode="auto">
                <a:xfrm>
                  <a:off x="2475" y="2744"/>
                  <a:ext cx="176" cy="146"/>
                </a:xfrm>
                <a:custGeom>
                  <a:avLst/>
                  <a:gdLst>
                    <a:gd name="T0" fmla="*/ 176 w 176"/>
                    <a:gd name="T1" fmla="*/ 144 h 146"/>
                    <a:gd name="T2" fmla="*/ 172 w 176"/>
                    <a:gd name="T3" fmla="*/ 146 h 146"/>
                    <a:gd name="T4" fmla="*/ 159 w 176"/>
                    <a:gd name="T5" fmla="*/ 144 h 146"/>
                    <a:gd name="T6" fmla="*/ 143 w 176"/>
                    <a:gd name="T7" fmla="*/ 144 h 146"/>
                    <a:gd name="T8" fmla="*/ 122 w 176"/>
                    <a:gd name="T9" fmla="*/ 141 h 146"/>
                    <a:gd name="T10" fmla="*/ 98 w 176"/>
                    <a:gd name="T11" fmla="*/ 135 h 146"/>
                    <a:gd name="T12" fmla="*/ 74 w 176"/>
                    <a:gd name="T13" fmla="*/ 126 h 146"/>
                    <a:gd name="T14" fmla="*/ 54 w 176"/>
                    <a:gd name="T15" fmla="*/ 111 h 146"/>
                    <a:gd name="T16" fmla="*/ 33 w 176"/>
                    <a:gd name="T17" fmla="*/ 93 h 146"/>
                    <a:gd name="T18" fmla="*/ 20 w 176"/>
                    <a:gd name="T19" fmla="*/ 67 h 146"/>
                    <a:gd name="T20" fmla="*/ 7 w 176"/>
                    <a:gd name="T21" fmla="*/ 74 h 146"/>
                    <a:gd name="T22" fmla="*/ 0 w 176"/>
                    <a:gd name="T23" fmla="*/ 0 h 146"/>
                    <a:gd name="T24" fmla="*/ 72 w 176"/>
                    <a:gd name="T25" fmla="*/ 26 h 146"/>
                    <a:gd name="T26" fmla="*/ 55 w 176"/>
                    <a:gd name="T27" fmla="*/ 35 h 146"/>
                    <a:gd name="T28" fmla="*/ 55 w 176"/>
                    <a:gd name="T29" fmla="*/ 39 h 146"/>
                    <a:gd name="T30" fmla="*/ 55 w 176"/>
                    <a:gd name="T31" fmla="*/ 44 h 146"/>
                    <a:gd name="T32" fmla="*/ 55 w 176"/>
                    <a:gd name="T33" fmla="*/ 54 h 146"/>
                    <a:gd name="T34" fmla="*/ 61 w 176"/>
                    <a:gd name="T35" fmla="*/ 67 h 146"/>
                    <a:gd name="T36" fmla="*/ 68 w 176"/>
                    <a:gd name="T37" fmla="*/ 81 h 146"/>
                    <a:gd name="T38" fmla="*/ 83 w 176"/>
                    <a:gd name="T39" fmla="*/ 96 h 146"/>
                    <a:gd name="T40" fmla="*/ 106 w 176"/>
                    <a:gd name="T41" fmla="*/ 113 h 146"/>
                    <a:gd name="T42" fmla="*/ 135 w 176"/>
                    <a:gd name="T43" fmla="*/ 130 h 146"/>
                    <a:gd name="T44" fmla="*/ 176 w 176"/>
                    <a:gd name="T45" fmla="*/ 144 h 14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6"/>
                    <a:gd name="T70" fmla="*/ 0 h 146"/>
                    <a:gd name="T71" fmla="*/ 176 w 176"/>
                    <a:gd name="T72" fmla="*/ 146 h 14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6" h="146">
                      <a:moveTo>
                        <a:pt x="176" y="144"/>
                      </a:moveTo>
                      <a:lnTo>
                        <a:pt x="172" y="146"/>
                      </a:lnTo>
                      <a:lnTo>
                        <a:pt x="159" y="144"/>
                      </a:lnTo>
                      <a:lnTo>
                        <a:pt x="143" y="144"/>
                      </a:lnTo>
                      <a:lnTo>
                        <a:pt x="122" y="141"/>
                      </a:lnTo>
                      <a:lnTo>
                        <a:pt x="98" y="135"/>
                      </a:lnTo>
                      <a:lnTo>
                        <a:pt x="74" y="126"/>
                      </a:lnTo>
                      <a:lnTo>
                        <a:pt x="54" y="111"/>
                      </a:lnTo>
                      <a:lnTo>
                        <a:pt x="33" y="93"/>
                      </a:lnTo>
                      <a:lnTo>
                        <a:pt x="20" y="67"/>
                      </a:lnTo>
                      <a:lnTo>
                        <a:pt x="7" y="74"/>
                      </a:lnTo>
                      <a:lnTo>
                        <a:pt x="0" y="0"/>
                      </a:lnTo>
                      <a:lnTo>
                        <a:pt x="72" y="26"/>
                      </a:lnTo>
                      <a:lnTo>
                        <a:pt x="55" y="35"/>
                      </a:lnTo>
                      <a:lnTo>
                        <a:pt x="55" y="39"/>
                      </a:lnTo>
                      <a:lnTo>
                        <a:pt x="55" y="44"/>
                      </a:lnTo>
                      <a:lnTo>
                        <a:pt x="55" y="54"/>
                      </a:lnTo>
                      <a:lnTo>
                        <a:pt x="61" y="67"/>
                      </a:lnTo>
                      <a:lnTo>
                        <a:pt x="68" y="81"/>
                      </a:lnTo>
                      <a:lnTo>
                        <a:pt x="83" y="96"/>
                      </a:lnTo>
                      <a:lnTo>
                        <a:pt x="106" y="113"/>
                      </a:lnTo>
                      <a:lnTo>
                        <a:pt x="135" y="130"/>
                      </a:lnTo>
                      <a:lnTo>
                        <a:pt x="176" y="144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6" name="Freeform 372"/>
                <p:cNvSpPr>
                  <a:spLocks/>
                </p:cNvSpPr>
                <p:nvPr/>
              </p:nvSpPr>
              <p:spPr bwMode="auto">
                <a:xfrm>
                  <a:off x="2470" y="2746"/>
                  <a:ext cx="181" cy="139"/>
                </a:xfrm>
                <a:custGeom>
                  <a:avLst/>
                  <a:gdLst>
                    <a:gd name="T0" fmla="*/ 181 w 181"/>
                    <a:gd name="T1" fmla="*/ 139 h 139"/>
                    <a:gd name="T2" fmla="*/ 178 w 181"/>
                    <a:gd name="T3" fmla="*/ 139 h 139"/>
                    <a:gd name="T4" fmla="*/ 165 w 181"/>
                    <a:gd name="T5" fmla="*/ 139 h 139"/>
                    <a:gd name="T6" fmla="*/ 148 w 181"/>
                    <a:gd name="T7" fmla="*/ 139 h 139"/>
                    <a:gd name="T8" fmla="*/ 128 w 181"/>
                    <a:gd name="T9" fmla="*/ 137 h 139"/>
                    <a:gd name="T10" fmla="*/ 104 w 181"/>
                    <a:gd name="T11" fmla="*/ 131 h 139"/>
                    <a:gd name="T12" fmla="*/ 79 w 181"/>
                    <a:gd name="T13" fmla="*/ 122 h 139"/>
                    <a:gd name="T14" fmla="*/ 57 w 181"/>
                    <a:gd name="T15" fmla="*/ 109 h 139"/>
                    <a:gd name="T16" fmla="*/ 37 w 181"/>
                    <a:gd name="T17" fmla="*/ 90 h 139"/>
                    <a:gd name="T18" fmla="*/ 24 w 181"/>
                    <a:gd name="T19" fmla="*/ 64 h 139"/>
                    <a:gd name="T20" fmla="*/ 11 w 181"/>
                    <a:gd name="T21" fmla="*/ 74 h 139"/>
                    <a:gd name="T22" fmla="*/ 0 w 181"/>
                    <a:gd name="T23" fmla="*/ 0 h 139"/>
                    <a:gd name="T24" fmla="*/ 74 w 181"/>
                    <a:gd name="T25" fmla="*/ 24 h 139"/>
                    <a:gd name="T26" fmla="*/ 57 w 181"/>
                    <a:gd name="T27" fmla="*/ 33 h 139"/>
                    <a:gd name="T28" fmla="*/ 55 w 181"/>
                    <a:gd name="T29" fmla="*/ 37 h 139"/>
                    <a:gd name="T30" fmla="*/ 55 w 181"/>
                    <a:gd name="T31" fmla="*/ 42 h 139"/>
                    <a:gd name="T32" fmla="*/ 57 w 181"/>
                    <a:gd name="T33" fmla="*/ 51 h 139"/>
                    <a:gd name="T34" fmla="*/ 63 w 181"/>
                    <a:gd name="T35" fmla="*/ 64 h 139"/>
                    <a:gd name="T36" fmla="*/ 72 w 181"/>
                    <a:gd name="T37" fmla="*/ 77 h 139"/>
                    <a:gd name="T38" fmla="*/ 87 w 181"/>
                    <a:gd name="T39" fmla="*/ 94 h 139"/>
                    <a:gd name="T40" fmla="*/ 109 w 181"/>
                    <a:gd name="T41" fmla="*/ 109 h 139"/>
                    <a:gd name="T42" fmla="*/ 141 w 181"/>
                    <a:gd name="T43" fmla="*/ 124 h 139"/>
                    <a:gd name="T44" fmla="*/ 181 w 181"/>
                    <a:gd name="T45" fmla="*/ 139 h 13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81"/>
                    <a:gd name="T70" fmla="*/ 0 h 139"/>
                    <a:gd name="T71" fmla="*/ 181 w 181"/>
                    <a:gd name="T72" fmla="*/ 139 h 13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81" h="139">
                      <a:moveTo>
                        <a:pt x="181" y="139"/>
                      </a:moveTo>
                      <a:lnTo>
                        <a:pt x="178" y="139"/>
                      </a:lnTo>
                      <a:lnTo>
                        <a:pt x="165" y="139"/>
                      </a:lnTo>
                      <a:lnTo>
                        <a:pt x="148" y="139"/>
                      </a:lnTo>
                      <a:lnTo>
                        <a:pt x="128" y="137"/>
                      </a:lnTo>
                      <a:lnTo>
                        <a:pt x="104" y="131"/>
                      </a:lnTo>
                      <a:lnTo>
                        <a:pt x="79" y="122"/>
                      </a:lnTo>
                      <a:lnTo>
                        <a:pt x="57" y="109"/>
                      </a:lnTo>
                      <a:lnTo>
                        <a:pt x="37" y="90"/>
                      </a:lnTo>
                      <a:lnTo>
                        <a:pt x="24" y="64"/>
                      </a:lnTo>
                      <a:lnTo>
                        <a:pt x="11" y="74"/>
                      </a:lnTo>
                      <a:lnTo>
                        <a:pt x="0" y="0"/>
                      </a:lnTo>
                      <a:lnTo>
                        <a:pt x="74" y="24"/>
                      </a:lnTo>
                      <a:lnTo>
                        <a:pt x="57" y="33"/>
                      </a:lnTo>
                      <a:lnTo>
                        <a:pt x="55" y="37"/>
                      </a:lnTo>
                      <a:lnTo>
                        <a:pt x="55" y="42"/>
                      </a:lnTo>
                      <a:lnTo>
                        <a:pt x="57" y="51"/>
                      </a:lnTo>
                      <a:lnTo>
                        <a:pt x="63" y="64"/>
                      </a:lnTo>
                      <a:lnTo>
                        <a:pt x="72" y="77"/>
                      </a:lnTo>
                      <a:lnTo>
                        <a:pt x="87" y="94"/>
                      </a:lnTo>
                      <a:lnTo>
                        <a:pt x="109" y="109"/>
                      </a:lnTo>
                      <a:lnTo>
                        <a:pt x="141" y="124"/>
                      </a:lnTo>
                      <a:lnTo>
                        <a:pt x="181" y="13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4" name="Trapezoid 13"/>
          <p:cNvSpPr/>
          <p:nvPr/>
        </p:nvSpPr>
        <p:spPr bwMode="auto">
          <a:xfrm rot="14608290">
            <a:off x="5090541" y="4038070"/>
            <a:ext cx="150550" cy="135490"/>
          </a:xfrm>
          <a:prstGeom prst="trapezoid">
            <a:avLst/>
          </a:prstGeom>
          <a:solidFill>
            <a:srgbClr val="FFFFFF"/>
          </a:solidFill>
          <a:ln w="12699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 rot="19753358">
            <a:off x="5093157" y="4057799"/>
            <a:ext cx="142830" cy="115962"/>
          </a:xfrm>
          <a:prstGeom prst="rect">
            <a:avLst/>
          </a:prstGeom>
          <a:solidFill>
            <a:srgbClr val="3366FF"/>
          </a:solidFill>
          <a:ln w="12699" cap="flat" cmpd="sng" algn="ctr">
            <a:solidFill>
              <a:srgbClr val="0000E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cxnSp>
        <p:nvCxnSpPr>
          <p:cNvPr id="19" name="Straight Connector 18"/>
          <p:cNvCxnSpPr>
            <a:endCxn id="329" idx="3"/>
          </p:cNvCxnSpPr>
          <p:nvPr/>
        </p:nvCxnSpPr>
        <p:spPr bwMode="auto">
          <a:xfrm flipH="1">
            <a:off x="4299437" y="4204232"/>
            <a:ext cx="823107" cy="591795"/>
          </a:xfrm>
          <a:prstGeom prst="line">
            <a:avLst/>
          </a:prstGeom>
          <a:solidFill>
            <a:schemeClr val="accent1"/>
          </a:solidFill>
          <a:ln w="12699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3" name="Group 23"/>
          <p:cNvGrpSpPr/>
          <p:nvPr/>
        </p:nvGrpSpPr>
        <p:grpSpPr>
          <a:xfrm>
            <a:off x="4164788" y="4682790"/>
            <a:ext cx="265558" cy="266018"/>
            <a:chOff x="4620264" y="4529862"/>
            <a:chExt cx="265558" cy="266018"/>
          </a:xfrm>
        </p:grpSpPr>
        <p:sp>
          <p:nvSpPr>
            <p:cNvPr id="326" name="Freeform 130"/>
            <p:cNvSpPr>
              <a:spLocks/>
            </p:cNvSpPr>
            <p:nvPr/>
          </p:nvSpPr>
          <p:spPr bwMode="auto">
            <a:xfrm>
              <a:off x="4620264" y="4585582"/>
              <a:ext cx="134649" cy="210298"/>
            </a:xfrm>
            <a:custGeom>
              <a:avLst/>
              <a:gdLst>
                <a:gd name="T0" fmla="*/ 72 w 72"/>
                <a:gd name="T1" fmla="*/ 117 h 117"/>
                <a:gd name="T2" fmla="*/ 72 w 72"/>
                <a:gd name="T3" fmla="*/ 34 h 117"/>
                <a:gd name="T4" fmla="*/ 0 w 72"/>
                <a:gd name="T5" fmla="*/ 0 h 117"/>
                <a:gd name="T6" fmla="*/ 0 w 72"/>
                <a:gd name="T7" fmla="*/ 84 h 117"/>
                <a:gd name="T8" fmla="*/ 72 w 72"/>
                <a:gd name="T9" fmla="*/ 117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17"/>
                <a:gd name="T17" fmla="*/ 72 w 72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17">
                  <a:moveTo>
                    <a:pt x="72" y="117"/>
                  </a:moveTo>
                  <a:lnTo>
                    <a:pt x="72" y="34"/>
                  </a:lnTo>
                  <a:lnTo>
                    <a:pt x="0" y="0"/>
                  </a:lnTo>
                  <a:lnTo>
                    <a:pt x="0" y="84"/>
                  </a:lnTo>
                  <a:lnTo>
                    <a:pt x="72" y="11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solidFill>
                <a:srgbClr val="00B2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Freeform 131"/>
            <p:cNvSpPr>
              <a:spLocks/>
            </p:cNvSpPr>
            <p:nvPr/>
          </p:nvSpPr>
          <p:spPr bwMode="auto">
            <a:xfrm>
              <a:off x="4754913" y="4585582"/>
              <a:ext cx="130909" cy="210298"/>
            </a:xfrm>
            <a:custGeom>
              <a:avLst/>
              <a:gdLst>
                <a:gd name="T0" fmla="*/ 0 w 70"/>
                <a:gd name="T1" fmla="*/ 117 h 117"/>
                <a:gd name="T2" fmla="*/ 0 w 70"/>
                <a:gd name="T3" fmla="*/ 34 h 117"/>
                <a:gd name="T4" fmla="*/ 70 w 70"/>
                <a:gd name="T5" fmla="*/ 0 h 117"/>
                <a:gd name="T6" fmla="*/ 70 w 70"/>
                <a:gd name="T7" fmla="*/ 84 h 117"/>
                <a:gd name="T8" fmla="*/ 0 w 70"/>
                <a:gd name="T9" fmla="*/ 117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117"/>
                <a:gd name="T17" fmla="*/ 70 w 70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117">
                  <a:moveTo>
                    <a:pt x="0" y="117"/>
                  </a:moveTo>
                  <a:lnTo>
                    <a:pt x="0" y="34"/>
                  </a:lnTo>
                  <a:lnTo>
                    <a:pt x="70" y="0"/>
                  </a:lnTo>
                  <a:lnTo>
                    <a:pt x="70" y="84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Freeform 169"/>
            <p:cNvSpPr>
              <a:spLocks/>
            </p:cNvSpPr>
            <p:nvPr/>
          </p:nvSpPr>
          <p:spPr bwMode="auto">
            <a:xfrm>
              <a:off x="4622134" y="4529862"/>
              <a:ext cx="263688" cy="113237"/>
            </a:xfrm>
            <a:custGeom>
              <a:avLst/>
              <a:gdLst>
                <a:gd name="T0" fmla="*/ 0 w 141"/>
                <a:gd name="T1" fmla="*/ 31 h 63"/>
                <a:gd name="T2" fmla="*/ 75 w 141"/>
                <a:gd name="T3" fmla="*/ 0 h 63"/>
                <a:gd name="T4" fmla="*/ 141 w 141"/>
                <a:gd name="T5" fmla="*/ 29 h 63"/>
                <a:gd name="T6" fmla="*/ 71 w 141"/>
                <a:gd name="T7" fmla="*/ 63 h 63"/>
                <a:gd name="T8" fmla="*/ 0 w 141"/>
                <a:gd name="T9" fmla="*/ 31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63"/>
                <a:gd name="T17" fmla="*/ 141 w 141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63">
                  <a:moveTo>
                    <a:pt x="0" y="31"/>
                  </a:moveTo>
                  <a:lnTo>
                    <a:pt x="75" y="0"/>
                  </a:lnTo>
                  <a:lnTo>
                    <a:pt x="141" y="29"/>
                  </a:lnTo>
                  <a:lnTo>
                    <a:pt x="71" y="6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rgbClr val="80FF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319"/>
          <p:cNvGrpSpPr/>
          <p:nvPr/>
        </p:nvGrpSpPr>
        <p:grpSpPr>
          <a:xfrm>
            <a:off x="3109096" y="4351128"/>
            <a:ext cx="900355" cy="436429"/>
            <a:chOff x="3109096" y="4351128"/>
            <a:chExt cx="900355" cy="436429"/>
          </a:xfrm>
        </p:grpSpPr>
        <p:sp>
          <p:nvSpPr>
            <p:cNvPr id="318" name="Freeform 372"/>
            <p:cNvSpPr>
              <a:spLocks/>
            </p:cNvSpPr>
            <p:nvPr/>
          </p:nvSpPr>
          <p:spPr bwMode="auto">
            <a:xfrm rot="1700817">
              <a:off x="3109096" y="4351128"/>
              <a:ext cx="338493" cy="249841"/>
            </a:xfrm>
            <a:custGeom>
              <a:avLst/>
              <a:gdLst>
                <a:gd name="T0" fmla="*/ 181 w 181"/>
                <a:gd name="T1" fmla="*/ 139 h 139"/>
                <a:gd name="T2" fmla="*/ 178 w 181"/>
                <a:gd name="T3" fmla="*/ 139 h 139"/>
                <a:gd name="T4" fmla="*/ 165 w 181"/>
                <a:gd name="T5" fmla="*/ 139 h 139"/>
                <a:gd name="T6" fmla="*/ 148 w 181"/>
                <a:gd name="T7" fmla="*/ 139 h 139"/>
                <a:gd name="T8" fmla="*/ 128 w 181"/>
                <a:gd name="T9" fmla="*/ 137 h 139"/>
                <a:gd name="T10" fmla="*/ 104 w 181"/>
                <a:gd name="T11" fmla="*/ 131 h 139"/>
                <a:gd name="T12" fmla="*/ 79 w 181"/>
                <a:gd name="T13" fmla="*/ 122 h 139"/>
                <a:gd name="T14" fmla="*/ 57 w 181"/>
                <a:gd name="T15" fmla="*/ 109 h 139"/>
                <a:gd name="T16" fmla="*/ 37 w 181"/>
                <a:gd name="T17" fmla="*/ 90 h 139"/>
                <a:gd name="T18" fmla="*/ 24 w 181"/>
                <a:gd name="T19" fmla="*/ 64 h 139"/>
                <a:gd name="T20" fmla="*/ 11 w 181"/>
                <a:gd name="T21" fmla="*/ 74 h 139"/>
                <a:gd name="T22" fmla="*/ 0 w 181"/>
                <a:gd name="T23" fmla="*/ 0 h 139"/>
                <a:gd name="T24" fmla="*/ 74 w 181"/>
                <a:gd name="T25" fmla="*/ 24 h 139"/>
                <a:gd name="T26" fmla="*/ 57 w 181"/>
                <a:gd name="T27" fmla="*/ 33 h 139"/>
                <a:gd name="T28" fmla="*/ 55 w 181"/>
                <a:gd name="T29" fmla="*/ 37 h 139"/>
                <a:gd name="T30" fmla="*/ 55 w 181"/>
                <a:gd name="T31" fmla="*/ 42 h 139"/>
                <a:gd name="T32" fmla="*/ 57 w 181"/>
                <a:gd name="T33" fmla="*/ 51 h 139"/>
                <a:gd name="T34" fmla="*/ 63 w 181"/>
                <a:gd name="T35" fmla="*/ 64 h 139"/>
                <a:gd name="T36" fmla="*/ 72 w 181"/>
                <a:gd name="T37" fmla="*/ 77 h 139"/>
                <a:gd name="T38" fmla="*/ 87 w 181"/>
                <a:gd name="T39" fmla="*/ 94 h 139"/>
                <a:gd name="T40" fmla="*/ 109 w 181"/>
                <a:gd name="T41" fmla="*/ 109 h 139"/>
                <a:gd name="T42" fmla="*/ 141 w 181"/>
                <a:gd name="T43" fmla="*/ 124 h 139"/>
                <a:gd name="T44" fmla="*/ 181 w 181"/>
                <a:gd name="T45" fmla="*/ 139 h 1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1"/>
                <a:gd name="T70" fmla="*/ 0 h 139"/>
                <a:gd name="T71" fmla="*/ 181 w 181"/>
                <a:gd name="T72" fmla="*/ 139 h 1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1" h="139">
                  <a:moveTo>
                    <a:pt x="181" y="139"/>
                  </a:moveTo>
                  <a:lnTo>
                    <a:pt x="178" y="139"/>
                  </a:lnTo>
                  <a:lnTo>
                    <a:pt x="165" y="139"/>
                  </a:lnTo>
                  <a:lnTo>
                    <a:pt x="148" y="139"/>
                  </a:lnTo>
                  <a:lnTo>
                    <a:pt x="128" y="137"/>
                  </a:lnTo>
                  <a:lnTo>
                    <a:pt x="104" y="131"/>
                  </a:lnTo>
                  <a:lnTo>
                    <a:pt x="79" y="122"/>
                  </a:lnTo>
                  <a:lnTo>
                    <a:pt x="57" y="109"/>
                  </a:lnTo>
                  <a:lnTo>
                    <a:pt x="37" y="90"/>
                  </a:lnTo>
                  <a:lnTo>
                    <a:pt x="24" y="64"/>
                  </a:lnTo>
                  <a:lnTo>
                    <a:pt x="11" y="74"/>
                  </a:lnTo>
                  <a:lnTo>
                    <a:pt x="0" y="0"/>
                  </a:lnTo>
                  <a:lnTo>
                    <a:pt x="74" y="24"/>
                  </a:lnTo>
                  <a:lnTo>
                    <a:pt x="57" y="33"/>
                  </a:lnTo>
                  <a:lnTo>
                    <a:pt x="55" y="37"/>
                  </a:lnTo>
                  <a:lnTo>
                    <a:pt x="55" y="42"/>
                  </a:lnTo>
                  <a:lnTo>
                    <a:pt x="57" y="51"/>
                  </a:lnTo>
                  <a:lnTo>
                    <a:pt x="63" y="64"/>
                  </a:lnTo>
                  <a:lnTo>
                    <a:pt x="72" y="77"/>
                  </a:lnTo>
                  <a:lnTo>
                    <a:pt x="87" y="94"/>
                  </a:lnTo>
                  <a:lnTo>
                    <a:pt x="109" y="109"/>
                  </a:lnTo>
                  <a:lnTo>
                    <a:pt x="141" y="124"/>
                  </a:lnTo>
                  <a:lnTo>
                    <a:pt x="181" y="139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Text Box 137"/>
            <p:cNvSpPr txBox="1">
              <a:spLocks noChangeArrowheads="1"/>
            </p:cNvSpPr>
            <p:nvPr/>
          </p:nvSpPr>
          <p:spPr bwMode="auto">
            <a:xfrm>
              <a:off x="3308875" y="4528512"/>
              <a:ext cx="700576" cy="259045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9pPr>
            </a:lstStyle>
            <a:p>
              <a:r>
                <a:rPr lang="en-US" sz="1100" dirty="0" err="1" smtClean="0">
                  <a:solidFill>
                    <a:schemeClr val="bg2"/>
                  </a:solidFill>
                  <a:latin typeface="Symbol" charset="2"/>
                  <a:cs typeface="Symbol" charset="2"/>
                </a:rPr>
                <a:t>Δ</a:t>
              </a:r>
              <a:r>
                <a:rPr lang="en-US" sz="1100" dirty="0" err="1" smtClean="0">
                  <a:solidFill>
                    <a:schemeClr val="bg2"/>
                  </a:solidFill>
                </a:rPr>
                <a:t>s</a:t>
              </a:r>
              <a:r>
                <a:rPr lang="en-US" sz="1100" dirty="0" smtClean="0">
                  <a:solidFill>
                    <a:schemeClr val="bg2"/>
                  </a:solidFill>
                </a:rPr>
                <a:t> = </a:t>
              </a:r>
              <a:r>
                <a:rPr lang="en-US" sz="1100" dirty="0" err="1" smtClean="0">
                  <a:solidFill>
                    <a:schemeClr val="bg2"/>
                  </a:solidFill>
                  <a:latin typeface="Symbol" charset="0"/>
                </a:rPr>
                <a:t>λ</a:t>
              </a:r>
              <a:r>
                <a:rPr lang="en-US" sz="1100" dirty="0" smtClean="0">
                  <a:solidFill>
                    <a:schemeClr val="bg2"/>
                  </a:solidFill>
                </a:rPr>
                <a:t>/</a:t>
              </a:r>
              <a:r>
                <a:rPr lang="en-US" sz="1100" dirty="0">
                  <a:solidFill>
                    <a:schemeClr val="bg2"/>
                  </a:solidFill>
                </a:rPr>
                <a:t>2</a:t>
              </a:r>
            </a:p>
          </p:txBody>
        </p:sp>
      </p:grpSp>
      <p:sp>
        <p:nvSpPr>
          <p:cNvPr id="320" name="Oval 319"/>
          <p:cNvSpPr/>
          <p:nvPr/>
        </p:nvSpPr>
        <p:spPr bwMode="auto">
          <a:xfrm>
            <a:off x="5037513" y="4089862"/>
            <a:ext cx="133004" cy="133004"/>
          </a:xfrm>
          <a:prstGeom prst="ellipse">
            <a:avLst/>
          </a:prstGeom>
          <a:solidFill>
            <a:srgbClr val="FF0000"/>
          </a:solidFill>
          <a:ln w="12699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32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dirty="0" smtClean="0"/>
              <a:t>ER@CEBAF: Slip Half RF Wavelength</a:t>
            </a:r>
            <a:endParaRPr lang="en-US" dirty="0"/>
          </a:p>
        </p:txBody>
      </p:sp>
      <p:sp>
        <p:nvSpPr>
          <p:cNvPr id="32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36075" y="6450949"/>
            <a:ext cx="736325" cy="365125"/>
          </a:xfrm>
        </p:spPr>
        <p:txBody>
          <a:bodyPr/>
          <a:lstStyle/>
          <a:p>
            <a:fld id="{C5A364D8-B016-A94F-BA08-B382FC3388E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65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1.48148E-6 L -0.04635 0.02801 L -0.08542 0.04861 L -0.11719 0.05208 L -0.15642 0.04861 L -0.19184 0.03518 L -0.20903 0.01829 L -0.21545 -0.00371 L -0.21545 -0.01574 L -0.21458 -0.03033 L -0.18906 -0.0544 L -0.14913 -0.08727 " pathEditMode="relative" ptsTypes="AAAAAAAAAAAA">
                                      <p:cBhvr>
                                        <p:cTn id="6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 animBg="1"/>
    </p:bldLst>
  </p:timing>
</p:sld>
</file>

<file path=ppt/theme/theme1.xml><?xml version="1.0" encoding="utf-8"?>
<a:theme xmlns:a="http://schemas.openxmlformats.org/drawingml/2006/main" name="StayTreat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rgbClr val="FF0000"/>
            </a:solidFill>
            <a:latin typeface="Arial"/>
            <a:cs typeface="Arial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StayTreatTemplate.potx</Template>
  <TotalTime>986</TotalTime>
  <Words>1950</Words>
  <Application>Microsoft Macintosh PowerPoint</Application>
  <PresentationFormat>On-screen Show (4:3)</PresentationFormat>
  <Paragraphs>409</Paragraphs>
  <Slides>32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StayTreatTemplate</vt:lpstr>
      <vt:lpstr>PowerPoint Presentation</vt:lpstr>
      <vt:lpstr>Collaboration</vt:lpstr>
      <vt:lpstr>Energy Recovery Linacs: CEBAF</vt:lpstr>
      <vt:lpstr>Energy Recovery Linacs: CEBAF</vt:lpstr>
      <vt:lpstr>Energy Recovery Linacs: ER@CEBAF</vt:lpstr>
      <vt:lpstr>Energy Recovery Linacs: ER@CEBAF</vt:lpstr>
      <vt:lpstr>ER@CEBAF</vt:lpstr>
      <vt:lpstr>ER@CEBAF: Accelerating</vt:lpstr>
      <vt:lpstr>ER@CEBAF: Slip Half RF Wavelength</vt:lpstr>
      <vt:lpstr>ER@CEBAF: Decelerating</vt:lpstr>
      <vt:lpstr>ERLs at Jefferson Lab</vt:lpstr>
      <vt:lpstr>World ERL Landscape</vt:lpstr>
      <vt:lpstr>LHeC Electron-Ion Collider ERL</vt:lpstr>
      <vt:lpstr>CEBAF Hardware Modifications</vt:lpstr>
      <vt:lpstr>Longitudinal Simulations and Match</vt:lpstr>
      <vt:lpstr>Reader/TAC Comment: Modeling</vt:lpstr>
      <vt:lpstr>Optimized Linac Optics</vt:lpstr>
      <vt:lpstr>Diagnostics and Measurements: BPMs</vt:lpstr>
      <vt:lpstr>Diagnostics and Measurements: Dump</vt:lpstr>
      <vt:lpstr>Cost</vt:lpstr>
      <vt:lpstr>Phased Hardware Commissioning</vt:lpstr>
      <vt:lpstr>2003 CEBAF-ER Measurements</vt:lpstr>
      <vt:lpstr>Phased Hardware Commissioning</vt:lpstr>
      <vt:lpstr>Beam Breakup (BBU)</vt:lpstr>
      <vt:lpstr>Summary and Request</vt:lpstr>
      <vt:lpstr>Backup Slides ==============</vt:lpstr>
      <vt:lpstr>Backup: Pathlength Chicane Details</vt:lpstr>
      <vt:lpstr>Backup: Dump Traffic Clearance</vt:lpstr>
      <vt:lpstr>Backup: Optimized Linac Optics</vt:lpstr>
      <vt:lpstr>Backup: Dump Extraction Detail</vt:lpstr>
      <vt:lpstr>Backup: BNL 2-Up/2-Down Matching</vt:lpstr>
      <vt:lpstr>Backup: Reader/TAC Comment: BLMs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freyberg</dc:creator>
  <cp:lastModifiedBy>Todd Satogata</cp:lastModifiedBy>
  <cp:revision>528</cp:revision>
  <dcterms:created xsi:type="dcterms:W3CDTF">2016-05-12T14:56:17Z</dcterms:created>
  <dcterms:modified xsi:type="dcterms:W3CDTF">2016-07-26T12:01:16Z</dcterms:modified>
</cp:coreProperties>
</file>