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4" r:id="rId2"/>
    <p:sldId id="335" r:id="rId3"/>
    <p:sldId id="298" r:id="rId4"/>
    <p:sldId id="321" r:id="rId5"/>
    <p:sldId id="319" r:id="rId6"/>
    <p:sldId id="297" r:id="rId7"/>
    <p:sldId id="311" r:id="rId8"/>
    <p:sldId id="299" r:id="rId9"/>
    <p:sldId id="308" r:id="rId10"/>
    <p:sldId id="324" r:id="rId11"/>
    <p:sldId id="325" r:id="rId12"/>
    <p:sldId id="263" r:id="rId13"/>
    <p:sldId id="326" r:id="rId14"/>
    <p:sldId id="320" r:id="rId15"/>
    <p:sldId id="272" r:id="rId16"/>
    <p:sldId id="318" r:id="rId17"/>
    <p:sldId id="305" r:id="rId18"/>
    <p:sldId id="334" r:id="rId19"/>
    <p:sldId id="289" r:id="rId20"/>
    <p:sldId id="327" r:id="rId21"/>
    <p:sldId id="332" r:id="rId22"/>
    <p:sldId id="307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8D802"/>
    <a:srgbClr val="FF0E93"/>
    <a:srgbClr val="06DDFF"/>
    <a:srgbClr val="F500F7"/>
    <a:srgbClr val="11F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73" autoAdjust="0"/>
    <p:restoredTop sz="99225" autoAdjust="0"/>
  </p:normalViewPr>
  <p:slideViewPr>
    <p:cSldViewPr snapToGrid="0">
      <p:cViewPr>
        <p:scale>
          <a:sx n="100" d="100"/>
          <a:sy n="100" d="100"/>
        </p:scale>
        <p:origin x="-64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CF0B0-40CB-4241-9AD2-72EA495EEF45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C39B2-7D32-A243-803A-80FB8BD02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835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8568B-747F-5048-BBFF-A7D5F40B2CA5}" type="datetime1">
              <a:rPr lang="en-US" smtClean="0"/>
              <a:t>7/26/16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02E93-281E-9D4C-8223-F12329998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478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2E93-281E-9D4C-8223-F12329998E7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E7A7F-6A16-6947-8C19-C684ADA3E23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9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2E93-281E-9D4C-8223-F12329998E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2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7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6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5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1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9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8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0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91DD-6FFC-A545-8E48-7CE3964333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tiff"/><Relationship Id="rId12" Type="http://schemas.openxmlformats.org/officeDocument/2006/relationships/image" Target="../media/image23.tiff"/><Relationship Id="rId13" Type="http://schemas.openxmlformats.org/officeDocument/2006/relationships/image" Target="../media/image24.tiff"/><Relationship Id="rId14" Type="http://schemas.openxmlformats.org/officeDocument/2006/relationships/image" Target="../media/image25.tiff"/><Relationship Id="rId15" Type="http://schemas.openxmlformats.org/officeDocument/2006/relationships/image" Target="../media/image26.tiff"/><Relationship Id="rId16" Type="http://schemas.openxmlformats.org/officeDocument/2006/relationships/image" Target="../media/image27.tiff"/><Relationship Id="rId17" Type="http://schemas.openxmlformats.org/officeDocument/2006/relationships/image" Target="../media/image28.tiff"/><Relationship Id="rId18" Type="http://schemas.openxmlformats.org/officeDocument/2006/relationships/image" Target="../media/image29.tiff"/><Relationship Id="rId19" Type="http://schemas.openxmlformats.org/officeDocument/2006/relationships/image" Target="../media/image3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6" Type="http://schemas.openxmlformats.org/officeDocument/2006/relationships/image" Target="../media/image17.tiff"/><Relationship Id="rId7" Type="http://schemas.openxmlformats.org/officeDocument/2006/relationships/image" Target="../media/image18.tiff"/><Relationship Id="rId8" Type="http://schemas.openxmlformats.org/officeDocument/2006/relationships/image" Target="../media/image19.tiff"/><Relationship Id="rId9" Type="http://schemas.openxmlformats.org/officeDocument/2006/relationships/image" Target="../media/image20.tiff"/><Relationship Id="rId10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image" Target="../media/image6.tif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5" Type="http://schemas.openxmlformats.org/officeDocument/2006/relationships/image" Target="../media/image6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667891DD-6FFC-A545-8E48-7CE3964333B7}" type="slidenum">
              <a:rPr lang="en-US" smtClean="0"/>
              <a:t>1</a:t>
            </a:fld>
            <a:r>
              <a:rPr lang="en-US" dirty="0" smtClean="0"/>
              <a:t> of 25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0400" y="657225"/>
            <a:ext cx="7772400" cy="167957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</a:rPr>
              <a:t>PHADE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rgbClr val="0000FF"/>
                </a:solidFill>
              </a:rPr>
              <a:t>ACES</a:t>
            </a:r>
          </a:p>
          <a:p>
            <a:r>
              <a:rPr lang="en-US" sz="2400" b="1" dirty="0" smtClean="0"/>
              <a:t> </a:t>
            </a:r>
            <a:r>
              <a:rPr lang="en-US" sz="2400" dirty="0" smtClean="0"/>
              <a:t>A </a:t>
            </a:r>
            <a:r>
              <a:rPr lang="en-US" sz="2400" b="1" dirty="0" err="1" smtClean="0">
                <a:solidFill>
                  <a:srgbClr val="0000FF"/>
                </a:solidFill>
              </a:rPr>
              <a:t>PH</a:t>
            </a:r>
            <a:r>
              <a:rPr lang="en-US" sz="2400" dirty="0" err="1" smtClean="0"/>
              <a:t>osphorescent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fterglow </a:t>
            </a:r>
            <a:r>
              <a:rPr lang="en-US" sz="2400" b="1" dirty="0" smtClean="0">
                <a:solidFill>
                  <a:srgbClr val="0000FF"/>
                </a:solidFill>
              </a:rPr>
              <a:t>DE</a:t>
            </a:r>
            <a:r>
              <a:rPr lang="en-US" sz="2400" dirty="0" smtClean="0"/>
              <a:t>TECTOR</a:t>
            </a:r>
          </a:p>
          <a:p>
            <a:r>
              <a:rPr lang="en-US" sz="2400" dirty="0" smtClean="0"/>
              <a:t> &amp;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A C</a:t>
            </a:r>
            <a:r>
              <a:rPr lang="en-US" sz="2400" dirty="0" smtClean="0"/>
              <a:t>hameleon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/>
              <a:t>xperimental </a:t>
            </a:r>
            <a:r>
              <a:rPr lang="en-US" sz="2400" b="1" dirty="0" smtClean="0">
                <a:solidFill>
                  <a:srgbClr val="0000FF"/>
                </a:solidFill>
              </a:rPr>
              <a:t>S</a:t>
            </a:r>
            <a:r>
              <a:rPr lang="en-US" sz="2400" dirty="0" smtClean="0"/>
              <a:t>earch</a:t>
            </a:r>
          </a:p>
          <a:p>
            <a:endParaRPr lang="en-US" sz="2400" dirty="0"/>
          </a:p>
          <a:p>
            <a:r>
              <a:rPr lang="en-US" sz="2400" dirty="0" smtClean="0"/>
              <a:t>A PAC44 Proposal*</a:t>
            </a:r>
          </a:p>
          <a:p>
            <a:endParaRPr lang="en-US" sz="1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63133" y="2705100"/>
            <a:ext cx="6400800" cy="32385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James R. Boyce</a:t>
            </a:r>
          </a:p>
          <a:p>
            <a:pPr marL="0" indent="0" algn="ctr">
              <a:buNone/>
            </a:pPr>
            <a:r>
              <a:rPr lang="en-US" sz="1400" i="1" dirty="0" smtClean="0"/>
              <a:t>College of William &amp; Mary and Jefferson Lab</a:t>
            </a:r>
          </a:p>
          <a:p>
            <a:pPr marL="0" indent="0" algn="ctr">
              <a:buNone/>
            </a:pPr>
            <a:r>
              <a:rPr lang="en-US" sz="1400" dirty="0" smtClean="0"/>
              <a:t>For the</a:t>
            </a:r>
          </a:p>
          <a:p>
            <a:pPr marL="0" indent="0" algn="ctr">
              <a:buNone/>
            </a:pPr>
            <a:r>
              <a:rPr lang="en-US" sz="1400" dirty="0" smtClean="0"/>
              <a:t>PHADE/ACES TEAM:</a:t>
            </a:r>
          </a:p>
          <a:p>
            <a:pPr marL="0" indent="0" algn="ctr">
              <a:buNone/>
            </a:pPr>
            <a:r>
              <a:rPr lang="en-US" sz="1400" dirty="0" smtClean="0"/>
              <a:t>(in alphabetical order)</a:t>
            </a:r>
          </a:p>
          <a:p>
            <a:pPr marL="0" indent="0" algn="ctr">
              <a:buNone/>
            </a:pPr>
            <a:r>
              <a:rPr lang="en-US" sz="1400" dirty="0" smtClean="0"/>
              <a:t>Andrei Afanasev, </a:t>
            </a:r>
            <a:r>
              <a:rPr lang="en-US" sz="1400" i="1" dirty="0" smtClean="0"/>
              <a:t>George Washington University &amp; JLab</a:t>
            </a:r>
          </a:p>
          <a:p>
            <a:pPr marL="0" indent="0" algn="ctr">
              <a:buNone/>
            </a:pPr>
            <a:r>
              <a:rPr lang="en-US" sz="1400" dirty="0" smtClean="0"/>
              <a:t>George Biallas,  </a:t>
            </a:r>
            <a:r>
              <a:rPr lang="en-US" sz="1400" i="1" dirty="0" smtClean="0"/>
              <a:t>Jefferson Lab</a:t>
            </a: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James R. Boyce, Spokesperson, </a:t>
            </a:r>
            <a:r>
              <a:rPr lang="en-US" sz="1400" i="1" dirty="0" smtClean="0"/>
              <a:t>CW&amp;M and JLab</a:t>
            </a:r>
          </a:p>
          <a:p>
            <a:pPr marL="0" indent="0" algn="ctr">
              <a:buNone/>
            </a:pPr>
            <a:r>
              <a:rPr lang="en-US" sz="1400" dirty="0" smtClean="0"/>
              <a:t>Mahlon Long,  </a:t>
            </a:r>
            <a:r>
              <a:rPr lang="en-US" sz="1400" i="1" dirty="0" smtClean="0"/>
              <a:t>JLab</a:t>
            </a:r>
          </a:p>
          <a:p>
            <a:pPr marL="0" indent="0" algn="ctr">
              <a:buNone/>
            </a:pPr>
            <a:r>
              <a:rPr lang="en-US" sz="1400" dirty="0" smtClean="0"/>
              <a:t>Dennis Manos, </a:t>
            </a:r>
            <a:r>
              <a:rPr lang="en-US" sz="1400" i="1" dirty="0" smtClean="0"/>
              <a:t>College of William &amp; Mary</a:t>
            </a:r>
          </a:p>
          <a:p>
            <a:pPr marL="0" indent="0" algn="ctr">
              <a:buNone/>
            </a:pPr>
            <a:r>
              <a:rPr lang="en-US" sz="1400" dirty="0" smtClean="0"/>
              <a:t>Brianna Thorpe, </a:t>
            </a:r>
            <a:r>
              <a:rPr lang="en-US" sz="1400" i="1" dirty="0" smtClean="0"/>
              <a:t>Arizona State University &amp; JLab SULI Student</a:t>
            </a: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Carl Zorn, </a:t>
            </a:r>
            <a:r>
              <a:rPr lang="en-US" sz="1400" i="1" dirty="0" smtClean="0"/>
              <a:t>JLab</a:t>
            </a:r>
            <a:endParaRPr lang="en-US" sz="1400" dirty="0" smtClean="0"/>
          </a:p>
          <a:p>
            <a:pPr marL="0" indent="0" algn="ctr">
              <a:buNone/>
            </a:pPr>
            <a:endParaRPr lang="en-US" sz="1400" i="1" dirty="0" smtClean="0"/>
          </a:p>
          <a:p>
            <a:pPr marL="0" indent="0" algn="ctr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93581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7138" y="677636"/>
            <a:ext cx="5628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ACES–CHASE Comparison (</a:t>
            </a:r>
            <a:r>
              <a:rPr lang="en-US" sz="2800" b="1" dirty="0" smtClean="0">
                <a:latin typeface="Symbol" charset="2"/>
                <a:cs typeface="Symbol" charset="2"/>
              </a:rPr>
              <a:t>b</a:t>
            </a:r>
            <a:r>
              <a:rPr lang="en-US" sz="3200" b="1" baseline="-25000" dirty="0" smtClean="0">
                <a:latin typeface="Symbol" charset="2"/>
                <a:cs typeface="Symbol" charset="2"/>
              </a:rPr>
              <a:t>g</a:t>
            </a:r>
            <a:r>
              <a:rPr lang="en-US" sz="3200" b="1" baseline="-25000" dirty="0" smtClean="0"/>
              <a:t> </a:t>
            </a:r>
            <a:r>
              <a:rPr lang="en-US" sz="2800" b="1" dirty="0" smtClean="0"/>
              <a:t>= 10</a:t>
            </a:r>
            <a:r>
              <a:rPr lang="en-US" sz="2800" b="1" baseline="30000" dirty="0" smtClean="0"/>
              <a:t>14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6C207A-D519-364E-8431-CA37A0F8246A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7600" y="5105400"/>
            <a:ext cx="773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Assuming the afterglow of CHASE at t=0 to be approximately F(t=0) =  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/sec,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ACES configuration should yield a count rate on the order of 10</a:t>
            </a:r>
            <a:r>
              <a:rPr lang="en-US" sz="1600" baseline="30000" dirty="0" smtClean="0"/>
              <a:t>9 </a:t>
            </a:r>
            <a:r>
              <a:rPr lang="en-US" sz="1600" dirty="0" smtClean="0"/>
              <a:t>/sec. (24*1E+8).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Key to this approach is lining vacuum chamber with glass tube</a:t>
            </a:r>
            <a:r>
              <a:rPr lang="en-US" sz="1600" dirty="0"/>
              <a:t> </a:t>
            </a:r>
            <a:r>
              <a:rPr lang="en-US" sz="1600" dirty="0" smtClean="0"/>
              <a:t>or fibers.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Bonus feature: glass separates afterglow photons from chameleons.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28711"/>
              </p:ext>
            </p:extLst>
          </p:nvPr>
        </p:nvGraphicFramePr>
        <p:xfrm>
          <a:off x="2495550" y="1277462"/>
          <a:ext cx="4025900" cy="3723639"/>
        </p:xfrm>
        <a:graphic>
          <a:graphicData uri="http://schemas.openxmlformats.org/drawingml/2006/table">
            <a:tbl>
              <a:tblPr/>
              <a:tblGrid>
                <a:gridCol w="2095500"/>
                <a:gridCol w="990600"/>
                <a:gridCol w="939800"/>
              </a:tblGrid>
              <a:tr h="279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Parameter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CHASE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ACES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 </a:t>
                      </a:r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(T)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1.7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 (m)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(BL)</a:t>
                      </a:r>
                      <a:r>
                        <a:rPr lang="da-DK" sz="22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da-DK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1.10E+04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8.40E+00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W</a:t>
                      </a: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1.00E-04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3.10E+00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(BL)</a:t>
                      </a:r>
                      <a:r>
                        <a:rPr lang="da-DK" sz="2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W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1.10E+00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2.60E+01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ACES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CHASE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=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26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/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1.1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=&gt;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CHASE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If at t = 0, number of chameleons is</a:t>
                      </a: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1.0E+08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2.4E+09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Detectable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afterglow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1.0E+</a:t>
                      </a:r>
                      <a:r>
                        <a:rPr lang="nb-N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6.0E+08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97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15100" y="6492875"/>
            <a:ext cx="2133600" cy="365125"/>
          </a:xfrm>
        </p:spPr>
        <p:txBody>
          <a:bodyPr/>
          <a:lstStyle/>
          <a:p>
            <a:fld id="{667891DD-6FFC-A545-8E48-7CE3964333B7}" type="slidenum">
              <a:rPr lang="en-US" smtClean="0"/>
              <a:t>11</a:t>
            </a:fld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311400" y="673100"/>
            <a:ext cx="389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PHADE  block diagram layout  </a:t>
            </a:r>
            <a:endParaRPr lang="en-US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7679267" y="2794000"/>
            <a:ext cx="4233" cy="338667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975100" y="2654300"/>
            <a:ext cx="622300" cy="647700"/>
          </a:xfrm>
          <a:prstGeom prst="line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17900" y="21971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Pre-chamber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098" y="4571999"/>
            <a:ext cx="1485902" cy="844551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2794000" y="3937000"/>
            <a:ext cx="1117600" cy="12702"/>
          </a:xfrm>
          <a:prstGeom prst="straightConnector1">
            <a:avLst/>
          </a:prstGeom>
          <a:ln w="31750">
            <a:solidFill>
              <a:srgbClr val="0000FF"/>
            </a:solidFill>
            <a:prstDash val="sysDash"/>
            <a:headEnd type="stealth" w="sm" len="lg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251200" y="4940300"/>
            <a:ext cx="1955801" cy="0"/>
          </a:xfrm>
          <a:prstGeom prst="straightConnector1">
            <a:avLst/>
          </a:prstGeom>
          <a:ln w="31750">
            <a:solidFill>
              <a:srgbClr val="0000FF"/>
            </a:solidFill>
            <a:prstDash val="sysDash"/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glass tube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00" y="4633189"/>
            <a:ext cx="431800" cy="477762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5041898" y="4584699"/>
            <a:ext cx="1257301" cy="844551"/>
            <a:chOff x="3619498" y="5359399"/>
            <a:chExt cx="1257301" cy="844551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498" y="5359399"/>
              <a:ext cx="1257301" cy="844551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4013200" y="5486400"/>
              <a:ext cx="431800" cy="40640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ysDot"/>
              <a:headEnd type="none" w="sm" len="lg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>
            <a:stCxn id="45" idx="0"/>
          </p:cNvCxnSpPr>
          <p:nvPr/>
        </p:nvCxnSpPr>
        <p:spPr>
          <a:xfrm flipH="1" flipV="1">
            <a:off x="2781301" y="3276601"/>
            <a:ext cx="31748" cy="1295398"/>
          </a:xfrm>
          <a:prstGeom prst="straightConnector1">
            <a:avLst/>
          </a:prstGeom>
          <a:ln w="31750">
            <a:solidFill>
              <a:srgbClr val="0000FF"/>
            </a:solidFill>
            <a:prstDash val="sysDash"/>
            <a:headEnd type="stealth" w="sm" len="lg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426104" y="1927507"/>
            <a:ext cx="1758916" cy="17012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7103534" y="2789767"/>
            <a:ext cx="4233" cy="338667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262033" y="2794000"/>
            <a:ext cx="4234" cy="321733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1" idx="3"/>
          </p:cNvCxnSpPr>
          <p:nvPr/>
        </p:nvCxnSpPr>
        <p:spPr>
          <a:xfrm>
            <a:off x="1447800" y="2887764"/>
            <a:ext cx="6692900" cy="58636"/>
          </a:xfrm>
          <a:prstGeom prst="line">
            <a:avLst/>
          </a:prstGeom>
          <a:ln>
            <a:solidFill>
              <a:srgbClr val="11FF0A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05300" y="2959100"/>
            <a:ext cx="2374900" cy="63500"/>
          </a:xfrm>
          <a:prstGeom prst="line">
            <a:avLst/>
          </a:prstGeom>
          <a:ln>
            <a:solidFill>
              <a:srgbClr val="D8D80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099300" y="2755900"/>
            <a:ext cx="12701" cy="33020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048503" y="4072465"/>
            <a:ext cx="991878" cy="33855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/>
              <a:t>C</a:t>
            </a:r>
            <a:r>
              <a:rPr lang="en-US" sz="1600" dirty="0" smtClean="0"/>
              <a:t>hamber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610100" y="2781300"/>
            <a:ext cx="3378200" cy="355600"/>
          </a:xfrm>
          <a:prstGeom prst="rect">
            <a:avLst/>
          </a:prstGeom>
          <a:solidFill>
            <a:schemeClr val="bg2">
              <a:lumMod val="90000"/>
              <a:alpha val="47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2590800" y="2590800"/>
            <a:ext cx="793750" cy="609600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>
            <a:solidFill>
              <a:schemeClr val="tx1">
                <a:alpha val="6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 Shutter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8800" y="2472265"/>
            <a:ext cx="889000" cy="830997"/>
          </a:xfrm>
          <a:prstGeom prst="rect">
            <a:avLst/>
          </a:prstGeom>
          <a:noFill/>
          <a:ln>
            <a:solidFill>
              <a:schemeClr val="tx1">
                <a:alpha val="68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Pen pointer</a:t>
            </a:r>
          </a:p>
          <a:p>
            <a:pPr algn="ctr"/>
            <a:r>
              <a:rPr lang="en-US" sz="1600" dirty="0" smtClean="0"/>
              <a:t>laser</a:t>
            </a:r>
            <a:endParaRPr lang="en-US" sz="1600" dirty="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435100" y="3225800"/>
            <a:ext cx="2133600" cy="12700"/>
          </a:xfrm>
          <a:prstGeom prst="line">
            <a:avLst/>
          </a:prstGeom>
          <a:ln w="57150" cmpd="sng">
            <a:solidFill>
              <a:srgbClr val="66006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460500" y="2552700"/>
            <a:ext cx="2019300" cy="0"/>
          </a:xfrm>
          <a:prstGeom prst="line">
            <a:avLst/>
          </a:prstGeom>
          <a:ln w="57150" cmpd="sng">
            <a:solidFill>
              <a:srgbClr val="66006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672169" y="2074332"/>
            <a:ext cx="1593104" cy="33855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Sealed laser pipe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239000" y="3060701"/>
            <a:ext cx="1" cy="990599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 rot="10800000">
            <a:off x="5221559" y="6064027"/>
            <a:ext cx="143698" cy="77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Camera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 rot="10800000">
            <a:off x="5228402" y="6045054"/>
            <a:ext cx="143698" cy="77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Camera</a:t>
            </a:r>
            <a:endParaRPr lang="en-US" sz="1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35400" y="3415143"/>
            <a:ext cx="990600" cy="1093357"/>
            <a:chOff x="4737100" y="3338943"/>
            <a:chExt cx="990600" cy="1093357"/>
          </a:xfrm>
        </p:grpSpPr>
        <p:sp>
          <p:nvSpPr>
            <p:cNvPr id="72" name="Rectangle 71"/>
            <p:cNvSpPr/>
            <p:nvPr/>
          </p:nvSpPr>
          <p:spPr>
            <a:xfrm rot="10800000">
              <a:off x="4803424" y="3341956"/>
              <a:ext cx="498663" cy="6913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Camera</a:t>
              </a:r>
              <a:endParaRPr lang="en-US" sz="1400" dirty="0"/>
            </a:p>
          </p:txBody>
        </p:sp>
        <p:sp>
          <p:nvSpPr>
            <p:cNvPr id="87" name="Rectangle 86"/>
            <p:cNvSpPr/>
            <p:nvPr/>
          </p:nvSpPr>
          <p:spPr>
            <a:xfrm rot="10800000">
              <a:off x="4747869" y="3338943"/>
              <a:ext cx="923814" cy="366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Camera</a:t>
              </a:r>
              <a:endParaRPr lang="en-US" sz="1400" dirty="0"/>
            </a:p>
          </p:txBody>
        </p:sp>
        <p:sp>
          <p:nvSpPr>
            <p:cNvPr id="90" name="Freeform 89"/>
            <p:cNvSpPr/>
            <p:nvPr/>
          </p:nvSpPr>
          <p:spPr>
            <a:xfrm rot="10800000">
              <a:off x="5446247" y="3481726"/>
              <a:ext cx="53600" cy="140088"/>
            </a:xfrm>
            <a:custGeom>
              <a:avLst/>
              <a:gdLst>
                <a:gd name="connsiteX0" fmla="*/ 0 w 1257300"/>
                <a:gd name="connsiteY0" fmla="*/ 0 h 469900"/>
                <a:gd name="connsiteX1" fmla="*/ 0 w 1257300"/>
                <a:gd name="connsiteY1" fmla="*/ 469900 h 469900"/>
                <a:gd name="connsiteX2" fmla="*/ 1244600 w 1257300"/>
                <a:gd name="connsiteY2" fmla="*/ 469900 h 469900"/>
                <a:gd name="connsiteX3" fmla="*/ 1257300 w 1257300"/>
                <a:gd name="connsiteY3" fmla="*/ 0 h 469900"/>
                <a:gd name="connsiteX4" fmla="*/ 0 w 1257300"/>
                <a:gd name="connsiteY4" fmla="*/ 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469900">
                  <a:moveTo>
                    <a:pt x="0" y="0"/>
                  </a:moveTo>
                  <a:lnTo>
                    <a:pt x="0" y="469900"/>
                  </a:lnTo>
                  <a:lnTo>
                    <a:pt x="1244600" y="469900"/>
                  </a:lnTo>
                  <a:lnTo>
                    <a:pt x="1257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 101"/>
            <p:cNvSpPr/>
            <p:nvPr/>
          </p:nvSpPr>
          <p:spPr>
            <a:xfrm rot="10800000" flipH="1">
              <a:off x="4867681" y="3487113"/>
              <a:ext cx="63374" cy="140088"/>
            </a:xfrm>
            <a:custGeom>
              <a:avLst/>
              <a:gdLst>
                <a:gd name="connsiteX0" fmla="*/ 0 w 1257300"/>
                <a:gd name="connsiteY0" fmla="*/ 0 h 469900"/>
                <a:gd name="connsiteX1" fmla="*/ 0 w 1257300"/>
                <a:gd name="connsiteY1" fmla="*/ 469900 h 469900"/>
                <a:gd name="connsiteX2" fmla="*/ 1244600 w 1257300"/>
                <a:gd name="connsiteY2" fmla="*/ 469900 h 469900"/>
                <a:gd name="connsiteX3" fmla="*/ 1257300 w 1257300"/>
                <a:gd name="connsiteY3" fmla="*/ 0 h 469900"/>
                <a:gd name="connsiteX4" fmla="*/ 0 w 1257300"/>
                <a:gd name="connsiteY4" fmla="*/ 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469900">
                  <a:moveTo>
                    <a:pt x="0" y="0"/>
                  </a:moveTo>
                  <a:lnTo>
                    <a:pt x="0" y="469900"/>
                  </a:lnTo>
                  <a:lnTo>
                    <a:pt x="1244600" y="469900"/>
                  </a:lnTo>
                  <a:lnTo>
                    <a:pt x="1257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flipH="1" flipV="1">
              <a:off x="5463587" y="3497888"/>
              <a:ext cx="66389" cy="140088"/>
            </a:xfrm>
            <a:custGeom>
              <a:avLst/>
              <a:gdLst>
                <a:gd name="connsiteX0" fmla="*/ 0 w 1257300"/>
                <a:gd name="connsiteY0" fmla="*/ 0 h 469900"/>
                <a:gd name="connsiteX1" fmla="*/ 0 w 1257300"/>
                <a:gd name="connsiteY1" fmla="*/ 469900 h 469900"/>
                <a:gd name="connsiteX2" fmla="*/ 1244600 w 1257300"/>
                <a:gd name="connsiteY2" fmla="*/ 469900 h 469900"/>
                <a:gd name="connsiteX3" fmla="*/ 1257300 w 1257300"/>
                <a:gd name="connsiteY3" fmla="*/ 0 h 469900"/>
                <a:gd name="connsiteX4" fmla="*/ 0 w 1257300"/>
                <a:gd name="connsiteY4" fmla="*/ 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469900">
                  <a:moveTo>
                    <a:pt x="0" y="0"/>
                  </a:moveTo>
                  <a:lnTo>
                    <a:pt x="0" y="469900"/>
                  </a:lnTo>
                  <a:lnTo>
                    <a:pt x="1244600" y="469900"/>
                  </a:lnTo>
                  <a:lnTo>
                    <a:pt x="1257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737100" y="3435076"/>
              <a:ext cx="990600" cy="997224"/>
            </a:xfrm>
            <a:prstGeom prst="rect">
              <a:avLst/>
            </a:prstGeom>
            <a:noFill/>
            <a:ln>
              <a:solidFill>
                <a:srgbClr val="660066">
                  <a:alpha val="68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Shutter &amp;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Camera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318000" y="3086100"/>
            <a:ext cx="0" cy="571500"/>
          </a:xfrm>
          <a:prstGeom prst="line">
            <a:avLst/>
          </a:prstGeom>
          <a:ln>
            <a:solidFill>
              <a:srgbClr val="D8D80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n 2"/>
          <p:cNvSpPr/>
          <p:nvPr/>
        </p:nvSpPr>
        <p:spPr>
          <a:xfrm>
            <a:off x="6651626" y="2886074"/>
            <a:ext cx="142874" cy="149225"/>
          </a:xfrm>
          <a:prstGeom prst="sun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15569" y="2074332"/>
            <a:ext cx="2082621" cy="33855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Phosphorescent target</a:t>
            </a:r>
            <a:endParaRPr lang="en-US" sz="1600" dirty="0"/>
          </a:p>
        </p:txBody>
      </p:sp>
      <p:cxnSp>
        <p:nvCxnSpPr>
          <p:cNvPr id="52" name="Straight Connector 51"/>
          <p:cNvCxnSpPr>
            <a:endCxn id="3" idx="0"/>
          </p:cNvCxnSpPr>
          <p:nvPr/>
        </p:nvCxnSpPr>
        <p:spPr>
          <a:xfrm flipH="1">
            <a:off x="6723063" y="2400300"/>
            <a:ext cx="7937" cy="485774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48922" y="2777065"/>
            <a:ext cx="184666" cy="338554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67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95 -0.01296 L 3.33333E-6 3.7037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5278 L 0.00139 0.05277 " pathEditMode="relative" ptsTypes="AA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2100" y="431800"/>
            <a:ext cx="8606434" cy="6037443"/>
            <a:chOff x="203200" y="482600"/>
            <a:chExt cx="8631834" cy="6037443"/>
          </a:xfrm>
        </p:grpSpPr>
        <p:sp>
          <p:nvSpPr>
            <p:cNvPr id="75" name="TextBox 74"/>
            <p:cNvSpPr txBox="1"/>
            <p:nvPr/>
          </p:nvSpPr>
          <p:spPr>
            <a:xfrm rot="10800000" flipH="1" flipV="1">
              <a:off x="1616703" y="2411507"/>
              <a:ext cx="750711" cy="555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Laser</a:t>
              </a:r>
            </a:p>
            <a:p>
              <a:r>
                <a:rPr lang="en-US" sz="1600" dirty="0" smtClean="0"/>
                <a:t>beam</a:t>
              </a:r>
              <a:endParaRPr lang="en-US" sz="1600" dirty="0"/>
            </a:p>
          </p:txBody>
        </p:sp>
        <p:pic>
          <p:nvPicPr>
            <p:cNvPr id="84" name="Picture 83" descr="CF nipple.tif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866" t="7066" r="6704" b="15217"/>
            <a:stretch/>
          </p:blipFill>
          <p:spPr>
            <a:xfrm rot="10800000">
              <a:off x="798806" y="2449713"/>
              <a:ext cx="608015" cy="1113019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 rot="16200000">
              <a:off x="113740" y="2821646"/>
              <a:ext cx="1121970" cy="366049"/>
            </a:xfrm>
            <a:prstGeom prst="rect">
              <a:avLst/>
            </a:prstGeom>
            <a:solidFill>
              <a:srgbClr val="660066">
                <a:alpha val="43000"/>
              </a:srgbClr>
            </a:solidFill>
            <a:ln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 flipV="1">
              <a:off x="660400" y="3365500"/>
              <a:ext cx="12700" cy="1079500"/>
            </a:xfrm>
            <a:prstGeom prst="straightConnector1">
              <a:avLst/>
            </a:prstGeom>
            <a:ln>
              <a:prstDash val="sysDot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 rot="10800000" flipH="1" flipV="1">
              <a:off x="572287" y="4382334"/>
              <a:ext cx="917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376092"/>
                  </a:solidFill>
                </a:rPr>
                <a:t>Shutters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1661" y="482600"/>
              <a:ext cx="5850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PHADE </a:t>
              </a:r>
              <a:r>
                <a:rPr lang="en-US" sz="2400" dirty="0" smtClean="0"/>
                <a:t>Pre-chamber assembly.  Rev. 5/25/16</a:t>
              </a:r>
              <a:endParaRPr lang="en-US" sz="2400" b="1" dirty="0" smtClean="0"/>
            </a:p>
          </p:txBody>
        </p:sp>
        <p:sp>
          <p:nvSpPr>
            <p:cNvPr id="51" name="Freeform 50"/>
            <p:cNvSpPr/>
            <p:nvPr/>
          </p:nvSpPr>
          <p:spPr>
            <a:xfrm flipH="1" flipV="1">
              <a:off x="2753139" y="1558192"/>
              <a:ext cx="1501424" cy="2386745"/>
            </a:xfrm>
            <a:custGeom>
              <a:avLst/>
              <a:gdLst>
                <a:gd name="connsiteX0" fmla="*/ 0 w 1536700"/>
                <a:gd name="connsiteY0" fmla="*/ 1600200 h 2413000"/>
                <a:gd name="connsiteX1" fmla="*/ 25400 w 1536700"/>
                <a:gd name="connsiteY1" fmla="*/ 2400300 h 2413000"/>
                <a:gd name="connsiteX2" fmla="*/ 1536700 w 1536700"/>
                <a:gd name="connsiteY2" fmla="*/ 2413000 h 2413000"/>
                <a:gd name="connsiteX3" fmla="*/ 1524000 w 1536700"/>
                <a:gd name="connsiteY3" fmla="*/ 0 h 2413000"/>
                <a:gd name="connsiteX4" fmla="*/ 0 w 1536700"/>
                <a:gd name="connsiteY4" fmla="*/ 1600200 h 2413000"/>
                <a:gd name="connsiteX0" fmla="*/ 0 w 1536700"/>
                <a:gd name="connsiteY0" fmla="*/ 1600200 h 2413000"/>
                <a:gd name="connsiteX1" fmla="*/ 25400 w 1536700"/>
                <a:gd name="connsiteY1" fmla="*/ 2400300 h 2413000"/>
                <a:gd name="connsiteX2" fmla="*/ 1536700 w 1536700"/>
                <a:gd name="connsiteY2" fmla="*/ 2413000 h 2413000"/>
                <a:gd name="connsiteX3" fmla="*/ 1524000 w 1536700"/>
                <a:gd name="connsiteY3" fmla="*/ 0 h 2413000"/>
                <a:gd name="connsiteX4" fmla="*/ 368300 w 1536700"/>
                <a:gd name="connsiteY4" fmla="*/ 1308100 h 2413000"/>
                <a:gd name="connsiteX5" fmla="*/ 0 w 1536700"/>
                <a:gd name="connsiteY5" fmla="*/ 1600200 h 2413000"/>
                <a:gd name="connsiteX0" fmla="*/ 0 w 1536700"/>
                <a:gd name="connsiteY0" fmla="*/ 1688448 h 2501248"/>
                <a:gd name="connsiteX1" fmla="*/ 25400 w 1536700"/>
                <a:gd name="connsiteY1" fmla="*/ 2488548 h 2501248"/>
                <a:gd name="connsiteX2" fmla="*/ 1536700 w 1536700"/>
                <a:gd name="connsiteY2" fmla="*/ 2501248 h 2501248"/>
                <a:gd name="connsiteX3" fmla="*/ 1524000 w 1536700"/>
                <a:gd name="connsiteY3" fmla="*/ 88248 h 2501248"/>
                <a:gd name="connsiteX4" fmla="*/ 1117600 w 1536700"/>
                <a:gd name="connsiteY4" fmla="*/ 621648 h 2501248"/>
                <a:gd name="connsiteX5" fmla="*/ 368300 w 1536700"/>
                <a:gd name="connsiteY5" fmla="*/ 1396348 h 2501248"/>
                <a:gd name="connsiteX6" fmla="*/ 0 w 1536700"/>
                <a:gd name="connsiteY6" fmla="*/ 1688448 h 2501248"/>
                <a:gd name="connsiteX0" fmla="*/ 0 w 1536700"/>
                <a:gd name="connsiteY0" fmla="*/ 1693763 h 2506563"/>
                <a:gd name="connsiteX1" fmla="*/ 25400 w 1536700"/>
                <a:gd name="connsiteY1" fmla="*/ 2493863 h 2506563"/>
                <a:gd name="connsiteX2" fmla="*/ 1536700 w 1536700"/>
                <a:gd name="connsiteY2" fmla="*/ 2506563 h 2506563"/>
                <a:gd name="connsiteX3" fmla="*/ 1524000 w 1536700"/>
                <a:gd name="connsiteY3" fmla="*/ 93563 h 2506563"/>
                <a:gd name="connsiteX4" fmla="*/ 1104900 w 1536700"/>
                <a:gd name="connsiteY4" fmla="*/ 576163 h 2506563"/>
                <a:gd name="connsiteX5" fmla="*/ 368300 w 1536700"/>
                <a:gd name="connsiteY5" fmla="*/ 1401663 h 2506563"/>
                <a:gd name="connsiteX6" fmla="*/ 0 w 1536700"/>
                <a:gd name="connsiteY6" fmla="*/ 1693763 h 2506563"/>
                <a:gd name="connsiteX0" fmla="*/ 0 w 1536700"/>
                <a:gd name="connsiteY0" fmla="*/ 1693763 h 2506563"/>
                <a:gd name="connsiteX1" fmla="*/ 25400 w 1536700"/>
                <a:gd name="connsiteY1" fmla="*/ 2493863 h 2506563"/>
                <a:gd name="connsiteX2" fmla="*/ 1536700 w 1536700"/>
                <a:gd name="connsiteY2" fmla="*/ 2506563 h 2506563"/>
                <a:gd name="connsiteX3" fmla="*/ 1524000 w 1536700"/>
                <a:gd name="connsiteY3" fmla="*/ 93563 h 2506563"/>
                <a:gd name="connsiteX4" fmla="*/ 1104900 w 1536700"/>
                <a:gd name="connsiteY4" fmla="*/ 576163 h 2506563"/>
                <a:gd name="connsiteX5" fmla="*/ 927100 w 1536700"/>
                <a:gd name="connsiteY5" fmla="*/ 860030 h 2506563"/>
                <a:gd name="connsiteX6" fmla="*/ 368300 w 1536700"/>
                <a:gd name="connsiteY6" fmla="*/ 1401663 h 2506563"/>
                <a:gd name="connsiteX7" fmla="*/ 0 w 1536700"/>
                <a:gd name="connsiteY7" fmla="*/ 1693763 h 2506563"/>
                <a:gd name="connsiteX0" fmla="*/ 0 w 1536700"/>
                <a:gd name="connsiteY0" fmla="*/ 1699731 h 2512531"/>
                <a:gd name="connsiteX1" fmla="*/ 25400 w 1536700"/>
                <a:gd name="connsiteY1" fmla="*/ 2499831 h 2512531"/>
                <a:gd name="connsiteX2" fmla="*/ 1536700 w 1536700"/>
                <a:gd name="connsiteY2" fmla="*/ 2512531 h 2512531"/>
                <a:gd name="connsiteX3" fmla="*/ 1524000 w 1536700"/>
                <a:gd name="connsiteY3" fmla="*/ 99531 h 2512531"/>
                <a:gd name="connsiteX4" fmla="*/ 1104900 w 1536700"/>
                <a:gd name="connsiteY4" fmla="*/ 531331 h 2512531"/>
                <a:gd name="connsiteX5" fmla="*/ 927100 w 1536700"/>
                <a:gd name="connsiteY5" fmla="*/ 865998 h 2512531"/>
                <a:gd name="connsiteX6" fmla="*/ 368300 w 1536700"/>
                <a:gd name="connsiteY6" fmla="*/ 1407631 h 2512531"/>
                <a:gd name="connsiteX7" fmla="*/ 0 w 1536700"/>
                <a:gd name="connsiteY7" fmla="*/ 1699731 h 2512531"/>
                <a:gd name="connsiteX0" fmla="*/ 0 w 1536700"/>
                <a:gd name="connsiteY0" fmla="*/ 1699731 h 2512531"/>
                <a:gd name="connsiteX1" fmla="*/ 25400 w 1536700"/>
                <a:gd name="connsiteY1" fmla="*/ 2499831 h 2512531"/>
                <a:gd name="connsiteX2" fmla="*/ 1536700 w 1536700"/>
                <a:gd name="connsiteY2" fmla="*/ 2512531 h 2512531"/>
                <a:gd name="connsiteX3" fmla="*/ 1524000 w 1536700"/>
                <a:gd name="connsiteY3" fmla="*/ 99531 h 2512531"/>
                <a:gd name="connsiteX4" fmla="*/ 1104900 w 1536700"/>
                <a:gd name="connsiteY4" fmla="*/ 531331 h 2512531"/>
                <a:gd name="connsiteX5" fmla="*/ 914400 w 1536700"/>
                <a:gd name="connsiteY5" fmla="*/ 777098 h 2512531"/>
                <a:gd name="connsiteX6" fmla="*/ 368300 w 1536700"/>
                <a:gd name="connsiteY6" fmla="*/ 1407631 h 2512531"/>
                <a:gd name="connsiteX7" fmla="*/ 0 w 1536700"/>
                <a:gd name="connsiteY7" fmla="*/ 1699731 h 2512531"/>
                <a:gd name="connsiteX0" fmla="*/ 0 w 1536700"/>
                <a:gd name="connsiteY0" fmla="*/ 1699731 h 2512531"/>
                <a:gd name="connsiteX1" fmla="*/ 25400 w 1536700"/>
                <a:gd name="connsiteY1" fmla="*/ 2499831 h 2512531"/>
                <a:gd name="connsiteX2" fmla="*/ 1536700 w 1536700"/>
                <a:gd name="connsiteY2" fmla="*/ 2512531 h 2512531"/>
                <a:gd name="connsiteX3" fmla="*/ 1524000 w 1536700"/>
                <a:gd name="connsiteY3" fmla="*/ 99531 h 2512531"/>
                <a:gd name="connsiteX4" fmla="*/ 1104900 w 1536700"/>
                <a:gd name="connsiteY4" fmla="*/ 531331 h 2512531"/>
                <a:gd name="connsiteX5" fmla="*/ 914400 w 1536700"/>
                <a:gd name="connsiteY5" fmla="*/ 777098 h 2512531"/>
                <a:gd name="connsiteX6" fmla="*/ 368300 w 1536700"/>
                <a:gd name="connsiteY6" fmla="*/ 1407631 h 2512531"/>
                <a:gd name="connsiteX7" fmla="*/ 0 w 1536700"/>
                <a:gd name="connsiteY7" fmla="*/ 1699731 h 251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700" h="2512531">
                  <a:moveTo>
                    <a:pt x="0" y="1699731"/>
                  </a:moveTo>
                  <a:lnTo>
                    <a:pt x="25400" y="2499831"/>
                  </a:lnTo>
                  <a:lnTo>
                    <a:pt x="1536700" y="2512531"/>
                  </a:lnTo>
                  <a:cubicBezTo>
                    <a:pt x="1532467" y="1708198"/>
                    <a:pt x="1528233" y="903864"/>
                    <a:pt x="1524000" y="99531"/>
                  </a:cubicBezTo>
                  <a:cubicBezTo>
                    <a:pt x="1447800" y="-220086"/>
                    <a:pt x="1297517" y="313314"/>
                    <a:pt x="1104900" y="531331"/>
                  </a:cubicBezTo>
                  <a:cubicBezTo>
                    <a:pt x="1005417" y="650609"/>
                    <a:pt x="1037167" y="639515"/>
                    <a:pt x="914400" y="777098"/>
                  </a:cubicBezTo>
                  <a:cubicBezTo>
                    <a:pt x="791633" y="914681"/>
                    <a:pt x="522817" y="1260209"/>
                    <a:pt x="368300" y="1407631"/>
                  </a:cubicBezTo>
                  <a:cubicBezTo>
                    <a:pt x="245533" y="1568498"/>
                    <a:pt x="122767" y="1602364"/>
                    <a:pt x="0" y="1699731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92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0800000">
              <a:off x="2759343" y="2932282"/>
              <a:ext cx="769325" cy="205091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40225" y="6049540"/>
              <a:ext cx="1610880" cy="470503"/>
            </a:xfrm>
            <a:prstGeom prst="rect">
              <a:avLst/>
            </a:prstGeom>
            <a:solidFill>
              <a:srgbClr val="660066">
                <a:alpha val="43000"/>
              </a:srgbClr>
            </a:solidFill>
            <a:ln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Camera</a:t>
              </a:r>
              <a:endParaRPr lang="en-US" dirty="0"/>
            </a:p>
          </p:txBody>
        </p:sp>
        <p:pic>
          <p:nvPicPr>
            <p:cNvPr id="64" name="Picture 63" descr="KF2ISO .tif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216"/>
            <a:stretch/>
          </p:blipFill>
          <p:spPr>
            <a:xfrm rot="5400000">
              <a:off x="3440710" y="4351450"/>
              <a:ext cx="301605" cy="2765483"/>
            </a:xfrm>
            <a:prstGeom prst="rect">
              <a:avLst/>
            </a:prstGeom>
          </p:spPr>
        </p:pic>
        <p:pic>
          <p:nvPicPr>
            <p:cNvPr id="66" name="Picture 65" descr="KF2ISO .tiff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613100" y="5249558"/>
              <a:ext cx="287606" cy="428311"/>
            </a:xfrm>
            <a:prstGeom prst="rect">
              <a:avLst/>
            </a:prstGeom>
          </p:spPr>
        </p:pic>
        <p:pic>
          <p:nvPicPr>
            <p:cNvPr id="67" name="Picture 66" descr="KF2ISO .tiff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286141" y="5155405"/>
              <a:ext cx="631092" cy="135872"/>
            </a:xfrm>
            <a:prstGeom prst="rect">
              <a:avLst/>
            </a:prstGeom>
          </p:spPr>
        </p:pic>
        <p:pic>
          <p:nvPicPr>
            <p:cNvPr id="69" name="Picture 68" descr="KF2ISO .tiff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2317594" y="5248467"/>
              <a:ext cx="213037" cy="428311"/>
            </a:xfrm>
            <a:prstGeom prst="rect">
              <a:avLst/>
            </a:prstGeom>
          </p:spPr>
        </p:pic>
        <p:pic>
          <p:nvPicPr>
            <p:cNvPr id="70" name="Picture 69" descr="KF2ISO .tiff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 flipV="1">
              <a:off x="2374663" y="5142827"/>
              <a:ext cx="446393" cy="80308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3001308" y="5685934"/>
              <a:ext cx="1153987" cy="355893"/>
            </a:xfrm>
            <a:prstGeom prst="rect">
              <a:avLst/>
            </a:prstGeom>
            <a:solidFill>
              <a:srgbClr val="660066">
                <a:alpha val="43000"/>
              </a:srgbClr>
            </a:solidFill>
            <a:ln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Shutter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9326" y="3898204"/>
              <a:ext cx="1261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Glass viewport</a:t>
              </a:r>
            </a:p>
          </p:txBody>
        </p:sp>
        <p:cxnSp>
          <p:nvCxnSpPr>
            <p:cNvPr id="65" name="Straight Arrow Connector 64"/>
            <p:cNvCxnSpPr>
              <a:stCxn id="92" idx="2"/>
            </p:cNvCxnSpPr>
            <p:nvPr/>
          </p:nvCxnSpPr>
          <p:spPr>
            <a:xfrm>
              <a:off x="1030987" y="4720888"/>
              <a:ext cx="2398801" cy="1235412"/>
            </a:xfrm>
            <a:prstGeom prst="straightConnector1">
              <a:avLst/>
            </a:prstGeom>
            <a:ln>
              <a:prstDash val="sysDot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 flipH="1" flipV="1">
              <a:off x="1251423" y="956253"/>
              <a:ext cx="4578722" cy="4246596"/>
            </a:xfrm>
            <a:prstGeom prst="ellipse">
              <a:avLst/>
            </a:prstGeom>
            <a:noFill/>
            <a:ln w="762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KF2ISO .tiff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 flipV="1">
              <a:off x="7764962" y="2562411"/>
              <a:ext cx="363038" cy="1021336"/>
            </a:xfrm>
            <a:prstGeom prst="rect">
              <a:avLst/>
            </a:prstGeom>
          </p:spPr>
        </p:pic>
        <p:sp>
          <p:nvSpPr>
            <p:cNvPr id="2" name="Freeform 1"/>
            <p:cNvSpPr/>
            <p:nvPr/>
          </p:nvSpPr>
          <p:spPr>
            <a:xfrm>
              <a:off x="2874122" y="2337926"/>
              <a:ext cx="1394198" cy="1598699"/>
            </a:xfrm>
            <a:custGeom>
              <a:avLst/>
              <a:gdLst>
                <a:gd name="connsiteX0" fmla="*/ 0 w 1447800"/>
                <a:gd name="connsiteY0" fmla="*/ 1714500 h 1714500"/>
                <a:gd name="connsiteX1" fmla="*/ 203200 w 1447800"/>
                <a:gd name="connsiteY1" fmla="*/ 1333500 h 1714500"/>
                <a:gd name="connsiteX2" fmla="*/ 431800 w 1447800"/>
                <a:gd name="connsiteY2" fmla="*/ 965200 h 1714500"/>
                <a:gd name="connsiteX3" fmla="*/ 749300 w 1447800"/>
                <a:gd name="connsiteY3" fmla="*/ 635000 h 1714500"/>
                <a:gd name="connsiteX4" fmla="*/ 990600 w 1447800"/>
                <a:gd name="connsiteY4" fmla="*/ 368300 h 1714500"/>
                <a:gd name="connsiteX5" fmla="*/ 1270000 w 1447800"/>
                <a:gd name="connsiteY5" fmla="*/ 152400 h 1714500"/>
                <a:gd name="connsiteX6" fmla="*/ 1447800 w 1447800"/>
                <a:gd name="connsiteY6" fmla="*/ 0 h 1714500"/>
                <a:gd name="connsiteX7" fmla="*/ 1447800 w 1447800"/>
                <a:gd name="connsiteY7" fmla="*/ 0 h 1714500"/>
                <a:gd name="connsiteX8" fmla="*/ 1447800 w 1447800"/>
                <a:gd name="connsiteY8" fmla="*/ 0 h 1714500"/>
                <a:gd name="connsiteX0" fmla="*/ 0 w 1447800"/>
                <a:gd name="connsiteY0" fmla="*/ 1714500 h 1714500"/>
                <a:gd name="connsiteX1" fmla="*/ 203200 w 1447800"/>
                <a:gd name="connsiteY1" fmla="*/ 1333500 h 1714500"/>
                <a:gd name="connsiteX2" fmla="*/ 431800 w 1447800"/>
                <a:gd name="connsiteY2" fmla="*/ 965200 h 1714500"/>
                <a:gd name="connsiteX3" fmla="*/ 749300 w 1447800"/>
                <a:gd name="connsiteY3" fmla="*/ 635000 h 1714500"/>
                <a:gd name="connsiteX4" fmla="*/ 990600 w 1447800"/>
                <a:gd name="connsiteY4" fmla="*/ 368300 h 1714500"/>
                <a:gd name="connsiteX5" fmla="*/ 1181100 w 1447800"/>
                <a:gd name="connsiteY5" fmla="*/ 152400 h 1714500"/>
                <a:gd name="connsiteX6" fmla="*/ 1447800 w 1447800"/>
                <a:gd name="connsiteY6" fmla="*/ 0 h 1714500"/>
                <a:gd name="connsiteX7" fmla="*/ 1447800 w 1447800"/>
                <a:gd name="connsiteY7" fmla="*/ 0 h 1714500"/>
                <a:gd name="connsiteX8" fmla="*/ 1447800 w 1447800"/>
                <a:gd name="connsiteY8" fmla="*/ 0 h 1714500"/>
                <a:gd name="connsiteX0" fmla="*/ 0 w 1447800"/>
                <a:gd name="connsiteY0" fmla="*/ 1714500 h 1714500"/>
                <a:gd name="connsiteX1" fmla="*/ 203200 w 1447800"/>
                <a:gd name="connsiteY1" fmla="*/ 1333500 h 1714500"/>
                <a:gd name="connsiteX2" fmla="*/ 431800 w 1447800"/>
                <a:gd name="connsiteY2" fmla="*/ 965200 h 1714500"/>
                <a:gd name="connsiteX3" fmla="*/ 749300 w 1447800"/>
                <a:gd name="connsiteY3" fmla="*/ 635000 h 1714500"/>
                <a:gd name="connsiteX4" fmla="*/ 990600 w 1447800"/>
                <a:gd name="connsiteY4" fmla="*/ 368300 h 1714500"/>
                <a:gd name="connsiteX5" fmla="*/ 1206500 w 1447800"/>
                <a:gd name="connsiteY5" fmla="*/ 190500 h 1714500"/>
                <a:gd name="connsiteX6" fmla="*/ 1447800 w 1447800"/>
                <a:gd name="connsiteY6" fmla="*/ 0 h 1714500"/>
                <a:gd name="connsiteX7" fmla="*/ 1447800 w 1447800"/>
                <a:gd name="connsiteY7" fmla="*/ 0 h 1714500"/>
                <a:gd name="connsiteX8" fmla="*/ 1447800 w 1447800"/>
                <a:gd name="connsiteY8" fmla="*/ 0 h 1714500"/>
                <a:gd name="connsiteX0" fmla="*/ 0 w 1447800"/>
                <a:gd name="connsiteY0" fmla="*/ 1714500 h 1714500"/>
                <a:gd name="connsiteX1" fmla="*/ 203200 w 1447800"/>
                <a:gd name="connsiteY1" fmla="*/ 1333500 h 1714500"/>
                <a:gd name="connsiteX2" fmla="*/ 431800 w 1447800"/>
                <a:gd name="connsiteY2" fmla="*/ 965200 h 1714500"/>
                <a:gd name="connsiteX3" fmla="*/ 730250 w 1447800"/>
                <a:gd name="connsiteY3" fmla="*/ 612775 h 1714500"/>
                <a:gd name="connsiteX4" fmla="*/ 990600 w 1447800"/>
                <a:gd name="connsiteY4" fmla="*/ 368300 h 1714500"/>
                <a:gd name="connsiteX5" fmla="*/ 1206500 w 1447800"/>
                <a:gd name="connsiteY5" fmla="*/ 190500 h 1714500"/>
                <a:gd name="connsiteX6" fmla="*/ 1447800 w 1447800"/>
                <a:gd name="connsiteY6" fmla="*/ 0 h 1714500"/>
                <a:gd name="connsiteX7" fmla="*/ 1447800 w 1447800"/>
                <a:gd name="connsiteY7" fmla="*/ 0 h 1714500"/>
                <a:gd name="connsiteX8" fmla="*/ 1447800 w 1447800"/>
                <a:gd name="connsiteY8" fmla="*/ 0 h 1714500"/>
                <a:gd name="connsiteX0" fmla="*/ 0 w 1447800"/>
                <a:gd name="connsiteY0" fmla="*/ 1714500 h 1714500"/>
                <a:gd name="connsiteX1" fmla="*/ 203200 w 1447800"/>
                <a:gd name="connsiteY1" fmla="*/ 1333500 h 1714500"/>
                <a:gd name="connsiteX2" fmla="*/ 431800 w 1447800"/>
                <a:gd name="connsiteY2" fmla="*/ 965200 h 1714500"/>
                <a:gd name="connsiteX3" fmla="*/ 730250 w 1447800"/>
                <a:gd name="connsiteY3" fmla="*/ 612775 h 1714500"/>
                <a:gd name="connsiteX4" fmla="*/ 990600 w 1447800"/>
                <a:gd name="connsiteY4" fmla="*/ 352425 h 1714500"/>
                <a:gd name="connsiteX5" fmla="*/ 1206500 w 1447800"/>
                <a:gd name="connsiteY5" fmla="*/ 190500 h 1714500"/>
                <a:gd name="connsiteX6" fmla="*/ 1447800 w 1447800"/>
                <a:gd name="connsiteY6" fmla="*/ 0 h 1714500"/>
                <a:gd name="connsiteX7" fmla="*/ 1447800 w 1447800"/>
                <a:gd name="connsiteY7" fmla="*/ 0 h 1714500"/>
                <a:gd name="connsiteX8" fmla="*/ 1447800 w 1447800"/>
                <a:gd name="connsiteY8" fmla="*/ 0 h 1714500"/>
                <a:gd name="connsiteX0" fmla="*/ 0 w 1447800"/>
                <a:gd name="connsiteY0" fmla="*/ 1714500 h 1714500"/>
                <a:gd name="connsiteX1" fmla="*/ 203200 w 1447800"/>
                <a:gd name="connsiteY1" fmla="*/ 1333500 h 1714500"/>
                <a:gd name="connsiteX2" fmla="*/ 431800 w 1447800"/>
                <a:gd name="connsiteY2" fmla="*/ 965200 h 1714500"/>
                <a:gd name="connsiteX3" fmla="*/ 730250 w 1447800"/>
                <a:gd name="connsiteY3" fmla="*/ 612775 h 1714500"/>
                <a:gd name="connsiteX4" fmla="*/ 990600 w 1447800"/>
                <a:gd name="connsiteY4" fmla="*/ 352425 h 1714500"/>
                <a:gd name="connsiteX5" fmla="*/ 1181100 w 1447800"/>
                <a:gd name="connsiteY5" fmla="*/ 158750 h 1714500"/>
                <a:gd name="connsiteX6" fmla="*/ 1447800 w 1447800"/>
                <a:gd name="connsiteY6" fmla="*/ 0 h 1714500"/>
                <a:gd name="connsiteX7" fmla="*/ 1447800 w 1447800"/>
                <a:gd name="connsiteY7" fmla="*/ 0 h 1714500"/>
                <a:gd name="connsiteX8" fmla="*/ 1447800 w 1447800"/>
                <a:gd name="connsiteY8" fmla="*/ 0 h 1714500"/>
                <a:gd name="connsiteX0" fmla="*/ 0 w 1447800"/>
                <a:gd name="connsiteY0" fmla="*/ 1739900 h 1739900"/>
                <a:gd name="connsiteX1" fmla="*/ 203200 w 1447800"/>
                <a:gd name="connsiteY1" fmla="*/ 1358900 h 1739900"/>
                <a:gd name="connsiteX2" fmla="*/ 431800 w 1447800"/>
                <a:gd name="connsiteY2" fmla="*/ 990600 h 1739900"/>
                <a:gd name="connsiteX3" fmla="*/ 730250 w 1447800"/>
                <a:gd name="connsiteY3" fmla="*/ 638175 h 1739900"/>
                <a:gd name="connsiteX4" fmla="*/ 990600 w 1447800"/>
                <a:gd name="connsiteY4" fmla="*/ 377825 h 1739900"/>
                <a:gd name="connsiteX5" fmla="*/ 1181100 w 1447800"/>
                <a:gd name="connsiteY5" fmla="*/ 184150 h 1739900"/>
                <a:gd name="connsiteX6" fmla="*/ 1447800 w 1447800"/>
                <a:gd name="connsiteY6" fmla="*/ 25400 h 1739900"/>
                <a:gd name="connsiteX7" fmla="*/ 1447800 w 1447800"/>
                <a:gd name="connsiteY7" fmla="*/ 25400 h 1739900"/>
                <a:gd name="connsiteX8" fmla="*/ 1425575 w 1447800"/>
                <a:gd name="connsiteY8" fmla="*/ 0 h 1739900"/>
                <a:gd name="connsiteX0" fmla="*/ 0 w 1447800"/>
                <a:gd name="connsiteY0" fmla="*/ 1714500 h 1714500"/>
                <a:gd name="connsiteX1" fmla="*/ 203200 w 1447800"/>
                <a:gd name="connsiteY1" fmla="*/ 1333500 h 1714500"/>
                <a:gd name="connsiteX2" fmla="*/ 431800 w 1447800"/>
                <a:gd name="connsiteY2" fmla="*/ 965200 h 1714500"/>
                <a:gd name="connsiteX3" fmla="*/ 730250 w 1447800"/>
                <a:gd name="connsiteY3" fmla="*/ 612775 h 1714500"/>
                <a:gd name="connsiteX4" fmla="*/ 990600 w 1447800"/>
                <a:gd name="connsiteY4" fmla="*/ 352425 h 1714500"/>
                <a:gd name="connsiteX5" fmla="*/ 1181100 w 1447800"/>
                <a:gd name="connsiteY5" fmla="*/ 158750 h 1714500"/>
                <a:gd name="connsiteX6" fmla="*/ 1447800 w 1447800"/>
                <a:gd name="connsiteY6" fmla="*/ 0 h 1714500"/>
                <a:gd name="connsiteX7" fmla="*/ 1447800 w 1447800"/>
                <a:gd name="connsiteY7" fmla="*/ 0 h 1714500"/>
                <a:gd name="connsiteX8" fmla="*/ 1441520 w 1447800"/>
                <a:gd name="connsiteY8" fmla="*/ 2917 h 1714500"/>
                <a:gd name="connsiteX0" fmla="*/ 0 w 1447800"/>
                <a:gd name="connsiteY0" fmla="*/ 1730460 h 1730460"/>
                <a:gd name="connsiteX1" fmla="*/ 203200 w 1447800"/>
                <a:gd name="connsiteY1" fmla="*/ 1349460 h 1730460"/>
                <a:gd name="connsiteX2" fmla="*/ 431800 w 1447800"/>
                <a:gd name="connsiteY2" fmla="*/ 981160 h 1730460"/>
                <a:gd name="connsiteX3" fmla="*/ 730250 w 1447800"/>
                <a:gd name="connsiteY3" fmla="*/ 628735 h 1730460"/>
                <a:gd name="connsiteX4" fmla="*/ 990600 w 1447800"/>
                <a:gd name="connsiteY4" fmla="*/ 368385 h 1730460"/>
                <a:gd name="connsiteX5" fmla="*/ 1181100 w 1447800"/>
                <a:gd name="connsiteY5" fmla="*/ 174710 h 1730460"/>
                <a:gd name="connsiteX6" fmla="*/ 1447800 w 1447800"/>
                <a:gd name="connsiteY6" fmla="*/ 15960 h 1730460"/>
                <a:gd name="connsiteX7" fmla="*/ 1447800 w 1447800"/>
                <a:gd name="connsiteY7" fmla="*/ 15960 h 1730460"/>
                <a:gd name="connsiteX8" fmla="*/ 1441520 w 1447800"/>
                <a:gd name="connsiteY8" fmla="*/ 0 h 1730460"/>
                <a:gd name="connsiteX0" fmla="*/ 0 w 1464527"/>
                <a:gd name="connsiteY0" fmla="*/ 1731334 h 1731334"/>
                <a:gd name="connsiteX1" fmla="*/ 203200 w 1464527"/>
                <a:gd name="connsiteY1" fmla="*/ 1350334 h 1731334"/>
                <a:gd name="connsiteX2" fmla="*/ 431800 w 1464527"/>
                <a:gd name="connsiteY2" fmla="*/ 982034 h 1731334"/>
                <a:gd name="connsiteX3" fmla="*/ 730250 w 1464527"/>
                <a:gd name="connsiteY3" fmla="*/ 629609 h 1731334"/>
                <a:gd name="connsiteX4" fmla="*/ 990600 w 1464527"/>
                <a:gd name="connsiteY4" fmla="*/ 369259 h 1731334"/>
                <a:gd name="connsiteX5" fmla="*/ 1181100 w 1464527"/>
                <a:gd name="connsiteY5" fmla="*/ 175584 h 1731334"/>
                <a:gd name="connsiteX6" fmla="*/ 1447800 w 1464527"/>
                <a:gd name="connsiteY6" fmla="*/ 16834 h 1731334"/>
                <a:gd name="connsiteX7" fmla="*/ 1435044 w 1464527"/>
                <a:gd name="connsiteY7" fmla="*/ 1103 h 1731334"/>
                <a:gd name="connsiteX8" fmla="*/ 1441520 w 1464527"/>
                <a:gd name="connsiteY8" fmla="*/ 874 h 1731334"/>
                <a:gd name="connsiteX0" fmla="*/ 0 w 1464527"/>
                <a:gd name="connsiteY0" fmla="*/ 1732598 h 1732598"/>
                <a:gd name="connsiteX1" fmla="*/ 203200 w 1464527"/>
                <a:gd name="connsiteY1" fmla="*/ 1351598 h 1732598"/>
                <a:gd name="connsiteX2" fmla="*/ 431800 w 1464527"/>
                <a:gd name="connsiteY2" fmla="*/ 983298 h 1732598"/>
                <a:gd name="connsiteX3" fmla="*/ 730250 w 1464527"/>
                <a:gd name="connsiteY3" fmla="*/ 630873 h 1732598"/>
                <a:gd name="connsiteX4" fmla="*/ 990600 w 1464527"/>
                <a:gd name="connsiteY4" fmla="*/ 370523 h 1732598"/>
                <a:gd name="connsiteX5" fmla="*/ 1181100 w 1464527"/>
                <a:gd name="connsiteY5" fmla="*/ 195726 h 1732598"/>
                <a:gd name="connsiteX6" fmla="*/ 1447800 w 1464527"/>
                <a:gd name="connsiteY6" fmla="*/ 18098 h 1732598"/>
                <a:gd name="connsiteX7" fmla="*/ 1435044 w 1464527"/>
                <a:gd name="connsiteY7" fmla="*/ 2367 h 1732598"/>
                <a:gd name="connsiteX8" fmla="*/ 1441520 w 1464527"/>
                <a:gd name="connsiteY8" fmla="*/ 2138 h 1732598"/>
                <a:gd name="connsiteX0" fmla="*/ 0 w 1453359"/>
                <a:gd name="connsiteY0" fmla="*/ 1730460 h 1730460"/>
                <a:gd name="connsiteX1" fmla="*/ 203200 w 1453359"/>
                <a:gd name="connsiteY1" fmla="*/ 1349460 h 1730460"/>
                <a:gd name="connsiteX2" fmla="*/ 431800 w 1453359"/>
                <a:gd name="connsiteY2" fmla="*/ 981160 h 1730460"/>
                <a:gd name="connsiteX3" fmla="*/ 730250 w 1453359"/>
                <a:gd name="connsiteY3" fmla="*/ 628735 h 1730460"/>
                <a:gd name="connsiteX4" fmla="*/ 990600 w 1453359"/>
                <a:gd name="connsiteY4" fmla="*/ 368385 h 1730460"/>
                <a:gd name="connsiteX5" fmla="*/ 1181100 w 1453359"/>
                <a:gd name="connsiteY5" fmla="*/ 193588 h 1730460"/>
                <a:gd name="connsiteX6" fmla="*/ 1336185 w 1453359"/>
                <a:gd name="connsiteY6" fmla="*/ 62925 h 1730460"/>
                <a:gd name="connsiteX7" fmla="*/ 1447800 w 1453359"/>
                <a:gd name="connsiteY7" fmla="*/ 15960 h 1730460"/>
                <a:gd name="connsiteX8" fmla="*/ 1435044 w 1453359"/>
                <a:gd name="connsiteY8" fmla="*/ 229 h 1730460"/>
                <a:gd name="connsiteX9" fmla="*/ 1441520 w 1453359"/>
                <a:gd name="connsiteY9" fmla="*/ 0 h 1730460"/>
                <a:gd name="connsiteX0" fmla="*/ 0 w 1453359"/>
                <a:gd name="connsiteY0" fmla="*/ 1730460 h 1730460"/>
                <a:gd name="connsiteX1" fmla="*/ 203200 w 1453359"/>
                <a:gd name="connsiteY1" fmla="*/ 1349460 h 1730460"/>
                <a:gd name="connsiteX2" fmla="*/ 431800 w 1453359"/>
                <a:gd name="connsiteY2" fmla="*/ 981160 h 1730460"/>
                <a:gd name="connsiteX3" fmla="*/ 730250 w 1453359"/>
                <a:gd name="connsiteY3" fmla="*/ 628735 h 1730460"/>
                <a:gd name="connsiteX4" fmla="*/ 990600 w 1453359"/>
                <a:gd name="connsiteY4" fmla="*/ 368385 h 1730460"/>
                <a:gd name="connsiteX5" fmla="*/ 1174722 w 1453359"/>
                <a:gd name="connsiteY5" fmla="*/ 181003 h 1730460"/>
                <a:gd name="connsiteX6" fmla="*/ 1336185 w 1453359"/>
                <a:gd name="connsiteY6" fmla="*/ 62925 h 1730460"/>
                <a:gd name="connsiteX7" fmla="*/ 1447800 w 1453359"/>
                <a:gd name="connsiteY7" fmla="*/ 15960 h 1730460"/>
                <a:gd name="connsiteX8" fmla="*/ 1435044 w 1453359"/>
                <a:gd name="connsiteY8" fmla="*/ 229 h 1730460"/>
                <a:gd name="connsiteX9" fmla="*/ 1441520 w 1453359"/>
                <a:gd name="connsiteY9" fmla="*/ 0 h 1730460"/>
                <a:gd name="connsiteX0" fmla="*/ 0 w 1453359"/>
                <a:gd name="connsiteY0" fmla="*/ 1730460 h 1730460"/>
                <a:gd name="connsiteX1" fmla="*/ 203200 w 1453359"/>
                <a:gd name="connsiteY1" fmla="*/ 1349460 h 1730460"/>
                <a:gd name="connsiteX2" fmla="*/ 431800 w 1453359"/>
                <a:gd name="connsiteY2" fmla="*/ 981160 h 1730460"/>
                <a:gd name="connsiteX3" fmla="*/ 730250 w 1453359"/>
                <a:gd name="connsiteY3" fmla="*/ 657052 h 1730460"/>
                <a:gd name="connsiteX4" fmla="*/ 990600 w 1453359"/>
                <a:gd name="connsiteY4" fmla="*/ 368385 h 1730460"/>
                <a:gd name="connsiteX5" fmla="*/ 1174722 w 1453359"/>
                <a:gd name="connsiteY5" fmla="*/ 181003 h 1730460"/>
                <a:gd name="connsiteX6" fmla="*/ 1336185 w 1453359"/>
                <a:gd name="connsiteY6" fmla="*/ 62925 h 1730460"/>
                <a:gd name="connsiteX7" fmla="*/ 1447800 w 1453359"/>
                <a:gd name="connsiteY7" fmla="*/ 15960 h 1730460"/>
                <a:gd name="connsiteX8" fmla="*/ 1435044 w 1453359"/>
                <a:gd name="connsiteY8" fmla="*/ 229 h 1730460"/>
                <a:gd name="connsiteX9" fmla="*/ 1441520 w 1453359"/>
                <a:gd name="connsiteY9" fmla="*/ 0 h 1730460"/>
                <a:gd name="connsiteX0" fmla="*/ 0 w 1453359"/>
                <a:gd name="connsiteY0" fmla="*/ 1730460 h 1730460"/>
                <a:gd name="connsiteX1" fmla="*/ 203200 w 1453359"/>
                <a:gd name="connsiteY1" fmla="*/ 1349460 h 1730460"/>
                <a:gd name="connsiteX2" fmla="*/ 431800 w 1453359"/>
                <a:gd name="connsiteY2" fmla="*/ 996891 h 1730460"/>
                <a:gd name="connsiteX3" fmla="*/ 730250 w 1453359"/>
                <a:gd name="connsiteY3" fmla="*/ 657052 h 1730460"/>
                <a:gd name="connsiteX4" fmla="*/ 990600 w 1453359"/>
                <a:gd name="connsiteY4" fmla="*/ 368385 h 1730460"/>
                <a:gd name="connsiteX5" fmla="*/ 1174722 w 1453359"/>
                <a:gd name="connsiteY5" fmla="*/ 181003 h 1730460"/>
                <a:gd name="connsiteX6" fmla="*/ 1336185 w 1453359"/>
                <a:gd name="connsiteY6" fmla="*/ 62925 h 1730460"/>
                <a:gd name="connsiteX7" fmla="*/ 1447800 w 1453359"/>
                <a:gd name="connsiteY7" fmla="*/ 15960 h 1730460"/>
                <a:gd name="connsiteX8" fmla="*/ 1435044 w 1453359"/>
                <a:gd name="connsiteY8" fmla="*/ 229 h 1730460"/>
                <a:gd name="connsiteX9" fmla="*/ 1441520 w 1453359"/>
                <a:gd name="connsiteY9" fmla="*/ 0 h 1730460"/>
                <a:gd name="connsiteX0" fmla="*/ 0 w 1453359"/>
                <a:gd name="connsiteY0" fmla="*/ 1730460 h 1730460"/>
                <a:gd name="connsiteX1" fmla="*/ 203200 w 1453359"/>
                <a:gd name="connsiteY1" fmla="*/ 1349460 h 1730460"/>
                <a:gd name="connsiteX2" fmla="*/ 435018 w 1453359"/>
                <a:gd name="connsiteY2" fmla="*/ 1019920 h 1730460"/>
                <a:gd name="connsiteX3" fmla="*/ 730250 w 1453359"/>
                <a:gd name="connsiteY3" fmla="*/ 657052 h 1730460"/>
                <a:gd name="connsiteX4" fmla="*/ 990600 w 1453359"/>
                <a:gd name="connsiteY4" fmla="*/ 368385 h 1730460"/>
                <a:gd name="connsiteX5" fmla="*/ 1174722 w 1453359"/>
                <a:gd name="connsiteY5" fmla="*/ 181003 h 1730460"/>
                <a:gd name="connsiteX6" fmla="*/ 1336185 w 1453359"/>
                <a:gd name="connsiteY6" fmla="*/ 62925 h 1730460"/>
                <a:gd name="connsiteX7" fmla="*/ 1447800 w 1453359"/>
                <a:gd name="connsiteY7" fmla="*/ 15960 h 1730460"/>
                <a:gd name="connsiteX8" fmla="*/ 1435044 w 1453359"/>
                <a:gd name="connsiteY8" fmla="*/ 229 h 1730460"/>
                <a:gd name="connsiteX9" fmla="*/ 1441520 w 1453359"/>
                <a:gd name="connsiteY9" fmla="*/ 0 h 1730460"/>
                <a:gd name="connsiteX0" fmla="*/ 0 w 1445444"/>
                <a:gd name="connsiteY0" fmla="*/ 1744585 h 1744585"/>
                <a:gd name="connsiteX1" fmla="*/ 203200 w 1445444"/>
                <a:gd name="connsiteY1" fmla="*/ 1363585 h 1744585"/>
                <a:gd name="connsiteX2" fmla="*/ 435018 w 1445444"/>
                <a:gd name="connsiteY2" fmla="*/ 1034045 h 1744585"/>
                <a:gd name="connsiteX3" fmla="*/ 730250 w 1445444"/>
                <a:gd name="connsiteY3" fmla="*/ 671177 h 1744585"/>
                <a:gd name="connsiteX4" fmla="*/ 990600 w 1445444"/>
                <a:gd name="connsiteY4" fmla="*/ 382510 h 1744585"/>
                <a:gd name="connsiteX5" fmla="*/ 1174722 w 1445444"/>
                <a:gd name="connsiteY5" fmla="*/ 195128 h 1744585"/>
                <a:gd name="connsiteX6" fmla="*/ 1336185 w 1445444"/>
                <a:gd name="connsiteY6" fmla="*/ 77050 h 1744585"/>
                <a:gd name="connsiteX7" fmla="*/ 1437922 w 1445444"/>
                <a:gd name="connsiteY7" fmla="*/ 2379 h 1744585"/>
                <a:gd name="connsiteX8" fmla="*/ 1435044 w 1445444"/>
                <a:gd name="connsiteY8" fmla="*/ 14354 h 1744585"/>
                <a:gd name="connsiteX9" fmla="*/ 1441520 w 1445444"/>
                <a:gd name="connsiteY9" fmla="*/ 14125 h 1744585"/>
                <a:gd name="connsiteX0" fmla="*/ 0 w 1445932"/>
                <a:gd name="connsiteY0" fmla="*/ 1743832 h 1743832"/>
                <a:gd name="connsiteX1" fmla="*/ 203200 w 1445932"/>
                <a:gd name="connsiteY1" fmla="*/ 1362832 h 1743832"/>
                <a:gd name="connsiteX2" fmla="*/ 435018 w 1445932"/>
                <a:gd name="connsiteY2" fmla="*/ 1033292 h 1743832"/>
                <a:gd name="connsiteX3" fmla="*/ 730250 w 1445932"/>
                <a:gd name="connsiteY3" fmla="*/ 670424 h 1743832"/>
                <a:gd name="connsiteX4" fmla="*/ 990600 w 1445932"/>
                <a:gd name="connsiteY4" fmla="*/ 381757 h 1743832"/>
                <a:gd name="connsiteX5" fmla="*/ 1174722 w 1445932"/>
                <a:gd name="connsiteY5" fmla="*/ 194375 h 1743832"/>
                <a:gd name="connsiteX6" fmla="*/ 1329599 w 1445932"/>
                <a:gd name="connsiteY6" fmla="*/ 62444 h 1743832"/>
                <a:gd name="connsiteX7" fmla="*/ 1437922 w 1445932"/>
                <a:gd name="connsiteY7" fmla="*/ 1626 h 1743832"/>
                <a:gd name="connsiteX8" fmla="*/ 1435044 w 1445932"/>
                <a:gd name="connsiteY8" fmla="*/ 13601 h 1743832"/>
                <a:gd name="connsiteX9" fmla="*/ 1441520 w 1445932"/>
                <a:gd name="connsiteY9" fmla="*/ 13372 h 1743832"/>
                <a:gd name="connsiteX0" fmla="*/ 0 w 1445932"/>
                <a:gd name="connsiteY0" fmla="*/ 1743832 h 1743832"/>
                <a:gd name="connsiteX1" fmla="*/ 203200 w 1445932"/>
                <a:gd name="connsiteY1" fmla="*/ 1362832 h 1743832"/>
                <a:gd name="connsiteX2" fmla="*/ 435018 w 1445932"/>
                <a:gd name="connsiteY2" fmla="*/ 1033292 h 1743832"/>
                <a:gd name="connsiteX3" fmla="*/ 730250 w 1445932"/>
                <a:gd name="connsiteY3" fmla="*/ 670424 h 1743832"/>
                <a:gd name="connsiteX4" fmla="*/ 970604 w 1445932"/>
                <a:gd name="connsiteY4" fmla="*/ 376264 h 1743832"/>
                <a:gd name="connsiteX5" fmla="*/ 990600 w 1445932"/>
                <a:gd name="connsiteY5" fmla="*/ 381757 h 1743832"/>
                <a:gd name="connsiteX6" fmla="*/ 1174722 w 1445932"/>
                <a:gd name="connsiteY6" fmla="*/ 194375 h 1743832"/>
                <a:gd name="connsiteX7" fmla="*/ 1329599 w 1445932"/>
                <a:gd name="connsiteY7" fmla="*/ 62444 h 1743832"/>
                <a:gd name="connsiteX8" fmla="*/ 1437922 w 1445932"/>
                <a:gd name="connsiteY8" fmla="*/ 1626 h 1743832"/>
                <a:gd name="connsiteX9" fmla="*/ 1435044 w 1445932"/>
                <a:gd name="connsiteY9" fmla="*/ 13601 h 1743832"/>
                <a:gd name="connsiteX10" fmla="*/ 1441520 w 1445932"/>
                <a:gd name="connsiteY10" fmla="*/ 13372 h 1743832"/>
                <a:gd name="connsiteX0" fmla="*/ 0 w 1445932"/>
                <a:gd name="connsiteY0" fmla="*/ 1743832 h 1743832"/>
                <a:gd name="connsiteX1" fmla="*/ 203200 w 1445932"/>
                <a:gd name="connsiteY1" fmla="*/ 1362832 h 1743832"/>
                <a:gd name="connsiteX2" fmla="*/ 435018 w 1445932"/>
                <a:gd name="connsiteY2" fmla="*/ 1033292 h 1743832"/>
                <a:gd name="connsiteX3" fmla="*/ 730250 w 1445932"/>
                <a:gd name="connsiteY3" fmla="*/ 670424 h 1743832"/>
                <a:gd name="connsiteX4" fmla="*/ 983776 w 1445932"/>
                <a:gd name="connsiteY4" fmla="*/ 383191 h 1743832"/>
                <a:gd name="connsiteX5" fmla="*/ 990600 w 1445932"/>
                <a:gd name="connsiteY5" fmla="*/ 381757 h 1743832"/>
                <a:gd name="connsiteX6" fmla="*/ 1174722 w 1445932"/>
                <a:gd name="connsiteY6" fmla="*/ 194375 h 1743832"/>
                <a:gd name="connsiteX7" fmla="*/ 1329599 w 1445932"/>
                <a:gd name="connsiteY7" fmla="*/ 62444 h 1743832"/>
                <a:gd name="connsiteX8" fmla="*/ 1437922 w 1445932"/>
                <a:gd name="connsiteY8" fmla="*/ 1626 h 1743832"/>
                <a:gd name="connsiteX9" fmla="*/ 1435044 w 1445932"/>
                <a:gd name="connsiteY9" fmla="*/ 13601 h 1743832"/>
                <a:gd name="connsiteX10" fmla="*/ 1441520 w 1445932"/>
                <a:gd name="connsiteY10" fmla="*/ 13372 h 174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5932" h="1743832">
                  <a:moveTo>
                    <a:pt x="0" y="1743832"/>
                  </a:moveTo>
                  <a:cubicBezTo>
                    <a:pt x="65616" y="1615773"/>
                    <a:pt x="130697" y="1481255"/>
                    <a:pt x="203200" y="1362832"/>
                  </a:cubicBezTo>
                  <a:cubicBezTo>
                    <a:pt x="275703" y="1244409"/>
                    <a:pt x="347176" y="1148693"/>
                    <a:pt x="435018" y="1033292"/>
                  </a:cubicBezTo>
                  <a:cubicBezTo>
                    <a:pt x="522860" y="917891"/>
                    <a:pt x="638790" y="778774"/>
                    <a:pt x="730250" y="670424"/>
                  </a:cubicBezTo>
                  <a:cubicBezTo>
                    <a:pt x="821710" y="562074"/>
                    <a:pt x="940384" y="431302"/>
                    <a:pt x="983776" y="383191"/>
                  </a:cubicBezTo>
                  <a:cubicBezTo>
                    <a:pt x="1027168" y="335080"/>
                    <a:pt x="958776" y="413226"/>
                    <a:pt x="990600" y="381757"/>
                  </a:cubicBezTo>
                  <a:cubicBezTo>
                    <a:pt x="1022424" y="350288"/>
                    <a:pt x="1118222" y="247594"/>
                    <a:pt x="1174722" y="194375"/>
                  </a:cubicBezTo>
                  <a:cubicBezTo>
                    <a:pt x="1231222" y="141156"/>
                    <a:pt x="1285732" y="94569"/>
                    <a:pt x="1329599" y="62444"/>
                  </a:cubicBezTo>
                  <a:cubicBezTo>
                    <a:pt x="1373466" y="30319"/>
                    <a:pt x="1420348" y="9767"/>
                    <a:pt x="1437922" y="1626"/>
                  </a:cubicBezTo>
                  <a:cubicBezTo>
                    <a:pt x="1455496" y="-6515"/>
                    <a:pt x="1439296" y="18845"/>
                    <a:pt x="1435044" y="13601"/>
                  </a:cubicBezTo>
                  <a:lnTo>
                    <a:pt x="1441520" y="13372"/>
                  </a:ln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 rot="10800000" flipH="1" flipV="1">
              <a:off x="2922582" y="2167699"/>
              <a:ext cx="134469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Parabolic Mirror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354925" y="5326194"/>
              <a:ext cx="1295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ISO-100  </a:t>
              </a:r>
              <a:r>
                <a:rPr lang="en-US" sz="1400" dirty="0">
                  <a:solidFill>
                    <a:srgbClr val="000000"/>
                  </a:solidFill>
                </a:rPr>
                <a:t>flange </a:t>
              </a:r>
              <a:endParaRPr lang="en-US" sz="1400" dirty="0" smtClean="0">
                <a:solidFill>
                  <a:srgbClr val="000000"/>
                </a:solidFill>
              </a:endParaRPr>
            </a:p>
            <a:p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modified  for 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camera.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pic>
          <p:nvPicPr>
            <p:cNvPr id="112" name="Picture 111" descr="non-magn.view.tiff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" t="14482" r="17707" b="21480"/>
            <a:stretch/>
          </p:blipFill>
          <p:spPr>
            <a:xfrm rot="16200000">
              <a:off x="3971513" y="2523709"/>
              <a:ext cx="1391476" cy="1066800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 rot="16200000">
              <a:off x="3780227" y="3011875"/>
              <a:ext cx="780275" cy="104776"/>
            </a:xfrm>
            <a:prstGeom prst="rect">
              <a:avLst/>
            </a:prstGeom>
            <a:solidFill>
              <a:srgbClr val="5CFF75">
                <a:alpha val="50000"/>
              </a:srgbClr>
            </a:solidFill>
            <a:ln>
              <a:solidFill>
                <a:srgbClr val="00A80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V="1">
              <a:off x="4128583" y="3314700"/>
              <a:ext cx="37017" cy="595418"/>
            </a:xfrm>
            <a:prstGeom prst="straightConnector1">
              <a:avLst/>
            </a:prstGeom>
            <a:ln>
              <a:prstDash val="sysDot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5079462" y="927624"/>
              <a:ext cx="3755572" cy="4286089"/>
              <a:chOff x="5079462" y="927624"/>
              <a:chExt cx="3755572" cy="4286089"/>
            </a:xfrm>
          </p:grpSpPr>
          <p:pic>
            <p:nvPicPr>
              <p:cNvPr id="91" name="Picture 90" descr="KF2ISO .tiff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 flipV="1">
                <a:off x="7607300" y="2571751"/>
                <a:ext cx="215898" cy="1007532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 flipH="1" flipV="1">
                <a:off x="5611958" y="1747286"/>
                <a:ext cx="466135" cy="2607477"/>
                <a:chOff x="2362725" y="2136043"/>
                <a:chExt cx="477087" cy="2744896"/>
              </a:xfrm>
            </p:grpSpPr>
            <p:pic>
              <p:nvPicPr>
                <p:cNvPr id="9" name="Picture 8" descr="KF2ISO .tiff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0800000">
                  <a:off x="2362725" y="2136043"/>
                  <a:ext cx="227253" cy="474906"/>
                </a:xfrm>
                <a:prstGeom prst="rect">
                  <a:avLst/>
                </a:prstGeom>
              </p:spPr>
            </p:pic>
            <p:pic>
              <p:nvPicPr>
                <p:cNvPr id="10" name="Picture 9" descr="KF2ISO .tiff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426942" y="4442565"/>
                  <a:ext cx="224264" cy="438374"/>
                </a:xfrm>
                <a:prstGeom prst="rect">
                  <a:avLst/>
                </a:prstGeom>
              </p:spPr>
            </p:pic>
            <p:pic>
              <p:nvPicPr>
                <p:cNvPr id="11" name="Picture 10" descr="KF2ISO .tiff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424735" y="2533320"/>
                  <a:ext cx="414001" cy="92850"/>
                </a:xfrm>
                <a:prstGeom prst="rect">
                  <a:avLst/>
                </a:prstGeom>
              </p:spPr>
            </p:pic>
            <p:pic>
              <p:nvPicPr>
                <p:cNvPr id="13" name="Picture 12" descr="KF2ISO .tiff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369893" y="4449176"/>
                  <a:ext cx="469919" cy="82195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/>
              <p:cNvSpPr txBox="1"/>
              <p:nvPr/>
            </p:nvSpPr>
            <p:spPr>
              <a:xfrm flipH="1">
                <a:off x="7785099" y="1858733"/>
                <a:ext cx="1049935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Vacuum </a:t>
                </a:r>
              </a:p>
              <a:p>
                <a:r>
                  <a:rPr lang="en-US" sz="1600" dirty="0" smtClean="0"/>
                  <a:t>chamber</a:t>
                </a:r>
                <a:endParaRPr lang="en-US" sz="1600" dirty="0"/>
              </a:p>
            </p:txBody>
          </p:sp>
          <p:pic>
            <p:nvPicPr>
              <p:cNvPr id="46" name="Picture 45" descr="KF2ISO .tiff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 flipV="1">
                <a:off x="6072402" y="3632199"/>
                <a:ext cx="254796" cy="827250"/>
              </a:xfrm>
              <a:prstGeom prst="rect">
                <a:avLst/>
              </a:prstGeom>
            </p:spPr>
          </p:pic>
          <p:pic>
            <p:nvPicPr>
              <p:cNvPr id="62" name="Picture 61" descr="KF2ISO .tiff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 flipV="1">
                <a:off x="5973135" y="1774120"/>
                <a:ext cx="335028" cy="696030"/>
              </a:xfrm>
              <a:prstGeom prst="rect">
                <a:avLst/>
              </a:prstGeom>
            </p:spPr>
          </p:pic>
          <p:cxnSp>
            <p:nvCxnSpPr>
              <p:cNvPr id="78" name="Straight Arrow Connector 77"/>
              <p:cNvCxnSpPr>
                <a:stCxn id="23" idx="2"/>
              </p:cNvCxnSpPr>
              <p:nvPr/>
            </p:nvCxnSpPr>
            <p:spPr>
              <a:xfrm flipH="1">
                <a:off x="8125913" y="2443509"/>
                <a:ext cx="184153" cy="261591"/>
              </a:xfrm>
              <a:prstGeom prst="straightConnector1">
                <a:avLst/>
              </a:prstGeom>
              <a:ln>
                <a:prstDash val="sysDot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82" idx="2"/>
              </p:cNvCxnSpPr>
              <p:nvPr/>
            </p:nvCxnSpPr>
            <p:spPr>
              <a:xfrm>
                <a:off x="7207969" y="2019300"/>
                <a:ext cx="246931" cy="647700"/>
              </a:xfrm>
              <a:prstGeom prst="straightConnector1">
                <a:avLst/>
              </a:prstGeom>
              <a:ln>
                <a:prstDash val="sysDot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 flipH="1">
                <a:off x="6795940" y="1706333"/>
                <a:ext cx="824059" cy="3129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Adaptor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flipH="1">
                <a:off x="5459914" y="4905936"/>
                <a:ext cx="2197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Adjustable 3-flange section</a:t>
                </a:r>
              </a:p>
            </p:txBody>
          </p:sp>
          <p:cxnSp>
            <p:nvCxnSpPr>
              <p:cNvPr id="90" name="Straight Arrow Connector 89"/>
              <p:cNvCxnSpPr>
                <a:stCxn id="93" idx="2"/>
              </p:cNvCxnSpPr>
              <p:nvPr/>
            </p:nvCxnSpPr>
            <p:spPr>
              <a:xfrm>
                <a:off x="6257643" y="1450844"/>
                <a:ext cx="372210" cy="1279656"/>
              </a:xfrm>
              <a:prstGeom prst="straightConnector1">
                <a:avLst/>
              </a:prstGeom>
              <a:ln>
                <a:prstDash val="sysDot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5446582" y="927624"/>
                <a:ext cx="16221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Glass sleeve inside</a:t>
                </a:r>
              </a:p>
              <a:p>
                <a:r>
                  <a:rPr lang="en-US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vacuum chamber</a:t>
                </a:r>
                <a:endParaRPr lang="en-US" sz="1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96" name="Picture 95" descr="CF nipple.tiff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6894804" y="2100461"/>
                <a:ext cx="229896" cy="1868288"/>
              </a:xfrm>
              <a:prstGeom prst="rect">
                <a:avLst/>
              </a:prstGeom>
            </p:spPr>
          </p:pic>
          <p:cxnSp>
            <p:nvCxnSpPr>
              <p:cNvPr id="101" name="Straight Arrow Connector 100"/>
              <p:cNvCxnSpPr/>
              <p:nvPr/>
            </p:nvCxnSpPr>
            <p:spPr>
              <a:xfrm>
                <a:off x="7080736" y="2519890"/>
                <a:ext cx="532914" cy="236010"/>
              </a:xfrm>
              <a:prstGeom prst="straightConnector1">
                <a:avLst/>
              </a:prstGeom>
              <a:ln w="57150" cmpd="sng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7086600" y="3378200"/>
                <a:ext cx="552450" cy="196850"/>
              </a:xfrm>
              <a:prstGeom prst="straightConnector1">
                <a:avLst/>
              </a:prstGeom>
              <a:ln w="57150" cmpd="sng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5079462" y="2473324"/>
                <a:ext cx="1851678" cy="1130301"/>
                <a:chOff x="5079462" y="2476499"/>
                <a:chExt cx="1851678" cy="1130301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876928" y="2476499"/>
                  <a:ext cx="1054212" cy="1130300"/>
                  <a:chOff x="6013346" y="2476500"/>
                  <a:chExt cx="924142" cy="950720"/>
                </a:xfrm>
              </p:grpSpPr>
              <p:pic>
                <p:nvPicPr>
                  <p:cNvPr id="68" name="Picture 67" descr="adapter.tiff"/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013346" y="3357158"/>
                    <a:ext cx="921008" cy="70062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 descr="adapter.tiff"/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019262" y="2476500"/>
                    <a:ext cx="918226" cy="698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5079462" y="2482850"/>
                  <a:ext cx="943626" cy="1123950"/>
                  <a:chOff x="5993862" y="2476500"/>
                  <a:chExt cx="943626" cy="1143000"/>
                </a:xfrm>
              </p:grpSpPr>
              <p:pic>
                <p:nvPicPr>
                  <p:cNvPr id="106" name="Picture 105" descr="adapter.tiff"/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019262" y="2476500"/>
                    <a:ext cx="918226" cy="69850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 descr="adapter.tiff"/>
                  <p:cNvPicPr>
                    <a:picLocks noChangeAspect="1"/>
                  </p:cNvPicPr>
                  <p:nvPr/>
                </p:nvPicPr>
                <p:blipFill rotWithShape="1">
                  <a:blip r:embed="rId19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993862" y="3538780"/>
                    <a:ext cx="918226" cy="8072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07" name="Picture 106" descr="CF nipple.tiff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04304" y="2100461"/>
                <a:ext cx="229896" cy="1868288"/>
              </a:xfrm>
              <a:prstGeom prst="rect">
                <a:avLst/>
              </a:prstGeom>
            </p:spPr>
          </p:pic>
          <p:sp>
            <p:nvSpPr>
              <p:cNvPr id="95" name="Rectangle 94"/>
              <p:cNvSpPr/>
              <p:nvPr/>
            </p:nvSpPr>
            <p:spPr>
              <a:xfrm>
                <a:off x="5165316" y="2382988"/>
                <a:ext cx="223465" cy="132360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5596255" y="2130425"/>
                <a:ext cx="252668" cy="1774825"/>
                <a:chOff x="5596255" y="2130425"/>
                <a:chExt cx="252668" cy="1774825"/>
              </a:xfrm>
            </p:grpSpPr>
            <p:sp>
              <p:nvSpPr>
                <p:cNvPr id="114" name="Freeform 113"/>
                <p:cNvSpPr/>
                <p:nvPr/>
              </p:nvSpPr>
              <p:spPr>
                <a:xfrm>
                  <a:off x="5596255" y="2130425"/>
                  <a:ext cx="206871" cy="647700"/>
                </a:xfrm>
                <a:custGeom>
                  <a:avLst/>
                  <a:gdLst>
                    <a:gd name="connsiteX0" fmla="*/ 0 w 76602"/>
                    <a:gd name="connsiteY0" fmla="*/ 0 h 981075"/>
                    <a:gd name="connsiteX1" fmla="*/ 50800 w 76602"/>
                    <a:gd name="connsiteY1" fmla="*/ 190500 h 981075"/>
                    <a:gd name="connsiteX2" fmla="*/ 63500 w 76602"/>
                    <a:gd name="connsiteY2" fmla="*/ 412750 h 981075"/>
                    <a:gd name="connsiteX3" fmla="*/ 76200 w 76602"/>
                    <a:gd name="connsiteY3" fmla="*/ 577850 h 981075"/>
                    <a:gd name="connsiteX4" fmla="*/ 47625 w 76602"/>
                    <a:gd name="connsiteY4" fmla="*/ 777875 h 981075"/>
                    <a:gd name="connsiteX5" fmla="*/ 6350 w 76602"/>
                    <a:gd name="connsiteY5" fmla="*/ 981075 h 981075"/>
                    <a:gd name="connsiteX0" fmla="*/ 0 w 76774"/>
                    <a:gd name="connsiteY0" fmla="*/ 0 h 981075"/>
                    <a:gd name="connsiteX1" fmla="*/ 25400 w 76774"/>
                    <a:gd name="connsiteY1" fmla="*/ 190500 h 981075"/>
                    <a:gd name="connsiteX2" fmla="*/ 63500 w 76774"/>
                    <a:gd name="connsiteY2" fmla="*/ 412750 h 981075"/>
                    <a:gd name="connsiteX3" fmla="*/ 76200 w 76774"/>
                    <a:gd name="connsiteY3" fmla="*/ 577850 h 981075"/>
                    <a:gd name="connsiteX4" fmla="*/ 47625 w 76774"/>
                    <a:gd name="connsiteY4" fmla="*/ 777875 h 981075"/>
                    <a:gd name="connsiteX5" fmla="*/ 6350 w 76774"/>
                    <a:gd name="connsiteY5" fmla="*/ 981075 h 981075"/>
                    <a:gd name="connsiteX0" fmla="*/ 0 w 98999"/>
                    <a:gd name="connsiteY0" fmla="*/ 0 h 984250"/>
                    <a:gd name="connsiteX1" fmla="*/ 47625 w 98999"/>
                    <a:gd name="connsiteY1" fmla="*/ 193675 h 984250"/>
                    <a:gd name="connsiteX2" fmla="*/ 85725 w 98999"/>
                    <a:gd name="connsiteY2" fmla="*/ 415925 h 984250"/>
                    <a:gd name="connsiteX3" fmla="*/ 98425 w 98999"/>
                    <a:gd name="connsiteY3" fmla="*/ 581025 h 984250"/>
                    <a:gd name="connsiteX4" fmla="*/ 69850 w 98999"/>
                    <a:gd name="connsiteY4" fmla="*/ 781050 h 984250"/>
                    <a:gd name="connsiteX5" fmla="*/ 28575 w 98999"/>
                    <a:gd name="connsiteY5" fmla="*/ 984250 h 984250"/>
                    <a:gd name="connsiteX0" fmla="*/ 0 w 447954"/>
                    <a:gd name="connsiteY0" fmla="*/ 0 h 998940"/>
                    <a:gd name="connsiteX1" fmla="*/ 47625 w 447954"/>
                    <a:gd name="connsiteY1" fmla="*/ 193675 h 998940"/>
                    <a:gd name="connsiteX2" fmla="*/ 85725 w 447954"/>
                    <a:gd name="connsiteY2" fmla="*/ 415925 h 998940"/>
                    <a:gd name="connsiteX3" fmla="*/ 98425 w 447954"/>
                    <a:gd name="connsiteY3" fmla="*/ 581025 h 998940"/>
                    <a:gd name="connsiteX4" fmla="*/ 69850 w 447954"/>
                    <a:gd name="connsiteY4" fmla="*/ 781050 h 998940"/>
                    <a:gd name="connsiteX5" fmla="*/ 447954 w 447954"/>
                    <a:gd name="connsiteY5" fmla="*/ 998940 h 998940"/>
                    <a:gd name="connsiteX0" fmla="*/ 0 w 447954"/>
                    <a:gd name="connsiteY0" fmla="*/ 0 h 998940"/>
                    <a:gd name="connsiteX1" fmla="*/ 47625 w 447954"/>
                    <a:gd name="connsiteY1" fmla="*/ 193675 h 998940"/>
                    <a:gd name="connsiteX2" fmla="*/ 85725 w 447954"/>
                    <a:gd name="connsiteY2" fmla="*/ 415925 h 998940"/>
                    <a:gd name="connsiteX3" fmla="*/ 98425 w 447954"/>
                    <a:gd name="connsiteY3" fmla="*/ 581025 h 998940"/>
                    <a:gd name="connsiteX4" fmla="*/ 331104 w 447954"/>
                    <a:gd name="connsiteY4" fmla="*/ 766360 h 998940"/>
                    <a:gd name="connsiteX5" fmla="*/ 447954 w 447954"/>
                    <a:gd name="connsiteY5" fmla="*/ 998940 h 998940"/>
                    <a:gd name="connsiteX0" fmla="*/ 0 w 447954"/>
                    <a:gd name="connsiteY0" fmla="*/ 0 h 998940"/>
                    <a:gd name="connsiteX1" fmla="*/ 47625 w 447954"/>
                    <a:gd name="connsiteY1" fmla="*/ 193675 h 998940"/>
                    <a:gd name="connsiteX2" fmla="*/ 85725 w 447954"/>
                    <a:gd name="connsiteY2" fmla="*/ 415925 h 998940"/>
                    <a:gd name="connsiteX3" fmla="*/ 290927 w 447954"/>
                    <a:gd name="connsiteY3" fmla="*/ 556541 h 998940"/>
                    <a:gd name="connsiteX4" fmla="*/ 331104 w 447954"/>
                    <a:gd name="connsiteY4" fmla="*/ 766360 h 998940"/>
                    <a:gd name="connsiteX5" fmla="*/ 447954 w 447954"/>
                    <a:gd name="connsiteY5" fmla="*/ 998940 h 998940"/>
                    <a:gd name="connsiteX0" fmla="*/ 0 w 447954"/>
                    <a:gd name="connsiteY0" fmla="*/ 0 h 998940"/>
                    <a:gd name="connsiteX1" fmla="*/ 47625 w 447954"/>
                    <a:gd name="connsiteY1" fmla="*/ 193675 h 998940"/>
                    <a:gd name="connsiteX2" fmla="*/ 195726 w 447954"/>
                    <a:gd name="connsiteY2" fmla="*/ 386545 h 998940"/>
                    <a:gd name="connsiteX3" fmla="*/ 290927 w 447954"/>
                    <a:gd name="connsiteY3" fmla="*/ 556541 h 998940"/>
                    <a:gd name="connsiteX4" fmla="*/ 331104 w 447954"/>
                    <a:gd name="connsiteY4" fmla="*/ 766360 h 998940"/>
                    <a:gd name="connsiteX5" fmla="*/ 447954 w 447954"/>
                    <a:gd name="connsiteY5" fmla="*/ 998940 h 998940"/>
                    <a:gd name="connsiteX0" fmla="*/ 0 w 447954"/>
                    <a:gd name="connsiteY0" fmla="*/ 0 h 998940"/>
                    <a:gd name="connsiteX1" fmla="*/ 130126 w 447954"/>
                    <a:gd name="connsiteY1" fmla="*/ 193674 h 998940"/>
                    <a:gd name="connsiteX2" fmla="*/ 195726 w 447954"/>
                    <a:gd name="connsiteY2" fmla="*/ 386545 h 998940"/>
                    <a:gd name="connsiteX3" fmla="*/ 290927 w 447954"/>
                    <a:gd name="connsiteY3" fmla="*/ 556541 h 998940"/>
                    <a:gd name="connsiteX4" fmla="*/ 331104 w 447954"/>
                    <a:gd name="connsiteY4" fmla="*/ 766360 h 998940"/>
                    <a:gd name="connsiteX5" fmla="*/ 447954 w 447954"/>
                    <a:gd name="connsiteY5" fmla="*/ 998940 h 998940"/>
                    <a:gd name="connsiteX0" fmla="*/ 0 w 447954"/>
                    <a:gd name="connsiteY0" fmla="*/ 0 h 998940"/>
                    <a:gd name="connsiteX1" fmla="*/ 130126 w 447954"/>
                    <a:gd name="connsiteY1" fmla="*/ 193674 h 998940"/>
                    <a:gd name="connsiteX2" fmla="*/ 257602 w 447954"/>
                    <a:gd name="connsiteY2" fmla="*/ 396339 h 998940"/>
                    <a:gd name="connsiteX3" fmla="*/ 290927 w 447954"/>
                    <a:gd name="connsiteY3" fmla="*/ 556541 h 998940"/>
                    <a:gd name="connsiteX4" fmla="*/ 331104 w 447954"/>
                    <a:gd name="connsiteY4" fmla="*/ 766360 h 998940"/>
                    <a:gd name="connsiteX5" fmla="*/ 447954 w 447954"/>
                    <a:gd name="connsiteY5" fmla="*/ 998940 h 998940"/>
                    <a:gd name="connsiteX0" fmla="*/ 0 w 447954"/>
                    <a:gd name="connsiteY0" fmla="*/ 0 h 998940"/>
                    <a:gd name="connsiteX1" fmla="*/ 130126 w 447954"/>
                    <a:gd name="connsiteY1" fmla="*/ 193674 h 998940"/>
                    <a:gd name="connsiteX2" fmla="*/ 209477 w 447954"/>
                    <a:gd name="connsiteY2" fmla="*/ 415926 h 998940"/>
                    <a:gd name="connsiteX3" fmla="*/ 290927 w 447954"/>
                    <a:gd name="connsiteY3" fmla="*/ 556541 h 998940"/>
                    <a:gd name="connsiteX4" fmla="*/ 331104 w 447954"/>
                    <a:gd name="connsiteY4" fmla="*/ 766360 h 998940"/>
                    <a:gd name="connsiteX5" fmla="*/ 447954 w 447954"/>
                    <a:gd name="connsiteY5" fmla="*/ 998940 h 998940"/>
                    <a:gd name="connsiteX0" fmla="*/ 0 w 447954"/>
                    <a:gd name="connsiteY0" fmla="*/ 0 h 998940"/>
                    <a:gd name="connsiteX1" fmla="*/ 130126 w 447954"/>
                    <a:gd name="connsiteY1" fmla="*/ 193674 h 998940"/>
                    <a:gd name="connsiteX2" fmla="*/ 209477 w 447954"/>
                    <a:gd name="connsiteY2" fmla="*/ 415926 h 998940"/>
                    <a:gd name="connsiteX3" fmla="*/ 290927 w 447954"/>
                    <a:gd name="connsiteY3" fmla="*/ 556541 h 998940"/>
                    <a:gd name="connsiteX4" fmla="*/ 386104 w 447954"/>
                    <a:gd name="connsiteY4" fmla="*/ 761463 h 998940"/>
                    <a:gd name="connsiteX5" fmla="*/ 447954 w 447954"/>
                    <a:gd name="connsiteY5" fmla="*/ 998940 h 998940"/>
                    <a:gd name="connsiteX0" fmla="*/ 0 w 447954"/>
                    <a:gd name="connsiteY0" fmla="*/ 0 h 998940"/>
                    <a:gd name="connsiteX1" fmla="*/ 130126 w 447954"/>
                    <a:gd name="connsiteY1" fmla="*/ 193674 h 998940"/>
                    <a:gd name="connsiteX2" fmla="*/ 209477 w 447954"/>
                    <a:gd name="connsiteY2" fmla="*/ 415926 h 998940"/>
                    <a:gd name="connsiteX3" fmla="*/ 332178 w 447954"/>
                    <a:gd name="connsiteY3" fmla="*/ 556541 h 998940"/>
                    <a:gd name="connsiteX4" fmla="*/ 386104 w 447954"/>
                    <a:gd name="connsiteY4" fmla="*/ 761463 h 998940"/>
                    <a:gd name="connsiteX5" fmla="*/ 447954 w 447954"/>
                    <a:gd name="connsiteY5" fmla="*/ 998940 h 998940"/>
                    <a:gd name="connsiteX0" fmla="*/ 0 w 447954"/>
                    <a:gd name="connsiteY0" fmla="*/ 0 h 998940"/>
                    <a:gd name="connsiteX1" fmla="*/ 130126 w 447954"/>
                    <a:gd name="connsiteY1" fmla="*/ 193674 h 998940"/>
                    <a:gd name="connsiteX2" fmla="*/ 257602 w 447954"/>
                    <a:gd name="connsiteY2" fmla="*/ 415926 h 998940"/>
                    <a:gd name="connsiteX3" fmla="*/ 332178 w 447954"/>
                    <a:gd name="connsiteY3" fmla="*/ 556541 h 998940"/>
                    <a:gd name="connsiteX4" fmla="*/ 386104 w 447954"/>
                    <a:gd name="connsiteY4" fmla="*/ 761463 h 998940"/>
                    <a:gd name="connsiteX5" fmla="*/ 447954 w 447954"/>
                    <a:gd name="connsiteY5" fmla="*/ 998940 h 998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7954" h="998940">
                      <a:moveTo>
                        <a:pt x="0" y="0"/>
                      </a:moveTo>
                      <a:cubicBezTo>
                        <a:pt x="20108" y="60854"/>
                        <a:pt x="87192" y="124353"/>
                        <a:pt x="130126" y="193674"/>
                      </a:cubicBezTo>
                      <a:cubicBezTo>
                        <a:pt x="173060" y="262995"/>
                        <a:pt x="223927" y="355448"/>
                        <a:pt x="257602" y="415926"/>
                      </a:cubicBezTo>
                      <a:cubicBezTo>
                        <a:pt x="291277" y="476404"/>
                        <a:pt x="310761" y="498952"/>
                        <a:pt x="332178" y="556541"/>
                      </a:cubicBezTo>
                      <a:cubicBezTo>
                        <a:pt x="353595" y="614130"/>
                        <a:pt x="366808" y="687730"/>
                        <a:pt x="386104" y="761463"/>
                      </a:cubicBezTo>
                      <a:cubicBezTo>
                        <a:pt x="405400" y="835196"/>
                        <a:pt x="447954" y="998940"/>
                        <a:pt x="447954" y="998940"/>
                      </a:cubicBezTo>
                    </a:path>
                  </a:pathLst>
                </a:custGeom>
                <a:ln w="76200" cmpd="sng"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>
                  <a:off x="5661024" y="2546350"/>
                  <a:ext cx="187899" cy="1358900"/>
                  <a:chOff x="5661024" y="2546350"/>
                  <a:chExt cx="187899" cy="1358900"/>
                </a:xfrm>
              </p:grpSpPr>
              <p:sp>
                <p:nvSpPr>
                  <p:cNvPr id="7" name="Freeform 6"/>
                  <p:cNvSpPr/>
                  <p:nvPr/>
                </p:nvSpPr>
                <p:spPr>
                  <a:xfrm>
                    <a:off x="5749924" y="2546350"/>
                    <a:ext cx="98999" cy="984250"/>
                  </a:xfrm>
                  <a:custGeom>
                    <a:avLst/>
                    <a:gdLst>
                      <a:gd name="connsiteX0" fmla="*/ 0 w 76602"/>
                      <a:gd name="connsiteY0" fmla="*/ 0 h 981075"/>
                      <a:gd name="connsiteX1" fmla="*/ 50800 w 76602"/>
                      <a:gd name="connsiteY1" fmla="*/ 190500 h 981075"/>
                      <a:gd name="connsiteX2" fmla="*/ 63500 w 76602"/>
                      <a:gd name="connsiteY2" fmla="*/ 412750 h 981075"/>
                      <a:gd name="connsiteX3" fmla="*/ 76200 w 76602"/>
                      <a:gd name="connsiteY3" fmla="*/ 577850 h 981075"/>
                      <a:gd name="connsiteX4" fmla="*/ 47625 w 76602"/>
                      <a:gd name="connsiteY4" fmla="*/ 777875 h 981075"/>
                      <a:gd name="connsiteX5" fmla="*/ 6350 w 76602"/>
                      <a:gd name="connsiteY5" fmla="*/ 981075 h 981075"/>
                      <a:gd name="connsiteX0" fmla="*/ 0 w 76774"/>
                      <a:gd name="connsiteY0" fmla="*/ 0 h 981075"/>
                      <a:gd name="connsiteX1" fmla="*/ 25400 w 76774"/>
                      <a:gd name="connsiteY1" fmla="*/ 190500 h 981075"/>
                      <a:gd name="connsiteX2" fmla="*/ 63500 w 76774"/>
                      <a:gd name="connsiteY2" fmla="*/ 412750 h 981075"/>
                      <a:gd name="connsiteX3" fmla="*/ 76200 w 76774"/>
                      <a:gd name="connsiteY3" fmla="*/ 577850 h 981075"/>
                      <a:gd name="connsiteX4" fmla="*/ 47625 w 76774"/>
                      <a:gd name="connsiteY4" fmla="*/ 777875 h 981075"/>
                      <a:gd name="connsiteX5" fmla="*/ 6350 w 76774"/>
                      <a:gd name="connsiteY5" fmla="*/ 981075 h 981075"/>
                      <a:gd name="connsiteX0" fmla="*/ 0 w 98999"/>
                      <a:gd name="connsiteY0" fmla="*/ 0 h 984250"/>
                      <a:gd name="connsiteX1" fmla="*/ 47625 w 98999"/>
                      <a:gd name="connsiteY1" fmla="*/ 193675 h 984250"/>
                      <a:gd name="connsiteX2" fmla="*/ 85725 w 98999"/>
                      <a:gd name="connsiteY2" fmla="*/ 415925 h 984250"/>
                      <a:gd name="connsiteX3" fmla="*/ 98425 w 98999"/>
                      <a:gd name="connsiteY3" fmla="*/ 581025 h 984250"/>
                      <a:gd name="connsiteX4" fmla="*/ 69850 w 98999"/>
                      <a:gd name="connsiteY4" fmla="*/ 781050 h 984250"/>
                      <a:gd name="connsiteX5" fmla="*/ 28575 w 98999"/>
                      <a:gd name="connsiteY5" fmla="*/ 984250 h 984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999" h="984250">
                        <a:moveTo>
                          <a:pt x="0" y="0"/>
                        </a:moveTo>
                        <a:cubicBezTo>
                          <a:pt x="20108" y="60854"/>
                          <a:pt x="33338" y="124354"/>
                          <a:pt x="47625" y="193675"/>
                        </a:cubicBezTo>
                        <a:cubicBezTo>
                          <a:pt x="61913" y="262996"/>
                          <a:pt x="77258" y="351367"/>
                          <a:pt x="85725" y="415925"/>
                        </a:cubicBezTo>
                        <a:cubicBezTo>
                          <a:pt x="94192" y="480483"/>
                          <a:pt x="101071" y="520171"/>
                          <a:pt x="98425" y="581025"/>
                        </a:cubicBezTo>
                        <a:cubicBezTo>
                          <a:pt x="95779" y="641879"/>
                          <a:pt x="81492" y="713846"/>
                          <a:pt x="69850" y="781050"/>
                        </a:cubicBezTo>
                        <a:cubicBezTo>
                          <a:pt x="58208" y="848254"/>
                          <a:pt x="28575" y="984250"/>
                          <a:pt x="28575" y="984250"/>
                        </a:cubicBezTo>
                      </a:path>
                    </a:pathLst>
                  </a:custGeom>
                  <a:ln w="76200" cmpd="sng">
                    <a:solidFill>
                      <a:schemeClr val="bg1">
                        <a:lumMod val="9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Freeform 112"/>
                  <p:cNvSpPr/>
                  <p:nvPr/>
                </p:nvSpPr>
                <p:spPr>
                  <a:xfrm>
                    <a:off x="5661024" y="2905125"/>
                    <a:ext cx="134351" cy="1000125"/>
                  </a:xfrm>
                  <a:custGeom>
                    <a:avLst/>
                    <a:gdLst>
                      <a:gd name="connsiteX0" fmla="*/ 0 w 76602"/>
                      <a:gd name="connsiteY0" fmla="*/ 0 h 981075"/>
                      <a:gd name="connsiteX1" fmla="*/ 50800 w 76602"/>
                      <a:gd name="connsiteY1" fmla="*/ 190500 h 981075"/>
                      <a:gd name="connsiteX2" fmla="*/ 63500 w 76602"/>
                      <a:gd name="connsiteY2" fmla="*/ 412750 h 981075"/>
                      <a:gd name="connsiteX3" fmla="*/ 76200 w 76602"/>
                      <a:gd name="connsiteY3" fmla="*/ 577850 h 981075"/>
                      <a:gd name="connsiteX4" fmla="*/ 47625 w 76602"/>
                      <a:gd name="connsiteY4" fmla="*/ 777875 h 981075"/>
                      <a:gd name="connsiteX5" fmla="*/ 6350 w 76602"/>
                      <a:gd name="connsiteY5" fmla="*/ 981075 h 981075"/>
                      <a:gd name="connsiteX0" fmla="*/ 0 w 95431"/>
                      <a:gd name="connsiteY0" fmla="*/ 0 h 981075"/>
                      <a:gd name="connsiteX1" fmla="*/ 50800 w 95431"/>
                      <a:gd name="connsiteY1" fmla="*/ 190500 h 981075"/>
                      <a:gd name="connsiteX2" fmla="*/ 63500 w 95431"/>
                      <a:gd name="connsiteY2" fmla="*/ 412750 h 981075"/>
                      <a:gd name="connsiteX3" fmla="*/ 95250 w 95431"/>
                      <a:gd name="connsiteY3" fmla="*/ 584200 h 981075"/>
                      <a:gd name="connsiteX4" fmla="*/ 47625 w 95431"/>
                      <a:gd name="connsiteY4" fmla="*/ 777875 h 981075"/>
                      <a:gd name="connsiteX5" fmla="*/ 6350 w 95431"/>
                      <a:gd name="connsiteY5" fmla="*/ 981075 h 981075"/>
                      <a:gd name="connsiteX0" fmla="*/ 0 w 95264"/>
                      <a:gd name="connsiteY0" fmla="*/ 0 h 981075"/>
                      <a:gd name="connsiteX1" fmla="*/ 50800 w 95264"/>
                      <a:gd name="connsiteY1" fmla="*/ 190500 h 981075"/>
                      <a:gd name="connsiteX2" fmla="*/ 63500 w 95264"/>
                      <a:gd name="connsiteY2" fmla="*/ 412750 h 981075"/>
                      <a:gd name="connsiteX3" fmla="*/ 95250 w 95264"/>
                      <a:gd name="connsiteY3" fmla="*/ 584200 h 981075"/>
                      <a:gd name="connsiteX4" fmla="*/ 66675 w 95264"/>
                      <a:gd name="connsiteY4" fmla="*/ 793750 h 981075"/>
                      <a:gd name="connsiteX5" fmla="*/ 6350 w 95264"/>
                      <a:gd name="connsiteY5" fmla="*/ 981075 h 981075"/>
                      <a:gd name="connsiteX0" fmla="*/ 0 w 95771"/>
                      <a:gd name="connsiteY0" fmla="*/ 0 h 981075"/>
                      <a:gd name="connsiteX1" fmla="*/ 50800 w 95771"/>
                      <a:gd name="connsiteY1" fmla="*/ 190500 h 981075"/>
                      <a:gd name="connsiteX2" fmla="*/ 63500 w 95771"/>
                      <a:gd name="connsiteY2" fmla="*/ 412750 h 981075"/>
                      <a:gd name="connsiteX3" fmla="*/ 95250 w 95771"/>
                      <a:gd name="connsiteY3" fmla="*/ 584200 h 981075"/>
                      <a:gd name="connsiteX4" fmla="*/ 66675 w 95771"/>
                      <a:gd name="connsiteY4" fmla="*/ 793750 h 981075"/>
                      <a:gd name="connsiteX5" fmla="*/ 6350 w 95771"/>
                      <a:gd name="connsiteY5" fmla="*/ 981075 h 981075"/>
                      <a:gd name="connsiteX0" fmla="*/ 0 w 95274"/>
                      <a:gd name="connsiteY0" fmla="*/ 0 h 981075"/>
                      <a:gd name="connsiteX1" fmla="*/ 50800 w 95274"/>
                      <a:gd name="connsiteY1" fmla="*/ 190500 h 981075"/>
                      <a:gd name="connsiteX2" fmla="*/ 63500 w 95274"/>
                      <a:gd name="connsiteY2" fmla="*/ 412750 h 981075"/>
                      <a:gd name="connsiteX3" fmla="*/ 95250 w 95274"/>
                      <a:gd name="connsiteY3" fmla="*/ 584200 h 981075"/>
                      <a:gd name="connsiteX4" fmla="*/ 66675 w 95274"/>
                      <a:gd name="connsiteY4" fmla="*/ 793750 h 981075"/>
                      <a:gd name="connsiteX5" fmla="*/ 6350 w 95274"/>
                      <a:gd name="connsiteY5" fmla="*/ 981075 h 981075"/>
                      <a:gd name="connsiteX0" fmla="*/ 0 w 97014"/>
                      <a:gd name="connsiteY0" fmla="*/ 0 h 981075"/>
                      <a:gd name="connsiteX1" fmla="*/ 50800 w 97014"/>
                      <a:gd name="connsiteY1" fmla="*/ 190500 h 981075"/>
                      <a:gd name="connsiteX2" fmla="*/ 63500 w 97014"/>
                      <a:gd name="connsiteY2" fmla="*/ 412750 h 981075"/>
                      <a:gd name="connsiteX3" fmla="*/ 95250 w 97014"/>
                      <a:gd name="connsiteY3" fmla="*/ 584200 h 981075"/>
                      <a:gd name="connsiteX4" fmla="*/ 79375 w 97014"/>
                      <a:gd name="connsiteY4" fmla="*/ 796925 h 981075"/>
                      <a:gd name="connsiteX5" fmla="*/ 6350 w 97014"/>
                      <a:gd name="connsiteY5" fmla="*/ 981075 h 981075"/>
                      <a:gd name="connsiteX0" fmla="*/ 0 w 120844"/>
                      <a:gd name="connsiteY0" fmla="*/ 0 h 981075"/>
                      <a:gd name="connsiteX1" fmla="*/ 50800 w 120844"/>
                      <a:gd name="connsiteY1" fmla="*/ 190500 h 981075"/>
                      <a:gd name="connsiteX2" fmla="*/ 63500 w 120844"/>
                      <a:gd name="connsiteY2" fmla="*/ 412750 h 981075"/>
                      <a:gd name="connsiteX3" fmla="*/ 120650 w 120844"/>
                      <a:gd name="connsiteY3" fmla="*/ 587375 h 981075"/>
                      <a:gd name="connsiteX4" fmla="*/ 79375 w 120844"/>
                      <a:gd name="connsiteY4" fmla="*/ 796925 h 981075"/>
                      <a:gd name="connsiteX5" fmla="*/ 6350 w 120844"/>
                      <a:gd name="connsiteY5" fmla="*/ 981075 h 981075"/>
                      <a:gd name="connsiteX0" fmla="*/ 0 w 120655"/>
                      <a:gd name="connsiteY0" fmla="*/ 0 h 981075"/>
                      <a:gd name="connsiteX1" fmla="*/ 50800 w 120655"/>
                      <a:gd name="connsiteY1" fmla="*/ 190500 h 981075"/>
                      <a:gd name="connsiteX2" fmla="*/ 63500 w 120655"/>
                      <a:gd name="connsiteY2" fmla="*/ 412750 h 981075"/>
                      <a:gd name="connsiteX3" fmla="*/ 120650 w 120655"/>
                      <a:gd name="connsiteY3" fmla="*/ 587375 h 981075"/>
                      <a:gd name="connsiteX4" fmla="*/ 66675 w 120655"/>
                      <a:gd name="connsiteY4" fmla="*/ 793750 h 981075"/>
                      <a:gd name="connsiteX5" fmla="*/ 6350 w 120655"/>
                      <a:gd name="connsiteY5" fmla="*/ 981075 h 981075"/>
                      <a:gd name="connsiteX0" fmla="*/ 0 w 125954"/>
                      <a:gd name="connsiteY0" fmla="*/ 0 h 981075"/>
                      <a:gd name="connsiteX1" fmla="*/ 50800 w 125954"/>
                      <a:gd name="connsiteY1" fmla="*/ 190500 h 981075"/>
                      <a:gd name="connsiteX2" fmla="*/ 63500 w 125954"/>
                      <a:gd name="connsiteY2" fmla="*/ 412750 h 981075"/>
                      <a:gd name="connsiteX3" fmla="*/ 117476 w 125954"/>
                      <a:gd name="connsiteY3" fmla="*/ 428625 h 981075"/>
                      <a:gd name="connsiteX4" fmla="*/ 120650 w 125954"/>
                      <a:gd name="connsiteY4" fmla="*/ 587375 h 981075"/>
                      <a:gd name="connsiteX5" fmla="*/ 66675 w 125954"/>
                      <a:gd name="connsiteY5" fmla="*/ 793750 h 981075"/>
                      <a:gd name="connsiteX6" fmla="*/ 6350 w 125954"/>
                      <a:gd name="connsiteY6" fmla="*/ 981075 h 981075"/>
                      <a:gd name="connsiteX0" fmla="*/ 0 w 148396"/>
                      <a:gd name="connsiteY0" fmla="*/ 0 h 981075"/>
                      <a:gd name="connsiteX1" fmla="*/ 50800 w 148396"/>
                      <a:gd name="connsiteY1" fmla="*/ 190500 h 981075"/>
                      <a:gd name="connsiteX2" fmla="*/ 63500 w 148396"/>
                      <a:gd name="connsiteY2" fmla="*/ 412750 h 981075"/>
                      <a:gd name="connsiteX3" fmla="*/ 146051 w 148396"/>
                      <a:gd name="connsiteY3" fmla="*/ 428625 h 981075"/>
                      <a:gd name="connsiteX4" fmla="*/ 120650 w 148396"/>
                      <a:gd name="connsiteY4" fmla="*/ 587375 h 981075"/>
                      <a:gd name="connsiteX5" fmla="*/ 66675 w 148396"/>
                      <a:gd name="connsiteY5" fmla="*/ 793750 h 981075"/>
                      <a:gd name="connsiteX6" fmla="*/ 6350 w 148396"/>
                      <a:gd name="connsiteY6" fmla="*/ 981075 h 981075"/>
                      <a:gd name="connsiteX0" fmla="*/ 0 w 148396"/>
                      <a:gd name="connsiteY0" fmla="*/ 0 h 981075"/>
                      <a:gd name="connsiteX1" fmla="*/ 50800 w 148396"/>
                      <a:gd name="connsiteY1" fmla="*/ 190500 h 981075"/>
                      <a:gd name="connsiteX2" fmla="*/ 136525 w 148396"/>
                      <a:gd name="connsiteY2" fmla="*/ 349250 h 981075"/>
                      <a:gd name="connsiteX3" fmla="*/ 146051 w 148396"/>
                      <a:gd name="connsiteY3" fmla="*/ 428625 h 981075"/>
                      <a:gd name="connsiteX4" fmla="*/ 120650 w 148396"/>
                      <a:gd name="connsiteY4" fmla="*/ 587375 h 981075"/>
                      <a:gd name="connsiteX5" fmla="*/ 66675 w 148396"/>
                      <a:gd name="connsiteY5" fmla="*/ 793750 h 981075"/>
                      <a:gd name="connsiteX6" fmla="*/ 6350 w 148396"/>
                      <a:gd name="connsiteY6" fmla="*/ 981075 h 981075"/>
                      <a:gd name="connsiteX0" fmla="*/ 0 w 148848"/>
                      <a:gd name="connsiteY0" fmla="*/ 0 h 981075"/>
                      <a:gd name="connsiteX1" fmla="*/ 139700 w 148848"/>
                      <a:gd name="connsiteY1" fmla="*/ 177800 h 981075"/>
                      <a:gd name="connsiteX2" fmla="*/ 136525 w 148848"/>
                      <a:gd name="connsiteY2" fmla="*/ 349250 h 981075"/>
                      <a:gd name="connsiteX3" fmla="*/ 146051 w 148848"/>
                      <a:gd name="connsiteY3" fmla="*/ 428625 h 981075"/>
                      <a:gd name="connsiteX4" fmla="*/ 120650 w 148848"/>
                      <a:gd name="connsiteY4" fmla="*/ 587375 h 981075"/>
                      <a:gd name="connsiteX5" fmla="*/ 66675 w 148848"/>
                      <a:gd name="connsiteY5" fmla="*/ 793750 h 981075"/>
                      <a:gd name="connsiteX6" fmla="*/ 6350 w 148848"/>
                      <a:gd name="connsiteY6" fmla="*/ 981075 h 981075"/>
                      <a:gd name="connsiteX0" fmla="*/ 120650 w 142046"/>
                      <a:gd name="connsiteY0" fmla="*/ 0 h 1000125"/>
                      <a:gd name="connsiteX1" fmla="*/ 133350 w 142046"/>
                      <a:gd name="connsiteY1" fmla="*/ 196850 h 1000125"/>
                      <a:gd name="connsiteX2" fmla="*/ 130175 w 142046"/>
                      <a:gd name="connsiteY2" fmla="*/ 368300 h 1000125"/>
                      <a:gd name="connsiteX3" fmla="*/ 139701 w 142046"/>
                      <a:gd name="connsiteY3" fmla="*/ 447675 h 1000125"/>
                      <a:gd name="connsiteX4" fmla="*/ 114300 w 142046"/>
                      <a:gd name="connsiteY4" fmla="*/ 606425 h 1000125"/>
                      <a:gd name="connsiteX5" fmla="*/ 60325 w 142046"/>
                      <a:gd name="connsiteY5" fmla="*/ 812800 h 1000125"/>
                      <a:gd name="connsiteX6" fmla="*/ 0 w 142046"/>
                      <a:gd name="connsiteY6" fmla="*/ 1000125 h 1000125"/>
                      <a:gd name="connsiteX0" fmla="*/ 111125 w 142046"/>
                      <a:gd name="connsiteY0" fmla="*/ 0 h 1000125"/>
                      <a:gd name="connsiteX1" fmla="*/ 133350 w 142046"/>
                      <a:gd name="connsiteY1" fmla="*/ 196850 h 1000125"/>
                      <a:gd name="connsiteX2" fmla="*/ 130175 w 142046"/>
                      <a:gd name="connsiteY2" fmla="*/ 368300 h 1000125"/>
                      <a:gd name="connsiteX3" fmla="*/ 139701 w 142046"/>
                      <a:gd name="connsiteY3" fmla="*/ 447675 h 1000125"/>
                      <a:gd name="connsiteX4" fmla="*/ 114300 w 142046"/>
                      <a:gd name="connsiteY4" fmla="*/ 606425 h 1000125"/>
                      <a:gd name="connsiteX5" fmla="*/ 60325 w 142046"/>
                      <a:gd name="connsiteY5" fmla="*/ 812800 h 1000125"/>
                      <a:gd name="connsiteX6" fmla="*/ 0 w 142046"/>
                      <a:gd name="connsiteY6" fmla="*/ 1000125 h 1000125"/>
                      <a:gd name="connsiteX0" fmla="*/ 111125 w 134351"/>
                      <a:gd name="connsiteY0" fmla="*/ 0 h 1000125"/>
                      <a:gd name="connsiteX1" fmla="*/ 133350 w 134351"/>
                      <a:gd name="connsiteY1" fmla="*/ 196850 h 1000125"/>
                      <a:gd name="connsiteX2" fmla="*/ 130175 w 134351"/>
                      <a:gd name="connsiteY2" fmla="*/ 368300 h 1000125"/>
                      <a:gd name="connsiteX3" fmla="*/ 127001 w 134351"/>
                      <a:gd name="connsiteY3" fmla="*/ 447675 h 1000125"/>
                      <a:gd name="connsiteX4" fmla="*/ 114300 w 134351"/>
                      <a:gd name="connsiteY4" fmla="*/ 606425 h 1000125"/>
                      <a:gd name="connsiteX5" fmla="*/ 60325 w 134351"/>
                      <a:gd name="connsiteY5" fmla="*/ 812800 h 1000125"/>
                      <a:gd name="connsiteX6" fmla="*/ 0 w 134351"/>
                      <a:gd name="connsiteY6" fmla="*/ 1000125 h 1000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351" h="1000125">
                        <a:moveTo>
                          <a:pt x="111125" y="0"/>
                        </a:moveTo>
                        <a:cubicBezTo>
                          <a:pt x="131233" y="60854"/>
                          <a:pt x="130175" y="135467"/>
                          <a:pt x="133350" y="196850"/>
                        </a:cubicBezTo>
                        <a:cubicBezTo>
                          <a:pt x="136525" y="258233"/>
                          <a:pt x="131233" y="326496"/>
                          <a:pt x="130175" y="368300"/>
                        </a:cubicBezTo>
                        <a:cubicBezTo>
                          <a:pt x="129117" y="410104"/>
                          <a:pt x="117476" y="418571"/>
                          <a:pt x="127001" y="447675"/>
                        </a:cubicBezTo>
                        <a:cubicBezTo>
                          <a:pt x="136526" y="476779"/>
                          <a:pt x="125413" y="545571"/>
                          <a:pt x="114300" y="606425"/>
                        </a:cubicBezTo>
                        <a:cubicBezTo>
                          <a:pt x="103187" y="667279"/>
                          <a:pt x="79375" y="747183"/>
                          <a:pt x="60325" y="812800"/>
                        </a:cubicBezTo>
                        <a:cubicBezTo>
                          <a:pt x="41275" y="878417"/>
                          <a:pt x="0" y="1000125"/>
                          <a:pt x="0" y="1000125"/>
                        </a:cubicBezTo>
                      </a:path>
                    </a:pathLst>
                  </a:custGeom>
                  <a:ln w="76200" cmpd="sng">
                    <a:solidFill>
                      <a:schemeClr val="bg1">
                        <a:lumMod val="9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4" name="Straight Arrow Connector 93"/>
              <p:cNvCxnSpPr/>
              <p:nvPr/>
            </p:nvCxnSpPr>
            <p:spPr>
              <a:xfrm flipV="1">
                <a:off x="5854700" y="3835400"/>
                <a:ext cx="939800" cy="1104900"/>
              </a:xfrm>
              <a:prstGeom prst="straightConnector1">
                <a:avLst/>
              </a:prstGeom>
              <a:ln>
                <a:prstDash val="sysDot"/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Rectangle 114"/>
            <p:cNvSpPr/>
            <p:nvPr/>
          </p:nvSpPr>
          <p:spPr>
            <a:xfrm rot="10800000">
              <a:off x="2641038" y="4904447"/>
              <a:ext cx="1880161" cy="366049"/>
            </a:xfrm>
            <a:prstGeom prst="rect">
              <a:avLst/>
            </a:prstGeom>
            <a:solidFill>
              <a:schemeClr val="bg1">
                <a:lumMod val="95000"/>
                <a:alpha val="9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5400000">
              <a:off x="930411" y="2830473"/>
              <a:ext cx="551611" cy="366049"/>
            </a:xfrm>
            <a:prstGeom prst="rect">
              <a:avLst/>
            </a:prstGeom>
            <a:solidFill>
              <a:schemeClr val="bg1">
                <a:lumMod val="95000"/>
                <a:alpha val="9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203200" y="3028796"/>
              <a:ext cx="8412937" cy="0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prstDash val="sysDot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64" idx="1"/>
            </p:cNvCxnSpPr>
            <p:nvPr/>
          </p:nvCxnSpPr>
          <p:spPr>
            <a:xfrm flipH="1">
              <a:off x="3591512" y="2803525"/>
              <a:ext cx="135938" cy="2779864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 flipH="1" flipV="1">
              <a:off x="4221687" y="2755209"/>
              <a:ext cx="4204399" cy="10309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flipH="1" flipV="1">
              <a:off x="4224936" y="3241592"/>
              <a:ext cx="4204399" cy="10309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2" idx="2"/>
            </p:cNvCxnSpPr>
            <p:nvPr/>
          </p:nvCxnSpPr>
          <p:spPr>
            <a:xfrm>
              <a:off x="3293575" y="3285221"/>
              <a:ext cx="186224" cy="2353579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flipH="1">
              <a:off x="5473700" y="5554433"/>
              <a:ext cx="2667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NOTE:  Pre-chamber is at </a:t>
              </a:r>
            </a:p>
            <a:p>
              <a:r>
                <a:rPr lang="en-US" sz="1400" dirty="0" smtClean="0"/>
                <a:t>atmosphere. Vacuum is needed </a:t>
              </a:r>
            </a:p>
            <a:p>
              <a:r>
                <a:rPr lang="en-US" sz="1400" dirty="0" smtClean="0"/>
                <a:t>only in parts with glass tube.</a:t>
              </a:r>
              <a:endParaRPr lang="en-US" sz="1400" dirty="0"/>
            </a:p>
          </p:txBody>
        </p:sp>
        <p:cxnSp>
          <p:nvCxnSpPr>
            <p:cNvPr id="63" name="Straight Arrow Connector 62"/>
            <p:cNvCxnSpPr>
              <a:endCxn id="2" idx="2"/>
            </p:cNvCxnSpPr>
            <p:nvPr/>
          </p:nvCxnSpPr>
          <p:spPr>
            <a:xfrm flipH="1">
              <a:off x="3293575" y="3267075"/>
              <a:ext cx="4939202" cy="18146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3743325" y="2794000"/>
              <a:ext cx="3483873" cy="34100"/>
            </a:xfrm>
            <a:prstGeom prst="straightConnector1">
              <a:avLst/>
            </a:prstGeom>
            <a:ln w="9525" cmpd="sng">
              <a:solidFill>
                <a:srgbClr val="FF0000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Arrow Connector 99"/>
          <p:cNvCxnSpPr/>
          <p:nvPr/>
        </p:nvCxnSpPr>
        <p:spPr>
          <a:xfrm flipV="1">
            <a:off x="5905500" y="4013200"/>
            <a:ext cx="355600" cy="887646"/>
          </a:xfrm>
          <a:prstGeom prst="straightConnector1">
            <a:avLst/>
          </a:prstGeom>
          <a:ln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5359400" y="3492500"/>
            <a:ext cx="533400" cy="1371600"/>
          </a:xfrm>
          <a:prstGeom prst="straightConnector1">
            <a:avLst/>
          </a:prstGeom>
          <a:ln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99" name="Straight Arrow Connector 98"/>
          <p:cNvCxnSpPr>
            <a:stCxn id="83" idx="1"/>
          </p:cNvCxnSpPr>
          <p:nvPr/>
        </p:nvCxnSpPr>
        <p:spPr>
          <a:xfrm>
            <a:off x="1734967" y="5644726"/>
            <a:ext cx="830433" cy="19474"/>
          </a:xfrm>
          <a:prstGeom prst="straightConnector1">
            <a:avLst/>
          </a:prstGeom>
          <a:ln>
            <a:prstDash val="sysDot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7869620" y="3298825"/>
            <a:ext cx="763205" cy="215900"/>
            <a:chOff x="7850570" y="3670300"/>
            <a:chExt cx="763205" cy="215900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7850570" y="3698875"/>
              <a:ext cx="763205" cy="3175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7867650" y="3670300"/>
              <a:ext cx="0" cy="215900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flipV="1">
            <a:off x="7875970" y="2508250"/>
            <a:ext cx="763205" cy="196850"/>
            <a:chOff x="7850570" y="3670300"/>
            <a:chExt cx="763205" cy="21590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7850570" y="3698875"/>
              <a:ext cx="763205" cy="3175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7867650" y="3670300"/>
              <a:ext cx="0" cy="215900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304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 descr="IMG_124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282700"/>
            <a:ext cx="5981700" cy="499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3441700"/>
            <a:ext cx="79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Dipole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000" y="2743200"/>
            <a:ext cx="995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Pre-chamber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4300" y="2235200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Vacuum chamber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6375400" y="2373700"/>
            <a:ext cx="88900" cy="445700"/>
          </a:xfrm>
          <a:prstGeom prst="straightConnector1">
            <a:avLst/>
          </a:prstGeom>
          <a:ln w="19050">
            <a:solidFill>
              <a:srgbClr val="FFFF00"/>
            </a:solidFill>
            <a:prstDash val="sysDot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21000" y="647700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Laboratory  Setting</a:t>
            </a:r>
            <a:endParaRPr lang="en-US" sz="2400" dirty="0"/>
          </a:p>
        </p:txBody>
      </p:sp>
      <p:pic>
        <p:nvPicPr>
          <p:cNvPr id="6" name="Picture 5" descr="PHADE.set.up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1" t="4573" r="2050" b="23171"/>
          <a:stretch/>
        </p:blipFill>
        <p:spPr>
          <a:xfrm>
            <a:off x="388182" y="3467100"/>
            <a:ext cx="342707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6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IMG_11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821490"/>
            <a:ext cx="5562600" cy="5553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30200"/>
            <a:ext cx="354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View through camera port</a:t>
            </a:r>
          </a:p>
        </p:txBody>
      </p:sp>
    </p:spTree>
    <p:extLst>
      <p:ext uri="{BB962C8B-B14F-4D97-AF65-F5344CB8AC3E}">
        <p14:creationId xmlns:p14="http://schemas.microsoft.com/office/powerpoint/2010/main" val="101481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00" y="812800"/>
            <a:ext cx="79375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PHADE: Data Acquisition Procedures.</a:t>
            </a:r>
          </a:p>
          <a:p>
            <a:pPr algn="ctr"/>
            <a:endParaRPr lang="en-US" sz="2000" b="1" dirty="0"/>
          </a:p>
          <a:p>
            <a:pPr algn="ctr"/>
            <a:endParaRPr lang="en-US" sz="1200" b="1" dirty="0" smtClean="0"/>
          </a:p>
          <a:p>
            <a:r>
              <a:rPr lang="en-US" dirty="0" smtClean="0"/>
              <a:t>0.   Complete assembly, including </a:t>
            </a:r>
            <a:r>
              <a:rPr lang="en-US" dirty="0"/>
              <a:t>alignment </a:t>
            </a:r>
            <a:r>
              <a:rPr lang="en-US" dirty="0" smtClean="0"/>
              <a:t>and </a:t>
            </a:r>
            <a:r>
              <a:rPr lang="en-US" dirty="0"/>
              <a:t>establish light tight-ness</a:t>
            </a:r>
            <a:r>
              <a:rPr lang="en-US" dirty="0" smtClean="0"/>
              <a:t>.</a:t>
            </a:r>
          </a:p>
          <a:p>
            <a:endParaRPr lang="en-US" sz="1000" dirty="0" smtClean="0"/>
          </a:p>
          <a:p>
            <a:r>
              <a:rPr lang="en-US" b="1" i="1" dirty="0" smtClean="0"/>
              <a:t>PHADE Calibration Measurements using </a:t>
            </a:r>
            <a:r>
              <a:rPr lang="en-US" b="1" i="1" dirty="0"/>
              <a:t>laser pen </a:t>
            </a:r>
            <a:r>
              <a:rPr lang="en-US" b="1" i="1" dirty="0" smtClean="0"/>
              <a:t>pointers</a:t>
            </a:r>
            <a:r>
              <a:rPr lang="en-US" i="1" dirty="0" smtClean="0"/>
              <a:t>:*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Insert phosphorescence (a.k.a. glow-in-the-dark) target in vacuum chamber.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Using a laser pen pointer, expose target for, say, 10 seconds. </a:t>
            </a:r>
          </a:p>
          <a:p>
            <a:pPr marL="342900" indent="-342900">
              <a:buAutoNum type="arabicPeriod"/>
            </a:pPr>
            <a:r>
              <a:rPr lang="en-US" dirty="0" smtClean="0"/>
              <a:t>Turn laser OFF</a:t>
            </a:r>
            <a:r>
              <a:rPr lang="en-US" dirty="0"/>
              <a:t> </a:t>
            </a:r>
            <a:r>
              <a:rPr lang="en-US" dirty="0" smtClean="0"/>
              <a:t>and take a series of sequential images, each 1 sec long exposure. </a:t>
            </a:r>
          </a:p>
          <a:p>
            <a:pPr marL="342900" indent="-342900">
              <a:buAutoNum type="arabicPeriod"/>
            </a:pPr>
            <a:r>
              <a:rPr lang="en-US" dirty="0" smtClean="0"/>
              <a:t>Measure intensities as a function of target  distance along the vacuum chamber. (central and ring intensities). No glass liner.</a:t>
            </a:r>
            <a:endParaRPr lang="en-US" dirty="0"/>
          </a:p>
          <a:p>
            <a:pPr marL="800100" lvl="1" indent="-342900">
              <a:buAutoNum type="arabicPeriod"/>
            </a:pPr>
            <a:r>
              <a:rPr lang="en-US" dirty="0" smtClean="0"/>
              <a:t>Repeat with thick wall glass liner  in vacuum chamber.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Repeat with thin wall glass tube in vacuum chamber.</a:t>
            </a:r>
          </a:p>
          <a:p>
            <a:pPr marL="342900" indent="-342900">
              <a:buAutoNum type="arabicPeriod"/>
            </a:pPr>
            <a:r>
              <a:rPr lang="en-US" dirty="0" smtClean="0"/>
              <a:t>Determine which glass liner gives highest count rate.</a:t>
            </a:r>
          </a:p>
          <a:p>
            <a:pPr marL="800100" lvl="1" indent="-342900">
              <a:buAutoNum type="arabicPeriod"/>
            </a:pPr>
            <a:endParaRPr lang="en-US" sz="1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7900" y="5473700"/>
            <a:ext cx="669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*This is the Project for Brianna Thorpe (Arizona State University), </a:t>
            </a:r>
          </a:p>
          <a:p>
            <a:r>
              <a:rPr lang="en-US" dirty="0" smtClean="0"/>
              <a:t>SULI Summer Student for 2016.   </a:t>
            </a:r>
            <a:r>
              <a:rPr lang="en-US" sz="1600" dirty="0" smtClean="0"/>
              <a:t>(Mentors:  Jim Boyce and George Biallas.)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769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7095066" y="1257299"/>
            <a:ext cx="1473201" cy="212936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AF875-488C-BC4A-9D54-F0B40952BB8D}" type="slidenum">
              <a:rPr lang="en-US" smtClean="0"/>
              <a:t>16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93471" y="1282699"/>
            <a:ext cx="7498375" cy="4779434"/>
            <a:chOff x="283871" y="673100"/>
            <a:chExt cx="7498375" cy="4734880"/>
          </a:xfrm>
        </p:grpSpPr>
        <p:grpSp>
          <p:nvGrpSpPr>
            <p:cNvPr id="75" name="Group 74"/>
            <p:cNvGrpSpPr/>
            <p:nvPr/>
          </p:nvGrpSpPr>
          <p:grpSpPr>
            <a:xfrm>
              <a:off x="283871" y="673100"/>
              <a:ext cx="5999853" cy="4734880"/>
              <a:chOff x="368300" y="924207"/>
              <a:chExt cx="6611878" cy="521761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349500" y="1193800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Pre-chamber</a:t>
                </a:r>
                <a:endParaRPr lang="en-US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9275" y="3314396"/>
                <a:ext cx="1485902" cy="844551"/>
              </a:xfrm>
              <a:prstGeom prst="rect">
                <a:avLst/>
              </a:prstGeom>
            </p:spPr>
          </p:pic>
          <p:pic>
            <p:nvPicPr>
              <p:cNvPr id="45" name="Picture 44" descr="glass tube.tif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3282" y="3359002"/>
                <a:ext cx="431800" cy="477762"/>
              </a:xfrm>
              <a:prstGeom prst="rect">
                <a:avLst/>
              </a:prstGeom>
            </p:spPr>
          </p:pic>
          <p:sp>
            <p:nvSpPr>
              <p:cNvPr id="49" name="Oval 48"/>
              <p:cNvSpPr/>
              <p:nvPr/>
            </p:nvSpPr>
            <p:spPr>
              <a:xfrm>
                <a:off x="2257704" y="924207"/>
                <a:ext cx="1758916" cy="17012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057329" y="948375"/>
                <a:ext cx="922849" cy="584776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Vacuum </a:t>
                </a:r>
              </a:p>
              <a:p>
                <a:pPr algn="ctr"/>
                <a:r>
                  <a:rPr lang="en-US" sz="1400" dirty="0"/>
                  <a:t>c</a:t>
                </a:r>
                <a:r>
                  <a:rPr lang="en-US" sz="1400" dirty="0" smtClean="0"/>
                  <a:t>hamber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68300" y="1634065"/>
                <a:ext cx="889000" cy="576564"/>
              </a:xfrm>
              <a:prstGeom prst="rect">
                <a:avLst/>
              </a:prstGeom>
              <a:solidFill>
                <a:srgbClr val="CCFFCC">
                  <a:alpha val="14000"/>
                </a:srgbClr>
              </a:solidFill>
              <a:ln w="38100" cmpd="sng">
                <a:solidFill>
                  <a:srgbClr val="008000">
                    <a:alpha val="68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8000"/>
                    </a:solidFill>
                  </a:rPr>
                  <a:t>Source</a:t>
                </a:r>
              </a:p>
              <a:p>
                <a:pPr algn="ctr"/>
                <a:r>
                  <a:rPr lang="en-US" sz="1400" b="1" dirty="0" smtClean="0">
                    <a:solidFill>
                      <a:srgbClr val="008000"/>
                    </a:solidFill>
                  </a:rPr>
                  <a:t>laser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1244600" y="2146300"/>
                <a:ext cx="1104900" cy="12700"/>
              </a:xfrm>
              <a:prstGeom prst="line">
                <a:avLst/>
              </a:prstGeom>
              <a:ln w="57150" cmpd="sng">
                <a:solidFill>
                  <a:srgbClr val="660066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1231900" y="1739900"/>
                <a:ext cx="1041400" cy="0"/>
              </a:xfrm>
              <a:prstGeom prst="line">
                <a:avLst/>
              </a:prstGeom>
              <a:ln w="57150" cmpd="sng">
                <a:solidFill>
                  <a:srgbClr val="660066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5499101" y="1288072"/>
                <a:ext cx="532443" cy="73123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 rot="10800000">
                <a:off x="5221559" y="6064027"/>
                <a:ext cx="143698" cy="777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Camera</a:t>
                </a:r>
                <a:endParaRPr lang="en-US" sz="1400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0800000">
                <a:off x="5228402" y="6045054"/>
                <a:ext cx="143698" cy="777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Camera</a:t>
                </a:r>
                <a:endParaRPr lang="en-US" sz="1400" dirty="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653005" y="2411843"/>
                <a:ext cx="948578" cy="1429232"/>
                <a:chOff x="4723105" y="3338943"/>
                <a:chExt cx="948578" cy="1429232"/>
              </a:xfrm>
            </p:grpSpPr>
            <p:sp>
              <p:nvSpPr>
                <p:cNvPr id="59" name="Rectangle 58"/>
                <p:cNvSpPr/>
                <p:nvPr/>
              </p:nvSpPr>
              <p:spPr>
                <a:xfrm rot="10800000">
                  <a:off x="4803424" y="3341956"/>
                  <a:ext cx="498663" cy="6913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Camera</a:t>
                  </a:r>
                  <a:endParaRPr lang="en-US" sz="1400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rot="10800000">
                  <a:off x="4747869" y="3338943"/>
                  <a:ext cx="923814" cy="3663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Camera</a:t>
                  </a:r>
                  <a:endParaRPr lang="en-US" sz="1400" dirty="0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 rot="10800000">
                  <a:off x="5446247" y="3481726"/>
                  <a:ext cx="53600" cy="140088"/>
                </a:xfrm>
                <a:custGeom>
                  <a:avLst/>
                  <a:gdLst>
                    <a:gd name="connsiteX0" fmla="*/ 0 w 1257300"/>
                    <a:gd name="connsiteY0" fmla="*/ 0 h 469900"/>
                    <a:gd name="connsiteX1" fmla="*/ 0 w 1257300"/>
                    <a:gd name="connsiteY1" fmla="*/ 469900 h 469900"/>
                    <a:gd name="connsiteX2" fmla="*/ 1244600 w 1257300"/>
                    <a:gd name="connsiteY2" fmla="*/ 469900 h 469900"/>
                    <a:gd name="connsiteX3" fmla="*/ 1257300 w 1257300"/>
                    <a:gd name="connsiteY3" fmla="*/ 0 h 469900"/>
                    <a:gd name="connsiteX4" fmla="*/ 0 w 1257300"/>
                    <a:gd name="connsiteY4" fmla="*/ 0 h 46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7300" h="469900">
                      <a:moveTo>
                        <a:pt x="0" y="0"/>
                      </a:moveTo>
                      <a:lnTo>
                        <a:pt x="0" y="469900"/>
                      </a:lnTo>
                      <a:lnTo>
                        <a:pt x="1244600" y="469900"/>
                      </a:lnTo>
                      <a:lnTo>
                        <a:pt x="12573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rot="10800000" flipH="1">
                  <a:off x="4867681" y="3487113"/>
                  <a:ext cx="63374" cy="140088"/>
                </a:xfrm>
                <a:custGeom>
                  <a:avLst/>
                  <a:gdLst>
                    <a:gd name="connsiteX0" fmla="*/ 0 w 1257300"/>
                    <a:gd name="connsiteY0" fmla="*/ 0 h 469900"/>
                    <a:gd name="connsiteX1" fmla="*/ 0 w 1257300"/>
                    <a:gd name="connsiteY1" fmla="*/ 469900 h 469900"/>
                    <a:gd name="connsiteX2" fmla="*/ 1244600 w 1257300"/>
                    <a:gd name="connsiteY2" fmla="*/ 469900 h 469900"/>
                    <a:gd name="connsiteX3" fmla="*/ 1257300 w 1257300"/>
                    <a:gd name="connsiteY3" fmla="*/ 0 h 469900"/>
                    <a:gd name="connsiteX4" fmla="*/ 0 w 1257300"/>
                    <a:gd name="connsiteY4" fmla="*/ 0 h 46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7300" h="469900">
                      <a:moveTo>
                        <a:pt x="0" y="0"/>
                      </a:moveTo>
                      <a:lnTo>
                        <a:pt x="0" y="469900"/>
                      </a:lnTo>
                      <a:lnTo>
                        <a:pt x="1244600" y="469900"/>
                      </a:lnTo>
                      <a:lnTo>
                        <a:pt x="12573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 flipH="1" flipV="1">
                  <a:off x="5463587" y="3497888"/>
                  <a:ext cx="66389" cy="140088"/>
                </a:xfrm>
                <a:custGeom>
                  <a:avLst/>
                  <a:gdLst>
                    <a:gd name="connsiteX0" fmla="*/ 0 w 1257300"/>
                    <a:gd name="connsiteY0" fmla="*/ 0 h 469900"/>
                    <a:gd name="connsiteX1" fmla="*/ 0 w 1257300"/>
                    <a:gd name="connsiteY1" fmla="*/ 469900 h 469900"/>
                    <a:gd name="connsiteX2" fmla="*/ 1244600 w 1257300"/>
                    <a:gd name="connsiteY2" fmla="*/ 469900 h 469900"/>
                    <a:gd name="connsiteX3" fmla="*/ 1257300 w 1257300"/>
                    <a:gd name="connsiteY3" fmla="*/ 0 h 469900"/>
                    <a:gd name="connsiteX4" fmla="*/ 0 w 1257300"/>
                    <a:gd name="connsiteY4" fmla="*/ 0 h 469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7300" h="469900">
                      <a:moveTo>
                        <a:pt x="0" y="0"/>
                      </a:moveTo>
                      <a:lnTo>
                        <a:pt x="0" y="469900"/>
                      </a:lnTo>
                      <a:lnTo>
                        <a:pt x="1244600" y="469900"/>
                      </a:lnTo>
                      <a:lnTo>
                        <a:pt x="12573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4723105" y="3770951"/>
                  <a:ext cx="943325" cy="997224"/>
                </a:xfrm>
                <a:prstGeom prst="rect">
                  <a:avLst/>
                </a:prstGeom>
                <a:noFill/>
                <a:ln>
                  <a:solidFill>
                    <a:srgbClr val="660066">
                      <a:alpha val="68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Camera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3149600" y="2082800"/>
                <a:ext cx="0" cy="571500"/>
              </a:xfrm>
              <a:prstGeom prst="line">
                <a:avLst/>
              </a:prstGeom>
              <a:ln>
                <a:solidFill>
                  <a:srgbClr val="D8D80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2895600" y="1625600"/>
                <a:ext cx="622300" cy="647700"/>
                <a:chOff x="5562600" y="266700"/>
                <a:chExt cx="622300" cy="647700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5562600" y="266700"/>
                  <a:ext cx="622300" cy="647700"/>
                </a:xfrm>
                <a:prstGeom prst="line">
                  <a:avLst/>
                </a:prstGeom>
                <a:ln w="57150" cmpd="sng">
                  <a:solidFill>
                    <a:srgbClr val="FF0000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676900" y="596900"/>
                  <a:ext cx="406400" cy="12700"/>
                </a:xfrm>
                <a:prstGeom prst="line">
                  <a:avLst/>
                </a:prstGeom>
                <a:ln w="76200"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7300" y="1840866"/>
                <a:ext cx="4902200" cy="279896"/>
                <a:chOff x="2514600" y="608966"/>
                <a:chExt cx="4902200" cy="279896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4864100" y="608966"/>
                  <a:ext cx="2552700" cy="279896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47000"/>
                  </a:schemeClr>
                </a:solidFill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cxnSp>
              <p:nvCxnSpPr>
                <p:cNvPr id="71" name="Straight Connector 70"/>
                <p:cNvCxnSpPr>
                  <a:stCxn id="51" idx="3"/>
                </p:cNvCxnSpPr>
                <p:nvPr/>
              </p:nvCxnSpPr>
              <p:spPr>
                <a:xfrm>
                  <a:off x="2514600" y="690447"/>
                  <a:ext cx="4711701" cy="46153"/>
                </a:xfrm>
                <a:prstGeom prst="line">
                  <a:avLst/>
                </a:prstGeom>
                <a:ln>
                  <a:solidFill>
                    <a:srgbClr val="11FF0A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4394200" y="774700"/>
                  <a:ext cx="2374900" cy="63500"/>
                </a:xfrm>
                <a:prstGeom prst="line">
                  <a:avLst/>
                </a:prstGeom>
                <a:ln>
                  <a:solidFill>
                    <a:srgbClr val="D8D802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Straight Arrow Connector 72"/>
              <p:cNvCxnSpPr/>
              <p:nvPr/>
            </p:nvCxnSpPr>
            <p:spPr>
              <a:xfrm flipV="1">
                <a:off x="1975508" y="3611208"/>
                <a:ext cx="725110" cy="7992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prstDash val="sysDash"/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1552989" y="2148395"/>
                <a:ext cx="3952" cy="1238896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prstDash val="sysDash"/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746099" y="808724"/>
              <a:ext cx="7036147" cy="4324140"/>
              <a:chOff x="746099" y="808724"/>
              <a:chExt cx="7036147" cy="4324140"/>
            </a:xfrm>
          </p:grpSpPr>
          <p:sp>
            <p:nvSpPr>
              <p:cNvPr id="82" name="Rectangle 81"/>
              <p:cNvSpPr/>
              <p:nvPr/>
            </p:nvSpPr>
            <p:spPr>
              <a:xfrm rot="16200000">
                <a:off x="3036888" y="1570037"/>
                <a:ext cx="266701" cy="123823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6704014" y="1589086"/>
                <a:ext cx="279402" cy="123823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542721" y="1420061"/>
                <a:ext cx="1144667" cy="746960"/>
                <a:chOff x="1796221" y="4353761"/>
                <a:chExt cx="1144667" cy="74696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879601" y="4445000"/>
                  <a:ext cx="974724" cy="593725"/>
                  <a:chOff x="1879601" y="4445000"/>
                  <a:chExt cx="974724" cy="593725"/>
                </a:xfrm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1879601" y="4445000"/>
                    <a:ext cx="974724" cy="2667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solidFill>
                      <a:srgbClr val="660066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 rot="5400000">
                    <a:off x="2230437" y="4754563"/>
                    <a:ext cx="320675" cy="247650"/>
                  </a:xfrm>
                  <a:prstGeom prst="rect">
                    <a:avLst/>
                  </a:prstGeom>
                  <a:solidFill>
                    <a:srgbClr val="EEECE1"/>
                  </a:solidFill>
                  <a:ln>
                    <a:solidFill>
                      <a:srgbClr val="660066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" name="Straight Arrow Connector 85"/>
                  <p:cNvCxnSpPr/>
                  <p:nvPr/>
                </p:nvCxnSpPr>
                <p:spPr>
                  <a:xfrm>
                    <a:off x="2273300" y="4714875"/>
                    <a:ext cx="231775" cy="3175"/>
                  </a:xfrm>
                  <a:prstGeom prst="straightConnector1">
                    <a:avLst/>
                  </a:prstGeom>
                  <a:ln w="38100" cmpd="sng">
                    <a:solidFill>
                      <a:schemeClr val="bg1">
                        <a:lumMod val="95000"/>
                      </a:schemeClr>
                    </a:solidFill>
                    <a:prstDash val="solid"/>
                    <a:headEnd type="none" w="sm" len="lg"/>
                    <a:tailEnd type="none" w="sm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" name="Rectangle 86"/>
                <p:cNvSpPr/>
                <p:nvPr/>
              </p:nvSpPr>
              <p:spPr>
                <a:xfrm rot="16200000">
                  <a:off x="1645825" y="4504157"/>
                  <a:ext cx="412750" cy="111957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190750" y="5016500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 rot="16200000">
                  <a:off x="2692403" y="4527552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 rot="5400000">
                <a:off x="5403017" y="2909137"/>
                <a:ext cx="1138322" cy="743785"/>
                <a:chOff x="1808915" y="4356936"/>
                <a:chExt cx="1138322" cy="743785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1879601" y="4445000"/>
                  <a:ext cx="971550" cy="593725"/>
                  <a:chOff x="1879601" y="4445000"/>
                  <a:chExt cx="971550" cy="593725"/>
                </a:xfrm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1879601" y="4445000"/>
                    <a:ext cx="971550" cy="266700"/>
                  </a:xfrm>
                  <a:prstGeom prst="rect">
                    <a:avLst/>
                  </a:prstGeom>
                  <a:solidFill>
                    <a:srgbClr val="EEECE1"/>
                  </a:solidFill>
                  <a:ln>
                    <a:solidFill>
                      <a:srgbClr val="660066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 rot="5400000">
                    <a:off x="2230437" y="4754563"/>
                    <a:ext cx="320675" cy="247650"/>
                  </a:xfrm>
                  <a:prstGeom prst="rect">
                    <a:avLst/>
                  </a:prstGeom>
                  <a:solidFill>
                    <a:srgbClr val="EEECE1"/>
                  </a:solidFill>
                  <a:ln>
                    <a:solidFill>
                      <a:srgbClr val="660066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7" name="Straight Arrow Connector 96"/>
                  <p:cNvCxnSpPr/>
                  <p:nvPr/>
                </p:nvCxnSpPr>
                <p:spPr>
                  <a:xfrm>
                    <a:off x="2273300" y="4714875"/>
                    <a:ext cx="231775" cy="3175"/>
                  </a:xfrm>
                  <a:prstGeom prst="straightConnector1">
                    <a:avLst/>
                  </a:prstGeom>
                  <a:ln w="38100" cmpd="sng">
                    <a:solidFill>
                      <a:schemeClr val="bg1">
                        <a:lumMod val="95000"/>
                      </a:schemeClr>
                    </a:solidFill>
                    <a:prstDash val="solid"/>
                    <a:headEnd type="none" w="sm" len="lg"/>
                    <a:tailEnd type="none" w="sm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" name="Rectangle 91"/>
                <p:cNvSpPr/>
                <p:nvPr/>
              </p:nvSpPr>
              <p:spPr>
                <a:xfrm rot="16200000">
                  <a:off x="1644651" y="4521200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190750" y="5016500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 rot="16200000">
                  <a:off x="2698752" y="4521202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460040" y="3093286"/>
                <a:ext cx="1138322" cy="743785"/>
                <a:chOff x="2685215" y="5080836"/>
                <a:chExt cx="1138322" cy="743785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2755900" y="5168900"/>
                  <a:ext cx="984249" cy="2667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 rot="5400000">
                  <a:off x="3106737" y="5478463"/>
                  <a:ext cx="320675" cy="247650"/>
                </a:xfrm>
                <a:prstGeom prst="rect">
                  <a:avLst/>
                </a:prstGeom>
                <a:solidFill>
                  <a:srgbClr val="EEECE1"/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5" name="Straight Arrow Connector 104"/>
                <p:cNvCxnSpPr/>
                <p:nvPr/>
              </p:nvCxnSpPr>
              <p:spPr>
                <a:xfrm>
                  <a:off x="3149600" y="5438775"/>
                  <a:ext cx="231775" cy="3175"/>
                </a:xfrm>
                <a:prstGeom prst="straightConnector1">
                  <a:avLst/>
                </a:prstGeom>
                <a:ln w="38100" cmpd="sng">
                  <a:solidFill>
                    <a:schemeClr val="bg1">
                      <a:lumMod val="95000"/>
                    </a:schemeClr>
                  </a:solidFill>
                  <a:prstDash val="solid"/>
                  <a:headEnd type="none" w="sm" len="lg"/>
                  <a:tailEnd type="none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ectangle 99"/>
                <p:cNvSpPr/>
                <p:nvPr/>
              </p:nvSpPr>
              <p:spPr>
                <a:xfrm rot="16200000">
                  <a:off x="2520951" y="5245100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3067050" y="5740400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 rot="16200000">
                  <a:off x="3575052" y="5245102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/>
              <p:cNvSpPr/>
              <p:nvPr/>
            </p:nvSpPr>
            <p:spPr>
              <a:xfrm rot="16200000">
                <a:off x="5273470" y="1566318"/>
                <a:ext cx="412750" cy="11471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 rot="16200000">
                <a:off x="3076370" y="1582194"/>
                <a:ext cx="412750" cy="8931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16200000">
                <a:off x="3162098" y="1582194"/>
                <a:ext cx="412750" cy="8931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16200000">
                <a:off x="6518279" y="1597027"/>
                <a:ext cx="412750" cy="8422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924550" y="3860800"/>
                <a:ext cx="412750" cy="533400"/>
                <a:chOff x="4184650" y="4572000"/>
                <a:chExt cx="412750" cy="53340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4184650" y="4647225"/>
                  <a:ext cx="412750" cy="375625"/>
                  <a:chOff x="4184650" y="4647225"/>
                  <a:chExt cx="412750" cy="375625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4184650" y="4648200"/>
                    <a:ext cx="412750" cy="374650"/>
                  </a:xfrm>
                  <a:prstGeom prst="rect">
                    <a:avLst/>
                  </a:prstGeom>
                  <a:solidFill>
                    <a:srgbClr val="EEECE1"/>
                  </a:solidFill>
                  <a:ln>
                    <a:solidFill>
                      <a:srgbClr val="660066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1" name="Straight Arrow Connector 110"/>
                  <p:cNvCxnSpPr/>
                  <p:nvPr/>
                </p:nvCxnSpPr>
                <p:spPr>
                  <a:xfrm flipH="1">
                    <a:off x="4189458" y="4647225"/>
                    <a:ext cx="391831" cy="368800"/>
                  </a:xfrm>
                  <a:prstGeom prst="straightConnector1">
                    <a:avLst/>
                  </a:prstGeom>
                  <a:ln w="38100" cmpd="sng">
                    <a:solidFill>
                      <a:schemeClr val="tx2"/>
                    </a:solidFill>
                    <a:prstDash val="solid"/>
                    <a:headEnd type="none" w="sm" len="lg"/>
                    <a:tailEnd type="none" w="sm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Arrow Connector 112"/>
                  <p:cNvCxnSpPr/>
                  <p:nvPr/>
                </p:nvCxnSpPr>
                <p:spPr>
                  <a:xfrm>
                    <a:off x="4189458" y="4653575"/>
                    <a:ext cx="391831" cy="368800"/>
                  </a:xfrm>
                  <a:prstGeom prst="straightConnector1">
                    <a:avLst/>
                  </a:prstGeom>
                  <a:ln w="38100" cmpd="sng">
                    <a:solidFill>
                      <a:schemeClr val="tx2"/>
                    </a:solidFill>
                    <a:prstDash val="solid"/>
                    <a:headEnd type="none" w="sm" len="lg"/>
                    <a:tailEnd type="none" w="sm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5" name="Rectangle 114"/>
                <p:cNvSpPr/>
                <p:nvPr/>
              </p:nvSpPr>
              <p:spPr>
                <a:xfrm>
                  <a:off x="4184650" y="4572000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184650" y="5021179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5937250" y="2162175"/>
                <a:ext cx="412750" cy="533400"/>
                <a:chOff x="5213350" y="5105400"/>
                <a:chExt cx="412750" cy="533400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5213350" y="5180625"/>
                  <a:ext cx="412750" cy="375625"/>
                  <a:chOff x="4184650" y="4647225"/>
                  <a:chExt cx="412750" cy="375625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4184650" y="4648200"/>
                    <a:ext cx="412750" cy="374650"/>
                  </a:xfrm>
                  <a:prstGeom prst="rect">
                    <a:avLst/>
                  </a:prstGeom>
                  <a:solidFill>
                    <a:srgbClr val="EEECE1"/>
                  </a:solidFill>
                  <a:ln>
                    <a:solidFill>
                      <a:srgbClr val="660066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9" name="Straight Arrow Connector 118"/>
                  <p:cNvCxnSpPr/>
                  <p:nvPr/>
                </p:nvCxnSpPr>
                <p:spPr>
                  <a:xfrm flipH="1">
                    <a:off x="4189458" y="4647225"/>
                    <a:ext cx="391831" cy="368800"/>
                  </a:xfrm>
                  <a:prstGeom prst="straightConnector1">
                    <a:avLst/>
                  </a:prstGeom>
                  <a:ln w="38100" cmpd="sng">
                    <a:solidFill>
                      <a:schemeClr val="tx2"/>
                    </a:solidFill>
                    <a:prstDash val="solid"/>
                    <a:headEnd type="none" w="sm" len="lg"/>
                    <a:tailEnd type="none" w="sm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Arrow Connector 119"/>
                  <p:cNvCxnSpPr/>
                  <p:nvPr/>
                </p:nvCxnSpPr>
                <p:spPr>
                  <a:xfrm>
                    <a:off x="4189458" y="4653575"/>
                    <a:ext cx="391831" cy="368800"/>
                  </a:xfrm>
                  <a:prstGeom prst="straightConnector1">
                    <a:avLst/>
                  </a:prstGeom>
                  <a:ln w="38100" cmpd="sng">
                    <a:solidFill>
                      <a:schemeClr val="tx2"/>
                    </a:solidFill>
                    <a:prstDash val="solid"/>
                    <a:headEnd type="none" w="sm" len="lg"/>
                    <a:tailEnd type="none" w="sm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Rectangle 120"/>
                <p:cNvSpPr/>
                <p:nvPr/>
              </p:nvSpPr>
              <p:spPr>
                <a:xfrm>
                  <a:off x="5213350" y="5105400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5213350" y="5554579"/>
                  <a:ext cx="412750" cy="84221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rgbClr val="66006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4657122" y="3848100"/>
                <a:ext cx="780520" cy="523220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Vacuum</a:t>
                </a:r>
              </a:p>
              <a:p>
                <a:r>
                  <a:rPr lang="en-US" sz="1400" dirty="0" smtClean="0"/>
                  <a:t>gage</a:t>
                </a:r>
                <a:endParaRPr lang="en-US" sz="1400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704571" y="4394200"/>
                <a:ext cx="870025" cy="738664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Roughing</a:t>
                </a:r>
              </a:p>
              <a:p>
                <a:pPr algn="ctr"/>
                <a:r>
                  <a:rPr lang="en-US" sz="1400" dirty="0" smtClean="0"/>
                  <a:t>Pump</a:t>
                </a:r>
              </a:p>
              <a:p>
                <a:pPr algn="ctr"/>
                <a:r>
                  <a:rPr lang="en-US" sz="1400" dirty="0" smtClean="0"/>
                  <a:t>port</a:t>
                </a:r>
                <a:endParaRPr lang="en-US" sz="1400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6884519" y="808724"/>
                <a:ext cx="897727" cy="307777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View port</a:t>
                </a:r>
                <a:endParaRPr lang="en-US" sz="1400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 rot="16200000">
                <a:off x="6800852" y="1517652"/>
                <a:ext cx="622300" cy="27939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6837351" y="2082800"/>
                <a:ext cx="611065" cy="523220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Laser</a:t>
                </a:r>
              </a:p>
              <a:p>
                <a:pPr algn="ctr"/>
                <a:r>
                  <a:rPr lang="en-US" sz="1400" dirty="0" smtClean="0"/>
                  <a:t>dump</a:t>
                </a:r>
                <a:endParaRPr lang="en-US" sz="1400" dirty="0"/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flipH="1">
                <a:off x="6844742" y="1117600"/>
                <a:ext cx="558" cy="5111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746099" y="4062074"/>
                <a:ext cx="1140920" cy="766413"/>
                <a:chOff x="860399" y="4316074"/>
                <a:chExt cx="1140920" cy="766413"/>
              </a:xfrm>
            </p:grpSpPr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0399" y="4316074"/>
                  <a:ext cx="1140920" cy="766413"/>
                </a:xfrm>
                <a:prstGeom prst="rect">
                  <a:avLst/>
                </a:prstGeom>
              </p:spPr>
            </p:pic>
            <p:cxnSp>
              <p:nvCxnSpPr>
                <p:cNvPr id="130" name="Straight Arrow Connector 129"/>
                <p:cNvCxnSpPr/>
                <p:nvPr/>
              </p:nvCxnSpPr>
              <p:spPr>
                <a:xfrm>
                  <a:off x="1255758" y="4431325"/>
                  <a:ext cx="391831" cy="36880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prstDash val="sysDot"/>
                  <a:headEnd type="none" w="sm" len="lg"/>
                  <a:tailEnd type="none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TextBox 130"/>
              <p:cNvSpPr txBox="1"/>
              <p:nvPr/>
            </p:nvSpPr>
            <p:spPr>
              <a:xfrm>
                <a:off x="3572563" y="3155950"/>
                <a:ext cx="885892" cy="307777"/>
              </a:xfrm>
              <a:prstGeom prst="rect">
                <a:avLst/>
              </a:prstGeom>
              <a:noFill/>
              <a:ln>
                <a:solidFill>
                  <a:srgbClr val="1F497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Ion pump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177372" y="1454150"/>
                <a:ext cx="723275" cy="307777"/>
              </a:xfrm>
              <a:prstGeom prst="rect">
                <a:avLst/>
              </a:prstGeom>
              <a:pattFill prst="pct2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srgbClr val="1F497D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Shutter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2362200" y="2101851"/>
                <a:ext cx="850900" cy="307777"/>
              </a:xfrm>
              <a:prstGeom prst="rect">
                <a:avLst/>
              </a:prstGeom>
              <a:pattFill prst="pct20">
                <a:fgClr>
                  <a:prstClr val="black"/>
                </a:fgClr>
                <a:bgClr>
                  <a:prstClr val="white"/>
                </a:bgClr>
              </a:pattFill>
              <a:ln>
                <a:solidFill>
                  <a:srgbClr val="1F497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Shutter</a:t>
                </a:r>
              </a:p>
            </p:txBody>
          </p:sp>
          <p:cxnSp>
            <p:nvCxnSpPr>
              <p:cNvPr id="134" name="Straight Arrow Connector 133"/>
              <p:cNvCxnSpPr/>
              <p:nvPr/>
            </p:nvCxnSpPr>
            <p:spPr>
              <a:xfrm flipH="1" flipV="1">
                <a:off x="1358900" y="3543300"/>
                <a:ext cx="12700" cy="533400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prstDash val="sysDash"/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5" name="TextBox 134"/>
          <p:cNvSpPr txBox="1"/>
          <p:nvPr/>
        </p:nvSpPr>
        <p:spPr>
          <a:xfrm>
            <a:off x="1337734" y="427566"/>
            <a:ext cx="611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PHADE -&gt;  ACES:  Add Table top Laser &amp; Dipole</a:t>
            </a:r>
            <a:endParaRPr lang="en-US" sz="2400" b="1" dirty="0"/>
          </a:p>
        </p:txBody>
      </p:sp>
      <p:sp>
        <p:nvSpPr>
          <p:cNvPr id="136" name="Rectangle 135"/>
          <p:cNvSpPr/>
          <p:nvPr/>
        </p:nvSpPr>
        <p:spPr>
          <a:xfrm>
            <a:off x="4339167" y="3196166"/>
            <a:ext cx="1384300" cy="292101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 Power supply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618568" y="25019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Dipole</a:t>
            </a:r>
            <a:endParaRPr lang="en-US" b="1" dirty="0"/>
          </a:p>
        </p:txBody>
      </p:sp>
      <p:sp>
        <p:nvSpPr>
          <p:cNvPr id="138" name="Rectangle 137"/>
          <p:cNvSpPr/>
          <p:nvPr/>
        </p:nvSpPr>
        <p:spPr>
          <a:xfrm>
            <a:off x="4368800" y="1460500"/>
            <a:ext cx="1286933" cy="1485900"/>
          </a:xfrm>
          <a:prstGeom prst="rect">
            <a:avLst/>
          </a:prstGeom>
          <a:solidFill>
            <a:srgbClr val="0000FF">
              <a:alpha val="14000"/>
            </a:srgbClr>
          </a:solidFill>
          <a:ln w="571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39" name="Straight Arrow Connector 138"/>
          <p:cNvCxnSpPr/>
          <p:nvPr/>
        </p:nvCxnSpPr>
        <p:spPr>
          <a:xfrm>
            <a:off x="4491567" y="2832099"/>
            <a:ext cx="0" cy="495300"/>
          </a:xfrm>
          <a:prstGeom prst="straightConnector1">
            <a:avLst/>
          </a:prstGeom>
          <a:ln>
            <a:solidFill>
              <a:schemeClr val="tx1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260098" y="3379346"/>
            <a:ext cx="1247244" cy="307777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Light tight seal</a:t>
            </a:r>
            <a:endParaRPr lang="en-US" sz="1400" dirty="0"/>
          </a:p>
        </p:txBody>
      </p:sp>
      <p:cxnSp>
        <p:nvCxnSpPr>
          <p:cNvPr id="142" name="Straight Arrow Connector 141"/>
          <p:cNvCxnSpPr/>
          <p:nvPr/>
        </p:nvCxnSpPr>
        <p:spPr>
          <a:xfrm flipV="1">
            <a:off x="4584700" y="1692879"/>
            <a:ext cx="3586" cy="1134853"/>
          </a:xfrm>
          <a:prstGeom prst="straightConnector1">
            <a:avLst/>
          </a:prstGeom>
          <a:ln w="31750">
            <a:solidFill>
              <a:srgbClr val="660066"/>
            </a:solidFill>
            <a:prstDash val="solid"/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5448300" y="1692879"/>
            <a:ext cx="3586" cy="1134853"/>
          </a:xfrm>
          <a:prstGeom prst="straightConnector1">
            <a:avLst/>
          </a:prstGeom>
          <a:ln w="31750">
            <a:solidFill>
              <a:srgbClr val="660066"/>
            </a:solidFill>
            <a:prstDash val="solid"/>
            <a:headEnd type="none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22800" y="170180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 = 1.7 T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05100" y="4521200"/>
            <a:ext cx="2247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when laser is on, camera shutter is closed.</a:t>
            </a:r>
          </a:p>
          <a:p>
            <a:r>
              <a:rPr lang="en-US" sz="1400" dirty="0" smtClean="0"/>
              <a:t>And when laser is off, camera shutter is opened for each frame's exposure.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818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025605"/>
            <a:ext cx="72263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Set-up: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Replace laser pen pointer with 10 Watt  </a:t>
            </a:r>
            <a:r>
              <a:rPr lang="en-US" sz="1400" dirty="0"/>
              <a:t>table-top </a:t>
            </a:r>
            <a:r>
              <a:rPr lang="en-US" sz="1400" dirty="0" smtClean="0"/>
              <a:t>laser.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Remove phosphorescent target.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Pump out vacuum chamber (&lt; 10-9 torr)  &amp; valve OFF.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r>
              <a:rPr lang="en-US" b="1" i="1" dirty="0" smtClean="0"/>
              <a:t>Data Acquisition:</a:t>
            </a:r>
          </a:p>
          <a:p>
            <a:pPr marL="285750" indent="-285750">
              <a:buFont typeface="Arial"/>
              <a:buChar char="•"/>
            </a:pPr>
            <a:r>
              <a:rPr lang="en-US" sz="1400" u="sng" dirty="0" smtClean="0"/>
              <a:t>Measurements (B = 0 Tesla): </a:t>
            </a:r>
            <a:r>
              <a:rPr lang="en-US" sz="1400" dirty="0" smtClean="0"/>
              <a:t>With Dipole B-field </a:t>
            </a:r>
            <a:r>
              <a:rPr lang="en-US" sz="1400" dirty="0"/>
              <a:t>= 0.0  </a:t>
            </a:r>
            <a:r>
              <a:rPr lang="en-US" sz="1400" dirty="0" smtClean="0"/>
              <a:t>Tesla, accumulate a series of image sequences to establish background rates.</a:t>
            </a:r>
            <a:endParaRPr lang="en-US" sz="1400" b="1" i="1" u="sng" dirty="0"/>
          </a:p>
          <a:p>
            <a:pPr marL="285750" indent="-285750">
              <a:buFont typeface="Arial"/>
              <a:buChar char="•"/>
            </a:pPr>
            <a:r>
              <a:rPr lang="en-US" sz="1400" u="sng" dirty="0" smtClean="0"/>
              <a:t>Measurements (B = 1.7 Tesla):</a:t>
            </a:r>
            <a:r>
              <a:rPr lang="en-US" sz="1400" u="sng" dirty="0"/>
              <a:t> </a:t>
            </a:r>
            <a:r>
              <a:rPr lang="en-US" sz="1400" dirty="0" smtClean="0"/>
              <a:t>With Dipole B-Field = 1.7 Tesla,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accumulate a series of image sequences corresponding to above.</a:t>
            </a:r>
          </a:p>
          <a:p>
            <a:endParaRPr lang="en-US" sz="1400" b="1" dirty="0" smtClean="0"/>
          </a:p>
          <a:p>
            <a:r>
              <a:rPr lang="en-US" b="1" i="1" dirty="0" smtClean="0"/>
              <a:t>Analysis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Compare results of corresponding image frames (B=0 with B=1.7)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65711" y="475734"/>
            <a:ext cx="7060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ACES Procedures: Set-up, Data Acquisition, &amp; Analysis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702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thl.vs.betagam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10" y="1807554"/>
            <a:ext cx="7238490" cy="4682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8900" y="1866900"/>
            <a:ext cx="459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Half-life  </a:t>
            </a:r>
            <a:r>
              <a:rPr lang="en-US" sz="2400" dirty="0" smtClean="0"/>
              <a:t>t</a:t>
            </a:r>
            <a:r>
              <a:rPr lang="en-US" sz="2400" baseline="-25000" dirty="0" smtClean="0">
                <a:latin typeface="Lucida Grande"/>
                <a:ea typeface="Lucida Grande"/>
                <a:cs typeface="Lucida Grande"/>
              </a:rPr>
              <a:t>½</a:t>
            </a:r>
            <a:r>
              <a:rPr lang="en-US" sz="2400" dirty="0" smtClean="0"/>
              <a:t>  </a:t>
            </a:r>
            <a:r>
              <a:rPr lang="en-US" dirty="0" smtClean="0"/>
              <a:t>vs.  Photon coupling constant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800" baseline="-25000" dirty="0" smtClean="0">
                <a:latin typeface="Symbol" charset="2"/>
                <a:cs typeface="Symbol" charset="2"/>
              </a:rPr>
              <a:t>g</a:t>
            </a:r>
            <a:endParaRPr lang="en-US" sz="28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959100"/>
            <a:ext cx="1073531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90% decay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window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00" y="3225800"/>
            <a:ext cx="172354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ACES lower limit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33700" y="4965700"/>
            <a:ext cx="288545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ACES upper limit </a:t>
            </a:r>
          </a:p>
          <a:p>
            <a:r>
              <a:rPr lang="en-US" dirty="0"/>
              <a:t>d</a:t>
            </a:r>
            <a:r>
              <a:rPr lang="en-US" dirty="0" smtClean="0"/>
              <a:t>ue to camera shutter speed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>
          <a:xfrm flipV="1">
            <a:off x="2244249" y="3022600"/>
            <a:ext cx="1629251" cy="3878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854700" y="4902200"/>
            <a:ext cx="838200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68533" y="945634"/>
            <a:ext cx="2972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ACES search range: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66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2200" y="1028700"/>
            <a:ext cx="7213600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Possible Outcomes:</a:t>
            </a:r>
          </a:p>
          <a:p>
            <a:endParaRPr lang="en-US" sz="2000" dirty="0"/>
          </a:p>
          <a:p>
            <a:r>
              <a:rPr lang="en-US" sz="2000" dirty="0" smtClean="0"/>
              <a:t>1.	</a:t>
            </a:r>
            <a:r>
              <a:rPr lang="en-US" sz="2000" dirty="0"/>
              <a:t>I</a:t>
            </a:r>
            <a:r>
              <a:rPr lang="en-US" sz="2000" dirty="0" smtClean="0"/>
              <a:t>nsufficient data to draw any valid conclusion.</a:t>
            </a:r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457200" indent="-457200">
              <a:buAutoNum type="arabicPeriod" startAt="2"/>
            </a:pPr>
            <a:r>
              <a:rPr lang="en-US" sz="2000" dirty="0" smtClean="0"/>
              <a:t>We see nothing and can prove we see nothing thereby confirming conclusions of other experiments. (See next slide.)</a:t>
            </a:r>
          </a:p>
          <a:p>
            <a:pPr marL="457200" indent="-457200">
              <a:buAutoNum type="arabicPeriod" startAt="2"/>
            </a:pPr>
            <a:endParaRPr lang="en-US" sz="2000" dirty="0" smtClean="0"/>
          </a:p>
          <a:p>
            <a:pPr marL="457200" indent="-457200">
              <a:buAutoNum type="arabicPeriod" startAt="2"/>
            </a:pPr>
            <a:r>
              <a:rPr lang="en-US" sz="2000" dirty="0" smtClean="0"/>
              <a:t>We see something and we can repeat results.</a:t>
            </a:r>
          </a:p>
          <a:p>
            <a:pPr marL="800100" lvl="2" indent="-342900">
              <a:buFont typeface="Arial"/>
              <a:buChar char="•"/>
            </a:pPr>
            <a:r>
              <a:rPr lang="en-US" sz="2000" dirty="0"/>
              <a:t>First manifestation of Dark Energy in </a:t>
            </a:r>
            <a:r>
              <a:rPr lang="en-US" sz="2000" dirty="0" smtClean="0"/>
              <a:t>earth Lab  </a:t>
            </a:r>
            <a:r>
              <a:rPr lang="en-US" sz="2000" dirty="0"/>
              <a:t>setting</a:t>
            </a:r>
            <a:r>
              <a:rPr lang="en-US" sz="2000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Extremely exciting outcome, but least likely.</a:t>
            </a: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Provides justification for full proposal to NSF or DOE.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Possibly determine photon coupling constant, 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3200" baseline="-25000" dirty="0" smtClean="0">
                <a:latin typeface="Symbol" charset="2"/>
                <a:cs typeface="Symbol" charset="2"/>
              </a:rPr>
              <a:t>g .</a:t>
            </a:r>
            <a:endParaRPr lang="en-US" sz="3200" baseline="-25000" dirty="0">
              <a:cs typeface="Symbol" charset="2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Raises questions of polarization.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Possibility of Chameleon factory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794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7900" y="596900"/>
            <a:ext cx="699769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are Chameleons?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Hypothetical "particles”, proposed to be mediators of “fifth force”, responsible for dark energy (</a:t>
            </a:r>
            <a:r>
              <a:rPr lang="en-US" dirty="0" err="1" smtClean="0"/>
              <a:t>Khouri</a:t>
            </a:r>
            <a:r>
              <a:rPr lang="en-US" dirty="0" smtClean="0"/>
              <a:t>, </a:t>
            </a:r>
            <a:r>
              <a:rPr lang="en-US" dirty="0" err="1" smtClean="0"/>
              <a:t>Weltman</a:t>
            </a:r>
            <a:r>
              <a:rPr lang="en-US" dirty="0" smtClean="0"/>
              <a:t>, PRL 93, 171104 (2004))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chameleon's effective mass depends on its environment: very light in vacuum, heavy in dense medium. Due to this property “fifth force” is too short-range in matter, evading  in the lab tests, but it drives the Universe expansion (via dark energy) – the force is long-range between the galaxies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Chameleons couple to electromagnetic fields via a mechanism similar to Higgs or neutral </a:t>
            </a:r>
            <a:r>
              <a:rPr lang="en-US" dirty="0" err="1" smtClean="0"/>
              <a:t>pions</a:t>
            </a:r>
            <a:r>
              <a:rPr lang="en-US" dirty="0" smtClean="0"/>
              <a:t>, therefore they can be generated by photons in static magnetic fields via </a:t>
            </a:r>
            <a:r>
              <a:rPr lang="en-US" dirty="0" err="1" smtClean="0"/>
              <a:t>Primakoff</a:t>
            </a:r>
            <a:r>
              <a:rPr lang="en-US" dirty="0" smtClean="0"/>
              <a:t> mechanism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created in a vacuum chamber, e.g., </a:t>
            </a:r>
            <a:r>
              <a:rPr lang="en-US" dirty="0"/>
              <a:t> </a:t>
            </a:r>
            <a:r>
              <a:rPr lang="en-US" dirty="0" smtClean="0"/>
              <a:t>chameleons cannot escape.</a:t>
            </a:r>
          </a:p>
          <a:p>
            <a:r>
              <a:rPr lang="en-US" dirty="0"/>
              <a:t> </a:t>
            </a:r>
            <a:r>
              <a:rPr lang="en-US" dirty="0" smtClean="0"/>
              <a:t>     They can only convert back to photons, which can escape.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Afterglow detection would be positive evidence of chameleons and coupling of Dark Sector with Standard Model.</a:t>
            </a:r>
          </a:p>
        </p:txBody>
      </p:sp>
    </p:spTree>
    <p:extLst>
      <p:ext uri="{BB962C8B-B14F-4D97-AF65-F5344CB8AC3E}">
        <p14:creationId xmlns:p14="http://schemas.microsoft.com/office/powerpoint/2010/main" val="345850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9300" y="749300"/>
            <a:ext cx="7942434" cy="5918200"/>
            <a:chOff x="558800" y="698500"/>
            <a:chExt cx="7942434" cy="5918200"/>
          </a:xfrm>
        </p:grpSpPr>
        <p:pic>
          <p:nvPicPr>
            <p:cNvPr id="2" name="Picture 1" descr="bgbm param spac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800" y="1155700"/>
              <a:ext cx="7942434" cy="5461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20900" y="698500"/>
              <a:ext cx="500690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Chameleon Parameter Space</a:t>
              </a:r>
              <a:endParaRPr lang="en-US" sz="3200" dirty="0"/>
            </a:p>
          </p:txBody>
        </p:sp>
      </p:grp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66C207A-D519-364E-8431-CA37A0F8246A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14800" y="3467100"/>
            <a:ext cx="3276600" cy="673100"/>
          </a:xfrm>
          <a:prstGeom prst="rect">
            <a:avLst/>
          </a:prstGeom>
          <a:solidFill>
            <a:schemeClr val="bg2">
              <a:lumMod val="50000"/>
              <a:alpha val="28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35500" y="2654300"/>
            <a:ext cx="1003300" cy="863600"/>
          </a:xfrm>
          <a:prstGeom prst="rect">
            <a:avLst/>
          </a:prstGeom>
          <a:solidFill>
            <a:srgbClr val="FF0000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Un-explored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9600" y="2400300"/>
            <a:ext cx="5486400" cy="12827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				ACES     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520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Budget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7600" y="9779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proposed PHADE/ACES budget (equipment &amp; labor) is summarized in the Tables 1A. 1B. and 1C. Equipment needed is in two categories: JLab equipment (currently not in use) and new items (purchased by CW&amp;M). Staﬃng and level of eﬀort are also  shown. </a:t>
            </a:r>
          </a:p>
        </p:txBody>
      </p:sp>
      <p:pic>
        <p:nvPicPr>
          <p:cNvPr id="9" name="Picture 8" descr="BudgetPAC4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0" y="2273300"/>
            <a:ext cx="5765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2100" y="368300"/>
            <a:ext cx="5798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PHADE/ACES PAC44 Proposal Synopsis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181100" y="1021645"/>
            <a:ext cx="69215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PHADE/ACES proposal is submitted under the Scientific </a:t>
            </a:r>
            <a:r>
              <a:rPr lang="en-US" dirty="0"/>
              <a:t>Categories for Nuclear Physics </a:t>
            </a:r>
            <a:r>
              <a:rPr lang="en-US" dirty="0" smtClean="0"/>
              <a:t>Proposals: Low</a:t>
            </a:r>
            <a:r>
              <a:rPr lang="en-US" dirty="0"/>
              <a:t>-energy tests of the Standard Model and Fundamental </a:t>
            </a:r>
            <a:r>
              <a:rPr lang="en-US" dirty="0" smtClean="0"/>
              <a:t>Symmetries.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PHADE/ACES requires no CEBAF or LERF beam time.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Uses equipment that is not being used.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Ultra-low budget with potential for game-changing discoveries.</a:t>
            </a: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Excellent educational opportunity: Not too small, not too big, incorporates multiple disciplines, and how to recover from set</a:t>
            </a:r>
            <a:r>
              <a:rPr lang="en-US" smtClean="0"/>
              <a:t>-backs.</a:t>
            </a:r>
            <a:endParaRPr lang="en-US" dirty="0" smtClean="0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Chameleon afterglow </a:t>
            </a:r>
            <a:r>
              <a:rPr lang="en-US" dirty="0"/>
              <a:t>detection would be the first earth-based laboratory evidence of Dark sector interactions with Standard Model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Arial"/>
              <a:buChar char="•"/>
            </a:pPr>
            <a:r>
              <a:rPr lang="en-US" dirty="0" smtClean="0"/>
              <a:t>The PHADE/ACES Team requests PAC44 approval of this research effort.</a:t>
            </a:r>
          </a:p>
        </p:txBody>
      </p:sp>
    </p:spTree>
    <p:extLst>
      <p:ext uri="{BB962C8B-B14F-4D97-AF65-F5344CB8AC3E}">
        <p14:creationId xmlns:p14="http://schemas.microsoft.com/office/powerpoint/2010/main" val="44855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4900" y="916444"/>
            <a:ext cx="718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[0]	</a:t>
            </a:r>
            <a:r>
              <a:rPr lang="en-US" sz="1600" dirty="0" err="1"/>
              <a:t>Khouri</a:t>
            </a:r>
            <a:r>
              <a:rPr lang="en-US" sz="1600" dirty="0"/>
              <a:t>, Weltman, PRL 93, 171104 (</a:t>
            </a:r>
            <a:r>
              <a:rPr lang="en-US" sz="1600" dirty="0" smtClean="0"/>
              <a:t>2004</a:t>
            </a:r>
          </a:p>
          <a:p>
            <a:endParaRPr lang="en-US" sz="1600" dirty="0"/>
          </a:p>
          <a:p>
            <a:r>
              <a:rPr lang="en-US" sz="1600" dirty="0" smtClean="0"/>
              <a:t>[</a:t>
            </a:r>
            <a:r>
              <a:rPr lang="en-US" sz="1600" dirty="0"/>
              <a:t>1] </a:t>
            </a:r>
            <a:r>
              <a:rPr lang="en-US" sz="1600" dirty="0" smtClean="0"/>
              <a:t>	A</a:t>
            </a:r>
            <a:r>
              <a:rPr lang="en-US" sz="1600" dirty="0"/>
              <a:t>. S. Chou et al., </a:t>
            </a:r>
            <a:r>
              <a:rPr lang="en-US" sz="1600" i="1" dirty="0" smtClean="0"/>
              <a:t>"A </a:t>
            </a:r>
            <a:r>
              <a:rPr lang="en-US" sz="1600" i="1" dirty="0"/>
              <a:t>s</a:t>
            </a:r>
            <a:r>
              <a:rPr lang="en-US" sz="1600" i="1" dirty="0" smtClean="0"/>
              <a:t>earch </a:t>
            </a:r>
            <a:r>
              <a:rPr lang="en-US" sz="1600" i="1" dirty="0"/>
              <a:t>for chameleon particles using a photon regeneration </a:t>
            </a:r>
            <a:r>
              <a:rPr lang="en-US" sz="1600" i="1" dirty="0" smtClean="0"/>
              <a:t>tech</a:t>
            </a:r>
            <a:r>
              <a:rPr lang="pt-BR" sz="1600" i="1" dirty="0" smtClean="0"/>
              <a:t>nique</a:t>
            </a:r>
            <a:r>
              <a:rPr lang="pt-BR" sz="1600" i="1" dirty="0"/>
              <a:t>,</a:t>
            </a:r>
            <a:r>
              <a:rPr lang="pt-BR" sz="1600" dirty="0"/>
              <a:t>" Phys.Rev.Lett., vol. 102, p. 030402, 2009</a:t>
            </a:r>
            <a:r>
              <a:rPr lang="pt-BR" sz="1600" dirty="0" smtClean="0"/>
              <a:t>.</a:t>
            </a:r>
          </a:p>
          <a:p>
            <a:endParaRPr lang="pt-BR" sz="1600" dirty="0"/>
          </a:p>
          <a:p>
            <a:r>
              <a:rPr lang="pt-BR" sz="1600" dirty="0"/>
              <a:t>[2</a:t>
            </a:r>
            <a:r>
              <a:rPr lang="pt-BR" sz="1600" dirty="0" smtClean="0"/>
              <a:t>]	 </a:t>
            </a:r>
            <a:r>
              <a:rPr lang="pt-BR" sz="1600" dirty="0"/>
              <a:t>H. H. </a:t>
            </a:r>
            <a:r>
              <a:rPr lang="pt-BR" sz="1600" dirty="0" err="1"/>
              <a:t>Jae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A. L. Miller, </a:t>
            </a:r>
            <a:r>
              <a:rPr lang="pt-BR" sz="1600" dirty="0" smtClean="0"/>
              <a:t>"</a:t>
            </a:r>
            <a:r>
              <a:rPr lang="pt-BR" sz="1600" i="1" dirty="0" err="1"/>
              <a:t>the</a:t>
            </a:r>
            <a:r>
              <a:rPr lang="pt-BR" sz="1600" i="1" dirty="0"/>
              <a:t> </a:t>
            </a:r>
            <a:r>
              <a:rPr lang="pt-BR" sz="1600" i="1" dirty="0" err="1"/>
              <a:t>fates</a:t>
            </a:r>
            <a:r>
              <a:rPr lang="pt-BR" sz="1600" i="1" dirty="0"/>
              <a:t> </a:t>
            </a:r>
            <a:r>
              <a:rPr lang="pt-BR" sz="1600" i="1" dirty="0" err="1"/>
              <a:t>of</a:t>
            </a:r>
            <a:r>
              <a:rPr lang="pt-BR" sz="1600" i="1" dirty="0"/>
              <a:t> </a:t>
            </a:r>
            <a:r>
              <a:rPr lang="pt-BR" sz="1600" i="1" dirty="0" err="1"/>
              <a:t>electronic</a:t>
            </a:r>
            <a:r>
              <a:rPr lang="pt-BR" sz="1600" i="1" dirty="0"/>
              <a:t> </a:t>
            </a:r>
            <a:r>
              <a:rPr lang="pt-BR" sz="1600" i="1" dirty="0" err="1"/>
              <a:t>excitation</a:t>
            </a:r>
            <a:r>
              <a:rPr lang="pt-BR" sz="1600" i="1" dirty="0"/>
              <a:t> </a:t>
            </a:r>
            <a:r>
              <a:rPr lang="pt-BR" sz="1600" i="1" dirty="0" err="1"/>
              <a:t>energy</a:t>
            </a:r>
            <a:r>
              <a:rPr lang="pt-BR" sz="1600" dirty="0"/>
              <a:t>"</a:t>
            </a:r>
            <a:r>
              <a:rPr lang="pt-BR" sz="1600" dirty="0" smtClean="0"/>
              <a:t>, </a:t>
            </a:r>
          </a:p>
          <a:p>
            <a:r>
              <a:rPr lang="pt-BR" sz="1600" dirty="0" smtClean="0"/>
              <a:t>J</a:t>
            </a:r>
            <a:r>
              <a:rPr lang="pt-BR" sz="1600" dirty="0"/>
              <a:t>. </a:t>
            </a:r>
            <a:r>
              <a:rPr lang="pt-BR" sz="1600" dirty="0" err="1" smtClean="0"/>
              <a:t>Chem</a:t>
            </a:r>
            <a:r>
              <a:rPr lang="pt-BR" sz="1600" dirty="0" smtClean="0"/>
              <a:t>. </a:t>
            </a:r>
            <a:r>
              <a:rPr lang="cs-CZ" sz="1600" dirty="0" err="1" smtClean="0"/>
              <a:t>Educ</a:t>
            </a:r>
            <a:r>
              <a:rPr lang="cs-CZ" sz="1600" dirty="0"/>
              <a:t>., vol. 43, p. 469, 1966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[3] </a:t>
            </a:r>
            <a:r>
              <a:rPr lang="cs-CZ" sz="1600" dirty="0" smtClean="0"/>
              <a:t>	D</a:t>
            </a:r>
            <a:r>
              <a:rPr lang="cs-CZ" sz="1600" dirty="0"/>
              <a:t>. </a:t>
            </a:r>
            <a:r>
              <a:rPr lang="cs-CZ" sz="1600" dirty="0" err="1"/>
              <a:t>Cooke</a:t>
            </a:r>
            <a:r>
              <a:rPr lang="cs-CZ" sz="1600" dirty="0"/>
              <a:t> and </a:t>
            </a:r>
            <a:r>
              <a:rPr lang="cs-CZ" sz="1600" dirty="0" err="1"/>
              <a:t>B.L.Bennette</a:t>
            </a:r>
            <a:r>
              <a:rPr lang="cs-CZ" sz="1600" dirty="0"/>
              <a:t>, </a:t>
            </a:r>
            <a:r>
              <a:rPr lang="cs-CZ" sz="1600" i="1" dirty="0" smtClean="0"/>
              <a:t>"Long</a:t>
            </a:r>
            <a:r>
              <a:rPr lang="cs-CZ" sz="1600" i="1" dirty="0"/>
              <a:t>-</a:t>
            </a:r>
            <a:r>
              <a:rPr lang="cs-CZ" sz="1600" i="1" dirty="0" err="1"/>
              <a:t>lived</a:t>
            </a:r>
            <a:r>
              <a:rPr lang="cs-CZ" sz="1600" i="1" dirty="0"/>
              <a:t> </a:t>
            </a:r>
            <a:r>
              <a:rPr lang="cs-CZ" sz="1600" i="1" dirty="0" err="1"/>
              <a:t>luminescence</a:t>
            </a:r>
            <a:r>
              <a:rPr lang="cs-CZ" sz="1600" i="1" dirty="0"/>
              <a:t> </a:t>
            </a:r>
            <a:r>
              <a:rPr lang="cs-CZ" sz="1600" i="1" dirty="0" err="1"/>
              <a:t>from</a:t>
            </a:r>
            <a:r>
              <a:rPr lang="cs-CZ" sz="1600" i="1" dirty="0"/>
              <a:t> </a:t>
            </a:r>
            <a:r>
              <a:rPr lang="cs-CZ" sz="1600" i="1" dirty="0" err="1"/>
              <a:t>commonly</a:t>
            </a:r>
            <a:r>
              <a:rPr lang="cs-CZ" sz="1600" i="1" dirty="0"/>
              <a:t> </a:t>
            </a:r>
            <a:r>
              <a:rPr lang="cs-CZ" sz="1600" i="1" dirty="0" err="1"/>
              <a:t>used</a:t>
            </a:r>
            <a:r>
              <a:rPr lang="cs-CZ" sz="1600" i="1" dirty="0"/>
              <a:t> </a:t>
            </a:r>
            <a:r>
              <a:rPr lang="cs-CZ" sz="1600" i="1" dirty="0" err="1" smtClean="0"/>
              <a:t>apiezon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compounds</a:t>
            </a:r>
            <a:r>
              <a:rPr lang="cs-CZ" sz="1600" i="1" dirty="0"/>
              <a:t>,"</a:t>
            </a:r>
            <a:r>
              <a:rPr lang="cs-CZ" sz="1600" dirty="0"/>
              <a:t> </a:t>
            </a:r>
            <a:r>
              <a:rPr lang="cs-CZ" sz="1600" dirty="0" err="1"/>
              <a:t>Journal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Luminescence</a:t>
            </a:r>
            <a:r>
              <a:rPr lang="cs-CZ" sz="1600" dirty="0"/>
              <a:t>, vol. 65, pp. 83{</a:t>
            </a:r>
            <a:r>
              <a:rPr lang="cs-CZ" sz="1600" dirty="0" smtClean="0"/>
              <a:t>288), </a:t>
            </a:r>
            <a:r>
              <a:rPr lang="cs-CZ" sz="1600" dirty="0"/>
              <a:t>1996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[4] </a:t>
            </a:r>
            <a:r>
              <a:rPr lang="cs-CZ" sz="1600" dirty="0" smtClean="0"/>
              <a:t>	J</a:t>
            </a:r>
            <a:r>
              <a:rPr lang="cs-CZ" sz="1600" dirty="0"/>
              <a:t>. R. </a:t>
            </a:r>
            <a:r>
              <a:rPr lang="cs-CZ" sz="1600" dirty="0" err="1"/>
              <a:t>Boyce</a:t>
            </a:r>
            <a:r>
              <a:rPr lang="cs-CZ" sz="1600" dirty="0"/>
              <a:t>, </a:t>
            </a:r>
            <a:r>
              <a:rPr lang="cs-CZ" sz="1600" i="1" dirty="0" smtClean="0"/>
              <a:t>"</a:t>
            </a:r>
            <a:r>
              <a:rPr lang="cs-CZ" sz="1600" i="1" dirty="0" err="1" smtClean="0"/>
              <a:t>Phile</a:t>
            </a:r>
            <a:r>
              <a:rPr lang="cs-CZ" sz="1600" i="1" dirty="0" smtClean="0"/>
              <a:t>: A </a:t>
            </a:r>
            <a:r>
              <a:rPr lang="cs-CZ" sz="1600" i="1" dirty="0" err="1" smtClean="0"/>
              <a:t>photon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induced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luminescence</a:t>
            </a:r>
            <a:r>
              <a:rPr lang="cs-CZ" sz="1600" i="1" dirty="0" smtClean="0"/>
              <a:t> experiment."</a:t>
            </a:r>
            <a:r>
              <a:rPr lang="cs-CZ" sz="1600" dirty="0" smtClean="0"/>
              <a:t> </a:t>
            </a:r>
            <a:r>
              <a:rPr lang="cs-CZ" sz="1600" dirty="0" err="1"/>
              <a:t>Tech</a:t>
            </a:r>
            <a:r>
              <a:rPr lang="cs-CZ" sz="1600" dirty="0"/>
              <a:t> </a:t>
            </a:r>
            <a:r>
              <a:rPr lang="cs-CZ" sz="1600" dirty="0" err="1"/>
              <a:t>Note</a:t>
            </a:r>
            <a:r>
              <a:rPr lang="cs-CZ" sz="1600" dirty="0"/>
              <a:t> </a:t>
            </a:r>
            <a:r>
              <a:rPr lang="cs-CZ" sz="1600" dirty="0" smtClean="0"/>
              <a:t>in </a:t>
            </a:r>
            <a:r>
              <a:rPr lang="en-US" sz="1600" dirty="0" smtClean="0"/>
              <a:t>progress</a:t>
            </a:r>
            <a:r>
              <a:rPr lang="en-US" sz="1600" dirty="0"/>
              <a:t>, 2015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[5] </a:t>
            </a:r>
            <a:r>
              <a:rPr lang="en-US" sz="1600" dirty="0" smtClean="0"/>
              <a:t>	A</a:t>
            </a:r>
            <a:r>
              <a:rPr lang="en-US" sz="1600" dirty="0"/>
              <a:t>. Upadhye, J. H. Steen, and A. S. Chou, </a:t>
            </a:r>
            <a:r>
              <a:rPr lang="en-US" sz="1600" i="1" dirty="0" smtClean="0"/>
              <a:t>"Designing </a:t>
            </a:r>
            <a:r>
              <a:rPr lang="en-US" sz="1600" i="1" dirty="0"/>
              <a:t>dark energy afterglow </a:t>
            </a:r>
            <a:r>
              <a:rPr lang="en-US" sz="1600" i="1" dirty="0" smtClean="0"/>
              <a:t>experi</a:t>
            </a:r>
            <a:r>
              <a:rPr lang="en-US" sz="1600" i="1" dirty="0"/>
              <a:t>m</a:t>
            </a:r>
            <a:r>
              <a:rPr lang="en-US" sz="1600" i="1" dirty="0" smtClean="0"/>
              <a:t>ents</a:t>
            </a:r>
            <a:r>
              <a:rPr lang="en-US" sz="1600" i="1" dirty="0"/>
              <a:t>,</a:t>
            </a:r>
            <a:r>
              <a:rPr lang="en-US" sz="1600" dirty="0"/>
              <a:t>" Phys.Rev., vol. D86, p. 035006, 2012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54100" y="444500"/>
            <a:ext cx="122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000" y="5359400"/>
            <a:ext cx="791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grateful for the support from the College of William &amp; Mary, Office of Vice Provost for Research and for the many useful discussions with Jefferson Lab staff.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6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CHASE SETUP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341"/>
          <a:stretch/>
        </p:blipFill>
        <p:spPr>
          <a:xfrm>
            <a:off x="2273300" y="1089926"/>
            <a:ext cx="5384800" cy="2165788"/>
          </a:xfrm>
          <a:prstGeom prst="rect">
            <a:avLst/>
          </a:prstGeom>
        </p:spPr>
      </p:pic>
      <p:pic>
        <p:nvPicPr>
          <p:cNvPr id="7" name="Picture 6" descr="CHAMELEON PRODUCTION RAT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500" y="3263900"/>
            <a:ext cx="4521200" cy="825500"/>
          </a:xfrm>
          <a:prstGeom prst="rect">
            <a:avLst/>
          </a:prstGeom>
        </p:spPr>
      </p:pic>
      <p:pic>
        <p:nvPicPr>
          <p:cNvPr id="8" name="Picture 7" descr="CHOU EQ5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4254500"/>
            <a:ext cx="5638800" cy="73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5200" y="762000"/>
            <a:ext cx="227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CHASE ESSENTIALS*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26100" y="5969000"/>
            <a:ext cx="3275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*From:  Chou  </a:t>
            </a:r>
            <a:r>
              <a:rPr lang="en-US" sz="1200" dirty="0"/>
              <a:t>et al., PhysRevLett.102.030402.pdf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782610"/>
              </p:ext>
            </p:extLst>
          </p:nvPr>
        </p:nvGraphicFramePr>
        <p:xfrm>
          <a:off x="4043556" y="5076777"/>
          <a:ext cx="3436744" cy="70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6" imgW="2527300" imgH="520700" progId="Equation.3">
                  <p:embed/>
                </p:oleObj>
              </mc:Choice>
              <mc:Fallback>
                <p:oleObj name="Equation" r:id="rId6" imgW="25273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3556" y="5076777"/>
                        <a:ext cx="3436744" cy="708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0900" y="5283200"/>
            <a:ext cx="2925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terms of afterglow half-life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5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CHASE's 3 shortcomings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286000"/>
            <a:ext cx="5168900" cy="176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High background for 0  &lt; t &lt;120 sec.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Focused on </a:t>
            </a:r>
            <a:r>
              <a:rPr lang="en-US" dirty="0" smtClean="0">
                <a:latin typeface="Symbol" charset="2"/>
                <a:cs typeface="Symbol" charset="2"/>
              </a:rPr>
              <a:t>bg</a:t>
            </a:r>
            <a:r>
              <a:rPr lang="en-US" dirty="0" smtClean="0"/>
              <a:t> = 10</a:t>
            </a:r>
            <a:r>
              <a:rPr lang="en-US" baseline="30000" dirty="0" smtClean="0"/>
              <a:t>12</a:t>
            </a:r>
          </a:p>
          <a:p>
            <a:endParaRPr lang="en-US" sz="2800" baseline="-25000" dirty="0"/>
          </a:p>
          <a:p>
            <a:pPr marL="342900" indent="-342900">
              <a:buAutoNum type="arabicPeriod"/>
            </a:pPr>
            <a:r>
              <a:rPr lang="en-US" dirty="0" smtClean="0"/>
              <a:t>Data acquisition did not begin until ~120 sec  after source laser was turned off.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8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86200" y="762000"/>
            <a:ext cx="3873500" cy="825500"/>
            <a:chOff x="4305300" y="5219700"/>
            <a:chExt cx="3873500" cy="8255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94866"/>
                </p:ext>
              </p:extLst>
            </p:nvPr>
          </p:nvGraphicFramePr>
          <p:xfrm>
            <a:off x="4324350" y="5314950"/>
            <a:ext cx="3544384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name="Equation" r:id="rId3" imgW="2527300" imgH="520700" progId="Equation.3">
                    <p:embed/>
                  </p:oleObj>
                </mc:Choice>
                <mc:Fallback>
                  <p:oleObj name="Equation" r:id="rId3" imgW="2527300" imgH="520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24350" y="5314950"/>
                          <a:ext cx="3544384" cy="730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4305300" y="5219700"/>
              <a:ext cx="3873500" cy="7874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thl.vs.betagam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10" y="1807554"/>
            <a:ext cx="7238490" cy="4682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8900" y="1866900"/>
            <a:ext cx="459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Half-life  </a:t>
            </a:r>
            <a:r>
              <a:rPr lang="en-US" sz="2400" dirty="0" smtClean="0"/>
              <a:t>t</a:t>
            </a:r>
            <a:r>
              <a:rPr lang="en-US" sz="2400" baseline="-25000" dirty="0" smtClean="0">
                <a:latin typeface="Lucida Grande"/>
                <a:ea typeface="Lucida Grande"/>
                <a:cs typeface="Lucida Grande"/>
              </a:rPr>
              <a:t>½</a:t>
            </a:r>
            <a:r>
              <a:rPr lang="en-US" sz="2400" dirty="0" smtClean="0"/>
              <a:t>  </a:t>
            </a:r>
            <a:r>
              <a:rPr lang="en-US" dirty="0" smtClean="0"/>
              <a:t>vs.  Photon coupling constant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800" baseline="-25000" dirty="0" smtClean="0">
                <a:latin typeface="Symbol" charset="2"/>
                <a:cs typeface="Symbol" charset="2"/>
              </a:rPr>
              <a:t>g</a:t>
            </a:r>
            <a:endParaRPr lang="en-US" sz="28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959100"/>
            <a:ext cx="1073531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90% decay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window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00" y="800100"/>
            <a:ext cx="24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Afterglow Half-life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89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Fig 2 of Chou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1" r="15121" b="35539"/>
          <a:stretch/>
        </p:blipFill>
        <p:spPr>
          <a:xfrm>
            <a:off x="2197100" y="1003300"/>
            <a:ext cx="4559300" cy="334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000" y="431800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CHASE</a:t>
            </a:r>
            <a:r>
              <a:rPr lang="en-US" dirty="0"/>
              <a:t> </a:t>
            </a:r>
            <a:r>
              <a:rPr lang="en-US" dirty="0" smtClean="0"/>
              <a:t>afterglow calculated prediction and search focus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300" y="6172200"/>
            <a:ext cx="2826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*Chou  </a:t>
            </a:r>
            <a:r>
              <a:rPr lang="en-US" sz="1200" dirty="0"/>
              <a:t>et al., PhysRevLett.102.030402.pdf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55900" y="2260600"/>
            <a:ext cx="3898900" cy="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62500" y="825500"/>
            <a:ext cx="0" cy="3175000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7600" y="4318000"/>
            <a:ext cx="7273671" cy="1774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Huge background independent of B-field.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CHASE data collection starts at   t = 120 sec. No data for  0 &lt; t &lt; 120 sec.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If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sz="2800" baseline="-25000" dirty="0" smtClean="0">
                <a:latin typeface="Symbol" charset="2"/>
                <a:cs typeface="Symbol" charset="2"/>
              </a:rPr>
              <a:t>g </a:t>
            </a:r>
            <a:r>
              <a:rPr lang="en-US" dirty="0" smtClean="0">
                <a:latin typeface="Symbol" charset="2"/>
                <a:cs typeface="Symbol" charset="2"/>
              </a:rPr>
              <a:t>= 10</a:t>
            </a:r>
            <a:r>
              <a:rPr lang="en-US" baseline="30000" dirty="0" smtClean="0">
                <a:latin typeface="Symbol" charset="2"/>
                <a:cs typeface="Symbol" charset="2"/>
              </a:rPr>
              <a:t>12</a:t>
            </a:r>
            <a:r>
              <a:rPr lang="en-US" dirty="0" smtClean="0">
                <a:latin typeface="Symbol" charset="2"/>
                <a:cs typeface="Symbol" charset="2"/>
              </a:rPr>
              <a:t>  =&gt;  </a:t>
            </a:r>
            <a:r>
              <a:rPr lang="en-US" dirty="0" smtClean="0">
                <a:cs typeface="Symbol" charset="2"/>
              </a:rPr>
              <a:t>Half-life = ~ 2.8 hours. </a:t>
            </a:r>
          </a:p>
          <a:p>
            <a:r>
              <a:rPr lang="en-US" dirty="0">
                <a:cs typeface="Symbol" charset="2"/>
              </a:rPr>
              <a:t>	</a:t>
            </a:r>
            <a:r>
              <a:rPr lang="en-US" dirty="0" smtClean="0">
                <a:cs typeface="Symbol" charset="2"/>
              </a:rPr>
              <a:t> (100 counts in 1</a:t>
            </a:r>
            <a:r>
              <a:rPr lang="en-US" baseline="30000" dirty="0" smtClean="0">
                <a:cs typeface="Symbol" charset="2"/>
              </a:rPr>
              <a:t>st</a:t>
            </a:r>
            <a:r>
              <a:rPr lang="en-US" dirty="0" smtClean="0">
                <a:cs typeface="Symbol" charset="2"/>
              </a:rPr>
              <a:t> half life in 2.8 hours.  Data is buried in background!)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Symbol" charset="2"/>
              </a:rPr>
              <a:t>If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sz="2800" baseline="-25000" dirty="0">
                <a:latin typeface="Symbol" charset="2"/>
                <a:cs typeface="Symbol" charset="2"/>
              </a:rPr>
              <a:t>g  </a:t>
            </a:r>
            <a:r>
              <a:rPr lang="en-US" dirty="0">
                <a:latin typeface="Symbol" charset="2"/>
                <a:cs typeface="Symbol" charset="2"/>
              </a:rPr>
              <a:t>= </a:t>
            </a:r>
            <a:r>
              <a:rPr lang="en-US" dirty="0" smtClean="0">
                <a:latin typeface="Symbol" charset="2"/>
                <a:cs typeface="Symbol" charset="2"/>
              </a:rPr>
              <a:t>10</a:t>
            </a:r>
            <a:r>
              <a:rPr lang="en-US" baseline="30000" dirty="0" smtClean="0">
                <a:latin typeface="Symbol" charset="2"/>
                <a:cs typeface="Symbol" charset="2"/>
              </a:rPr>
              <a:t>14 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>
                <a:latin typeface="Symbol" charset="2"/>
                <a:cs typeface="Symbol" charset="2"/>
              </a:rPr>
              <a:t>=&gt;  </a:t>
            </a:r>
            <a:r>
              <a:rPr lang="en-US" dirty="0">
                <a:cs typeface="Symbol" charset="2"/>
              </a:rPr>
              <a:t>Half-life = ~ </a:t>
            </a:r>
            <a:r>
              <a:rPr lang="en-US" dirty="0" smtClean="0">
                <a:cs typeface="Symbol" charset="2"/>
              </a:rPr>
              <a:t>1 sec. </a:t>
            </a:r>
          </a:p>
          <a:p>
            <a:r>
              <a:rPr lang="en-US" dirty="0">
                <a:cs typeface="Symbol" charset="2"/>
              </a:rPr>
              <a:t>	</a:t>
            </a:r>
            <a:r>
              <a:rPr lang="en-US" dirty="0" smtClean="0">
                <a:cs typeface="Symbol" charset="2"/>
              </a:rPr>
              <a:t>(chameleons all decayed before data collection started.)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9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gterglowCHASE2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61"/>
          <a:stretch/>
        </p:blipFill>
        <p:spPr>
          <a:xfrm>
            <a:off x="190501" y="1270001"/>
            <a:ext cx="4223071" cy="363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1168400"/>
            <a:ext cx="91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CHASE</a:t>
            </a:r>
            <a:r>
              <a:rPr lang="en-US" sz="2400" b="1" baseline="30000" dirty="0" smtClean="0"/>
              <a:t>*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8300" y="508000"/>
            <a:ext cx="506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Afterglow  Predictions (</a:t>
            </a:r>
            <a:r>
              <a:rPr lang="en-US" sz="2800" b="1" dirty="0" smtClean="0">
                <a:latin typeface="Symbol" charset="2"/>
                <a:cs typeface="Symbol" charset="2"/>
              </a:rPr>
              <a:t>b</a:t>
            </a:r>
            <a:r>
              <a:rPr lang="en-US" sz="3200" b="1" baseline="-25000" dirty="0" smtClean="0">
                <a:latin typeface="Symbol" charset="2"/>
                <a:cs typeface="Symbol" charset="2"/>
              </a:rPr>
              <a:t>g</a:t>
            </a:r>
            <a:r>
              <a:rPr lang="en-US" sz="2800" b="1" dirty="0" smtClean="0">
                <a:latin typeface="Symbol" charset="2"/>
                <a:cs typeface="Symbol" charset="2"/>
              </a:rPr>
              <a:t> </a:t>
            </a:r>
            <a:r>
              <a:rPr lang="en-US" sz="2800" b="1" dirty="0" smtClean="0"/>
              <a:t>= 10</a:t>
            </a:r>
            <a:r>
              <a:rPr lang="en-US" sz="2800" b="1" baseline="30000" dirty="0" smtClean="0"/>
              <a:t>14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35100" y="5664200"/>
            <a:ext cx="65093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/>
              <a:t>*</a:t>
            </a:r>
            <a:r>
              <a:rPr lang="en-US" sz="1400" dirty="0" smtClean="0"/>
              <a:t>A. Upadhye, J. Steffen, and A.S. Chou,  </a:t>
            </a:r>
            <a:r>
              <a:rPr lang="en-US" sz="1400" i="1" dirty="0" smtClean="0"/>
              <a:t>Designing dark energy afterglow experiments.</a:t>
            </a:r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arXiv</a:t>
            </a:r>
            <a:r>
              <a:rPr lang="en-US" sz="1400" dirty="0" smtClean="0"/>
              <a:t>: 1204.5476 [</a:t>
            </a:r>
            <a:r>
              <a:rPr lang="en-US" sz="1400" dirty="0" err="1" smtClean="0"/>
              <a:t>hep-ph</a:t>
            </a:r>
            <a:r>
              <a:rPr lang="en-US" sz="1400" dirty="0" smtClean="0"/>
              <a:t>] 26 April 2012.</a:t>
            </a:r>
            <a:endParaRPr lang="en-US" sz="1400" dirty="0"/>
          </a:p>
        </p:txBody>
      </p:sp>
      <p:pic>
        <p:nvPicPr>
          <p:cNvPr id="9" name="Picture 8" descr="A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0" y="1333501"/>
            <a:ext cx="4597400" cy="2768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765300" y="4165600"/>
            <a:ext cx="330200" cy="1409700"/>
          </a:xfrm>
          <a:prstGeom prst="straightConnector1">
            <a:avLst/>
          </a:prstGeom>
          <a:ln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8400" y="4267201"/>
            <a:ext cx="331372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Plot of CHASE afterglow rate at t=0.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CHASE afterglow at t=0 for B=1.7 T.</a:t>
            </a:r>
          </a:p>
          <a:p>
            <a:r>
              <a:rPr lang="en-US" sz="1400" dirty="0" smtClean="0"/>
              <a:t>       (1.7 T is maximum B field for ACES.)</a:t>
            </a:r>
          </a:p>
          <a:p>
            <a:pPr marL="285750" indent="-285750">
              <a:buFont typeface="Arial"/>
              <a:buChar char="•"/>
            </a:pPr>
            <a:r>
              <a:rPr lang="en-US" sz="1600" u="sng" dirty="0" smtClean="0"/>
              <a:t>Afterglow rate (t=0) = 1E+8.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Use value for ACES-CHASE comparison.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934202" y="2387600"/>
            <a:ext cx="558798" cy="2679700"/>
          </a:xfrm>
          <a:prstGeom prst="straightConnector1">
            <a:avLst/>
          </a:prstGeom>
          <a:ln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166C207A-D519-364E-8431-CA37A0F824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78100" y="838200"/>
            <a:ext cx="3873500" cy="787400"/>
            <a:chOff x="4305300" y="5219700"/>
            <a:chExt cx="3873500" cy="7874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729259"/>
                </p:ext>
              </p:extLst>
            </p:nvPr>
          </p:nvGraphicFramePr>
          <p:xfrm>
            <a:off x="4464050" y="5276850"/>
            <a:ext cx="3544384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Equation" r:id="rId3" imgW="2527300" imgH="520700" progId="Equation.3">
                    <p:embed/>
                  </p:oleObj>
                </mc:Choice>
                <mc:Fallback>
                  <p:oleObj name="Equation" r:id="rId3" imgW="2527300" imgH="520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464050" y="5276850"/>
                          <a:ext cx="3544384" cy="730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4305300" y="5219700"/>
              <a:ext cx="3873500" cy="7874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thl.vs.betagam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10" y="1807554"/>
            <a:ext cx="7238490" cy="4682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8900" y="1866900"/>
            <a:ext cx="459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Half-life  </a:t>
            </a:r>
            <a:r>
              <a:rPr lang="en-US" sz="2400" dirty="0" smtClean="0"/>
              <a:t>t</a:t>
            </a:r>
            <a:r>
              <a:rPr lang="en-US" sz="2400" baseline="-25000" dirty="0" smtClean="0">
                <a:latin typeface="Lucida Grande"/>
                <a:ea typeface="Lucida Grande"/>
                <a:cs typeface="Lucida Grande"/>
              </a:rPr>
              <a:t>½</a:t>
            </a:r>
            <a:r>
              <a:rPr lang="en-US" sz="2400" dirty="0" smtClean="0"/>
              <a:t>  </a:t>
            </a:r>
            <a:r>
              <a:rPr lang="en-US" dirty="0" smtClean="0"/>
              <a:t>vs.  Photon coupling constant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800" baseline="-25000" dirty="0" smtClean="0">
                <a:latin typeface="Symbol" charset="2"/>
                <a:cs typeface="Symbol" charset="2"/>
              </a:rPr>
              <a:t>g</a:t>
            </a:r>
            <a:endParaRPr lang="en-US" sz="28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959100"/>
            <a:ext cx="1073531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90% decay 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window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 PAC44 Proposal: PR12-16-005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91DD-6FFC-A545-8E48-7CE3964333B7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529" y="376535"/>
            <a:ext cx="2976145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IF</a:t>
            </a:r>
            <a:endParaRPr lang="en-US" sz="3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1600" y="1003300"/>
            <a:ext cx="132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Big ifs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2108200"/>
            <a:ext cx="575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Dark Energy exists, </a:t>
            </a:r>
            <a:r>
              <a:rPr lang="en-US" sz="2400" b="1" dirty="0" smtClean="0"/>
              <a:t>and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 theory predicts chameleons, </a:t>
            </a:r>
            <a:r>
              <a:rPr lang="en-US" sz="2400" b="1" dirty="0" smtClean="0"/>
              <a:t>and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CHASE Group's calculations are valid, </a:t>
            </a:r>
            <a:r>
              <a:rPr lang="en-US" sz="2400" b="1" dirty="0" smtClean="0"/>
              <a:t>and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PHADE's detection solid angle is  ~ </a:t>
            </a:r>
            <a:r>
              <a:rPr lang="en-US" sz="2800" dirty="0" smtClean="0">
                <a:latin typeface="Symbol" charset="2"/>
                <a:cs typeface="Symbol" charset="2"/>
              </a:rPr>
              <a:t>p,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5900" y="5156200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following comparison can be made: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32134" y="5181600"/>
            <a:ext cx="11046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5"/>
            <a:r>
              <a:rPr lang="en-US" sz="3200" b="1" dirty="0" smtClean="0"/>
              <a:t>THEN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429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17968</TotalTime>
  <Words>1771</Words>
  <Application>Microsoft Macintosh PowerPoint</Application>
  <PresentationFormat>On-screen Show (4:3)</PresentationFormat>
  <Paragraphs>328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PowerPoint Presentation</vt:lpstr>
      <vt:lpstr>PowerPoint Presentation</vt:lpstr>
      <vt:lpstr>PowerPoint Presentation</vt:lpstr>
      <vt:lpstr>CHASE's 3 shortcomings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Boyce</dc:creator>
  <cp:lastModifiedBy>Jim Boyce</cp:lastModifiedBy>
  <cp:revision>441</cp:revision>
  <dcterms:created xsi:type="dcterms:W3CDTF">2016-02-25T12:43:03Z</dcterms:created>
  <dcterms:modified xsi:type="dcterms:W3CDTF">2016-07-27T10:16:05Z</dcterms:modified>
</cp:coreProperties>
</file>