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28"/>
  </p:notesMasterIdLst>
  <p:handoutMasterIdLst>
    <p:handoutMasterId r:id="rId29"/>
  </p:handoutMasterIdLst>
  <p:sldIdLst>
    <p:sldId id="392" r:id="rId3"/>
    <p:sldId id="334" r:id="rId4"/>
    <p:sldId id="455" r:id="rId5"/>
    <p:sldId id="456" r:id="rId6"/>
    <p:sldId id="458" r:id="rId7"/>
    <p:sldId id="409" r:id="rId8"/>
    <p:sldId id="478" r:id="rId9"/>
    <p:sldId id="479" r:id="rId10"/>
    <p:sldId id="459" r:id="rId11"/>
    <p:sldId id="433" r:id="rId12"/>
    <p:sldId id="431" r:id="rId13"/>
    <p:sldId id="477" r:id="rId14"/>
    <p:sldId id="464" r:id="rId15"/>
    <p:sldId id="465" r:id="rId16"/>
    <p:sldId id="466" r:id="rId17"/>
    <p:sldId id="475" r:id="rId18"/>
    <p:sldId id="480" r:id="rId19"/>
    <p:sldId id="481" r:id="rId20"/>
    <p:sldId id="476" r:id="rId21"/>
    <p:sldId id="473" r:id="rId22"/>
    <p:sldId id="474" r:id="rId23"/>
    <p:sldId id="471" r:id="rId24"/>
    <p:sldId id="472" r:id="rId25"/>
    <p:sldId id="483" r:id="rId26"/>
    <p:sldId id="482" r:id="rId27"/>
  </p:sldIdLst>
  <p:sldSz cx="9144000" cy="6858000" type="screen4x3"/>
  <p:notesSz cx="69469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196" autoAdjust="0"/>
  </p:normalViewPr>
  <p:slideViewPr>
    <p:cSldViewPr snapToGrid="0" snapToObjects="1" showGuides="1">
      <p:cViewPr varScale="1">
        <p:scale>
          <a:sx n="111" d="100"/>
          <a:sy n="111" d="100"/>
        </p:scale>
        <p:origin x="-750"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1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854853509165"/>
          <c:y val="2.5000000000000001E-2"/>
          <c:w val="0.86394042208138599"/>
          <c:h val="0.90358048993875795"/>
        </c:manualLayout>
      </c:layout>
      <c:lineChart>
        <c:grouping val="standard"/>
        <c:varyColors val="0"/>
        <c:ser>
          <c:idx val="0"/>
          <c:order val="0"/>
          <c:tx>
            <c:strRef>
              <c:f>Sheet1!$B$1</c:f>
              <c:strCache>
                <c:ptCount val="1"/>
                <c:pt idx="0">
                  <c:v>Total Recordable Case Rate</c:v>
                </c:pt>
              </c:strCache>
            </c:strRef>
          </c:tx>
          <c:spPr>
            <a:ln>
              <a:solidFill>
                <a:srgbClr val="000099"/>
              </a:solidFill>
            </a:ln>
          </c:spPr>
          <c:marker>
            <c:symbol val="none"/>
          </c:marker>
          <c:cat>
            <c:numRef>
              <c:f>Sheet1!$A$2:$A$9</c:f>
              <c:numCache>
                <c:formatCode>General</c:formatCode>
                <c:ptCount val="8"/>
                <c:pt idx="0">
                  <c:v>2010</c:v>
                </c:pt>
                <c:pt idx="1">
                  <c:v>2011</c:v>
                </c:pt>
                <c:pt idx="2">
                  <c:v>2012</c:v>
                </c:pt>
                <c:pt idx="3">
                  <c:v>2013</c:v>
                </c:pt>
                <c:pt idx="4">
                  <c:v>2014</c:v>
                </c:pt>
                <c:pt idx="5">
                  <c:v>2015</c:v>
                </c:pt>
                <c:pt idx="6">
                  <c:v>2016</c:v>
                </c:pt>
              </c:numCache>
            </c:numRef>
          </c:cat>
          <c:val>
            <c:numRef>
              <c:f>Sheet1!$B$2:$B$9</c:f>
              <c:numCache>
                <c:formatCode>General</c:formatCode>
                <c:ptCount val="8"/>
                <c:pt idx="0">
                  <c:v>0.96</c:v>
                </c:pt>
                <c:pt idx="1">
                  <c:v>0.84</c:v>
                </c:pt>
                <c:pt idx="2">
                  <c:v>1.3</c:v>
                </c:pt>
                <c:pt idx="3">
                  <c:v>0.95</c:v>
                </c:pt>
                <c:pt idx="4">
                  <c:v>0.38</c:v>
                </c:pt>
                <c:pt idx="5">
                  <c:v>0.32</c:v>
                </c:pt>
                <c:pt idx="6">
                  <c:v>1.06</c:v>
                </c:pt>
              </c:numCache>
            </c:numRef>
          </c:val>
          <c:smooth val="0"/>
          <c:extLst xmlns:c16r2="http://schemas.microsoft.com/office/drawing/2015/06/chart">
            <c:ext xmlns:c16="http://schemas.microsoft.com/office/drawing/2014/chart" uri="{C3380CC4-5D6E-409C-BE32-E72D297353CC}">
              <c16:uniqueId val="{00000000-835A-4E02-BC1C-78CF71C7E6C3}"/>
            </c:ext>
          </c:extLst>
        </c:ser>
        <c:ser>
          <c:idx val="1"/>
          <c:order val="1"/>
          <c:tx>
            <c:strRef>
              <c:f>Sheet1!$C$1</c:f>
              <c:strCache>
                <c:ptCount val="1"/>
                <c:pt idx="0">
                  <c:v>Days Away, Restricted or Transferred Case Rate</c:v>
                </c:pt>
              </c:strCache>
            </c:strRef>
          </c:tx>
          <c:spPr>
            <a:ln>
              <a:solidFill>
                <a:srgbClr val="C00000"/>
              </a:solidFill>
            </a:ln>
          </c:spPr>
          <c:marker>
            <c:symbol val="none"/>
          </c:marker>
          <c:cat>
            <c:numRef>
              <c:f>Sheet1!$A$2:$A$9</c:f>
              <c:numCache>
                <c:formatCode>General</c:formatCode>
                <c:ptCount val="8"/>
                <c:pt idx="0">
                  <c:v>2010</c:v>
                </c:pt>
                <c:pt idx="1">
                  <c:v>2011</c:v>
                </c:pt>
                <c:pt idx="2">
                  <c:v>2012</c:v>
                </c:pt>
                <c:pt idx="3">
                  <c:v>2013</c:v>
                </c:pt>
                <c:pt idx="4">
                  <c:v>2014</c:v>
                </c:pt>
                <c:pt idx="5">
                  <c:v>2015</c:v>
                </c:pt>
                <c:pt idx="6">
                  <c:v>2016</c:v>
                </c:pt>
              </c:numCache>
            </c:numRef>
          </c:cat>
          <c:val>
            <c:numRef>
              <c:f>Sheet1!$C$2:$C$9</c:f>
              <c:numCache>
                <c:formatCode>General</c:formatCode>
                <c:ptCount val="8"/>
                <c:pt idx="0">
                  <c:v>0.43</c:v>
                </c:pt>
                <c:pt idx="1">
                  <c:v>0.27</c:v>
                </c:pt>
                <c:pt idx="2">
                  <c:v>0.69</c:v>
                </c:pt>
                <c:pt idx="3">
                  <c:v>0.74</c:v>
                </c:pt>
                <c:pt idx="4">
                  <c:v>0.38</c:v>
                </c:pt>
                <c:pt idx="5">
                  <c:v>0.16</c:v>
                </c:pt>
                <c:pt idx="6">
                  <c:v>0.7</c:v>
                </c:pt>
              </c:numCache>
            </c:numRef>
          </c:val>
          <c:smooth val="0"/>
          <c:extLst xmlns:c16r2="http://schemas.microsoft.com/office/drawing/2015/06/chart">
            <c:ext xmlns:c16="http://schemas.microsoft.com/office/drawing/2014/chart" uri="{C3380CC4-5D6E-409C-BE32-E72D297353CC}">
              <c16:uniqueId val="{00000001-835A-4E02-BC1C-78CF71C7E6C3}"/>
            </c:ext>
          </c:extLst>
        </c:ser>
        <c:ser>
          <c:idx val="2"/>
          <c:order val="2"/>
          <c:tx>
            <c:strRef>
              <c:f>Sheet1!$D$1</c:f>
              <c:strCache>
                <c:ptCount val="1"/>
                <c:pt idx="0">
                  <c:v>Column1</c:v>
                </c:pt>
              </c:strCache>
            </c:strRef>
          </c:tx>
          <c:spPr>
            <a:ln>
              <a:solidFill>
                <a:srgbClr val="000090"/>
              </a:solidFill>
              <a:prstDash val="dash"/>
            </a:ln>
          </c:spPr>
          <c:marker>
            <c:symbol val="none"/>
          </c:marker>
          <c:cat>
            <c:numRef>
              <c:f>Sheet1!$A$2:$A$9</c:f>
              <c:numCache>
                <c:formatCode>General</c:formatCode>
                <c:ptCount val="8"/>
                <c:pt idx="0">
                  <c:v>2010</c:v>
                </c:pt>
                <c:pt idx="1">
                  <c:v>2011</c:v>
                </c:pt>
                <c:pt idx="2">
                  <c:v>2012</c:v>
                </c:pt>
                <c:pt idx="3">
                  <c:v>2013</c:v>
                </c:pt>
                <c:pt idx="4">
                  <c:v>2014</c:v>
                </c:pt>
                <c:pt idx="5">
                  <c:v>2015</c:v>
                </c:pt>
                <c:pt idx="6">
                  <c:v>2016</c:v>
                </c:pt>
              </c:numCache>
            </c:numRef>
          </c:cat>
          <c:val>
            <c:numRef>
              <c:f>Sheet1!$D$2:$D$9</c:f>
              <c:numCache>
                <c:formatCode>General</c:formatCode>
                <c:ptCount val="8"/>
                <c:pt idx="6">
                  <c:v>1.06</c:v>
                </c:pt>
                <c:pt idx="7">
                  <c:v>0.72</c:v>
                </c:pt>
              </c:numCache>
            </c:numRef>
          </c:val>
          <c:smooth val="0"/>
        </c:ser>
        <c:ser>
          <c:idx val="3"/>
          <c:order val="3"/>
          <c:tx>
            <c:strRef>
              <c:f>Sheet1!$E$1</c:f>
              <c:strCache>
                <c:ptCount val="1"/>
                <c:pt idx="0">
                  <c:v>Column2</c:v>
                </c:pt>
              </c:strCache>
            </c:strRef>
          </c:tx>
          <c:spPr>
            <a:ln>
              <a:solidFill>
                <a:srgbClr val="FF0000"/>
              </a:solidFill>
              <a:prstDash val="dash"/>
            </a:ln>
          </c:spPr>
          <c:marker>
            <c:symbol val="none"/>
          </c:marker>
          <c:cat>
            <c:numRef>
              <c:f>Sheet1!$A$2:$A$9</c:f>
              <c:numCache>
                <c:formatCode>General</c:formatCode>
                <c:ptCount val="8"/>
                <c:pt idx="0">
                  <c:v>2010</c:v>
                </c:pt>
                <c:pt idx="1">
                  <c:v>2011</c:v>
                </c:pt>
                <c:pt idx="2">
                  <c:v>2012</c:v>
                </c:pt>
                <c:pt idx="3">
                  <c:v>2013</c:v>
                </c:pt>
                <c:pt idx="4">
                  <c:v>2014</c:v>
                </c:pt>
                <c:pt idx="5">
                  <c:v>2015</c:v>
                </c:pt>
                <c:pt idx="6">
                  <c:v>2016</c:v>
                </c:pt>
              </c:numCache>
            </c:numRef>
          </c:cat>
          <c:val>
            <c:numRef>
              <c:f>Sheet1!$E$2:$E$9</c:f>
              <c:numCache>
                <c:formatCode>General</c:formatCode>
                <c:ptCount val="8"/>
                <c:pt idx="6">
                  <c:v>0.7</c:v>
                </c:pt>
                <c:pt idx="7">
                  <c:v>0.48</c:v>
                </c:pt>
              </c:numCache>
            </c:numRef>
          </c:val>
          <c:smooth val="0"/>
        </c:ser>
        <c:dLbls>
          <c:showLegendKey val="0"/>
          <c:showVal val="0"/>
          <c:showCatName val="0"/>
          <c:showSerName val="0"/>
          <c:showPercent val="0"/>
          <c:showBubbleSize val="0"/>
        </c:dLbls>
        <c:marker val="1"/>
        <c:smooth val="0"/>
        <c:axId val="48259072"/>
        <c:axId val="48261760"/>
      </c:lineChart>
      <c:catAx>
        <c:axId val="48259072"/>
        <c:scaling>
          <c:orientation val="minMax"/>
        </c:scaling>
        <c:delete val="0"/>
        <c:axPos val="b"/>
        <c:numFmt formatCode="General" sourceLinked="1"/>
        <c:majorTickMark val="out"/>
        <c:minorTickMark val="none"/>
        <c:tickLblPos val="nextTo"/>
        <c:txPr>
          <a:bodyPr/>
          <a:lstStyle/>
          <a:p>
            <a:pPr>
              <a:defRPr sz="1400" b="1">
                <a:latin typeface="Arial" pitchFamily="34" charset="0"/>
                <a:cs typeface="Arial" pitchFamily="34" charset="0"/>
              </a:defRPr>
            </a:pPr>
            <a:endParaRPr lang="en-US"/>
          </a:p>
        </c:txPr>
        <c:crossAx val="48261760"/>
        <c:crosses val="autoZero"/>
        <c:auto val="1"/>
        <c:lblAlgn val="ctr"/>
        <c:lblOffset val="100"/>
        <c:noMultiLvlLbl val="0"/>
      </c:catAx>
      <c:valAx>
        <c:axId val="48261760"/>
        <c:scaling>
          <c:orientation val="minMax"/>
          <c:max val="6"/>
        </c:scaling>
        <c:delete val="0"/>
        <c:axPos val="l"/>
        <c:majorGridlines/>
        <c:title>
          <c:tx>
            <c:rich>
              <a:bodyPr rot="-5400000" vert="horz"/>
              <a:lstStyle/>
              <a:p>
                <a:pPr>
                  <a:defRPr sz="1600">
                    <a:latin typeface="Arial" pitchFamily="34" charset="0"/>
                    <a:cs typeface="Arial" pitchFamily="34" charset="0"/>
                  </a:defRPr>
                </a:pPr>
                <a:r>
                  <a:rPr lang="en-US" sz="1600" dirty="0">
                    <a:latin typeface="Arial" pitchFamily="34" charset="0"/>
                    <a:cs typeface="Arial" pitchFamily="34" charset="0"/>
                  </a:rPr>
                  <a:t># Cases/200,000 Hours Worked</a:t>
                </a:r>
              </a:p>
            </c:rich>
          </c:tx>
          <c:layout>
            <c:manualLayout>
              <c:xMode val="edge"/>
              <c:yMode val="edge"/>
              <c:x val="5.1386168192390599E-2"/>
              <c:y val="0.19172645086030901"/>
            </c:manualLayout>
          </c:layout>
          <c:overlay val="0"/>
        </c:title>
        <c:numFmt formatCode="General" sourceLinked="1"/>
        <c:majorTickMark val="out"/>
        <c:minorTickMark val="none"/>
        <c:tickLblPos val="nextTo"/>
        <c:txPr>
          <a:bodyPr/>
          <a:lstStyle/>
          <a:p>
            <a:pPr>
              <a:defRPr sz="1400" b="1">
                <a:latin typeface="Arial" pitchFamily="34" charset="0"/>
                <a:cs typeface="Arial" pitchFamily="34" charset="0"/>
              </a:defRPr>
            </a:pPr>
            <a:endParaRPr lang="en-US"/>
          </a:p>
        </c:txPr>
        <c:crossAx val="48259072"/>
        <c:crosses val="autoZero"/>
        <c:crossBetween val="between"/>
      </c:valAx>
    </c:plotArea>
    <c:legend>
      <c:legendPos val="r"/>
      <c:legendEntry>
        <c:idx val="0"/>
        <c:txPr>
          <a:bodyPr/>
          <a:lstStyle/>
          <a:p>
            <a:pPr>
              <a:defRPr sz="1400" b="1">
                <a:solidFill>
                  <a:srgbClr val="000099"/>
                </a:solidFill>
                <a:latin typeface="Arial" pitchFamily="34" charset="0"/>
                <a:cs typeface="Arial" pitchFamily="34" charset="0"/>
              </a:defRPr>
            </a:pPr>
            <a:endParaRPr lang="en-US"/>
          </a:p>
        </c:txPr>
      </c:legendEntry>
      <c:legendEntry>
        <c:idx val="1"/>
        <c:txPr>
          <a:bodyPr/>
          <a:lstStyle/>
          <a:p>
            <a:pPr>
              <a:defRPr sz="1400" b="1">
                <a:solidFill>
                  <a:srgbClr val="C00000"/>
                </a:solidFill>
                <a:latin typeface="Arial" pitchFamily="34" charset="0"/>
                <a:cs typeface="Arial" pitchFamily="34" charset="0"/>
              </a:defRPr>
            </a:pPr>
            <a:endParaRPr lang="en-US"/>
          </a:p>
        </c:txPr>
      </c:legendEntry>
      <c:legendEntry>
        <c:idx val="2"/>
        <c:delete val="1"/>
      </c:legendEntry>
      <c:legendEntry>
        <c:idx val="3"/>
        <c:delete val="1"/>
      </c:legendEntry>
      <c:layout>
        <c:manualLayout>
          <c:xMode val="edge"/>
          <c:yMode val="edge"/>
          <c:x val="0.49690021978959897"/>
          <c:y val="0.25674686497521099"/>
          <c:w val="0.29108319471400701"/>
          <c:h val="0.18035724701079001"/>
        </c:manualLayout>
      </c:layout>
      <c:overlay val="0"/>
      <c:txPr>
        <a:bodyPr/>
        <a:lstStyle/>
        <a:p>
          <a:pPr>
            <a:defRPr sz="1400">
              <a:latin typeface="Arial" pitchFamily="34" charset="0"/>
              <a:cs typeface="Arial"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0.12121</cdr:x>
      <cdr:y>0.68056</cdr:y>
    </cdr:from>
    <cdr:to>
      <cdr:x>0.22121</cdr:x>
      <cdr:y>0.7377</cdr:y>
    </cdr:to>
    <cdr:sp macro="" textlink="">
      <cdr:nvSpPr>
        <cdr:cNvPr id="6" name="TextBox 5"/>
        <cdr:cNvSpPr txBox="1"/>
      </cdr:nvSpPr>
      <cdr:spPr>
        <a:xfrm xmlns:a="http://schemas.openxmlformats.org/drawingml/2006/main">
          <a:off x="1143000" y="3733800"/>
          <a:ext cx="942990" cy="31349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dirty="0">
              <a:solidFill>
                <a:srgbClr val="C00000"/>
              </a:solidFill>
              <a:latin typeface="Arial" pitchFamily="34" charset="0"/>
              <a:cs typeface="Arial" pitchFamily="34" charset="0"/>
            </a:rPr>
            <a:t>DART Goal</a:t>
          </a:r>
        </a:p>
      </cdr:txBody>
    </cdr:sp>
  </cdr:relSizeAnchor>
  <cdr:relSizeAnchor xmlns:cdr="http://schemas.openxmlformats.org/drawingml/2006/chartDrawing">
    <cdr:from>
      <cdr:x>0.15353</cdr:x>
      <cdr:y>0.73611</cdr:y>
    </cdr:from>
    <cdr:to>
      <cdr:x>0.16161</cdr:x>
      <cdr:y>0.88889</cdr:y>
    </cdr:to>
    <cdr:sp macro="" textlink="">
      <cdr:nvSpPr>
        <cdr:cNvPr id="8" name="Straight Arrow Connector 7"/>
        <cdr:cNvSpPr/>
      </cdr:nvSpPr>
      <cdr:spPr bwMode="auto">
        <a:xfrm xmlns:a="http://schemas.openxmlformats.org/drawingml/2006/main" rot="5400000" flipV="1">
          <a:off x="1066800" y="4419600"/>
          <a:ext cx="838200" cy="76200"/>
        </a:xfrm>
        <a:prstGeom xmlns:a="http://schemas.openxmlformats.org/drawingml/2006/main" prst="straightConnector1">
          <a:avLst/>
        </a:prstGeom>
        <a:solidFill xmlns:a="http://schemas.openxmlformats.org/drawingml/2006/main">
          <a:schemeClr val="accent1"/>
        </a:solidFill>
        <a:ln xmlns:a="http://schemas.openxmlformats.org/drawingml/2006/main" w="15875" cap="flat" cmpd="sng" algn="ctr">
          <a:solidFill>
            <a:srgbClr val="C00000"/>
          </a:solidFill>
          <a:prstDash val="solid"/>
          <a:round/>
          <a:headEnd type="none" w="med" len="med"/>
          <a:tailEnd type="arrow"/>
        </a:ln>
        <a:effec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en-US" dirty="0"/>
        </a:p>
      </cdr:txBody>
    </cdr:sp>
  </cdr:relSizeAnchor>
  <cdr:relSizeAnchor xmlns:cdr="http://schemas.openxmlformats.org/drawingml/2006/chartDrawing">
    <cdr:from>
      <cdr:x>0.21818</cdr:x>
      <cdr:y>0.63889</cdr:y>
    </cdr:from>
    <cdr:to>
      <cdr:x>0.31818</cdr:x>
      <cdr:y>0.69603</cdr:y>
    </cdr:to>
    <cdr:sp macro="" textlink="">
      <cdr:nvSpPr>
        <cdr:cNvPr id="9" name="TextBox 8"/>
        <cdr:cNvSpPr txBox="1"/>
      </cdr:nvSpPr>
      <cdr:spPr>
        <a:xfrm xmlns:a="http://schemas.openxmlformats.org/drawingml/2006/main">
          <a:off x="2057400" y="3505200"/>
          <a:ext cx="942990" cy="31349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dirty="0">
              <a:solidFill>
                <a:srgbClr val="000099"/>
              </a:solidFill>
              <a:latin typeface="Arial" pitchFamily="34" charset="0"/>
              <a:cs typeface="Arial" pitchFamily="34" charset="0"/>
            </a:rPr>
            <a:t>TRC Goal</a:t>
          </a:r>
        </a:p>
      </cdr:txBody>
    </cdr:sp>
  </cdr:relSizeAnchor>
  <cdr:relSizeAnchor xmlns:cdr="http://schemas.openxmlformats.org/drawingml/2006/chartDrawing">
    <cdr:from>
      <cdr:x>0.24242</cdr:x>
      <cdr:y>0.68056</cdr:y>
    </cdr:from>
    <cdr:to>
      <cdr:x>0.2505</cdr:x>
      <cdr:y>0.83333</cdr:y>
    </cdr:to>
    <cdr:sp macro="" textlink="">
      <cdr:nvSpPr>
        <cdr:cNvPr id="10" name="Straight Arrow Connector 9"/>
        <cdr:cNvSpPr/>
      </cdr:nvSpPr>
      <cdr:spPr bwMode="auto">
        <a:xfrm xmlns:a="http://schemas.openxmlformats.org/drawingml/2006/main" rot="5400000" flipV="1">
          <a:off x="1905001" y="4114801"/>
          <a:ext cx="838198" cy="76200"/>
        </a:xfrm>
        <a:prstGeom xmlns:a="http://schemas.openxmlformats.org/drawingml/2006/main" prst="straightConnector1">
          <a:avLst/>
        </a:prstGeom>
        <a:solidFill xmlns:a="http://schemas.openxmlformats.org/drawingml/2006/main">
          <a:schemeClr val="accent1"/>
        </a:solidFill>
        <a:ln xmlns:a="http://schemas.openxmlformats.org/drawingml/2006/main" w="15875" cap="flat" cmpd="sng" algn="ctr">
          <a:solidFill>
            <a:srgbClr val="000099"/>
          </a:solidFill>
          <a:prstDash val="solid"/>
          <a:round/>
          <a:headEnd type="none" w="med" len="med"/>
          <a:tailEnd type="arrow"/>
        </a:ln>
        <a:effec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9900" cy="46037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5413" y="0"/>
            <a:ext cx="3009900" cy="460376"/>
          </a:xfrm>
          <a:prstGeom prst="rect">
            <a:avLst/>
          </a:prstGeom>
        </p:spPr>
        <p:txBody>
          <a:bodyPr vert="horz" lIns="91440" tIns="45720" rIns="91440" bIns="45720" rtlCol="0"/>
          <a:lstStyle>
            <a:lvl1pPr algn="r">
              <a:defRPr sz="1200"/>
            </a:lvl1pPr>
          </a:lstStyle>
          <a:p>
            <a:fld id="{9ECF4A41-6AAD-4E05-BD56-388310816083}" type="datetimeFigureOut">
              <a:rPr lang="en-US" smtClean="0"/>
              <a:t>7/21/2016</a:t>
            </a:fld>
            <a:endParaRPr lang="en-US"/>
          </a:p>
        </p:txBody>
      </p:sp>
      <p:sp>
        <p:nvSpPr>
          <p:cNvPr id="4" name="Footer Placeholder 3"/>
          <p:cNvSpPr>
            <a:spLocks noGrp="1"/>
          </p:cNvSpPr>
          <p:nvPr>
            <p:ph type="ftr" sz="quarter" idx="2"/>
          </p:nvPr>
        </p:nvSpPr>
        <p:spPr>
          <a:xfrm>
            <a:off x="0" y="8758239"/>
            <a:ext cx="3009900" cy="46037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5413" y="8758239"/>
            <a:ext cx="3009900" cy="460376"/>
          </a:xfrm>
          <a:prstGeom prst="rect">
            <a:avLst/>
          </a:prstGeom>
        </p:spPr>
        <p:txBody>
          <a:bodyPr vert="horz" lIns="91440" tIns="45720" rIns="91440" bIns="45720" rtlCol="0" anchor="b"/>
          <a:lstStyle>
            <a:lvl1pPr algn="r">
              <a:defRPr sz="1200"/>
            </a:lvl1pPr>
          </a:lstStyle>
          <a:p>
            <a:fld id="{5A57AAFA-9540-4D60-919F-318B8DE97A30}" type="slidenum">
              <a:rPr lang="en-US" smtClean="0"/>
              <a:t>‹#›</a:t>
            </a:fld>
            <a:endParaRPr lang="en-US"/>
          </a:p>
        </p:txBody>
      </p:sp>
    </p:spTree>
    <p:extLst>
      <p:ext uri="{BB962C8B-B14F-4D97-AF65-F5344CB8AC3E}">
        <p14:creationId xmlns:p14="http://schemas.microsoft.com/office/powerpoint/2010/main" val="6967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0323" cy="461010"/>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34970" y="1"/>
            <a:ext cx="3010323" cy="461010"/>
          </a:xfrm>
          <a:prstGeom prst="rect">
            <a:avLst/>
          </a:prstGeom>
        </p:spPr>
        <p:txBody>
          <a:bodyPr vert="horz" lIns="92382" tIns="46191" rIns="92382" bIns="46191" rtlCol="0"/>
          <a:lstStyle>
            <a:lvl1pPr algn="r">
              <a:defRPr sz="1200"/>
            </a:lvl1pPr>
          </a:lstStyle>
          <a:p>
            <a:fld id="{9EE1124A-8259-2F43-AA9E-1AB80762BA4E}" type="datetimeFigureOut">
              <a:rPr lang="en-US" smtClean="0"/>
              <a:pPr/>
              <a:t>7/21/2016</a:t>
            </a:fld>
            <a:endParaRPr lang="en-US"/>
          </a:p>
        </p:txBody>
      </p:sp>
      <p:sp>
        <p:nvSpPr>
          <p:cNvPr id="4" name="Slide Image Placeholder 3"/>
          <p:cNvSpPr>
            <a:spLocks noGrp="1" noRot="1" noChangeAspect="1"/>
          </p:cNvSpPr>
          <p:nvPr>
            <p:ph type="sldImg" idx="2"/>
          </p:nvPr>
        </p:nvSpPr>
        <p:spPr>
          <a:xfrm>
            <a:off x="1168400" y="693738"/>
            <a:ext cx="4610100" cy="3457575"/>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4690" y="4379595"/>
            <a:ext cx="5557520" cy="4149090"/>
          </a:xfrm>
          <a:prstGeom prst="rect">
            <a:avLst/>
          </a:prstGeom>
        </p:spPr>
        <p:txBody>
          <a:bodyPr vert="horz" lIns="92382" tIns="46191" rIns="92382" bIns="4619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10323" cy="461010"/>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34970" y="8757590"/>
            <a:ext cx="3010323" cy="461010"/>
          </a:xfrm>
          <a:prstGeom prst="rect">
            <a:avLst/>
          </a:prstGeom>
        </p:spPr>
        <p:txBody>
          <a:bodyPr vert="horz" lIns="92382" tIns="46191" rIns="92382" bIns="46191" rtlCol="0" anchor="b"/>
          <a:lstStyle>
            <a:lvl1pPr algn="r">
              <a:defRPr sz="1200"/>
            </a:lvl1pPr>
          </a:lstStyle>
          <a:p>
            <a:fld id="{16653114-0D40-384A-9E11-76EB88F8D7B8}" type="slidenum">
              <a:rPr lang="en-US" smtClean="0"/>
              <a:pPr/>
              <a:t>‹#›</a:t>
            </a:fld>
            <a:endParaRPr lang="en-US"/>
          </a:p>
        </p:txBody>
      </p:sp>
    </p:spTree>
    <p:extLst>
      <p:ext uri="{BB962C8B-B14F-4D97-AF65-F5344CB8AC3E}">
        <p14:creationId xmlns:p14="http://schemas.microsoft.com/office/powerpoint/2010/main" val="29996430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from Dry Run – verbalize that</a:t>
            </a:r>
            <a:r>
              <a:rPr lang="en-US" baseline="0" dirty="0" smtClean="0"/>
              <a:t> early science of the 12 GeV-era research program has begun.</a:t>
            </a:r>
            <a:endParaRPr lang="en-US" dirty="0"/>
          </a:p>
        </p:txBody>
      </p:sp>
      <p:sp>
        <p:nvSpPr>
          <p:cNvPr id="4" name="Slide Number Placeholder 3"/>
          <p:cNvSpPr>
            <a:spLocks noGrp="1"/>
          </p:cNvSpPr>
          <p:nvPr>
            <p:ph type="sldNum" sz="quarter" idx="10"/>
          </p:nvPr>
        </p:nvSpPr>
        <p:spPr/>
        <p:txBody>
          <a:bodyPr/>
          <a:lstStyle/>
          <a:p>
            <a:pPr>
              <a:defRPr/>
            </a:pPr>
            <a:fld id="{CFBE77AE-780D-4C03-AF55-926C1F8D3692}" type="slidenum">
              <a:rPr lang="en-US" smtClean="0">
                <a:solidFill>
                  <a:prstClr val="black"/>
                </a:solidFill>
              </a:rPr>
              <a:pPr>
                <a:defRPr/>
              </a:pPr>
              <a:t>3</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pPr/>
              <a:t>21</a:t>
            </a:fld>
            <a:endParaRPr lang="en-US" dirty="0"/>
          </a:p>
        </p:txBody>
      </p:sp>
    </p:spTree>
    <p:extLst>
      <p:ext uri="{BB962C8B-B14F-4D97-AF65-F5344CB8AC3E}">
        <p14:creationId xmlns:p14="http://schemas.microsoft.com/office/powerpoint/2010/main" val="3806133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745372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381490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653114-0D40-384A-9E11-76EB88F8D7B8}" type="slidenum">
              <a:rPr lang="en-US" smtClean="0"/>
              <a:pPr/>
              <a:t>25</a:t>
            </a:fld>
            <a:endParaRPr lang="en-US" dirty="0"/>
          </a:p>
        </p:txBody>
      </p:sp>
    </p:spTree>
    <p:extLst>
      <p:ext uri="{BB962C8B-B14F-4D97-AF65-F5344CB8AC3E}">
        <p14:creationId xmlns:p14="http://schemas.microsoft.com/office/powerpoint/2010/main" val="278590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695325"/>
            <a:ext cx="4606925" cy="34559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C8224C-8770-4CF2-A1E4-A246CB135B8A}"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771925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35413" y="8758238"/>
            <a:ext cx="3009900" cy="460375"/>
          </a:xfrm>
          <a:prstGeom prst="rect">
            <a:avLst/>
          </a:prstGeom>
        </p:spPr>
        <p:txBody>
          <a:bodyPr lIns="91431" tIns="45715" rIns="91431" bIns="45715"/>
          <a:lstStyle/>
          <a:p>
            <a:fld id="{2EC8224C-8770-4CF2-A1E4-A246CB135B8A}"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206292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8</a:t>
            </a:fld>
            <a:endParaRPr lang="en-US" dirty="0"/>
          </a:p>
        </p:txBody>
      </p:sp>
    </p:spTree>
    <p:extLst>
      <p:ext uri="{BB962C8B-B14F-4D97-AF65-F5344CB8AC3E}">
        <p14:creationId xmlns:p14="http://schemas.microsoft.com/office/powerpoint/2010/main" val="475487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490795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35698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87285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096734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653114-0D40-384A-9E11-76EB88F8D7B8}" type="slidenum">
              <a:rPr lang="en-US" smtClean="0"/>
              <a:pPr/>
              <a:t>19</a:t>
            </a:fld>
            <a:endParaRPr lang="en-US" dirty="0"/>
          </a:p>
        </p:txBody>
      </p:sp>
    </p:spTree>
    <p:extLst>
      <p:ext uri="{BB962C8B-B14F-4D97-AF65-F5344CB8AC3E}">
        <p14:creationId xmlns:p14="http://schemas.microsoft.com/office/powerpoint/2010/main" val="3689949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2" name="Rectangle 11"/>
          <p:cNvSpPr/>
          <p:nvPr userDrawn="1"/>
        </p:nvSpPr>
        <p:spPr>
          <a:xfrm>
            <a:off x="0" y="6437376"/>
            <a:ext cx="9143999" cy="42062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8"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9" name="Rectangle 8"/>
          <p:cNvSpPr/>
          <p:nvPr userDrawn="1"/>
        </p:nvSpPr>
        <p:spPr>
          <a:xfrm>
            <a:off x="4486275" y="6572250"/>
            <a:ext cx="180975" cy="21010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Box 5"/>
          <p:cNvSpPr txBox="1">
            <a:spLocks noChangeArrowheads="1"/>
          </p:cNvSpPr>
          <p:nvPr userDrawn="1"/>
        </p:nvSpPr>
        <p:spPr bwMode="auto">
          <a:xfrm>
            <a:off x="2242038" y="6515402"/>
            <a:ext cx="5606562" cy="24622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0">
              <a:lnSpc>
                <a:spcPts val="12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rPr>
              <a:t>Montgomery PAC 44   July 25 2016                  </a:t>
            </a:r>
            <a:fld id="{689EDE09-E4EE-4782-BF53-0BC46E61FA20}" type="slidenum">
              <a:rPr lang="en-US" sz="1000" smtClean="0">
                <a:solidFill>
                  <a:schemeClr val="bg1"/>
                </a:solidFill>
              </a:rPr>
              <a:pPr marL="0" marR="0" lvl="0" indent="0" algn="l" defTabSz="914400" rtl="0" eaLnBrk="1" fontAlgn="auto" latinLnBrk="0" hangingPunct="0">
                <a:lnSpc>
                  <a:spcPts val="1200"/>
                </a:lnSpc>
                <a:spcBef>
                  <a:spcPts val="0"/>
                </a:spcBef>
                <a:spcAft>
                  <a:spcPts val="0"/>
                </a:spcAft>
                <a:buClrTx/>
                <a:buSzTx/>
                <a:buFontTx/>
                <a:buNone/>
                <a:tabLst/>
                <a:defRPr sz="1800" b="0" i="0" u="none" strike="noStrike" kern="0" cap="none" spc="0" baseline="0">
                  <a:solidFill>
                    <a:srgbClr val="000000"/>
                  </a:solidFill>
                  <a:uFillTx/>
                </a:defRPr>
              </a:pPr>
              <a:t>‹#›</a:t>
            </a:fld>
            <a:endParaRPr lang="en-US" sz="1000" b="0" i="0" u="none" strike="noStrike" kern="1200" cap="none" spc="0" baseline="0" dirty="0">
              <a:solidFill>
                <a:schemeClr val="bg1"/>
              </a:solidFill>
              <a:uFillTx/>
              <a:latin typeface="Arial" pitchFamily="34"/>
              <a:cs typeface="Arial" pitchFamily="34"/>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0"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6" name="Rectangle 5"/>
          <p:cNvSpPr/>
          <p:nvPr userDrawn="1"/>
        </p:nvSpPr>
        <p:spPr>
          <a:xfrm>
            <a:off x="4486275" y="6572250"/>
            <a:ext cx="180975" cy="21010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11" name="Rectangle 10"/>
          <p:cNvSpPr/>
          <p:nvPr userDrawn="1"/>
        </p:nvSpPr>
        <p:spPr>
          <a:xfrm>
            <a:off x="4486275" y="6572250"/>
            <a:ext cx="180975" cy="21010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Box 5"/>
          <p:cNvSpPr txBox="1">
            <a:spLocks noChangeArrowheads="1"/>
          </p:cNvSpPr>
          <p:nvPr userDrawn="1"/>
        </p:nvSpPr>
        <p:spPr bwMode="auto">
          <a:xfrm>
            <a:off x="2242038" y="6515402"/>
            <a:ext cx="5606562" cy="24622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0">
              <a:lnSpc>
                <a:spcPts val="12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rPr>
              <a:t>Montgomery PAC 44   July 25 2016                  </a:t>
            </a:r>
            <a:fld id="{689EDE09-E4EE-4782-BF53-0BC46E61FA20}" type="slidenum">
              <a:rPr lang="en-US" sz="1000" smtClean="0">
                <a:solidFill>
                  <a:schemeClr val="bg1"/>
                </a:solidFill>
              </a:rPr>
              <a:pPr marL="0" marR="0" lvl="0" indent="0" algn="l" defTabSz="914400" rtl="0" eaLnBrk="1" fontAlgn="auto" latinLnBrk="0" hangingPunct="0">
                <a:lnSpc>
                  <a:spcPts val="1200"/>
                </a:lnSpc>
                <a:spcBef>
                  <a:spcPts val="0"/>
                </a:spcBef>
                <a:spcAft>
                  <a:spcPts val="0"/>
                </a:spcAft>
                <a:buClrTx/>
                <a:buSzTx/>
                <a:buFontTx/>
                <a:buNone/>
                <a:tabLst/>
                <a:defRPr sz="1800" b="0" i="0" u="none" strike="noStrike" kern="0" cap="none" spc="0" baseline="0">
                  <a:solidFill>
                    <a:srgbClr val="000000"/>
                  </a:solidFill>
                  <a:uFillTx/>
                </a:defRPr>
              </a:pPr>
              <a:t>‹#›</a:t>
            </a:fld>
            <a:endParaRPr lang="en-US" sz="1000" b="0" i="0" u="none" strike="noStrike" kern="1200" cap="none" spc="0" baseline="0" dirty="0">
              <a:solidFill>
                <a:schemeClr val="bg1"/>
              </a:solidFill>
              <a:uFillTx/>
              <a:latin typeface="Arial" pitchFamily="34"/>
              <a:cs typeface="Arial" pitchFamily="34"/>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9"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4"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5" name="Rectangle 4"/>
          <p:cNvSpPr/>
          <p:nvPr userDrawn="1"/>
        </p:nvSpPr>
        <p:spPr>
          <a:xfrm>
            <a:off x="4486275" y="6572250"/>
            <a:ext cx="180975" cy="21010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Box 5"/>
          <p:cNvSpPr txBox="1">
            <a:spLocks noChangeArrowheads="1"/>
          </p:cNvSpPr>
          <p:nvPr userDrawn="1"/>
        </p:nvSpPr>
        <p:spPr bwMode="auto">
          <a:xfrm>
            <a:off x="2242038" y="6515402"/>
            <a:ext cx="5606562" cy="24622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0">
              <a:lnSpc>
                <a:spcPts val="12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rPr>
              <a:t>Montgomery PAC 44   July 25 2016                  </a:t>
            </a:r>
            <a:fld id="{689EDE09-E4EE-4782-BF53-0BC46E61FA20}" type="slidenum">
              <a:rPr lang="en-US" sz="1000" smtClean="0">
                <a:solidFill>
                  <a:schemeClr val="bg1"/>
                </a:solidFill>
              </a:rPr>
              <a:pPr marL="0" marR="0" lvl="0" indent="0" algn="l" defTabSz="914400" rtl="0" eaLnBrk="1" fontAlgn="auto" latinLnBrk="0" hangingPunct="0">
                <a:lnSpc>
                  <a:spcPts val="1200"/>
                </a:lnSpc>
                <a:spcBef>
                  <a:spcPts val="0"/>
                </a:spcBef>
                <a:spcAft>
                  <a:spcPts val="0"/>
                </a:spcAft>
                <a:buClrTx/>
                <a:buSzTx/>
                <a:buFontTx/>
                <a:buNone/>
                <a:tabLst/>
                <a:defRPr sz="1800" b="0" i="0" u="none" strike="noStrike" kern="0" cap="none" spc="0" baseline="0">
                  <a:solidFill>
                    <a:srgbClr val="000000"/>
                  </a:solidFill>
                  <a:uFillTx/>
                </a:defRPr>
              </a:pPr>
              <a:t>‹#›</a:t>
            </a:fld>
            <a:endParaRPr lang="en-US" sz="1000" b="0" i="0" u="none" strike="noStrike" kern="1200" cap="none" spc="0" baseline="0" dirty="0">
              <a:solidFill>
                <a:schemeClr val="bg1"/>
              </a:solidFill>
              <a:uFillTx/>
              <a:latin typeface="Arial" pitchFamily="34"/>
              <a:cs typeface="Arial" pitchFamily="34"/>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109F8C-9F4D-5945-807D-33CC9F4EE4DF}" type="datetimeFigureOut">
              <a:rPr lang="en-US" smtClean="0">
                <a:solidFill>
                  <a:prstClr val="white"/>
                </a:solidFill>
              </a:rPr>
              <a:pPr/>
              <a:t>7/21/2016</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58F48A6-A3E1-4848-9AC3-B43F560BE4F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003882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6"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7" name="Rectangle 6"/>
          <p:cNvSpPr/>
          <p:nvPr userDrawn="1"/>
        </p:nvSpPr>
        <p:spPr>
          <a:xfrm>
            <a:off x="4486275" y="6572250"/>
            <a:ext cx="180975" cy="21010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10" name="Rectangle 9"/>
          <p:cNvSpPr/>
          <p:nvPr userDrawn="1"/>
        </p:nvSpPr>
        <p:spPr>
          <a:xfrm>
            <a:off x="4486275" y="6572250"/>
            <a:ext cx="180975" cy="21010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Box 5"/>
          <p:cNvSpPr txBox="1">
            <a:spLocks noChangeArrowheads="1"/>
          </p:cNvSpPr>
          <p:nvPr userDrawn="1"/>
        </p:nvSpPr>
        <p:spPr bwMode="auto">
          <a:xfrm>
            <a:off x="2242038" y="6515402"/>
            <a:ext cx="5606562" cy="24622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0">
              <a:lnSpc>
                <a:spcPts val="12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rPr>
              <a:t>Montgomery PAC 44   July 25 2016                  </a:t>
            </a:r>
            <a:fld id="{689EDE09-E4EE-4782-BF53-0BC46E61FA20}" type="slidenum">
              <a:rPr lang="en-US" sz="1000" smtClean="0">
                <a:solidFill>
                  <a:schemeClr val="bg1"/>
                </a:solidFill>
              </a:rPr>
              <a:pPr marL="0" marR="0" lvl="0" indent="0" algn="l" defTabSz="914400" rtl="0" eaLnBrk="1" fontAlgn="auto" latinLnBrk="0" hangingPunct="0">
                <a:lnSpc>
                  <a:spcPts val="1200"/>
                </a:lnSpc>
                <a:spcBef>
                  <a:spcPts val="0"/>
                </a:spcBef>
                <a:spcAft>
                  <a:spcPts val="0"/>
                </a:spcAft>
                <a:buClrTx/>
                <a:buSzTx/>
                <a:buFontTx/>
                <a:buNone/>
                <a:tabLst/>
                <a:defRPr sz="1800" b="0" i="0" u="none" strike="noStrike" kern="0" cap="none" spc="0" baseline="0">
                  <a:solidFill>
                    <a:srgbClr val="000000"/>
                  </a:solidFill>
                  <a:uFillTx/>
                </a:defRPr>
              </a:pPr>
              <a:t>‹#›</a:t>
            </a:fld>
            <a:endParaRPr lang="en-US" sz="1000" b="0" i="0" u="none" strike="noStrike" kern="1200" cap="none" spc="0" baseline="0" dirty="0">
              <a:solidFill>
                <a:schemeClr val="bg1"/>
              </a:solidFill>
              <a:uFillTx/>
              <a:latin typeface="Arial" pitchFamily="34"/>
              <a:cs typeface="Arial" pitchFamily="34"/>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txStyles>
    <p:titleStyle>
      <a:lvl1pPr algn="ctr" defTabSz="4572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05200" y="6394375"/>
            <a:ext cx="2133600" cy="365125"/>
          </a:xfrm>
          <a:prstGeom prst="rect">
            <a:avLst/>
          </a:prstGeom>
        </p:spPr>
        <p:txBody>
          <a:bodyPr vert="horz" lIns="91440" tIns="45720" rIns="91440" bIns="45720" rtlCol="0" anchor="ctr"/>
          <a:lstStyle>
            <a:lvl1pPr algn="ctr">
              <a:defRPr sz="1000">
                <a:solidFill>
                  <a:schemeClr val="bg1"/>
                </a:solidFill>
                <a:latin typeface="Minion Pro"/>
              </a:defRPr>
            </a:lvl1pPr>
          </a:lstStyle>
          <a:p>
            <a:fld id="{65109F8C-9F4D-5945-807D-33CC9F4EE4DF}" type="datetimeFigureOut">
              <a:rPr lang="en-US" smtClean="0">
                <a:solidFill>
                  <a:prstClr val="white"/>
                </a:solidFill>
              </a:rPr>
              <a:pPr/>
              <a:t>7/21/2016</a:t>
            </a:fld>
            <a:endParaRPr lang="en-US" dirty="0">
              <a:solidFill>
                <a:prstClr val="white"/>
              </a:solidFill>
            </a:endParaRPr>
          </a:p>
        </p:txBody>
      </p:sp>
      <p:sp>
        <p:nvSpPr>
          <p:cNvPr id="6" name="Slide Number Placeholder 5"/>
          <p:cNvSpPr>
            <a:spLocks noGrp="1"/>
          </p:cNvSpPr>
          <p:nvPr>
            <p:ph type="sldNum" sz="quarter" idx="4"/>
          </p:nvPr>
        </p:nvSpPr>
        <p:spPr>
          <a:xfrm>
            <a:off x="3505200" y="664542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64602293"/>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1.gif"/></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emf"/></Relationships>
</file>

<file path=ppt/slides/_rels/slide2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eg"/><Relationship Id="rId7"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8"/>
          <p:cNvSpPr>
            <a:spLocks noChangeArrowheads="1"/>
          </p:cNvSpPr>
          <p:nvPr/>
        </p:nvSpPr>
        <p:spPr bwMode="auto">
          <a:xfrm>
            <a:off x="76200" y="5997385"/>
            <a:ext cx="8001000" cy="828432"/>
          </a:xfrm>
          <a:prstGeom prst="rect">
            <a:avLst/>
          </a:prstGeom>
          <a:noFill/>
          <a:ln w="12700">
            <a:noFill/>
            <a:miter lim="800000"/>
            <a:headEnd/>
            <a:tailEnd/>
          </a:ln>
        </p:spPr>
        <p:txBody>
          <a:bodyPr wrap="square" lIns="90487" tIns="44450" rIns="90487" bIns="44450">
            <a:spAutoFit/>
          </a:bodyPr>
          <a:lstStyle/>
          <a:p>
            <a:pPr eaLnBrk="0" hangingPunct="0"/>
            <a:r>
              <a:rPr lang="en-US" sz="2000" b="1" dirty="0">
                <a:solidFill>
                  <a:srgbClr val="FFFFFF"/>
                </a:solidFill>
                <a:latin typeface="Arial" pitchFamily="34" charset="0"/>
                <a:cs typeface="Arial" pitchFamily="34" charset="0"/>
              </a:rPr>
              <a:t>Hugh Montgomery</a:t>
            </a:r>
            <a:endParaRPr lang="en-US" sz="2000" b="1" dirty="0">
              <a:solidFill>
                <a:srgbClr val="FFFFFF"/>
              </a:solidFill>
              <a:cs typeface="Arial" charset="0"/>
            </a:endParaRPr>
          </a:p>
          <a:p>
            <a:pPr eaLnBrk="0" hangingPunct="0"/>
            <a:r>
              <a:rPr lang="en-US" sz="1400" b="1" dirty="0" smtClean="0">
                <a:solidFill>
                  <a:srgbClr val="FFFFFF"/>
                </a:solidFill>
                <a:cs typeface="Arial" charset="0"/>
              </a:rPr>
              <a:t>Presentation to PAC44   </a:t>
            </a:r>
          </a:p>
          <a:p>
            <a:pPr eaLnBrk="0" hangingPunct="0"/>
            <a:r>
              <a:rPr lang="en-US" sz="1400" b="1" dirty="0" smtClean="0">
                <a:solidFill>
                  <a:srgbClr val="FFFFFF"/>
                </a:solidFill>
                <a:cs typeface="Arial" charset="0"/>
              </a:rPr>
              <a:t>July 25, 2016</a:t>
            </a:r>
          </a:p>
        </p:txBody>
      </p:sp>
      <p:sp>
        <p:nvSpPr>
          <p:cNvPr id="8" name="Rectangle 2"/>
          <p:cNvSpPr txBox="1">
            <a:spLocks noChangeArrowheads="1"/>
          </p:cNvSpPr>
          <p:nvPr/>
        </p:nvSpPr>
        <p:spPr bwMode="auto">
          <a:xfrm>
            <a:off x="1066800" y="-152400"/>
            <a:ext cx="80010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r">
              <a:defRPr/>
            </a:pPr>
            <a:r>
              <a:rPr lang="en-US" sz="3000" b="1" dirty="0" smtClean="0">
                <a:solidFill>
                  <a:srgbClr val="FFFFFF"/>
                </a:solidFill>
                <a:latin typeface="Arial" pitchFamily="34" charset="0"/>
                <a:cs typeface="Arial" pitchFamily="34" charset="0"/>
              </a:rPr>
              <a:t>Jefferson Lab Status</a:t>
            </a:r>
            <a:endParaRPr lang="en-US" sz="3000" b="1" dirty="0">
              <a:solidFill>
                <a:srgbClr val="FFFFFF"/>
              </a:solidFill>
              <a:latin typeface="Arial" pitchFamily="34" charset="0"/>
              <a:cs typeface="Arial" pitchFamily="34" charset="0"/>
            </a:endParaRPr>
          </a:p>
        </p:txBody>
      </p:sp>
      <p:pic>
        <p:nvPicPr>
          <p:cNvPr id="6" name="Picture 2" descr="C:\Users\stewartm\Desktop\2D4A409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6264" t="7267" r="862" b="13078"/>
          <a:stretch/>
        </p:blipFill>
        <p:spPr bwMode="auto">
          <a:xfrm>
            <a:off x="-3372" y="618146"/>
            <a:ext cx="9147372" cy="5387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2984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Advocacy</a:t>
            </a:r>
            <a:endParaRPr lang="en-US" dirty="0"/>
          </a:p>
        </p:txBody>
      </p:sp>
      <p:sp>
        <p:nvSpPr>
          <p:cNvPr id="3" name="Content Placeholder 2"/>
          <p:cNvSpPr>
            <a:spLocks noGrp="1"/>
          </p:cNvSpPr>
          <p:nvPr>
            <p:ph idx="1"/>
          </p:nvPr>
        </p:nvSpPr>
        <p:spPr>
          <a:xfrm>
            <a:off x="286871" y="1084728"/>
            <a:ext cx="8624047" cy="5286091"/>
          </a:xfrm>
        </p:spPr>
        <p:txBody>
          <a:bodyPr>
            <a:noAutofit/>
          </a:bodyPr>
          <a:lstStyle/>
          <a:p>
            <a:r>
              <a:rPr lang="en-US" sz="2000" b="1" dirty="0" smtClean="0"/>
              <a:t>Nuclear Physics Day on the Hill (March 14)</a:t>
            </a:r>
          </a:p>
          <a:p>
            <a:pPr lvl="1"/>
            <a:r>
              <a:rPr lang="en-US" sz="2000" dirty="0" smtClean="0"/>
              <a:t>Facilitated by government representatives from BSA, MSU, SURA </a:t>
            </a:r>
            <a:endParaRPr lang="en-US" sz="2000" dirty="0"/>
          </a:p>
          <a:p>
            <a:pPr lvl="1"/>
            <a:r>
              <a:rPr lang="en-US" sz="2000" dirty="0" smtClean="0"/>
              <a:t>Material provided by laboratories</a:t>
            </a:r>
          </a:p>
          <a:p>
            <a:pPr lvl="1"/>
            <a:r>
              <a:rPr lang="en-US" sz="2000" dirty="0" smtClean="0"/>
              <a:t>Several tens of users of RHIC-BNL, CEBAF-Jefferson Lab, and NSCL/FRIB-Michigan State</a:t>
            </a:r>
          </a:p>
          <a:p>
            <a:pPr lvl="1"/>
            <a:r>
              <a:rPr lang="en-US" sz="2000" dirty="0" smtClean="0"/>
              <a:t>Meetings with Office of Science and Legislators and their staff</a:t>
            </a:r>
          </a:p>
          <a:p>
            <a:pPr lvl="1"/>
            <a:endParaRPr lang="en-US" sz="800" dirty="0" smtClean="0"/>
          </a:p>
          <a:p>
            <a:r>
              <a:rPr lang="en-US" sz="2000" b="1" dirty="0" smtClean="0"/>
              <a:t>National Labs Day on the Hill  (April 20)</a:t>
            </a:r>
          </a:p>
          <a:p>
            <a:pPr lvl="1"/>
            <a:r>
              <a:rPr lang="en-US" sz="2000" dirty="0" smtClean="0"/>
              <a:t>Organized by the National Laboratory Directors’ Council and their Chief Research Officers</a:t>
            </a:r>
          </a:p>
          <a:p>
            <a:pPr lvl="1"/>
            <a:r>
              <a:rPr lang="en-US" sz="2000" dirty="0" smtClean="0"/>
              <a:t>Material provided by labs; this one will emphasize discovery science</a:t>
            </a:r>
          </a:p>
          <a:p>
            <a:pPr lvl="1"/>
            <a:r>
              <a:rPr lang="en-US" sz="2000" dirty="0" smtClean="0"/>
              <a:t>Strongly encouraged by DOE</a:t>
            </a:r>
          </a:p>
          <a:p>
            <a:pPr lvl="1"/>
            <a:r>
              <a:rPr lang="en-US" sz="2000" dirty="0" smtClean="0"/>
              <a:t>Secretary’s participation, VIP groups (</a:t>
            </a:r>
            <a:r>
              <a:rPr lang="en-US" sz="2000" dirty="0" err="1" smtClean="0"/>
              <a:t>eg</a:t>
            </a:r>
            <a:r>
              <a:rPr lang="en-US" sz="2000" dirty="0" smtClean="0"/>
              <a:t> Senator Warner)</a:t>
            </a:r>
          </a:p>
          <a:p>
            <a:pPr lvl="1"/>
            <a:r>
              <a:rPr lang="en-US" sz="2000" dirty="0" smtClean="0"/>
              <a:t>Associated visits by teams of Lab Directors, facilitated by GRs</a:t>
            </a:r>
            <a:endParaRPr lang="en-US" sz="2000" dirty="0"/>
          </a:p>
        </p:txBody>
      </p:sp>
    </p:spTree>
    <p:extLst>
      <p:ext uri="{BB962C8B-B14F-4D97-AF65-F5344CB8AC3E}">
        <p14:creationId xmlns:p14="http://schemas.microsoft.com/office/powerpoint/2010/main" val="40486130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Advisory Committee</a:t>
            </a:r>
            <a:endParaRPr lang="en-US" dirty="0"/>
          </a:p>
        </p:txBody>
      </p:sp>
      <p:sp>
        <p:nvSpPr>
          <p:cNvPr id="3" name="Content Placeholder 2"/>
          <p:cNvSpPr>
            <a:spLocks noGrp="1"/>
          </p:cNvSpPr>
          <p:nvPr>
            <p:ph idx="1"/>
          </p:nvPr>
        </p:nvSpPr>
        <p:spPr>
          <a:xfrm>
            <a:off x="457200" y="929390"/>
            <a:ext cx="8229600" cy="5196773"/>
          </a:xfrm>
        </p:spPr>
        <p:txBody>
          <a:bodyPr>
            <a:noAutofit/>
          </a:bodyPr>
          <a:lstStyle/>
          <a:p>
            <a:r>
              <a:rPr lang="en-US" b="1" dirty="0" smtClean="0"/>
              <a:t>Charter</a:t>
            </a:r>
          </a:p>
          <a:p>
            <a:pPr marL="339725" indent="0">
              <a:buNone/>
            </a:pPr>
            <a:r>
              <a:rPr lang="en-US" dirty="0" smtClean="0"/>
              <a:t>The </a:t>
            </a:r>
            <a:r>
              <a:rPr lang="en-US" dirty="0"/>
              <a:t>Jefferson Lab Accelerator Advisory Committee is asked to look at activities related to CEBAF Operations, the Jefferson Lab EIC proposal, and accelerator-related R&amp;D.  </a:t>
            </a:r>
            <a:r>
              <a:rPr lang="en-US" dirty="0" smtClean="0"/>
              <a:t>There </a:t>
            </a:r>
            <a:r>
              <a:rPr lang="en-US" dirty="0"/>
              <a:t>are three primary topics for review and </a:t>
            </a:r>
            <a:r>
              <a:rPr lang="en-US" dirty="0" smtClean="0"/>
              <a:t>discussion:</a:t>
            </a:r>
            <a:endParaRPr lang="en-US" dirty="0"/>
          </a:p>
          <a:p>
            <a:pPr marL="0" indent="0">
              <a:buNone/>
            </a:pPr>
            <a:r>
              <a:rPr lang="en-US" dirty="0" smtClean="0"/>
              <a:t>			1</a:t>
            </a:r>
            <a:r>
              <a:rPr lang="en-US" dirty="0"/>
              <a:t>. CEBAF Operations</a:t>
            </a:r>
          </a:p>
          <a:p>
            <a:pPr marL="0" indent="0">
              <a:buNone/>
            </a:pPr>
            <a:r>
              <a:rPr lang="en-US" dirty="0" smtClean="0"/>
              <a:t>			2</a:t>
            </a:r>
            <a:r>
              <a:rPr lang="en-US" dirty="0"/>
              <a:t>. Jefferson Lab EIC</a:t>
            </a:r>
          </a:p>
          <a:p>
            <a:pPr marL="0" indent="0">
              <a:buNone/>
            </a:pPr>
            <a:r>
              <a:rPr lang="en-US" dirty="0" smtClean="0"/>
              <a:t>			3</a:t>
            </a:r>
            <a:r>
              <a:rPr lang="en-US" dirty="0"/>
              <a:t>. Accelerator-related R&amp;D</a:t>
            </a:r>
          </a:p>
          <a:p>
            <a:endParaRPr lang="en-US" sz="1200" dirty="0" smtClean="0"/>
          </a:p>
          <a:p>
            <a:r>
              <a:rPr lang="en-US" b="1" dirty="0" smtClean="0"/>
              <a:t>Committee</a:t>
            </a:r>
          </a:p>
          <a:p>
            <a:pPr marL="0" indent="0">
              <a:buNone/>
            </a:pPr>
            <a:r>
              <a:rPr lang="en-US" dirty="0" smtClean="0"/>
              <a:t>			Chair</a:t>
            </a:r>
            <a:r>
              <a:rPr lang="en-US" dirty="0"/>
              <a:t>: </a:t>
            </a:r>
            <a:r>
              <a:rPr lang="en-US" dirty="0" smtClean="0"/>
              <a:t>Norbert </a:t>
            </a:r>
            <a:r>
              <a:rPr lang="en-US" dirty="0"/>
              <a:t>Holtkamp (SLAC, Chair)              </a:t>
            </a:r>
          </a:p>
          <a:p>
            <a:pPr marL="0" indent="0">
              <a:buNone/>
              <a:tabLst>
                <a:tab pos="2055813" algn="l"/>
              </a:tabLst>
            </a:pPr>
            <a:r>
              <a:rPr lang="en-US" dirty="0"/>
              <a:t>	</a:t>
            </a:r>
            <a:r>
              <a:rPr lang="en-US" dirty="0" smtClean="0"/>
              <a:t>Oliver </a:t>
            </a:r>
            <a:r>
              <a:rPr lang="en-US" dirty="0"/>
              <a:t>Bruning (CERN)			</a:t>
            </a:r>
          </a:p>
          <a:p>
            <a:pPr marL="0" indent="0">
              <a:buNone/>
              <a:tabLst>
                <a:tab pos="2055813" algn="l"/>
              </a:tabLst>
            </a:pPr>
            <a:r>
              <a:rPr lang="en-US" dirty="0"/>
              <a:t>	</a:t>
            </a:r>
            <a:r>
              <a:rPr lang="en-US" dirty="0" smtClean="0"/>
              <a:t>Wolfram </a:t>
            </a:r>
            <a:r>
              <a:rPr lang="en-US" dirty="0"/>
              <a:t>Fischer (BNL)			</a:t>
            </a:r>
            <a:endParaRPr lang="en-US" dirty="0" smtClean="0"/>
          </a:p>
          <a:p>
            <a:pPr marL="0" indent="0">
              <a:buNone/>
              <a:tabLst>
                <a:tab pos="2055813" algn="l"/>
              </a:tabLst>
            </a:pPr>
            <a:r>
              <a:rPr lang="en-US" dirty="0"/>
              <a:t>	</a:t>
            </a:r>
            <a:r>
              <a:rPr lang="en-US" dirty="0" smtClean="0"/>
              <a:t>[Richard </a:t>
            </a:r>
            <a:r>
              <a:rPr lang="en-US" dirty="0"/>
              <a:t>Milner (MIT</a:t>
            </a:r>
            <a:r>
              <a:rPr lang="en-US" dirty="0" smtClean="0"/>
              <a:t>)] Kent Paschke (U. </a:t>
            </a:r>
            <a:r>
              <a:rPr lang="en-US" dirty="0" err="1" smtClean="0"/>
              <a:t>Va</a:t>
            </a:r>
            <a:r>
              <a:rPr lang="en-US" dirty="0" smtClean="0"/>
              <a:t>)</a:t>
            </a:r>
            <a:r>
              <a:rPr lang="en-US" dirty="0"/>
              <a:t>				</a:t>
            </a:r>
            <a:r>
              <a:rPr lang="en-US" dirty="0" err="1" smtClean="0"/>
              <a:t>Yoshishige</a:t>
            </a:r>
            <a:r>
              <a:rPr lang="en-US" dirty="0" smtClean="0"/>
              <a:t> </a:t>
            </a:r>
            <a:r>
              <a:rPr lang="en-US" dirty="0"/>
              <a:t>Yamasaki (MSU-FRIB</a:t>
            </a:r>
            <a:r>
              <a:rPr lang="en-US" dirty="0" smtClean="0"/>
              <a:t>)</a:t>
            </a:r>
          </a:p>
          <a:p>
            <a:pPr marL="0" indent="0">
              <a:buNone/>
              <a:tabLst>
                <a:tab pos="2055813" algn="l"/>
              </a:tabLst>
            </a:pPr>
            <a:r>
              <a:rPr lang="en-US" dirty="0"/>
              <a:t>	</a:t>
            </a:r>
            <a:r>
              <a:rPr lang="en-US" dirty="0" smtClean="0"/>
              <a:t>Eric </a:t>
            </a:r>
            <a:r>
              <a:rPr lang="en-US" dirty="0"/>
              <a:t>Prebys (FNAL</a:t>
            </a:r>
            <a:r>
              <a:rPr lang="en-US" dirty="0" smtClean="0"/>
              <a:t>)</a:t>
            </a:r>
          </a:p>
          <a:p>
            <a:pPr marL="0" indent="0">
              <a:buNone/>
              <a:tabLst>
                <a:tab pos="2055813" algn="l"/>
              </a:tabLst>
            </a:pPr>
            <a:r>
              <a:rPr lang="en-US" dirty="0" smtClean="0"/>
              <a:t> </a:t>
            </a:r>
            <a:r>
              <a:rPr lang="en-US" dirty="0"/>
              <a:t>	</a:t>
            </a:r>
            <a:r>
              <a:rPr lang="en-US" dirty="0" smtClean="0"/>
              <a:t>Marion </a:t>
            </a:r>
            <a:r>
              <a:rPr lang="en-US" dirty="0"/>
              <a:t>White (ANL)		</a:t>
            </a:r>
          </a:p>
        </p:txBody>
      </p:sp>
      <p:sp>
        <p:nvSpPr>
          <p:cNvPr id="4" name="TextBox 3"/>
          <p:cNvSpPr txBox="1"/>
          <p:nvPr/>
        </p:nvSpPr>
        <p:spPr>
          <a:xfrm>
            <a:off x="5822256" y="5668699"/>
            <a:ext cx="3138551" cy="646331"/>
          </a:xfrm>
          <a:prstGeom prst="rect">
            <a:avLst/>
          </a:prstGeom>
          <a:noFill/>
        </p:spPr>
        <p:txBody>
          <a:bodyPr wrap="none" rtlCol="0">
            <a:spAutoFit/>
          </a:bodyPr>
          <a:lstStyle/>
          <a:p>
            <a:r>
              <a:rPr lang="en-US" b="1" dirty="0" smtClean="0">
                <a:solidFill>
                  <a:srgbClr val="C00000"/>
                </a:solidFill>
              </a:rPr>
              <a:t>Considerable Emphasis on </a:t>
            </a:r>
          </a:p>
          <a:p>
            <a:r>
              <a:rPr lang="en-US" b="1" dirty="0" smtClean="0">
                <a:solidFill>
                  <a:srgbClr val="C00000"/>
                </a:solidFill>
              </a:rPr>
              <a:t>Points of Failure and Reliability</a:t>
            </a:r>
            <a:endParaRPr lang="en-US" b="1" dirty="0">
              <a:solidFill>
                <a:srgbClr val="C00000"/>
              </a:solidFill>
            </a:endParaRPr>
          </a:p>
        </p:txBody>
      </p:sp>
    </p:spTree>
    <p:extLst>
      <p:ext uri="{BB962C8B-B14F-4D97-AF65-F5344CB8AC3E}">
        <p14:creationId xmlns:p14="http://schemas.microsoft.com/office/powerpoint/2010/main" val="42403467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NSAC 2015 LRP</a:t>
            </a:r>
            <a:endParaRPr lang="en-US" dirty="0"/>
          </a:p>
        </p:txBody>
      </p:sp>
      <p:sp>
        <p:nvSpPr>
          <p:cNvPr id="3" name="Content Placeholder 2"/>
          <p:cNvSpPr>
            <a:spLocks noGrp="1"/>
          </p:cNvSpPr>
          <p:nvPr>
            <p:ph idx="1"/>
          </p:nvPr>
        </p:nvSpPr>
        <p:spPr>
          <a:xfrm>
            <a:off x="3693111" y="1083919"/>
            <a:ext cx="4993689" cy="5050172"/>
          </a:xfrm>
        </p:spPr>
        <p:txBody>
          <a:bodyPr>
            <a:normAutofit fontScale="85000" lnSpcReduction="10000"/>
          </a:bodyPr>
          <a:lstStyle/>
          <a:p>
            <a:pPr marL="0" indent="0">
              <a:buNone/>
            </a:pPr>
            <a:r>
              <a:rPr lang="en-US" b="1" dirty="0">
                <a:solidFill>
                  <a:srgbClr val="005D9A"/>
                </a:solidFill>
                <a:latin typeface="Proxima Nova Rg"/>
              </a:rPr>
              <a:t>RECOMMENDATION I</a:t>
            </a:r>
            <a:endParaRPr lang="en-US" dirty="0">
              <a:solidFill>
                <a:srgbClr val="005D9A"/>
              </a:solidFill>
              <a:latin typeface="Proxima Nova Rg"/>
            </a:endParaRPr>
          </a:p>
          <a:p>
            <a:pPr marL="0" indent="0">
              <a:buNone/>
            </a:pPr>
            <a:r>
              <a:rPr lang="en-US" b="1" dirty="0">
                <a:latin typeface="Proxima Nova Lt"/>
              </a:rPr>
              <a:t>The progress achieved under the guidance of the 2007 Long Range Plan has reinforced U.S. world leadership in nuclear science. The highest priority in this 2015 Plan is to capitalize on the investments made</a:t>
            </a:r>
            <a:r>
              <a:rPr lang="en-US" b="1" dirty="0" smtClean="0">
                <a:latin typeface="Proxima Nova Lt"/>
              </a:rPr>
              <a:t>.</a:t>
            </a:r>
          </a:p>
          <a:p>
            <a:pPr marL="0" indent="0">
              <a:buNone/>
            </a:pPr>
            <a:endParaRPr lang="en-US" dirty="0">
              <a:solidFill>
                <a:srgbClr val="007BB0"/>
              </a:solidFill>
              <a:latin typeface="Proxima Nova Lt"/>
            </a:endParaRPr>
          </a:p>
          <a:p>
            <a:pPr marL="0" indent="0">
              <a:buNone/>
            </a:pPr>
            <a:r>
              <a:rPr lang="en-US" b="1" dirty="0">
                <a:solidFill>
                  <a:srgbClr val="005D9A"/>
                </a:solidFill>
                <a:latin typeface="Proxima Nova Rg"/>
              </a:rPr>
              <a:t>RECOMMENDATION II</a:t>
            </a:r>
            <a:endParaRPr lang="en-US" dirty="0">
              <a:solidFill>
                <a:srgbClr val="005D9A"/>
              </a:solidFill>
              <a:latin typeface="Proxima Nova Rg"/>
            </a:endParaRPr>
          </a:p>
          <a:p>
            <a:pPr marL="0" indent="0">
              <a:buNone/>
            </a:pPr>
            <a:r>
              <a:rPr lang="en-US" b="1" dirty="0" smtClean="0"/>
              <a:t>We </a:t>
            </a:r>
            <a:r>
              <a:rPr lang="en-US" b="1" dirty="0"/>
              <a:t>recommend the timely development and deployment of a U.S.-led ton-scale </a:t>
            </a:r>
            <a:r>
              <a:rPr lang="en-US" b="1" dirty="0" err="1"/>
              <a:t>neutrinoless</a:t>
            </a:r>
            <a:r>
              <a:rPr lang="en-US" b="1" dirty="0"/>
              <a:t> double beta decay experiment</a:t>
            </a:r>
            <a:r>
              <a:rPr lang="en-US" b="1" dirty="0" smtClean="0"/>
              <a:t>.</a:t>
            </a:r>
          </a:p>
          <a:p>
            <a:pPr marL="0" indent="0">
              <a:buNone/>
            </a:pPr>
            <a:endParaRPr lang="en-US" dirty="0"/>
          </a:p>
          <a:p>
            <a:pPr marL="0" indent="0">
              <a:buNone/>
            </a:pPr>
            <a:r>
              <a:rPr lang="en-US" b="1" dirty="0">
                <a:solidFill>
                  <a:srgbClr val="005D9A"/>
                </a:solidFill>
              </a:rPr>
              <a:t>RECOMMENDATION III</a:t>
            </a:r>
            <a:endParaRPr lang="en-US" dirty="0">
              <a:solidFill>
                <a:srgbClr val="005D9A"/>
              </a:solidFill>
            </a:endParaRPr>
          </a:p>
          <a:p>
            <a:pPr marL="0" indent="0">
              <a:buNone/>
            </a:pPr>
            <a:r>
              <a:rPr lang="en-US" b="1" dirty="0" smtClean="0"/>
              <a:t>We </a:t>
            </a:r>
            <a:r>
              <a:rPr lang="en-US" b="1" dirty="0"/>
              <a:t>recommend a high-energy high-luminosity polarized EIC as the highest priority for new facility construction following the completion of FRIB</a:t>
            </a:r>
            <a:r>
              <a:rPr lang="en-US" b="1" dirty="0" smtClean="0"/>
              <a:t>.</a:t>
            </a:r>
          </a:p>
          <a:p>
            <a:pPr marL="0" indent="0">
              <a:buNone/>
            </a:pPr>
            <a:endParaRPr lang="en-US" dirty="0"/>
          </a:p>
          <a:p>
            <a:pPr marL="0" indent="0">
              <a:buNone/>
            </a:pPr>
            <a:r>
              <a:rPr lang="en-US" b="1" dirty="0">
                <a:solidFill>
                  <a:srgbClr val="005D9A"/>
                </a:solidFill>
              </a:rPr>
              <a:t>RECOMMENDATION IV </a:t>
            </a:r>
            <a:endParaRPr lang="en-US" dirty="0">
              <a:solidFill>
                <a:srgbClr val="005D9A"/>
              </a:solidFill>
            </a:endParaRPr>
          </a:p>
          <a:p>
            <a:pPr marL="0" indent="0">
              <a:buNone/>
            </a:pPr>
            <a:r>
              <a:rPr lang="en-US" b="1" dirty="0"/>
              <a:t>We recommend increasing investment in small-scale and mid-scale projects and initiatives that enable forefront research at universities and laboratories. </a:t>
            </a:r>
            <a:endParaRPr lang="en-US" dirty="0"/>
          </a:p>
          <a:p>
            <a:pPr marL="0" indent="0">
              <a:buNone/>
            </a:pP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896" y="927370"/>
            <a:ext cx="2973842" cy="3338771"/>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0" y="4451243"/>
            <a:ext cx="3611501" cy="1569660"/>
          </a:xfrm>
          <a:prstGeom prst="rect">
            <a:avLst/>
          </a:prstGeom>
          <a:solidFill>
            <a:schemeClr val="accent5">
              <a:lumMod val="20000"/>
              <a:lumOff val="80000"/>
            </a:schemeClr>
          </a:solidFill>
        </p:spPr>
        <p:txBody>
          <a:bodyPr wrap="none" rtlCol="0">
            <a:spAutoFit/>
          </a:bodyPr>
          <a:lstStyle/>
          <a:p>
            <a:r>
              <a:rPr lang="en-US" sz="1600" b="1" dirty="0" smtClean="0"/>
              <a:t>Manifest impact on Electron Ion Collider</a:t>
            </a:r>
          </a:p>
          <a:p>
            <a:r>
              <a:rPr lang="en-US" sz="1600" dirty="0" smtClean="0"/>
              <a:t>Users Organization/Meetings</a:t>
            </a:r>
          </a:p>
          <a:p>
            <a:r>
              <a:rPr lang="en-US" sz="1600" dirty="0" smtClean="0"/>
              <a:t>National Academy Study</a:t>
            </a:r>
          </a:p>
          <a:p>
            <a:r>
              <a:rPr lang="en-US" sz="1600" dirty="0" smtClean="0"/>
              <a:t>Enhanced explicit EIC Accelerator R&amp;D</a:t>
            </a:r>
          </a:p>
          <a:p>
            <a:r>
              <a:rPr lang="en-US" sz="1600" dirty="0" smtClean="0"/>
              <a:t>Increased interest in collaboration </a:t>
            </a:r>
          </a:p>
          <a:p>
            <a:r>
              <a:rPr lang="en-US" sz="1600" dirty="0"/>
              <a:t>	</a:t>
            </a:r>
            <a:r>
              <a:rPr lang="en-US" sz="1600" dirty="0" smtClean="0"/>
              <a:t>with Jefferson Lab</a:t>
            </a:r>
            <a:endParaRPr lang="en-US" sz="1600" dirty="0"/>
          </a:p>
        </p:txBody>
      </p:sp>
      <p:sp>
        <p:nvSpPr>
          <p:cNvPr id="5" name="TextBox 4"/>
          <p:cNvSpPr txBox="1"/>
          <p:nvPr/>
        </p:nvSpPr>
        <p:spPr>
          <a:xfrm>
            <a:off x="3906175" y="5957924"/>
            <a:ext cx="4443524" cy="369332"/>
          </a:xfrm>
          <a:prstGeom prst="rect">
            <a:avLst/>
          </a:prstGeom>
          <a:noFill/>
        </p:spPr>
        <p:txBody>
          <a:bodyPr wrap="none" rtlCol="0">
            <a:spAutoFit/>
          </a:bodyPr>
          <a:lstStyle/>
          <a:p>
            <a:r>
              <a:rPr lang="en-US" b="1" dirty="0" smtClean="0">
                <a:solidFill>
                  <a:srgbClr val="C00000"/>
                </a:solidFill>
              </a:rPr>
              <a:t>Something for Jefferson Lab in every chapter</a:t>
            </a:r>
            <a:endParaRPr lang="en-US" b="1" dirty="0">
              <a:solidFill>
                <a:srgbClr val="C00000"/>
              </a:solidFill>
            </a:endParaRPr>
          </a:p>
        </p:txBody>
      </p:sp>
    </p:spTree>
    <p:extLst>
      <p:ext uri="{BB962C8B-B14F-4D97-AF65-F5344CB8AC3E}">
        <p14:creationId xmlns:p14="http://schemas.microsoft.com/office/powerpoint/2010/main" val="11066290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CEBAF Upgrade</a:t>
            </a:r>
            <a:endParaRPr lang="en-US" b="1" dirty="0"/>
          </a:p>
        </p:txBody>
      </p:sp>
      <p:pic>
        <p:nvPicPr>
          <p:cNvPr id="33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276125"/>
            <a:ext cx="2575389" cy="2857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 name="TextBox 336"/>
          <p:cNvSpPr txBox="1"/>
          <p:nvPr/>
        </p:nvSpPr>
        <p:spPr>
          <a:xfrm>
            <a:off x="50800" y="4263988"/>
            <a:ext cx="3073400" cy="1492716"/>
          </a:xfrm>
          <a:prstGeom prst="rect">
            <a:avLst/>
          </a:prstGeom>
          <a:noFill/>
        </p:spPr>
        <p:txBody>
          <a:bodyPr wrap="square" rtlCol="0">
            <a:spAutoFit/>
          </a:bodyPr>
          <a:lstStyle/>
          <a:p>
            <a:r>
              <a:rPr lang="en-US" sz="1300" b="1" dirty="0">
                <a:solidFill>
                  <a:srgbClr val="000000"/>
                </a:solidFill>
                <a:latin typeface="Arial" pitchFamily="34" charset="0"/>
                <a:cs typeface="Arial" pitchFamily="34" charset="0"/>
              </a:rPr>
              <a:t>“With the imminent completion of the CEBAF 12-GeV Upgrade, its forefront program of using electrons to unfold the quark and gluon structure of hadrons and nuclei and to probe the Standard Model </a:t>
            </a:r>
            <a:r>
              <a:rPr lang="en-US" sz="1300" b="1" dirty="0">
                <a:solidFill>
                  <a:srgbClr val="FF0000"/>
                </a:solidFill>
                <a:latin typeface="Arial" pitchFamily="34" charset="0"/>
                <a:cs typeface="Arial" pitchFamily="34" charset="0"/>
              </a:rPr>
              <a:t>must</a:t>
            </a:r>
            <a:r>
              <a:rPr lang="en-US" sz="1300" b="1" dirty="0">
                <a:solidFill>
                  <a:srgbClr val="000000"/>
                </a:solidFill>
                <a:latin typeface="Arial" pitchFamily="34" charset="0"/>
                <a:cs typeface="Arial" pitchFamily="34" charset="0"/>
              </a:rPr>
              <a:t> be realized”</a:t>
            </a:r>
          </a:p>
        </p:txBody>
      </p:sp>
      <p:sp>
        <p:nvSpPr>
          <p:cNvPr id="338" name="TextBox 337"/>
          <p:cNvSpPr txBox="1"/>
          <p:nvPr/>
        </p:nvSpPr>
        <p:spPr>
          <a:xfrm>
            <a:off x="6965075" y="3711439"/>
            <a:ext cx="1773242" cy="707886"/>
          </a:xfrm>
          <a:prstGeom prst="rect">
            <a:avLst/>
          </a:prstGeom>
          <a:solidFill>
            <a:srgbClr val="FFEDC9"/>
          </a:solidFill>
          <a:ln w="12700">
            <a:solidFill>
              <a:schemeClr val="tx1"/>
            </a:solidFill>
          </a:ln>
          <a:effectLst>
            <a:outerShdw blurRad="63500" sx="102000" sy="102000" algn="ctr" rotWithShape="0">
              <a:prstClr val="black">
                <a:alpha val="40000"/>
              </a:prstClr>
            </a:outerShdw>
          </a:effectLst>
        </p:spPr>
        <p:txBody>
          <a:bodyPr wrap="none" rtlCol="0">
            <a:spAutoFit/>
          </a:bodyPr>
          <a:lstStyle/>
          <a:p>
            <a:pPr defTabSz="457200" fontAlgn="base">
              <a:spcBef>
                <a:spcPct val="0"/>
              </a:spcBef>
              <a:spcAft>
                <a:spcPct val="0"/>
              </a:spcAft>
            </a:pPr>
            <a:r>
              <a:rPr lang="en-US" sz="2000" dirty="0">
                <a:solidFill>
                  <a:prstClr val="black"/>
                </a:solidFill>
                <a:latin typeface="Arial" panose="020B0604020202020204" pitchFamily="34" charset="0"/>
                <a:cs typeface="Arial" panose="020B0604020202020204" pitchFamily="34" charset="0"/>
              </a:rPr>
              <a:t>TPC = $338M</a:t>
            </a:r>
          </a:p>
          <a:p>
            <a:pPr defTabSz="457200" fontAlgn="base">
              <a:spcBef>
                <a:spcPct val="0"/>
              </a:spcBef>
              <a:spcAft>
                <a:spcPct val="0"/>
              </a:spcAft>
            </a:pPr>
            <a:r>
              <a:rPr lang="en-US" sz="2000" b="1" dirty="0">
                <a:solidFill>
                  <a:srgbClr val="009900"/>
                </a:solidFill>
                <a:latin typeface="Arial" panose="020B0604020202020204" pitchFamily="34" charset="0"/>
                <a:cs typeface="Arial" panose="020B0604020202020204" pitchFamily="34" charset="0"/>
              </a:rPr>
              <a:t>ETC = </a:t>
            </a:r>
            <a:r>
              <a:rPr lang="en-US" sz="2000" dirty="0" smtClean="0">
                <a:solidFill>
                  <a:srgbClr val="009900"/>
                </a:solidFill>
                <a:latin typeface="Arial" panose="020B0604020202020204" pitchFamily="34" charset="0"/>
                <a:cs typeface="Arial" panose="020B0604020202020204" pitchFamily="34" charset="0"/>
              </a:rPr>
              <a:t>~</a:t>
            </a:r>
            <a:r>
              <a:rPr lang="en-US" sz="2000" b="1" dirty="0" smtClean="0">
                <a:solidFill>
                  <a:srgbClr val="009900"/>
                </a:solidFill>
                <a:latin typeface="Arial" panose="020B0604020202020204" pitchFamily="34" charset="0"/>
                <a:cs typeface="Arial" panose="020B0604020202020204" pitchFamily="34" charset="0"/>
              </a:rPr>
              <a:t>$8M</a:t>
            </a:r>
            <a:endParaRPr lang="en-US" sz="2000" dirty="0">
              <a:solidFill>
                <a:prstClr val="black"/>
              </a:solidFill>
              <a:latin typeface="Arial" panose="020B0604020202020204" pitchFamily="34" charset="0"/>
              <a:cs typeface="Arial" panose="020B0604020202020204" pitchFamily="34" charset="0"/>
            </a:endParaRPr>
          </a:p>
        </p:txBody>
      </p:sp>
      <p:sp>
        <p:nvSpPr>
          <p:cNvPr id="339" name="Text Box 3"/>
          <p:cNvSpPr txBox="1">
            <a:spLocks noChangeArrowheads="1"/>
          </p:cNvSpPr>
          <p:nvPr/>
        </p:nvSpPr>
        <p:spPr bwMode="auto">
          <a:xfrm>
            <a:off x="3896291" y="4685712"/>
            <a:ext cx="5064129" cy="1692771"/>
          </a:xfrm>
          <a:prstGeom prst="rect">
            <a:avLst/>
          </a:prstGeom>
          <a:noFill/>
          <a:ln w="9525">
            <a:noFill/>
            <a:miter lim="800000"/>
            <a:headEnd/>
            <a:tailEnd/>
          </a:ln>
        </p:spPr>
        <p:txBody>
          <a:bodyPr wrap="square">
            <a:spAutoFit/>
          </a:bodyPr>
          <a:lstStyle/>
          <a:p>
            <a:pPr defTabSz="457200" eaLnBrk="0" fontAlgn="base" hangingPunct="0">
              <a:spcBef>
                <a:spcPct val="0"/>
              </a:spcBef>
              <a:spcAft>
                <a:spcPct val="0"/>
              </a:spcAft>
              <a:defRPr/>
            </a:pPr>
            <a:r>
              <a:rPr lang="en-US" sz="2400" b="1" u="sng" dirty="0">
                <a:solidFill>
                  <a:srgbClr val="000000"/>
                </a:solidFill>
                <a:latin typeface="Arial" panose="020B0604020202020204" pitchFamily="34" charset="0"/>
                <a:cs typeface="Arial" panose="020B0604020202020204" pitchFamily="34" charset="0"/>
              </a:rPr>
              <a:t>Project Scope </a:t>
            </a:r>
            <a:r>
              <a:rPr lang="en-US" sz="1600" b="1" u="sng" dirty="0">
                <a:solidFill>
                  <a:srgbClr val="008000"/>
                </a:solidFill>
                <a:latin typeface="Arial" panose="020B0604020202020204" pitchFamily="34" charset="0"/>
                <a:cs typeface="Arial" panose="020B0604020202020204" pitchFamily="34" charset="0"/>
              </a:rPr>
              <a:t>(~98% complete)</a:t>
            </a:r>
            <a:r>
              <a:rPr lang="en-US" sz="2400" b="1" dirty="0">
                <a:solidFill>
                  <a:srgbClr val="000000"/>
                </a:solidFill>
                <a:latin typeface="Arial" panose="020B0604020202020204" pitchFamily="34" charset="0"/>
                <a:cs typeface="Arial" panose="020B0604020202020204" pitchFamily="34" charset="0"/>
              </a:rPr>
              <a:t>: </a:t>
            </a:r>
          </a:p>
          <a:p>
            <a:pPr marL="91440" indent="-274320" defTabSz="457200" eaLnBrk="0" fontAlgn="base" hangingPunct="0">
              <a:spcBef>
                <a:spcPct val="0"/>
              </a:spcBef>
              <a:spcAft>
                <a:spcPct val="0"/>
              </a:spcAft>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Doubling the accelerator beam energy - </a:t>
            </a:r>
            <a:r>
              <a:rPr lang="en-US" sz="1600" b="1" dirty="0">
                <a:solidFill>
                  <a:srgbClr val="009900"/>
                </a:solidFill>
                <a:latin typeface="Arial" panose="020B0604020202020204" pitchFamily="34" charset="0"/>
                <a:cs typeface="Arial" panose="020B0604020202020204" pitchFamily="34" charset="0"/>
              </a:rPr>
              <a:t>DONE</a:t>
            </a:r>
          </a:p>
          <a:p>
            <a:pPr marL="91440" indent="-274320" defTabSz="457200" eaLnBrk="0" fontAlgn="base" hangingPunct="0">
              <a:spcBef>
                <a:spcPct val="0"/>
              </a:spcBef>
              <a:spcAft>
                <a:spcPct val="0"/>
              </a:spcAft>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New experimental Hall D and beam line - </a:t>
            </a:r>
            <a:r>
              <a:rPr lang="en-US" sz="1600" b="1" dirty="0">
                <a:solidFill>
                  <a:srgbClr val="009900"/>
                </a:solidFill>
                <a:latin typeface="Arial" panose="020B0604020202020204" pitchFamily="34" charset="0"/>
                <a:cs typeface="Arial" panose="020B0604020202020204" pitchFamily="34" charset="0"/>
              </a:rPr>
              <a:t>DONE</a:t>
            </a:r>
          </a:p>
          <a:p>
            <a:pPr marL="91440" indent="-274320" defTabSz="457200" eaLnBrk="0" fontAlgn="base" hangingPunct="0">
              <a:spcBef>
                <a:spcPct val="0"/>
              </a:spcBef>
              <a:spcAft>
                <a:spcPct val="0"/>
              </a:spcAft>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Civil construction including utilities -  </a:t>
            </a:r>
            <a:r>
              <a:rPr lang="en-US" sz="1600" b="1" dirty="0">
                <a:solidFill>
                  <a:srgbClr val="009900"/>
                </a:solidFill>
                <a:latin typeface="Arial" panose="020B0604020202020204" pitchFamily="34" charset="0"/>
                <a:cs typeface="Arial" panose="020B0604020202020204" pitchFamily="34" charset="0"/>
              </a:rPr>
              <a:t>DONE</a:t>
            </a:r>
          </a:p>
          <a:p>
            <a:pPr marL="91440" indent="-274320" defTabSz="457200" eaLnBrk="0" fontAlgn="base" hangingPunct="0">
              <a:spcBef>
                <a:spcPct val="0"/>
              </a:spcBef>
              <a:spcAft>
                <a:spcPct val="0"/>
              </a:spcAft>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Upgrades to Experimental </a:t>
            </a:r>
            <a:r>
              <a:rPr lang="en-US" sz="1600" b="1" dirty="0">
                <a:solidFill>
                  <a:srgbClr val="009900"/>
                </a:solidFill>
                <a:latin typeface="Arial" panose="020B0604020202020204" pitchFamily="34" charset="0"/>
                <a:cs typeface="Arial" panose="020B0604020202020204" pitchFamily="34" charset="0"/>
              </a:rPr>
              <a:t>Halls B &amp; C </a:t>
            </a:r>
            <a:r>
              <a:rPr lang="en-US" sz="1600" b="1" dirty="0">
                <a:solidFill>
                  <a:prstClr val="black"/>
                </a:solidFill>
                <a:latin typeface="Arial" panose="020B0604020202020204" pitchFamily="34" charset="0"/>
                <a:cs typeface="Arial" panose="020B0604020202020204" pitchFamily="34" charset="0"/>
              </a:rPr>
              <a:t>-</a:t>
            </a:r>
            <a:r>
              <a:rPr lang="en-US" sz="1600" b="1" dirty="0">
                <a:solidFill>
                  <a:srgbClr val="009900"/>
                </a:solidFill>
                <a:latin typeface="Arial" panose="020B0604020202020204" pitchFamily="34" charset="0"/>
                <a:cs typeface="Arial" panose="020B0604020202020204" pitchFamily="34" charset="0"/>
              </a:rPr>
              <a:t>  ~</a:t>
            </a:r>
            <a:r>
              <a:rPr lang="en-US" sz="1600" b="1" dirty="0" smtClean="0">
                <a:solidFill>
                  <a:srgbClr val="009900"/>
                </a:solidFill>
                <a:latin typeface="Arial" panose="020B0604020202020204" pitchFamily="34" charset="0"/>
                <a:cs typeface="Arial" panose="020B0604020202020204" pitchFamily="34" charset="0"/>
              </a:rPr>
              <a:t>96%</a:t>
            </a:r>
            <a:endParaRPr lang="en-US" sz="1600" b="1" dirty="0">
              <a:solidFill>
                <a:srgbClr val="009900"/>
              </a:solidFill>
              <a:latin typeface="Arial" panose="020B0604020202020204" pitchFamily="34" charset="0"/>
              <a:cs typeface="Arial" panose="020B0604020202020204" pitchFamily="34" charset="0"/>
            </a:endParaRPr>
          </a:p>
          <a:p>
            <a:pPr marL="560070" lvl="1" indent="-285750" defTabSz="457200" eaLnBrk="0" fontAlgn="base" hangingPunct="0">
              <a:spcBef>
                <a:spcPct val="0"/>
              </a:spcBef>
              <a:spcAft>
                <a:spcPct val="0"/>
              </a:spcAft>
              <a:buFont typeface="Courier New" panose="02070309020205020404" pitchFamily="49" charset="0"/>
              <a:buChar char="o"/>
              <a:defRPr/>
            </a:pPr>
            <a:r>
              <a:rPr lang="en-US" sz="1600" b="1" dirty="0">
                <a:solidFill>
                  <a:srgbClr val="009900"/>
                </a:solidFill>
                <a:latin typeface="Arial" panose="020B0604020202020204" pitchFamily="34" charset="0"/>
                <a:cs typeface="Arial" panose="020B0604020202020204" pitchFamily="34" charset="0"/>
              </a:rPr>
              <a:t>Halls B &amp; C Detectors – DONE </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65" y="928976"/>
            <a:ext cx="5479595" cy="3724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56862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96"/>
          <p:cNvSpPr>
            <a:spLocks noChangeArrowheads="1"/>
          </p:cNvSpPr>
          <p:nvPr/>
        </p:nvSpPr>
        <p:spPr bwMode="auto">
          <a:xfrm>
            <a:off x="1295400" y="0"/>
            <a:ext cx="6400800" cy="692315"/>
          </a:xfrm>
          <a:prstGeom prst="rect">
            <a:avLst/>
          </a:prstGeom>
          <a:noFill/>
          <a:ln w="9525">
            <a:noFill/>
            <a:miter lim="800000"/>
            <a:headEnd/>
            <a:tailEnd/>
          </a:ln>
        </p:spPr>
        <p:txBody>
          <a:bodyPr anchor="ctr"/>
          <a:lstStyle/>
          <a:p>
            <a:pPr algn="ctr" fontAlgn="base">
              <a:spcBef>
                <a:spcPct val="0"/>
              </a:spcBef>
              <a:spcAft>
                <a:spcPct val="0"/>
              </a:spcAft>
            </a:pPr>
            <a:r>
              <a:rPr lang="en-US" sz="3200" b="1" dirty="0">
                <a:solidFill>
                  <a:srgbClr val="000000"/>
                </a:solidFill>
                <a:latin typeface="Arial" pitchFamily="34" charset="0"/>
                <a:cs typeface="Arial" pitchFamily="34" charset="0"/>
              </a:rPr>
              <a:t>12 GeV Upgrade Project</a:t>
            </a:r>
          </a:p>
        </p:txBody>
      </p:sp>
      <p:sp>
        <p:nvSpPr>
          <p:cNvPr id="20" name="TextBox 19"/>
          <p:cNvSpPr txBox="1"/>
          <p:nvPr/>
        </p:nvSpPr>
        <p:spPr>
          <a:xfrm>
            <a:off x="381000" y="990600"/>
            <a:ext cx="1143000" cy="400110"/>
          </a:xfrm>
          <a:prstGeom prst="rect">
            <a:avLst/>
          </a:prstGeom>
          <a:noFill/>
        </p:spPr>
        <p:txBody>
          <a:bodyPr wrap="square" rtlCol="0">
            <a:spAutoFit/>
          </a:bodyPr>
          <a:lstStyle/>
          <a:p>
            <a:pPr defTabSz="457200" fontAlgn="base">
              <a:spcBef>
                <a:spcPct val="0"/>
              </a:spcBef>
              <a:spcAft>
                <a:spcPct val="0"/>
              </a:spcAft>
            </a:pPr>
            <a:endParaRPr lang="en-US" sz="2000" b="1" dirty="0">
              <a:solidFill>
                <a:srgbClr val="002060"/>
              </a:solidFill>
              <a:latin typeface="Arial" pitchFamily="34" charset="0"/>
              <a:cs typeface="Arial" pitchFamily="34" charset="0"/>
            </a:endParaRPr>
          </a:p>
        </p:txBody>
      </p:sp>
      <p:grpSp>
        <p:nvGrpSpPr>
          <p:cNvPr id="4" name="Group 3"/>
          <p:cNvGrpSpPr/>
          <p:nvPr/>
        </p:nvGrpSpPr>
        <p:grpSpPr>
          <a:xfrm>
            <a:off x="237565" y="846786"/>
            <a:ext cx="7812741" cy="2483604"/>
            <a:chOff x="228599" y="838200"/>
            <a:chExt cx="7812741" cy="2636004"/>
          </a:xfrm>
        </p:grpSpPr>
        <p:sp>
          <p:nvSpPr>
            <p:cNvPr id="22" name="Rectangle 21"/>
            <p:cNvSpPr/>
            <p:nvPr/>
          </p:nvSpPr>
          <p:spPr bwMode="auto">
            <a:xfrm>
              <a:off x="228599" y="838200"/>
              <a:ext cx="7696200" cy="2636004"/>
            </a:xfrm>
            <a:prstGeom prst="rect">
              <a:avLst/>
            </a:prstGeom>
            <a:solidFill>
              <a:srgbClr val="FFEDC9"/>
            </a:solidFill>
            <a:ln w="19050" cap="flat" cmpd="sng" algn="ctr">
              <a:solidFill>
                <a:schemeClr val="tx1"/>
              </a:solidFill>
              <a:prstDash val="solid"/>
              <a:round/>
              <a:headEnd type="none" w="med" len="med"/>
              <a:tailEnd type="none" w="med" len="med"/>
            </a:ln>
            <a:effectLst>
              <a:glow rad="101600">
                <a:schemeClr val="accent4">
                  <a:lumMod val="65000"/>
                  <a:lumOff val="35000"/>
                  <a:alpha val="60000"/>
                </a:schemeClr>
              </a:glow>
            </a:effectLst>
          </p:spPr>
          <p:txBody>
            <a:bodyPr/>
            <a:lstStyle/>
            <a:p>
              <a:pPr defTabSz="457200" eaLnBrk="0" fontAlgn="base" hangingPunct="0">
                <a:spcBef>
                  <a:spcPct val="0"/>
                </a:spcBef>
                <a:spcAft>
                  <a:spcPct val="0"/>
                </a:spcAft>
                <a:defRPr/>
              </a:pPr>
              <a:endParaRPr lang="en-US" sz="2400" dirty="0">
                <a:solidFill>
                  <a:srgbClr val="000000"/>
                </a:solidFill>
                <a:latin typeface="Arial" charset="0"/>
                <a:cs typeface="Arial" pitchFamily="34" charset="0"/>
              </a:endParaRPr>
            </a:p>
          </p:txBody>
        </p:sp>
        <p:sp>
          <p:nvSpPr>
            <p:cNvPr id="23" name="Text Box 3"/>
            <p:cNvSpPr txBox="1">
              <a:spLocks noChangeArrowheads="1"/>
            </p:cNvSpPr>
            <p:nvPr/>
          </p:nvSpPr>
          <p:spPr bwMode="auto">
            <a:xfrm>
              <a:off x="304801" y="838200"/>
              <a:ext cx="7736539" cy="2526190"/>
            </a:xfrm>
            <a:prstGeom prst="rect">
              <a:avLst/>
            </a:prstGeom>
            <a:noFill/>
            <a:ln w="9525">
              <a:noFill/>
              <a:miter lim="800000"/>
              <a:headEnd/>
              <a:tailEnd/>
            </a:ln>
          </p:spPr>
          <p:txBody>
            <a:bodyPr wrap="square">
              <a:spAutoFit/>
            </a:bodyPr>
            <a:lstStyle/>
            <a:p>
              <a:pPr defTabSz="457200" eaLnBrk="0" fontAlgn="base" hangingPunct="0">
                <a:spcBef>
                  <a:spcPct val="0"/>
                </a:spcBef>
                <a:spcAft>
                  <a:spcPct val="0"/>
                </a:spcAft>
                <a:defRPr/>
              </a:pPr>
              <a:r>
                <a:rPr lang="en-US" b="1" u="sng" dirty="0" smtClean="0">
                  <a:solidFill>
                    <a:srgbClr val="000000"/>
                  </a:solidFill>
                  <a:latin typeface="Arial" panose="020B0604020202020204" pitchFamily="34" charset="0"/>
                  <a:cs typeface="Arial" panose="020B0604020202020204" pitchFamily="34" charset="0"/>
                </a:rPr>
                <a:t>Remaining scope &amp; status:</a:t>
              </a:r>
            </a:p>
            <a:p>
              <a:pPr marL="342900" indent="-342900" defTabSz="457200" eaLnBrk="0" fontAlgn="base" hangingPunct="0">
                <a:spcBef>
                  <a:spcPct val="0"/>
                </a:spcBef>
                <a:spcAft>
                  <a:spcPct val="0"/>
                </a:spcAft>
                <a:buFont typeface="Arial" panose="020B0604020202020204" pitchFamily="34" charset="0"/>
                <a:buChar char="•"/>
                <a:defRPr/>
              </a:pPr>
              <a:r>
                <a:rPr lang="en-US" sz="1600" dirty="0" smtClean="0">
                  <a:solidFill>
                    <a:srgbClr val="000000"/>
                  </a:solidFill>
                  <a:latin typeface="Arial" panose="020B0604020202020204" pitchFamily="34" charset="0"/>
                  <a:cs typeface="Arial" panose="020B0604020202020204" pitchFamily="34" charset="0"/>
                </a:rPr>
                <a:t>Hall C superconducting dipole, 2 quads</a:t>
              </a:r>
            </a:p>
            <a:p>
              <a:pPr marL="800100" lvl="1" indent="-342900" defTabSz="457200" eaLnBrk="0" fontAlgn="base" hangingPunct="0">
                <a:spcBef>
                  <a:spcPct val="0"/>
                </a:spcBef>
                <a:spcAft>
                  <a:spcPct val="0"/>
                </a:spcAft>
                <a:buFont typeface="Courier New" panose="02070309020205020404" pitchFamily="49" charset="0"/>
                <a:buChar char="o"/>
                <a:defRPr/>
              </a:pPr>
              <a:r>
                <a:rPr lang="en-US" sz="1400" dirty="0" smtClean="0">
                  <a:solidFill>
                    <a:srgbClr val="000000"/>
                  </a:solidFill>
                  <a:latin typeface="Arial" panose="020B0604020202020204" pitchFamily="34" charset="0"/>
                  <a:cs typeface="Arial" panose="020B0604020202020204" pitchFamily="34" charset="0"/>
                </a:rPr>
                <a:t>All magnets in cryostats, leak-checking &amp; welding in progress</a:t>
              </a:r>
            </a:p>
            <a:p>
              <a:pPr marL="800100" lvl="1" indent="-342900" defTabSz="457200" eaLnBrk="0" fontAlgn="base" hangingPunct="0">
                <a:spcBef>
                  <a:spcPct val="0"/>
                </a:spcBef>
                <a:spcAft>
                  <a:spcPts val="400"/>
                </a:spcAft>
                <a:buFont typeface="Courier New" panose="02070309020205020404" pitchFamily="49" charset="0"/>
                <a:buChar char="o"/>
                <a:defRPr/>
              </a:pPr>
              <a:r>
                <a:rPr lang="en-US" sz="1400" dirty="0" smtClean="0">
                  <a:solidFill>
                    <a:srgbClr val="000000"/>
                  </a:solidFill>
                  <a:latin typeface="Arial" panose="020B0604020202020204" pitchFamily="34" charset="0"/>
                  <a:cs typeface="Arial" panose="020B0604020202020204" pitchFamily="34" charset="0"/>
                </a:rPr>
                <a:t>Next magnet delivery in mid-September</a:t>
              </a:r>
            </a:p>
            <a:p>
              <a:pPr marL="342900" indent="-342900" defTabSz="457200" eaLnBrk="0" fontAlgn="base" hangingPunct="0">
                <a:spcBef>
                  <a:spcPct val="0"/>
                </a:spcBef>
                <a:spcAft>
                  <a:spcPct val="0"/>
                </a:spcAft>
                <a:buFont typeface="Arial" panose="020B0604020202020204" pitchFamily="34" charset="0"/>
                <a:buChar char="•"/>
                <a:defRPr/>
              </a:pPr>
              <a:r>
                <a:rPr lang="en-US" sz="1600" dirty="0" smtClean="0">
                  <a:solidFill>
                    <a:srgbClr val="000000"/>
                  </a:solidFill>
                  <a:latin typeface="Arial" panose="020B0604020202020204" pitchFamily="34" charset="0"/>
                  <a:cs typeface="Arial" panose="020B0604020202020204" pitchFamily="34" charset="0"/>
                </a:rPr>
                <a:t>Hall B superconducting torus, solenoid</a:t>
              </a:r>
            </a:p>
            <a:p>
              <a:pPr marL="800100" lvl="1" indent="-342900" defTabSz="457200" eaLnBrk="0" fontAlgn="base" hangingPunct="0">
                <a:spcBef>
                  <a:spcPct val="0"/>
                </a:spcBef>
                <a:spcAft>
                  <a:spcPct val="0"/>
                </a:spcAft>
                <a:buFont typeface="Courier New" panose="02070309020205020404" pitchFamily="49" charset="0"/>
                <a:buChar char="o"/>
                <a:defRPr/>
              </a:pPr>
              <a:r>
                <a:rPr lang="en-US" sz="1400" dirty="0" smtClean="0">
                  <a:solidFill>
                    <a:srgbClr val="000000"/>
                  </a:solidFill>
                  <a:latin typeface="Arial" panose="020B0604020202020204" pitchFamily="34" charset="0"/>
                  <a:cs typeface="Arial" panose="020B0604020202020204" pitchFamily="34" charset="0"/>
                </a:rPr>
                <a:t>Torus ready to start cool-down</a:t>
              </a:r>
            </a:p>
            <a:p>
              <a:pPr marL="800100" lvl="1" indent="-342900" defTabSz="457200" eaLnBrk="0" fontAlgn="base" hangingPunct="0">
                <a:spcBef>
                  <a:spcPct val="0"/>
                </a:spcBef>
                <a:spcAft>
                  <a:spcPts val="400"/>
                </a:spcAft>
                <a:buFont typeface="Courier New" panose="02070309020205020404" pitchFamily="49" charset="0"/>
                <a:buChar char="o"/>
                <a:defRPr/>
              </a:pPr>
              <a:r>
                <a:rPr lang="en-US" sz="1400" dirty="0" smtClean="0">
                  <a:solidFill>
                    <a:srgbClr val="000000"/>
                  </a:solidFill>
                  <a:latin typeface="Arial" panose="020B0604020202020204" pitchFamily="34" charset="0"/>
                  <a:cs typeface="Arial" panose="020B0604020202020204" pitchFamily="34" charset="0"/>
                </a:rPr>
                <a:t>Solenoid: all coils wound &amp; potted; coils 1 through 4 shrink-fitted</a:t>
              </a:r>
            </a:p>
            <a:p>
              <a:pPr defTabSz="457200" eaLnBrk="0" fontAlgn="base" hangingPunct="0">
                <a:spcBef>
                  <a:spcPct val="0"/>
                </a:spcBef>
                <a:spcAft>
                  <a:spcPct val="0"/>
                </a:spcAft>
                <a:defRPr/>
              </a:pPr>
              <a:r>
                <a:rPr lang="en-US" b="1" dirty="0" smtClean="0">
                  <a:solidFill>
                    <a:srgbClr val="000000"/>
                  </a:solidFill>
                  <a:latin typeface="Arial" panose="020B0604020202020204" pitchFamily="34" charset="0"/>
                  <a:cs typeface="Arial" panose="020B0604020202020204" pitchFamily="34" charset="0"/>
                </a:rPr>
                <a:t>Most key technical risks retired. </a:t>
              </a:r>
            </a:p>
            <a:p>
              <a:pPr defTabSz="457200" eaLnBrk="0" fontAlgn="base" hangingPunct="0">
                <a:spcBef>
                  <a:spcPct val="0"/>
                </a:spcBef>
                <a:spcAft>
                  <a:spcPct val="0"/>
                </a:spcAft>
                <a:defRPr/>
              </a:pPr>
              <a:r>
                <a:rPr lang="en-US" b="1" dirty="0" smtClean="0">
                  <a:solidFill>
                    <a:srgbClr val="000000"/>
                  </a:solidFill>
                  <a:latin typeface="Arial" panose="020B0604020202020204" pitchFamily="34" charset="0"/>
                  <a:cs typeface="Arial" panose="020B0604020202020204" pitchFamily="34" charset="0"/>
                </a:rPr>
                <a:t>Proactively managing work at vendors to minimize schedule delays.</a:t>
              </a:r>
              <a:endParaRPr lang="en-US" b="1" dirty="0">
                <a:solidFill>
                  <a:srgbClr val="000000"/>
                </a:solidFill>
                <a:latin typeface="Arial" panose="020B0604020202020204" pitchFamily="34" charset="0"/>
                <a:cs typeface="Arial" panose="020B0604020202020204" pitchFamily="34" charset="0"/>
              </a:endParaRPr>
            </a:p>
          </p:txBody>
        </p:sp>
      </p:grpSp>
      <p:pic>
        <p:nvPicPr>
          <p:cNvPr id="29" name="Picture 28" descr="M:\Proj_Mgmnt\12GeV Upgrade\Monthly Reports\Photos\2016\Mar 2016\Hall B Photo 1.JPG"/>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400800" y="1029623"/>
            <a:ext cx="2514600" cy="1746513"/>
          </a:xfrm>
          <a:prstGeom prst="rect">
            <a:avLst/>
          </a:prstGeom>
          <a:ln>
            <a:solidFill>
              <a:schemeClr val="tx1"/>
            </a:solidFill>
          </a:ln>
          <a:effectLst>
            <a:outerShdw blurRad="292100" dist="139700" dir="2700000" algn="tl" rotWithShape="0">
              <a:srgbClr val="333333">
                <a:alpha val="65000"/>
              </a:srgbClr>
            </a:outerShdw>
          </a:effectLst>
        </p:spPr>
      </p:pic>
      <p:pic>
        <p:nvPicPr>
          <p:cNvPr id="24" name="Picture 23" descr="DSC_0093 SHMS April 2015.JPG"/>
          <p:cNvPicPr>
            <a:picLocks noChangeAspect="1"/>
          </p:cNvPicPr>
          <p:nvPr/>
        </p:nvPicPr>
        <p:blipFill rotWithShape="1">
          <a:blip r:embed="rId5" cstate="print"/>
          <a:srcRect l="4438" t="3249" r="8220" b="11037"/>
          <a:stretch/>
        </p:blipFill>
        <p:spPr>
          <a:xfrm>
            <a:off x="6071076" y="3733800"/>
            <a:ext cx="2837572" cy="2133600"/>
          </a:xfrm>
          <a:prstGeom prst="rect">
            <a:avLst/>
          </a:prstGeom>
          <a:ln>
            <a:solidFill>
              <a:schemeClr val="tx1"/>
            </a:solidFill>
          </a:ln>
          <a:effectLst>
            <a:outerShdw blurRad="292100" dist="139700" dir="2700000" algn="tl" rotWithShape="0">
              <a:srgbClr val="333333">
                <a:alpha val="65000"/>
              </a:srgbClr>
            </a:outerShdw>
          </a:effectLst>
        </p:spPr>
      </p:pic>
      <p:pic>
        <p:nvPicPr>
          <p:cNvPr id="12" name="Picture 11" descr="M:\Proj_Mgmnt\12GeV Upgrade\Monthly Reports\Photos\2016\May 2016\Q2 with heater inside bore.JPG"/>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17097" y="3797102"/>
            <a:ext cx="2946004" cy="2209800"/>
          </a:xfrm>
          <a:prstGeom prst="rect">
            <a:avLst/>
          </a:prstGeom>
          <a:ln>
            <a:solidFill>
              <a:schemeClr val="tx1"/>
            </a:solidFill>
          </a:ln>
          <a:effectLst>
            <a:outerShdw blurRad="292100" dist="139700" dir="2700000" algn="tl" rotWithShape="0">
              <a:srgbClr val="333333">
                <a:alpha val="65000"/>
              </a:srgbClr>
            </a:outerShdw>
          </a:effectLst>
        </p:spPr>
      </p:pic>
      <p:pic>
        <p:nvPicPr>
          <p:cNvPr id="13" name="Picture 1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552" r="10126"/>
          <a:stretch/>
        </p:blipFill>
        <p:spPr bwMode="auto">
          <a:xfrm>
            <a:off x="2845695" y="3598492"/>
            <a:ext cx="2860693" cy="25146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0241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94726"/>
            <a:ext cx="8229600" cy="39793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3200" dirty="0" smtClean="0">
                <a:solidFill>
                  <a:srgbClr val="000000"/>
                </a:solidFill>
              </a:rPr>
              <a:t>CEBAF Commissioning Highlights</a:t>
            </a:r>
            <a:endParaRPr lang="en-US" sz="3200" dirty="0">
              <a:solidFill>
                <a:srgbClr val="000000"/>
              </a:solidFill>
            </a:endParaRPr>
          </a:p>
        </p:txBody>
      </p:sp>
      <p:sp>
        <p:nvSpPr>
          <p:cNvPr id="5" name="TextBox 4"/>
          <p:cNvSpPr txBox="1"/>
          <p:nvPr/>
        </p:nvSpPr>
        <p:spPr>
          <a:xfrm>
            <a:off x="367065" y="955636"/>
            <a:ext cx="6186309" cy="1231106"/>
          </a:xfrm>
          <a:prstGeom prst="rect">
            <a:avLst/>
          </a:prstGeom>
          <a:noFill/>
        </p:spPr>
        <p:txBody>
          <a:bodyPr wrap="none" rtlCol="0">
            <a:spAutoFit/>
          </a:bodyPr>
          <a:lstStyle/>
          <a:p>
            <a:r>
              <a:rPr lang="en-US" sz="2000" dirty="0">
                <a:solidFill>
                  <a:srgbClr val="000000"/>
                </a:solidFill>
                <a:latin typeface="Arial" panose="020B0604020202020204" pitchFamily="34" charset="0"/>
                <a:cs typeface="Arial" panose="020B0604020202020204" pitchFamily="34" charset="0"/>
              </a:rPr>
              <a:t>Spring 2015:</a:t>
            </a:r>
          </a:p>
          <a:p>
            <a:pPr marL="342900" indent="-342900">
              <a:buFont typeface="Arial" panose="020B0604020202020204" pitchFamily="34" charset="0"/>
              <a:buChar char="•"/>
            </a:pPr>
            <a:r>
              <a:rPr lang="en-US" dirty="0" smtClean="0">
                <a:solidFill>
                  <a:srgbClr val="000000"/>
                </a:solidFill>
                <a:latin typeface="Arial" panose="020B0604020202020204" pitchFamily="34" charset="0"/>
                <a:cs typeface="Arial" panose="020B0604020202020204" pitchFamily="34" charset="0"/>
              </a:rPr>
              <a:t>First simultaneous </a:t>
            </a:r>
            <a:r>
              <a:rPr lang="en-US" dirty="0">
                <a:solidFill>
                  <a:srgbClr val="000000"/>
                </a:solidFill>
                <a:latin typeface="Arial" panose="020B0604020202020204" pitchFamily="34" charset="0"/>
                <a:cs typeface="Arial" panose="020B0604020202020204" pitchFamily="34" charset="0"/>
              </a:rPr>
              <a:t>Hall A/D </a:t>
            </a:r>
            <a:r>
              <a:rPr lang="en-US" dirty="0" smtClean="0">
                <a:solidFill>
                  <a:srgbClr val="000000"/>
                </a:solidFill>
                <a:latin typeface="Arial" panose="020B0604020202020204" pitchFamily="34" charset="0"/>
                <a:cs typeface="Arial" panose="020B0604020202020204" pitchFamily="34" charset="0"/>
              </a:rPr>
              <a:t>operations</a:t>
            </a:r>
            <a:endParaRPr lang="en-US"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smtClean="0">
                <a:solidFill>
                  <a:srgbClr val="000000"/>
                </a:solidFill>
                <a:latin typeface="Arial" panose="020B0604020202020204" pitchFamily="34" charset="0"/>
                <a:cs typeface="Arial" panose="020B0604020202020204" pitchFamily="34" charset="0"/>
              </a:rPr>
              <a:t>Successful commissioning </a:t>
            </a:r>
            <a:r>
              <a:rPr lang="en-US" dirty="0">
                <a:solidFill>
                  <a:srgbClr val="000000"/>
                </a:solidFill>
                <a:latin typeface="Arial" panose="020B0604020202020204" pitchFamily="34" charset="0"/>
                <a:cs typeface="Arial" panose="020B0604020202020204" pitchFamily="34" charset="0"/>
              </a:rPr>
              <a:t>runs: </a:t>
            </a:r>
            <a:endParaRPr lang="en-US" dirty="0" smtClean="0">
              <a:solidFill>
                <a:srgbClr val="000000"/>
              </a:solidFill>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	</a:t>
            </a:r>
            <a:r>
              <a:rPr lang="en-US" dirty="0" smtClean="0">
                <a:solidFill>
                  <a:srgbClr val="000000"/>
                </a:solidFill>
                <a:latin typeface="Arial" panose="020B0604020202020204" pitchFamily="34" charset="0"/>
                <a:cs typeface="Arial" panose="020B0604020202020204" pitchFamily="34" charset="0"/>
              </a:rPr>
              <a:t>Hall </a:t>
            </a:r>
            <a:r>
              <a:rPr lang="en-US" dirty="0">
                <a:solidFill>
                  <a:srgbClr val="000000"/>
                </a:solidFill>
                <a:latin typeface="Arial" panose="020B0604020202020204" pitchFamily="34" charset="0"/>
                <a:cs typeface="Arial" panose="020B0604020202020204" pitchFamily="34" charset="0"/>
              </a:rPr>
              <a:t>B (</a:t>
            </a:r>
            <a:r>
              <a:rPr lang="en-US" dirty="0" smtClean="0">
                <a:solidFill>
                  <a:srgbClr val="000000"/>
                </a:solidFill>
                <a:latin typeface="Arial" panose="020B0604020202020204" pitchFamily="34" charset="0"/>
                <a:cs typeface="Arial" panose="020B0604020202020204" pitchFamily="34" charset="0"/>
              </a:rPr>
              <a:t>Heavy Photon Search) </a:t>
            </a:r>
            <a:r>
              <a:rPr lang="en-US" dirty="0">
                <a:solidFill>
                  <a:srgbClr val="000000"/>
                </a:solidFill>
                <a:latin typeface="Arial" panose="020B0604020202020204" pitchFamily="34" charset="0"/>
                <a:cs typeface="Arial" panose="020B0604020202020204" pitchFamily="34" charset="0"/>
              </a:rPr>
              <a:t>and Hall D (</a:t>
            </a:r>
            <a:r>
              <a:rPr lang="en-US" dirty="0" err="1">
                <a:solidFill>
                  <a:srgbClr val="000000"/>
                </a:solidFill>
                <a:latin typeface="Arial" panose="020B0604020202020204" pitchFamily="34" charset="0"/>
                <a:cs typeface="Arial" panose="020B0604020202020204" pitchFamily="34" charset="0"/>
              </a:rPr>
              <a:t>GlueX</a:t>
            </a:r>
            <a:r>
              <a:rPr lang="en-US" dirty="0">
                <a:solidFill>
                  <a:srgbClr val="000000"/>
                </a:solidFill>
                <a:latin typeface="Arial" panose="020B0604020202020204" pitchFamily="34" charset="0"/>
                <a:cs typeface="Arial" panose="020B0604020202020204" pitchFamily="34" charset="0"/>
              </a:rPr>
              <a:t>)</a:t>
            </a:r>
          </a:p>
        </p:txBody>
      </p:sp>
      <p:sp>
        <p:nvSpPr>
          <p:cNvPr id="6" name="TextBox 5"/>
          <p:cNvSpPr txBox="1"/>
          <p:nvPr/>
        </p:nvSpPr>
        <p:spPr>
          <a:xfrm>
            <a:off x="367065" y="2370892"/>
            <a:ext cx="4871847" cy="677108"/>
          </a:xfrm>
          <a:prstGeom prst="rect">
            <a:avLst/>
          </a:prstGeom>
          <a:noFill/>
        </p:spPr>
        <p:txBody>
          <a:bodyPr wrap="none" rtlCol="0">
            <a:spAutoFit/>
          </a:bodyPr>
          <a:lstStyle/>
          <a:p>
            <a:r>
              <a:rPr lang="en-US" sz="2000" dirty="0">
                <a:solidFill>
                  <a:srgbClr val="000000"/>
                </a:solidFill>
                <a:latin typeface="Arial" panose="020B0604020202020204" pitchFamily="34" charset="0"/>
                <a:cs typeface="Arial" panose="020B0604020202020204" pitchFamily="34" charset="0"/>
              </a:rPr>
              <a:t>Fall 2015:</a:t>
            </a:r>
          </a:p>
          <a:p>
            <a:pPr marL="285750" indent="-285750">
              <a:buFont typeface="Arial" panose="020B0604020202020204" pitchFamily="34" charset="0"/>
              <a:buChar char="•"/>
            </a:pPr>
            <a:r>
              <a:rPr lang="en-US" dirty="0" smtClean="0">
                <a:solidFill>
                  <a:srgbClr val="000000"/>
                </a:solidFill>
                <a:latin typeface="Arial" panose="020B0604020202020204" pitchFamily="34" charset="0"/>
                <a:cs typeface="Arial" panose="020B0604020202020204" pitchFamily="34" charset="0"/>
              </a:rPr>
              <a:t> First operation of CEBAF </a:t>
            </a:r>
            <a:r>
              <a:rPr lang="en-US" dirty="0">
                <a:solidFill>
                  <a:srgbClr val="000000"/>
                </a:solidFill>
                <a:latin typeface="Arial" panose="020B0604020202020204" pitchFamily="34" charset="0"/>
                <a:cs typeface="Arial" panose="020B0604020202020204" pitchFamily="34" charset="0"/>
              </a:rPr>
              <a:t>at design </a:t>
            </a:r>
            <a:r>
              <a:rPr lang="en-US" dirty="0" smtClean="0">
                <a:solidFill>
                  <a:srgbClr val="000000"/>
                </a:solidFill>
                <a:latin typeface="Arial" panose="020B0604020202020204" pitchFamily="34" charset="0"/>
                <a:cs typeface="Arial" panose="020B0604020202020204" pitchFamily="34" charset="0"/>
              </a:rPr>
              <a:t>energy</a:t>
            </a:r>
            <a:endParaRPr lang="en-US" dirty="0">
              <a:solidFill>
                <a:srgbClr val="000000"/>
              </a:solidFill>
              <a:latin typeface="Arial" panose="020B0604020202020204" pitchFamily="34" charset="0"/>
              <a:cs typeface="Arial" panose="020B0604020202020204" pitchFamily="34" charset="0"/>
            </a:endParaRPr>
          </a:p>
        </p:txBody>
      </p:sp>
      <p:grpSp>
        <p:nvGrpSpPr>
          <p:cNvPr id="8" name="Group 7"/>
          <p:cNvGrpSpPr/>
          <p:nvPr/>
        </p:nvGrpSpPr>
        <p:grpSpPr>
          <a:xfrm>
            <a:off x="6930673" y="809625"/>
            <a:ext cx="1908527" cy="1447800"/>
            <a:chOff x="776498" y="406128"/>
            <a:chExt cx="2183070" cy="1656067"/>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498" y="406128"/>
              <a:ext cx="2183070" cy="1656067"/>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776498" y="406529"/>
              <a:ext cx="2183070" cy="528076"/>
            </a:xfrm>
            <a:prstGeom prst="rect">
              <a:avLst/>
            </a:prstGeom>
            <a:noFill/>
          </p:spPr>
          <p:txBody>
            <a:bodyPr wrap="square" rtlCol="0">
              <a:spAutoFit/>
            </a:bodyPr>
            <a:lstStyle/>
            <a:p>
              <a:pPr defTabSz="457200"/>
              <a:r>
                <a:rPr lang="en-US" sz="1200" b="1" dirty="0">
                  <a:solidFill>
                    <a:prstClr val="white"/>
                  </a:solidFill>
                  <a:latin typeface="Arial" panose="020B0604020202020204" pitchFamily="34" charset="0"/>
                  <a:cs typeface="Arial" panose="020B0604020202020204" pitchFamily="34" charset="0"/>
                </a:rPr>
                <a:t>A &amp; D beam separated on 5</a:t>
              </a:r>
              <a:r>
                <a:rPr lang="en-US" sz="1200" b="1" baseline="30000" dirty="0">
                  <a:solidFill>
                    <a:prstClr val="white"/>
                  </a:solidFill>
                  <a:latin typeface="Arial" panose="020B0604020202020204" pitchFamily="34" charset="0"/>
                  <a:cs typeface="Arial" panose="020B0604020202020204" pitchFamily="34" charset="0"/>
                </a:rPr>
                <a:t>th</a:t>
              </a:r>
              <a:r>
                <a:rPr lang="en-US" sz="1200" b="1" dirty="0">
                  <a:solidFill>
                    <a:prstClr val="white"/>
                  </a:solidFill>
                  <a:latin typeface="Arial" panose="020B0604020202020204" pitchFamily="34" charset="0"/>
                  <a:cs typeface="Arial" panose="020B0604020202020204" pitchFamily="34" charset="0"/>
                </a:rPr>
                <a:t> pass at 9.6 GeV</a:t>
              </a:r>
            </a:p>
          </p:txBody>
        </p:sp>
      </p:grpSp>
      <p:grpSp>
        <p:nvGrpSpPr>
          <p:cNvPr id="11" name="Group 10"/>
          <p:cNvGrpSpPr/>
          <p:nvPr/>
        </p:nvGrpSpPr>
        <p:grpSpPr>
          <a:xfrm>
            <a:off x="7108004" y="2352504"/>
            <a:ext cx="1731196" cy="2154270"/>
            <a:chOff x="7184204" y="2493930"/>
            <a:chExt cx="1731196" cy="2154270"/>
          </a:xfrm>
        </p:grpSpPr>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4204" y="2990850"/>
              <a:ext cx="1731196" cy="16450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p:nvGrpSpPr>
          <p:grpSpPr>
            <a:xfrm>
              <a:off x="7184204" y="2493930"/>
              <a:ext cx="1731196" cy="2154270"/>
              <a:chOff x="7184204" y="2481590"/>
              <a:chExt cx="1731196" cy="2154270"/>
            </a:xfrm>
          </p:grpSpPr>
          <p:sp>
            <p:nvSpPr>
              <p:cNvPr id="14" name="TextBox 13"/>
              <p:cNvSpPr txBox="1"/>
              <p:nvPr/>
            </p:nvSpPr>
            <p:spPr>
              <a:xfrm>
                <a:off x="7288979" y="2481590"/>
                <a:ext cx="1591262" cy="461665"/>
              </a:xfrm>
              <a:prstGeom prst="rect">
                <a:avLst/>
              </a:prstGeom>
              <a:noFill/>
            </p:spPr>
            <p:txBody>
              <a:bodyPr wrap="square" rtlCol="0">
                <a:spAutoFit/>
              </a:bodyPr>
              <a:lstStyle/>
              <a:p>
                <a:pPr algn="ctr" defTabSz="457200"/>
                <a:r>
                  <a:rPr lang="en-US" sz="1200" b="1" dirty="0">
                    <a:solidFill>
                      <a:srgbClr val="000000"/>
                    </a:solidFill>
                    <a:latin typeface="Arial" panose="020B0604020202020204" pitchFamily="34" charset="0"/>
                    <a:cs typeface="Arial" panose="020B0604020202020204" pitchFamily="34" charset="0"/>
                  </a:rPr>
                  <a:t>D: 1</a:t>
                </a:r>
                <a:r>
                  <a:rPr lang="en-US" sz="1200" b="1" baseline="30000" dirty="0">
                    <a:solidFill>
                      <a:srgbClr val="000000"/>
                    </a:solidFill>
                    <a:latin typeface="Arial" panose="020B0604020202020204" pitchFamily="34" charset="0"/>
                    <a:cs typeface="Arial" panose="020B0604020202020204" pitchFamily="34" charset="0"/>
                  </a:rPr>
                  <a:t>st</a:t>
                </a:r>
                <a:r>
                  <a:rPr lang="en-US" sz="1200" b="1" dirty="0">
                    <a:solidFill>
                      <a:srgbClr val="000000"/>
                    </a:solidFill>
                    <a:latin typeface="Arial" panose="020B0604020202020204" pitchFamily="34" charset="0"/>
                    <a:cs typeface="Arial" panose="020B0604020202020204" pitchFamily="34" charset="0"/>
                  </a:rPr>
                  <a:t> production polarized photons</a:t>
                </a:r>
              </a:p>
            </p:txBody>
          </p:sp>
          <p:sp>
            <p:nvSpPr>
              <p:cNvPr id="15" name="Rectangle 14"/>
              <p:cNvSpPr/>
              <p:nvPr/>
            </p:nvSpPr>
            <p:spPr>
              <a:xfrm>
                <a:off x="7184204" y="2481590"/>
                <a:ext cx="1731196" cy="215427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cs typeface="Arial" panose="020B0604020202020204" pitchFamily="34" charset="0"/>
                </a:endParaRPr>
              </a:p>
            </p:txBody>
          </p:sp>
        </p:grpSp>
      </p:gr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7632" y="4650202"/>
            <a:ext cx="2819400" cy="1750598"/>
          </a:xfrm>
          <a:prstGeom prst="rect">
            <a:avLst/>
          </a:prstGeom>
          <a:ln>
            <a:solidFill>
              <a:schemeClr val="tx1"/>
            </a:solidFill>
          </a:ln>
          <a:effectLst>
            <a:outerShdw blurRad="292100" dist="139700" dir="2700000" algn="tl" rotWithShape="0">
              <a:srgbClr val="333333">
                <a:alpha val="65000"/>
              </a:srgbClr>
            </a:outerShdw>
          </a:effectLst>
        </p:spPr>
      </p:pic>
      <p:sp>
        <p:nvSpPr>
          <p:cNvPr id="16" name="TextBox 15"/>
          <p:cNvSpPr txBox="1"/>
          <p:nvPr/>
        </p:nvSpPr>
        <p:spPr>
          <a:xfrm>
            <a:off x="367065" y="3200400"/>
            <a:ext cx="6567135" cy="1231106"/>
          </a:xfrm>
          <a:prstGeom prst="rect">
            <a:avLst/>
          </a:prstGeom>
          <a:noFill/>
        </p:spPr>
        <p:txBody>
          <a:bodyPr wrap="square" rtlCol="0">
            <a:spAutoFit/>
          </a:bodyPr>
          <a:lstStyle/>
          <a:p>
            <a:r>
              <a:rPr lang="en-US" sz="2000" dirty="0">
                <a:solidFill>
                  <a:srgbClr val="000000"/>
                </a:solidFill>
                <a:latin typeface="Arial" panose="020B0604020202020204" pitchFamily="34" charset="0"/>
                <a:cs typeface="Arial" panose="020B0604020202020204" pitchFamily="34" charset="0"/>
              </a:rPr>
              <a:t>Spring 2016:</a:t>
            </a:r>
          </a:p>
          <a:p>
            <a:pPr marL="342900" indent="-342900">
              <a:buFont typeface="Arial" panose="020B0604020202020204" pitchFamily="34" charset="0"/>
              <a:buChar char="•"/>
            </a:pPr>
            <a:r>
              <a:rPr lang="en-US" dirty="0" smtClean="0">
                <a:solidFill>
                  <a:srgbClr val="000000"/>
                </a:solidFill>
                <a:latin typeface="Arial" panose="020B0604020202020204" pitchFamily="34" charset="0"/>
                <a:cs typeface="Arial" panose="020B0604020202020204" pitchFamily="34" charset="0"/>
              </a:rPr>
              <a:t>Hall D engineering run complete</a:t>
            </a:r>
          </a:p>
          <a:p>
            <a:pPr marL="342900" indent="-342900">
              <a:buFont typeface="Arial" panose="020B0604020202020204" pitchFamily="34" charset="0"/>
              <a:buChar char="•"/>
            </a:pPr>
            <a:r>
              <a:rPr lang="en-US" dirty="0" smtClean="0">
                <a:solidFill>
                  <a:srgbClr val="000000"/>
                </a:solidFill>
                <a:latin typeface="Arial" panose="020B0604020202020204" pitchFamily="34" charset="0"/>
                <a:cs typeface="Arial" panose="020B0604020202020204" pitchFamily="34" charset="0"/>
              </a:rPr>
              <a:t>Hall A commissioning and early physics run</a:t>
            </a:r>
            <a:endParaRPr lang="en-US"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smtClean="0">
                <a:solidFill>
                  <a:srgbClr val="000000"/>
                </a:solidFill>
                <a:latin typeface="Arial" panose="020B0604020202020204" pitchFamily="34" charset="0"/>
                <a:cs typeface="Arial" panose="020B0604020202020204" pitchFamily="34" charset="0"/>
              </a:rPr>
              <a:t>Hall B HPS on weekends, extended run</a:t>
            </a:r>
            <a:endParaRPr lang="en-US" dirty="0">
              <a:solidFill>
                <a:srgbClr val="000000"/>
              </a:solidFill>
              <a:latin typeface="Arial" panose="020B0604020202020204" pitchFamily="34" charset="0"/>
              <a:cs typeface="Arial" panose="020B0604020202020204" pitchFamily="34" charset="0"/>
            </a:endParaRPr>
          </a:p>
        </p:txBody>
      </p:sp>
      <p:sp>
        <p:nvSpPr>
          <p:cNvPr id="18" name="TextBox 17"/>
          <p:cNvSpPr txBox="1"/>
          <p:nvPr/>
        </p:nvSpPr>
        <p:spPr>
          <a:xfrm>
            <a:off x="367065" y="4572000"/>
            <a:ext cx="4865434" cy="954107"/>
          </a:xfrm>
          <a:prstGeom prst="rect">
            <a:avLst/>
          </a:prstGeom>
          <a:noFill/>
        </p:spPr>
        <p:txBody>
          <a:bodyPr wrap="none" rtlCol="0">
            <a:spAutoFit/>
          </a:bodyPr>
          <a:lstStyle/>
          <a:p>
            <a:r>
              <a:rPr lang="en-US" sz="2000" dirty="0" smtClean="0">
                <a:solidFill>
                  <a:srgbClr val="000000"/>
                </a:solidFill>
                <a:latin typeface="Arial" panose="020B0604020202020204" pitchFamily="34" charset="0"/>
                <a:cs typeface="Arial" panose="020B0604020202020204" pitchFamily="34" charset="0"/>
              </a:rPr>
              <a:t>Summer </a:t>
            </a:r>
            <a:r>
              <a:rPr lang="en-US" sz="2000" dirty="0">
                <a:solidFill>
                  <a:srgbClr val="000000"/>
                </a:solidFill>
                <a:latin typeface="Arial" panose="020B0604020202020204" pitchFamily="34" charset="0"/>
                <a:cs typeface="Arial" panose="020B0604020202020204" pitchFamily="34" charset="0"/>
              </a:rPr>
              <a:t>2016</a:t>
            </a:r>
            <a:r>
              <a:rPr lang="en-US" sz="2000" dirty="0" smtClean="0">
                <a:solidFill>
                  <a:srgbClr val="000000"/>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dirty="0" smtClean="0">
                <a:solidFill>
                  <a:srgbClr val="000000"/>
                </a:solidFill>
                <a:latin typeface="Arial" panose="020B0604020202020204" pitchFamily="34" charset="0"/>
                <a:cs typeface="Arial" panose="020B0604020202020204" pitchFamily="34" charset="0"/>
              </a:rPr>
              <a:t>Proton </a:t>
            </a:r>
            <a:r>
              <a:rPr lang="en-US" dirty="0">
                <a:solidFill>
                  <a:srgbClr val="000000"/>
                </a:solidFill>
                <a:latin typeface="Arial" panose="020B0604020202020204" pitchFamily="34" charset="0"/>
                <a:cs typeface="Arial" panose="020B0604020202020204" pitchFamily="34" charset="0"/>
              </a:rPr>
              <a:t>Radius Experiment (</a:t>
            </a:r>
            <a:r>
              <a:rPr lang="en-US" dirty="0" err="1" smtClean="0">
                <a:solidFill>
                  <a:srgbClr val="000000"/>
                </a:solidFill>
                <a:latin typeface="Arial" panose="020B0604020202020204" pitchFamily="34" charset="0"/>
                <a:cs typeface="Arial" panose="020B0604020202020204" pitchFamily="34" charset="0"/>
              </a:rPr>
              <a:t>PRad</a:t>
            </a:r>
            <a:r>
              <a:rPr lang="en-US" dirty="0" smtClean="0">
                <a:solidFill>
                  <a:srgbClr val="000000"/>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dirty="0" smtClean="0">
                <a:solidFill>
                  <a:srgbClr val="000000"/>
                </a:solidFill>
                <a:latin typeface="Arial" panose="020B0604020202020204" pitchFamily="34" charset="0"/>
                <a:cs typeface="Arial" panose="020B0604020202020204" pitchFamily="34" charset="0"/>
              </a:rPr>
              <a:t>First completed experiment in 12 GeV era!</a:t>
            </a:r>
            <a:endParaRPr lang="en-US" dirty="0">
              <a:solidFill>
                <a:srgbClr val="000000"/>
              </a:solidFill>
              <a:latin typeface="Arial" panose="020B0604020202020204" pitchFamily="34" charset="0"/>
              <a:cs typeface="Arial" panose="020B0604020202020204" pitchFamily="34" charset="0"/>
            </a:endParaRPr>
          </a:p>
        </p:txBody>
      </p:sp>
      <p:sp>
        <p:nvSpPr>
          <p:cNvPr id="19" name="TextBox 18"/>
          <p:cNvSpPr txBox="1"/>
          <p:nvPr/>
        </p:nvSpPr>
        <p:spPr>
          <a:xfrm>
            <a:off x="457200" y="5848290"/>
            <a:ext cx="5665590" cy="400110"/>
          </a:xfrm>
          <a:prstGeom prst="rect">
            <a:avLst/>
          </a:prstGeom>
          <a:noFill/>
        </p:spPr>
        <p:txBody>
          <a:bodyPr wrap="none" rtlCol="0">
            <a:spAutoFit/>
          </a:bodyPr>
          <a:lstStyle/>
          <a:p>
            <a:r>
              <a:rPr lang="en-US" sz="2000" dirty="0" smtClean="0">
                <a:solidFill>
                  <a:srgbClr val="0033CC"/>
                </a:solidFill>
                <a:latin typeface="Arial" panose="020B0604020202020204" pitchFamily="34" charset="0"/>
                <a:cs typeface="Arial" panose="020B0604020202020204" pitchFamily="34" charset="0"/>
              </a:rPr>
              <a:t>Accelerator ready for 12 GeV physics program</a:t>
            </a:r>
            <a:endParaRPr lang="en-US" sz="2000"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95507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42" y="699776"/>
            <a:ext cx="91567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5" name="Group 4"/>
          <p:cNvGrpSpPr/>
          <p:nvPr/>
        </p:nvGrpSpPr>
        <p:grpSpPr>
          <a:xfrm>
            <a:off x="3254369" y="6037809"/>
            <a:ext cx="5740401" cy="279944"/>
            <a:chOff x="1905000" y="6324600"/>
            <a:chExt cx="5740401" cy="279944"/>
          </a:xfrm>
        </p:grpSpPr>
        <p:sp>
          <p:nvSpPr>
            <p:cNvPr id="6" name="Rectangle 5"/>
            <p:cNvSpPr/>
            <p:nvPr/>
          </p:nvSpPr>
          <p:spPr>
            <a:xfrm>
              <a:off x="2124438" y="6324600"/>
              <a:ext cx="2048959" cy="276999"/>
            </a:xfrm>
            <a:prstGeom prst="rect">
              <a:avLst/>
            </a:prstGeom>
          </p:spPr>
          <p:txBody>
            <a:bodyPr wrap="none">
              <a:spAutoFit/>
            </a:bodyPr>
            <a:lstStyle/>
            <a:p>
              <a:r>
                <a:rPr lang="en-US" sz="1200" b="1" dirty="0" smtClean="0">
                  <a:solidFill>
                    <a:srgbClr val="000000"/>
                  </a:solidFill>
                  <a:latin typeface="Arial" panose="020B0604020202020204" pitchFamily="34" charset="0"/>
                  <a:cs typeface="Arial" pitchFamily="34" charset="0"/>
                </a:rPr>
                <a:t>Beam for Commissioning</a:t>
              </a:r>
              <a:endParaRPr lang="en-US" sz="1200" b="1" dirty="0">
                <a:solidFill>
                  <a:srgbClr val="000000"/>
                </a:solidFill>
                <a:latin typeface="Arial" pitchFamily="34" charset="0"/>
                <a:cs typeface="Arial" pitchFamily="34" charset="0"/>
              </a:endParaRPr>
            </a:p>
          </p:txBody>
        </p:sp>
        <p:sp>
          <p:nvSpPr>
            <p:cNvPr id="7" name="Rectangle 6"/>
            <p:cNvSpPr/>
            <p:nvPr/>
          </p:nvSpPr>
          <p:spPr>
            <a:xfrm>
              <a:off x="4410694" y="6327545"/>
              <a:ext cx="1473480" cy="276999"/>
            </a:xfrm>
            <a:prstGeom prst="rect">
              <a:avLst/>
            </a:prstGeom>
          </p:spPr>
          <p:txBody>
            <a:bodyPr wrap="none">
              <a:spAutoFit/>
            </a:bodyPr>
            <a:lstStyle/>
            <a:p>
              <a:r>
                <a:rPr lang="en-US" sz="1200" b="1" dirty="0" smtClean="0">
                  <a:solidFill>
                    <a:srgbClr val="000000"/>
                  </a:solidFill>
                  <a:latin typeface="Arial" panose="020B0604020202020204" pitchFamily="34" charset="0"/>
                  <a:cs typeface="Arial" pitchFamily="34" charset="0"/>
                </a:rPr>
                <a:t>Beam for Physics</a:t>
              </a:r>
              <a:endParaRPr lang="en-US" sz="1200" b="1" dirty="0">
                <a:solidFill>
                  <a:srgbClr val="000000"/>
                </a:solidFill>
                <a:latin typeface="Arial" pitchFamily="34" charset="0"/>
                <a:cs typeface="Arial" pitchFamily="34" charset="0"/>
              </a:endParaRPr>
            </a:p>
          </p:txBody>
        </p:sp>
        <p:grpSp>
          <p:nvGrpSpPr>
            <p:cNvPr id="8" name="Group 7"/>
            <p:cNvGrpSpPr/>
            <p:nvPr/>
          </p:nvGrpSpPr>
          <p:grpSpPr>
            <a:xfrm>
              <a:off x="1905000" y="6449467"/>
              <a:ext cx="4324132" cy="13632"/>
              <a:chOff x="1905000" y="6449467"/>
              <a:chExt cx="4324132" cy="13632"/>
            </a:xfrm>
          </p:grpSpPr>
          <p:cxnSp>
            <p:nvCxnSpPr>
              <p:cNvPr id="10" name="Straight Connector 9"/>
              <p:cNvCxnSpPr/>
              <p:nvPr/>
            </p:nvCxnSpPr>
            <p:spPr bwMode="auto">
              <a:xfrm>
                <a:off x="1905000" y="6449467"/>
                <a:ext cx="270237" cy="0"/>
              </a:xfrm>
              <a:prstGeom prst="line">
                <a:avLst/>
              </a:prstGeom>
              <a:solidFill>
                <a:schemeClr val="accent1"/>
              </a:solidFill>
              <a:ln w="127000" cap="flat" cmpd="sng" algn="ctr">
                <a:solidFill>
                  <a:srgbClr val="92D050"/>
                </a:solidFill>
                <a:prstDash val="solid"/>
                <a:round/>
                <a:headEnd type="none" w="med" len="med"/>
                <a:tailEnd type="none" w="med" len="med"/>
              </a:ln>
              <a:effectLst/>
            </p:spPr>
          </p:cxnSp>
          <p:cxnSp>
            <p:nvCxnSpPr>
              <p:cNvPr id="11" name="Straight Connector 10"/>
              <p:cNvCxnSpPr/>
              <p:nvPr/>
            </p:nvCxnSpPr>
            <p:spPr bwMode="auto">
              <a:xfrm>
                <a:off x="4191000" y="6463099"/>
                <a:ext cx="270237" cy="0"/>
              </a:xfrm>
              <a:prstGeom prst="line">
                <a:avLst/>
              </a:prstGeom>
              <a:solidFill>
                <a:schemeClr val="accent1"/>
              </a:solidFill>
              <a:ln w="127000" cap="flat" cmpd="sng" algn="ctr">
                <a:solidFill>
                  <a:srgbClr val="0070C0"/>
                </a:solidFill>
                <a:prstDash val="solid"/>
                <a:round/>
                <a:headEnd type="none" w="med" len="med"/>
                <a:tailEnd type="none" w="med" len="med"/>
              </a:ln>
              <a:effectLst/>
            </p:spPr>
          </p:cxnSp>
          <p:cxnSp>
            <p:nvCxnSpPr>
              <p:cNvPr id="12" name="Straight Connector 11"/>
              <p:cNvCxnSpPr/>
              <p:nvPr/>
            </p:nvCxnSpPr>
            <p:spPr bwMode="auto">
              <a:xfrm>
                <a:off x="5948200" y="6457577"/>
                <a:ext cx="280932" cy="0"/>
              </a:xfrm>
              <a:prstGeom prst="line">
                <a:avLst/>
              </a:prstGeom>
              <a:solidFill>
                <a:schemeClr val="accent1"/>
              </a:solidFill>
              <a:ln w="127000" cap="flat" cmpd="sng" algn="ctr">
                <a:solidFill>
                  <a:srgbClr val="7030A0"/>
                </a:solidFill>
                <a:prstDash val="solid"/>
                <a:round/>
                <a:headEnd type="none" w="med" len="med"/>
                <a:tailEnd type="none" w="med" len="med"/>
              </a:ln>
              <a:effectLst/>
            </p:spPr>
          </p:cxnSp>
        </p:grpSp>
        <p:sp>
          <p:nvSpPr>
            <p:cNvPr id="9" name="Rectangle 8"/>
            <p:cNvSpPr/>
            <p:nvPr/>
          </p:nvSpPr>
          <p:spPr>
            <a:xfrm>
              <a:off x="6178333" y="6327545"/>
              <a:ext cx="1467068" cy="276999"/>
            </a:xfrm>
            <a:prstGeom prst="rect">
              <a:avLst/>
            </a:prstGeom>
          </p:spPr>
          <p:txBody>
            <a:bodyPr wrap="none">
              <a:spAutoFit/>
            </a:bodyPr>
            <a:lstStyle/>
            <a:p>
              <a:r>
                <a:rPr lang="en-US" sz="1200" b="1" dirty="0" smtClean="0">
                  <a:solidFill>
                    <a:srgbClr val="000000"/>
                  </a:solidFill>
                  <a:latin typeface="Arial" panose="020B0604020202020204" pitchFamily="34" charset="0"/>
                  <a:cs typeface="Arial" pitchFamily="34" charset="0"/>
                </a:rPr>
                <a:t>Non-CLAS12 </a:t>
              </a:r>
              <a:r>
                <a:rPr lang="en-US" sz="1200" b="1" dirty="0">
                  <a:solidFill>
                    <a:srgbClr val="000000"/>
                  </a:solidFill>
                  <a:latin typeface="Arial" pitchFamily="34" charset="0"/>
                  <a:cs typeface="Arial" pitchFamily="34" charset="0"/>
                </a:rPr>
                <a:t>Ops</a:t>
              </a:r>
            </a:p>
          </p:txBody>
        </p:sp>
      </p:grpSp>
      <p:grpSp>
        <p:nvGrpSpPr>
          <p:cNvPr id="13" name="Group 12"/>
          <p:cNvGrpSpPr/>
          <p:nvPr/>
        </p:nvGrpSpPr>
        <p:grpSpPr>
          <a:xfrm>
            <a:off x="0" y="34635"/>
            <a:ext cx="9143999" cy="5907238"/>
            <a:chOff x="530775" y="832931"/>
            <a:chExt cx="8156025" cy="5268984"/>
          </a:xfrm>
        </p:grpSpPr>
        <p:cxnSp>
          <p:nvCxnSpPr>
            <p:cNvPr id="14" name="Straight Connector 13"/>
            <p:cNvCxnSpPr/>
            <p:nvPr/>
          </p:nvCxnSpPr>
          <p:spPr bwMode="auto">
            <a:xfrm>
              <a:off x="4722831" y="1474531"/>
              <a:ext cx="0" cy="46273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sp>
          <p:nvSpPr>
            <p:cNvPr id="15" name="Rectangle 14"/>
            <p:cNvSpPr/>
            <p:nvPr/>
          </p:nvSpPr>
          <p:spPr>
            <a:xfrm>
              <a:off x="636485" y="2903284"/>
              <a:ext cx="748074" cy="32942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Hall A</a:t>
              </a:r>
            </a:p>
          </p:txBody>
        </p:sp>
        <p:sp>
          <p:nvSpPr>
            <p:cNvPr id="16" name="Rectangle 15"/>
            <p:cNvSpPr/>
            <p:nvPr/>
          </p:nvSpPr>
          <p:spPr>
            <a:xfrm>
              <a:off x="671622" y="5661203"/>
              <a:ext cx="748074" cy="32942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Hall D</a:t>
              </a:r>
            </a:p>
          </p:txBody>
        </p:sp>
        <p:cxnSp>
          <p:nvCxnSpPr>
            <p:cNvPr id="17" name="Straight Connector 16"/>
            <p:cNvCxnSpPr/>
            <p:nvPr/>
          </p:nvCxnSpPr>
          <p:spPr bwMode="auto">
            <a:xfrm>
              <a:off x="6494002" y="1474531"/>
              <a:ext cx="0" cy="46273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cxnSp>
          <p:nvCxnSpPr>
            <p:cNvPr id="18" name="Straight Connector 17"/>
            <p:cNvCxnSpPr/>
            <p:nvPr/>
          </p:nvCxnSpPr>
          <p:spPr bwMode="auto">
            <a:xfrm>
              <a:off x="8263727" y="1474531"/>
              <a:ext cx="0" cy="46273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cxnSp>
          <p:nvCxnSpPr>
            <p:cNvPr id="19" name="Straight Connector 18"/>
            <p:cNvCxnSpPr/>
            <p:nvPr/>
          </p:nvCxnSpPr>
          <p:spPr bwMode="auto">
            <a:xfrm>
              <a:off x="2957382" y="1466459"/>
              <a:ext cx="0" cy="4635453"/>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sp>
          <p:nvSpPr>
            <p:cNvPr id="20" name="Rectangle 19"/>
            <p:cNvSpPr/>
            <p:nvPr/>
          </p:nvSpPr>
          <p:spPr bwMode="auto">
            <a:xfrm>
              <a:off x="530775" y="883733"/>
              <a:ext cx="8156025" cy="5218182"/>
            </a:xfrm>
            <a:prstGeom prst="rect">
              <a:avLst/>
            </a:prstGeom>
            <a:noFill/>
            <a:ln w="9525" cap="flat" cmpd="sng" algn="ctr">
              <a:solidFill>
                <a:sysClr val="windowText" lastClr="000000">
                  <a:lumMod val="65000"/>
                  <a:lumOff val="35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Rectangle 20"/>
            <p:cNvSpPr/>
            <p:nvPr/>
          </p:nvSpPr>
          <p:spPr>
            <a:xfrm>
              <a:off x="636485" y="2057341"/>
              <a:ext cx="1297119" cy="32942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Accelerator</a:t>
              </a:r>
            </a:p>
          </p:txBody>
        </p:sp>
        <p:sp>
          <p:nvSpPr>
            <p:cNvPr id="22" name="Rectangle 21"/>
            <p:cNvSpPr/>
            <p:nvPr/>
          </p:nvSpPr>
          <p:spPr>
            <a:xfrm>
              <a:off x="671622" y="3885905"/>
              <a:ext cx="748074" cy="32942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Hall B</a:t>
              </a:r>
            </a:p>
          </p:txBody>
        </p:sp>
        <p:sp>
          <p:nvSpPr>
            <p:cNvPr id="23" name="Rectangle 22"/>
            <p:cNvSpPr/>
            <p:nvPr/>
          </p:nvSpPr>
          <p:spPr>
            <a:xfrm>
              <a:off x="671622" y="4741897"/>
              <a:ext cx="748074" cy="32942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Hall C</a:t>
              </a:r>
            </a:p>
          </p:txBody>
        </p:sp>
        <p:sp>
          <p:nvSpPr>
            <p:cNvPr id="24" name="Rectangle 23"/>
            <p:cNvSpPr/>
            <p:nvPr/>
          </p:nvSpPr>
          <p:spPr>
            <a:xfrm>
              <a:off x="2191055" y="2011088"/>
              <a:ext cx="56362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Activity</a:t>
              </a:r>
            </a:p>
          </p:txBody>
        </p:sp>
        <p:sp>
          <p:nvSpPr>
            <p:cNvPr id="25" name="Rectangle 24"/>
            <p:cNvSpPr/>
            <p:nvPr/>
          </p:nvSpPr>
          <p:spPr>
            <a:xfrm>
              <a:off x="2181270" y="2175005"/>
              <a:ext cx="49356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Beam</a:t>
              </a:r>
            </a:p>
          </p:txBody>
        </p:sp>
        <p:sp>
          <p:nvSpPr>
            <p:cNvPr id="26" name="Rectangle 25"/>
            <p:cNvSpPr/>
            <p:nvPr/>
          </p:nvSpPr>
          <p:spPr>
            <a:xfrm>
              <a:off x="2174413" y="2872146"/>
              <a:ext cx="56362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Activity</a:t>
              </a:r>
            </a:p>
          </p:txBody>
        </p:sp>
        <p:sp>
          <p:nvSpPr>
            <p:cNvPr id="27" name="Rectangle 26"/>
            <p:cNvSpPr/>
            <p:nvPr/>
          </p:nvSpPr>
          <p:spPr>
            <a:xfrm>
              <a:off x="2164628" y="3036065"/>
              <a:ext cx="49356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Beam</a:t>
              </a:r>
            </a:p>
          </p:txBody>
        </p:sp>
        <p:sp>
          <p:nvSpPr>
            <p:cNvPr id="28" name="Rectangle 27"/>
            <p:cNvSpPr/>
            <p:nvPr/>
          </p:nvSpPr>
          <p:spPr>
            <a:xfrm>
              <a:off x="2177345" y="3870120"/>
              <a:ext cx="56362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Activity</a:t>
              </a:r>
            </a:p>
          </p:txBody>
        </p:sp>
        <p:sp>
          <p:nvSpPr>
            <p:cNvPr id="29" name="Rectangle 28"/>
            <p:cNvSpPr/>
            <p:nvPr/>
          </p:nvSpPr>
          <p:spPr>
            <a:xfrm>
              <a:off x="2167560" y="4208876"/>
              <a:ext cx="49356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Beam</a:t>
              </a:r>
            </a:p>
          </p:txBody>
        </p:sp>
        <p:sp>
          <p:nvSpPr>
            <p:cNvPr id="30" name="Rectangle 29"/>
            <p:cNvSpPr/>
            <p:nvPr/>
          </p:nvSpPr>
          <p:spPr>
            <a:xfrm>
              <a:off x="2177345" y="4748906"/>
              <a:ext cx="56362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Activity</a:t>
              </a:r>
            </a:p>
          </p:txBody>
        </p:sp>
        <p:sp>
          <p:nvSpPr>
            <p:cNvPr id="31" name="Rectangle 30"/>
            <p:cNvSpPr/>
            <p:nvPr/>
          </p:nvSpPr>
          <p:spPr>
            <a:xfrm>
              <a:off x="2167560" y="5047076"/>
              <a:ext cx="49356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Beam</a:t>
              </a:r>
            </a:p>
          </p:txBody>
        </p:sp>
        <p:sp>
          <p:nvSpPr>
            <p:cNvPr id="32" name="Rectangle 31"/>
            <p:cNvSpPr/>
            <p:nvPr/>
          </p:nvSpPr>
          <p:spPr>
            <a:xfrm>
              <a:off x="2177345" y="5651074"/>
              <a:ext cx="56362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Activity</a:t>
              </a:r>
            </a:p>
          </p:txBody>
        </p:sp>
        <p:sp>
          <p:nvSpPr>
            <p:cNvPr id="33" name="Rectangle 32"/>
            <p:cNvSpPr/>
            <p:nvPr/>
          </p:nvSpPr>
          <p:spPr>
            <a:xfrm>
              <a:off x="2167560" y="5814991"/>
              <a:ext cx="49356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Beam</a:t>
              </a:r>
            </a:p>
          </p:txBody>
        </p:sp>
        <p:cxnSp>
          <p:nvCxnSpPr>
            <p:cNvPr id="34" name="Straight Connector 33"/>
            <p:cNvCxnSpPr/>
            <p:nvPr/>
          </p:nvCxnSpPr>
          <p:spPr bwMode="auto">
            <a:xfrm>
              <a:off x="2085961" y="1757714"/>
              <a:ext cx="0" cy="4344201"/>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grpSp>
          <p:nvGrpSpPr>
            <p:cNvPr id="35" name="Group 34"/>
            <p:cNvGrpSpPr/>
            <p:nvPr/>
          </p:nvGrpSpPr>
          <p:grpSpPr>
            <a:xfrm>
              <a:off x="530775" y="1041967"/>
              <a:ext cx="8156025" cy="5059946"/>
              <a:chOff x="-238028" y="1230277"/>
              <a:chExt cx="6431523" cy="4613528"/>
            </a:xfrm>
          </p:grpSpPr>
          <p:sp>
            <p:nvSpPr>
              <p:cNvPr id="102" name="Rectangle 101"/>
              <p:cNvSpPr/>
              <p:nvPr/>
            </p:nvSpPr>
            <p:spPr>
              <a:xfrm>
                <a:off x="566628" y="1604390"/>
                <a:ext cx="892069" cy="27533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Fiscal Year</a:t>
                </a:r>
              </a:p>
            </p:txBody>
          </p:sp>
          <p:cxnSp>
            <p:nvCxnSpPr>
              <p:cNvPr id="103" name="Straight Connector 102"/>
              <p:cNvCxnSpPr/>
              <p:nvPr/>
            </p:nvCxnSpPr>
            <p:spPr bwMode="auto">
              <a:xfrm>
                <a:off x="-238028" y="1868129"/>
                <a:ext cx="6427235" cy="0"/>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sp>
            <p:nvSpPr>
              <p:cNvPr id="104" name="Rectangle 103"/>
              <p:cNvSpPr/>
              <p:nvPr/>
            </p:nvSpPr>
            <p:spPr>
              <a:xfrm>
                <a:off x="2088038" y="1604390"/>
                <a:ext cx="490683" cy="30036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2016</a:t>
                </a:r>
              </a:p>
            </p:txBody>
          </p:sp>
          <p:sp>
            <p:nvSpPr>
              <p:cNvPr id="105" name="Rectangle 104"/>
              <p:cNvSpPr/>
              <p:nvPr/>
            </p:nvSpPr>
            <p:spPr>
              <a:xfrm>
                <a:off x="3487370" y="1604390"/>
                <a:ext cx="490683" cy="30036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2017</a:t>
                </a:r>
              </a:p>
            </p:txBody>
          </p:sp>
          <p:sp>
            <p:nvSpPr>
              <p:cNvPr id="106" name="Rectangle 105"/>
              <p:cNvSpPr/>
              <p:nvPr/>
            </p:nvSpPr>
            <p:spPr>
              <a:xfrm>
                <a:off x="4892914" y="1604390"/>
                <a:ext cx="490683" cy="30036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2018</a:t>
                </a:r>
              </a:p>
            </p:txBody>
          </p:sp>
          <p:grpSp>
            <p:nvGrpSpPr>
              <p:cNvPr id="107" name="Group 106"/>
              <p:cNvGrpSpPr/>
              <p:nvPr/>
            </p:nvGrpSpPr>
            <p:grpSpPr>
              <a:xfrm>
                <a:off x="2018072" y="1680011"/>
                <a:ext cx="698090" cy="4163791"/>
                <a:chOff x="3982065" y="954258"/>
                <a:chExt cx="698090" cy="4163791"/>
              </a:xfrm>
            </p:grpSpPr>
            <p:cxnSp>
              <p:nvCxnSpPr>
                <p:cNvPr id="139" name="Straight Connector 138"/>
                <p:cNvCxnSpPr/>
                <p:nvPr/>
              </p:nvCxnSpPr>
              <p:spPr bwMode="auto">
                <a:xfrm>
                  <a:off x="3982065" y="954258"/>
                  <a:ext cx="0" cy="4163791"/>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40" name="Straight Connector 139"/>
                <p:cNvCxnSpPr/>
                <p:nvPr/>
              </p:nvCxnSpPr>
              <p:spPr bwMode="auto">
                <a:xfrm>
                  <a:off x="4331110" y="954258"/>
                  <a:ext cx="0" cy="4163791"/>
                </a:xfrm>
                <a:prstGeom prst="line">
                  <a:avLst/>
                </a:prstGeom>
                <a:noFill/>
                <a:ln w="9525" cap="flat" cmpd="sng" algn="ctr">
                  <a:solidFill>
                    <a:sysClr val="window" lastClr="FFFFFF">
                      <a:lumMod val="75000"/>
                    </a:sysClr>
                  </a:solidFill>
                  <a:prstDash val="solid"/>
                  <a:headEnd type="none" w="med" len="med"/>
                  <a:tailEnd type="none" w="med" len="med"/>
                </a:ln>
                <a:effectLst/>
              </p:spPr>
            </p:cxnSp>
            <p:cxnSp>
              <p:nvCxnSpPr>
                <p:cNvPr id="141" name="Straight Connector 140"/>
                <p:cNvCxnSpPr/>
                <p:nvPr/>
              </p:nvCxnSpPr>
              <p:spPr bwMode="auto">
                <a:xfrm>
                  <a:off x="4680155" y="954258"/>
                  <a:ext cx="0" cy="4163791"/>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grpSp>
          <p:grpSp>
            <p:nvGrpSpPr>
              <p:cNvPr id="108" name="Group 107"/>
              <p:cNvGrpSpPr/>
              <p:nvPr/>
            </p:nvGrpSpPr>
            <p:grpSpPr>
              <a:xfrm>
                <a:off x="3416709" y="1646369"/>
                <a:ext cx="698090" cy="4197436"/>
                <a:chOff x="3982065" y="920616"/>
                <a:chExt cx="698090" cy="4197436"/>
              </a:xfrm>
            </p:grpSpPr>
            <p:cxnSp>
              <p:nvCxnSpPr>
                <p:cNvPr id="136" name="Straight Connector 135"/>
                <p:cNvCxnSpPr/>
                <p:nvPr/>
              </p:nvCxnSpPr>
              <p:spPr bwMode="auto">
                <a:xfrm>
                  <a:off x="3982065" y="920616"/>
                  <a:ext cx="0" cy="4188778"/>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37" name="Straight Connector 136"/>
                <p:cNvCxnSpPr/>
                <p:nvPr/>
              </p:nvCxnSpPr>
              <p:spPr bwMode="auto">
                <a:xfrm>
                  <a:off x="4331110" y="954258"/>
                  <a:ext cx="0" cy="416379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38" name="Straight Connector 137"/>
                <p:cNvCxnSpPr/>
                <p:nvPr/>
              </p:nvCxnSpPr>
              <p:spPr bwMode="auto">
                <a:xfrm>
                  <a:off x="4680155" y="954258"/>
                  <a:ext cx="0" cy="416379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grpSp>
          <p:grpSp>
            <p:nvGrpSpPr>
              <p:cNvPr id="109" name="Group 108"/>
              <p:cNvGrpSpPr/>
              <p:nvPr/>
            </p:nvGrpSpPr>
            <p:grpSpPr>
              <a:xfrm>
                <a:off x="4815348" y="1680011"/>
                <a:ext cx="698090" cy="4163794"/>
                <a:chOff x="3982065" y="954258"/>
                <a:chExt cx="698090" cy="4163794"/>
              </a:xfrm>
            </p:grpSpPr>
            <p:cxnSp>
              <p:nvCxnSpPr>
                <p:cNvPr id="133" name="Straight Connector 132"/>
                <p:cNvCxnSpPr/>
                <p:nvPr/>
              </p:nvCxnSpPr>
              <p:spPr bwMode="auto">
                <a:xfrm>
                  <a:off x="3982065" y="954258"/>
                  <a:ext cx="0" cy="4163791"/>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34" name="Straight Connector 133"/>
                <p:cNvCxnSpPr/>
                <p:nvPr/>
              </p:nvCxnSpPr>
              <p:spPr bwMode="auto">
                <a:xfrm>
                  <a:off x="4331110" y="954258"/>
                  <a:ext cx="0" cy="416379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35" name="Straight Connector 134"/>
                <p:cNvCxnSpPr/>
                <p:nvPr/>
              </p:nvCxnSpPr>
              <p:spPr bwMode="auto">
                <a:xfrm>
                  <a:off x="4680155" y="954258"/>
                  <a:ext cx="0" cy="416379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grpSp>
          <p:cxnSp>
            <p:nvCxnSpPr>
              <p:cNvPr id="110" name="Straight Connector 109"/>
              <p:cNvCxnSpPr/>
              <p:nvPr/>
            </p:nvCxnSpPr>
            <p:spPr bwMode="auto">
              <a:xfrm>
                <a:off x="-238028" y="1617318"/>
                <a:ext cx="6427235" cy="0"/>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grpSp>
            <p:nvGrpSpPr>
              <p:cNvPr id="111" name="Group 110"/>
              <p:cNvGrpSpPr/>
              <p:nvPr/>
            </p:nvGrpSpPr>
            <p:grpSpPr>
              <a:xfrm>
                <a:off x="2359762" y="1389040"/>
                <a:ext cx="711444" cy="190484"/>
                <a:chOff x="3982065" y="1057201"/>
                <a:chExt cx="711444" cy="190484"/>
              </a:xfrm>
            </p:grpSpPr>
            <p:cxnSp>
              <p:nvCxnSpPr>
                <p:cNvPr id="130" name="Straight Connector 129"/>
                <p:cNvCxnSpPr/>
                <p:nvPr/>
              </p:nvCxnSpPr>
              <p:spPr bwMode="auto">
                <a:xfrm>
                  <a:off x="3982065"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31" name="Straight Connector 130"/>
                <p:cNvCxnSpPr/>
                <p:nvPr/>
              </p:nvCxnSpPr>
              <p:spPr bwMode="auto">
                <a:xfrm>
                  <a:off x="4331110"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32" name="Straight Connector 131"/>
                <p:cNvCxnSpPr/>
                <p:nvPr/>
              </p:nvCxnSpPr>
              <p:spPr bwMode="auto">
                <a:xfrm>
                  <a:off x="4693509"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grpSp>
          <p:grpSp>
            <p:nvGrpSpPr>
              <p:cNvPr id="112" name="Group 111"/>
              <p:cNvGrpSpPr/>
              <p:nvPr/>
            </p:nvGrpSpPr>
            <p:grpSpPr>
              <a:xfrm>
                <a:off x="3759573" y="1398276"/>
                <a:ext cx="704767" cy="190484"/>
                <a:chOff x="3982065" y="1057201"/>
                <a:chExt cx="704767" cy="190484"/>
              </a:xfrm>
            </p:grpSpPr>
            <p:cxnSp>
              <p:nvCxnSpPr>
                <p:cNvPr id="127" name="Straight Connector 126"/>
                <p:cNvCxnSpPr/>
                <p:nvPr/>
              </p:nvCxnSpPr>
              <p:spPr bwMode="auto">
                <a:xfrm>
                  <a:off x="3982065"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28" name="Straight Connector 127"/>
                <p:cNvCxnSpPr/>
                <p:nvPr/>
              </p:nvCxnSpPr>
              <p:spPr bwMode="auto">
                <a:xfrm>
                  <a:off x="4331110"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29" name="Straight Connector 128"/>
                <p:cNvCxnSpPr/>
                <p:nvPr/>
              </p:nvCxnSpPr>
              <p:spPr bwMode="auto">
                <a:xfrm>
                  <a:off x="4686832"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grpSp>
          <p:grpSp>
            <p:nvGrpSpPr>
              <p:cNvPr id="113" name="Group 112"/>
              <p:cNvGrpSpPr/>
              <p:nvPr/>
            </p:nvGrpSpPr>
            <p:grpSpPr>
              <a:xfrm>
                <a:off x="5171993" y="1398276"/>
                <a:ext cx="687883" cy="190484"/>
                <a:chOff x="4005626" y="1057201"/>
                <a:chExt cx="687883" cy="190484"/>
              </a:xfrm>
            </p:grpSpPr>
            <p:cxnSp>
              <p:nvCxnSpPr>
                <p:cNvPr id="124" name="Straight Connector 123"/>
                <p:cNvCxnSpPr/>
                <p:nvPr/>
              </p:nvCxnSpPr>
              <p:spPr bwMode="auto">
                <a:xfrm>
                  <a:off x="4005626"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25" name="Straight Connector 124"/>
                <p:cNvCxnSpPr/>
                <p:nvPr/>
              </p:nvCxnSpPr>
              <p:spPr bwMode="auto">
                <a:xfrm>
                  <a:off x="4346126"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26" name="Straight Connector 125"/>
                <p:cNvCxnSpPr/>
                <p:nvPr/>
              </p:nvCxnSpPr>
              <p:spPr bwMode="auto">
                <a:xfrm>
                  <a:off x="4693509"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grpSp>
          <p:grpSp>
            <p:nvGrpSpPr>
              <p:cNvPr id="114" name="Group 113"/>
              <p:cNvGrpSpPr/>
              <p:nvPr/>
            </p:nvGrpSpPr>
            <p:grpSpPr>
              <a:xfrm>
                <a:off x="545191" y="1230277"/>
                <a:ext cx="5648304" cy="392488"/>
                <a:chOff x="393216" y="5981716"/>
                <a:chExt cx="5648304" cy="392488"/>
              </a:xfrm>
            </p:grpSpPr>
            <p:sp>
              <p:nvSpPr>
                <p:cNvPr id="116" name="Rectangle 115"/>
                <p:cNvSpPr/>
                <p:nvPr/>
              </p:nvSpPr>
              <p:spPr>
                <a:xfrm>
                  <a:off x="393216" y="6073841"/>
                  <a:ext cx="1099526" cy="27533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Calendar Year</a:t>
                  </a:r>
                </a:p>
              </p:txBody>
            </p:sp>
            <p:sp>
              <p:nvSpPr>
                <p:cNvPr id="117" name="Rectangle 116"/>
                <p:cNvSpPr/>
                <p:nvPr/>
              </p:nvSpPr>
              <p:spPr>
                <a:xfrm>
                  <a:off x="2198398" y="6073841"/>
                  <a:ext cx="490683" cy="30036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2016</a:t>
                  </a:r>
                </a:p>
              </p:txBody>
            </p:sp>
            <p:sp>
              <p:nvSpPr>
                <p:cNvPr id="118" name="Rectangle 117"/>
                <p:cNvSpPr/>
                <p:nvPr/>
              </p:nvSpPr>
              <p:spPr>
                <a:xfrm>
                  <a:off x="3581825" y="6073841"/>
                  <a:ext cx="490683" cy="30036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2017</a:t>
                  </a:r>
                </a:p>
              </p:txBody>
            </p:sp>
            <p:sp>
              <p:nvSpPr>
                <p:cNvPr id="119" name="Rectangle 118"/>
                <p:cNvSpPr/>
                <p:nvPr/>
              </p:nvSpPr>
              <p:spPr>
                <a:xfrm>
                  <a:off x="5017798" y="6073841"/>
                  <a:ext cx="490683" cy="30036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2018</a:t>
                  </a:r>
                </a:p>
              </p:txBody>
            </p:sp>
            <p:cxnSp>
              <p:nvCxnSpPr>
                <p:cNvPr id="120" name="Straight Connector 119"/>
                <p:cNvCxnSpPr/>
                <p:nvPr/>
              </p:nvCxnSpPr>
              <p:spPr bwMode="auto">
                <a:xfrm>
                  <a:off x="1858944" y="6153632"/>
                  <a:ext cx="0" cy="1904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cxnSp>
              <p:nvCxnSpPr>
                <p:cNvPr id="121" name="Straight Connector 120"/>
                <p:cNvCxnSpPr/>
                <p:nvPr/>
              </p:nvCxnSpPr>
              <p:spPr bwMode="auto">
                <a:xfrm>
                  <a:off x="3256504" y="6151556"/>
                  <a:ext cx="0" cy="1904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cxnSp>
              <p:nvCxnSpPr>
                <p:cNvPr id="122" name="Straight Connector 121"/>
                <p:cNvCxnSpPr/>
                <p:nvPr/>
              </p:nvCxnSpPr>
              <p:spPr bwMode="auto">
                <a:xfrm>
                  <a:off x="4671693" y="6151556"/>
                  <a:ext cx="0" cy="1904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cxnSp>
              <p:nvCxnSpPr>
                <p:cNvPr id="123" name="Straight Connector 122"/>
                <p:cNvCxnSpPr/>
                <p:nvPr/>
              </p:nvCxnSpPr>
              <p:spPr bwMode="auto">
                <a:xfrm>
                  <a:off x="6041520" y="5981716"/>
                  <a:ext cx="0" cy="1904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grpSp>
          <p:cxnSp>
            <p:nvCxnSpPr>
              <p:cNvPr id="115" name="Straight Connector 114"/>
              <p:cNvCxnSpPr/>
              <p:nvPr/>
            </p:nvCxnSpPr>
            <p:spPr bwMode="auto">
              <a:xfrm>
                <a:off x="-238028" y="1370286"/>
                <a:ext cx="6427235" cy="0"/>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grpSp>
        <p:sp>
          <p:nvSpPr>
            <p:cNvPr id="36" name="Rectangle 35"/>
            <p:cNvSpPr/>
            <p:nvPr/>
          </p:nvSpPr>
          <p:spPr>
            <a:xfrm>
              <a:off x="1944483" y="3837801"/>
              <a:ext cx="4284705" cy="247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CLAS12 Construction/Installation</a:t>
              </a:r>
            </a:p>
          </p:txBody>
        </p:sp>
        <p:sp>
          <p:nvSpPr>
            <p:cNvPr id="37" name="Rectangle 36"/>
            <p:cNvSpPr/>
            <p:nvPr/>
          </p:nvSpPr>
          <p:spPr>
            <a:xfrm>
              <a:off x="4931428" y="2055308"/>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38" name="Rectangle 37"/>
            <p:cNvSpPr/>
            <p:nvPr/>
          </p:nvSpPr>
          <p:spPr>
            <a:xfrm>
              <a:off x="4960171" y="2901832"/>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39" name="Rectangle 38"/>
            <p:cNvSpPr/>
            <p:nvPr/>
          </p:nvSpPr>
          <p:spPr>
            <a:xfrm>
              <a:off x="2783423" y="4697505"/>
              <a:ext cx="2506072" cy="247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SHMS Construction/Installation</a:t>
              </a:r>
            </a:p>
          </p:txBody>
        </p:sp>
        <p:sp>
          <p:nvSpPr>
            <p:cNvPr id="40" name="Rectangle 39"/>
            <p:cNvSpPr/>
            <p:nvPr/>
          </p:nvSpPr>
          <p:spPr>
            <a:xfrm>
              <a:off x="2177345" y="4039543"/>
              <a:ext cx="56362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Activity</a:t>
              </a:r>
            </a:p>
          </p:txBody>
        </p:sp>
        <p:sp>
          <p:nvSpPr>
            <p:cNvPr id="41" name="Rectangle 40"/>
            <p:cNvSpPr/>
            <p:nvPr/>
          </p:nvSpPr>
          <p:spPr>
            <a:xfrm>
              <a:off x="530775" y="832931"/>
              <a:ext cx="8156025" cy="329427"/>
            </a:xfrm>
            <a:prstGeom prst="rect">
              <a:avLst/>
            </a:prstGeom>
            <a:solidFill>
              <a:sysClr val="windowText" lastClr="00000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CEBAF Three-Year  Schedule</a:t>
              </a:r>
              <a:endParaRPr kumimoji="0" lang="en-US" sz="1400" b="1"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endParaRPr>
            </a:p>
          </p:txBody>
        </p:sp>
        <p:sp>
          <p:nvSpPr>
            <p:cNvPr id="42" name="TextBox 41"/>
            <p:cNvSpPr txBox="1"/>
            <p:nvPr/>
          </p:nvSpPr>
          <p:spPr>
            <a:xfrm>
              <a:off x="540027" y="872068"/>
              <a:ext cx="742354" cy="24707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Feb 2016</a:t>
              </a:r>
            </a:p>
          </p:txBody>
        </p:sp>
        <p:sp>
          <p:nvSpPr>
            <p:cNvPr id="43" name="Rectangle 42"/>
            <p:cNvSpPr/>
            <p:nvPr/>
          </p:nvSpPr>
          <p:spPr>
            <a:xfrm>
              <a:off x="3352800" y="4063929"/>
              <a:ext cx="1119823"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Non-CLAS12 Ops*</a:t>
              </a:r>
            </a:p>
          </p:txBody>
        </p:sp>
        <p:sp>
          <p:nvSpPr>
            <p:cNvPr id="44" name="Rectangle 43"/>
            <p:cNvSpPr/>
            <p:nvPr/>
          </p:nvSpPr>
          <p:spPr>
            <a:xfrm>
              <a:off x="2177345" y="4894676"/>
              <a:ext cx="56362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Activity</a:t>
              </a:r>
            </a:p>
          </p:txBody>
        </p:sp>
        <p:sp>
          <p:nvSpPr>
            <p:cNvPr id="45" name="Rectangle 44"/>
            <p:cNvSpPr/>
            <p:nvPr/>
          </p:nvSpPr>
          <p:spPr>
            <a:xfrm>
              <a:off x="6689708" y="5638800"/>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46" name="Rectangle 45"/>
            <p:cNvSpPr/>
            <p:nvPr/>
          </p:nvSpPr>
          <p:spPr>
            <a:xfrm>
              <a:off x="2174413" y="2705891"/>
              <a:ext cx="56362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Activity</a:t>
              </a:r>
            </a:p>
          </p:txBody>
        </p:sp>
        <p:cxnSp>
          <p:nvCxnSpPr>
            <p:cNvPr id="47" name="Straight Arrow Connector 46"/>
            <p:cNvCxnSpPr/>
            <p:nvPr/>
          </p:nvCxnSpPr>
          <p:spPr bwMode="auto">
            <a:xfrm>
              <a:off x="2971800" y="4086485"/>
              <a:ext cx="2628464" cy="0"/>
            </a:xfrm>
            <a:prstGeom prst="straightConnector1">
              <a:avLst/>
            </a:prstGeom>
            <a:solidFill>
              <a:srgbClr val="4F81BD"/>
            </a:solidFill>
            <a:ln w="12700" cap="flat" cmpd="sng" algn="ctr">
              <a:solidFill>
                <a:sysClr val="windowText" lastClr="000000"/>
              </a:solidFill>
              <a:prstDash val="solid"/>
              <a:round/>
              <a:headEnd type="none" w="med" len="med"/>
              <a:tailEnd type="triangle" w="med" len="med"/>
            </a:ln>
            <a:effectLst/>
          </p:spPr>
        </p:cxnSp>
        <p:cxnSp>
          <p:nvCxnSpPr>
            <p:cNvPr id="48" name="Straight Arrow Connector 47"/>
            <p:cNvCxnSpPr/>
            <p:nvPr/>
          </p:nvCxnSpPr>
          <p:spPr bwMode="auto">
            <a:xfrm>
              <a:off x="2957382" y="4958602"/>
              <a:ext cx="2002789" cy="0"/>
            </a:xfrm>
            <a:prstGeom prst="straightConnector1">
              <a:avLst/>
            </a:prstGeom>
            <a:solidFill>
              <a:srgbClr val="4F81BD"/>
            </a:solidFill>
            <a:ln w="12700" cap="flat" cmpd="sng" algn="ctr">
              <a:solidFill>
                <a:sysClr val="windowText" lastClr="000000"/>
              </a:solidFill>
              <a:prstDash val="solid"/>
              <a:round/>
              <a:headEnd type="none" w="med" len="med"/>
              <a:tailEnd type="triangle" w="med" len="med"/>
            </a:ln>
            <a:effectLst/>
          </p:spPr>
        </p:cxnSp>
        <p:cxnSp>
          <p:nvCxnSpPr>
            <p:cNvPr id="49" name="Straight Connector 48"/>
            <p:cNvCxnSpPr/>
            <p:nvPr/>
          </p:nvCxnSpPr>
          <p:spPr bwMode="auto">
            <a:xfrm>
              <a:off x="3607180" y="4343400"/>
              <a:ext cx="566217" cy="0"/>
            </a:xfrm>
            <a:prstGeom prst="line">
              <a:avLst/>
            </a:prstGeom>
            <a:solidFill>
              <a:srgbClr val="4F81BD"/>
            </a:solidFill>
            <a:ln w="127000" cap="flat" cmpd="sng" algn="ctr">
              <a:solidFill>
                <a:srgbClr val="7030A0"/>
              </a:solidFill>
              <a:prstDash val="solid"/>
              <a:round/>
              <a:headEnd type="none" w="med" len="med"/>
              <a:tailEnd type="none" w="med" len="med"/>
            </a:ln>
            <a:effectLst/>
          </p:spPr>
        </p:cxnSp>
        <p:sp>
          <p:nvSpPr>
            <p:cNvPr id="50" name="Rectangle 49"/>
            <p:cNvSpPr/>
            <p:nvPr/>
          </p:nvSpPr>
          <p:spPr>
            <a:xfrm>
              <a:off x="2838980" y="2590800"/>
              <a:ext cx="1442507" cy="247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SBS Construction</a:t>
              </a:r>
            </a:p>
          </p:txBody>
        </p:sp>
        <p:cxnSp>
          <p:nvCxnSpPr>
            <p:cNvPr id="51" name="Straight Arrow Connector 50"/>
            <p:cNvCxnSpPr/>
            <p:nvPr/>
          </p:nvCxnSpPr>
          <p:spPr bwMode="auto">
            <a:xfrm>
              <a:off x="2971800" y="2854960"/>
              <a:ext cx="2341261" cy="0"/>
            </a:xfrm>
            <a:prstGeom prst="straightConnector1">
              <a:avLst/>
            </a:prstGeom>
            <a:solidFill>
              <a:srgbClr val="4F81BD"/>
            </a:solidFill>
            <a:ln w="12700" cap="flat" cmpd="sng" algn="ctr">
              <a:solidFill>
                <a:sysClr val="windowText" lastClr="000000"/>
              </a:solidFill>
              <a:prstDash val="solid"/>
              <a:round/>
              <a:headEnd type="none" w="med" len="med"/>
              <a:tailEnd type="triangle" w="med" len="med"/>
            </a:ln>
            <a:effectLst/>
          </p:spPr>
        </p:cxnSp>
        <p:pic>
          <p:nvPicPr>
            <p:cNvPr id="5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950" y="3319463"/>
              <a:ext cx="381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3931" y="2444367"/>
              <a:ext cx="30480" cy="213360"/>
            </a:xfrm>
            <a:prstGeom prst="rect">
              <a:avLst/>
            </a:prstGeom>
          </p:spPr>
        </p:pic>
        <p:sp>
          <p:nvSpPr>
            <p:cNvPr id="54" name="Rectangle 53"/>
            <p:cNvSpPr/>
            <p:nvPr/>
          </p:nvSpPr>
          <p:spPr>
            <a:xfrm>
              <a:off x="8382023" y="4212196"/>
              <a:ext cx="52540" cy="134112"/>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endParaRPr>
            </a:p>
          </p:txBody>
        </p:sp>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7633" y="5765485"/>
              <a:ext cx="68687" cy="268225"/>
            </a:xfrm>
            <a:prstGeom prst="rect">
              <a:avLst/>
            </a:prstGeom>
          </p:spPr>
        </p:pic>
        <p:pic>
          <p:nvPicPr>
            <p:cNvPr id="56" name="Picture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1950" y="4241052"/>
              <a:ext cx="68687" cy="268225"/>
            </a:xfrm>
            <a:prstGeom prst="rect">
              <a:avLst/>
            </a:prstGeom>
          </p:spPr>
        </p:pic>
        <p:cxnSp>
          <p:nvCxnSpPr>
            <p:cNvPr id="57" name="Straight Connector 56"/>
            <p:cNvCxnSpPr/>
            <p:nvPr/>
          </p:nvCxnSpPr>
          <p:spPr bwMode="auto">
            <a:xfrm flipV="1">
              <a:off x="3051474" y="5899839"/>
              <a:ext cx="310896" cy="1"/>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58" name="Straight Connector 57"/>
            <p:cNvCxnSpPr/>
            <p:nvPr/>
          </p:nvCxnSpPr>
          <p:spPr bwMode="auto">
            <a:xfrm>
              <a:off x="3503415" y="5900470"/>
              <a:ext cx="44805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59" name="Straight Connector 58"/>
            <p:cNvCxnSpPr/>
            <p:nvPr/>
          </p:nvCxnSpPr>
          <p:spPr bwMode="auto">
            <a:xfrm flipV="1">
              <a:off x="4724400" y="5911413"/>
              <a:ext cx="384048" cy="1587"/>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60" name="Straight Connector 59"/>
            <p:cNvCxnSpPr/>
            <p:nvPr/>
          </p:nvCxnSpPr>
          <p:spPr bwMode="auto">
            <a:xfrm>
              <a:off x="5386512" y="5909996"/>
              <a:ext cx="53949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sp>
          <p:nvSpPr>
            <p:cNvPr id="61" name="Rectangle 60"/>
            <p:cNvSpPr/>
            <p:nvPr/>
          </p:nvSpPr>
          <p:spPr>
            <a:xfrm>
              <a:off x="6598746" y="5825843"/>
              <a:ext cx="52540" cy="134112"/>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endParaRPr>
            </a:p>
          </p:txBody>
        </p:sp>
        <p:sp>
          <p:nvSpPr>
            <p:cNvPr id="62" name="Rectangle 61"/>
            <p:cNvSpPr/>
            <p:nvPr/>
          </p:nvSpPr>
          <p:spPr>
            <a:xfrm>
              <a:off x="5343619" y="4935161"/>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63" name="Rectangle 62"/>
            <p:cNvSpPr/>
            <p:nvPr/>
          </p:nvSpPr>
          <p:spPr>
            <a:xfrm>
              <a:off x="4635611" y="4943112"/>
              <a:ext cx="533603"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Comm.</a:t>
              </a:r>
            </a:p>
          </p:txBody>
        </p:sp>
        <p:cxnSp>
          <p:nvCxnSpPr>
            <p:cNvPr id="64" name="Straight Connector 63"/>
            <p:cNvCxnSpPr/>
            <p:nvPr/>
          </p:nvCxnSpPr>
          <p:spPr bwMode="auto">
            <a:xfrm>
              <a:off x="4960171" y="5195048"/>
              <a:ext cx="149672" cy="0"/>
            </a:xfrm>
            <a:prstGeom prst="line">
              <a:avLst/>
            </a:prstGeom>
            <a:solidFill>
              <a:srgbClr val="4F81BD"/>
            </a:solidFill>
            <a:ln w="127000" cap="flat" cmpd="sng" algn="ctr">
              <a:solidFill>
                <a:srgbClr val="92D050"/>
              </a:solidFill>
              <a:prstDash val="solid"/>
              <a:round/>
              <a:headEnd type="none" w="med" len="med"/>
              <a:tailEnd type="none" w="med" len="med"/>
            </a:ln>
            <a:effectLst/>
          </p:spPr>
        </p:cxnSp>
        <p:cxnSp>
          <p:nvCxnSpPr>
            <p:cNvPr id="65" name="Straight Connector 64"/>
            <p:cNvCxnSpPr/>
            <p:nvPr/>
          </p:nvCxnSpPr>
          <p:spPr bwMode="auto">
            <a:xfrm>
              <a:off x="5378561" y="5195621"/>
              <a:ext cx="53949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pic>
          <p:nvPicPr>
            <p:cNvPr id="66" name="Picture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6761" y="5091952"/>
              <a:ext cx="68687" cy="268225"/>
            </a:xfrm>
            <a:prstGeom prst="rect">
              <a:avLst/>
            </a:prstGeom>
          </p:spPr>
        </p:pic>
        <p:sp>
          <p:nvSpPr>
            <p:cNvPr id="67" name="Rectangle 66"/>
            <p:cNvSpPr/>
            <p:nvPr/>
          </p:nvSpPr>
          <p:spPr>
            <a:xfrm>
              <a:off x="6615694" y="5119872"/>
              <a:ext cx="52540" cy="134112"/>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endParaRPr>
            </a:p>
          </p:txBody>
        </p:sp>
        <p:cxnSp>
          <p:nvCxnSpPr>
            <p:cNvPr id="68" name="Straight Connector 67"/>
            <p:cNvCxnSpPr/>
            <p:nvPr/>
          </p:nvCxnSpPr>
          <p:spPr bwMode="auto">
            <a:xfrm>
              <a:off x="5615650" y="4338371"/>
              <a:ext cx="302407"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69" name="Straight Connector 68"/>
            <p:cNvCxnSpPr/>
            <p:nvPr/>
          </p:nvCxnSpPr>
          <p:spPr bwMode="auto">
            <a:xfrm flipV="1">
              <a:off x="4723755" y="2320057"/>
              <a:ext cx="384048" cy="1"/>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70" name="Straight Connector 69"/>
            <p:cNvCxnSpPr/>
            <p:nvPr/>
          </p:nvCxnSpPr>
          <p:spPr bwMode="auto">
            <a:xfrm>
              <a:off x="3510866" y="2326428"/>
              <a:ext cx="44805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71" name="Straight Connector 70"/>
            <p:cNvCxnSpPr/>
            <p:nvPr/>
          </p:nvCxnSpPr>
          <p:spPr bwMode="auto">
            <a:xfrm>
              <a:off x="5378561" y="2319071"/>
              <a:ext cx="53949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72" name="Straight Connector 71"/>
            <p:cNvCxnSpPr/>
            <p:nvPr/>
          </p:nvCxnSpPr>
          <p:spPr bwMode="auto">
            <a:xfrm flipV="1">
              <a:off x="3063986" y="2324100"/>
              <a:ext cx="310896" cy="1"/>
            </a:xfrm>
            <a:prstGeom prst="line">
              <a:avLst/>
            </a:prstGeom>
            <a:solidFill>
              <a:srgbClr val="4F81BD"/>
            </a:solidFill>
            <a:ln w="127000" cap="flat" cmpd="sng" algn="ctr">
              <a:solidFill>
                <a:srgbClr val="0070C0"/>
              </a:solidFill>
              <a:prstDash val="solid"/>
              <a:round/>
              <a:headEnd type="none" w="med" len="med"/>
              <a:tailEnd type="none" w="med" len="med"/>
            </a:ln>
            <a:effectLst/>
          </p:spPr>
        </p:cxnSp>
        <p:sp>
          <p:nvSpPr>
            <p:cNvPr id="73" name="Rectangle 72"/>
            <p:cNvSpPr/>
            <p:nvPr/>
          </p:nvSpPr>
          <p:spPr>
            <a:xfrm>
              <a:off x="4978395" y="5616995"/>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cxnSp>
          <p:nvCxnSpPr>
            <p:cNvPr id="74" name="Straight Connector 73"/>
            <p:cNvCxnSpPr/>
            <p:nvPr/>
          </p:nvCxnSpPr>
          <p:spPr bwMode="auto">
            <a:xfrm>
              <a:off x="3510866" y="3178482"/>
              <a:ext cx="44805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75" name="Straight Connector 74"/>
            <p:cNvCxnSpPr/>
            <p:nvPr/>
          </p:nvCxnSpPr>
          <p:spPr bwMode="auto">
            <a:xfrm flipV="1">
              <a:off x="3063986" y="3176154"/>
              <a:ext cx="310896" cy="1"/>
            </a:xfrm>
            <a:prstGeom prst="line">
              <a:avLst/>
            </a:prstGeom>
            <a:solidFill>
              <a:srgbClr val="4F81BD"/>
            </a:solidFill>
            <a:ln w="127000" cap="flat" cmpd="sng" algn="ctr">
              <a:solidFill>
                <a:srgbClr val="0070C0"/>
              </a:solidFill>
              <a:prstDash val="solid"/>
              <a:round/>
              <a:headEnd type="none" w="med" len="med"/>
              <a:tailEnd type="none" w="med" len="med"/>
            </a:ln>
            <a:effectLst/>
          </p:spPr>
        </p:cxnSp>
        <p:sp>
          <p:nvSpPr>
            <p:cNvPr id="76" name="Rectangle 75"/>
            <p:cNvSpPr/>
            <p:nvPr/>
          </p:nvSpPr>
          <p:spPr>
            <a:xfrm>
              <a:off x="3085999" y="2826683"/>
              <a:ext cx="835292" cy="311125"/>
            </a:xfrm>
            <a:prstGeom prst="rect">
              <a:avLst/>
            </a:prstGeom>
          </p:spPr>
          <p:txBody>
            <a:bodyPr wrap="none">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Opportunistic</a:t>
              </a:r>
            </a:p>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cxnSp>
          <p:nvCxnSpPr>
            <p:cNvPr id="77" name="Straight Connector 76"/>
            <p:cNvCxnSpPr/>
            <p:nvPr/>
          </p:nvCxnSpPr>
          <p:spPr bwMode="auto">
            <a:xfrm flipV="1">
              <a:off x="4723755" y="3178798"/>
              <a:ext cx="384048" cy="1"/>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78" name="Straight Connector 77"/>
            <p:cNvCxnSpPr/>
            <p:nvPr/>
          </p:nvCxnSpPr>
          <p:spPr bwMode="auto">
            <a:xfrm>
              <a:off x="5378561" y="3177812"/>
              <a:ext cx="53949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79" name="Straight Connector 78"/>
            <p:cNvCxnSpPr/>
            <p:nvPr/>
          </p:nvCxnSpPr>
          <p:spPr bwMode="auto">
            <a:xfrm>
              <a:off x="5615650" y="4338761"/>
              <a:ext cx="149672" cy="0"/>
            </a:xfrm>
            <a:prstGeom prst="line">
              <a:avLst/>
            </a:prstGeom>
            <a:solidFill>
              <a:srgbClr val="4F81BD"/>
            </a:solidFill>
            <a:ln w="127000" cap="flat" cmpd="sng" algn="ctr">
              <a:solidFill>
                <a:srgbClr val="92D050"/>
              </a:solidFill>
              <a:prstDash val="solid"/>
              <a:round/>
              <a:headEnd type="none" w="med" len="med"/>
              <a:tailEnd type="none" w="med" len="med"/>
            </a:ln>
            <a:effectLst/>
          </p:spPr>
        </p:cxnSp>
        <p:sp>
          <p:nvSpPr>
            <p:cNvPr id="80" name="Rectangle 79"/>
            <p:cNvSpPr/>
            <p:nvPr/>
          </p:nvSpPr>
          <p:spPr>
            <a:xfrm>
              <a:off x="5457916" y="4070728"/>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81" name="Rectangle 80"/>
            <p:cNvSpPr/>
            <p:nvPr/>
          </p:nvSpPr>
          <p:spPr>
            <a:xfrm>
              <a:off x="3085999" y="1957730"/>
              <a:ext cx="835292" cy="311125"/>
            </a:xfrm>
            <a:prstGeom prst="rect">
              <a:avLst/>
            </a:prstGeom>
          </p:spPr>
          <p:txBody>
            <a:bodyPr wrap="none">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Opportunistic</a:t>
              </a:r>
            </a:p>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82" name="Rectangle 81"/>
            <p:cNvSpPr/>
            <p:nvPr/>
          </p:nvSpPr>
          <p:spPr>
            <a:xfrm>
              <a:off x="3085999" y="5522845"/>
              <a:ext cx="835292" cy="311125"/>
            </a:xfrm>
            <a:prstGeom prst="rect">
              <a:avLst/>
            </a:prstGeom>
          </p:spPr>
          <p:txBody>
            <a:bodyPr wrap="none">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Opportunistic</a:t>
              </a:r>
            </a:p>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cxnSp>
          <p:nvCxnSpPr>
            <p:cNvPr id="83" name="Straight Connector 82"/>
            <p:cNvCxnSpPr/>
            <p:nvPr/>
          </p:nvCxnSpPr>
          <p:spPr bwMode="auto">
            <a:xfrm>
              <a:off x="6492901" y="2321536"/>
              <a:ext cx="42976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84" name="Straight Connector 83"/>
            <p:cNvCxnSpPr/>
            <p:nvPr/>
          </p:nvCxnSpPr>
          <p:spPr bwMode="auto">
            <a:xfrm>
              <a:off x="7166319" y="2318477"/>
              <a:ext cx="484632"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sp>
          <p:nvSpPr>
            <p:cNvPr id="85" name="Rectangle 84"/>
            <p:cNvSpPr/>
            <p:nvPr/>
          </p:nvSpPr>
          <p:spPr>
            <a:xfrm>
              <a:off x="6682417" y="4070728"/>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86" name="Rectangle 85"/>
            <p:cNvSpPr/>
            <p:nvPr/>
          </p:nvSpPr>
          <p:spPr>
            <a:xfrm>
              <a:off x="6682417" y="2919453"/>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87" name="Rectangle 86"/>
            <p:cNvSpPr/>
            <p:nvPr/>
          </p:nvSpPr>
          <p:spPr>
            <a:xfrm>
              <a:off x="6647294" y="2055681"/>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88" name="Rectangle 87"/>
            <p:cNvSpPr/>
            <p:nvPr/>
          </p:nvSpPr>
          <p:spPr>
            <a:xfrm>
              <a:off x="6689708" y="4951063"/>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cxnSp>
          <p:nvCxnSpPr>
            <p:cNvPr id="89" name="Straight Connector 88"/>
            <p:cNvCxnSpPr/>
            <p:nvPr/>
          </p:nvCxnSpPr>
          <p:spPr bwMode="auto">
            <a:xfrm>
              <a:off x="6492901" y="3188229"/>
              <a:ext cx="42976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0" name="Straight Connector 89"/>
            <p:cNvCxnSpPr/>
            <p:nvPr/>
          </p:nvCxnSpPr>
          <p:spPr bwMode="auto">
            <a:xfrm>
              <a:off x="7166319" y="3185170"/>
              <a:ext cx="484632"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1" name="Straight Connector 90"/>
            <p:cNvCxnSpPr/>
            <p:nvPr/>
          </p:nvCxnSpPr>
          <p:spPr bwMode="auto">
            <a:xfrm>
              <a:off x="6492901" y="4341168"/>
              <a:ext cx="42976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2" name="Straight Connector 91"/>
            <p:cNvCxnSpPr/>
            <p:nvPr/>
          </p:nvCxnSpPr>
          <p:spPr bwMode="auto">
            <a:xfrm>
              <a:off x="7166319" y="4338109"/>
              <a:ext cx="484632"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3" name="Straight Connector 92"/>
            <p:cNvCxnSpPr/>
            <p:nvPr/>
          </p:nvCxnSpPr>
          <p:spPr bwMode="auto">
            <a:xfrm>
              <a:off x="6492901" y="5207860"/>
              <a:ext cx="42976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4" name="Straight Connector 93"/>
            <p:cNvCxnSpPr/>
            <p:nvPr/>
          </p:nvCxnSpPr>
          <p:spPr bwMode="auto">
            <a:xfrm>
              <a:off x="7166319" y="5204801"/>
              <a:ext cx="484632"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5" name="Straight Connector 94"/>
            <p:cNvCxnSpPr/>
            <p:nvPr/>
          </p:nvCxnSpPr>
          <p:spPr bwMode="auto">
            <a:xfrm>
              <a:off x="6492901" y="5915526"/>
              <a:ext cx="42976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6" name="Straight Connector 95"/>
            <p:cNvCxnSpPr/>
            <p:nvPr/>
          </p:nvCxnSpPr>
          <p:spPr bwMode="auto">
            <a:xfrm>
              <a:off x="7166319" y="5912467"/>
              <a:ext cx="484632"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7" name="Straight Connector 96"/>
            <p:cNvCxnSpPr/>
            <p:nvPr/>
          </p:nvCxnSpPr>
          <p:spPr bwMode="auto">
            <a:xfrm>
              <a:off x="8107772" y="2318477"/>
              <a:ext cx="15544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8" name="Straight Connector 97"/>
            <p:cNvCxnSpPr/>
            <p:nvPr/>
          </p:nvCxnSpPr>
          <p:spPr bwMode="auto">
            <a:xfrm>
              <a:off x="8110820" y="3184716"/>
              <a:ext cx="15544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9" name="Straight Connector 98"/>
            <p:cNvCxnSpPr/>
            <p:nvPr/>
          </p:nvCxnSpPr>
          <p:spPr bwMode="auto">
            <a:xfrm>
              <a:off x="8107772" y="4334440"/>
              <a:ext cx="15544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100" name="Straight Connector 99"/>
            <p:cNvCxnSpPr/>
            <p:nvPr/>
          </p:nvCxnSpPr>
          <p:spPr bwMode="auto">
            <a:xfrm>
              <a:off x="8110820" y="5201775"/>
              <a:ext cx="15544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101" name="Straight Connector 100"/>
            <p:cNvCxnSpPr/>
            <p:nvPr/>
          </p:nvCxnSpPr>
          <p:spPr bwMode="auto">
            <a:xfrm>
              <a:off x="8105536" y="5907745"/>
              <a:ext cx="15544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grpSp>
      <p:sp>
        <p:nvSpPr>
          <p:cNvPr id="142" name="TextBox 141"/>
          <p:cNvSpPr txBox="1"/>
          <p:nvPr/>
        </p:nvSpPr>
        <p:spPr>
          <a:xfrm>
            <a:off x="119854" y="6022916"/>
            <a:ext cx="2563522"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 Potential </a:t>
            </a:r>
            <a:r>
              <a:rPr lang="en-US" sz="1200" dirty="0" err="1" smtClean="0">
                <a:latin typeface="Arial" panose="020B0604020202020204" pitchFamily="34" charset="0"/>
                <a:cs typeface="Arial" panose="020B0604020202020204" pitchFamily="34" charset="0"/>
              </a:rPr>
              <a:t>PRad</a:t>
            </a:r>
            <a:r>
              <a:rPr lang="en-US" sz="1200" dirty="0" smtClean="0">
                <a:latin typeface="Arial" panose="020B0604020202020204" pitchFamily="34" charset="0"/>
                <a:cs typeface="Arial" panose="020B0604020202020204" pitchFamily="34" charset="0"/>
              </a:rPr>
              <a:t> Summer 2016 run</a:t>
            </a:r>
            <a:endParaRPr lang="en-US" sz="1200" dirty="0">
              <a:latin typeface="Arial" panose="020B0604020202020204" pitchFamily="34" charset="0"/>
              <a:cs typeface="Arial" panose="020B0604020202020204" pitchFamily="34" charset="0"/>
            </a:endParaRPr>
          </a:p>
        </p:txBody>
      </p:sp>
      <p:sp>
        <p:nvSpPr>
          <p:cNvPr id="2" name="TextBox 1"/>
          <p:cNvSpPr txBox="1"/>
          <p:nvPr/>
        </p:nvSpPr>
        <p:spPr>
          <a:xfrm>
            <a:off x="4950026" y="2151905"/>
            <a:ext cx="2837765" cy="1200329"/>
          </a:xfrm>
          <a:prstGeom prst="rect">
            <a:avLst/>
          </a:prstGeom>
          <a:solidFill>
            <a:srgbClr val="FFFF00"/>
          </a:solidFill>
          <a:ln>
            <a:solidFill>
              <a:schemeClr val="tx1"/>
            </a:solidFill>
          </a:ln>
          <a:scene3d>
            <a:camera prst="orthographicFront"/>
            <a:lightRig rig="threePt" dir="t"/>
          </a:scene3d>
          <a:sp3d>
            <a:bevelT/>
          </a:sp3d>
        </p:spPr>
        <p:txBody>
          <a:bodyPr wrap="none" rtlCol="0">
            <a:spAutoFit/>
          </a:bodyPr>
          <a:lstStyle/>
          <a:p>
            <a:r>
              <a:rPr lang="en-US" dirty="0" smtClean="0">
                <a:solidFill>
                  <a:srgbClr val="C00000"/>
                </a:solidFill>
              </a:rPr>
              <a:t>Problem is weeks of running</a:t>
            </a:r>
          </a:p>
          <a:p>
            <a:r>
              <a:rPr lang="en-US" dirty="0" smtClean="0">
                <a:solidFill>
                  <a:srgbClr val="C00000"/>
                </a:solidFill>
              </a:rPr>
              <a:t>Optimal: 			37</a:t>
            </a:r>
          </a:p>
          <a:p>
            <a:r>
              <a:rPr lang="en-US" dirty="0" smtClean="0">
                <a:solidFill>
                  <a:srgbClr val="C00000"/>
                </a:solidFill>
              </a:rPr>
              <a:t>Request: 			30</a:t>
            </a:r>
          </a:p>
          <a:p>
            <a:r>
              <a:rPr lang="en-US" dirty="0" smtClean="0">
                <a:solidFill>
                  <a:srgbClr val="C00000"/>
                </a:solidFill>
              </a:rPr>
              <a:t>Budget (FY17): 	23 + 3 </a:t>
            </a:r>
            <a:endParaRPr lang="en-US" dirty="0">
              <a:solidFill>
                <a:srgbClr val="C00000"/>
              </a:solidFill>
            </a:endParaRPr>
          </a:p>
        </p:txBody>
      </p:sp>
    </p:spTree>
    <p:extLst>
      <p:ext uri="{BB962C8B-B14F-4D97-AF65-F5344CB8AC3E}">
        <p14:creationId xmlns:p14="http://schemas.microsoft.com/office/powerpoint/2010/main" val="39085831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Collaborative Projects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813358858"/>
              </p:ext>
            </p:extLst>
          </p:nvPr>
        </p:nvGraphicFramePr>
        <p:xfrm>
          <a:off x="243839" y="1003103"/>
          <a:ext cx="8548468" cy="5261709"/>
        </p:xfrm>
        <a:graphic>
          <a:graphicData uri="http://schemas.openxmlformats.org/drawingml/2006/table">
            <a:tbl>
              <a:tblPr firstRow="1" bandRow="1">
                <a:tableStyleId>{5C22544A-7EE6-4342-B048-85BDC9FD1C3A}</a:tableStyleId>
              </a:tblPr>
              <a:tblGrid>
                <a:gridCol w="1261404">
                  <a:extLst>
                    <a:ext uri="{9D8B030D-6E8A-4147-A177-3AD203B41FA5}">
                      <a16:colId xmlns="" xmlns:a16="http://schemas.microsoft.com/office/drawing/2014/main" val="3068682981"/>
                    </a:ext>
                  </a:extLst>
                </a:gridCol>
                <a:gridCol w="3643532">
                  <a:extLst>
                    <a:ext uri="{9D8B030D-6E8A-4147-A177-3AD203B41FA5}">
                      <a16:colId xmlns="" xmlns:a16="http://schemas.microsoft.com/office/drawing/2014/main" val="2380572223"/>
                    </a:ext>
                  </a:extLst>
                </a:gridCol>
                <a:gridCol w="3643532">
                  <a:extLst>
                    <a:ext uri="{9D8B030D-6E8A-4147-A177-3AD203B41FA5}">
                      <a16:colId xmlns="" xmlns:a16="http://schemas.microsoft.com/office/drawing/2014/main" val="2326411357"/>
                    </a:ext>
                  </a:extLst>
                </a:gridCol>
              </a:tblGrid>
              <a:tr h="479559">
                <a:tc>
                  <a:txBody>
                    <a:bodyPr/>
                    <a:lstStyle/>
                    <a:p>
                      <a:endParaRPr lang="en-US" dirty="0"/>
                    </a:p>
                  </a:txBody>
                  <a:tcPr>
                    <a:solidFill>
                      <a:schemeClr val="bg1">
                        <a:lumMod val="50000"/>
                      </a:schemeClr>
                    </a:solidFill>
                  </a:tcPr>
                </a:tc>
                <a:tc>
                  <a:txBody>
                    <a:bodyPr/>
                    <a:lstStyle/>
                    <a:p>
                      <a:pPr algn="ctr"/>
                      <a:r>
                        <a:rPr lang="en-US" dirty="0">
                          <a:latin typeface="Arial" panose="020B0604020202020204" pitchFamily="34" charset="0"/>
                          <a:cs typeface="Arial" panose="020B0604020202020204" pitchFamily="34" charset="0"/>
                        </a:rPr>
                        <a:t>LCLS II</a:t>
                      </a:r>
                    </a:p>
                  </a:txBody>
                  <a:tcPr anchor="ctr">
                    <a:solidFill>
                      <a:schemeClr val="bg1">
                        <a:lumMod val="50000"/>
                      </a:schemeClr>
                    </a:solidFill>
                  </a:tcPr>
                </a:tc>
                <a:tc>
                  <a:txBody>
                    <a:bodyPr/>
                    <a:lstStyle/>
                    <a:p>
                      <a:pPr algn="ctr"/>
                      <a:r>
                        <a:rPr lang="en-US" dirty="0">
                          <a:latin typeface="Arial" panose="020B0604020202020204" pitchFamily="34" charset="0"/>
                          <a:cs typeface="Arial" panose="020B0604020202020204" pitchFamily="34" charset="0"/>
                        </a:rPr>
                        <a:t>FRIB</a:t>
                      </a:r>
                    </a:p>
                  </a:txBody>
                  <a:tcPr anchor="ctr">
                    <a:solidFill>
                      <a:schemeClr val="bg1">
                        <a:lumMod val="50000"/>
                      </a:schemeClr>
                    </a:solidFill>
                  </a:tcPr>
                </a:tc>
                <a:extLst>
                  <a:ext uri="{0D108BD9-81ED-4DB2-BD59-A6C34878D82A}">
                    <a16:rowId xmlns="" xmlns:a16="http://schemas.microsoft.com/office/drawing/2014/main" val="250970958"/>
                  </a:ext>
                </a:extLst>
              </a:tr>
              <a:tr h="1429350">
                <a:tc>
                  <a:txBody>
                    <a:bodyPr/>
                    <a:lstStyle/>
                    <a:p>
                      <a:endParaRPr lang="en-US" sz="1400" dirty="0">
                        <a:latin typeface="Arial" panose="020B0604020202020204" pitchFamily="34" charset="0"/>
                        <a:cs typeface="Arial" panose="020B0604020202020204" pitchFamily="34" charset="0"/>
                      </a:endParaRPr>
                    </a:p>
                  </a:txBody>
                  <a:tcPr>
                    <a:solidFill>
                      <a:schemeClr val="bg2">
                        <a:lumMod val="20000"/>
                        <a:lumOff val="80000"/>
                      </a:schemeClr>
                    </a:solidFill>
                  </a:tcPr>
                </a:tc>
                <a:tc>
                  <a:txBody>
                    <a:bodyPr/>
                    <a:lstStyle/>
                    <a:p>
                      <a:endParaRPr lang="en-US" sz="1400" dirty="0">
                        <a:latin typeface="Arial" panose="020B0604020202020204" pitchFamily="34" charset="0"/>
                        <a:cs typeface="Arial" panose="020B0604020202020204" pitchFamily="34" charset="0"/>
                      </a:endParaRPr>
                    </a:p>
                  </a:txBody>
                  <a:tcPr>
                    <a:solidFill>
                      <a:schemeClr val="bg2">
                        <a:lumMod val="20000"/>
                        <a:lumOff val="80000"/>
                      </a:schemeClr>
                    </a:solidFill>
                  </a:tcPr>
                </a:tc>
                <a:tc>
                  <a:txBody>
                    <a:bodyPr/>
                    <a:lstStyle/>
                    <a:p>
                      <a:endParaRPr lang="en-US" sz="1400" dirty="0">
                        <a:latin typeface="Arial" panose="020B0604020202020204" pitchFamily="34" charset="0"/>
                        <a:cs typeface="Arial" panose="020B0604020202020204" pitchFamily="34" charset="0"/>
                      </a:endParaRPr>
                    </a:p>
                  </a:txBody>
                  <a:tcPr>
                    <a:solidFill>
                      <a:schemeClr val="bg2">
                        <a:lumMod val="20000"/>
                        <a:lumOff val="80000"/>
                      </a:schemeClr>
                    </a:solidFill>
                  </a:tcPr>
                </a:tc>
                <a:extLst>
                  <a:ext uri="{0D108BD9-81ED-4DB2-BD59-A6C34878D82A}">
                    <a16:rowId xmlns="" xmlns:a16="http://schemas.microsoft.com/office/drawing/2014/main" val="1721604363"/>
                  </a:ext>
                </a:extLst>
              </a:tr>
              <a:tr h="247664">
                <a:tc>
                  <a:txBody>
                    <a:bodyPr/>
                    <a:lstStyle/>
                    <a:p>
                      <a:r>
                        <a:rPr lang="en-US" sz="1400" dirty="0">
                          <a:latin typeface="Arial" panose="020B0604020202020204" pitchFamily="34" charset="0"/>
                          <a:cs typeface="Arial" panose="020B0604020202020204" pitchFamily="34" charset="0"/>
                        </a:rPr>
                        <a:t>Description</a:t>
                      </a:r>
                    </a:p>
                  </a:txBody>
                  <a:tcPr>
                    <a:solidFill>
                      <a:schemeClr val="bg2">
                        <a:lumMod val="20000"/>
                        <a:lumOff val="80000"/>
                      </a:schemeClr>
                    </a:solidFill>
                  </a:tcPr>
                </a:tc>
                <a:tc>
                  <a:txBody>
                    <a:bodyPr/>
                    <a:lstStyle/>
                    <a:p>
                      <a:r>
                        <a:rPr lang="en-US" sz="1400" dirty="0">
                          <a:latin typeface="Arial" panose="020B0604020202020204" pitchFamily="34" charset="0"/>
                          <a:cs typeface="Arial" panose="020B0604020202020204" pitchFamily="34" charset="0"/>
                        </a:rPr>
                        <a:t>4</a:t>
                      </a:r>
                      <a:r>
                        <a:rPr lang="en-US" sz="1400" baseline="0" dirty="0">
                          <a:latin typeface="Arial" panose="020B0604020202020204" pitchFamily="34" charset="0"/>
                          <a:cs typeface="Arial" panose="020B0604020202020204" pitchFamily="34" charset="0"/>
                        </a:rPr>
                        <a:t> GeV superconducting </a:t>
                      </a:r>
                      <a:r>
                        <a:rPr lang="en-US" sz="1400" baseline="0" dirty="0" err="1">
                          <a:latin typeface="Arial" panose="020B0604020202020204" pitchFamily="34" charset="0"/>
                          <a:cs typeface="Arial" panose="020B0604020202020204" pitchFamily="34" charset="0"/>
                        </a:rPr>
                        <a:t>linac</a:t>
                      </a:r>
                      <a:r>
                        <a:rPr lang="en-US" sz="1400" baseline="0" dirty="0">
                          <a:latin typeface="Arial" panose="020B0604020202020204" pitchFamily="34" charset="0"/>
                          <a:cs typeface="Arial" panose="020B0604020202020204" pitchFamily="34" charset="0"/>
                        </a:rPr>
                        <a:t> in existing SLAC tunnel</a:t>
                      </a:r>
                      <a:endParaRPr lang="en-US" sz="1400" dirty="0">
                        <a:latin typeface="Arial" panose="020B0604020202020204" pitchFamily="34" charset="0"/>
                        <a:cs typeface="Arial" panose="020B0604020202020204" pitchFamily="34" charset="0"/>
                      </a:endParaRPr>
                    </a:p>
                  </a:txBody>
                  <a:tcPr>
                    <a:solidFill>
                      <a:schemeClr val="bg2">
                        <a:lumMod val="20000"/>
                        <a:lumOff val="80000"/>
                      </a:schemeClr>
                    </a:solidFill>
                  </a:tcPr>
                </a:tc>
                <a:tc>
                  <a:txBody>
                    <a:bodyPr/>
                    <a:lstStyle/>
                    <a:p>
                      <a:r>
                        <a:rPr lang="en-US" sz="1400" dirty="0">
                          <a:latin typeface="Arial" panose="020B0604020202020204" pitchFamily="34" charset="0"/>
                          <a:cs typeface="Arial" panose="020B0604020202020204" pitchFamily="34" charset="0"/>
                        </a:rPr>
                        <a:t>New user facility at MSU for rare isotope studies</a:t>
                      </a:r>
                    </a:p>
                  </a:txBody>
                  <a:tcPr>
                    <a:solidFill>
                      <a:schemeClr val="bg2">
                        <a:lumMod val="20000"/>
                        <a:lumOff val="80000"/>
                      </a:schemeClr>
                    </a:solidFill>
                  </a:tcPr>
                </a:tc>
                <a:extLst>
                  <a:ext uri="{0D108BD9-81ED-4DB2-BD59-A6C34878D82A}">
                    <a16:rowId xmlns="" xmlns:a16="http://schemas.microsoft.com/office/drawing/2014/main" val="2346117190"/>
                  </a:ext>
                </a:extLst>
              </a:tr>
              <a:tr h="362550">
                <a:tc>
                  <a:txBody>
                    <a:bodyPr/>
                    <a:lstStyle/>
                    <a:p>
                      <a:r>
                        <a:rPr lang="en-US" sz="1400" dirty="0">
                          <a:latin typeface="Arial" panose="020B0604020202020204" pitchFamily="34" charset="0"/>
                          <a:cs typeface="Arial" panose="020B0604020202020204" pitchFamily="34" charset="0"/>
                        </a:rPr>
                        <a:t>Collaboration</a:t>
                      </a:r>
                    </a:p>
                  </a:txBody>
                  <a:tcPr>
                    <a:solidFill>
                      <a:schemeClr val="bg2">
                        <a:lumMod val="20000"/>
                        <a:lumOff val="80000"/>
                      </a:schemeClr>
                    </a:solidFill>
                  </a:tcPr>
                </a:tc>
                <a:tc>
                  <a:txBody>
                    <a:bodyPr/>
                    <a:lstStyle/>
                    <a:p>
                      <a:r>
                        <a:rPr lang="en-US" sz="1400" dirty="0">
                          <a:latin typeface="Arial" panose="020B0604020202020204" pitchFamily="34" charset="0"/>
                          <a:cs typeface="Arial" panose="020B0604020202020204" pitchFamily="34" charset="0"/>
                        </a:rPr>
                        <a:t>ANL,</a:t>
                      </a:r>
                      <a:r>
                        <a:rPr lang="en-US" sz="1400" baseline="0" dirty="0">
                          <a:latin typeface="Arial" panose="020B0604020202020204" pitchFamily="34" charset="0"/>
                          <a:cs typeface="Arial" panose="020B0604020202020204" pitchFamily="34" charset="0"/>
                        </a:rPr>
                        <a:t> Cornell, FNAL, LBNL, SLAC, Jefferson Lab</a:t>
                      </a:r>
                      <a:endParaRPr lang="en-US" sz="1400" dirty="0">
                        <a:latin typeface="Arial" panose="020B0604020202020204" pitchFamily="34" charset="0"/>
                        <a:cs typeface="Arial" panose="020B0604020202020204" pitchFamily="34" charset="0"/>
                      </a:endParaRPr>
                    </a:p>
                  </a:txBody>
                  <a:tcPr>
                    <a:solidFill>
                      <a:schemeClr val="bg2">
                        <a:lumMod val="20000"/>
                        <a:lumOff val="80000"/>
                      </a:schemeClr>
                    </a:solidFill>
                  </a:tcPr>
                </a:tc>
                <a:tc>
                  <a:txBody>
                    <a:bodyPr/>
                    <a:lstStyle/>
                    <a:p>
                      <a:r>
                        <a:rPr lang="en-US" sz="1400" dirty="0">
                          <a:latin typeface="Arial" panose="020B0604020202020204" pitchFamily="34" charset="0"/>
                          <a:cs typeface="Arial" panose="020B0604020202020204" pitchFamily="34" charset="0"/>
                        </a:rPr>
                        <a:t>MSU, State</a:t>
                      </a:r>
                      <a:r>
                        <a:rPr lang="en-US" sz="1400" baseline="0" dirty="0">
                          <a:latin typeface="Arial" panose="020B0604020202020204" pitchFamily="34" charset="0"/>
                          <a:cs typeface="Arial" panose="020B0604020202020204" pitchFamily="34" charset="0"/>
                        </a:rPr>
                        <a:t> of Michigan, DOE SC, Jefferson Lab</a:t>
                      </a:r>
                      <a:endParaRPr lang="en-US" sz="1400" dirty="0">
                        <a:latin typeface="Arial" panose="020B0604020202020204" pitchFamily="34" charset="0"/>
                        <a:cs typeface="Arial" panose="020B0604020202020204" pitchFamily="34" charset="0"/>
                      </a:endParaRPr>
                    </a:p>
                  </a:txBody>
                  <a:tcPr>
                    <a:solidFill>
                      <a:schemeClr val="bg2">
                        <a:lumMod val="20000"/>
                        <a:lumOff val="80000"/>
                      </a:schemeClr>
                    </a:solidFill>
                  </a:tcPr>
                </a:tc>
                <a:extLst>
                  <a:ext uri="{0D108BD9-81ED-4DB2-BD59-A6C34878D82A}">
                    <a16:rowId xmlns="" xmlns:a16="http://schemas.microsoft.com/office/drawing/2014/main" val="1534175144"/>
                  </a:ext>
                </a:extLst>
              </a:tr>
              <a:tr h="843196">
                <a:tc>
                  <a:txBody>
                    <a:bodyPr/>
                    <a:lstStyle/>
                    <a:p>
                      <a:r>
                        <a:rPr lang="en-US" sz="1400" dirty="0">
                          <a:latin typeface="Arial" panose="020B0604020202020204" pitchFamily="34" charset="0"/>
                          <a:cs typeface="Arial" panose="020B0604020202020204" pitchFamily="34" charset="0"/>
                        </a:rPr>
                        <a:t>Jefferson Lab Scope</a:t>
                      </a:r>
                    </a:p>
                  </a:txBody>
                  <a:tcPr>
                    <a:solidFill>
                      <a:schemeClr val="bg2">
                        <a:lumMod val="20000"/>
                        <a:lumOff val="80000"/>
                      </a:schemeClr>
                    </a:solidFill>
                  </a:tcPr>
                </a:tc>
                <a:tc>
                  <a:txBody>
                    <a:bodyPr/>
                    <a:lstStyle/>
                    <a:p>
                      <a:pPr marL="285750" indent="-285750">
                        <a:buFont typeface="Arial" panose="020B0604020202020204" pitchFamily="34" charset="0"/>
                        <a:buChar char="•"/>
                      </a:pPr>
                      <a:r>
                        <a:rPr lang="en-US" sz="1400" dirty="0" err="1">
                          <a:latin typeface="Arial" panose="020B0604020202020204" pitchFamily="34" charset="0"/>
                          <a:cs typeface="Arial" panose="020B0604020202020204" pitchFamily="34" charset="0"/>
                        </a:rPr>
                        <a:t>Cryoplant</a:t>
                      </a:r>
                      <a:r>
                        <a:rPr lang="en-US" sz="1400" dirty="0">
                          <a:latin typeface="Arial" panose="020B0604020202020204" pitchFamily="34" charset="0"/>
                          <a:cs typeface="Arial" panose="020B0604020202020204" pitchFamily="34" charset="0"/>
                        </a:rPr>
                        <a:t> design</a:t>
                      </a:r>
                      <a:r>
                        <a:rPr lang="en-US" sz="1400" baseline="0" dirty="0">
                          <a:latin typeface="Arial" panose="020B0604020202020204" pitchFamily="34" charset="0"/>
                          <a:cs typeface="Arial" panose="020B0604020202020204" pitchFamily="34" charset="0"/>
                        </a:rPr>
                        <a:t> and acquisition</a:t>
                      </a:r>
                    </a:p>
                    <a:p>
                      <a:pPr marL="285750" indent="-285750">
                        <a:buFont typeface="Arial" panose="020B0604020202020204" pitchFamily="34" charset="0"/>
                        <a:buChar char="•"/>
                      </a:pPr>
                      <a:r>
                        <a:rPr lang="en-US" sz="1400" baseline="0" dirty="0" err="1">
                          <a:latin typeface="Arial" panose="020B0604020202020204" pitchFamily="34" charset="0"/>
                          <a:cs typeface="Arial" panose="020B0604020202020204" pitchFamily="34" charset="0"/>
                        </a:rPr>
                        <a:t>Cryomodule</a:t>
                      </a:r>
                      <a:r>
                        <a:rPr lang="en-US" sz="1400" baseline="0" dirty="0">
                          <a:latin typeface="Arial" panose="020B0604020202020204" pitchFamily="34" charset="0"/>
                          <a:cs typeface="Arial" panose="020B0604020202020204" pitchFamily="34" charset="0"/>
                        </a:rPr>
                        <a:t> and cavities for half of </a:t>
                      </a:r>
                      <a:r>
                        <a:rPr lang="en-US" sz="1400" baseline="0" dirty="0" err="1">
                          <a:latin typeface="Arial" panose="020B0604020202020204" pitchFamily="34" charset="0"/>
                          <a:cs typeface="Arial" panose="020B0604020202020204" pitchFamily="34" charset="0"/>
                        </a:rPr>
                        <a:t>linac</a:t>
                      </a:r>
                      <a:endParaRPr lang="en-US" sz="1400" baseline="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aseline="0" dirty="0" err="1">
                          <a:latin typeface="Arial" panose="020B0604020202020204" pitchFamily="34" charset="0"/>
                          <a:cs typeface="Arial" panose="020B0604020202020204" pitchFamily="34" charset="0"/>
                        </a:rPr>
                        <a:t>Qo</a:t>
                      </a:r>
                      <a:r>
                        <a:rPr lang="en-US" sz="1400" baseline="0" dirty="0">
                          <a:latin typeface="Arial" panose="020B0604020202020204" pitchFamily="34" charset="0"/>
                          <a:cs typeface="Arial" panose="020B0604020202020204" pitchFamily="34" charset="0"/>
                        </a:rPr>
                        <a:t> R&amp;D, LLRF, machine physics</a:t>
                      </a:r>
                      <a:endParaRPr lang="en-US" sz="1400" dirty="0">
                        <a:latin typeface="Arial" panose="020B0604020202020204" pitchFamily="34" charset="0"/>
                        <a:cs typeface="Arial" panose="020B0604020202020204" pitchFamily="34" charset="0"/>
                      </a:endParaRPr>
                    </a:p>
                  </a:txBody>
                  <a:tcPr>
                    <a:solidFill>
                      <a:schemeClr val="bg2">
                        <a:lumMod val="20000"/>
                        <a:lumOff val="80000"/>
                      </a:schemeClr>
                    </a:solidFill>
                  </a:tcPr>
                </a:tc>
                <a:tc>
                  <a:txBody>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Cryogenic</a:t>
                      </a:r>
                      <a:r>
                        <a:rPr lang="en-US" sz="1400" baseline="0" dirty="0">
                          <a:latin typeface="Arial" panose="020B0604020202020204" pitchFamily="34" charset="0"/>
                          <a:cs typeface="Arial" panose="020B0604020202020204" pitchFamily="34" charset="0"/>
                        </a:rPr>
                        <a:t> system design, procurement, fabrication, and integration</a:t>
                      </a:r>
                    </a:p>
                    <a:p>
                      <a:pPr marL="285750" indent="-285750">
                        <a:buFont typeface="Arial" panose="020B0604020202020204" pitchFamily="34" charset="0"/>
                        <a:buChar char="•"/>
                      </a:pPr>
                      <a:r>
                        <a:rPr lang="en-US" sz="1400" baseline="0" dirty="0" err="1">
                          <a:latin typeface="Arial" panose="020B0604020202020204" pitchFamily="34" charset="0"/>
                          <a:cs typeface="Arial" panose="020B0604020202020204" pitchFamily="34" charset="0"/>
                        </a:rPr>
                        <a:t>Cryomodule</a:t>
                      </a:r>
                      <a:r>
                        <a:rPr lang="en-US" sz="1400" baseline="0" dirty="0">
                          <a:latin typeface="Arial" panose="020B0604020202020204" pitchFamily="34" charset="0"/>
                          <a:cs typeface="Arial" panose="020B0604020202020204" pitchFamily="34" charset="0"/>
                        </a:rPr>
                        <a:t> engineering and design finalization</a:t>
                      </a:r>
                      <a:endParaRPr lang="en-US" sz="1400" dirty="0">
                        <a:latin typeface="Arial" panose="020B0604020202020204" pitchFamily="34" charset="0"/>
                        <a:cs typeface="Arial" panose="020B0604020202020204" pitchFamily="34" charset="0"/>
                      </a:endParaRPr>
                    </a:p>
                  </a:txBody>
                  <a:tcPr>
                    <a:solidFill>
                      <a:schemeClr val="bg2">
                        <a:lumMod val="20000"/>
                        <a:lumOff val="80000"/>
                      </a:schemeClr>
                    </a:solidFill>
                  </a:tcPr>
                </a:tc>
                <a:extLst>
                  <a:ext uri="{0D108BD9-81ED-4DB2-BD59-A6C34878D82A}">
                    <a16:rowId xmlns="" xmlns:a16="http://schemas.microsoft.com/office/drawing/2014/main" val="4043383032"/>
                  </a:ext>
                </a:extLst>
              </a:tr>
              <a:tr h="1038080">
                <a:tc>
                  <a:txBody>
                    <a:bodyPr/>
                    <a:lstStyle/>
                    <a:p>
                      <a:r>
                        <a:rPr lang="en-US" sz="1400" dirty="0">
                          <a:latin typeface="Arial" panose="020B0604020202020204" pitchFamily="34" charset="0"/>
                          <a:cs typeface="Arial" panose="020B0604020202020204" pitchFamily="34" charset="0"/>
                        </a:rPr>
                        <a:t>Status</a:t>
                      </a:r>
                    </a:p>
                  </a:txBody>
                  <a:tcPr>
                    <a:solidFill>
                      <a:schemeClr val="bg2">
                        <a:lumMod val="20000"/>
                        <a:lumOff val="80000"/>
                      </a:schemeClr>
                    </a:solidFill>
                  </a:tcPr>
                </a:tc>
                <a:tc>
                  <a:txBody>
                    <a:bodyPr/>
                    <a:lstStyle/>
                    <a:p>
                      <a:pPr marL="171450" indent="-171450"/>
                      <a:r>
                        <a:rPr lang="en-US" sz="1400" dirty="0" smtClean="0">
                          <a:latin typeface="Arial" panose="020B0604020202020204" pitchFamily="34" charset="0"/>
                          <a:cs typeface="Arial" panose="020B0604020202020204" pitchFamily="34" charset="0"/>
                          <a:sym typeface="Wingdings" panose="05000000000000000000" pitchFamily="2" charset="2"/>
                        </a:rPr>
                        <a:t> CD </a:t>
                      </a:r>
                      <a:r>
                        <a:rPr lang="en-US" sz="1400" dirty="0">
                          <a:latin typeface="Arial" panose="020B0604020202020204" pitchFamily="34" charset="0"/>
                          <a:cs typeface="Arial" panose="020B0604020202020204" pitchFamily="34" charset="0"/>
                          <a:sym typeface="Wingdings" panose="05000000000000000000" pitchFamily="2" charset="2"/>
                        </a:rPr>
                        <a:t>2/3A complete</a:t>
                      </a:r>
                    </a:p>
                    <a:p>
                      <a:pPr marL="171450" indent="-171450"/>
                      <a:r>
                        <a:rPr lang="en-US" sz="1400" dirty="0" smtClean="0">
                          <a:latin typeface="Arial" panose="020B0604020202020204" pitchFamily="34" charset="0"/>
                          <a:cs typeface="Arial" panose="020B0604020202020204" pitchFamily="34" charset="0"/>
                          <a:sym typeface="Wingdings" panose="05000000000000000000" pitchFamily="2" charset="2"/>
                        </a:rPr>
                        <a:t> First </a:t>
                      </a:r>
                      <a:r>
                        <a:rPr lang="en-US" sz="1400" dirty="0">
                          <a:latin typeface="Arial" panose="020B0604020202020204" pitchFamily="34" charset="0"/>
                          <a:cs typeface="Arial" panose="020B0604020202020204" pitchFamily="34" charset="0"/>
                          <a:sym typeface="Wingdings" panose="05000000000000000000" pitchFamily="2" charset="2"/>
                        </a:rPr>
                        <a:t>two </a:t>
                      </a:r>
                      <a:r>
                        <a:rPr lang="en-US" sz="1400" dirty="0" err="1">
                          <a:latin typeface="Arial" panose="020B0604020202020204" pitchFamily="34" charset="0"/>
                          <a:cs typeface="Arial" panose="020B0604020202020204" pitchFamily="34" charset="0"/>
                          <a:sym typeface="Wingdings" panose="05000000000000000000" pitchFamily="2" charset="2"/>
                        </a:rPr>
                        <a:t>cryoplant</a:t>
                      </a:r>
                      <a:r>
                        <a:rPr lang="en-US" sz="1400" baseline="0" dirty="0">
                          <a:latin typeface="Arial" panose="020B0604020202020204" pitchFamily="34" charset="0"/>
                          <a:cs typeface="Arial" panose="020B0604020202020204" pitchFamily="34" charset="0"/>
                          <a:sym typeface="Wingdings" panose="05000000000000000000" pitchFamily="2" charset="2"/>
                        </a:rPr>
                        <a:t> procurements placed</a:t>
                      </a:r>
                    </a:p>
                    <a:p>
                      <a:pPr marL="171450" indent="-171450"/>
                      <a:r>
                        <a:rPr lang="en-US" sz="1400" dirty="0" smtClean="0">
                          <a:latin typeface="Arial" panose="020B0604020202020204" pitchFamily="34" charset="0"/>
                          <a:cs typeface="Arial" panose="020B0604020202020204" pitchFamily="34" charset="0"/>
                          <a:sym typeface="Wingdings" panose="05000000000000000000" pitchFamily="2" charset="2"/>
                        </a:rPr>
                        <a:t> Several </a:t>
                      </a:r>
                      <a:r>
                        <a:rPr lang="en-US" sz="1400" dirty="0">
                          <a:latin typeface="Arial" panose="020B0604020202020204" pitchFamily="34" charset="0"/>
                          <a:cs typeface="Arial" panose="020B0604020202020204" pitchFamily="34" charset="0"/>
                          <a:sym typeface="Wingdings" panose="05000000000000000000" pitchFamily="2" charset="2"/>
                        </a:rPr>
                        <a:t>SRF</a:t>
                      </a:r>
                      <a:r>
                        <a:rPr lang="en-US" sz="1400" baseline="0" dirty="0">
                          <a:latin typeface="Arial" panose="020B0604020202020204" pitchFamily="34" charset="0"/>
                          <a:cs typeface="Arial" panose="020B0604020202020204" pitchFamily="34" charset="0"/>
                          <a:sym typeface="Wingdings" panose="05000000000000000000" pitchFamily="2" charset="2"/>
                        </a:rPr>
                        <a:t> contracts placed including </a:t>
                      </a:r>
                      <a:r>
                        <a:rPr lang="en-US" sz="1400" baseline="0" dirty="0" smtClean="0">
                          <a:latin typeface="Arial" panose="020B0604020202020204" pitchFamily="34" charset="0"/>
                          <a:cs typeface="Arial" panose="020B0604020202020204" pitchFamily="34" charset="0"/>
                          <a:sym typeface="Wingdings" panose="05000000000000000000" pitchFamily="2" charset="2"/>
                        </a:rPr>
                        <a:t> cavities </a:t>
                      </a:r>
                      <a:r>
                        <a:rPr lang="en-US" sz="1400" baseline="0" dirty="0">
                          <a:latin typeface="Arial" panose="020B0604020202020204" pitchFamily="34" charset="0"/>
                          <a:cs typeface="Arial" panose="020B0604020202020204" pitchFamily="34" charset="0"/>
                          <a:sym typeface="Wingdings" panose="05000000000000000000" pitchFamily="2" charset="2"/>
                        </a:rPr>
                        <a:t>- vendors performing well</a:t>
                      </a:r>
                    </a:p>
                    <a:p>
                      <a:pPr marL="171450" indent="-171450"/>
                      <a:r>
                        <a:rPr lang="en-US" sz="1400" baseline="0" dirty="0" smtClean="0">
                          <a:latin typeface="Arial" panose="020B0604020202020204" pitchFamily="34" charset="0"/>
                          <a:cs typeface="Arial" panose="020B0604020202020204" pitchFamily="34" charset="0"/>
                          <a:sym typeface="Wingdings" panose="05000000000000000000" pitchFamily="2" charset="2"/>
                        </a:rPr>
                        <a:t> All </a:t>
                      </a:r>
                      <a:r>
                        <a:rPr lang="en-US" sz="1400" baseline="0" dirty="0">
                          <a:latin typeface="Arial" panose="020B0604020202020204" pitchFamily="34" charset="0"/>
                          <a:cs typeface="Arial" panose="020B0604020202020204" pitchFamily="34" charset="0"/>
                          <a:sym typeface="Wingdings" panose="05000000000000000000" pitchFamily="2" charset="2"/>
                        </a:rPr>
                        <a:t>procurements for prototype </a:t>
                      </a:r>
                      <a:r>
                        <a:rPr lang="en-US" sz="1400" baseline="0" dirty="0" err="1">
                          <a:latin typeface="Arial" panose="020B0604020202020204" pitchFamily="34" charset="0"/>
                          <a:cs typeface="Arial" panose="020B0604020202020204" pitchFamily="34" charset="0"/>
                          <a:sym typeface="Wingdings" panose="05000000000000000000" pitchFamily="2" charset="2"/>
                        </a:rPr>
                        <a:t>cryomodule</a:t>
                      </a:r>
                      <a:r>
                        <a:rPr lang="en-US" sz="1400" baseline="0" dirty="0">
                          <a:latin typeface="Arial" panose="020B0604020202020204" pitchFamily="34" charset="0"/>
                          <a:cs typeface="Arial" panose="020B0604020202020204" pitchFamily="34" charset="0"/>
                          <a:sym typeface="Wingdings" panose="05000000000000000000" pitchFamily="2" charset="2"/>
                        </a:rPr>
                        <a:t> complete, assembly started</a:t>
                      </a:r>
                      <a:endParaRPr lang="en-US" sz="1400" dirty="0">
                        <a:latin typeface="Arial" panose="020B0604020202020204" pitchFamily="34" charset="0"/>
                        <a:cs typeface="Arial" panose="020B0604020202020204" pitchFamily="34" charset="0"/>
                      </a:endParaRPr>
                    </a:p>
                  </a:txBody>
                  <a:tcPr>
                    <a:solidFill>
                      <a:schemeClr val="bg2">
                        <a:lumMod val="20000"/>
                        <a:lumOff val="80000"/>
                      </a:schemeClr>
                    </a:solidFill>
                  </a:tcPr>
                </a:tc>
                <a:tc>
                  <a:txBody>
                    <a:bodyPr/>
                    <a:lstStyle/>
                    <a:p>
                      <a:r>
                        <a:rPr lang="en-US" sz="1400" dirty="0" smtClean="0">
                          <a:latin typeface="Arial" panose="020B0604020202020204" pitchFamily="34" charset="0"/>
                          <a:cs typeface="Arial" panose="020B0604020202020204" pitchFamily="34" charset="0"/>
                          <a:sym typeface="Wingdings" panose="05000000000000000000" pitchFamily="2" charset="2"/>
                        </a:rPr>
                        <a:t> FDR </a:t>
                      </a:r>
                      <a:r>
                        <a:rPr lang="en-US" sz="1400" dirty="0">
                          <a:latin typeface="Arial" panose="020B0604020202020204" pitchFamily="34" charset="0"/>
                          <a:cs typeface="Arial" panose="020B0604020202020204" pitchFamily="34" charset="0"/>
                          <a:sym typeface="Wingdings" panose="05000000000000000000" pitchFamily="2" charset="2"/>
                        </a:rPr>
                        <a:t>for 2K cold compressors</a:t>
                      </a:r>
                      <a:r>
                        <a:rPr lang="en-US" sz="1400" baseline="0" dirty="0">
                          <a:latin typeface="Arial" panose="020B0604020202020204" pitchFamily="34" charset="0"/>
                          <a:cs typeface="Arial" panose="020B0604020202020204" pitchFamily="34" charset="0"/>
                          <a:sym typeface="Wingdings" panose="05000000000000000000" pitchFamily="2" charset="2"/>
                        </a:rPr>
                        <a:t> complete</a:t>
                      </a:r>
                    </a:p>
                    <a:p>
                      <a:r>
                        <a:rPr lang="en-US" sz="1400" baseline="0" dirty="0" smtClean="0">
                          <a:latin typeface="Arial" panose="020B0604020202020204" pitchFamily="34" charset="0"/>
                          <a:cs typeface="Arial" panose="020B0604020202020204" pitchFamily="34" charset="0"/>
                          <a:sym typeface="Wingdings" panose="05000000000000000000" pitchFamily="2" charset="2"/>
                        </a:rPr>
                        <a:t> Beta </a:t>
                      </a:r>
                      <a:r>
                        <a:rPr lang="en-US" sz="1400" baseline="0" dirty="0">
                          <a:latin typeface="Arial" panose="020B0604020202020204" pitchFamily="34" charset="0"/>
                          <a:cs typeface="Arial" panose="020B0604020202020204" pitchFamily="34" charset="0"/>
                          <a:sym typeface="Wingdings" panose="05000000000000000000" pitchFamily="2" charset="2"/>
                        </a:rPr>
                        <a:t>0.041 design complete</a:t>
                      </a:r>
                    </a:p>
                    <a:p>
                      <a:r>
                        <a:rPr lang="en-US" sz="1400" baseline="0" dirty="0">
                          <a:latin typeface="Arial" panose="020B0604020202020204" pitchFamily="34" charset="0"/>
                          <a:cs typeface="Arial" panose="020B0604020202020204" pitchFamily="34" charset="0"/>
                          <a:sym typeface="Wingdings" panose="05000000000000000000" pitchFamily="2" charset="2"/>
                        </a:rPr>
                        <a:t>-  </a:t>
                      </a:r>
                      <a:r>
                        <a:rPr lang="en-US" sz="1400" baseline="0" dirty="0" smtClean="0">
                          <a:latin typeface="Arial" panose="020B0604020202020204" pitchFamily="34" charset="0"/>
                          <a:cs typeface="Arial" panose="020B0604020202020204" pitchFamily="34" charset="0"/>
                          <a:sym typeface="Wingdings" panose="05000000000000000000" pitchFamily="2" charset="2"/>
                        </a:rPr>
                        <a:t> Beta </a:t>
                      </a:r>
                      <a:r>
                        <a:rPr lang="en-US" sz="1400" baseline="0" dirty="0">
                          <a:latin typeface="Arial" panose="020B0604020202020204" pitchFamily="34" charset="0"/>
                          <a:cs typeface="Arial" panose="020B0604020202020204" pitchFamily="34" charset="0"/>
                          <a:sym typeface="Wingdings" panose="05000000000000000000" pitchFamily="2" charset="2"/>
                        </a:rPr>
                        <a:t>0.29 design underway</a:t>
                      </a:r>
                      <a:endParaRPr lang="en-US" sz="1400" dirty="0">
                        <a:latin typeface="Arial" panose="020B0604020202020204" pitchFamily="34" charset="0"/>
                        <a:cs typeface="Arial" panose="020B0604020202020204" pitchFamily="34" charset="0"/>
                      </a:endParaRPr>
                    </a:p>
                  </a:txBody>
                  <a:tcPr>
                    <a:solidFill>
                      <a:schemeClr val="bg2">
                        <a:lumMod val="20000"/>
                        <a:lumOff val="80000"/>
                      </a:schemeClr>
                    </a:solidFill>
                  </a:tcPr>
                </a:tc>
                <a:extLst>
                  <a:ext uri="{0D108BD9-81ED-4DB2-BD59-A6C34878D82A}">
                    <a16:rowId xmlns="" xmlns:a16="http://schemas.microsoft.com/office/drawing/2014/main" val="1928186657"/>
                  </a:ext>
                </a:extLst>
              </a:tr>
            </a:tbl>
          </a:graphicData>
        </a:graphic>
      </p:graphicFrame>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67181" y="1561514"/>
            <a:ext cx="1607692" cy="1266269"/>
          </a:xfrm>
          <a:prstGeom prst="rect">
            <a:avLst/>
          </a:prstGeom>
        </p:spPr>
      </p:pic>
      <p:sp>
        <p:nvSpPr>
          <p:cNvPr id="9" name="TextBox 8"/>
          <p:cNvSpPr txBox="1"/>
          <p:nvPr/>
        </p:nvSpPr>
        <p:spPr>
          <a:xfrm>
            <a:off x="6865034" y="1828800"/>
            <a:ext cx="1885071" cy="707886"/>
          </a:xfrm>
          <a:prstGeom prst="rect">
            <a:avLst/>
          </a:prstGeom>
          <a:noFill/>
        </p:spPr>
        <p:txBody>
          <a:bodyPr wrap="square" rtlCol="0">
            <a:spAutoFit/>
          </a:bodyPr>
          <a:lstStyle/>
          <a:p>
            <a:r>
              <a:rPr lang="en-US" sz="2000" dirty="0">
                <a:latin typeface="Arial" pitchFamily="34" charset="0"/>
                <a:cs typeface="Arial" pitchFamily="34" charset="0"/>
                <a:sym typeface="Symbol" panose="05050102010706020507" pitchFamily="18" charset="2"/>
              </a:rPr>
              <a:t></a:t>
            </a:r>
            <a:r>
              <a:rPr lang="en-US" sz="2000" dirty="0">
                <a:latin typeface="Arial" pitchFamily="34" charset="0"/>
                <a:cs typeface="Arial" pitchFamily="34" charset="0"/>
              </a:rPr>
              <a:t>=0.29 </a:t>
            </a:r>
            <a:r>
              <a:rPr lang="en-US" sz="2000" dirty="0" err="1">
                <a:latin typeface="Arial" pitchFamily="34" charset="0"/>
                <a:cs typeface="Arial" pitchFamily="34" charset="0"/>
              </a:rPr>
              <a:t>Cryomodule</a:t>
            </a:r>
            <a:endParaRPr lang="en-US" sz="2000" dirty="0">
              <a:latin typeface="Arial" pitchFamily="34" charset="0"/>
              <a:cs typeface="Arial" pitchFamily="34" charset="0"/>
            </a:endParaRPr>
          </a:p>
        </p:txBody>
      </p:sp>
      <p:sp>
        <p:nvSpPr>
          <p:cNvPr id="11" name="TextBox 10"/>
          <p:cNvSpPr txBox="1"/>
          <p:nvPr/>
        </p:nvSpPr>
        <p:spPr>
          <a:xfrm>
            <a:off x="3818206" y="1713913"/>
            <a:ext cx="1591994" cy="1015663"/>
          </a:xfrm>
          <a:prstGeom prst="rect">
            <a:avLst/>
          </a:prstGeom>
          <a:noFill/>
        </p:spPr>
        <p:txBody>
          <a:bodyPr wrap="square" rtlCol="0">
            <a:spAutoFit/>
          </a:bodyPr>
          <a:lstStyle/>
          <a:p>
            <a:r>
              <a:rPr lang="en-US" sz="2000" dirty="0">
                <a:latin typeface="Arial" pitchFamily="34" charset="0"/>
                <a:cs typeface="Arial" pitchFamily="34" charset="0"/>
                <a:sym typeface="Symbol" panose="05050102010706020507" pitchFamily="18" charset="2"/>
              </a:rPr>
              <a:t>Prototype Cavity String</a:t>
            </a:r>
            <a:endParaRPr lang="en-US" sz="2000" dirty="0">
              <a:latin typeface="Arial" pitchFamily="34" charset="0"/>
              <a:cs typeface="Arial" pitchFamily="34" charset="0"/>
            </a:endParaRPr>
          </a:p>
        </p:txBody>
      </p:sp>
      <p:pic>
        <p:nvPicPr>
          <p:cNvPr id="1026" name="Picture 2" descr="C:\Users\foremast\AppData\Local\Temp\20160712_09402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5441" y="1561514"/>
            <a:ext cx="1688358" cy="1266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408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9375"/>
            <a:ext cx="8382000" cy="914400"/>
          </a:xfrm>
        </p:spPr>
        <p:txBody>
          <a:bodyPr/>
          <a:lstStyle/>
          <a:p>
            <a:r>
              <a:rPr lang="en-US" sz="2600" b="1" dirty="0">
                <a:solidFill>
                  <a:prstClr val="black"/>
                </a:solidFill>
              </a:rPr>
              <a:t>Core </a:t>
            </a:r>
            <a:r>
              <a:rPr lang="en-US" sz="2600" b="1" dirty="0" smtClean="0">
                <a:solidFill>
                  <a:prstClr val="black"/>
                </a:solidFill>
              </a:rPr>
              <a:t>Capability </a:t>
            </a:r>
            <a:r>
              <a:rPr lang="en-US" sz="1800" b="1" dirty="0" smtClean="0">
                <a:solidFill>
                  <a:prstClr val="black"/>
                </a:solidFill>
              </a:rPr>
              <a:t>(Proposed): </a:t>
            </a:r>
            <a:r>
              <a:rPr lang="en-US" sz="2600" b="1" dirty="0" smtClean="0">
                <a:solidFill>
                  <a:prstClr val="black"/>
                </a:solidFill>
              </a:rPr>
              <a:t/>
            </a:r>
            <a:br>
              <a:rPr lang="en-US" sz="2600" b="1" dirty="0" smtClean="0">
                <a:solidFill>
                  <a:prstClr val="black"/>
                </a:solidFill>
              </a:rPr>
            </a:br>
            <a:r>
              <a:rPr lang="en-US" sz="2000" b="1" dirty="0" smtClean="0">
                <a:solidFill>
                  <a:prstClr val="black"/>
                </a:solidFill>
              </a:rPr>
              <a:t>Advanced Computer Science, Visualization </a:t>
            </a:r>
            <a:r>
              <a:rPr lang="en-US" sz="2000" b="1" dirty="0">
                <a:solidFill>
                  <a:prstClr val="black"/>
                </a:solidFill>
              </a:rPr>
              <a:t>&amp; Data Management  </a:t>
            </a:r>
            <a:r>
              <a:rPr lang="en-US" sz="2400" dirty="0">
                <a:solidFill>
                  <a:prstClr val="black"/>
                </a:solidFill>
              </a:rPr>
              <a:t/>
            </a:r>
            <a:br>
              <a:rPr lang="en-US" sz="2400" dirty="0">
                <a:solidFill>
                  <a:prstClr val="black"/>
                </a:solidFill>
              </a:rPr>
            </a:br>
            <a:endParaRPr lang="en-US" sz="2400" dirty="0"/>
          </a:p>
        </p:txBody>
      </p:sp>
      <p:sp>
        <p:nvSpPr>
          <p:cNvPr id="5" name="TextBox 4"/>
          <p:cNvSpPr txBox="1"/>
          <p:nvPr/>
        </p:nvSpPr>
        <p:spPr>
          <a:xfrm>
            <a:off x="304800" y="3777417"/>
            <a:ext cx="8686800" cy="2318583"/>
          </a:xfrm>
          <a:prstGeom prst="rect">
            <a:avLst/>
          </a:prstGeom>
          <a:noFill/>
        </p:spPr>
        <p:txBody>
          <a:bodyPr wrap="square" rtlCol="0">
            <a:spAutoFit/>
          </a:bodyPr>
          <a:lstStyle/>
          <a:p>
            <a:pPr>
              <a:buSzPct val="120000"/>
            </a:pPr>
            <a:r>
              <a:rPr lang="en-US" sz="2000" dirty="0" smtClean="0">
                <a:solidFill>
                  <a:srgbClr val="000000"/>
                </a:solidFill>
                <a:latin typeface="Arial"/>
                <a:cs typeface="Arial"/>
              </a:rPr>
              <a:t>Enhanced </a:t>
            </a:r>
            <a:r>
              <a:rPr lang="en-US" sz="2000" dirty="0">
                <a:solidFill>
                  <a:srgbClr val="000000"/>
                </a:solidFill>
                <a:latin typeface="Arial"/>
                <a:cs typeface="Arial"/>
              </a:rPr>
              <a:t>HPC </a:t>
            </a:r>
            <a:r>
              <a:rPr lang="en-US" sz="2000" dirty="0" smtClean="0">
                <a:solidFill>
                  <a:srgbClr val="000000"/>
                </a:solidFill>
                <a:latin typeface="Arial"/>
                <a:cs typeface="Arial"/>
              </a:rPr>
              <a:t>competence: LQCD program expertise and synergies with other </a:t>
            </a:r>
            <a:r>
              <a:rPr lang="en-US" sz="2000" dirty="0">
                <a:solidFill>
                  <a:srgbClr val="000000"/>
                </a:solidFill>
                <a:latin typeface="Arial"/>
                <a:cs typeface="Arial"/>
              </a:rPr>
              <a:t>TJNAF mission areas </a:t>
            </a:r>
          </a:p>
          <a:p>
            <a:pPr marL="401638" indent="-401638">
              <a:buSzPct val="120000"/>
              <a:buFont typeface="Arial" panose="020B0604020202020204" pitchFamily="34" charset="0"/>
              <a:buChar char="•"/>
            </a:pPr>
            <a:endParaRPr lang="en-US" sz="800" dirty="0" smtClean="0">
              <a:solidFill>
                <a:srgbClr val="000000"/>
              </a:solidFill>
              <a:latin typeface="Arial"/>
              <a:cs typeface="Arial"/>
            </a:endParaRPr>
          </a:p>
          <a:p>
            <a:pPr marL="401638" indent="-401638">
              <a:spcAft>
                <a:spcPts val="400"/>
              </a:spcAft>
              <a:buSzPct val="120000"/>
              <a:buFont typeface="Arial" panose="020B0604020202020204" pitchFamily="34" charset="0"/>
              <a:buChar char="•"/>
            </a:pPr>
            <a:r>
              <a:rPr lang="en-US" dirty="0" smtClean="0">
                <a:solidFill>
                  <a:srgbClr val="000000"/>
                </a:solidFill>
                <a:latin typeface="Arial"/>
                <a:cs typeface="Arial"/>
              </a:rPr>
              <a:t>Pioneering </a:t>
            </a:r>
            <a:r>
              <a:rPr lang="en-US" dirty="0">
                <a:solidFill>
                  <a:srgbClr val="000000"/>
                </a:solidFill>
                <a:latin typeface="Arial"/>
                <a:cs typeface="Arial"/>
              </a:rPr>
              <a:t>Beam Dynamics Simulations on </a:t>
            </a:r>
            <a:r>
              <a:rPr lang="en-US" dirty="0" smtClean="0">
                <a:solidFill>
                  <a:srgbClr val="000000"/>
                </a:solidFill>
                <a:latin typeface="Arial"/>
                <a:cs typeface="Arial"/>
              </a:rPr>
              <a:t>GPUs for accelerator modeling</a:t>
            </a:r>
          </a:p>
          <a:p>
            <a:pPr marL="401638" indent="-401638">
              <a:spcAft>
                <a:spcPts val="400"/>
              </a:spcAft>
              <a:buSzPct val="120000"/>
              <a:buFont typeface="Arial" panose="020B0604020202020204" pitchFamily="34" charset="0"/>
              <a:buChar char="•"/>
            </a:pPr>
            <a:r>
              <a:rPr lang="en-US" dirty="0">
                <a:solidFill>
                  <a:srgbClr val="000000"/>
                </a:solidFill>
                <a:latin typeface="Arial"/>
                <a:cs typeface="Arial"/>
              </a:rPr>
              <a:t>Pioneering parallelized workflows and algorithms for </a:t>
            </a:r>
            <a:r>
              <a:rPr lang="en-US" dirty="0" smtClean="0">
                <a:solidFill>
                  <a:srgbClr val="000000"/>
                </a:solidFill>
                <a:latin typeface="Arial"/>
                <a:cs typeface="Arial"/>
              </a:rPr>
              <a:t>12 GeV experimental program</a:t>
            </a:r>
            <a:endParaRPr lang="en-US" dirty="0">
              <a:solidFill>
                <a:srgbClr val="000000"/>
              </a:solidFill>
              <a:latin typeface="Arial"/>
              <a:cs typeface="Arial"/>
            </a:endParaRPr>
          </a:p>
          <a:p>
            <a:pPr marL="401638" indent="-401638">
              <a:buSzPct val="120000"/>
              <a:buFont typeface="Arial" panose="020B0604020202020204" pitchFamily="34" charset="0"/>
              <a:buChar char="•"/>
            </a:pPr>
            <a:r>
              <a:rPr lang="en-US" dirty="0">
                <a:solidFill>
                  <a:srgbClr val="000000"/>
                </a:solidFill>
                <a:latin typeface="Arial"/>
                <a:cs typeface="Arial"/>
              </a:rPr>
              <a:t>Detector imaging - iterative image reconstruction algorithms and visualization of biological systems with molecules labeled with </a:t>
            </a:r>
            <a:r>
              <a:rPr lang="en-US" dirty="0" smtClean="0">
                <a:solidFill>
                  <a:srgbClr val="000000"/>
                </a:solidFill>
                <a:latin typeface="Arial"/>
                <a:cs typeface="Arial"/>
              </a:rPr>
              <a:t>radioisotopes</a:t>
            </a:r>
            <a:endParaRPr lang="en-US" sz="2100" dirty="0">
              <a:solidFill>
                <a:srgbClr val="000000"/>
              </a:solidFill>
              <a:latin typeface="Arial"/>
              <a:cs typeface="Arial"/>
            </a:endParaRPr>
          </a:p>
        </p:txBody>
      </p:sp>
      <p:cxnSp>
        <p:nvCxnSpPr>
          <p:cNvPr id="13" name="Straight Connector 12"/>
          <p:cNvCxnSpPr>
            <a:endCxn id="22" idx="3"/>
          </p:cNvCxnSpPr>
          <p:nvPr/>
        </p:nvCxnSpPr>
        <p:spPr bwMode="auto">
          <a:xfrm flipH="1" flipV="1">
            <a:off x="2819400" y="1474864"/>
            <a:ext cx="638926" cy="399986"/>
          </a:xfrm>
          <a:prstGeom prst="line">
            <a:avLst/>
          </a:prstGeom>
          <a:solidFill>
            <a:schemeClr val="accent1"/>
          </a:solidFill>
          <a:ln w="28575" cap="flat" cmpd="sng" algn="ctr">
            <a:solidFill>
              <a:srgbClr val="002060"/>
            </a:solidFill>
            <a:prstDash val="solid"/>
            <a:round/>
            <a:headEnd type="none" w="med" len="med"/>
            <a:tailEnd type="none" w="med" len="med"/>
          </a:ln>
          <a:effectLst/>
        </p:spPr>
      </p:cxnSp>
      <p:cxnSp>
        <p:nvCxnSpPr>
          <p:cNvPr id="14" name="Straight Connector 13"/>
          <p:cNvCxnSpPr/>
          <p:nvPr/>
        </p:nvCxnSpPr>
        <p:spPr bwMode="auto">
          <a:xfrm flipH="1">
            <a:off x="1593412" y="1922806"/>
            <a:ext cx="1941114" cy="597004"/>
          </a:xfrm>
          <a:prstGeom prst="line">
            <a:avLst/>
          </a:prstGeom>
          <a:solidFill>
            <a:schemeClr val="accent1"/>
          </a:solidFill>
          <a:ln w="28575" cap="flat" cmpd="sng" algn="ctr">
            <a:solidFill>
              <a:srgbClr val="002060"/>
            </a:solidFill>
            <a:prstDash val="solid"/>
            <a:round/>
            <a:headEnd type="none" w="med" len="med"/>
            <a:tailEnd type="none" w="med" len="med"/>
          </a:ln>
          <a:effectLst/>
        </p:spPr>
      </p:cxnSp>
      <p:cxnSp>
        <p:nvCxnSpPr>
          <p:cNvPr id="16" name="Straight Connector 15"/>
          <p:cNvCxnSpPr/>
          <p:nvPr/>
        </p:nvCxnSpPr>
        <p:spPr bwMode="auto">
          <a:xfrm flipH="1" flipV="1">
            <a:off x="5591926" y="1999006"/>
            <a:ext cx="1573836" cy="601921"/>
          </a:xfrm>
          <a:prstGeom prst="line">
            <a:avLst/>
          </a:prstGeom>
          <a:solidFill>
            <a:schemeClr val="accent1"/>
          </a:solidFill>
          <a:ln w="28575" cap="flat" cmpd="sng" algn="ctr">
            <a:solidFill>
              <a:srgbClr val="002060"/>
            </a:solidFill>
            <a:prstDash val="solid"/>
            <a:round/>
            <a:headEnd type="none" w="med" len="med"/>
            <a:tailEnd type="none" w="med" len="med"/>
          </a:ln>
          <a:effectLst/>
        </p:spPr>
      </p:cxnSp>
      <p:cxnSp>
        <p:nvCxnSpPr>
          <p:cNvPr id="18" name="Straight Connector 17"/>
          <p:cNvCxnSpPr/>
          <p:nvPr/>
        </p:nvCxnSpPr>
        <p:spPr bwMode="auto">
          <a:xfrm flipH="1">
            <a:off x="5515726" y="1344354"/>
            <a:ext cx="1376161" cy="541054"/>
          </a:xfrm>
          <a:prstGeom prst="line">
            <a:avLst/>
          </a:prstGeom>
          <a:solidFill>
            <a:schemeClr val="accent1"/>
          </a:solidFill>
          <a:ln w="28575" cap="flat" cmpd="sng" algn="ctr">
            <a:solidFill>
              <a:srgbClr val="002060"/>
            </a:solidFill>
            <a:prstDash val="solid"/>
            <a:round/>
            <a:headEnd type="none" w="med" len="med"/>
            <a:tailEnd type="none" w="med" len="med"/>
          </a:ln>
          <a:effectLst/>
        </p:spPr>
      </p:cxnSp>
      <p:grpSp>
        <p:nvGrpSpPr>
          <p:cNvPr id="20" name="Group 19"/>
          <p:cNvGrpSpPr/>
          <p:nvPr/>
        </p:nvGrpSpPr>
        <p:grpSpPr>
          <a:xfrm>
            <a:off x="3305926" y="1429279"/>
            <a:ext cx="2366445" cy="837019"/>
            <a:chOff x="3266007" y="3591598"/>
            <a:chExt cx="2688185" cy="837019"/>
          </a:xfrm>
        </p:grpSpPr>
        <p:sp>
          <p:nvSpPr>
            <p:cNvPr id="6" name="Rectangle 5"/>
            <p:cNvSpPr/>
            <p:nvPr/>
          </p:nvSpPr>
          <p:spPr bwMode="auto">
            <a:xfrm>
              <a:off x="3266007" y="3591598"/>
              <a:ext cx="2688185" cy="837019"/>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outerShdw blurRad="292100" dist="139700" dir="2700000" algn="tl" rotWithShape="0">
                <a:prstClr val="black">
                  <a:alpha val="65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7" name="Rectangle 6"/>
            <p:cNvSpPr/>
            <p:nvPr/>
          </p:nvSpPr>
          <p:spPr>
            <a:xfrm>
              <a:off x="3959921" y="3675940"/>
              <a:ext cx="1477151" cy="646331"/>
            </a:xfrm>
            <a:prstGeom prst="rect">
              <a:avLst/>
            </a:prstGeom>
          </p:spPr>
          <p:txBody>
            <a:bodyPr wrap="none">
              <a:spAutoFit/>
            </a:bodyPr>
            <a:lstStyle/>
            <a:p>
              <a:r>
                <a:rPr lang="en-US" b="1" dirty="0">
                  <a:solidFill>
                    <a:srgbClr val="002060"/>
                  </a:solidFill>
                  <a:latin typeface="Arial" pitchFamily="34" charset="0"/>
                  <a:cs typeface="Arial" pitchFamily="34" charset="0"/>
                </a:rPr>
                <a:t>GPU/CPU </a:t>
              </a:r>
              <a:endParaRPr lang="en-US" b="1" dirty="0" smtClean="0">
                <a:solidFill>
                  <a:srgbClr val="002060"/>
                </a:solidFill>
                <a:latin typeface="Arial" pitchFamily="34" charset="0"/>
                <a:cs typeface="Arial" pitchFamily="34" charset="0"/>
              </a:endParaRPr>
            </a:p>
            <a:p>
              <a:pPr algn="ctr"/>
              <a:r>
                <a:rPr lang="en-US" b="1" dirty="0" smtClean="0">
                  <a:solidFill>
                    <a:srgbClr val="002060"/>
                  </a:solidFill>
                  <a:latin typeface="Arial" pitchFamily="34" charset="0"/>
                  <a:cs typeface="Arial" pitchFamily="34" charset="0"/>
                </a:rPr>
                <a:t>Expertise</a:t>
              </a:r>
              <a:endParaRPr lang="en-US" b="1" dirty="0">
                <a:solidFill>
                  <a:srgbClr val="002060"/>
                </a:solidFill>
                <a:latin typeface="Arial" pitchFamily="34" charset="0"/>
                <a:cs typeface="Arial" pitchFamily="34" charset="0"/>
              </a:endParaRPr>
            </a:p>
          </p:txBody>
        </p:sp>
      </p:grpSp>
      <p:grpSp>
        <p:nvGrpSpPr>
          <p:cNvPr id="27" name="Group 26"/>
          <p:cNvGrpSpPr/>
          <p:nvPr/>
        </p:nvGrpSpPr>
        <p:grpSpPr>
          <a:xfrm>
            <a:off x="334126" y="2516776"/>
            <a:ext cx="2791149" cy="591084"/>
            <a:chOff x="746616" y="5865735"/>
            <a:chExt cx="2791149" cy="591084"/>
          </a:xfrm>
        </p:grpSpPr>
        <p:sp>
          <p:nvSpPr>
            <p:cNvPr id="21" name="Rectangle 20"/>
            <p:cNvSpPr/>
            <p:nvPr/>
          </p:nvSpPr>
          <p:spPr bwMode="auto">
            <a:xfrm>
              <a:off x="746616" y="5865735"/>
              <a:ext cx="2791149" cy="591084"/>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outerShdw blurRad="292100" dist="139700" dir="2700000" algn="tl" rotWithShape="0">
                <a:prstClr val="black">
                  <a:alpha val="65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4" name="Rectangle 23"/>
            <p:cNvSpPr/>
            <p:nvPr/>
          </p:nvSpPr>
          <p:spPr>
            <a:xfrm>
              <a:off x="877026" y="5982089"/>
              <a:ext cx="2531462" cy="369332"/>
            </a:xfrm>
            <a:prstGeom prst="rect">
              <a:avLst/>
            </a:prstGeom>
          </p:spPr>
          <p:txBody>
            <a:bodyPr wrap="none">
              <a:spAutoFit/>
            </a:bodyPr>
            <a:lstStyle/>
            <a:p>
              <a:r>
                <a:rPr lang="en-US" b="1" dirty="0">
                  <a:solidFill>
                    <a:srgbClr val="002060"/>
                  </a:solidFill>
                  <a:latin typeface="Arial" pitchFamily="34" charset="0"/>
                  <a:cs typeface="Arial" pitchFamily="34" charset="0"/>
                </a:rPr>
                <a:t>Accelerator Modeling</a:t>
              </a:r>
            </a:p>
          </p:txBody>
        </p:sp>
      </p:grpSp>
      <p:grpSp>
        <p:nvGrpSpPr>
          <p:cNvPr id="28" name="Group 27"/>
          <p:cNvGrpSpPr/>
          <p:nvPr/>
        </p:nvGrpSpPr>
        <p:grpSpPr>
          <a:xfrm>
            <a:off x="6577653" y="1160806"/>
            <a:ext cx="1452673" cy="591084"/>
            <a:chOff x="6705600" y="3900881"/>
            <a:chExt cx="1452673" cy="591084"/>
          </a:xfrm>
        </p:grpSpPr>
        <p:sp>
          <p:nvSpPr>
            <p:cNvPr id="29" name="Rectangle 28"/>
            <p:cNvSpPr/>
            <p:nvPr/>
          </p:nvSpPr>
          <p:spPr bwMode="auto">
            <a:xfrm>
              <a:off x="6705600" y="3900881"/>
              <a:ext cx="1452673" cy="591084"/>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outerShdw blurRad="292100" dist="139700" dir="2700000" algn="tl" rotWithShape="0">
                <a:prstClr val="black">
                  <a:alpha val="65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30" name="Rectangle 29"/>
            <p:cNvSpPr/>
            <p:nvPr/>
          </p:nvSpPr>
          <p:spPr>
            <a:xfrm>
              <a:off x="7019834" y="3999837"/>
              <a:ext cx="838691" cy="369332"/>
            </a:xfrm>
            <a:prstGeom prst="rect">
              <a:avLst/>
            </a:prstGeom>
          </p:spPr>
          <p:txBody>
            <a:bodyPr wrap="none">
              <a:spAutoFit/>
            </a:bodyPr>
            <a:lstStyle/>
            <a:p>
              <a:r>
                <a:rPr lang="en-US" b="1" dirty="0">
                  <a:solidFill>
                    <a:srgbClr val="002060"/>
                  </a:solidFill>
                  <a:latin typeface="Arial" pitchFamily="34" charset="0"/>
                  <a:cs typeface="Arial" pitchFamily="34" charset="0"/>
                </a:rPr>
                <a:t>LQCD</a:t>
              </a:r>
            </a:p>
          </p:txBody>
        </p:sp>
      </p:grpSp>
      <p:grpSp>
        <p:nvGrpSpPr>
          <p:cNvPr id="25" name="Group 24"/>
          <p:cNvGrpSpPr/>
          <p:nvPr/>
        </p:nvGrpSpPr>
        <p:grpSpPr>
          <a:xfrm>
            <a:off x="5515726" y="2524591"/>
            <a:ext cx="3323474" cy="591084"/>
            <a:chOff x="5410200" y="5865735"/>
            <a:chExt cx="3323474" cy="591084"/>
          </a:xfrm>
        </p:grpSpPr>
        <p:sp>
          <p:nvSpPr>
            <p:cNvPr id="31" name="Rectangle 30"/>
            <p:cNvSpPr/>
            <p:nvPr/>
          </p:nvSpPr>
          <p:spPr bwMode="auto">
            <a:xfrm>
              <a:off x="5410200" y="5865735"/>
              <a:ext cx="3323474" cy="591084"/>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outerShdw blurRad="292100" dist="139700" dir="2700000" algn="tl" rotWithShape="0">
                <a:prstClr val="black">
                  <a:alpha val="65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32" name="Rectangle 31"/>
            <p:cNvSpPr/>
            <p:nvPr/>
          </p:nvSpPr>
          <p:spPr>
            <a:xfrm>
              <a:off x="5566845" y="5976611"/>
              <a:ext cx="3010183" cy="369332"/>
            </a:xfrm>
            <a:prstGeom prst="rect">
              <a:avLst/>
            </a:prstGeom>
          </p:spPr>
          <p:txBody>
            <a:bodyPr wrap="none">
              <a:spAutoFit/>
            </a:bodyPr>
            <a:lstStyle/>
            <a:p>
              <a:r>
                <a:rPr lang="en-US" b="1" dirty="0">
                  <a:solidFill>
                    <a:srgbClr val="002060"/>
                  </a:solidFill>
                  <a:latin typeface="Arial" pitchFamily="34" charset="0"/>
                  <a:cs typeface="Arial" pitchFamily="34" charset="0"/>
                </a:rPr>
                <a:t>Data Acquisition/Analysis</a:t>
              </a:r>
            </a:p>
          </p:txBody>
        </p:sp>
      </p:grpSp>
      <p:grpSp>
        <p:nvGrpSpPr>
          <p:cNvPr id="8" name="Group 7"/>
          <p:cNvGrpSpPr/>
          <p:nvPr/>
        </p:nvGrpSpPr>
        <p:grpSpPr>
          <a:xfrm>
            <a:off x="519229" y="1179322"/>
            <a:ext cx="2300171" cy="591084"/>
            <a:chOff x="101965" y="990600"/>
            <a:chExt cx="2300171" cy="591084"/>
          </a:xfrm>
        </p:grpSpPr>
        <p:sp>
          <p:nvSpPr>
            <p:cNvPr id="22" name="Rectangle 21"/>
            <p:cNvSpPr/>
            <p:nvPr/>
          </p:nvSpPr>
          <p:spPr bwMode="auto">
            <a:xfrm>
              <a:off x="101965" y="990600"/>
              <a:ext cx="2300171" cy="591084"/>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outerShdw blurRad="292100" dist="139700" dir="2700000" algn="tl" rotWithShape="0">
                <a:prstClr val="black">
                  <a:alpha val="65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2" name="Rectangle 11"/>
            <p:cNvSpPr/>
            <p:nvPr/>
          </p:nvSpPr>
          <p:spPr>
            <a:xfrm>
              <a:off x="152400" y="1066800"/>
              <a:ext cx="2236510" cy="369332"/>
            </a:xfrm>
            <a:prstGeom prst="rect">
              <a:avLst/>
            </a:prstGeom>
          </p:spPr>
          <p:txBody>
            <a:bodyPr wrap="none">
              <a:spAutoFit/>
            </a:bodyPr>
            <a:lstStyle/>
            <a:p>
              <a:r>
                <a:rPr lang="en-US" b="1" dirty="0" smtClean="0">
                  <a:solidFill>
                    <a:srgbClr val="002060"/>
                  </a:solidFill>
                  <a:latin typeface="Arial" pitchFamily="34" charset="0"/>
                  <a:cs typeface="Arial" pitchFamily="34" charset="0"/>
                </a:rPr>
                <a:t>Advanced </a:t>
              </a:r>
              <a:r>
                <a:rPr lang="en-US" b="1" dirty="0">
                  <a:solidFill>
                    <a:srgbClr val="002060"/>
                  </a:solidFill>
                  <a:latin typeface="Arial" pitchFamily="34" charset="0"/>
                  <a:cs typeface="Arial" pitchFamily="34" charset="0"/>
                </a:rPr>
                <a:t>Imaging</a:t>
              </a:r>
            </a:p>
          </p:txBody>
        </p:sp>
      </p:grpSp>
    </p:spTree>
    <p:extLst>
      <p:ext uri="{BB962C8B-B14F-4D97-AF65-F5344CB8AC3E}">
        <p14:creationId xmlns:p14="http://schemas.microsoft.com/office/powerpoint/2010/main" val="9266493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52400" y="803702"/>
            <a:ext cx="4648200" cy="5709255"/>
          </a:xfrm>
          <a:prstGeom prst="rect">
            <a:avLst/>
          </a:prstGeom>
          <a:noFill/>
          <a:ln w="9525">
            <a:noFill/>
            <a:miter lim="800000"/>
            <a:headEnd/>
            <a:tailEnd/>
          </a:ln>
        </p:spPr>
        <p:txBody>
          <a:bodyPr wrap="square">
            <a:spAutoFit/>
          </a:bodyPr>
          <a:lstStyle/>
          <a:p>
            <a:pPr defTabSz="457200">
              <a:defRPr/>
            </a:pPr>
            <a:r>
              <a:rPr lang="en-US" sz="1600" b="1" u="sng" dirty="0" err="1">
                <a:solidFill>
                  <a:srgbClr val="002060"/>
                </a:solidFill>
                <a:latin typeface="Arial" panose="020B0604020202020204" pitchFamily="34" charset="0"/>
                <a:ea typeface="ＭＳ Ｐゴシック" pitchFamily="1" charset="-128"/>
                <a:cs typeface="Arial" panose="020B0604020202020204" pitchFamily="34" charset="0"/>
              </a:rPr>
              <a:t>JLab</a:t>
            </a:r>
            <a:r>
              <a:rPr lang="en-US" sz="1600" b="1" u="sng" dirty="0">
                <a:solidFill>
                  <a:srgbClr val="002060"/>
                </a:solidFill>
                <a:latin typeface="Arial" panose="020B0604020202020204" pitchFamily="34" charset="0"/>
                <a:ea typeface="ＭＳ Ｐゴシック" pitchFamily="1" charset="-128"/>
                <a:cs typeface="Arial" panose="020B0604020202020204" pitchFamily="34" charset="0"/>
              </a:rPr>
              <a:t> </a:t>
            </a:r>
            <a:r>
              <a:rPr lang="en-US" sz="1600" b="1" u="sng" dirty="0" smtClean="0">
                <a:solidFill>
                  <a:srgbClr val="002060"/>
                </a:solidFill>
                <a:latin typeface="Arial" panose="020B0604020202020204" pitchFamily="34" charset="0"/>
                <a:ea typeface="ＭＳ Ｐゴシック" pitchFamily="1" charset="-128"/>
                <a:cs typeface="Arial" panose="020B0604020202020204" pitchFamily="34" charset="0"/>
              </a:rPr>
              <a:t>EIC </a:t>
            </a:r>
            <a:r>
              <a:rPr lang="en-US" sz="1600" b="1" u="sng" dirty="0">
                <a:solidFill>
                  <a:srgbClr val="002060"/>
                </a:solidFill>
                <a:latin typeface="Arial" panose="020B0604020202020204" pitchFamily="34" charset="0"/>
                <a:ea typeface="ＭＳ Ｐゴシック" pitchFamily="1" charset="-128"/>
                <a:cs typeface="Arial" panose="020B0604020202020204" pitchFamily="34" charset="0"/>
              </a:rPr>
              <a:t>Figure 8 Concept</a:t>
            </a:r>
          </a:p>
          <a:p>
            <a:pPr defTabSz="457200">
              <a:defRPr/>
            </a:pPr>
            <a:endParaRPr lang="en-US" sz="600" b="1" dirty="0">
              <a:solidFill>
                <a:srgbClr val="002060"/>
              </a:solidFill>
              <a:latin typeface="Arial" panose="020B0604020202020204" pitchFamily="34" charset="0"/>
              <a:ea typeface="ＭＳ Ｐゴシック" pitchFamily="1" charset="-128"/>
              <a:cs typeface="Arial" panose="020B0604020202020204" pitchFamily="34" charset="0"/>
            </a:endParaRPr>
          </a:p>
          <a:p>
            <a:pPr marL="284163" indent="-284163" defTabSz="457200">
              <a:buFontTx/>
              <a:buBlip>
                <a:blip r:embed="rId3"/>
              </a:buBlip>
              <a:defRPr/>
            </a:pP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Initial </a:t>
            </a:r>
            <a:r>
              <a:rPr lang="en-US" sz="1400" b="1" dirty="0">
                <a:solidFill>
                  <a:prstClr val="black"/>
                </a:solidFill>
                <a:latin typeface="Arial" panose="020B0604020202020204" pitchFamily="34" charset="0"/>
                <a:ea typeface="ＭＳ Ｐゴシック" pitchFamily="1" charset="-128"/>
                <a:cs typeface="Arial" panose="020B0604020202020204" pitchFamily="34" charset="0"/>
              </a:rPr>
              <a:t>configuration</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a:t>
            </a:r>
          </a:p>
          <a:p>
            <a:pPr lvl="1" indent="-171450" defTabSz="457200">
              <a:buFont typeface="Arial" pitchFamily="34" charset="0"/>
              <a:buChar char="•"/>
              <a:defRPr/>
            </a:pPr>
            <a:r>
              <a:rPr lang="en-US" sz="1400" dirty="0">
                <a:solidFill>
                  <a:prstClr val="black"/>
                </a:solidFill>
                <a:latin typeface="Arial" panose="020B0604020202020204" pitchFamily="34" charset="0"/>
                <a:ea typeface="ＭＳ Ｐゴシック" pitchFamily="1" charset="-128"/>
                <a:cs typeface="Arial" panose="020B0604020202020204" pitchFamily="34" charset="0"/>
              </a:rPr>
              <a:t>3-10 GeV on 20-100 GeV </a:t>
            </a:r>
            <a:r>
              <a:rPr lang="en-US" sz="1400" dirty="0" err="1">
                <a:solidFill>
                  <a:prstClr val="black"/>
                </a:solidFill>
                <a:latin typeface="Arial" panose="020B0604020202020204" pitchFamily="34" charset="0"/>
                <a:ea typeface="ＭＳ Ｐゴシック" pitchFamily="1" charset="-128"/>
                <a:cs typeface="Arial" panose="020B0604020202020204" pitchFamily="34" charset="0"/>
              </a:rPr>
              <a:t>ep/eA</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 collider</a:t>
            </a:r>
          </a:p>
          <a:p>
            <a:pPr lvl="1" indent="-171450" defTabSz="457200">
              <a:buFont typeface="Arial" pitchFamily="34" charset="0"/>
              <a:buChar char="•"/>
              <a:defRPr/>
            </a:pPr>
            <a:r>
              <a:rPr lang="en-US" sz="1400" dirty="0">
                <a:solidFill>
                  <a:prstClr val="black"/>
                </a:solidFill>
                <a:latin typeface="Arial" panose="020B0604020202020204" pitchFamily="34" charset="0"/>
                <a:ea typeface="ＭＳ Ｐゴシック" pitchFamily="1" charset="-128"/>
                <a:cs typeface="Arial" panose="020B0604020202020204" pitchFamily="34" charset="0"/>
              </a:rPr>
              <a:t>Optimized for high ion beam polarization:</a:t>
            </a:r>
          </a:p>
          <a:p>
            <a:pPr marL="1028700" lvl="2" indent="-285750" defTabSz="457200">
              <a:buFont typeface="Wingdings" panose="05000000000000000000" pitchFamily="2" charset="2"/>
              <a:buChar char="§"/>
              <a:defRPr/>
            </a:pPr>
            <a:r>
              <a:rPr lang="en-US" sz="1400" dirty="0">
                <a:solidFill>
                  <a:prstClr val="black"/>
                </a:solidFill>
                <a:latin typeface="Arial" panose="020B0604020202020204" pitchFamily="34" charset="0"/>
                <a:ea typeface="ＭＳ Ｐゴシック" pitchFamily="1" charset="-128"/>
                <a:cs typeface="Arial" panose="020B0604020202020204" pitchFamily="34" charset="0"/>
              </a:rPr>
              <a:t>polarized deuterons</a:t>
            </a:r>
          </a:p>
          <a:p>
            <a:pPr marL="461963" lvl="1" indent="-176213" defTabSz="457200">
              <a:buFont typeface="Arial" pitchFamily="34" charset="0"/>
              <a:buChar char="•"/>
              <a:defRPr/>
            </a:pPr>
            <a:r>
              <a:rPr lang="en-US" sz="1400" dirty="0">
                <a:solidFill>
                  <a:prstClr val="black"/>
                </a:solidFill>
                <a:latin typeface="Arial" panose="020B0604020202020204" pitchFamily="34" charset="0"/>
                <a:ea typeface="ＭＳ Ｐゴシック" pitchFamily="1" charset="-128"/>
                <a:cs typeface="Arial" panose="020B0604020202020204" pitchFamily="34" charset="0"/>
              </a:rPr>
              <a:t>Luminosity: </a:t>
            </a:r>
          </a:p>
          <a:p>
            <a:pPr marL="1028700" lvl="2" indent="-285750" defTabSz="457200">
              <a:buFont typeface="Wingdings" panose="05000000000000000000" pitchFamily="2" charset="2"/>
              <a:buChar char="§"/>
              <a:defRPr/>
            </a:pPr>
            <a:r>
              <a:rPr lang="en-US" sz="1400" dirty="0">
                <a:solidFill>
                  <a:prstClr val="black"/>
                </a:solidFill>
                <a:latin typeface="Arial" panose="020B0604020202020204" pitchFamily="34" charset="0"/>
                <a:ea typeface="ＭＳ Ｐゴシック" pitchFamily="1" charset="-128"/>
                <a:cs typeface="Arial" panose="020B0604020202020204" pitchFamily="34" charset="0"/>
              </a:rPr>
              <a:t>up to few x 10</a:t>
            </a:r>
            <a:r>
              <a:rPr lang="en-US" sz="1400" baseline="30000" dirty="0">
                <a:solidFill>
                  <a:prstClr val="black"/>
                </a:solidFill>
                <a:latin typeface="Arial" panose="020B0604020202020204" pitchFamily="34" charset="0"/>
                <a:ea typeface="ＭＳ Ｐゴシック" pitchFamily="1" charset="-128"/>
                <a:cs typeface="Arial" panose="020B0604020202020204" pitchFamily="34" charset="0"/>
              </a:rPr>
              <a:t>34</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 e-nucleons cm</a:t>
            </a:r>
            <a:r>
              <a:rPr lang="en-US" sz="1400" baseline="30000" dirty="0">
                <a:solidFill>
                  <a:prstClr val="black"/>
                </a:solidFill>
                <a:latin typeface="Arial" panose="020B0604020202020204" pitchFamily="34" charset="0"/>
                <a:ea typeface="ＭＳ Ｐゴシック" pitchFamily="1" charset="-128"/>
                <a:cs typeface="Arial" panose="020B0604020202020204" pitchFamily="34" charset="0"/>
              </a:rPr>
              <a:t>-2</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 s</a:t>
            </a:r>
            <a:r>
              <a:rPr lang="en-US" sz="1400" baseline="30000" dirty="0">
                <a:solidFill>
                  <a:prstClr val="black"/>
                </a:solidFill>
                <a:latin typeface="Arial" panose="020B0604020202020204" pitchFamily="34" charset="0"/>
                <a:ea typeface="ＭＳ Ｐゴシック" pitchFamily="1" charset="-128"/>
                <a:cs typeface="Arial" panose="020B0604020202020204" pitchFamily="34" charset="0"/>
              </a:rPr>
              <a:t>-1 </a:t>
            </a:r>
          </a:p>
          <a:p>
            <a:pPr marL="284163" lvl="2" indent="-284163" defTabSz="457200">
              <a:spcAft>
                <a:spcPts val="600"/>
              </a:spcAft>
              <a:buSzPct val="100000"/>
              <a:buFontTx/>
              <a:buBlip>
                <a:blip r:embed="rId3"/>
              </a:buBlip>
              <a:defRPr/>
            </a:pP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Low </a:t>
            </a:r>
            <a:r>
              <a:rPr lang="en-US" sz="1400" b="1" dirty="0">
                <a:solidFill>
                  <a:prstClr val="black"/>
                </a:solidFill>
                <a:latin typeface="Arial" panose="020B0604020202020204" pitchFamily="34" charset="0"/>
                <a:ea typeface="ＭＳ Ｐゴシック" pitchFamily="1" charset="-128"/>
                <a:cs typeface="Arial" panose="020B0604020202020204" pitchFamily="34" charset="0"/>
              </a:rPr>
              <a:t>technical </a:t>
            </a: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risk</a:t>
            </a:r>
            <a:endParaRPr lang="en-US" sz="1400" b="1" dirty="0">
              <a:solidFill>
                <a:prstClr val="black"/>
              </a:solidFill>
              <a:latin typeface="Arial" panose="020B0604020202020204" pitchFamily="34" charset="0"/>
              <a:ea typeface="ＭＳ Ｐゴシック" pitchFamily="1" charset="-128"/>
              <a:cs typeface="Arial" panose="020B0604020202020204" pitchFamily="34" charset="0"/>
            </a:endParaRPr>
          </a:p>
          <a:p>
            <a:pPr marL="284163" lvl="2" indent="-284163" defTabSz="457200">
              <a:buFontTx/>
              <a:buBlip>
                <a:blip r:embed="rId3"/>
              </a:buBlip>
              <a:defRPr/>
            </a:pP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Upgradable </a:t>
            </a:r>
            <a:r>
              <a:rPr lang="en-US" sz="1400" b="1" dirty="0">
                <a:solidFill>
                  <a:prstClr val="black"/>
                </a:solidFill>
                <a:latin typeface="Arial" panose="020B0604020202020204" pitchFamily="34" charset="0"/>
                <a:ea typeface="ＭＳ Ｐゴシック" pitchFamily="1" charset="-128"/>
                <a:cs typeface="Arial" panose="020B0604020202020204" pitchFamily="34" charset="0"/>
              </a:rPr>
              <a:t>to higher energies </a:t>
            </a:r>
          </a:p>
          <a:p>
            <a:pPr marL="0" lvl="2" defTabSz="457200">
              <a:defRPr/>
            </a:pPr>
            <a:r>
              <a:rPr lang="en-US" sz="1400"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250 </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GeV protons + 20 GeV </a:t>
            </a: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electrons</a:t>
            </a:r>
          </a:p>
          <a:p>
            <a:pPr marL="0" lvl="2" defTabSz="457200">
              <a:defRPr/>
            </a:pPr>
            <a:endParaRPr lang="en-US" sz="600" dirty="0">
              <a:solidFill>
                <a:prstClr val="black"/>
              </a:solidFill>
              <a:latin typeface="Arial" panose="020B0604020202020204" pitchFamily="34" charset="0"/>
              <a:ea typeface="ＭＳ Ｐゴシック" pitchFamily="1" charset="-128"/>
              <a:cs typeface="Arial" panose="020B0604020202020204" pitchFamily="34" charset="0"/>
            </a:endParaRPr>
          </a:p>
          <a:p>
            <a:pPr marL="284163" lvl="2" indent="-284163" defTabSz="457200">
              <a:buSzPct val="100000"/>
              <a:buFontTx/>
              <a:buBlip>
                <a:blip r:embed="rId3"/>
              </a:buBlip>
              <a:defRPr/>
            </a:pP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Flexible </a:t>
            </a:r>
            <a:r>
              <a:rPr lang="en-US" sz="1400" b="1" dirty="0">
                <a:solidFill>
                  <a:prstClr val="black"/>
                </a:solidFill>
                <a:latin typeface="Arial" panose="020B0604020202020204" pitchFamily="34" charset="0"/>
                <a:ea typeface="ＭＳ Ｐゴシック" pitchFamily="1" charset="-128"/>
                <a:cs typeface="Arial" panose="020B0604020202020204" pitchFamily="34" charset="0"/>
              </a:rPr>
              <a:t>timeframe for Construction </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	</a:t>
            </a:r>
          </a:p>
          <a:p>
            <a:pPr marL="0" lvl="2" defTabSz="457200">
              <a:buSzPct val="70000"/>
              <a:defRPr/>
            </a:pPr>
            <a:r>
              <a:rPr lang="en-US" sz="1400"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consistent </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w/running 12 GeV </a:t>
            </a: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CEBAF</a:t>
            </a:r>
          </a:p>
          <a:p>
            <a:pPr marL="0" lvl="2" defTabSz="457200">
              <a:buSzPct val="70000"/>
              <a:defRPr/>
            </a:pPr>
            <a:endParaRPr lang="en-US" sz="600" dirty="0">
              <a:solidFill>
                <a:prstClr val="black"/>
              </a:solidFill>
              <a:latin typeface="Arial" panose="020B0604020202020204" pitchFamily="34" charset="0"/>
              <a:ea typeface="ＭＳ Ｐゴシック" pitchFamily="1" charset="-128"/>
              <a:cs typeface="Arial" panose="020B0604020202020204" pitchFamily="34" charset="0"/>
            </a:endParaRPr>
          </a:p>
          <a:p>
            <a:pPr marL="284163" lvl="2" indent="-284163" defTabSz="457200">
              <a:spcAft>
                <a:spcPts val="600"/>
              </a:spcAft>
              <a:buFontTx/>
              <a:buBlip>
                <a:blip r:embed="rId3"/>
              </a:buBlip>
              <a:defRPr/>
            </a:pP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Thorough </a:t>
            </a:r>
            <a:r>
              <a:rPr lang="en-US" sz="1400" b="1" dirty="0">
                <a:solidFill>
                  <a:prstClr val="black"/>
                </a:solidFill>
                <a:latin typeface="Arial" panose="020B0604020202020204" pitchFamily="34" charset="0"/>
                <a:ea typeface="ＭＳ Ｐゴシック" pitchFamily="1" charset="-128"/>
                <a:cs typeface="Arial" panose="020B0604020202020204" pitchFamily="34" charset="0"/>
              </a:rPr>
              <a:t>cost estimate </a:t>
            </a: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completed</a:t>
            </a:r>
          </a:p>
          <a:p>
            <a:pPr marL="0" lvl="2" defTabSz="457200">
              <a:spcAft>
                <a:spcPts val="600"/>
              </a:spcAft>
              <a:defRPr/>
            </a:pPr>
            <a:r>
              <a:rPr lang="en-US" sz="1400" b="1"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presented </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to NSAC EIC Review</a:t>
            </a:r>
          </a:p>
          <a:p>
            <a:pPr marL="284163" lvl="2" indent="-284163" defTabSz="457200">
              <a:buFontTx/>
              <a:buBlip>
                <a:blip r:embed="rId3"/>
              </a:buBlip>
              <a:defRPr/>
            </a:pP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Cost </a:t>
            </a:r>
            <a:r>
              <a:rPr lang="en-US" sz="1400" b="1" dirty="0">
                <a:solidFill>
                  <a:prstClr val="black"/>
                </a:solidFill>
                <a:latin typeface="Arial" panose="020B0604020202020204" pitchFamily="34" charset="0"/>
                <a:ea typeface="ＭＳ Ｐゴシック" pitchFamily="1" charset="-128"/>
                <a:cs typeface="Arial" panose="020B0604020202020204" pitchFamily="34" charset="0"/>
              </a:rPr>
              <a:t>effective </a:t>
            </a: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operations</a:t>
            </a:r>
          </a:p>
          <a:p>
            <a:pPr marL="171450" lvl="0" indent="-171450" defTabSz="457200">
              <a:buFont typeface="Arial" panose="020B0604020202020204" pitchFamily="34" charset="0"/>
              <a:buChar char="•"/>
              <a:defRPr/>
            </a:pPr>
            <a:endParaRPr lang="en-US" sz="1400" dirty="0" smtClean="0">
              <a:solidFill>
                <a:prstClr val="black"/>
              </a:solidFill>
              <a:latin typeface="Arial" panose="020B0604020202020204" pitchFamily="34" charset="0"/>
              <a:ea typeface="ＭＳ Ｐゴシック" pitchFamily="1" charset="-128"/>
              <a:cs typeface="Arial" panose="020B0604020202020204" pitchFamily="34" charset="0"/>
            </a:endParaRPr>
          </a:p>
          <a:p>
            <a:pPr marL="171450" lvl="2" indent="-171450" defTabSz="457200">
              <a:buFont typeface="Wingdings 3"/>
              <a:buChar char="&quot;"/>
              <a:defRPr/>
            </a:pP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sym typeface="Wingdings 3"/>
              </a:rPr>
              <a:t>Fulfills White Paper Requirements</a:t>
            </a:r>
          </a:p>
          <a:p>
            <a:pPr marL="171450" lvl="2" indent="-171450" defTabSz="457200">
              <a:buFont typeface="Wingdings 3"/>
              <a:buChar char="&quot;"/>
              <a:defRPr/>
            </a:pPr>
            <a:endParaRPr lang="en-US" sz="1400" b="1" dirty="0">
              <a:solidFill>
                <a:prstClr val="black"/>
              </a:solidFill>
              <a:latin typeface="Arial" panose="020B0604020202020204" pitchFamily="34" charset="0"/>
              <a:ea typeface="ＭＳ Ｐゴシック" pitchFamily="1" charset="-128"/>
              <a:cs typeface="Arial" panose="020B0604020202020204" pitchFamily="34" charset="0"/>
              <a:sym typeface="Wingdings 3"/>
            </a:endParaRPr>
          </a:p>
          <a:p>
            <a:pPr defTabSz="457200">
              <a:defRPr/>
            </a:pPr>
            <a:r>
              <a:rPr lang="en-US" sz="1600" b="1" u="sng" dirty="0" smtClean="0">
                <a:solidFill>
                  <a:srgbClr val="002060"/>
                </a:solidFill>
                <a:latin typeface="Arial" panose="020B0604020202020204" pitchFamily="34" charset="0"/>
                <a:ea typeface="ＭＳ Ｐゴシック" pitchFamily="1" charset="-128"/>
                <a:cs typeface="Arial" panose="020B0604020202020204" pitchFamily="34" charset="0"/>
              </a:rPr>
              <a:t>Current Activities</a:t>
            </a:r>
          </a:p>
          <a:p>
            <a:pPr defTabSz="457200">
              <a:defRPr/>
            </a:pPr>
            <a:endParaRPr lang="en-US" sz="600" b="1" dirty="0" smtClean="0">
              <a:solidFill>
                <a:srgbClr val="002060"/>
              </a:solidFill>
              <a:latin typeface="Arial" panose="020B0604020202020204" pitchFamily="34" charset="0"/>
              <a:ea typeface="ＭＳ Ｐゴシック" pitchFamily="1" charset="-128"/>
              <a:cs typeface="Arial" panose="020B0604020202020204" pitchFamily="34" charset="0"/>
            </a:endParaRPr>
          </a:p>
          <a:p>
            <a:pPr marL="284163" indent="-284163" defTabSz="457200">
              <a:buFontTx/>
              <a:buBlip>
                <a:blip r:embed="rId3"/>
              </a:buBlip>
              <a:defRPr/>
            </a:pP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Site evaluation (VA funds)</a:t>
            </a:r>
          </a:p>
          <a:p>
            <a:pPr marL="284163" indent="-284163" defTabSz="457200">
              <a:buBlip>
                <a:blip r:embed="rId3"/>
              </a:buBlip>
              <a:defRPr/>
            </a:pP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Accelerator, detector R&amp;D (DOE and VA funds)</a:t>
            </a:r>
          </a:p>
          <a:p>
            <a:pPr marL="284163" lvl="0" indent="-284163" defTabSz="457200">
              <a:buBlip>
                <a:blip r:embed="rId3"/>
              </a:buBlip>
              <a:defRPr/>
            </a:pP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Design optimization (examine alternatives)</a:t>
            </a:r>
          </a:p>
          <a:p>
            <a:pPr marL="284163" lvl="0" indent="-284163" defTabSz="457200">
              <a:buBlip>
                <a:blip r:embed="rId3"/>
              </a:buBlip>
              <a:defRPr/>
            </a:pPr>
            <a:r>
              <a:rPr lang="en-US" sz="1400" b="1" dirty="0" smtClean="0">
                <a:solidFill>
                  <a:prstClr val="black"/>
                </a:solidFill>
                <a:latin typeface="Arial" panose="020B0604020202020204" pitchFamily="34" charset="0"/>
                <a:ea typeface="ＭＳ Ｐゴシック" pitchFamily="1" charset="-128"/>
                <a:cs typeface="Arial" panose="020B0604020202020204" pitchFamily="34" charset="0"/>
              </a:rPr>
              <a:t>Cost reduction</a:t>
            </a:r>
            <a:endParaRPr lang="en-US" sz="1400" dirty="0">
              <a:solidFill>
                <a:prstClr val="black"/>
              </a:solidFill>
              <a:ea typeface="ＭＳ Ｐゴシック" pitchFamily="1" charset="-128"/>
            </a:endParaRPr>
          </a:p>
        </p:txBody>
      </p:sp>
      <p:sp>
        <p:nvSpPr>
          <p:cNvPr id="5" name="Rectangle 2"/>
          <p:cNvSpPr txBox="1">
            <a:spLocks noChangeArrowheads="1"/>
          </p:cNvSpPr>
          <p:nvPr/>
        </p:nvSpPr>
        <p:spPr>
          <a:xfrm>
            <a:off x="304800" y="0"/>
            <a:ext cx="8179242" cy="762000"/>
          </a:xfrm>
          <a:prstGeom prst="rect">
            <a:avLst/>
          </a:prstGeom>
        </p:spPr>
        <p:txBody>
          <a:bodyPr vert="horz" lIns="91440" tIns="45720" rIns="91440" bIns="45720" rtlCol="0" anchor="ctr">
            <a:normAutofit fontScale="97500"/>
          </a:bodyPr>
          <a:lstStyle/>
          <a:p>
            <a:pPr algn="ctr" defTabSz="457200">
              <a:defRPr/>
            </a:pPr>
            <a:r>
              <a:rPr lang="en-US" sz="3300" b="1" dirty="0" smtClean="0">
                <a:solidFill>
                  <a:prstClr val="black"/>
                </a:solidFill>
                <a:latin typeface="Arial" charset="0"/>
              </a:rPr>
              <a:t>Electron Ion Collider at Jefferson </a:t>
            </a:r>
            <a:r>
              <a:rPr lang="en-US" sz="3300" b="1" dirty="0">
                <a:solidFill>
                  <a:prstClr val="black"/>
                </a:solidFill>
                <a:latin typeface="Arial" charset="0"/>
              </a:rPr>
              <a:t>Lab </a:t>
            </a:r>
          </a:p>
        </p:txBody>
      </p:sp>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8000" contrast="43000"/>
                    </a14:imgEffect>
                  </a14:imgLayer>
                </a14:imgProps>
              </a:ext>
              <a:ext uri="{28A0092B-C50C-407E-A947-70E740481C1C}">
                <a14:useLocalDpi xmlns:a14="http://schemas.microsoft.com/office/drawing/2010/main" val="0"/>
              </a:ext>
            </a:extLst>
          </a:blip>
          <a:srcRect l="1852" r="1"/>
          <a:stretch/>
        </p:blipFill>
        <p:spPr>
          <a:xfrm>
            <a:off x="4359590" y="1252096"/>
            <a:ext cx="4286010" cy="40057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02460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929390"/>
            <a:ext cx="8229600" cy="5196773"/>
          </a:xfrm>
        </p:spPr>
        <p:txBody>
          <a:bodyPr>
            <a:normAutofit/>
          </a:bodyPr>
          <a:lstStyle/>
          <a:p>
            <a:endParaRPr lang="en-US" sz="2000" dirty="0" smtClean="0"/>
          </a:p>
          <a:p>
            <a:pPr marL="457200" indent="-457200"/>
            <a:endParaRPr lang="en-US" sz="2000" dirty="0" smtClean="0"/>
          </a:p>
          <a:p>
            <a:pPr marL="0" indent="0">
              <a:buNone/>
            </a:pPr>
            <a:endParaRPr lang="en-US" sz="2000" dirty="0"/>
          </a:p>
        </p:txBody>
      </p:sp>
      <p:sp>
        <p:nvSpPr>
          <p:cNvPr id="5" name="Content Placeholder 2"/>
          <p:cNvSpPr txBox="1">
            <a:spLocks/>
          </p:cNvSpPr>
          <p:nvPr/>
        </p:nvSpPr>
        <p:spPr>
          <a:xfrm>
            <a:off x="457200" y="1447060"/>
            <a:ext cx="8229600" cy="467910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Highlights &amp; News</a:t>
            </a:r>
          </a:p>
          <a:p>
            <a:endParaRPr lang="en-US" sz="2400" dirty="0"/>
          </a:p>
          <a:p>
            <a:r>
              <a:rPr lang="en-US" sz="2400" dirty="0" smtClean="0"/>
              <a:t>Upgrade</a:t>
            </a:r>
          </a:p>
          <a:p>
            <a:pPr marL="0" indent="0">
              <a:buNone/>
            </a:pPr>
            <a:endParaRPr lang="en-US" sz="2400" dirty="0"/>
          </a:p>
          <a:p>
            <a:r>
              <a:rPr lang="en-US" sz="2400" dirty="0" smtClean="0"/>
              <a:t>Technology</a:t>
            </a:r>
          </a:p>
          <a:p>
            <a:endParaRPr lang="en-US" sz="2400" dirty="0"/>
          </a:p>
          <a:p>
            <a:r>
              <a:rPr lang="en-US" sz="2400" dirty="0" smtClean="0"/>
              <a:t>Infrastructure</a:t>
            </a:r>
          </a:p>
          <a:p>
            <a:endParaRPr lang="en-US" sz="2400" dirty="0"/>
          </a:p>
          <a:p>
            <a:r>
              <a:rPr lang="en-US" sz="2400" dirty="0" smtClean="0"/>
              <a:t>Conclusion</a:t>
            </a:r>
            <a:endParaRPr lang="en-US" sz="2400" dirty="0"/>
          </a:p>
        </p:txBody>
      </p:sp>
    </p:spTree>
    <p:extLst>
      <p:ext uri="{BB962C8B-B14F-4D97-AF65-F5344CB8AC3E}">
        <p14:creationId xmlns:p14="http://schemas.microsoft.com/office/powerpoint/2010/main" val="20546316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953" y="838200"/>
            <a:ext cx="7818120" cy="5578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Existing Infrastructure – Overview</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718364385"/>
              </p:ext>
            </p:extLst>
          </p:nvPr>
        </p:nvGraphicFramePr>
        <p:xfrm>
          <a:off x="4271962" y="914400"/>
          <a:ext cx="4114800" cy="1261134"/>
        </p:xfrm>
        <a:graphic>
          <a:graphicData uri="http://schemas.openxmlformats.org/drawingml/2006/table">
            <a:tbl>
              <a:tblPr firstRow="1" bandRow="1"/>
              <a:tblGrid>
                <a:gridCol w="1447800"/>
                <a:gridCol w="1447800"/>
                <a:gridCol w="1219200"/>
              </a:tblGrid>
              <a:tr h="28590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240"/>
                        </a:lnSpc>
                      </a:pPr>
                      <a:r>
                        <a:rPr lang="en-US" sz="1100" b="1" dirty="0" smtClean="0">
                          <a:solidFill>
                            <a:schemeClr val="bg1"/>
                          </a:solidFill>
                          <a:latin typeface="Arial" panose="020B0604020202020204" pitchFamily="34" charset="0"/>
                          <a:cs typeface="Arial"/>
                        </a:rPr>
                        <a:t>Ownership</a:t>
                      </a:r>
                      <a:endParaRPr lang="en-US" sz="1100" b="1" dirty="0">
                        <a:solidFill>
                          <a:schemeClr val="bg1"/>
                        </a:solidFill>
                        <a:latin typeface="Arial" panose="020B0604020202020204" pitchFamily="34" charset="0"/>
                        <a:cs typeface="Arial"/>
                      </a:endParaRPr>
                    </a:p>
                  </a:txBody>
                  <a:tcPr marL="91445" marR="91445" marT="45704" marB="45704" anchor="ctr">
                    <a:lnL w="12700" cmpd="sng">
                      <a:solidFill>
                        <a:srgbClr val="4F81BD"/>
                      </a:solidFill>
                    </a:lnL>
                    <a:lnR w="12700" cap="flat" cmpd="sng" algn="ctr">
                      <a:solidFill>
                        <a:srgbClr val="707276">
                          <a:lumMod val="75000"/>
                        </a:srgbClr>
                      </a:solidFill>
                      <a:prstDash val="solid"/>
                      <a:round/>
                      <a:headEnd type="none" w="med" len="med"/>
                      <a:tailEnd type="none" w="med" len="med"/>
                    </a:lnR>
                    <a:lnT w="12700" cmpd="sng">
                      <a:solidFill>
                        <a:srgbClr val="4F81BD"/>
                      </a:solidFill>
                    </a:lnT>
                    <a:lnB w="12700" cap="flat" cmpd="sng" algn="ctr">
                      <a:solidFill>
                        <a:srgbClr val="707276">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240"/>
                        </a:lnSpc>
                      </a:pPr>
                      <a:r>
                        <a:rPr lang="en-US" sz="1100" b="1" dirty="0" smtClean="0">
                          <a:solidFill>
                            <a:schemeClr val="bg1"/>
                          </a:solidFill>
                          <a:latin typeface="Arial" panose="020B0604020202020204" pitchFamily="34" charset="0"/>
                          <a:cs typeface="Arial"/>
                        </a:rPr>
                        <a:t>Gross Square Feet</a:t>
                      </a:r>
                      <a:endParaRPr lang="en-US" sz="1100" b="1" dirty="0">
                        <a:solidFill>
                          <a:schemeClr val="bg1"/>
                        </a:solidFill>
                        <a:latin typeface="Arial" panose="020B0604020202020204" pitchFamily="34" charset="0"/>
                        <a:cs typeface="Arial"/>
                      </a:endParaRPr>
                    </a:p>
                  </a:txBody>
                  <a:tcPr marL="91445" marR="91445" marT="45704" marB="45704" anchor="ctr">
                    <a:lnL w="12700" cap="flat" cmpd="sng" algn="ctr">
                      <a:solidFill>
                        <a:srgbClr val="707276">
                          <a:lumMod val="75000"/>
                        </a:srgbClr>
                      </a:solidFill>
                      <a:prstDash val="solid"/>
                      <a:round/>
                      <a:headEnd type="none" w="med" len="med"/>
                      <a:tailEnd type="none" w="med" len="med"/>
                    </a:lnL>
                    <a:lnR w="12700" cap="flat" cmpd="sng" algn="ctr">
                      <a:solidFill>
                        <a:srgbClr val="707276">
                          <a:lumMod val="75000"/>
                        </a:srgbClr>
                      </a:solidFill>
                      <a:prstDash val="solid"/>
                      <a:round/>
                      <a:headEnd type="none" w="med" len="med"/>
                      <a:tailEnd type="none" w="med" len="med"/>
                    </a:lnR>
                    <a:lnT w="12700" cmpd="sng">
                      <a:solidFill>
                        <a:srgbClr val="4F81BD"/>
                      </a:solidFill>
                    </a:lnT>
                    <a:lnB w="12700" cap="flat" cmpd="sng" algn="ctr">
                      <a:solidFill>
                        <a:srgbClr val="707276">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240"/>
                        </a:lnSpc>
                      </a:pPr>
                      <a:r>
                        <a:rPr lang="en-US" sz="1100" b="1" dirty="0" smtClean="0">
                          <a:solidFill>
                            <a:schemeClr val="bg1"/>
                          </a:solidFill>
                          <a:latin typeface="Arial" panose="020B0604020202020204" pitchFamily="34" charset="0"/>
                          <a:cs typeface="Arial"/>
                        </a:rPr>
                        <a:t>Facility Count</a:t>
                      </a:r>
                      <a:endParaRPr lang="en-US" sz="1100" b="1" dirty="0">
                        <a:solidFill>
                          <a:schemeClr val="bg1"/>
                        </a:solidFill>
                        <a:latin typeface="Arial" panose="020B0604020202020204" pitchFamily="34" charset="0"/>
                        <a:cs typeface="Arial"/>
                      </a:endParaRPr>
                    </a:p>
                  </a:txBody>
                  <a:tcPr marL="91445" marR="91445" marT="45704" marB="45704" anchor="ctr">
                    <a:lnL w="12700" cap="flat" cmpd="sng" algn="ctr">
                      <a:solidFill>
                        <a:srgbClr val="707276">
                          <a:lumMod val="75000"/>
                        </a:srgbClr>
                      </a:solidFill>
                      <a:prstDash val="solid"/>
                      <a:round/>
                      <a:headEnd type="none" w="med" len="med"/>
                      <a:tailEnd type="none" w="med" len="med"/>
                    </a:lnL>
                    <a:lnR w="12700" cap="flat" cmpd="sng" algn="ctr">
                      <a:solidFill>
                        <a:srgbClr val="707276">
                          <a:lumMod val="75000"/>
                        </a:srgbClr>
                      </a:solidFill>
                      <a:prstDash val="solid"/>
                      <a:round/>
                      <a:headEnd type="none" w="med" len="med"/>
                      <a:tailEnd type="none" w="med" len="med"/>
                    </a:lnR>
                    <a:lnT w="12700" cmpd="sng">
                      <a:solidFill>
                        <a:srgbClr val="4F81BD"/>
                      </a:solidFill>
                    </a:lnT>
                    <a:lnB w="12700" cap="flat" cmpd="sng" algn="ctr">
                      <a:solidFill>
                        <a:srgbClr val="707276">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r>
              <a:tr h="23119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ts val="1240"/>
                        </a:lnSpc>
                      </a:pPr>
                      <a:r>
                        <a:rPr lang="en-US" sz="1100" b="1" dirty="0" smtClean="0">
                          <a:solidFill>
                            <a:sysClr val="windowText" lastClr="000000"/>
                          </a:solidFill>
                          <a:latin typeface="Arial" panose="020B0604020202020204" pitchFamily="34" charset="0"/>
                          <a:cs typeface="Arial"/>
                        </a:rPr>
                        <a:t>DOE Owned</a:t>
                      </a:r>
                      <a:endParaRPr lang="en-US" sz="1100" b="1" dirty="0">
                        <a:solidFill>
                          <a:sysClr val="windowText" lastClr="000000"/>
                        </a:solidFill>
                        <a:latin typeface="Arial" panose="020B0604020202020204" pitchFamily="34" charset="0"/>
                        <a:cs typeface="Arial"/>
                      </a:endParaRPr>
                    </a:p>
                  </a:txBody>
                  <a:tcPr marL="91445" marR="91445" marT="45704" marB="45704" anchor="ctr">
                    <a:lnL w="12700" cmpd="sng">
                      <a:solidFill>
                        <a:srgbClr val="4F81BD"/>
                      </a:solidFill>
                    </a:lnL>
                    <a:lnR w="12700" cap="flat" cmpd="sng" algn="ctr">
                      <a:solidFill>
                        <a:srgbClr val="707276">
                          <a:lumMod val="75000"/>
                        </a:srgbClr>
                      </a:solidFill>
                      <a:prstDash val="solid"/>
                      <a:round/>
                      <a:headEnd type="none" w="med" len="med"/>
                      <a:tailEnd type="none" w="med" len="med"/>
                    </a:lnR>
                    <a:lnT w="12700" cap="flat" cmpd="sng" algn="ctr">
                      <a:solidFill>
                        <a:srgbClr val="707276">
                          <a:lumMod val="75000"/>
                        </a:srgbClr>
                      </a:solidFill>
                      <a:prstDash val="solid"/>
                      <a:round/>
                      <a:headEnd type="none" w="med" len="med"/>
                      <a:tailEnd type="none" w="med" len="med"/>
                    </a:lnT>
                    <a:lnB w="12700" cap="flat" cmpd="sng" algn="ctr">
                      <a:solidFill>
                        <a:srgbClr val="707276">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ts val="1240"/>
                        </a:lnSpc>
                      </a:pPr>
                      <a:r>
                        <a:rPr lang="en-US" sz="1100" b="1" dirty="0" smtClean="0">
                          <a:solidFill>
                            <a:sysClr val="windowText" lastClr="000000"/>
                          </a:solidFill>
                          <a:latin typeface="Arial" panose="020B0604020202020204" pitchFamily="34" charset="0"/>
                          <a:cs typeface="Arial"/>
                        </a:rPr>
                        <a:t>876,084</a:t>
                      </a:r>
                      <a:endParaRPr lang="en-US" sz="1100" b="1" dirty="0">
                        <a:solidFill>
                          <a:sysClr val="windowText" lastClr="000000"/>
                        </a:solidFill>
                        <a:latin typeface="Arial" panose="020B0604020202020204" pitchFamily="34" charset="0"/>
                        <a:cs typeface="Arial"/>
                      </a:endParaRPr>
                    </a:p>
                  </a:txBody>
                  <a:tcPr marL="91445" marR="91445" marT="45704" marB="45704" anchor="ctr">
                    <a:lnL w="12700" cap="flat" cmpd="sng" algn="ctr">
                      <a:solidFill>
                        <a:srgbClr val="707276">
                          <a:lumMod val="75000"/>
                        </a:srgbClr>
                      </a:solidFill>
                      <a:prstDash val="solid"/>
                      <a:round/>
                      <a:headEnd type="none" w="med" len="med"/>
                      <a:tailEnd type="none" w="med" len="med"/>
                    </a:lnL>
                    <a:lnR w="12700" cap="flat" cmpd="sng" algn="ctr">
                      <a:solidFill>
                        <a:srgbClr val="707276">
                          <a:lumMod val="75000"/>
                        </a:srgbClr>
                      </a:solidFill>
                      <a:prstDash val="solid"/>
                      <a:round/>
                      <a:headEnd type="none" w="med" len="med"/>
                      <a:tailEnd type="none" w="med" len="med"/>
                    </a:lnR>
                    <a:lnT w="12700" cap="flat" cmpd="sng" algn="ctr">
                      <a:solidFill>
                        <a:srgbClr val="707276">
                          <a:lumMod val="75000"/>
                        </a:srgbClr>
                      </a:solidFill>
                      <a:prstDash val="solid"/>
                      <a:round/>
                      <a:headEnd type="none" w="med" len="med"/>
                      <a:tailEnd type="none" w="med" len="med"/>
                    </a:lnT>
                    <a:lnB w="12700" cap="flat" cmpd="sng" algn="ctr">
                      <a:solidFill>
                        <a:srgbClr val="707276">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ts val="1240"/>
                        </a:lnSpc>
                      </a:pPr>
                      <a:r>
                        <a:rPr lang="en-US" sz="1100" b="1" dirty="0" smtClean="0">
                          <a:solidFill>
                            <a:sysClr val="windowText" lastClr="000000"/>
                          </a:solidFill>
                          <a:latin typeface="Arial" panose="020B0604020202020204" pitchFamily="34" charset="0"/>
                          <a:cs typeface="Arial"/>
                        </a:rPr>
                        <a:t>70</a:t>
                      </a:r>
                      <a:endParaRPr lang="en-US" sz="1100" b="1" dirty="0">
                        <a:solidFill>
                          <a:sysClr val="windowText" lastClr="000000"/>
                        </a:solidFill>
                        <a:latin typeface="Arial" panose="020B0604020202020204" pitchFamily="34" charset="0"/>
                        <a:cs typeface="Arial"/>
                      </a:endParaRPr>
                    </a:p>
                  </a:txBody>
                  <a:tcPr marL="91445" marR="91445" marT="45704" marB="45704" anchor="ctr">
                    <a:lnL w="12700" cap="flat" cmpd="sng" algn="ctr">
                      <a:solidFill>
                        <a:srgbClr val="707276">
                          <a:lumMod val="75000"/>
                        </a:srgbClr>
                      </a:solidFill>
                      <a:prstDash val="solid"/>
                      <a:round/>
                      <a:headEnd type="none" w="med" len="med"/>
                      <a:tailEnd type="none" w="med" len="med"/>
                    </a:lnL>
                    <a:lnR w="12700" cap="flat" cmpd="sng" algn="ctr">
                      <a:solidFill>
                        <a:srgbClr val="707276">
                          <a:lumMod val="75000"/>
                        </a:srgbClr>
                      </a:solidFill>
                      <a:prstDash val="solid"/>
                      <a:round/>
                      <a:headEnd type="none" w="med" len="med"/>
                      <a:tailEnd type="none" w="med" len="med"/>
                    </a:lnR>
                    <a:lnT w="12700" cap="flat" cmpd="sng" algn="ctr">
                      <a:solidFill>
                        <a:srgbClr val="707276">
                          <a:lumMod val="75000"/>
                        </a:srgbClr>
                      </a:solidFill>
                      <a:prstDash val="solid"/>
                      <a:round/>
                      <a:headEnd type="none" w="med" len="med"/>
                      <a:tailEnd type="none" w="med" len="med"/>
                    </a:lnT>
                    <a:lnB w="12700" cap="flat" cmpd="sng" algn="ctr">
                      <a:solidFill>
                        <a:srgbClr val="707276">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23119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ts val="1240"/>
                        </a:lnSpc>
                      </a:pPr>
                      <a:r>
                        <a:rPr lang="en-US" sz="1100" b="1" dirty="0" smtClean="0">
                          <a:solidFill>
                            <a:sysClr val="windowText" lastClr="000000"/>
                          </a:solidFill>
                          <a:latin typeface="Arial" panose="020B0604020202020204" pitchFamily="34" charset="0"/>
                          <a:cs typeface="Arial"/>
                        </a:rPr>
                        <a:t>DOE Leased</a:t>
                      </a:r>
                      <a:endParaRPr lang="en-US" sz="1100" b="1" dirty="0">
                        <a:solidFill>
                          <a:sysClr val="windowText" lastClr="000000"/>
                        </a:solidFill>
                        <a:latin typeface="Arial" panose="020B0604020202020204" pitchFamily="34" charset="0"/>
                        <a:cs typeface="Arial"/>
                      </a:endParaRPr>
                    </a:p>
                  </a:txBody>
                  <a:tcPr marL="91445" marR="91445" marT="45704" marB="45704" anchor="ctr">
                    <a:lnL w="12700" cmpd="sng">
                      <a:solidFill>
                        <a:srgbClr val="4F81BD"/>
                      </a:solidFill>
                    </a:lnL>
                    <a:lnR w="12700" cap="flat" cmpd="sng" algn="ctr">
                      <a:solidFill>
                        <a:srgbClr val="707276">
                          <a:lumMod val="75000"/>
                        </a:srgbClr>
                      </a:solidFill>
                      <a:prstDash val="solid"/>
                      <a:round/>
                      <a:headEnd type="none" w="med" len="med"/>
                      <a:tailEnd type="none" w="med" len="med"/>
                    </a:lnR>
                    <a:lnT w="12700" cap="flat" cmpd="sng" algn="ctr">
                      <a:solidFill>
                        <a:srgbClr val="707276">
                          <a:lumMod val="75000"/>
                        </a:srgbClr>
                      </a:solidFill>
                      <a:prstDash val="solid"/>
                      <a:round/>
                      <a:headEnd type="none" w="med" len="med"/>
                      <a:tailEnd type="none" w="med" len="med"/>
                    </a:lnT>
                    <a:lnB w="12700" cap="flat" cmpd="sng" algn="ctr">
                      <a:solidFill>
                        <a:srgbClr val="707276">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ts val="1240"/>
                        </a:lnSpc>
                      </a:pPr>
                      <a:r>
                        <a:rPr lang="en-US" sz="1100" b="1" dirty="0" smtClean="0">
                          <a:solidFill>
                            <a:sysClr val="windowText" lastClr="000000"/>
                          </a:solidFill>
                          <a:latin typeface="Arial" panose="020B0604020202020204" pitchFamily="34" charset="0"/>
                          <a:cs typeface="Arial"/>
                        </a:rPr>
                        <a:t>37,643</a:t>
                      </a:r>
                      <a:endParaRPr lang="en-US" sz="1100" b="1" dirty="0">
                        <a:solidFill>
                          <a:sysClr val="windowText" lastClr="000000"/>
                        </a:solidFill>
                        <a:latin typeface="Arial" panose="020B0604020202020204" pitchFamily="34" charset="0"/>
                        <a:cs typeface="Arial"/>
                      </a:endParaRPr>
                    </a:p>
                  </a:txBody>
                  <a:tcPr marL="91445" marR="91445" marT="45704" marB="45704" anchor="ctr">
                    <a:lnL w="12700" cap="flat" cmpd="sng" algn="ctr">
                      <a:solidFill>
                        <a:srgbClr val="707276">
                          <a:lumMod val="75000"/>
                        </a:srgbClr>
                      </a:solidFill>
                      <a:prstDash val="solid"/>
                      <a:round/>
                      <a:headEnd type="none" w="med" len="med"/>
                      <a:tailEnd type="none" w="med" len="med"/>
                    </a:lnL>
                    <a:lnR w="12700" cap="flat" cmpd="sng" algn="ctr">
                      <a:solidFill>
                        <a:srgbClr val="707276">
                          <a:lumMod val="75000"/>
                        </a:srgbClr>
                      </a:solidFill>
                      <a:prstDash val="solid"/>
                      <a:round/>
                      <a:headEnd type="none" w="med" len="med"/>
                      <a:tailEnd type="none" w="med" len="med"/>
                    </a:lnR>
                    <a:lnT w="12700" cap="flat" cmpd="sng" algn="ctr">
                      <a:solidFill>
                        <a:srgbClr val="707276">
                          <a:lumMod val="75000"/>
                        </a:srgbClr>
                      </a:solidFill>
                      <a:prstDash val="solid"/>
                      <a:round/>
                      <a:headEnd type="none" w="med" len="med"/>
                      <a:tailEnd type="none" w="med" len="med"/>
                    </a:lnT>
                    <a:lnB w="12700" cap="flat" cmpd="sng" algn="ctr">
                      <a:solidFill>
                        <a:srgbClr val="707276">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ts val="1240"/>
                        </a:lnSpc>
                      </a:pPr>
                      <a:r>
                        <a:rPr lang="en-US" sz="1100" b="1" dirty="0" smtClean="0">
                          <a:solidFill>
                            <a:sysClr val="windowText" lastClr="000000"/>
                          </a:solidFill>
                          <a:latin typeface="Arial" panose="020B0604020202020204" pitchFamily="34" charset="0"/>
                          <a:cs typeface="Arial"/>
                        </a:rPr>
                        <a:t>2</a:t>
                      </a:r>
                      <a:endParaRPr lang="en-US" sz="1100" b="1" dirty="0">
                        <a:solidFill>
                          <a:sysClr val="windowText" lastClr="000000"/>
                        </a:solidFill>
                        <a:latin typeface="Arial" panose="020B0604020202020204" pitchFamily="34" charset="0"/>
                        <a:cs typeface="Arial"/>
                      </a:endParaRPr>
                    </a:p>
                  </a:txBody>
                  <a:tcPr marL="91445" marR="91445" marT="45704" marB="45704" anchor="ctr">
                    <a:lnL w="12700" cap="flat" cmpd="sng" algn="ctr">
                      <a:solidFill>
                        <a:srgbClr val="707276">
                          <a:lumMod val="75000"/>
                        </a:srgbClr>
                      </a:solidFill>
                      <a:prstDash val="solid"/>
                      <a:round/>
                      <a:headEnd type="none" w="med" len="med"/>
                      <a:tailEnd type="none" w="med" len="med"/>
                    </a:lnL>
                    <a:lnR w="12700" cap="flat" cmpd="sng" algn="ctr">
                      <a:solidFill>
                        <a:srgbClr val="707276">
                          <a:lumMod val="75000"/>
                        </a:srgbClr>
                      </a:solidFill>
                      <a:prstDash val="solid"/>
                      <a:round/>
                      <a:headEnd type="none" w="med" len="med"/>
                      <a:tailEnd type="none" w="med" len="med"/>
                    </a:lnR>
                    <a:lnT w="12700" cap="flat" cmpd="sng" algn="ctr">
                      <a:solidFill>
                        <a:srgbClr val="707276">
                          <a:lumMod val="75000"/>
                        </a:srgbClr>
                      </a:solidFill>
                      <a:prstDash val="solid"/>
                      <a:round/>
                      <a:headEnd type="none" w="med" len="med"/>
                      <a:tailEnd type="none" w="med" len="med"/>
                    </a:lnT>
                    <a:lnB w="12700" cap="flat" cmpd="sng" algn="ctr">
                      <a:solidFill>
                        <a:srgbClr val="707276">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3119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ts val="1240"/>
                        </a:lnSpc>
                      </a:pPr>
                      <a:r>
                        <a:rPr lang="en-US" sz="1100" b="1" dirty="0" smtClean="0">
                          <a:solidFill>
                            <a:sysClr val="windowText" lastClr="000000"/>
                          </a:solidFill>
                          <a:latin typeface="Arial" panose="020B0604020202020204" pitchFamily="34" charset="0"/>
                          <a:cs typeface="Arial"/>
                        </a:rPr>
                        <a:t>Contractor Leased</a:t>
                      </a:r>
                      <a:endParaRPr lang="en-US" sz="1100" b="1" dirty="0">
                        <a:solidFill>
                          <a:sysClr val="windowText" lastClr="000000"/>
                        </a:solidFill>
                        <a:latin typeface="Arial" panose="020B0604020202020204" pitchFamily="34" charset="0"/>
                        <a:cs typeface="Arial"/>
                      </a:endParaRPr>
                    </a:p>
                  </a:txBody>
                  <a:tcPr marL="91445" marR="91445" marT="45704" marB="45704" anchor="ctr">
                    <a:lnL w="12700" cmpd="sng">
                      <a:solidFill>
                        <a:srgbClr val="4F81BD"/>
                      </a:solidFill>
                    </a:lnL>
                    <a:lnR w="12700" cap="flat" cmpd="sng" algn="ctr">
                      <a:solidFill>
                        <a:srgbClr val="707276">
                          <a:lumMod val="75000"/>
                        </a:srgbClr>
                      </a:solidFill>
                      <a:prstDash val="solid"/>
                      <a:round/>
                      <a:headEnd type="none" w="med" len="med"/>
                      <a:tailEnd type="none" w="med" len="med"/>
                    </a:lnR>
                    <a:lnT w="12700" cap="flat" cmpd="sng" algn="ctr">
                      <a:solidFill>
                        <a:srgbClr val="707276">
                          <a:lumMod val="75000"/>
                        </a:srgbClr>
                      </a:solidFill>
                      <a:prstDash val="solid"/>
                      <a:round/>
                      <a:headEnd type="none" w="med" len="med"/>
                      <a:tailEnd type="none" w="med" len="med"/>
                    </a:lnT>
                    <a:lnB w="12700" cap="flat" cmpd="sng" algn="ctr">
                      <a:solidFill>
                        <a:srgbClr val="707276">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ts val="1240"/>
                        </a:lnSpc>
                      </a:pPr>
                      <a:r>
                        <a:rPr lang="en-US" sz="1100" b="1" dirty="0" smtClean="0">
                          <a:solidFill>
                            <a:sysClr val="windowText" lastClr="000000"/>
                          </a:solidFill>
                          <a:latin typeface="Arial" panose="020B0604020202020204" pitchFamily="34" charset="0"/>
                          <a:cs typeface="Arial"/>
                        </a:rPr>
                        <a:t>37,093</a:t>
                      </a:r>
                      <a:endParaRPr lang="en-US" sz="1100" b="1" dirty="0">
                        <a:solidFill>
                          <a:sysClr val="windowText" lastClr="000000"/>
                        </a:solidFill>
                        <a:latin typeface="Arial" panose="020B0604020202020204" pitchFamily="34" charset="0"/>
                        <a:cs typeface="Arial"/>
                      </a:endParaRPr>
                    </a:p>
                  </a:txBody>
                  <a:tcPr marL="91445" marR="91445" marT="45704" marB="45704" anchor="ctr">
                    <a:lnL w="12700" cap="flat" cmpd="sng" algn="ctr">
                      <a:solidFill>
                        <a:srgbClr val="707276">
                          <a:lumMod val="75000"/>
                        </a:srgbClr>
                      </a:solidFill>
                      <a:prstDash val="solid"/>
                      <a:round/>
                      <a:headEnd type="none" w="med" len="med"/>
                      <a:tailEnd type="none" w="med" len="med"/>
                    </a:lnL>
                    <a:lnR w="12700" cap="flat" cmpd="sng" algn="ctr">
                      <a:solidFill>
                        <a:srgbClr val="707276">
                          <a:lumMod val="75000"/>
                        </a:srgbClr>
                      </a:solidFill>
                      <a:prstDash val="solid"/>
                      <a:round/>
                      <a:headEnd type="none" w="med" len="med"/>
                      <a:tailEnd type="none" w="med" len="med"/>
                    </a:lnR>
                    <a:lnT w="12700" cap="flat" cmpd="sng" algn="ctr">
                      <a:solidFill>
                        <a:srgbClr val="707276">
                          <a:lumMod val="75000"/>
                        </a:srgbClr>
                      </a:solidFill>
                      <a:prstDash val="solid"/>
                      <a:round/>
                      <a:headEnd type="none" w="med" len="med"/>
                      <a:tailEnd type="none" w="med" len="med"/>
                    </a:lnT>
                    <a:lnB w="12700" cap="flat" cmpd="sng" algn="ctr">
                      <a:solidFill>
                        <a:srgbClr val="707276">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ts val="1240"/>
                        </a:lnSpc>
                      </a:pPr>
                      <a:r>
                        <a:rPr lang="en-US" sz="1100" b="1" dirty="0" smtClean="0">
                          <a:solidFill>
                            <a:sysClr val="windowText" lastClr="000000"/>
                          </a:solidFill>
                          <a:latin typeface="Arial" panose="020B0604020202020204" pitchFamily="34" charset="0"/>
                          <a:cs typeface="Arial"/>
                        </a:rPr>
                        <a:t>3</a:t>
                      </a:r>
                      <a:endParaRPr lang="en-US" sz="1100" b="1" dirty="0">
                        <a:solidFill>
                          <a:sysClr val="windowText" lastClr="000000"/>
                        </a:solidFill>
                        <a:latin typeface="Arial" panose="020B0604020202020204" pitchFamily="34" charset="0"/>
                        <a:cs typeface="Arial"/>
                      </a:endParaRPr>
                    </a:p>
                  </a:txBody>
                  <a:tcPr marL="91445" marR="91445" marT="45704" marB="45704" anchor="ctr">
                    <a:lnL w="12700" cap="flat" cmpd="sng" algn="ctr">
                      <a:solidFill>
                        <a:srgbClr val="707276">
                          <a:lumMod val="75000"/>
                        </a:srgbClr>
                      </a:solidFill>
                      <a:prstDash val="solid"/>
                      <a:round/>
                      <a:headEnd type="none" w="med" len="med"/>
                      <a:tailEnd type="none" w="med" len="med"/>
                    </a:lnL>
                    <a:lnR w="12700" cap="flat" cmpd="sng" algn="ctr">
                      <a:solidFill>
                        <a:srgbClr val="707276">
                          <a:lumMod val="75000"/>
                        </a:srgbClr>
                      </a:solidFill>
                      <a:prstDash val="solid"/>
                      <a:round/>
                      <a:headEnd type="none" w="med" len="med"/>
                      <a:tailEnd type="none" w="med" len="med"/>
                    </a:lnR>
                    <a:lnT w="12700" cap="flat" cmpd="sng" algn="ctr">
                      <a:solidFill>
                        <a:srgbClr val="707276">
                          <a:lumMod val="75000"/>
                        </a:srgbClr>
                      </a:solidFill>
                      <a:prstDash val="solid"/>
                      <a:round/>
                      <a:headEnd type="none" w="med" len="med"/>
                      <a:tailEnd type="none" w="med" len="med"/>
                    </a:lnT>
                    <a:lnB w="12700" cap="flat" cmpd="sng" algn="ctr">
                      <a:solidFill>
                        <a:srgbClr val="707276">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ts val="1240"/>
                        </a:lnSpc>
                      </a:pPr>
                      <a:r>
                        <a:rPr lang="en-US" sz="1100" b="1" dirty="0" smtClean="0">
                          <a:solidFill>
                            <a:sysClr val="windowText" lastClr="000000"/>
                          </a:solidFill>
                          <a:latin typeface="Arial" panose="020B0604020202020204" pitchFamily="34" charset="0"/>
                          <a:cs typeface="Arial"/>
                        </a:rPr>
                        <a:t>Totals</a:t>
                      </a:r>
                      <a:endParaRPr lang="en-US" sz="1100" b="1" dirty="0">
                        <a:solidFill>
                          <a:sysClr val="windowText" lastClr="000000"/>
                        </a:solidFill>
                        <a:latin typeface="Arial" panose="020B0604020202020204" pitchFamily="34" charset="0"/>
                        <a:cs typeface="Arial"/>
                      </a:endParaRPr>
                    </a:p>
                  </a:txBody>
                  <a:tcPr marL="91445" marR="91445" marT="45704" marB="45704" anchor="ctr">
                    <a:lnL w="12700" cmpd="sng">
                      <a:solidFill>
                        <a:srgbClr val="4F81BD"/>
                      </a:solidFill>
                    </a:lnL>
                    <a:lnR w="12700" cap="flat" cmpd="sng" algn="ctr">
                      <a:solidFill>
                        <a:srgbClr val="707276">
                          <a:lumMod val="75000"/>
                        </a:srgbClr>
                      </a:solidFill>
                      <a:prstDash val="solid"/>
                      <a:round/>
                      <a:headEnd type="none" w="med" len="med"/>
                      <a:tailEnd type="none" w="med" len="med"/>
                    </a:lnR>
                    <a:lnT w="12700" cap="flat" cmpd="sng" algn="ctr">
                      <a:solidFill>
                        <a:srgbClr val="707276">
                          <a:lumMod val="75000"/>
                        </a:srgbClr>
                      </a:solidFill>
                      <a:prstDash val="solid"/>
                      <a:round/>
                      <a:headEnd type="none" w="med" len="med"/>
                      <a:tailEnd type="none" w="med" len="med"/>
                    </a:lnT>
                    <a:lnB w="12700" cap="flat" cmpd="sng" algn="ctr">
                      <a:solidFill>
                        <a:srgbClr val="707276">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ts val="1240"/>
                        </a:lnSpc>
                      </a:pPr>
                      <a:r>
                        <a:rPr lang="en-US" sz="1100" b="1" dirty="0" smtClean="0">
                          <a:solidFill>
                            <a:sysClr val="windowText" lastClr="000000"/>
                          </a:solidFill>
                          <a:latin typeface="Arial" panose="020B0604020202020204" pitchFamily="34" charset="0"/>
                          <a:cs typeface="Arial"/>
                        </a:rPr>
                        <a:t>950,820</a:t>
                      </a:r>
                      <a:endParaRPr lang="en-US" sz="1100" b="1" dirty="0">
                        <a:solidFill>
                          <a:sysClr val="windowText" lastClr="000000"/>
                        </a:solidFill>
                        <a:latin typeface="Arial" panose="020B0604020202020204" pitchFamily="34" charset="0"/>
                        <a:cs typeface="Arial"/>
                      </a:endParaRPr>
                    </a:p>
                  </a:txBody>
                  <a:tcPr marL="91445" marR="91445" marT="45704" marB="45704" anchor="ctr">
                    <a:lnL w="12700" cap="flat" cmpd="sng" algn="ctr">
                      <a:solidFill>
                        <a:srgbClr val="707276">
                          <a:lumMod val="75000"/>
                        </a:srgbClr>
                      </a:solidFill>
                      <a:prstDash val="solid"/>
                      <a:round/>
                      <a:headEnd type="none" w="med" len="med"/>
                      <a:tailEnd type="none" w="med" len="med"/>
                    </a:lnL>
                    <a:lnR w="12700" cap="flat" cmpd="sng" algn="ctr">
                      <a:solidFill>
                        <a:srgbClr val="707276">
                          <a:lumMod val="75000"/>
                        </a:srgbClr>
                      </a:solidFill>
                      <a:prstDash val="solid"/>
                      <a:round/>
                      <a:headEnd type="none" w="med" len="med"/>
                      <a:tailEnd type="none" w="med" len="med"/>
                    </a:lnR>
                    <a:lnT w="12700" cap="flat" cmpd="sng" algn="ctr">
                      <a:solidFill>
                        <a:srgbClr val="707276">
                          <a:lumMod val="75000"/>
                        </a:srgbClr>
                      </a:solidFill>
                      <a:prstDash val="solid"/>
                      <a:round/>
                      <a:headEnd type="none" w="med" len="med"/>
                      <a:tailEnd type="none" w="med" len="med"/>
                    </a:lnT>
                    <a:lnB w="12700" cap="flat" cmpd="sng" algn="ctr">
                      <a:solidFill>
                        <a:srgbClr val="707276">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ts val="1240"/>
                        </a:lnSpc>
                      </a:pPr>
                      <a:r>
                        <a:rPr lang="en-US" sz="1100" b="1" dirty="0" smtClean="0">
                          <a:solidFill>
                            <a:sysClr val="windowText" lastClr="000000"/>
                          </a:solidFill>
                          <a:latin typeface="Arial" panose="020B0604020202020204" pitchFamily="34" charset="0"/>
                          <a:cs typeface="Arial"/>
                        </a:rPr>
                        <a:t>75</a:t>
                      </a:r>
                      <a:endParaRPr lang="en-US" sz="1100" b="1" dirty="0">
                        <a:solidFill>
                          <a:sysClr val="windowText" lastClr="000000"/>
                        </a:solidFill>
                        <a:latin typeface="Arial" panose="020B0604020202020204" pitchFamily="34" charset="0"/>
                        <a:cs typeface="Arial"/>
                      </a:endParaRPr>
                    </a:p>
                  </a:txBody>
                  <a:tcPr marL="91445" marR="91445" marT="45704" marB="45704" anchor="ctr">
                    <a:lnL w="12700" cap="flat" cmpd="sng" algn="ctr">
                      <a:solidFill>
                        <a:srgbClr val="707276">
                          <a:lumMod val="75000"/>
                        </a:srgbClr>
                      </a:solidFill>
                      <a:prstDash val="solid"/>
                      <a:round/>
                      <a:headEnd type="none" w="med" len="med"/>
                      <a:tailEnd type="none" w="med" len="med"/>
                    </a:lnL>
                    <a:lnR w="12700" cap="flat" cmpd="sng" algn="ctr">
                      <a:solidFill>
                        <a:srgbClr val="707276">
                          <a:lumMod val="75000"/>
                        </a:srgbClr>
                      </a:solidFill>
                      <a:prstDash val="solid"/>
                      <a:round/>
                      <a:headEnd type="none" w="med" len="med"/>
                      <a:tailEnd type="none" w="med" len="med"/>
                    </a:lnR>
                    <a:lnT w="12700" cap="flat" cmpd="sng" algn="ctr">
                      <a:solidFill>
                        <a:srgbClr val="707276">
                          <a:lumMod val="75000"/>
                        </a:srgbClr>
                      </a:solidFill>
                      <a:prstDash val="solid"/>
                      <a:round/>
                      <a:headEnd type="none" w="med" len="med"/>
                      <a:tailEnd type="none" w="med" len="med"/>
                    </a:lnT>
                    <a:lnB w="12700" cap="flat" cmpd="sng" algn="ctr">
                      <a:solidFill>
                        <a:srgbClr val="707276">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pSp>
        <p:nvGrpSpPr>
          <p:cNvPr id="5" name="Group 4"/>
          <p:cNvGrpSpPr/>
          <p:nvPr/>
        </p:nvGrpSpPr>
        <p:grpSpPr>
          <a:xfrm>
            <a:off x="6019799" y="2209800"/>
            <a:ext cx="2348073" cy="1015663"/>
            <a:chOff x="6019800" y="2151727"/>
            <a:chExt cx="2348073" cy="1015663"/>
          </a:xfrm>
        </p:grpSpPr>
        <p:sp>
          <p:nvSpPr>
            <p:cNvPr id="7" name="TextBox 6"/>
            <p:cNvSpPr txBox="1"/>
            <p:nvPr/>
          </p:nvSpPr>
          <p:spPr>
            <a:xfrm>
              <a:off x="6019800" y="2151727"/>
              <a:ext cx="2348073" cy="1015663"/>
            </a:xfrm>
            <a:prstGeom prst="rect">
              <a:avLst/>
            </a:prstGeom>
            <a:solidFill>
              <a:schemeClr val="bg1">
                <a:lumMod val="50000"/>
                <a:alpha val="54000"/>
              </a:schemeClr>
            </a:solid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kern="0" dirty="0">
                  <a:solidFill>
                    <a:prstClr val="white"/>
                  </a:solidFill>
                  <a:effectLst>
                    <a:outerShdw blurRad="38100" dist="38100" dir="2700000" algn="tl">
                      <a:srgbClr val="000000">
                        <a:alpha val="43137"/>
                      </a:srgbClr>
                    </a:outerShdw>
                  </a:effectLst>
                  <a:latin typeface="Arial" panose="020B0604020202020204" pitchFamily="34" charset="0"/>
                  <a:cs typeface="Arial" pitchFamily="34" charset="0"/>
                </a:rPr>
                <a:t> </a:t>
              </a:r>
              <a:r>
                <a:rPr lang="en-US" sz="1000"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itchFamily="34" charset="0"/>
                </a:rPr>
                <a:t>         JLAB (DOE Owned)</a:t>
              </a:r>
              <a:endParaRPr kumimoji="0" lang="en-US" sz="1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1000" b="1" kern="0" dirty="0">
                  <a:solidFill>
                    <a:prstClr val="white"/>
                  </a:solidFill>
                  <a:effectLst>
                    <a:outerShdw blurRad="38100" dist="38100" dir="2700000" algn="tl">
                      <a:srgbClr val="000000">
                        <a:alpha val="43137"/>
                      </a:srgbClr>
                    </a:outerShdw>
                  </a:effectLst>
                  <a:latin typeface="Arial" panose="020B0604020202020204" pitchFamily="34" charset="0"/>
                  <a:cs typeface="Arial" pitchFamily="34" charset="0"/>
                </a:rPr>
                <a:t> </a:t>
              </a:r>
              <a:r>
                <a:rPr lang="en-US" sz="1000"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itchFamily="34" charset="0"/>
                </a:rPr>
                <a:t>         JLAB (Leased)</a:t>
              </a:r>
              <a:r>
                <a:rPr kumimoji="0" lang="en-US" sz="1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r>
                <a:rPr lang="en-US" sz="1000" b="1" kern="0" dirty="0">
                  <a:solidFill>
                    <a:prstClr val="white"/>
                  </a:solidFill>
                  <a:effectLst>
                    <a:outerShdw blurRad="38100" dist="38100" dir="2700000" algn="tl">
                      <a:srgbClr val="000000">
                        <a:alpha val="43137"/>
                      </a:srgbClr>
                    </a:outerShdw>
                  </a:effectLst>
                  <a:latin typeface="Arial" panose="020B0604020202020204" pitchFamily="34" charset="0"/>
                  <a:cs typeface="Arial" pitchFamily="34" charset="0"/>
                </a:rPr>
                <a:t> </a:t>
              </a:r>
              <a:r>
                <a:rPr lang="en-US" sz="1000"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itchFamily="34" charset="0"/>
                </a:rPr>
                <a:t>         </a:t>
              </a:r>
              <a:r>
                <a:rPr kumimoji="0" lang="en-US" sz="1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itchFamily="34" charset="0"/>
                </a:rPr>
                <a:t>SURA Land</a:t>
              </a:r>
            </a:p>
            <a:p>
              <a:pPr marL="0" marR="0" lvl="0" indent="0" defTabSz="914400" eaLnBrk="1" fontAlgn="auto" latinLnBrk="0" hangingPunct="1">
                <a:lnSpc>
                  <a:spcPct val="100000"/>
                </a:lnSpc>
                <a:spcBef>
                  <a:spcPts val="0"/>
                </a:spcBef>
                <a:spcAft>
                  <a:spcPts val="0"/>
                </a:spcAft>
                <a:buClrTx/>
                <a:buSzTx/>
                <a:buFontTx/>
                <a:buNone/>
                <a:tabLst/>
                <a:defRPr/>
              </a:pPr>
              <a:r>
                <a:rPr lang="en-US" sz="1000" b="1" kern="0" dirty="0">
                  <a:solidFill>
                    <a:prstClr val="white"/>
                  </a:solidFill>
                  <a:effectLst>
                    <a:outerShdw blurRad="38100" dist="38100" dir="2700000" algn="tl">
                      <a:srgbClr val="000000">
                        <a:alpha val="43137"/>
                      </a:srgbClr>
                    </a:outerShdw>
                  </a:effectLst>
                  <a:latin typeface="Arial" panose="020B0604020202020204" pitchFamily="34" charset="0"/>
                  <a:cs typeface="Arial" pitchFamily="34" charset="0"/>
                </a:rPr>
                <a:t> </a:t>
              </a:r>
              <a:r>
                <a:rPr lang="en-US" sz="1000"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itchFamily="34" charset="0"/>
                </a:rPr>
                <a:t>         </a:t>
              </a:r>
              <a:r>
                <a:rPr kumimoji="0" lang="en-US" sz="1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itchFamily="34" charset="0"/>
                </a:rPr>
                <a:t>VA</a:t>
              </a:r>
              <a:r>
                <a:rPr kumimoji="0" lang="en-US" sz="1000" b="1" i="0" u="none" strike="noStrike" kern="0" cap="none" spc="0" normalizeH="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itchFamily="34" charset="0"/>
                </a:rPr>
                <a:t> Tech Land</a:t>
              </a:r>
              <a:endParaRPr kumimoji="0" lang="en-US" sz="1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1000" b="1" kern="0" dirty="0">
                  <a:solidFill>
                    <a:prstClr val="white"/>
                  </a:solidFill>
                  <a:effectLst>
                    <a:outerShdw blurRad="38100" dist="38100" dir="2700000" algn="tl">
                      <a:srgbClr val="000000">
                        <a:alpha val="43137"/>
                      </a:srgbClr>
                    </a:outerShdw>
                  </a:effectLst>
                  <a:latin typeface="Arial" panose="020B0604020202020204" pitchFamily="34" charset="0"/>
                  <a:cs typeface="Arial" pitchFamily="34" charset="0"/>
                </a:rPr>
                <a:t> </a:t>
              </a:r>
              <a:r>
                <a:rPr lang="en-US" sz="1000"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itchFamily="34" charset="0"/>
                </a:rPr>
                <a:t>         Reserved for JLAB Expansion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itchFamily="34" charset="0"/>
                </a:rPr>
                <a:t> </a:t>
              </a:r>
              <a:r>
                <a:rPr kumimoji="0" lang="en-US" sz="1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itchFamily="34" charset="0"/>
                </a:rPr>
                <a:t>         Other</a:t>
              </a:r>
              <a:r>
                <a:rPr kumimoji="0" lang="en-US" sz="1000" b="1" i="0" u="none" strike="noStrike" kern="0" cap="none" spc="0" normalizeH="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itchFamily="34" charset="0"/>
                </a:rPr>
                <a:t> </a:t>
              </a:r>
              <a:r>
                <a:rPr kumimoji="0" lang="en-US" sz="1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itchFamily="34" charset="0"/>
                </a:rPr>
                <a:t>(Private &amp; Public) </a:t>
              </a:r>
            </a:p>
          </p:txBody>
        </p:sp>
        <p:cxnSp>
          <p:nvCxnSpPr>
            <p:cNvPr id="8" name="Straight Connector 7"/>
            <p:cNvCxnSpPr/>
            <p:nvPr/>
          </p:nvCxnSpPr>
          <p:spPr>
            <a:xfrm>
              <a:off x="6091079" y="2279679"/>
              <a:ext cx="304800" cy="0"/>
            </a:xfrm>
            <a:prstGeom prst="line">
              <a:avLst/>
            </a:prstGeom>
            <a:noFill/>
            <a:ln w="38100" cap="flat" cmpd="sng" algn="ctr">
              <a:solidFill>
                <a:srgbClr val="00B050"/>
              </a:solidFill>
              <a:prstDash val="solid"/>
            </a:ln>
            <a:effectLst>
              <a:outerShdw blurRad="40000" dist="23000" dir="5400000" rotWithShape="0">
                <a:srgbClr val="000000">
                  <a:alpha val="35000"/>
                </a:srgbClr>
              </a:outerShdw>
            </a:effectLst>
          </p:spPr>
        </p:cxnSp>
        <p:cxnSp>
          <p:nvCxnSpPr>
            <p:cNvPr id="9" name="Straight Connector 8"/>
            <p:cNvCxnSpPr/>
            <p:nvPr/>
          </p:nvCxnSpPr>
          <p:spPr>
            <a:xfrm>
              <a:off x="6095841" y="2432079"/>
              <a:ext cx="304800" cy="0"/>
            </a:xfrm>
            <a:prstGeom prst="line">
              <a:avLst/>
            </a:prstGeom>
            <a:noFill/>
            <a:ln w="38100" cap="flat" cmpd="sng" algn="ctr">
              <a:solidFill>
                <a:srgbClr val="FFFF00"/>
              </a:solidFill>
              <a:prstDash val="solid"/>
            </a:ln>
            <a:effectLst>
              <a:outerShdw blurRad="40000" dist="23000" dir="5400000" rotWithShape="0">
                <a:srgbClr val="000000">
                  <a:alpha val="35000"/>
                </a:srgbClr>
              </a:outerShdw>
            </a:effectLst>
          </p:spPr>
        </p:cxnSp>
        <p:cxnSp>
          <p:nvCxnSpPr>
            <p:cNvPr id="10" name="Straight Connector 9"/>
            <p:cNvCxnSpPr/>
            <p:nvPr/>
          </p:nvCxnSpPr>
          <p:spPr>
            <a:xfrm>
              <a:off x="6095841" y="2596033"/>
              <a:ext cx="304800"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cxnSp>
          <p:nvCxnSpPr>
            <p:cNvPr id="11" name="Straight Connector 10"/>
            <p:cNvCxnSpPr/>
            <p:nvPr/>
          </p:nvCxnSpPr>
          <p:spPr>
            <a:xfrm>
              <a:off x="6086158" y="2743200"/>
              <a:ext cx="304800" cy="0"/>
            </a:xfrm>
            <a:prstGeom prst="line">
              <a:avLst/>
            </a:prstGeom>
            <a:noFill/>
            <a:ln w="38100" cap="flat" cmpd="sng" algn="ctr">
              <a:solidFill>
                <a:srgbClr val="C00000"/>
              </a:solidFill>
              <a:prstDash val="solid"/>
            </a:ln>
            <a:effectLst>
              <a:outerShdw blurRad="40000" dist="23000" dir="5400000" rotWithShape="0">
                <a:srgbClr val="000000">
                  <a:alpha val="35000"/>
                </a:srgbClr>
              </a:outerShdw>
            </a:effectLst>
          </p:spPr>
        </p:cxnSp>
        <p:cxnSp>
          <p:nvCxnSpPr>
            <p:cNvPr id="12" name="Straight Connector 11"/>
            <p:cNvCxnSpPr/>
            <p:nvPr/>
          </p:nvCxnSpPr>
          <p:spPr>
            <a:xfrm>
              <a:off x="6086158" y="3048000"/>
              <a:ext cx="304800" cy="0"/>
            </a:xfrm>
            <a:prstGeom prst="line">
              <a:avLst/>
            </a:prstGeom>
            <a:noFill/>
            <a:ln w="38100" cap="flat" cmpd="sng" algn="ctr">
              <a:solidFill>
                <a:sysClr val="window" lastClr="FFFFFF"/>
              </a:solidFill>
              <a:prstDash val="solid"/>
            </a:ln>
            <a:effectLst>
              <a:outerShdw blurRad="40000" dist="23000" dir="5400000" rotWithShape="0">
                <a:srgbClr val="000000">
                  <a:alpha val="35000"/>
                </a:srgbClr>
              </a:outerShdw>
            </a:effectLst>
          </p:spPr>
        </p:cxnSp>
        <p:cxnSp>
          <p:nvCxnSpPr>
            <p:cNvPr id="14" name="Straight Connector 13"/>
            <p:cNvCxnSpPr/>
            <p:nvPr/>
          </p:nvCxnSpPr>
          <p:spPr>
            <a:xfrm>
              <a:off x="6086158" y="2895600"/>
              <a:ext cx="304800" cy="0"/>
            </a:xfrm>
            <a:prstGeom prst="line">
              <a:avLst/>
            </a:prstGeom>
            <a:noFill/>
            <a:ln w="38100" cap="flat" cmpd="sng" algn="ctr">
              <a:solidFill>
                <a:srgbClr val="66FFFF"/>
              </a:solidFill>
              <a:prstDash val="solid"/>
            </a:ln>
            <a:effectLst>
              <a:outerShdw blurRad="40000" dist="23000" dir="5400000" rotWithShape="0">
                <a:srgbClr val="000000">
                  <a:alpha val="35000"/>
                </a:srgbClr>
              </a:outerShdw>
            </a:effectLst>
          </p:spPr>
        </p:cxnSp>
      </p:grpSp>
    </p:spTree>
    <p:extLst>
      <p:ext uri="{BB962C8B-B14F-4D97-AF65-F5344CB8AC3E}">
        <p14:creationId xmlns:p14="http://schemas.microsoft.com/office/powerpoint/2010/main" val="41158530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76200"/>
            <a:ext cx="8412480" cy="987552"/>
          </a:xfrm>
        </p:spPr>
        <p:txBody>
          <a:bodyPr anchor="t">
            <a:normAutofit/>
          </a:bodyPr>
          <a:lstStyle/>
          <a:p>
            <a:r>
              <a:rPr lang="en-US" b="1" dirty="0" smtClean="0"/>
              <a:t>Jefferson Lab 2025 Campus Plan</a:t>
            </a:r>
            <a:endParaRPr lang="en-US" b="1"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34440"/>
            <a:ext cx="9144000" cy="479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37340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0"/>
            <a:ext cx="9144000" cy="685800"/>
          </a:xfrm>
        </p:spPr>
        <p:txBody>
          <a:bodyPr/>
          <a:lstStyle/>
          <a:p>
            <a:r>
              <a:rPr lang="en-US" b="1" dirty="0" smtClean="0">
                <a:solidFill>
                  <a:schemeClr val="tx1"/>
                </a:solidFill>
              </a:rPr>
              <a:t>A Laboratory for Nuclear Science </a:t>
            </a:r>
            <a:endParaRPr lang="en-US" b="1" dirty="0">
              <a:solidFill>
                <a:srgbClr val="FF0000"/>
              </a:solidFill>
            </a:endParaRPr>
          </a:p>
        </p:txBody>
      </p:sp>
      <p:pic>
        <p:nvPicPr>
          <p:cNvPr id="297987" name="Picture 3"/>
          <p:cNvPicPr>
            <a:picLocks noChangeAspect="1" noChangeArrowheads="1"/>
          </p:cNvPicPr>
          <p:nvPr/>
        </p:nvPicPr>
        <p:blipFill>
          <a:blip r:embed="rId3" cstate="print"/>
          <a:srcRect/>
          <a:stretch>
            <a:fillRect/>
          </a:stretch>
        </p:blipFill>
        <p:spPr bwMode="auto">
          <a:xfrm>
            <a:off x="2971800" y="1905000"/>
            <a:ext cx="3581400" cy="2545773"/>
          </a:xfrm>
          <a:prstGeom prst="rect">
            <a:avLst/>
          </a:prstGeom>
          <a:noFill/>
          <a:ln w="9525">
            <a:noFill/>
            <a:miter lim="800000"/>
            <a:headEnd/>
            <a:tailEnd/>
          </a:ln>
        </p:spPr>
      </p:pic>
      <p:pic>
        <p:nvPicPr>
          <p:cNvPr id="14" name="Picture 4"/>
          <p:cNvPicPr>
            <a:picLocks noChangeArrowheads="1"/>
          </p:cNvPicPr>
          <p:nvPr/>
        </p:nvPicPr>
        <p:blipFill>
          <a:blip r:embed="rId4" cstate="print"/>
          <a:srcRect/>
          <a:stretch>
            <a:fillRect/>
          </a:stretch>
        </p:blipFill>
        <p:spPr bwMode="auto">
          <a:xfrm>
            <a:off x="6629400" y="685800"/>
            <a:ext cx="2071687" cy="2209800"/>
          </a:xfrm>
          <a:prstGeom prst="rect">
            <a:avLst/>
          </a:prstGeom>
          <a:noFill/>
          <a:ln w="12700">
            <a:noFill/>
            <a:miter lim="800000"/>
            <a:headEnd/>
            <a:tailEnd/>
          </a:ln>
        </p:spPr>
      </p:pic>
      <p:pic>
        <p:nvPicPr>
          <p:cNvPr id="11" name="Picture 4" descr="ev2_side"/>
          <p:cNvPicPr>
            <a:picLocks noChangeAspect="1" noChangeArrowheads="1"/>
          </p:cNvPicPr>
          <p:nvPr/>
        </p:nvPicPr>
        <p:blipFill>
          <a:blip r:embed="rId5" cstate="print"/>
          <a:srcRect/>
          <a:stretch>
            <a:fillRect/>
          </a:stretch>
        </p:blipFill>
        <p:spPr bwMode="auto">
          <a:xfrm>
            <a:off x="3886200" y="4572000"/>
            <a:ext cx="1876324" cy="1447800"/>
          </a:xfrm>
          <a:prstGeom prst="rect">
            <a:avLst/>
          </a:prstGeom>
          <a:noFill/>
          <a:ln w="9525">
            <a:noFill/>
            <a:miter lim="800000"/>
            <a:headEnd/>
            <a:tailEnd/>
          </a:ln>
        </p:spPr>
      </p:pic>
      <p:pic>
        <p:nvPicPr>
          <p:cNvPr id="13" name="Picture 3"/>
          <p:cNvPicPr>
            <a:picLocks noChangeAspect="1" noChangeArrowheads="1"/>
          </p:cNvPicPr>
          <p:nvPr/>
        </p:nvPicPr>
        <p:blipFill>
          <a:blip r:embed="rId6" cstate="print"/>
          <a:srcRect/>
          <a:stretch>
            <a:fillRect/>
          </a:stretch>
        </p:blipFill>
        <p:spPr bwMode="auto">
          <a:xfrm>
            <a:off x="838200" y="2743200"/>
            <a:ext cx="1169966" cy="1752600"/>
          </a:xfrm>
          <a:prstGeom prst="rect">
            <a:avLst/>
          </a:prstGeom>
          <a:noFill/>
          <a:ln w="9525">
            <a:noFill/>
            <a:miter lim="800000"/>
            <a:headEnd/>
            <a:tailEnd/>
          </a:ln>
        </p:spPr>
      </p:pic>
      <p:pic>
        <p:nvPicPr>
          <p:cNvPr id="12" name="Picture 3" descr="CSSMcover1280x1024lattice"/>
          <p:cNvPicPr>
            <a:picLocks noChangeAspect="1" noChangeArrowheads="1"/>
          </p:cNvPicPr>
          <p:nvPr/>
        </p:nvPicPr>
        <p:blipFill>
          <a:blip r:embed="rId7" cstate="print"/>
          <a:srcRect t="6697"/>
          <a:stretch>
            <a:fillRect/>
          </a:stretch>
        </p:blipFill>
        <p:spPr bwMode="auto">
          <a:xfrm>
            <a:off x="1524000" y="4876800"/>
            <a:ext cx="1676400" cy="1250982"/>
          </a:xfrm>
          <a:prstGeom prst="rect">
            <a:avLst/>
          </a:prstGeom>
          <a:noFill/>
          <a:ln w="9525">
            <a:noFill/>
            <a:miter lim="800000"/>
            <a:headEnd/>
            <a:tailEnd/>
          </a:ln>
        </p:spPr>
      </p:pic>
      <p:pic>
        <p:nvPicPr>
          <p:cNvPr id="297988" name="Picture 4"/>
          <p:cNvPicPr>
            <a:picLocks noChangeAspect="1" noChangeArrowheads="1"/>
          </p:cNvPicPr>
          <p:nvPr/>
        </p:nvPicPr>
        <p:blipFill>
          <a:blip r:embed="rId8" cstate="print"/>
          <a:srcRect/>
          <a:stretch>
            <a:fillRect/>
          </a:stretch>
        </p:blipFill>
        <p:spPr bwMode="auto">
          <a:xfrm>
            <a:off x="3810000" y="914400"/>
            <a:ext cx="1657350" cy="1386904"/>
          </a:xfrm>
          <a:prstGeom prst="rect">
            <a:avLst/>
          </a:prstGeom>
          <a:noFill/>
          <a:ln w="9525">
            <a:noFill/>
            <a:miter lim="800000"/>
            <a:headEnd/>
            <a:tailEnd/>
          </a:ln>
        </p:spPr>
      </p:pic>
      <p:pic>
        <p:nvPicPr>
          <p:cNvPr id="10" name="Picture 2"/>
          <p:cNvPicPr>
            <a:picLocks noChangeAspect="1" noChangeArrowheads="1"/>
          </p:cNvPicPr>
          <p:nvPr/>
        </p:nvPicPr>
        <p:blipFill>
          <a:blip r:embed="rId9" cstate="print"/>
          <a:srcRect/>
          <a:stretch>
            <a:fillRect/>
          </a:stretch>
        </p:blipFill>
        <p:spPr bwMode="auto">
          <a:xfrm>
            <a:off x="6400800" y="3581400"/>
            <a:ext cx="2447734" cy="61446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297990" name="Picture 6"/>
          <p:cNvPicPr>
            <a:picLocks noChangeAspect="1" noChangeArrowheads="1"/>
          </p:cNvPicPr>
          <p:nvPr/>
        </p:nvPicPr>
        <p:blipFill>
          <a:blip r:embed="rId10" cstate="print"/>
          <a:srcRect/>
          <a:stretch>
            <a:fillRect/>
          </a:stretch>
        </p:blipFill>
        <p:spPr bwMode="auto">
          <a:xfrm>
            <a:off x="1371600" y="914400"/>
            <a:ext cx="2045443" cy="1457324"/>
          </a:xfrm>
          <a:prstGeom prst="rect">
            <a:avLst/>
          </a:prstGeom>
          <a:noFill/>
          <a:ln w="9525">
            <a:noFill/>
            <a:miter lim="800000"/>
            <a:headEnd/>
            <a:tailEnd/>
          </a:ln>
        </p:spPr>
      </p:pic>
      <p:pic>
        <p:nvPicPr>
          <p:cNvPr id="305153" name="Picture 1"/>
          <p:cNvPicPr>
            <a:picLocks noChangeAspect="1" noChangeArrowheads="1"/>
          </p:cNvPicPr>
          <p:nvPr/>
        </p:nvPicPr>
        <p:blipFill>
          <a:blip r:embed="rId11" cstate="print"/>
          <a:srcRect/>
          <a:stretch>
            <a:fillRect/>
          </a:stretch>
        </p:blipFill>
        <p:spPr bwMode="auto">
          <a:xfrm>
            <a:off x="6714020" y="4648200"/>
            <a:ext cx="1515580" cy="1371600"/>
          </a:xfrm>
          <a:prstGeom prst="rect">
            <a:avLst/>
          </a:prstGeom>
          <a:noFill/>
          <a:ln w="9525">
            <a:noFill/>
            <a:miter lim="800000"/>
            <a:headEnd/>
            <a:tailEnd/>
          </a:ln>
        </p:spPr>
      </p:pic>
      <p:sp>
        <p:nvSpPr>
          <p:cNvPr id="32" name="Content Placeholder 2"/>
          <p:cNvSpPr txBox="1">
            <a:spLocks/>
          </p:cNvSpPr>
          <p:nvPr/>
        </p:nvSpPr>
        <p:spPr>
          <a:xfrm>
            <a:off x="0" y="803304"/>
            <a:ext cx="9144000" cy="5657317"/>
          </a:xfrm>
          <a:prstGeom prst="rect">
            <a:avLst/>
          </a:prstGeom>
          <a:solidFill>
            <a:schemeClr val="bg1">
              <a:lumMod val="85000"/>
              <a:alpha val="87843"/>
            </a:schemeClr>
          </a:solidFill>
        </p:spPr>
        <p:txBody>
          <a:bodyPr/>
          <a:lstStyle/>
          <a:p>
            <a:pPr marL="342900" indent="-342900" fontAlgn="base">
              <a:spcAft>
                <a:spcPct val="0"/>
              </a:spcAft>
              <a:buFontTx/>
              <a:buChar char="•"/>
              <a:defRPr/>
            </a:pPr>
            <a:endParaRPr lang="en-US" sz="400" b="1" kern="0" dirty="0">
              <a:solidFill>
                <a:srgbClr val="002060"/>
              </a:solidFill>
              <a:latin typeface="Arial" pitchFamily="34" charset="0"/>
              <a:cs typeface="Arial" pitchFamily="34" charset="0"/>
            </a:endParaRPr>
          </a:p>
          <a:p>
            <a:pPr marL="803275" indent="-460375" fontAlgn="base">
              <a:spcAft>
                <a:spcPct val="0"/>
              </a:spcAft>
              <a:buSzPct val="120000"/>
              <a:buFont typeface="Arial" panose="020B0604020202020204" pitchFamily="34" charset="0"/>
              <a:buChar char="•"/>
              <a:defRPr/>
            </a:pPr>
            <a:r>
              <a:rPr lang="en-US" sz="1600" b="1" kern="0" dirty="0" smtClean="0">
                <a:solidFill>
                  <a:srgbClr val="000000"/>
                </a:solidFill>
                <a:latin typeface="Arial" pitchFamily="34" charset="0"/>
                <a:cs typeface="Arial" pitchFamily="34" charset="0"/>
              </a:rPr>
              <a:t>The </a:t>
            </a:r>
            <a:r>
              <a:rPr lang="en-US" sz="1600" b="1" kern="0" dirty="0">
                <a:solidFill>
                  <a:srgbClr val="000000"/>
                </a:solidFill>
                <a:latin typeface="Arial" pitchFamily="34" charset="0"/>
                <a:cs typeface="Arial" pitchFamily="34" charset="0"/>
              </a:rPr>
              <a:t>Jefferson Lab electron accelerator is a unique world-leading facility for nuclear physics research and related applications</a:t>
            </a:r>
          </a:p>
          <a:p>
            <a:pPr marL="1255713" lvl="1" indent="-452438" fontAlgn="base">
              <a:spcAft>
                <a:spcPct val="0"/>
              </a:spcAft>
              <a:buSzPct val="120000"/>
              <a:buFont typeface="Courier New" panose="02070309020205020404" pitchFamily="49" charset="0"/>
              <a:buChar char="o"/>
              <a:defRPr/>
            </a:pPr>
            <a:r>
              <a:rPr lang="en-US" sz="1400" b="1" kern="0" dirty="0">
                <a:solidFill>
                  <a:srgbClr val="000000"/>
                </a:solidFill>
                <a:latin typeface="Arial" pitchFamily="34" charset="0"/>
                <a:cs typeface="Arial" pitchFamily="34" charset="0"/>
              </a:rPr>
              <a:t>Physics program with 12 GeV Upgrade spans the breadth of nuclear physics with many opportunities for discovery</a:t>
            </a:r>
          </a:p>
          <a:p>
            <a:pPr marL="1255713" lvl="1" indent="-452438" fontAlgn="base">
              <a:spcAft>
                <a:spcPct val="0"/>
              </a:spcAft>
              <a:buSzPct val="120000"/>
              <a:buFont typeface="Courier New" panose="02070309020205020404" pitchFamily="49" charset="0"/>
              <a:buChar char="o"/>
              <a:defRPr/>
            </a:pPr>
            <a:r>
              <a:rPr lang="en-US" sz="1400" b="1" kern="0" dirty="0" smtClean="0">
                <a:solidFill>
                  <a:srgbClr val="000000"/>
                </a:solidFill>
                <a:latin typeface="Arial" pitchFamily="34" charset="0"/>
                <a:cs typeface="Arial" pitchFamily="34" charset="0"/>
              </a:rPr>
              <a:t>High </a:t>
            </a:r>
            <a:r>
              <a:rPr lang="en-US" sz="1400" b="1" kern="0" dirty="0">
                <a:solidFill>
                  <a:srgbClr val="000000"/>
                </a:solidFill>
                <a:latin typeface="Arial" pitchFamily="34" charset="0"/>
                <a:cs typeface="Arial" pitchFamily="34" charset="0"/>
              </a:rPr>
              <a:t>priority in NSAC Long Range Plan</a:t>
            </a:r>
          </a:p>
          <a:p>
            <a:pPr marL="1255713" lvl="1" indent="-452438" fontAlgn="base">
              <a:spcAft>
                <a:spcPts val="400"/>
              </a:spcAft>
              <a:buSzPct val="120000"/>
              <a:buFont typeface="Courier New" panose="02070309020205020404" pitchFamily="49" charset="0"/>
              <a:buChar char="o"/>
              <a:defRPr/>
            </a:pPr>
            <a:r>
              <a:rPr lang="en-US" sz="1400" b="1" kern="0" dirty="0">
                <a:solidFill>
                  <a:srgbClr val="000000"/>
                </a:solidFill>
                <a:latin typeface="Arial" pitchFamily="34" charset="0"/>
                <a:cs typeface="Arial" pitchFamily="34" charset="0"/>
              </a:rPr>
              <a:t>Early high-impact physics underway - results emerging</a:t>
            </a:r>
            <a:endParaRPr lang="en-US" sz="800" b="1" kern="0" dirty="0">
              <a:solidFill>
                <a:srgbClr val="000000"/>
              </a:solidFill>
              <a:latin typeface="Arial" pitchFamily="34" charset="0"/>
              <a:cs typeface="Arial" pitchFamily="34" charset="0"/>
            </a:endParaRPr>
          </a:p>
          <a:p>
            <a:pPr marL="457200" fontAlgn="base">
              <a:spcAft>
                <a:spcPct val="0"/>
              </a:spcAft>
              <a:buSzPct val="120000"/>
              <a:defRPr/>
            </a:pPr>
            <a:endParaRPr lang="en-US" sz="100" b="1" kern="0" dirty="0">
              <a:solidFill>
                <a:srgbClr val="000000"/>
              </a:solidFill>
              <a:latin typeface="Arial" pitchFamily="34" charset="0"/>
              <a:cs typeface="Arial" pitchFamily="34" charset="0"/>
            </a:endParaRPr>
          </a:p>
          <a:p>
            <a:pPr marL="803275" indent="-460375" fontAlgn="base">
              <a:spcAft>
                <a:spcPct val="0"/>
              </a:spcAft>
              <a:buFont typeface="Arial" panose="020B0604020202020204" pitchFamily="34" charset="0"/>
              <a:buChar char="•"/>
              <a:defRPr/>
            </a:pPr>
            <a:r>
              <a:rPr lang="en-US" sz="1600" b="1" kern="0" dirty="0" smtClean="0">
                <a:solidFill>
                  <a:srgbClr val="000000"/>
                </a:solidFill>
                <a:latin typeface="Arial" pitchFamily="34" charset="0"/>
                <a:cs typeface="Arial" pitchFamily="34" charset="0"/>
              </a:rPr>
              <a:t>Advanced </a:t>
            </a:r>
            <a:r>
              <a:rPr lang="en-US" sz="1600" b="1" kern="0" dirty="0">
                <a:solidFill>
                  <a:srgbClr val="000000"/>
                </a:solidFill>
                <a:latin typeface="Arial" pitchFamily="34" charset="0"/>
                <a:cs typeface="Arial" pitchFamily="34" charset="0"/>
              </a:rPr>
              <a:t>computation pervades the present and future program</a:t>
            </a:r>
          </a:p>
          <a:p>
            <a:pPr marL="1258888" lvl="1" indent="-457200" fontAlgn="base">
              <a:spcAft>
                <a:spcPct val="0"/>
              </a:spcAft>
              <a:buSzPct val="120000"/>
              <a:buFont typeface="Courier New" panose="02070309020205020404" pitchFamily="49" charset="0"/>
              <a:buChar char="o"/>
              <a:defRPr/>
            </a:pPr>
            <a:r>
              <a:rPr lang="en-US" sz="1400" b="1" kern="0" dirty="0" smtClean="0">
                <a:solidFill>
                  <a:srgbClr val="000000"/>
                </a:solidFill>
                <a:latin typeface="Arial" pitchFamily="34" charset="0"/>
                <a:cs typeface="Arial" pitchFamily="34" charset="0"/>
              </a:rPr>
              <a:t>Data </a:t>
            </a:r>
            <a:r>
              <a:rPr lang="en-US" sz="1400" b="1" kern="0" dirty="0">
                <a:solidFill>
                  <a:srgbClr val="000000"/>
                </a:solidFill>
                <a:latin typeface="Arial" pitchFamily="34" charset="0"/>
                <a:cs typeface="Arial" pitchFamily="34" charset="0"/>
              </a:rPr>
              <a:t>acquisition, analysis and management</a:t>
            </a:r>
          </a:p>
          <a:p>
            <a:pPr marL="1258888" lvl="1" indent="-457200" fontAlgn="base">
              <a:spcAft>
                <a:spcPct val="0"/>
              </a:spcAft>
              <a:buSzPct val="120000"/>
              <a:buFont typeface="Courier New" panose="02070309020205020404" pitchFamily="49" charset="0"/>
              <a:buChar char="o"/>
              <a:defRPr/>
            </a:pPr>
            <a:r>
              <a:rPr lang="en-US" sz="1400" b="1" kern="0" dirty="0" smtClean="0">
                <a:solidFill>
                  <a:srgbClr val="000000"/>
                </a:solidFill>
                <a:latin typeface="Arial" pitchFamily="34" charset="0"/>
                <a:cs typeface="Arial" pitchFamily="34" charset="0"/>
              </a:rPr>
              <a:t>LQCD</a:t>
            </a:r>
            <a:r>
              <a:rPr lang="en-US" sz="1400" b="1" kern="0" dirty="0">
                <a:solidFill>
                  <a:srgbClr val="000000"/>
                </a:solidFill>
                <a:latin typeface="Arial" pitchFamily="34" charset="0"/>
                <a:cs typeface="Arial" pitchFamily="34" charset="0"/>
              </a:rPr>
              <a:t>, experiment analysis, accelerator modelling</a:t>
            </a:r>
          </a:p>
          <a:p>
            <a:pPr marL="1258888" lvl="1" indent="-457200" fontAlgn="base">
              <a:spcAft>
                <a:spcPts val="400"/>
              </a:spcAft>
              <a:buSzPct val="120000"/>
              <a:buFont typeface="Courier New" panose="02070309020205020404" pitchFamily="49" charset="0"/>
              <a:buChar char="o"/>
              <a:defRPr/>
            </a:pPr>
            <a:r>
              <a:rPr lang="en-US" sz="1400" b="1" kern="0" dirty="0" smtClean="0">
                <a:solidFill>
                  <a:srgbClr val="000000"/>
                </a:solidFill>
                <a:latin typeface="Arial" pitchFamily="34" charset="0"/>
                <a:cs typeface="Arial" pitchFamily="34" charset="0"/>
              </a:rPr>
              <a:t>Imaging </a:t>
            </a:r>
            <a:r>
              <a:rPr lang="en-US" sz="1400" b="1" kern="0" dirty="0">
                <a:solidFill>
                  <a:srgbClr val="000000"/>
                </a:solidFill>
                <a:latin typeface="Arial" pitchFamily="34" charset="0"/>
                <a:cs typeface="Arial" pitchFamily="34" charset="0"/>
              </a:rPr>
              <a:t>of complex quantum systems and classical objects</a:t>
            </a:r>
            <a:endParaRPr lang="en-US" sz="1000" b="1" kern="0" dirty="0">
              <a:solidFill>
                <a:srgbClr val="000000"/>
              </a:solidFill>
              <a:latin typeface="Arial" pitchFamily="34" charset="0"/>
              <a:cs typeface="Arial" pitchFamily="34" charset="0"/>
            </a:endParaRPr>
          </a:p>
          <a:p>
            <a:pPr marL="1371600" lvl="1" indent="-574675" fontAlgn="base">
              <a:spcAft>
                <a:spcPct val="0"/>
              </a:spcAft>
              <a:buFont typeface="Arial" panose="020B0604020202020204" pitchFamily="34" charset="0"/>
              <a:buChar char="•"/>
              <a:defRPr/>
            </a:pPr>
            <a:endParaRPr lang="en-US" sz="200" b="1" kern="0" dirty="0">
              <a:solidFill>
                <a:srgbClr val="000000"/>
              </a:solidFill>
              <a:latin typeface="Arial" pitchFamily="34" charset="0"/>
              <a:cs typeface="Arial" pitchFamily="34" charset="0"/>
            </a:endParaRPr>
          </a:p>
          <a:p>
            <a:pPr marL="803275" indent="-460375" fontAlgn="base">
              <a:spcAft>
                <a:spcPct val="0"/>
              </a:spcAft>
              <a:buSzPct val="120000"/>
              <a:buFont typeface="Arial" panose="020B0604020202020204" pitchFamily="34" charset="0"/>
              <a:buChar char="•"/>
              <a:defRPr/>
            </a:pPr>
            <a:r>
              <a:rPr lang="en-US" sz="1600" b="1" kern="0" dirty="0" smtClean="0">
                <a:solidFill>
                  <a:srgbClr val="000000"/>
                </a:solidFill>
                <a:latin typeface="Arial" pitchFamily="34" charset="0"/>
                <a:cs typeface="Arial" pitchFamily="34" charset="0"/>
              </a:rPr>
              <a:t>Technology partnerships</a:t>
            </a:r>
          </a:p>
          <a:p>
            <a:pPr marL="1255713" lvl="1" indent="-452438" fontAlgn="base">
              <a:spcAft>
                <a:spcPct val="0"/>
              </a:spcAft>
              <a:buSzPct val="120000"/>
              <a:buFont typeface="Courier New" panose="02070309020205020404" pitchFamily="49" charset="0"/>
              <a:buChar char="o"/>
              <a:defRPr/>
            </a:pPr>
            <a:r>
              <a:rPr lang="en-US" sz="1400" b="1" kern="0" dirty="0" smtClean="0">
                <a:solidFill>
                  <a:srgbClr val="000000"/>
                </a:solidFill>
                <a:latin typeface="Arial" pitchFamily="34" charset="0"/>
                <a:cs typeface="Arial" pitchFamily="34" charset="0"/>
              </a:rPr>
              <a:t>FRIB for MSU</a:t>
            </a:r>
          </a:p>
          <a:p>
            <a:pPr marL="1255713" lvl="1" indent="-452438" fontAlgn="base">
              <a:spcAft>
                <a:spcPts val="400"/>
              </a:spcAft>
              <a:buSzPct val="120000"/>
              <a:buFont typeface="Courier New" panose="02070309020205020404" pitchFamily="49" charset="0"/>
              <a:buChar char="o"/>
              <a:defRPr/>
            </a:pPr>
            <a:r>
              <a:rPr lang="en-US" sz="1400" b="1" kern="0" dirty="0" smtClean="0">
                <a:solidFill>
                  <a:srgbClr val="000000"/>
                </a:solidFill>
                <a:latin typeface="Arial" pitchFamily="34" charset="0"/>
                <a:cs typeface="Arial" pitchFamily="34" charset="0"/>
              </a:rPr>
              <a:t>LCLS-II for SLAC</a:t>
            </a:r>
            <a:endParaRPr lang="en-US" sz="600" b="1" kern="0" dirty="0" smtClean="0">
              <a:solidFill>
                <a:srgbClr val="000000"/>
              </a:solidFill>
              <a:latin typeface="Arial" pitchFamily="34" charset="0"/>
              <a:cs typeface="Arial" pitchFamily="34" charset="0"/>
            </a:endParaRPr>
          </a:p>
          <a:p>
            <a:pPr marL="803275" indent="-460375" fontAlgn="base">
              <a:spcAft>
                <a:spcPct val="0"/>
              </a:spcAft>
              <a:buSzPct val="120000"/>
              <a:buFont typeface="Arial" panose="020B0604020202020204" pitchFamily="34" charset="0"/>
              <a:buChar char="•"/>
              <a:defRPr/>
            </a:pPr>
            <a:r>
              <a:rPr lang="en-US" sz="1600" b="1" kern="0" dirty="0" smtClean="0">
                <a:solidFill>
                  <a:srgbClr val="000000"/>
                </a:solidFill>
                <a:latin typeface="Arial" pitchFamily="34" charset="0"/>
                <a:cs typeface="Arial" pitchFamily="34" charset="0"/>
              </a:rPr>
              <a:t>EIC</a:t>
            </a:r>
            <a:r>
              <a:rPr lang="en-US" sz="1600" b="1" kern="0" dirty="0">
                <a:solidFill>
                  <a:srgbClr val="000000"/>
                </a:solidFill>
                <a:latin typeface="Arial" pitchFamily="34" charset="0"/>
                <a:cs typeface="Arial" pitchFamily="34" charset="0"/>
              </a:rPr>
              <a:t>, a future construction project for nuclear physics</a:t>
            </a:r>
          </a:p>
          <a:p>
            <a:pPr marL="1258888" lvl="1" indent="-457200" fontAlgn="base">
              <a:spcAft>
                <a:spcPct val="0"/>
              </a:spcAft>
              <a:buSzPct val="120000"/>
              <a:buFont typeface="Courier New" panose="02070309020205020404" pitchFamily="49" charset="0"/>
              <a:buChar char="o"/>
              <a:defRPr/>
            </a:pPr>
            <a:r>
              <a:rPr lang="en-US" sz="1400" b="1" kern="0" dirty="0">
                <a:solidFill>
                  <a:srgbClr val="000000"/>
                </a:solidFill>
                <a:latin typeface="Arial" pitchFamily="34" charset="0"/>
                <a:cs typeface="Arial" pitchFamily="34" charset="0"/>
              </a:rPr>
              <a:t>Recommended by NSAC LRP</a:t>
            </a:r>
          </a:p>
          <a:p>
            <a:pPr marL="1258888" lvl="1" indent="-457200" fontAlgn="base">
              <a:spcAft>
                <a:spcPct val="0"/>
              </a:spcAft>
              <a:buSzPct val="120000"/>
              <a:buFont typeface="Courier New" panose="02070309020205020404" pitchFamily="49" charset="0"/>
              <a:buChar char="o"/>
              <a:defRPr/>
            </a:pPr>
            <a:r>
              <a:rPr lang="en-US" sz="1400" b="1" kern="0" dirty="0">
                <a:solidFill>
                  <a:srgbClr val="000000"/>
                </a:solidFill>
                <a:latin typeface="Arial" pitchFamily="34" charset="0"/>
                <a:cs typeface="Arial" pitchFamily="34" charset="0"/>
              </a:rPr>
              <a:t>Strong community interest, national and international</a:t>
            </a:r>
          </a:p>
          <a:p>
            <a:pPr marL="1258888" lvl="1" indent="-457200" fontAlgn="base">
              <a:spcAft>
                <a:spcPct val="0"/>
              </a:spcAft>
              <a:buSzPct val="120000"/>
              <a:buFont typeface="Courier New" panose="02070309020205020404" pitchFamily="49" charset="0"/>
              <a:buChar char="o"/>
              <a:defRPr/>
            </a:pPr>
            <a:r>
              <a:rPr lang="en-US" sz="1400" b="1" kern="0" dirty="0">
                <a:solidFill>
                  <a:srgbClr val="000000"/>
                </a:solidFill>
                <a:latin typeface="Arial" pitchFamily="34" charset="0"/>
                <a:cs typeface="Arial" pitchFamily="34" charset="0"/>
              </a:rPr>
              <a:t>Developing a design based on CEBAF as injector</a:t>
            </a:r>
          </a:p>
          <a:p>
            <a:pPr marL="914400" indent="-574675" fontAlgn="base">
              <a:spcAft>
                <a:spcPct val="0"/>
              </a:spcAft>
              <a:buFont typeface="Arial" panose="020B0604020202020204" pitchFamily="34" charset="0"/>
              <a:buChar char="•"/>
              <a:defRPr/>
            </a:pPr>
            <a:endParaRPr lang="en-US" sz="600" b="1" kern="0" dirty="0">
              <a:solidFill>
                <a:srgbClr val="000000"/>
              </a:solidFill>
              <a:latin typeface="Arial" pitchFamily="34" charset="0"/>
              <a:cs typeface="Arial" pitchFamily="34" charset="0"/>
            </a:endParaRPr>
          </a:p>
          <a:p>
            <a:pPr marL="803275" indent="-460375" fontAlgn="base">
              <a:spcAft>
                <a:spcPct val="0"/>
              </a:spcAft>
              <a:buSzPct val="120000"/>
              <a:buFont typeface="Arial" panose="020B0604020202020204" pitchFamily="34" charset="0"/>
              <a:buChar char="•"/>
              <a:defRPr/>
            </a:pPr>
            <a:r>
              <a:rPr lang="en-US" sz="1600" b="1" kern="0" dirty="0">
                <a:solidFill>
                  <a:srgbClr val="000000"/>
                </a:solidFill>
                <a:latin typeface="Arial" pitchFamily="34" charset="0"/>
                <a:cs typeface="Arial" pitchFamily="34" charset="0"/>
              </a:rPr>
              <a:t>The Jefferson Lab Campus Plan, making tangible progress, towards support of long-term mission needs by integrating diverse funding streams:</a:t>
            </a:r>
          </a:p>
          <a:p>
            <a:pPr marL="1258888" lvl="1" indent="-457200" fontAlgn="base">
              <a:spcAft>
                <a:spcPct val="0"/>
              </a:spcAft>
              <a:buSzPct val="120000"/>
              <a:buFont typeface="Courier New" panose="02070309020205020404" pitchFamily="49" charset="0"/>
              <a:buChar char="o"/>
              <a:defRPr/>
            </a:pPr>
            <a:r>
              <a:rPr lang="en-US" sz="1400" b="1" kern="0" dirty="0">
                <a:solidFill>
                  <a:srgbClr val="000000"/>
                </a:solidFill>
                <a:latin typeface="Arial" pitchFamily="34" charset="0"/>
                <a:cs typeface="Arial" pitchFamily="34" charset="0"/>
              </a:rPr>
              <a:t>Providing updated facilities and site utilities</a:t>
            </a:r>
          </a:p>
          <a:p>
            <a:pPr marL="1258888" lvl="1" indent="-457200" fontAlgn="base">
              <a:spcAft>
                <a:spcPct val="0"/>
              </a:spcAft>
              <a:buSzPct val="120000"/>
              <a:buFont typeface="Courier New" panose="02070309020205020404" pitchFamily="49" charset="0"/>
              <a:buChar char="o"/>
              <a:defRPr/>
            </a:pPr>
            <a:r>
              <a:rPr lang="en-US" sz="1400" b="1" kern="0" dirty="0">
                <a:solidFill>
                  <a:srgbClr val="000000"/>
                </a:solidFill>
                <a:latin typeface="Arial" pitchFamily="34" charset="0"/>
                <a:cs typeface="Arial" pitchFamily="34" charset="0"/>
              </a:rPr>
              <a:t>Eliminating substandard, temporary and leased </a:t>
            </a:r>
            <a:r>
              <a:rPr lang="en-US" sz="1400" b="1" kern="0" dirty="0" smtClean="0">
                <a:solidFill>
                  <a:srgbClr val="000000"/>
                </a:solidFill>
                <a:latin typeface="Arial" pitchFamily="34" charset="0"/>
                <a:cs typeface="Arial" pitchFamily="34" charset="0"/>
              </a:rPr>
              <a:t>space</a:t>
            </a:r>
            <a:endParaRPr lang="en-US" sz="500" b="1" kern="0" dirty="0" smtClean="0">
              <a:solidFill>
                <a:srgbClr val="000000"/>
              </a:solidFill>
              <a:latin typeface="Arial" pitchFamily="34" charset="0"/>
              <a:cs typeface="Arial" pitchFamily="34" charset="0"/>
            </a:endParaRPr>
          </a:p>
          <a:p>
            <a:pPr marL="1258888" lvl="1" indent="-457200" fontAlgn="base">
              <a:spcAft>
                <a:spcPct val="0"/>
              </a:spcAft>
              <a:buSzPct val="120000"/>
              <a:buFont typeface="Courier New" panose="02070309020205020404" pitchFamily="49" charset="0"/>
              <a:buChar char="o"/>
              <a:defRPr/>
            </a:pPr>
            <a:endParaRPr lang="en-US" sz="600" b="1" kern="0" dirty="0">
              <a:solidFill>
                <a:srgbClr val="C00000"/>
              </a:solidFill>
              <a:latin typeface="Arial" pitchFamily="34" charset="0"/>
              <a:cs typeface="Arial" pitchFamily="34" charset="0"/>
            </a:endParaRPr>
          </a:p>
          <a:p>
            <a:pPr marL="342900" algn="ctr" fontAlgn="base">
              <a:spcAft>
                <a:spcPct val="0"/>
              </a:spcAft>
              <a:buClr>
                <a:srgbClr val="C00000"/>
              </a:buClr>
              <a:defRPr/>
            </a:pPr>
            <a:r>
              <a:rPr lang="en-US" sz="1600" b="1" kern="0" dirty="0">
                <a:solidFill>
                  <a:srgbClr val="0033CC"/>
                </a:solidFill>
                <a:latin typeface="Arial" pitchFamily="34" charset="0"/>
                <a:cs typeface="Arial" pitchFamily="34" charset="0"/>
              </a:rPr>
              <a:t>Lab is in a very strong position going forward, with great promise for scientific and technical advances.</a:t>
            </a:r>
          </a:p>
        </p:txBody>
      </p:sp>
    </p:spTree>
    <p:extLst>
      <p:ext uri="{BB962C8B-B14F-4D97-AF65-F5344CB8AC3E}">
        <p14:creationId xmlns:p14="http://schemas.microsoft.com/office/powerpoint/2010/main" val="396164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3511" y="4343400"/>
            <a:ext cx="3243638" cy="216373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96"/>
          <p:cNvSpPr>
            <a:spLocks noChangeArrowheads="1"/>
          </p:cNvSpPr>
          <p:nvPr/>
        </p:nvSpPr>
        <p:spPr bwMode="auto">
          <a:xfrm>
            <a:off x="0" y="0"/>
            <a:ext cx="9144000" cy="692315"/>
          </a:xfrm>
          <a:prstGeom prst="rect">
            <a:avLst/>
          </a:prstGeom>
          <a:noFill/>
          <a:ln w="9525">
            <a:noFill/>
            <a:miter lim="800000"/>
            <a:headEnd/>
            <a:tailEnd/>
          </a:ln>
        </p:spPr>
        <p:txBody>
          <a:bodyPr anchor="ctr"/>
          <a:lstStyle/>
          <a:p>
            <a:pPr algn="ctr" defTabSz="457200" fontAlgn="base">
              <a:spcBef>
                <a:spcPct val="0"/>
              </a:spcBef>
              <a:spcAft>
                <a:spcPct val="0"/>
              </a:spcAft>
            </a:pPr>
            <a:r>
              <a:rPr lang="en-US" sz="3600" b="1" dirty="0">
                <a:solidFill>
                  <a:prstClr val="black"/>
                </a:solidFill>
                <a:latin typeface="Arial" pitchFamily="34" charset="0"/>
                <a:cs typeface="Arial" pitchFamily="34" charset="0"/>
              </a:rPr>
              <a:t>JLab Open House – April 30, 2016 </a:t>
            </a:r>
          </a:p>
        </p:txBody>
      </p:sp>
      <p:sp>
        <p:nvSpPr>
          <p:cNvPr id="5" name="TextBox 4"/>
          <p:cNvSpPr txBox="1"/>
          <p:nvPr/>
        </p:nvSpPr>
        <p:spPr>
          <a:xfrm>
            <a:off x="33918" y="752100"/>
            <a:ext cx="9144000" cy="461665"/>
          </a:xfrm>
          <a:prstGeom prst="rect">
            <a:avLst/>
          </a:prstGeom>
          <a:noFill/>
        </p:spPr>
        <p:txBody>
          <a:bodyPr wrap="square" rtlCol="0">
            <a:spAutoFit/>
          </a:bodyPr>
          <a:lstStyle/>
          <a:p>
            <a:pPr algn="ctr" defTabSz="457200"/>
            <a:r>
              <a:rPr lang="en-US" sz="2400" b="1" dirty="0">
                <a:solidFill>
                  <a:srgbClr val="C00000"/>
                </a:solidFill>
                <a:latin typeface="Arial" panose="020B0604020202020204" pitchFamily="34" charset="0"/>
                <a:cs typeface="Arial" panose="020B0604020202020204" pitchFamily="34" charset="0"/>
              </a:rPr>
              <a:t>~12,000 </a:t>
            </a:r>
            <a:r>
              <a:rPr lang="en-US" sz="2400" b="1" dirty="0" smtClean="0">
                <a:solidFill>
                  <a:srgbClr val="C00000"/>
                </a:solidFill>
                <a:latin typeface="Arial" panose="020B0604020202020204" pitchFamily="34" charset="0"/>
                <a:cs typeface="Arial" panose="020B0604020202020204" pitchFamily="34" charset="0"/>
              </a:rPr>
              <a:t>visitors!</a:t>
            </a:r>
            <a:endParaRPr lang="en-US" sz="2400" b="1" dirty="0">
              <a:solidFill>
                <a:srgbClr val="C00000"/>
              </a:solidFill>
              <a:latin typeface="Arial" panose="020B0604020202020204" pitchFamily="34" charset="0"/>
              <a:cs typeface="Arial" panose="020B0604020202020204" pitchFamily="34" charset="0"/>
            </a:endParaRPr>
          </a:p>
        </p:txBody>
      </p:sp>
      <p:pic>
        <p:nvPicPr>
          <p:cNvPr id="6147" name="Picture 3" descr="\\jlabem\em\Photo Library\Recently Added\160430_Open House\Dulcie Holland photos\untitled-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80" y="839972"/>
            <a:ext cx="3197742" cy="21318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jlabem\em\Photo Library\Recently Added\160430_Open House\Dulcie Holland photos\untitled-1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419"/>
          <a:stretch/>
        </p:blipFill>
        <p:spPr bwMode="auto">
          <a:xfrm>
            <a:off x="6281385" y="2605621"/>
            <a:ext cx="2896533" cy="21318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9" name="Picture 5" descr="\\jlabem\em\Photo Library\Recently Added\160430_Open House\Dulcie Holland photos\untitled-2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8762" b="19712"/>
          <a:stretch/>
        </p:blipFill>
        <p:spPr bwMode="auto">
          <a:xfrm>
            <a:off x="3657324" y="1099296"/>
            <a:ext cx="1987546" cy="1737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50" name="Picture 6" descr="\\jlabem\em\Photo Library\Recently Added\160430_Open House\Dulcie Holland photos\untitled-6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68178" y="4838609"/>
            <a:ext cx="2457587" cy="16383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51" name="Picture 7" descr="\\jlabem\em\Photo Library\Recently Added\160430_Open House\Dulcie Holland photos\untitled-8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8797"/>
          <a:stretch/>
        </p:blipFill>
        <p:spPr bwMode="auto">
          <a:xfrm>
            <a:off x="5916381" y="839972"/>
            <a:ext cx="3261537" cy="17656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52" name="Picture 8" descr="\\jlabem\em\Photo Library\Recently Added\160430_Open House\Dulcie Holland photos\untitled-3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426" b="19712"/>
          <a:stretch/>
        </p:blipFill>
        <p:spPr bwMode="auto">
          <a:xfrm>
            <a:off x="27980" y="2971800"/>
            <a:ext cx="3080396" cy="17656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3219" r="7800"/>
          <a:stretch/>
        </p:blipFill>
        <p:spPr bwMode="auto">
          <a:xfrm>
            <a:off x="3108376" y="2850078"/>
            <a:ext cx="3085443" cy="19366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31371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Tree>
    <p:extLst>
      <p:ext uri="{BB962C8B-B14F-4D97-AF65-F5344CB8AC3E}">
        <p14:creationId xmlns:p14="http://schemas.microsoft.com/office/powerpoint/2010/main" val="3871849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94726"/>
            <a:ext cx="8229600" cy="397933"/>
          </a:xfrm>
        </p:spPr>
        <p:txBody>
          <a:bodyPr/>
          <a:lstStyle/>
          <a:p>
            <a:r>
              <a:rPr lang="en-US" dirty="0" smtClean="0">
                <a:latin typeface="Arial" pitchFamily="-104" charset="0"/>
              </a:rPr>
              <a:t> </a:t>
            </a:r>
            <a:r>
              <a:rPr lang="en-US" b="1" dirty="0" smtClean="0">
                <a:latin typeface="Arial" pitchFamily="-104" charset="0"/>
              </a:rPr>
              <a:t>EIC Timeline</a:t>
            </a:r>
          </a:p>
        </p:txBody>
      </p:sp>
      <p:graphicFrame>
        <p:nvGraphicFramePr>
          <p:cNvPr id="5" name="Table 4"/>
          <p:cNvGraphicFramePr>
            <a:graphicFrameLocks noGrp="1"/>
          </p:cNvGraphicFramePr>
          <p:nvPr>
            <p:extLst>
              <p:ext uri="{D42A27DB-BD31-4B8C-83A1-F6EECF244321}">
                <p14:modId xmlns:p14="http://schemas.microsoft.com/office/powerpoint/2010/main" val="1310189762"/>
              </p:ext>
            </p:extLst>
          </p:nvPr>
        </p:nvGraphicFramePr>
        <p:xfrm>
          <a:off x="96507" y="842570"/>
          <a:ext cx="8945893" cy="4882602"/>
        </p:xfrm>
        <a:graphic>
          <a:graphicData uri="http://schemas.openxmlformats.org/drawingml/2006/table">
            <a:tbl>
              <a:tblPr firstRow="1" bandRow="1">
                <a:tableStyleId>{91EBBBCC-DAD2-459C-BE2E-F6DE35CF9A28}</a:tableStyleId>
              </a:tblPr>
              <a:tblGrid>
                <a:gridCol w="1944757"/>
                <a:gridCol w="437571"/>
                <a:gridCol w="437571"/>
                <a:gridCol w="437571"/>
                <a:gridCol w="437571"/>
                <a:gridCol w="437571"/>
                <a:gridCol w="437571"/>
                <a:gridCol w="437571"/>
                <a:gridCol w="437571"/>
                <a:gridCol w="437571"/>
                <a:gridCol w="437571"/>
                <a:gridCol w="437571"/>
                <a:gridCol w="437571"/>
                <a:gridCol w="437571"/>
                <a:gridCol w="437571"/>
                <a:gridCol w="437571"/>
                <a:gridCol w="437571"/>
              </a:tblGrid>
              <a:tr h="271749">
                <a:tc>
                  <a:txBody>
                    <a:bodyPr/>
                    <a:lstStyle/>
                    <a:p>
                      <a:pPr algn="l" fontAlgn="b"/>
                      <a:r>
                        <a:rPr lang="en-US" sz="1400" u="none" strike="noStrike" dirty="0" smtClean="0">
                          <a:latin typeface="Arial" pitchFamily="34" charset="0"/>
                          <a:cs typeface="Arial" pitchFamily="34" charset="0"/>
                        </a:rPr>
                        <a:t>   Activity Name                                                              </a:t>
                      </a:r>
                      <a:endParaRPr lang="en-US" sz="14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2010</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2011</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2012</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2013</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2014</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2015</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2016</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2017</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2018</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2019</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2020</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2021</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2022</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2023</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2024</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2025</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74320">
                <a:tc>
                  <a:txBody>
                    <a:bodyPr/>
                    <a:lstStyle/>
                    <a:p>
                      <a:r>
                        <a:rPr lang="en-US" sz="1600" dirty="0" smtClean="0">
                          <a:latin typeface="Arial" pitchFamily="34" charset="0"/>
                          <a:cs typeface="Arial" pitchFamily="34" charset="0"/>
                        </a:rPr>
                        <a:t>12 GeV Operations</a:t>
                      </a:r>
                      <a:endParaRPr lang="en-US" sz="16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0" dirty="0" smtClean="0">
                          <a:latin typeface="Arial" pitchFamily="34" charset="0"/>
                          <a:cs typeface="Arial" pitchFamily="34" charset="0"/>
                        </a:rPr>
                        <a:t>12 GeV Upgrade</a:t>
                      </a:r>
                      <a:endParaRPr lang="en-US" sz="16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0" dirty="0" smtClean="0">
                          <a:latin typeface="Arial" pitchFamily="34" charset="0"/>
                          <a:cs typeface="Arial" pitchFamily="34" charset="0"/>
                        </a:rPr>
                        <a:t>FRIB</a:t>
                      </a:r>
                      <a:endParaRPr lang="en-US" sz="16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r>
              <a:tr h="4128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latin typeface="Arial" pitchFamily="34" charset="0"/>
                          <a:cs typeface="Arial" pitchFamily="34" charset="0"/>
                        </a:rPr>
                        <a:t>EIC Physics Case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r>
              <a:tr h="4128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latin typeface="Arial" pitchFamily="34" charset="0"/>
                          <a:cs typeface="Arial" pitchFamily="34" charset="0"/>
                        </a:rPr>
                        <a:t>NSAC LRP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dirty="0" smtClean="0"/>
                        <a:t>NAS</a:t>
                      </a:r>
                      <a:r>
                        <a:rPr lang="en-US" baseline="0" dirty="0" smtClean="0"/>
                        <a:t> Study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93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smtClean="0">
                          <a:ln>
                            <a:noFill/>
                          </a:ln>
                          <a:effectLst/>
                          <a:uLnTx/>
                          <a:uFillTx/>
                          <a:latin typeface="Arial" pitchFamily="34" charset="0"/>
                          <a:cs typeface="Arial" pitchFamily="34" charset="0"/>
                        </a:rPr>
                        <a:t>CD0</a:t>
                      </a:r>
                      <a:endPar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0" dirty="0" smtClean="0">
                          <a:latin typeface="Arial" pitchFamily="34" charset="0"/>
                          <a:cs typeface="Arial" pitchFamily="34" charset="0"/>
                        </a:rPr>
                        <a:t>EIC Machine Design</a:t>
                      </a:r>
                      <a:r>
                        <a:rPr lang="en-US" sz="1600" b="0" baseline="0" dirty="0" smtClean="0">
                          <a:latin typeface="Arial" pitchFamily="34" charset="0"/>
                          <a:cs typeface="Arial" pitchFamily="34" charset="0"/>
                        </a:rPr>
                        <a:t> and </a:t>
                      </a:r>
                      <a:r>
                        <a:rPr lang="en-US" sz="1600" b="0" dirty="0" smtClean="0">
                          <a:latin typeface="Arial" pitchFamily="34" charset="0"/>
                          <a:cs typeface="Arial" pitchFamily="34" charset="0"/>
                        </a:rPr>
                        <a:t>R&amp;D</a:t>
                      </a:r>
                      <a:endParaRPr lang="en-US" sz="16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0" dirty="0" smtClean="0">
                          <a:latin typeface="Arial" pitchFamily="34" charset="0"/>
                          <a:cs typeface="Arial" pitchFamily="34" charset="0"/>
                        </a:rPr>
                        <a:t>CD1</a:t>
                      </a:r>
                      <a:r>
                        <a:rPr lang="en-US" sz="1600" b="0" baseline="0" dirty="0" smtClean="0">
                          <a:latin typeface="Arial" pitchFamily="34" charset="0"/>
                          <a:cs typeface="Arial" pitchFamily="34" charset="0"/>
                        </a:rPr>
                        <a:t>(</a:t>
                      </a:r>
                      <a:r>
                        <a:rPr lang="en-US" sz="1600" b="0" dirty="0" smtClean="0">
                          <a:latin typeface="Arial" pitchFamily="34" charset="0"/>
                          <a:cs typeface="Arial" pitchFamily="34" charset="0"/>
                        </a:rPr>
                        <a:t>Down-select)</a:t>
                      </a:r>
                      <a:endParaRPr lang="en-US" sz="16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CD2/CD3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smtClean="0">
                          <a:ln>
                            <a:noFill/>
                          </a:ln>
                          <a:effectLst/>
                          <a:uLnTx/>
                          <a:uFillTx/>
                          <a:latin typeface="Arial" pitchFamily="34" charset="0"/>
                          <a:cs typeface="Arial" pitchFamily="34" charset="0"/>
                        </a:rPr>
                        <a:t>EIC Construction</a:t>
                      </a:r>
                      <a:endPar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cxnSp>
        <p:nvCxnSpPr>
          <p:cNvPr id="6" name="Straight Connector 27"/>
          <p:cNvCxnSpPr>
            <a:cxnSpLocks noChangeShapeType="1"/>
          </p:cNvCxnSpPr>
          <p:nvPr/>
        </p:nvCxnSpPr>
        <p:spPr bwMode="auto">
          <a:xfrm>
            <a:off x="3936669" y="2860282"/>
            <a:ext cx="686131" cy="1588"/>
          </a:xfrm>
          <a:prstGeom prst="line">
            <a:avLst/>
          </a:prstGeom>
          <a:noFill/>
          <a:ln w="152400">
            <a:solidFill>
              <a:srgbClr val="FFC000"/>
            </a:solidFill>
            <a:round/>
            <a:headEnd/>
            <a:tailEnd/>
          </a:ln>
        </p:spPr>
      </p:cxnSp>
      <p:cxnSp>
        <p:nvCxnSpPr>
          <p:cNvPr id="7" name="Straight Connector 28"/>
          <p:cNvCxnSpPr>
            <a:cxnSpLocks noChangeShapeType="1"/>
          </p:cNvCxnSpPr>
          <p:nvPr/>
        </p:nvCxnSpPr>
        <p:spPr bwMode="auto">
          <a:xfrm>
            <a:off x="5308269" y="3737045"/>
            <a:ext cx="447846" cy="0"/>
          </a:xfrm>
          <a:prstGeom prst="line">
            <a:avLst/>
          </a:prstGeom>
          <a:noFill/>
          <a:ln w="152400">
            <a:solidFill>
              <a:srgbClr val="C00000"/>
            </a:solidFill>
            <a:round/>
            <a:headEnd/>
            <a:tailEnd/>
          </a:ln>
        </p:spPr>
      </p:cxnSp>
      <p:cxnSp>
        <p:nvCxnSpPr>
          <p:cNvPr id="8" name="Straight Connector 29"/>
          <p:cNvCxnSpPr>
            <a:cxnSpLocks noChangeShapeType="1"/>
          </p:cNvCxnSpPr>
          <p:nvPr/>
        </p:nvCxnSpPr>
        <p:spPr bwMode="auto">
          <a:xfrm>
            <a:off x="6834416" y="5549154"/>
            <a:ext cx="2182251" cy="0"/>
          </a:xfrm>
          <a:prstGeom prst="line">
            <a:avLst/>
          </a:prstGeom>
          <a:noFill/>
          <a:ln w="152400">
            <a:solidFill>
              <a:srgbClr val="00B050"/>
            </a:solidFill>
            <a:round/>
            <a:headEnd/>
            <a:tailEnd/>
          </a:ln>
        </p:spPr>
      </p:cxnSp>
      <p:cxnSp>
        <p:nvCxnSpPr>
          <p:cNvPr id="9" name="Straight Connector 33"/>
          <p:cNvCxnSpPr>
            <a:cxnSpLocks noChangeShapeType="1"/>
          </p:cNvCxnSpPr>
          <p:nvPr/>
        </p:nvCxnSpPr>
        <p:spPr bwMode="auto">
          <a:xfrm>
            <a:off x="5539538" y="4679215"/>
            <a:ext cx="653413" cy="1588"/>
          </a:xfrm>
          <a:prstGeom prst="line">
            <a:avLst/>
          </a:prstGeom>
          <a:noFill/>
          <a:ln w="152400">
            <a:solidFill>
              <a:srgbClr val="C00000"/>
            </a:solidFill>
            <a:round/>
            <a:headEnd/>
            <a:tailEnd/>
          </a:ln>
        </p:spPr>
      </p:cxnSp>
      <p:cxnSp>
        <p:nvCxnSpPr>
          <p:cNvPr id="10" name="Straight Connector 34"/>
          <p:cNvCxnSpPr>
            <a:cxnSpLocks noChangeShapeType="1"/>
          </p:cNvCxnSpPr>
          <p:nvPr/>
        </p:nvCxnSpPr>
        <p:spPr bwMode="auto">
          <a:xfrm>
            <a:off x="5971732" y="5138437"/>
            <a:ext cx="862684" cy="1588"/>
          </a:xfrm>
          <a:prstGeom prst="line">
            <a:avLst/>
          </a:prstGeom>
          <a:noFill/>
          <a:ln w="152400">
            <a:solidFill>
              <a:srgbClr val="C00000"/>
            </a:solidFill>
            <a:round/>
            <a:headEnd/>
            <a:tailEnd/>
          </a:ln>
        </p:spPr>
      </p:cxnSp>
      <p:cxnSp>
        <p:nvCxnSpPr>
          <p:cNvPr id="11" name="Straight Connector 35"/>
          <p:cNvCxnSpPr>
            <a:cxnSpLocks noChangeShapeType="1"/>
          </p:cNvCxnSpPr>
          <p:nvPr/>
        </p:nvCxnSpPr>
        <p:spPr bwMode="auto">
          <a:xfrm>
            <a:off x="2031669" y="4211565"/>
            <a:ext cx="3475452" cy="14287"/>
          </a:xfrm>
          <a:prstGeom prst="line">
            <a:avLst/>
          </a:prstGeom>
          <a:noFill/>
          <a:ln w="152400">
            <a:solidFill>
              <a:srgbClr val="7030A0"/>
            </a:solidFill>
            <a:round/>
            <a:headEnd/>
            <a:tailEnd/>
          </a:ln>
        </p:spPr>
      </p:cxnSp>
      <p:cxnSp>
        <p:nvCxnSpPr>
          <p:cNvPr id="12" name="Straight Connector 11"/>
          <p:cNvCxnSpPr/>
          <p:nvPr/>
        </p:nvCxnSpPr>
        <p:spPr bwMode="auto">
          <a:xfrm>
            <a:off x="5120475" y="1309295"/>
            <a:ext cx="3921594" cy="1588"/>
          </a:xfrm>
          <a:prstGeom prst="line">
            <a:avLst/>
          </a:prstGeom>
          <a:solidFill>
            <a:schemeClr val="accent1"/>
          </a:solidFill>
          <a:ln w="152400"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cxnSp>
      <p:cxnSp>
        <p:nvCxnSpPr>
          <p:cNvPr id="13" name="Straight Connector 12"/>
          <p:cNvCxnSpPr/>
          <p:nvPr/>
        </p:nvCxnSpPr>
        <p:spPr bwMode="auto">
          <a:xfrm flipV="1">
            <a:off x="6527469" y="2008352"/>
            <a:ext cx="2489200" cy="14514"/>
          </a:xfrm>
          <a:prstGeom prst="line">
            <a:avLst/>
          </a:prstGeom>
          <a:solidFill>
            <a:schemeClr val="accent1"/>
          </a:solidFill>
          <a:ln w="152400"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cxnSp>
      <p:cxnSp>
        <p:nvCxnSpPr>
          <p:cNvPr id="14" name="Straight Connector 39"/>
          <p:cNvCxnSpPr>
            <a:cxnSpLocks noChangeShapeType="1"/>
          </p:cNvCxnSpPr>
          <p:nvPr/>
        </p:nvCxnSpPr>
        <p:spPr bwMode="auto">
          <a:xfrm>
            <a:off x="2031669" y="2022082"/>
            <a:ext cx="1371600" cy="0"/>
          </a:xfrm>
          <a:prstGeom prst="line">
            <a:avLst/>
          </a:prstGeom>
          <a:noFill/>
          <a:ln w="152400">
            <a:solidFill>
              <a:srgbClr val="C00000"/>
            </a:solidFill>
            <a:round/>
            <a:headEnd/>
            <a:tailEnd/>
          </a:ln>
        </p:spPr>
      </p:cxnSp>
      <p:cxnSp>
        <p:nvCxnSpPr>
          <p:cNvPr id="15" name="Straight Connector 40"/>
          <p:cNvCxnSpPr>
            <a:cxnSpLocks noChangeShapeType="1"/>
          </p:cNvCxnSpPr>
          <p:nvPr/>
        </p:nvCxnSpPr>
        <p:spPr bwMode="auto">
          <a:xfrm>
            <a:off x="3403269" y="2022082"/>
            <a:ext cx="3505200" cy="0"/>
          </a:xfrm>
          <a:prstGeom prst="line">
            <a:avLst/>
          </a:prstGeom>
          <a:noFill/>
          <a:ln w="152400">
            <a:solidFill>
              <a:srgbClr val="009933"/>
            </a:solidFill>
            <a:round/>
            <a:headEnd/>
            <a:tailEnd/>
          </a:ln>
        </p:spPr>
      </p:cxnSp>
      <p:cxnSp>
        <p:nvCxnSpPr>
          <p:cNvPr id="16" name="Straight Connector 41"/>
          <p:cNvCxnSpPr>
            <a:cxnSpLocks noChangeShapeType="1"/>
          </p:cNvCxnSpPr>
          <p:nvPr/>
        </p:nvCxnSpPr>
        <p:spPr bwMode="auto">
          <a:xfrm>
            <a:off x="2031669" y="1641082"/>
            <a:ext cx="3088806" cy="0"/>
          </a:xfrm>
          <a:prstGeom prst="line">
            <a:avLst/>
          </a:prstGeom>
          <a:noFill/>
          <a:ln w="152400">
            <a:solidFill>
              <a:srgbClr val="009933"/>
            </a:solidFill>
            <a:round/>
            <a:headEnd/>
            <a:tailEnd/>
          </a:ln>
        </p:spPr>
      </p:cxnSp>
      <p:cxnSp>
        <p:nvCxnSpPr>
          <p:cNvPr id="17" name="Straight Connector 35"/>
          <p:cNvCxnSpPr>
            <a:cxnSpLocks noChangeShapeType="1"/>
          </p:cNvCxnSpPr>
          <p:nvPr/>
        </p:nvCxnSpPr>
        <p:spPr bwMode="auto">
          <a:xfrm>
            <a:off x="2031669" y="2492621"/>
            <a:ext cx="1905000" cy="1588"/>
          </a:xfrm>
          <a:prstGeom prst="line">
            <a:avLst/>
          </a:prstGeom>
          <a:noFill/>
          <a:ln w="152400">
            <a:solidFill>
              <a:srgbClr val="7030A0"/>
            </a:solidFill>
            <a:round/>
            <a:headEnd/>
            <a:tailEnd/>
          </a:ln>
        </p:spPr>
      </p:cxnSp>
      <p:sp>
        <p:nvSpPr>
          <p:cNvPr id="18" name="TextBox 17"/>
          <p:cNvSpPr txBox="1"/>
          <p:nvPr/>
        </p:nvSpPr>
        <p:spPr>
          <a:xfrm>
            <a:off x="117882" y="5808588"/>
            <a:ext cx="9019540" cy="646331"/>
          </a:xfrm>
          <a:prstGeom prst="rect">
            <a:avLst/>
          </a:prstGeom>
          <a:noFill/>
        </p:spPr>
        <p:txBody>
          <a:bodyPr wrap="square" rtlCol="0">
            <a:spAutoFit/>
          </a:bodyPr>
          <a:lstStyle/>
          <a:p>
            <a:pPr defTabSz="457200"/>
            <a:r>
              <a:rPr lang="en-US" dirty="0" smtClean="0">
                <a:solidFill>
                  <a:prstClr val="black"/>
                </a:solidFill>
                <a:latin typeface="Arial" panose="020B0604020202020204" pitchFamily="34" charset="0"/>
                <a:cs typeface="Arial" panose="020B0604020202020204" pitchFamily="34" charset="0"/>
              </a:rPr>
              <a:t>CD0 = DOE “Mission Need” statement;  CD1 = technology and site selection (VA/NY) </a:t>
            </a:r>
          </a:p>
          <a:p>
            <a:pPr defTabSz="457200"/>
            <a:r>
              <a:rPr lang="en-US" dirty="0" smtClean="0">
                <a:solidFill>
                  <a:prstClr val="black"/>
                </a:solidFill>
                <a:latin typeface="Arial" panose="020B0604020202020204" pitchFamily="34" charset="0"/>
                <a:cs typeface="Arial" panose="020B0604020202020204" pitchFamily="34" charset="0"/>
              </a:rPr>
              <a:t>CD2/CD3 = establish project baseline cost and schedule</a:t>
            </a:r>
            <a:endParaRPr lang="en-US" dirty="0">
              <a:solidFill>
                <a:prstClr val="black"/>
              </a:solidFill>
              <a:latin typeface="Arial" panose="020B0604020202020204" pitchFamily="34" charset="0"/>
              <a:cs typeface="Arial" panose="020B0604020202020204" pitchFamily="34" charset="0"/>
            </a:endParaRPr>
          </a:p>
        </p:txBody>
      </p:sp>
      <p:cxnSp>
        <p:nvCxnSpPr>
          <p:cNvPr id="19" name="Straight Connector 27"/>
          <p:cNvCxnSpPr>
            <a:cxnSpLocks noChangeShapeType="1"/>
          </p:cNvCxnSpPr>
          <p:nvPr/>
        </p:nvCxnSpPr>
        <p:spPr bwMode="auto">
          <a:xfrm>
            <a:off x="4627652" y="3341603"/>
            <a:ext cx="686131" cy="1588"/>
          </a:xfrm>
          <a:prstGeom prst="line">
            <a:avLst/>
          </a:prstGeom>
          <a:noFill/>
          <a:ln w="152400">
            <a:solidFill>
              <a:srgbClr val="FFC000"/>
            </a:solidFill>
            <a:round/>
            <a:headEnd/>
            <a:tailEnd/>
          </a:ln>
        </p:spPr>
      </p:cxnSp>
    </p:spTree>
    <p:extLst>
      <p:ext uri="{BB962C8B-B14F-4D97-AF65-F5344CB8AC3E}">
        <p14:creationId xmlns:p14="http://schemas.microsoft.com/office/powerpoint/2010/main" val="9928015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1236584617"/>
              </p:ext>
            </p:extLst>
          </p:nvPr>
        </p:nvGraphicFramePr>
        <p:xfrm>
          <a:off x="31375" y="914400"/>
          <a:ext cx="8915400" cy="5199888"/>
        </p:xfrm>
        <a:graphic>
          <a:graphicData uri="http://schemas.openxmlformats.org/drawingml/2006/table">
            <a:tbl>
              <a:tblPr firstRow="1" bandRow="1"/>
              <a:tblGrid>
                <a:gridCol w="8915400"/>
              </a:tblGrid>
              <a:tr h="4984430">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342900" marR="0" lvl="0" indent="-342900" algn="l" defTabSz="914400" rtl="0" eaLnBrk="0" fontAlgn="base" latinLnBrk="0" hangingPunct="0">
                        <a:lnSpc>
                          <a:spcPct val="100000"/>
                        </a:lnSpc>
                        <a:spcBef>
                          <a:spcPct val="20000"/>
                        </a:spcBef>
                        <a:spcAft>
                          <a:spcPct val="0"/>
                        </a:spcAft>
                        <a:buClrTx/>
                        <a:buSzPct val="130000"/>
                        <a:buFontTx/>
                        <a:buChar char="•"/>
                        <a:tabLst/>
                        <a:defRPr/>
                      </a:pPr>
                      <a:r>
                        <a:rPr kumimoji="0" lang="en-US" sz="1400" b="1"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Created to build and Operate the Continuous Electron Beam Accelerator Facility (CEBAF), world-unique user facility for Nuclear Physics:</a:t>
                      </a:r>
                    </a:p>
                    <a:p>
                      <a:pPr marL="796925" marR="0" lvl="1" indent="-339725" algn="l" defTabSz="914400"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en-US" sz="1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Mission is to gain a deeper understanding of the structure of matter </a:t>
                      </a:r>
                    </a:p>
                    <a:p>
                      <a:pPr marL="1200150" marR="0" lvl="2"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sz="1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Through advances in fundamental research in nuclear physics </a:t>
                      </a:r>
                    </a:p>
                    <a:p>
                      <a:pPr marL="1657350" marR="0" lvl="3"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Through advances in accelerator science and technology</a:t>
                      </a:r>
                    </a:p>
                    <a:p>
                      <a:pPr marL="796925" marR="0" lvl="1" indent="-339725" algn="l" defTabSz="914400"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en-US" sz="1400" b="0" i="0" u="none" strike="noStrike" kern="0" cap="none" spc="0" normalizeH="0" baseline="0" noProof="0" dirty="0" smtClean="0">
                          <a:ln>
                            <a:noFill/>
                          </a:ln>
                          <a:solidFill>
                            <a:schemeClr val="tx1"/>
                          </a:solidFill>
                          <a:effectLst/>
                          <a:uLnTx/>
                          <a:uFillTx/>
                          <a:latin typeface="Arial" pitchFamily="34" charset="0"/>
                          <a:cs typeface="Arial" pitchFamily="34" charset="0"/>
                        </a:rPr>
                        <a:t>In operation since 1995</a:t>
                      </a:r>
                    </a:p>
                    <a:p>
                      <a:pPr marL="796925" marR="0" lvl="1" indent="-339725" algn="l" defTabSz="914400"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en-US" sz="1400" b="0" i="0" u="none" strike="noStrike" kern="0" cap="none" spc="0" normalizeH="0" baseline="0" noProof="0" dirty="0" smtClean="0">
                          <a:ln>
                            <a:noFill/>
                          </a:ln>
                          <a:solidFill>
                            <a:schemeClr val="tx1"/>
                          </a:solidFill>
                          <a:effectLst/>
                          <a:uLnTx/>
                          <a:uFillTx/>
                          <a:latin typeface="Arial" pitchFamily="34" charset="0"/>
                          <a:cs typeface="Arial" pitchFamily="34" charset="0"/>
                        </a:rPr>
                        <a:t>1,510 Active Users</a:t>
                      </a:r>
                    </a:p>
                    <a:p>
                      <a:pPr marL="796925" marR="0" lvl="1" indent="-339725" algn="l" defTabSz="914400"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en-US" sz="1400" b="0" i="0" u="none" strike="noStrike" kern="0" cap="none" spc="0" normalizeH="0" baseline="0" noProof="0" dirty="0" smtClean="0">
                          <a:ln>
                            <a:noFill/>
                          </a:ln>
                          <a:solidFill>
                            <a:schemeClr val="tx1"/>
                          </a:solidFill>
                          <a:effectLst/>
                          <a:uLnTx/>
                          <a:uFillTx/>
                          <a:latin typeface="Arial" pitchFamily="34" charset="0"/>
                          <a:cs typeface="Arial" pitchFamily="34" charset="0"/>
                        </a:rPr>
                        <a:t>178 Completed Experiments to-date</a:t>
                      </a:r>
                    </a:p>
                    <a:p>
                      <a:pPr marL="796925" marR="0" lvl="1" indent="-339725" algn="l" defTabSz="914400"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en-US" sz="1400" b="0" i="0" u="none" strike="noStrike" kern="0" cap="none" spc="0" normalizeH="0" baseline="0" noProof="0" dirty="0" smtClean="0">
                          <a:ln>
                            <a:noFill/>
                          </a:ln>
                          <a:solidFill>
                            <a:schemeClr val="tx1"/>
                          </a:solidFill>
                          <a:effectLst/>
                          <a:uLnTx/>
                          <a:uFillTx/>
                          <a:latin typeface="Arial" pitchFamily="34" charset="0"/>
                          <a:cs typeface="Arial" pitchFamily="34" charset="0"/>
                        </a:rPr>
                        <a:t>Produces ~1/3 of US PhDs in Nuclear Physics (531 PhDs granted to-date; 195 in progress)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700" b="1"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400" b="1"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Managed for DOE by Jefferson Science Associates, LLC (JSA)</a:t>
                      </a:r>
                      <a:endParaRPr kumimoji="0" lang="en-US" sz="1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7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400" b="1"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Human Capital: </a:t>
                      </a:r>
                    </a:p>
                    <a:p>
                      <a:pPr marL="796925" marR="0" lvl="1" indent="-339725" algn="l" defTabSz="914400"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en-US" sz="1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686 FTEs </a:t>
                      </a:r>
                    </a:p>
                    <a:p>
                      <a:pPr marL="796925" marR="0" lvl="1" indent="-339725" algn="l" defTabSz="914400"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en-US" sz="1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24 Joint faculty;  21 Post docs; 7 Undergraduate students;</a:t>
                      </a:r>
                    </a:p>
                    <a:p>
                      <a:pPr marL="914400" marR="0" lvl="1" indent="-45720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1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       37 Graduate students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700" b="1"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400" b="1"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K-12 Science Education program serves as national model</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100" b="1"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400" b="1"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Site is 169 Acres, and includes:</a:t>
                      </a:r>
                    </a:p>
                    <a:p>
                      <a:pPr marL="796925" marR="0" lvl="1" indent="-339725" algn="l" defTabSz="914400"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en-US" sz="1400" b="0" i="0" u="none" strike="noStrike" kern="0" cap="none" spc="0" normalizeH="0" baseline="0" noProof="0" dirty="0" smtClean="0">
                          <a:ln>
                            <a:noFill/>
                          </a:ln>
                          <a:solidFill>
                            <a:schemeClr val="tx1"/>
                          </a:solidFill>
                          <a:effectLst/>
                          <a:uLnTx/>
                          <a:uFillTx/>
                          <a:latin typeface="Arial" pitchFamily="34" charset="0"/>
                          <a:cs typeface="Arial" pitchFamily="34" charset="0"/>
                        </a:rPr>
                        <a:t>70 Buildings &amp; Trailers: 876K SF</a:t>
                      </a:r>
                    </a:p>
                    <a:p>
                      <a:pPr marL="796925" marR="0" lvl="1" indent="-339725" algn="l" defTabSz="914400"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en-US" sz="1400" b="0" i="0" u="none" strike="noStrike" kern="0" cap="none" spc="0" normalizeH="0" baseline="0" noProof="0" dirty="0" smtClean="0">
                          <a:ln>
                            <a:noFill/>
                          </a:ln>
                          <a:solidFill>
                            <a:schemeClr val="tx1"/>
                          </a:solidFill>
                          <a:effectLst/>
                          <a:uLnTx/>
                          <a:uFillTx/>
                          <a:latin typeface="Arial" pitchFamily="34" charset="0"/>
                          <a:cs typeface="Arial" pitchFamily="34" charset="0"/>
                        </a:rPr>
                        <a:t>Replacement Plant Value: $397M</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6" name="Title 1"/>
          <p:cNvSpPr txBox="1">
            <a:spLocks/>
          </p:cNvSpPr>
          <p:nvPr/>
        </p:nvSpPr>
        <p:spPr bwMode="auto">
          <a:xfrm>
            <a:off x="76199" y="21265"/>
            <a:ext cx="89916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eaLnBrk="1" hangingPunct="1">
              <a:defRPr/>
            </a:pPr>
            <a:r>
              <a:rPr lang="en-US" sz="3200" b="1" kern="0" dirty="0" smtClean="0">
                <a:solidFill>
                  <a:srgbClr val="000000"/>
                </a:solidFill>
                <a:latin typeface="Arial" pitchFamily="34" charset="0"/>
                <a:cs typeface="Arial" pitchFamily="34" charset="0"/>
              </a:rPr>
              <a:t>Jefferson Lab At-A-Glance  </a:t>
            </a:r>
            <a:endParaRPr lang="en-US" sz="3200" b="1" kern="0" dirty="0">
              <a:solidFill>
                <a:srgbClr val="000000"/>
              </a:solidFill>
              <a:latin typeface="Arial" pitchFamily="34" charset="0"/>
              <a:cs typeface="Arial" pitchFamily="34" charset="0"/>
            </a:endParaRPr>
          </a:p>
        </p:txBody>
      </p:sp>
      <p:sp>
        <p:nvSpPr>
          <p:cNvPr id="9" name="Rectangle 8"/>
          <p:cNvSpPr/>
          <p:nvPr/>
        </p:nvSpPr>
        <p:spPr bwMode="auto">
          <a:xfrm>
            <a:off x="6088168" y="3451412"/>
            <a:ext cx="2926975" cy="2802183"/>
          </a:xfrm>
          <a:prstGeom prst="rect">
            <a:avLst/>
          </a:prstGeom>
          <a:solidFill>
            <a:schemeClr val="bg1"/>
          </a:solidFill>
          <a:ln w="9525" cap="flat" cmpd="sng" algn="ctr">
            <a:noFill/>
            <a:prstDash val="solid"/>
            <a:round/>
            <a:headEnd type="none" w="med" len="med"/>
            <a:tailEnd type="none" w="med" len="med"/>
          </a:ln>
          <a:effectLst>
            <a:outerShdw blurRad="292100" dist="1397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a:solidFill>
                <a:srgbClr val="002060"/>
              </a:solidFill>
            </a:endParaRPr>
          </a:p>
          <a:p>
            <a:pPr eaLnBrk="0" fontAlgn="base" hangingPunct="0">
              <a:spcBef>
                <a:spcPct val="0"/>
              </a:spcBef>
              <a:spcAft>
                <a:spcPct val="0"/>
              </a:spcAft>
              <a:buClr>
                <a:srgbClr val="C00000"/>
              </a:buClr>
              <a:buFont typeface="Arial" pitchFamily="34" charset="0"/>
              <a:buNone/>
            </a:pPr>
            <a:endParaRPr lang="en-US" sz="2800" dirty="0">
              <a:solidFill>
                <a:srgbClr val="002060"/>
              </a:solidFill>
              <a:latin typeface="Arial" pitchFamily="34" charset="0"/>
              <a:cs typeface="Arial" pitchFamily="34" charset="0"/>
            </a:endParaRPr>
          </a:p>
        </p:txBody>
      </p:sp>
      <p:sp>
        <p:nvSpPr>
          <p:cNvPr id="13" name="Rectangle 12"/>
          <p:cNvSpPr/>
          <p:nvPr/>
        </p:nvSpPr>
        <p:spPr>
          <a:xfrm>
            <a:off x="3652650" y="5738336"/>
            <a:ext cx="3581400" cy="707886"/>
          </a:xfrm>
          <a:prstGeom prst="rect">
            <a:avLst/>
          </a:prstGeom>
        </p:spPr>
        <p:txBody>
          <a:bodyPr wrap="square">
            <a:spAutoFit/>
          </a:bodyPr>
          <a:lstStyle/>
          <a:p>
            <a:r>
              <a:rPr lang="en-US" sz="1400" b="1" dirty="0" smtClean="0">
                <a:solidFill>
                  <a:srgbClr val="FF0000"/>
                </a:solidFill>
                <a:latin typeface="Arial"/>
              </a:rPr>
              <a:t>   </a:t>
            </a:r>
            <a:r>
              <a:rPr lang="en-US" sz="1400" b="1" dirty="0" smtClean="0">
                <a:solidFill>
                  <a:srgbClr val="000000"/>
                </a:solidFill>
                <a:latin typeface="Arial"/>
              </a:rPr>
              <a:t>FY 2015:</a:t>
            </a:r>
            <a:endParaRPr lang="en-US" sz="1400" b="1" dirty="0">
              <a:solidFill>
                <a:srgbClr val="000000"/>
              </a:solidFill>
              <a:latin typeface="Arial"/>
            </a:endParaRPr>
          </a:p>
          <a:p>
            <a:r>
              <a:rPr lang="en-US" sz="1400" b="1" dirty="0">
                <a:solidFill>
                  <a:srgbClr val="000000"/>
                </a:solidFill>
                <a:latin typeface="Arial"/>
              </a:rPr>
              <a:t>  </a:t>
            </a:r>
            <a:r>
              <a:rPr lang="en-US" sz="1200" b="1" dirty="0">
                <a:solidFill>
                  <a:srgbClr val="000000"/>
                </a:solidFill>
                <a:latin typeface="Arial"/>
              </a:rPr>
              <a:t> </a:t>
            </a:r>
            <a:r>
              <a:rPr lang="en-US" sz="1200" dirty="0" smtClean="0">
                <a:solidFill>
                  <a:srgbClr val="000000"/>
                </a:solidFill>
                <a:latin typeface="Arial"/>
              </a:rPr>
              <a:t>Total Lab </a:t>
            </a:r>
            <a:r>
              <a:rPr lang="en-US" sz="1200" dirty="0" err="1" smtClean="0">
                <a:solidFill>
                  <a:srgbClr val="000000"/>
                </a:solidFill>
                <a:latin typeface="Arial"/>
              </a:rPr>
              <a:t>Oper</a:t>
            </a:r>
            <a:r>
              <a:rPr lang="en-US" sz="1200" dirty="0" smtClean="0">
                <a:solidFill>
                  <a:srgbClr val="000000"/>
                </a:solidFill>
                <a:latin typeface="Arial"/>
              </a:rPr>
              <a:t>. Costs: $158M</a:t>
            </a:r>
            <a:endParaRPr lang="en-US" sz="1200" dirty="0">
              <a:solidFill>
                <a:srgbClr val="000000"/>
              </a:solidFill>
              <a:latin typeface="Arial"/>
            </a:endParaRPr>
          </a:p>
          <a:p>
            <a:r>
              <a:rPr lang="en-US" sz="1200" dirty="0">
                <a:solidFill>
                  <a:srgbClr val="000000"/>
                </a:solidFill>
                <a:latin typeface="Arial"/>
              </a:rPr>
              <a:t>   </a:t>
            </a:r>
            <a:r>
              <a:rPr lang="en-US" sz="1200" dirty="0" smtClean="0">
                <a:solidFill>
                  <a:srgbClr val="000000"/>
                </a:solidFill>
                <a:latin typeface="Arial"/>
              </a:rPr>
              <a:t> Non-DOE Costs: $14.9M</a:t>
            </a:r>
            <a:endParaRPr lang="en-US" sz="1200" dirty="0">
              <a:solidFill>
                <a:srgbClr val="000000"/>
              </a:solidFill>
              <a:latin typeface="Arial"/>
            </a:endParaRPr>
          </a:p>
        </p:txBody>
      </p:sp>
      <p:pic>
        <p:nvPicPr>
          <p:cNvPr id="1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0524" y="3376812"/>
            <a:ext cx="3124200" cy="282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0110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6"/>
          <p:cNvSpPr>
            <a:spLocks noChangeArrowheads="1"/>
          </p:cNvSpPr>
          <p:nvPr/>
        </p:nvSpPr>
        <p:spPr bwMode="auto">
          <a:xfrm>
            <a:off x="0" y="0"/>
            <a:ext cx="9144000" cy="692315"/>
          </a:xfrm>
          <a:prstGeom prst="rect">
            <a:avLst/>
          </a:prstGeom>
          <a:noFill/>
          <a:ln w="9525">
            <a:noFill/>
            <a:miter lim="800000"/>
            <a:headEnd/>
            <a:tailEnd/>
          </a:ln>
        </p:spPr>
        <p:txBody>
          <a:bodyPr anchor="ctr"/>
          <a:lstStyle/>
          <a:p>
            <a:pPr algn="ctr" fontAlgn="base">
              <a:spcBef>
                <a:spcPct val="0"/>
              </a:spcBef>
              <a:spcAft>
                <a:spcPct val="0"/>
              </a:spcAft>
            </a:pPr>
            <a:r>
              <a:rPr lang="en-US" sz="3200" b="1" dirty="0">
                <a:latin typeface="Arial" pitchFamily="34" charset="0"/>
                <a:cs typeface="Arial" pitchFamily="34" charset="0"/>
              </a:rPr>
              <a:t>Jefferson Lab Safety History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0869523"/>
              </p:ext>
            </p:extLst>
          </p:nvPr>
        </p:nvGraphicFramePr>
        <p:xfrm>
          <a:off x="-381000" y="914400"/>
          <a:ext cx="9429902" cy="54864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p:cNvCxnSpPr/>
          <p:nvPr/>
        </p:nvCxnSpPr>
        <p:spPr bwMode="auto">
          <a:xfrm>
            <a:off x="990600" y="5486400"/>
            <a:ext cx="7696200" cy="0"/>
          </a:xfrm>
          <a:prstGeom prst="line">
            <a:avLst/>
          </a:prstGeom>
          <a:solidFill>
            <a:schemeClr val="accent1"/>
          </a:solidFill>
          <a:ln w="28575" cap="flat" cmpd="sng" algn="ctr">
            <a:solidFill>
              <a:srgbClr val="000099"/>
            </a:solidFill>
            <a:prstDash val="dot"/>
            <a:round/>
            <a:headEnd type="none" w="med" len="med"/>
            <a:tailEnd type="none" w="med" len="med"/>
          </a:ln>
          <a:effectLst/>
        </p:spPr>
      </p:cxnSp>
      <p:cxnSp>
        <p:nvCxnSpPr>
          <p:cNvPr id="6" name="Straight Connector 5"/>
          <p:cNvCxnSpPr/>
          <p:nvPr/>
        </p:nvCxnSpPr>
        <p:spPr bwMode="auto">
          <a:xfrm>
            <a:off x="990600" y="5791200"/>
            <a:ext cx="7696200" cy="0"/>
          </a:xfrm>
          <a:prstGeom prst="line">
            <a:avLst/>
          </a:prstGeom>
          <a:solidFill>
            <a:schemeClr val="accent1"/>
          </a:solidFill>
          <a:ln w="28575" cap="flat" cmpd="sng" algn="ctr">
            <a:solidFill>
              <a:srgbClr val="C00000"/>
            </a:solidFill>
            <a:prstDash val="dot"/>
            <a:round/>
            <a:headEnd type="none" w="med" len="med"/>
            <a:tailEnd type="none" w="med" len="med"/>
          </a:ln>
          <a:effectLst/>
        </p:spPr>
      </p:cxnSp>
      <p:sp>
        <p:nvSpPr>
          <p:cNvPr id="9" name="Content Placeholder 5"/>
          <p:cNvSpPr txBox="1">
            <a:spLocks/>
          </p:cNvSpPr>
          <p:nvPr/>
        </p:nvSpPr>
        <p:spPr>
          <a:xfrm>
            <a:off x="1143000" y="1074775"/>
            <a:ext cx="7391400" cy="758445"/>
          </a:xfrm>
          <a:prstGeom prst="rect">
            <a:avLst/>
          </a:prstGeom>
          <a:solidFill>
            <a:schemeClr val="bg1">
              <a:lumMod val="95000"/>
            </a:schemeClr>
          </a:solidFill>
          <a:scene3d>
            <a:camera prst="orthographicFront"/>
            <a:lightRig rig="threePt" dir="t"/>
          </a:scene3d>
          <a:sp3d>
            <a:bevelT/>
          </a:sp3d>
        </p:spPr>
        <p:txBody>
          <a:bodyPr/>
          <a:lst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pPr defTabSz="457200">
              <a:spcBef>
                <a:spcPts val="0"/>
              </a:spcBef>
              <a:spcAft>
                <a:spcPts val="400"/>
              </a:spcAft>
              <a:buSzPct val="120000"/>
              <a:buFont typeface="Arial" panose="020B0604020202020204" pitchFamily="34" charset="0"/>
              <a:buChar char="•"/>
            </a:pPr>
            <a:r>
              <a:rPr lang="en-US" sz="1300" b="1" dirty="0">
                <a:solidFill>
                  <a:srgbClr val="313EBD"/>
                </a:solidFill>
              </a:rPr>
              <a:t>1.5 Million + Hours Worked without Recordable Injury (October </a:t>
            </a:r>
            <a:r>
              <a:rPr lang="en-US" sz="1300" b="1" dirty="0" smtClean="0">
                <a:solidFill>
                  <a:srgbClr val="313EBD"/>
                </a:solidFill>
              </a:rPr>
              <a:t>2014 </a:t>
            </a:r>
            <a:r>
              <a:rPr lang="en-US" sz="1300" b="1" dirty="0">
                <a:solidFill>
                  <a:srgbClr val="313EBD"/>
                </a:solidFill>
              </a:rPr>
              <a:t>– January 2016)</a:t>
            </a:r>
          </a:p>
          <a:p>
            <a:pPr>
              <a:buSzPct val="120000"/>
              <a:buFont typeface="Arial" panose="020B0604020202020204" pitchFamily="34" charset="0"/>
              <a:buChar char="•"/>
            </a:pPr>
            <a:r>
              <a:rPr lang="en-US" sz="1300" b="1" dirty="0">
                <a:solidFill>
                  <a:srgbClr val="313EBD"/>
                </a:solidFill>
              </a:rPr>
              <a:t>Recent events serve as reminders to report injuries in a timely fashion, stay focused on  situational awareness, and when conditions change, pause and re-evaluate </a:t>
            </a:r>
          </a:p>
          <a:p>
            <a:pPr marL="228600" indent="-228600" defTabSz="457200">
              <a:buSzPct val="120000"/>
            </a:pPr>
            <a:endParaRPr lang="en-US" sz="1300" b="1" dirty="0">
              <a:solidFill>
                <a:srgbClr val="0000FF"/>
              </a:solidFill>
            </a:endParaRPr>
          </a:p>
        </p:txBody>
      </p:sp>
    </p:spTree>
    <p:extLst>
      <p:ext uri="{BB962C8B-B14F-4D97-AF65-F5344CB8AC3E}">
        <p14:creationId xmlns:p14="http://schemas.microsoft.com/office/powerpoint/2010/main" val="27356903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6"/>
          <p:cNvSpPr>
            <a:spLocks noChangeArrowheads="1"/>
          </p:cNvSpPr>
          <p:nvPr/>
        </p:nvSpPr>
        <p:spPr bwMode="auto">
          <a:xfrm>
            <a:off x="0" y="0"/>
            <a:ext cx="9144000" cy="692315"/>
          </a:xfrm>
          <a:prstGeom prst="rect">
            <a:avLst/>
          </a:prstGeom>
          <a:noFill/>
          <a:ln w="9525">
            <a:noFill/>
            <a:miter lim="800000"/>
            <a:headEnd/>
            <a:tailEnd/>
          </a:ln>
        </p:spPr>
        <p:txBody>
          <a:bodyPr anchor="ctr"/>
          <a:lstStyle/>
          <a:p>
            <a:pPr marL="569913" lvl="2" algn="ctr" fontAlgn="base">
              <a:spcBef>
                <a:spcPct val="0"/>
              </a:spcBef>
              <a:spcAft>
                <a:spcPct val="0"/>
              </a:spcAft>
            </a:pPr>
            <a:r>
              <a:rPr lang="en-US" sz="3200" b="1" dirty="0" smtClean="0">
                <a:solidFill>
                  <a:srgbClr val="000000"/>
                </a:solidFill>
                <a:latin typeface="Arial" pitchFamily="34" charset="0"/>
                <a:cs typeface="Arial" pitchFamily="34" charset="0"/>
              </a:rPr>
              <a:t>Leadership Enhancement </a:t>
            </a:r>
            <a:endParaRPr lang="en-US" sz="3200" b="1" dirty="0">
              <a:solidFill>
                <a:srgbClr val="000000"/>
              </a:solidFill>
              <a:latin typeface="Arial" pitchFamily="34" charset="0"/>
              <a:cs typeface="Arial" pitchFamily="34" charset="0"/>
            </a:endParaRPr>
          </a:p>
        </p:txBody>
      </p:sp>
      <p:sp>
        <p:nvSpPr>
          <p:cNvPr id="7" name="Content Placeholder 27"/>
          <p:cNvSpPr txBox="1">
            <a:spLocks/>
          </p:cNvSpPr>
          <p:nvPr/>
        </p:nvSpPr>
        <p:spPr>
          <a:xfrm>
            <a:off x="304800" y="1183845"/>
            <a:ext cx="6268517" cy="5216955"/>
          </a:xfrm>
          <a:prstGeom prst="rect">
            <a:avLst/>
          </a:prstGeom>
        </p:spPr>
        <p:txBody>
          <a:bodyPr/>
          <a:lstStyle/>
          <a:p>
            <a:pPr marL="285750" indent="-285750" eaLnBrk="1" hangingPunct="1">
              <a:spcBef>
                <a:spcPts val="0"/>
              </a:spcBef>
              <a:spcAft>
                <a:spcPts val="2000"/>
              </a:spcAft>
              <a:buClr>
                <a:srgbClr val="006600"/>
              </a:buClr>
              <a:buSzPct val="125000"/>
              <a:buFont typeface="Arial" panose="020B0604020202020204" pitchFamily="34" charset="0"/>
              <a:buChar char="►"/>
              <a:defRPr/>
            </a:pPr>
            <a:r>
              <a:rPr lang="en-US" sz="1700" kern="0" dirty="0" smtClean="0">
                <a:solidFill>
                  <a:srgbClr val="000000"/>
                </a:solidFill>
                <a:latin typeface="Arial"/>
              </a:rPr>
              <a:t>PEMP Objective </a:t>
            </a:r>
            <a:r>
              <a:rPr lang="en-US" sz="1700" kern="0" dirty="0">
                <a:solidFill>
                  <a:srgbClr val="000000"/>
                </a:solidFill>
                <a:latin typeface="Arial"/>
              </a:rPr>
              <a:t>4.2 Notable Outcome </a:t>
            </a:r>
            <a:r>
              <a:rPr lang="en-US" sz="1700" kern="0" dirty="0" smtClean="0">
                <a:solidFill>
                  <a:srgbClr val="000000"/>
                </a:solidFill>
                <a:latin typeface="Arial"/>
              </a:rPr>
              <a:t>achieved:</a:t>
            </a:r>
          </a:p>
          <a:p>
            <a:pPr eaLnBrk="1" hangingPunct="1">
              <a:spcBef>
                <a:spcPts val="0"/>
              </a:spcBef>
              <a:spcAft>
                <a:spcPts val="2000"/>
              </a:spcAft>
              <a:buClr>
                <a:srgbClr val="006600"/>
              </a:buClr>
              <a:buSzPct val="125000"/>
              <a:defRPr/>
            </a:pPr>
            <a:r>
              <a:rPr lang="en-US" sz="1600" b="1" kern="0" dirty="0" smtClean="0">
                <a:solidFill>
                  <a:srgbClr val="000000"/>
                </a:solidFill>
                <a:latin typeface="Arial"/>
                <a:cs typeface="Arial" pitchFamily="34" charset="0"/>
                <a:sym typeface="Wingdings" pitchFamily="2" charset="2"/>
              </a:rPr>
              <a:t>Select </a:t>
            </a:r>
            <a:r>
              <a:rPr lang="en-US" sz="1600" b="1" kern="0" dirty="0">
                <a:solidFill>
                  <a:srgbClr val="000000"/>
                </a:solidFill>
                <a:latin typeface="Arial"/>
                <a:cs typeface="Arial" pitchFamily="34" charset="0"/>
                <a:sym typeface="Wingdings" pitchFamily="2" charset="2"/>
              </a:rPr>
              <a:t>a New Chief Operating Officer (COO) by the end of FY16  </a:t>
            </a:r>
          </a:p>
          <a:p>
            <a:pPr marL="852488" lvl="4" indent="-341313">
              <a:spcAft>
                <a:spcPts val="1200"/>
              </a:spcAft>
              <a:buSzPct val="110000"/>
              <a:buFont typeface="Arial" panose="020B0604020202020204" pitchFamily="34" charset="0"/>
              <a:buChar char="•"/>
            </a:pPr>
            <a:r>
              <a:rPr lang="en-US" sz="1600" kern="0" dirty="0">
                <a:latin typeface="Arial"/>
                <a:cs typeface="Arial" pitchFamily="34" charset="0"/>
                <a:sym typeface="Wingdings" pitchFamily="2" charset="2"/>
              </a:rPr>
              <a:t>Michael Maier, formerly PAE Vice President for Space System Operations, has accepted the position of COO effective May 2, 2016</a:t>
            </a:r>
            <a:r>
              <a:rPr lang="en-US" sz="1600" kern="0" dirty="0" smtClean="0">
                <a:latin typeface="Arial"/>
                <a:cs typeface="Arial" pitchFamily="34" charset="0"/>
                <a:sym typeface="Wingdings" pitchFamily="2" charset="2"/>
              </a:rPr>
              <a:t>.</a:t>
            </a:r>
            <a:endParaRPr lang="en-US" sz="1400" kern="0" dirty="0" smtClean="0">
              <a:latin typeface="Arial"/>
              <a:cs typeface="Arial" pitchFamily="34" charset="0"/>
              <a:sym typeface="Wingdings" pitchFamily="2" charset="2"/>
            </a:endParaRPr>
          </a:p>
          <a:p>
            <a:pPr marL="852488" lvl="4" indent="-341313">
              <a:spcAft>
                <a:spcPts val="1200"/>
              </a:spcAft>
              <a:buSzPct val="110000"/>
            </a:pPr>
            <a:endParaRPr lang="en-US" sz="1400" kern="0" dirty="0">
              <a:latin typeface="Arial"/>
              <a:cs typeface="Arial" pitchFamily="34" charset="0"/>
              <a:sym typeface="Wingdings" pitchFamily="2" charset="2"/>
            </a:endParaRPr>
          </a:p>
          <a:p>
            <a:pPr marL="852488" lvl="4" indent="-341313">
              <a:spcAft>
                <a:spcPts val="1200"/>
              </a:spcAft>
              <a:buSzPct val="110000"/>
              <a:buFont typeface="Arial" panose="020B0604020202020204" pitchFamily="34" charset="0"/>
              <a:buChar char="•"/>
            </a:pPr>
            <a:r>
              <a:rPr lang="en-US" sz="1600" kern="0" dirty="0" smtClean="0">
                <a:latin typeface="Arial"/>
                <a:cs typeface="Arial" pitchFamily="34" charset="0"/>
                <a:sym typeface="Wingdings" pitchFamily="2" charset="2"/>
              </a:rPr>
              <a:t>Allison </a:t>
            </a:r>
            <a:r>
              <a:rPr lang="en-US" sz="1600" kern="0" dirty="0">
                <a:latin typeface="Arial"/>
                <a:cs typeface="Arial" pitchFamily="34" charset="0"/>
                <a:sym typeface="Wingdings" pitchFamily="2" charset="2"/>
              </a:rPr>
              <a:t>Lung, 12 GeV Upgrade Deputy Project Manager, has accepted the </a:t>
            </a:r>
            <a:r>
              <a:rPr lang="en-US" sz="1600" kern="0" dirty="0" smtClean="0">
                <a:latin typeface="Arial"/>
                <a:cs typeface="Arial" pitchFamily="34" charset="0"/>
                <a:sym typeface="Wingdings" pitchFamily="2" charset="2"/>
              </a:rPr>
              <a:t>position </a:t>
            </a:r>
            <a:r>
              <a:rPr lang="en-US" sz="1600" kern="0" dirty="0">
                <a:latin typeface="Arial"/>
                <a:cs typeface="Arial" pitchFamily="34" charset="0"/>
                <a:sym typeface="Wingdings" pitchFamily="2" charset="2"/>
              </a:rPr>
              <a:t>of Chief Planning Officer effective May 2, 2016  a new position generated as a result of the recruitment process to strengthen the directorate and facilitate JLab expansion.</a:t>
            </a:r>
          </a:p>
          <a:p>
            <a:pPr marL="1255805" lvl="4" indent="-342259">
              <a:spcAft>
                <a:spcPts val="1200"/>
              </a:spcAft>
              <a:buSzPct val="110000"/>
              <a:buFont typeface="Arial" panose="020B0604020202020204" pitchFamily="34" charset="0"/>
              <a:buChar char="•"/>
            </a:pPr>
            <a:endParaRPr lang="en-US" sz="1600" kern="0" dirty="0">
              <a:latin typeface="Arial"/>
              <a:cs typeface="Arial" pitchFamily="34" charset="0"/>
              <a:sym typeface="Wingdings" pitchFamily="2" charset="2"/>
            </a:endParaRPr>
          </a:p>
          <a:p>
            <a:pPr marL="852488" lvl="4" indent="-341313">
              <a:spcAft>
                <a:spcPts val="1200"/>
              </a:spcAft>
              <a:buSzPct val="110000"/>
              <a:buFont typeface="Arial" panose="020B0604020202020204" pitchFamily="34" charset="0"/>
              <a:buChar char="•"/>
            </a:pPr>
            <a:r>
              <a:rPr lang="en-US" sz="1600" b="1" kern="0" dirty="0">
                <a:solidFill>
                  <a:srgbClr val="0000FF"/>
                </a:solidFill>
                <a:latin typeface="Arial"/>
                <a:cs typeface="Arial" pitchFamily="34" charset="0"/>
                <a:sym typeface="Wingdings" pitchFamily="2" charset="2"/>
              </a:rPr>
              <a:t>Both </a:t>
            </a:r>
            <a:r>
              <a:rPr lang="en-US" sz="1600" b="1" kern="0" dirty="0" smtClean="0">
                <a:solidFill>
                  <a:srgbClr val="0000FF"/>
                </a:solidFill>
                <a:latin typeface="Arial"/>
                <a:cs typeface="Arial" pitchFamily="34" charset="0"/>
                <a:sym typeface="Wingdings" pitchFamily="2" charset="2"/>
              </a:rPr>
              <a:t>DOE  </a:t>
            </a:r>
            <a:r>
              <a:rPr lang="en-US" sz="1600" b="1" kern="0" dirty="0">
                <a:solidFill>
                  <a:srgbClr val="0000FF"/>
                </a:solidFill>
                <a:latin typeface="Arial"/>
                <a:cs typeface="Arial" pitchFamily="34" charset="0"/>
                <a:sym typeface="Wingdings" pitchFamily="2" charset="2"/>
              </a:rPr>
              <a:t>Approved Key Contractual Positions  </a:t>
            </a:r>
          </a:p>
        </p:txBody>
      </p:sp>
      <p:pic>
        <p:nvPicPr>
          <p:cNvPr id="2051" name="Picture 3" descr="\\jlabem\em\Photo Library\People\Lung_A_150326\IMG_733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465" t="14103" r="39103" b="7509"/>
          <a:stretch/>
        </p:blipFill>
        <p:spPr bwMode="auto">
          <a:xfrm rot="5400000">
            <a:off x="6353478" y="3690714"/>
            <a:ext cx="2560638" cy="22516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7638"/>
          <a:stretch/>
        </p:blipFill>
        <p:spPr bwMode="auto">
          <a:xfrm>
            <a:off x="6532453" y="1037619"/>
            <a:ext cx="2196149" cy="243658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6601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Personnel News</a:t>
            </a:r>
            <a:endParaRPr lang="en-US" dirty="0"/>
          </a:p>
        </p:txBody>
      </p:sp>
      <p:sp>
        <p:nvSpPr>
          <p:cNvPr id="3" name="Content Placeholder 2"/>
          <p:cNvSpPr>
            <a:spLocks noGrp="1"/>
          </p:cNvSpPr>
          <p:nvPr>
            <p:ph idx="1"/>
          </p:nvPr>
        </p:nvSpPr>
        <p:spPr>
          <a:xfrm>
            <a:off x="457200" y="929390"/>
            <a:ext cx="8229600" cy="5441430"/>
          </a:xfrm>
        </p:spPr>
        <p:txBody>
          <a:bodyPr>
            <a:noAutofit/>
          </a:bodyPr>
          <a:lstStyle/>
          <a:p>
            <a:pPr marL="0" indent="0">
              <a:buNone/>
            </a:pPr>
            <a:endParaRPr lang="en-US" sz="800" b="1" dirty="0"/>
          </a:p>
          <a:p>
            <a:endParaRPr lang="en-US" sz="800" b="1" dirty="0"/>
          </a:p>
          <a:p>
            <a:r>
              <a:rPr lang="en-US" b="1" dirty="0" smtClean="0"/>
              <a:t>Electron Ion Collider Physics Leadership</a:t>
            </a:r>
            <a:endParaRPr lang="en-US" b="1" dirty="0"/>
          </a:p>
          <a:p>
            <a:pPr lvl="1"/>
            <a:r>
              <a:rPr lang="en-US" b="1" dirty="0" smtClean="0">
                <a:solidFill>
                  <a:srgbClr val="C00000"/>
                </a:solidFill>
              </a:rPr>
              <a:t>Rik Yoshida </a:t>
            </a:r>
            <a:r>
              <a:rPr lang="en-US" dirty="0" smtClean="0"/>
              <a:t>(ex ZEUS, ATLAS, ANL) joined Jefferson Lab as leader of our EIC Physics Group</a:t>
            </a:r>
          </a:p>
          <a:p>
            <a:pPr marL="0" indent="0">
              <a:buNone/>
            </a:pPr>
            <a:endParaRPr lang="en-US" sz="900" b="1" dirty="0" smtClean="0"/>
          </a:p>
          <a:p>
            <a:pPr lvl="1"/>
            <a:endParaRPr lang="en-US" sz="900" dirty="0" smtClean="0"/>
          </a:p>
          <a:p>
            <a:pPr marL="457200" lvl="1" indent="0">
              <a:buNone/>
            </a:pPr>
            <a:endParaRPr lang="en-US" sz="900" dirty="0" smtClean="0"/>
          </a:p>
          <a:p>
            <a:pPr lvl="1"/>
            <a:endParaRPr lang="en-US" sz="900" dirty="0"/>
          </a:p>
          <a:p>
            <a:pPr lvl="1"/>
            <a:endParaRPr lang="en-US" sz="900" dirty="0" smtClean="0"/>
          </a:p>
          <a:p>
            <a:r>
              <a:rPr lang="en-US" b="1" dirty="0" smtClean="0"/>
              <a:t>Head of Theory</a:t>
            </a:r>
          </a:p>
          <a:p>
            <a:pPr lvl="1"/>
            <a:r>
              <a:rPr lang="en-US" dirty="0" smtClean="0"/>
              <a:t>Search</a:t>
            </a:r>
          </a:p>
          <a:p>
            <a:pPr lvl="1"/>
            <a:r>
              <a:rPr lang="en-US" dirty="0" smtClean="0"/>
              <a:t>Co-chairs </a:t>
            </a:r>
            <a:r>
              <a:rPr lang="en-US" b="1" dirty="0" smtClean="0">
                <a:solidFill>
                  <a:srgbClr val="C00000"/>
                </a:solidFill>
              </a:rPr>
              <a:t>Joe Carlson, LANL &amp; </a:t>
            </a:r>
            <a:r>
              <a:rPr lang="en-US" b="1" dirty="0">
                <a:solidFill>
                  <a:srgbClr val="C00000"/>
                </a:solidFill>
              </a:rPr>
              <a:t>Bob </a:t>
            </a:r>
            <a:r>
              <a:rPr lang="en-US" b="1" dirty="0" smtClean="0">
                <a:solidFill>
                  <a:srgbClr val="C00000"/>
                </a:solidFill>
              </a:rPr>
              <a:t>McKeown, Jefferson Lab</a:t>
            </a:r>
            <a:r>
              <a:rPr lang="en-US" dirty="0" smtClean="0"/>
              <a:t>.</a:t>
            </a:r>
          </a:p>
          <a:p>
            <a:pPr lvl="1"/>
            <a:r>
              <a:rPr lang="en-US" dirty="0" smtClean="0"/>
              <a:t>Members were </a:t>
            </a:r>
            <a:r>
              <a:rPr lang="en-US" dirty="0"/>
              <a:t>Charlotte Elster (Ohio U.), Franz Gross (Jefferson Lab emeritus), Frithjof Karsch (Bielefeld U. &amp; BNL), Krishna Rajagopal (MIT), and Feng Yuan (LBNL)</a:t>
            </a:r>
            <a:r>
              <a:rPr lang="en-US" dirty="0" smtClean="0"/>
              <a:t> </a:t>
            </a:r>
            <a:endParaRPr lang="en-US" sz="900" dirty="0" smtClean="0"/>
          </a:p>
          <a:p>
            <a:pPr lvl="1"/>
            <a:r>
              <a:rPr lang="en-US" dirty="0" smtClean="0"/>
              <a:t>Interviews Complete</a:t>
            </a:r>
          </a:p>
          <a:p>
            <a:pPr lvl="1"/>
            <a:r>
              <a:rPr lang="en-US" dirty="0" smtClean="0"/>
              <a:t>Acting Theory AD:	Robert Edwards </a:t>
            </a:r>
            <a:endParaRPr lang="en-US" dirty="0"/>
          </a:p>
        </p:txBody>
      </p:sp>
    </p:spTree>
    <p:extLst>
      <p:ext uri="{BB962C8B-B14F-4D97-AF65-F5344CB8AC3E}">
        <p14:creationId xmlns:p14="http://schemas.microsoft.com/office/powerpoint/2010/main" val="15418200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1" y="838200"/>
            <a:ext cx="9144001" cy="2686889"/>
          </a:xfrm>
          <a:prstGeom prst="rect">
            <a:avLst/>
          </a:prstGeom>
          <a:noFill/>
          <a:ln w="9525">
            <a:noFill/>
            <a:miter lim="800000"/>
            <a:headEnd/>
            <a:tailEnd/>
          </a:ln>
          <a:effectLst/>
        </p:spPr>
        <p:txBody>
          <a:bodyPr wrap="square">
            <a:spAutoFit/>
          </a:bodyPr>
          <a:lstStyle/>
          <a:p>
            <a:pPr marL="115888">
              <a:spcAft>
                <a:spcPts val="576"/>
              </a:spcAft>
            </a:pPr>
            <a:r>
              <a:rPr lang="en-US" sz="1600" b="1" dirty="0" smtClean="0">
                <a:solidFill>
                  <a:srgbClr val="000000"/>
                </a:solidFill>
                <a:latin typeface="Arial"/>
                <a:cs typeface="Arial"/>
                <a:sym typeface="Wingdings" pitchFamily="2" charset="2"/>
              </a:rPr>
              <a:t>Jefferson Lab supports ~40 undergraduate students/year</a:t>
            </a:r>
          </a:p>
          <a:p>
            <a:pPr marL="509588" lvl="1" indent="-285750">
              <a:spcAft>
                <a:spcPts val="576"/>
              </a:spcAft>
              <a:buFont typeface="Arial" panose="020B0604020202020204" pitchFamily="34" charset="0"/>
              <a:buChar char="•"/>
            </a:pPr>
            <a:r>
              <a:rPr lang="en-US" sz="1600" dirty="0">
                <a:latin typeface="Arial" panose="020B0604020202020204" pitchFamily="34" charset="0"/>
                <a:cs typeface="Arial" panose="020B0604020202020204" pitchFamily="34" charset="0"/>
              </a:rPr>
              <a:t>JLab staff and users encourage and prepare undergraduate students to pursue advanced degrees in experimental/theoretical physics and accelerator science</a:t>
            </a:r>
            <a:endParaRPr lang="en-US" sz="1600" dirty="0" smtClean="0">
              <a:solidFill>
                <a:srgbClr val="000000"/>
              </a:solidFill>
              <a:latin typeface="Arial" panose="020B0604020202020204" pitchFamily="34" charset="0"/>
              <a:cs typeface="Arial" panose="020B0604020202020204" pitchFamily="34" charset="0"/>
              <a:sym typeface="Wingdings" pitchFamily="2" charset="2"/>
            </a:endParaRPr>
          </a:p>
          <a:p>
            <a:pPr marL="509588" lvl="1" indent="-285750">
              <a:spcAft>
                <a:spcPts val="576"/>
              </a:spcAft>
              <a:buFont typeface="Arial" panose="020B0604020202020204" pitchFamily="34" charset="0"/>
              <a:buChar char="•"/>
            </a:pPr>
            <a:r>
              <a:rPr lang="en-US" sz="1600" dirty="0" smtClean="0">
                <a:solidFill>
                  <a:srgbClr val="000000"/>
                </a:solidFill>
                <a:latin typeface="Arial"/>
                <a:cs typeface="Arial"/>
                <a:sym typeface="Wingdings" pitchFamily="2" charset="2"/>
              </a:rPr>
              <a:t>19 </a:t>
            </a:r>
            <a:r>
              <a:rPr lang="en-US" sz="1600" dirty="0">
                <a:solidFill>
                  <a:srgbClr val="000000"/>
                </a:solidFill>
                <a:latin typeface="Arial"/>
                <a:cs typeface="Arial"/>
                <a:sym typeface="Wingdings" pitchFamily="2" charset="2"/>
              </a:rPr>
              <a:t>Science Undergraduate Laboratory </a:t>
            </a:r>
            <a:r>
              <a:rPr lang="en-US" sz="1600" dirty="0" smtClean="0">
                <a:solidFill>
                  <a:srgbClr val="000000"/>
                </a:solidFill>
                <a:latin typeface="Arial"/>
                <a:cs typeface="Arial"/>
                <a:sym typeface="Wingdings" pitchFamily="2" charset="2"/>
              </a:rPr>
              <a:t>Internship (SULI) </a:t>
            </a:r>
            <a:r>
              <a:rPr lang="en-US" sz="1600" dirty="0">
                <a:solidFill>
                  <a:srgbClr val="000000"/>
                </a:solidFill>
                <a:latin typeface="Arial"/>
                <a:cs typeface="Arial"/>
                <a:sym typeface="Wingdings" pitchFamily="2" charset="2"/>
              </a:rPr>
              <a:t>students for summer </a:t>
            </a:r>
            <a:r>
              <a:rPr lang="en-US" sz="1600" dirty="0" smtClean="0">
                <a:solidFill>
                  <a:srgbClr val="000000"/>
                </a:solidFill>
                <a:latin typeface="Arial"/>
                <a:cs typeface="Arial"/>
                <a:sym typeface="Wingdings" pitchFamily="2" charset="2"/>
              </a:rPr>
              <a:t>2016</a:t>
            </a:r>
          </a:p>
          <a:p>
            <a:pPr marL="509588" lvl="1" indent="-285750" defTabSz="1411288">
              <a:spcAft>
                <a:spcPct val="30000"/>
              </a:spcAft>
              <a:buFont typeface="Arial" panose="020B0604020202020204" pitchFamily="34" charset="0"/>
              <a:buChar char="•"/>
            </a:pPr>
            <a:r>
              <a:rPr lang="en-US" sz="1600" dirty="0" smtClean="0">
                <a:solidFill>
                  <a:srgbClr val="000000"/>
                </a:solidFill>
                <a:latin typeface="Arial"/>
                <a:cs typeface="Arial"/>
              </a:rPr>
              <a:t>8 NSF-funded Research Experiences for Undergraduates (REU) via Old Dominion University</a:t>
            </a:r>
          </a:p>
          <a:p>
            <a:pPr marL="509588" lvl="1" indent="-285750" defTabSz="1411288">
              <a:spcAft>
                <a:spcPct val="30000"/>
              </a:spcAft>
              <a:buFont typeface="Arial" panose="020B0604020202020204" pitchFamily="34" charset="0"/>
              <a:buChar char="•"/>
            </a:pPr>
            <a:r>
              <a:rPr lang="en-US" sz="1600" dirty="0" smtClean="0">
                <a:solidFill>
                  <a:srgbClr val="000000"/>
                </a:solidFill>
                <a:latin typeface="Arial"/>
                <a:cs typeface="Arial"/>
              </a:rPr>
              <a:t>Initiatives </a:t>
            </a:r>
            <a:r>
              <a:rPr lang="en-US" sz="1600" dirty="0">
                <a:solidFill>
                  <a:srgbClr val="000000"/>
                </a:solidFill>
                <a:latin typeface="Arial"/>
                <a:cs typeface="Arial"/>
              </a:rPr>
              <a:t>Fund Supports: Minority/Female Undergraduate Research Assistantship </a:t>
            </a:r>
            <a:r>
              <a:rPr lang="en-US" sz="1600" b="1" dirty="0" smtClean="0">
                <a:solidFill>
                  <a:srgbClr val="000000"/>
                </a:solidFill>
                <a:latin typeface="Arial"/>
                <a:cs typeface="Arial"/>
              </a:rPr>
              <a:t>(</a:t>
            </a:r>
            <a:r>
              <a:rPr lang="en-US" sz="1600" dirty="0" smtClean="0">
                <a:solidFill>
                  <a:srgbClr val="000000"/>
                </a:solidFill>
                <a:latin typeface="Arial"/>
                <a:cs typeface="Arial"/>
              </a:rPr>
              <a:t>MFURA), </a:t>
            </a:r>
            <a:r>
              <a:rPr lang="en-US" sz="1600" dirty="0" err="1">
                <a:solidFill>
                  <a:srgbClr val="000000"/>
                </a:solidFill>
                <a:latin typeface="Arial"/>
                <a:cs typeface="Arial"/>
              </a:rPr>
              <a:t>JLab</a:t>
            </a:r>
            <a:r>
              <a:rPr lang="en-US" sz="1600" dirty="0">
                <a:solidFill>
                  <a:srgbClr val="000000"/>
                </a:solidFill>
                <a:latin typeface="Arial"/>
                <a:cs typeface="Arial"/>
              </a:rPr>
              <a:t> Co-op Program for Engineers, Undergraduate Support in Jefferson Lab </a:t>
            </a:r>
            <a:r>
              <a:rPr lang="en-US" sz="1600" dirty="0" smtClean="0">
                <a:solidFill>
                  <a:srgbClr val="000000"/>
                </a:solidFill>
                <a:latin typeface="Arial"/>
                <a:cs typeface="Arial"/>
              </a:rPr>
              <a:t>Research, </a:t>
            </a:r>
            <a:r>
              <a:rPr lang="en-US" sz="1600" dirty="0">
                <a:solidFill>
                  <a:srgbClr val="000000"/>
                </a:solidFill>
                <a:latin typeface="Arial"/>
                <a:cs typeface="Arial"/>
              </a:rPr>
              <a:t>Accelerator Physics Education Outreach w/ Mexican Universities</a:t>
            </a:r>
          </a:p>
          <a:p>
            <a:pPr marL="509588" lvl="1" indent="-285750" defTabSz="1411288">
              <a:spcAft>
                <a:spcPct val="30000"/>
              </a:spcAft>
            </a:pPr>
            <a:endParaRPr lang="en-US" sz="1600" dirty="0" smtClean="0">
              <a:solidFill>
                <a:srgbClr val="000000"/>
              </a:solidFill>
              <a:latin typeface="Arial"/>
              <a:cs typeface="Arial"/>
            </a:endParaRPr>
          </a:p>
        </p:txBody>
      </p:sp>
      <p:sp>
        <p:nvSpPr>
          <p:cNvPr id="12" name="Rectangle 96"/>
          <p:cNvSpPr>
            <a:spLocks noChangeArrowheads="1"/>
          </p:cNvSpPr>
          <p:nvPr/>
        </p:nvSpPr>
        <p:spPr bwMode="auto">
          <a:xfrm>
            <a:off x="-42554" y="101600"/>
            <a:ext cx="9262754" cy="646545"/>
          </a:xfrm>
          <a:prstGeom prst="rect">
            <a:avLst/>
          </a:prstGeom>
          <a:noFill/>
          <a:ln w="9525">
            <a:noFill/>
            <a:miter lim="800000"/>
            <a:headEnd/>
            <a:tailEnd/>
          </a:ln>
        </p:spPr>
        <p:txBody>
          <a:bodyPr/>
          <a:lstStyle/>
          <a:p>
            <a:pPr algn="ctr"/>
            <a:r>
              <a:rPr lang="en-US" sz="2800" b="1" dirty="0">
                <a:solidFill>
                  <a:srgbClr val="000000"/>
                </a:solidFill>
                <a:latin typeface="Arial" pitchFamily="34" charset="0"/>
                <a:cs typeface="Arial" pitchFamily="34" charset="0"/>
              </a:rPr>
              <a:t>Workforce Development for Teachers and </a:t>
            </a:r>
            <a:r>
              <a:rPr lang="en-US" sz="2800" b="1" dirty="0">
                <a:solidFill>
                  <a:srgbClr val="FF0000"/>
                </a:solidFill>
                <a:latin typeface="Arial" pitchFamily="34" charset="0"/>
                <a:cs typeface="Arial" pitchFamily="34" charset="0"/>
              </a:rPr>
              <a:t>Scientists</a:t>
            </a:r>
          </a:p>
        </p:txBody>
      </p:sp>
      <p:pic>
        <p:nvPicPr>
          <p:cNvPr id="5" name="Picture 4" descr="SULI_Day1_2015.JPG"/>
          <p:cNvPicPr>
            <a:picLocks noChangeAspect="1"/>
          </p:cNvPicPr>
          <p:nvPr/>
        </p:nvPicPr>
        <p:blipFill rotWithShape="1">
          <a:blip r:embed="rId3" cstate="print">
            <a:extLst>
              <a:ext uri="{28A0092B-C50C-407E-A947-70E740481C1C}">
                <a14:useLocalDpi xmlns:a14="http://schemas.microsoft.com/office/drawing/2010/main" val="0"/>
              </a:ext>
            </a:extLst>
          </a:blip>
          <a:srcRect t="11877"/>
          <a:stretch/>
        </p:blipFill>
        <p:spPr>
          <a:xfrm>
            <a:off x="3740355" y="3276600"/>
            <a:ext cx="4970335" cy="2919992"/>
          </a:xfrm>
          <a:prstGeom prst="rect">
            <a:avLst/>
          </a:prstGeom>
          <a:ln w="9525" cap="sq">
            <a:solidFill>
              <a:schemeClr val="tx1"/>
            </a:solidFill>
            <a:prstDash val="solid"/>
            <a:miter lim="800000"/>
          </a:ln>
          <a:effectLst>
            <a:outerShdw blurRad="50800" dist="38100" dir="2700000" algn="tl" rotWithShape="0">
              <a:prstClr val="black">
                <a:alpha val="40000"/>
              </a:prstClr>
            </a:outerShdw>
          </a:effectLst>
        </p:spPr>
      </p:pic>
      <p:sp>
        <p:nvSpPr>
          <p:cNvPr id="6" name="TextBox 5"/>
          <p:cNvSpPr txBox="1"/>
          <p:nvPr/>
        </p:nvSpPr>
        <p:spPr>
          <a:xfrm>
            <a:off x="3740355" y="6172200"/>
            <a:ext cx="5027465" cy="461506"/>
          </a:xfrm>
          <a:prstGeom prst="rect">
            <a:avLst/>
          </a:prstGeom>
          <a:noFill/>
          <a:ln>
            <a:noFill/>
          </a:ln>
        </p:spPr>
        <p:txBody>
          <a:bodyPr wrap="square" rtlCol="0">
            <a:spAutoFit/>
          </a:bodyPr>
          <a:lstStyle/>
          <a:p>
            <a:pPr algn="ctr"/>
            <a:r>
              <a:rPr lang="en-US" sz="1400" dirty="0" smtClean="0"/>
              <a:t>2015 SULI &amp; REU Students</a:t>
            </a:r>
            <a:endParaRPr lang="en-US" sz="1400" dirty="0"/>
          </a:p>
        </p:txBody>
      </p:sp>
      <p:pic>
        <p:nvPicPr>
          <p:cNvPr id="11" name="Picture 10" descr="Taylor3.JPG"/>
          <p:cNvPicPr>
            <a:picLocks noChangeAspect="1"/>
          </p:cNvPicPr>
          <p:nvPr/>
        </p:nvPicPr>
        <p:blipFill rotWithShape="1">
          <a:blip r:embed="rId4" cstate="print">
            <a:extLst>
              <a:ext uri="{28A0092B-C50C-407E-A947-70E740481C1C}">
                <a14:useLocalDpi xmlns:a14="http://schemas.microsoft.com/office/drawing/2010/main" val="0"/>
              </a:ext>
            </a:extLst>
          </a:blip>
          <a:srcRect l="26225" t="10138" r="26713" b="21043"/>
          <a:stretch/>
        </p:blipFill>
        <p:spPr>
          <a:xfrm>
            <a:off x="1890702" y="4128901"/>
            <a:ext cx="1521519" cy="1668656"/>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descr="AlanChen2.JPG"/>
          <p:cNvPicPr>
            <a:picLocks noChangeAspect="1"/>
          </p:cNvPicPr>
          <p:nvPr/>
        </p:nvPicPr>
        <p:blipFill rotWithShape="1">
          <a:blip r:embed="rId5" cstate="print">
            <a:extLst>
              <a:ext uri="{28A0092B-C50C-407E-A947-70E740481C1C}">
                <a14:useLocalDpi xmlns:a14="http://schemas.microsoft.com/office/drawing/2010/main" val="0"/>
              </a:ext>
            </a:extLst>
          </a:blip>
          <a:srcRect t="9091" r="19221" b="14502"/>
          <a:stretch/>
        </p:blipFill>
        <p:spPr>
          <a:xfrm>
            <a:off x="762000" y="3276600"/>
            <a:ext cx="1676400" cy="1189247"/>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13" descr="DSCN1590.jpg"/>
          <p:cNvPicPr>
            <a:picLocks noChangeAspect="1"/>
          </p:cNvPicPr>
          <p:nvPr/>
        </p:nvPicPr>
        <p:blipFill rotWithShape="1">
          <a:blip r:embed="rId6" cstate="print">
            <a:extLst>
              <a:ext uri="{28A0092B-C50C-407E-A947-70E740481C1C}">
                <a14:useLocalDpi xmlns:a14="http://schemas.microsoft.com/office/drawing/2010/main" val="0"/>
              </a:ext>
            </a:extLst>
          </a:blip>
          <a:srcRect l="17188" t="7466" r="16145" b="3993"/>
          <a:stretch/>
        </p:blipFill>
        <p:spPr>
          <a:xfrm>
            <a:off x="381000" y="4726156"/>
            <a:ext cx="1565367" cy="155925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5592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726"/>
            <a:ext cx="9144000" cy="397933"/>
          </a:xfrm>
        </p:spPr>
        <p:txBody>
          <a:bodyPr/>
          <a:lstStyle/>
          <a:p>
            <a:r>
              <a:rPr lang="en-US" sz="3200" dirty="0" smtClean="0"/>
              <a:t>Integrated Diversity &amp; Inclusion Management</a:t>
            </a:r>
            <a:endParaRPr lang="en-US" sz="3200" dirty="0"/>
          </a:p>
        </p:txBody>
      </p:sp>
      <p:sp>
        <p:nvSpPr>
          <p:cNvPr id="6" name="TextBox 5"/>
          <p:cNvSpPr txBox="1"/>
          <p:nvPr/>
        </p:nvSpPr>
        <p:spPr>
          <a:xfrm>
            <a:off x="423155" y="779309"/>
            <a:ext cx="8249052" cy="1200329"/>
          </a:xfrm>
          <a:prstGeom prst="rect">
            <a:avLst/>
          </a:prstGeom>
          <a:noFill/>
        </p:spPr>
        <p:txBody>
          <a:bodyPr wrap="square" rtlCol="0">
            <a:spAutoFit/>
          </a:bodyPr>
          <a:lstStyle/>
          <a:p>
            <a:r>
              <a:rPr lang="en-US" sz="2400" b="1" dirty="0" smtClean="0"/>
              <a:t>Overarching goal: develop innate understanding of how to implement and reinforce (within oneself) Integrated Diversity &amp; Inclusion Managemen</a:t>
            </a:r>
            <a:r>
              <a:rPr lang="en-US" sz="2000" b="1" dirty="0"/>
              <a:t>t</a:t>
            </a:r>
          </a:p>
        </p:txBody>
      </p:sp>
      <p:sp>
        <p:nvSpPr>
          <p:cNvPr id="7" name="TextBox 6"/>
          <p:cNvSpPr txBox="1"/>
          <p:nvPr/>
        </p:nvSpPr>
        <p:spPr>
          <a:xfrm>
            <a:off x="425531" y="1828837"/>
            <a:ext cx="7938291" cy="3785652"/>
          </a:xfrm>
          <a:prstGeom prst="rect">
            <a:avLst/>
          </a:prstGeom>
          <a:noFill/>
        </p:spPr>
        <p:txBody>
          <a:bodyPr wrap="none" rtlCol="0">
            <a:spAutoFit/>
          </a:bodyPr>
          <a:lstStyle/>
          <a:p>
            <a:endParaRPr lang="en-US" sz="2400" dirty="0" smtClean="0"/>
          </a:p>
          <a:p>
            <a:r>
              <a:rPr lang="en-US" sz="2400" dirty="0" smtClean="0"/>
              <a:t>What is meant is how to implement IDIM in people’s activities</a:t>
            </a:r>
          </a:p>
          <a:p>
            <a:r>
              <a:rPr lang="en-US" sz="2400" dirty="0" smtClean="0"/>
              <a:t>These activities can for example be:</a:t>
            </a:r>
          </a:p>
          <a:p>
            <a:pPr marL="800100" lvl="1" indent="-342900">
              <a:buFont typeface="Arial" panose="020B0604020202020204" pitchFamily="34" charset="0"/>
              <a:buChar char="•"/>
            </a:pPr>
            <a:r>
              <a:rPr lang="en-US" sz="2400" dirty="0" smtClean="0"/>
              <a:t>A hiring process</a:t>
            </a:r>
          </a:p>
          <a:p>
            <a:pPr marL="800100" lvl="1" indent="-342900">
              <a:buFont typeface="Arial" panose="020B0604020202020204" pitchFamily="34" charset="0"/>
              <a:buChar char="•"/>
            </a:pPr>
            <a:r>
              <a:rPr lang="en-US" sz="2400" dirty="0" smtClean="0"/>
              <a:t>A meeting</a:t>
            </a:r>
          </a:p>
          <a:p>
            <a:pPr marL="800100" lvl="1" indent="-342900">
              <a:buFont typeface="Arial" panose="020B0604020202020204" pitchFamily="34" charset="0"/>
              <a:buChar char="•"/>
            </a:pPr>
            <a:r>
              <a:rPr lang="en-US" sz="2400" dirty="0" smtClean="0"/>
              <a:t>A conversation</a:t>
            </a:r>
          </a:p>
          <a:p>
            <a:pPr marL="800100" lvl="1" indent="-342900">
              <a:buFont typeface="Arial" panose="020B0604020202020204" pitchFamily="34" charset="0"/>
              <a:buChar char="•"/>
            </a:pPr>
            <a:r>
              <a:rPr lang="en-US" sz="2400" dirty="0" smtClean="0"/>
              <a:t>Workforce planning</a:t>
            </a:r>
          </a:p>
          <a:p>
            <a:pPr marL="1257300" lvl="2" indent="-342900">
              <a:buFont typeface="Arial" panose="020B0604020202020204" pitchFamily="34" charset="0"/>
              <a:buChar char="•"/>
            </a:pPr>
            <a:r>
              <a:rPr lang="en-US" sz="2400" dirty="0" smtClean="0"/>
              <a:t>Succession planning</a:t>
            </a:r>
          </a:p>
          <a:p>
            <a:pPr marL="1257300" lvl="2" indent="-342900">
              <a:buFont typeface="Arial" panose="020B0604020202020204" pitchFamily="34" charset="0"/>
              <a:buChar char="•"/>
            </a:pPr>
            <a:r>
              <a:rPr lang="en-US" sz="2400" dirty="0" smtClean="0"/>
              <a:t>Professional development</a:t>
            </a:r>
          </a:p>
          <a:p>
            <a:pPr marL="800100" lvl="1" indent="-342900">
              <a:buFont typeface="Arial" panose="020B0604020202020204" pitchFamily="34" charset="0"/>
              <a:buChar char="•"/>
            </a:pPr>
            <a:r>
              <a:rPr lang="en-US" sz="2400" dirty="0" smtClean="0"/>
              <a:t>New employment orientation</a:t>
            </a:r>
          </a:p>
        </p:txBody>
      </p:sp>
      <p:pic>
        <p:nvPicPr>
          <p:cNvPr id="5" name="Picture 4"/>
          <p:cNvPicPr>
            <a:picLocks noChangeAspect="1"/>
          </p:cNvPicPr>
          <p:nvPr/>
        </p:nvPicPr>
        <p:blipFill>
          <a:blip r:embed="rId3"/>
          <a:stretch>
            <a:fillRect/>
          </a:stretch>
        </p:blipFill>
        <p:spPr>
          <a:xfrm>
            <a:off x="6206311" y="3119947"/>
            <a:ext cx="2463800" cy="30861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4232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14400"/>
          </a:xfrm>
        </p:spPr>
        <p:txBody>
          <a:bodyPr/>
          <a:lstStyle/>
          <a:p>
            <a:r>
              <a:rPr lang="en-US" sz="3600" dirty="0" smtClean="0"/>
              <a:t>Awards</a:t>
            </a:r>
            <a:endParaRPr lang="en-US" sz="3600" dirty="0"/>
          </a:p>
        </p:txBody>
      </p:sp>
      <p:sp>
        <p:nvSpPr>
          <p:cNvPr id="3" name="Content Placeholder 2"/>
          <p:cNvSpPr>
            <a:spLocks noGrp="1"/>
          </p:cNvSpPr>
          <p:nvPr>
            <p:ph idx="1"/>
          </p:nvPr>
        </p:nvSpPr>
        <p:spPr>
          <a:xfrm>
            <a:off x="569872" y="909961"/>
            <a:ext cx="2748194" cy="553212"/>
          </a:xfrm>
        </p:spPr>
        <p:txBody>
          <a:bodyPr/>
          <a:lstStyle/>
          <a:p>
            <a:pPr marL="0" indent="0" algn="ctr" fontAlgn="t">
              <a:buNone/>
            </a:pPr>
            <a:r>
              <a:rPr lang="en-US" sz="1600" b="1" dirty="0" smtClean="0">
                <a:solidFill>
                  <a:srgbClr val="313EBD"/>
                </a:solidFill>
              </a:rPr>
              <a:t>APS Fellowships:</a:t>
            </a:r>
            <a:endParaRPr lang="en-US" sz="1600" dirty="0" smtClean="0">
              <a:solidFill>
                <a:srgbClr val="313EBD"/>
              </a:solidFill>
            </a:endParaRPr>
          </a:p>
        </p:txBody>
      </p:sp>
      <p:sp>
        <p:nvSpPr>
          <p:cNvPr id="26" name="Slide Number Placeholder 5"/>
          <p:cNvSpPr txBox="1">
            <a:spLocks/>
          </p:cNvSpPr>
          <p:nvPr/>
        </p:nvSpPr>
        <p:spPr>
          <a:xfrm>
            <a:off x="6324600" y="3708976"/>
            <a:ext cx="2133600" cy="190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inion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B58F48A6-A3E1-4848-9AC3-B43F560BE4FE}" type="slidenum">
              <a:rPr lang="en-US" smtClean="0">
                <a:solidFill>
                  <a:prstClr val="white"/>
                </a:solidFill>
              </a:rPr>
              <a:pPr defTabSz="457200"/>
              <a:t>9</a:t>
            </a:fld>
            <a:endParaRPr lang="en-US" dirty="0">
              <a:solidFill>
                <a:prstClr val="white"/>
              </a:solidFill>
            </a:endParaRPr>
          </a:p>
        </p:txBody>
      </p:sp>
      <p:grpSp>
        <p:nvGrpSpPr>
          <p:cNvPr id="15" name="Group 14"/>
          <p:cNvGrpSpPr/>
          <p:nvPr/>
        </p:nvGrpSpPr>
        <p:grpSpPr>
          <a:xfrm>
            <a:off x="457200" y="1611535"/>
            <a:ext cx="3038873" cy="2198465"/>
            <a:chOff x="872934" y="1611535"/>
            <a:chExt cx="3038873" cy="2198465"/>
          </a:xfrm>
        </p:grpSpPr>
        <p:sp>
          <p:nvSpPr>
            <p:cNvPr id="23" name="Rectangle 22"/>
            <p:cNvSpPr/>
            <p:nvPr/>
          </p:nvSpPr>
          <p:spPr>
            <a:xfrm>
              <a:off x="2488993" y="3025170"/>
              <a:ext cx="1422814" cy="446276"/>
            </a:xfrm>
            <a:prstGeom prst="rect">
              <a:avLst/>
            </a:prstGeom>
          </p:spPr>
          <p:txBody>
            <a:bodyPr wrap="square">
              <a:spAutoFit/>
            </a:bodyPr>
            <a:lstStyle/>
            <a:p>
              <a:pPr algn="ctr" defTabSz="457200" fontAlgn="t"/>
              <a:r>
                <a:rPr lang="en-US" sz="1200" b="1" dirty="0">
                  <a:solidFill>
                    <a:prstClr val="black"/>
                  </a:solidFill>
                  <a:latin typeface="Arial" panose="020B0604020202020204" pitchFamily="34" charset="0"/>
                  <a:cs typeface="Arial" panose="020B0604020202020204" pitchFamily="34" charset="0"/>
                </a:rPr>
                <a:t>Matt </a:t>
              </a:r>
              <a:r>
                <a:rPr lang="en-US" sz="1200" b="1" dirty="0" err="1">
                  <a:solidFill>
                    <a:prstClr val="black"/>
                  </a:solidFill>
                  <a:latin typeface="Arial" panose="020B0604020202020204" pitchFamily="34" charset="0"/>
                  <a:cs typeface="Arial" panose="020B0604020202020204" pitchFamily="34" charset="0"/>
                </a:rPr>
                <a:t>Poelker</a:t>
              </a:r>
              <a:endParaRPr lang="en-US" sz="1200" b="1" dirty="0">
                <a:solidFill>
                  <a:prstClr val="black"/>
                </a:solidFill>
                <a:latin typeface="Arial" panose="020B0604020202020204" pitchFamily="34" charset="0"/>
                <a:cs typeface="Arial" panose="020B0604020202020204" pitchFamily="34" charset="0"/>
              </a:endParaRPr>
            </a:p>
            <a:p>
              <a:pPr algn="ctr" defTabSz="457200" fontAlgn="t"/>
              <a:r>
                <a:rPr lang="en-US" sz="1050" dirty="0">
                  <a:solidFill>
                    <a:prstClr val="black"/>
                  </a:solidFill>
                  <a:latin typeface="Arial" panose="020B0604020202020204" pitchFamily="34" charset="0"/>
                  <a:cs typeface="Arial" panose="020B0604020202020204" pitchFamily="34" charset="0"/>
                </a:rPr>
                <a:t>(Jefferson Lab)</a:t>
              </a:r>
            </a:p>
          </p:txBody>
        </p:sp>
        <p:pic>
          <p:nvPicPr>
            <p:cNvPr id="30" name="Picture 29"/>
            <p:cNvPicPr>
              <a:picLocks noChangeAspect="1"/>
            </p:cNvPicPr>
            <p:nvPr/>
          </p:nvPicPr>
          <p:blipFill rotWithShape="1">
            <a:blip r:embed="rId3" cstate="print">
              <a:extLst>
                <a:ext uri="{28A0092B-C50C-407E-A947-70E740481C1C}">
                  <a14:useLocalDpi xmlns:a14="http://schemas.microsoft.com/office/drawing/2010/main" val="0"/>
                </a:ext>
              </a:extLst>
            </a:blip>
            <a:srcRect l="34804" t="13425" r="16615" b="50073"/>
            <a:stretch/>
          </p:blipFill>
          <p:spPr>
            <a:xfrm>
              <a:off x="2601931" y="1611535"/>
              <a:ext cx="1196939" cy="1360265"/>
            </a:xfrm>
            <a:prstGeom prst="rect">
              <a:avLst/>
            </a:prstGeom>
            <a:ln>
              <a:solidFill>
                <a:schemeClr val="tx1"/>
              </a:solidFill>
            </a:ln>
            <a:effectLst>
              <a:outerShdw blurRad="292100" dist="139700" dir="2700000" algn="tl" rotWithShape="0">
                <a:srgbClr val="333333">
                  <a:alpha val="65000"/>
                </a:srgbClr>
              </a:outerShdw>
            </a:effectLst>
          </p:spPr>
        </p:pic>
        <p:sp>
          <p:nvSpPr>
            <p:cNvPr id="31" name="Rectangle 30"/>
            <p:cNvSpPr/>
            <p:nvPr/>
          </p:nvSpPr>
          <p:spPr>
            <a:xfrm>
              <a:off x="872934" y="3025170"/>
              <a:ext cx="1419225" cy="784830"/>
            </a:xfrm>
            <a:prstGeom prst="rect">
              <a:avLst/>
            </a:prstGeom>
            <a:ln w="3175">
              <a:noFill/>
            </a:ln>
          </p:spPr>
          <p:txBody>
            <a:bodyPr wrap="square">
              <a:spAutoFit/>
            </a:bodyPr>
            <a:lstStyle/>
            <a:p>
              <a:pPr algn="ctr" defTabSz="457200"/>
              <a:r>
                <a:rPr lang="en-US" sz="1200" b="1" dirty="0">
                  <a:solidFill>
                    <a:prstClr val="black"/>
                  </a:solidFill>
                  <a:latin typeface="Arial" panose="020B0604020202020204" pitchFamily="34" charset="0"/>
                  <a:cs typeface="Arial" panose="020B0604020202020204" pitchFamily="34" charset="0"/>
                </a:rPr>
                <a:t>Kostas </a:t>
              </a:r>
              <a:r>
                <a:rPr lang="en-US" sz="1200" b="1" dirty="0" err="1">
                  <a:solidFill>
                    <a:prstClr val="black"/>
                  </a:solidFill>
                  <a:latin typeface="Arial" panose="020B0604020202020204" pitchFamily="34" charset="0"/>
                  <a:cs typeface="Arial" panose="020B0604020202020204" pitchFamily="34" charset="0"/>
                </a:rPr>
                <a:t>Orginos</a:t>
              </a:r>
              <a:r>
                <a:rPr lang="en-US" sz="1200" b="1" dirty="0">
                  <a:solidFill>
                    <a:prstClr val="black"/>
                  </a:solidFill>
                  <a:latin typeface="Arial" panose="020B0604020202020204" pitchFamily="34" charset="0"/>
                  <a:cs typeface="Arial" panose="020B0604020202020204" pitchFamily="34" charset="0"/>
                </a:rPr>
                <a:t> </a:t>
              </a:r>
              <a:r>
                <a:rPr lang="en-US" sz="1050" dirty="0">
                  <a:solidFill>
                    <a:prstClr val="black"/>
                  </a:solidFill>
                  <a:latin typeface="Arial" panose="020B0604020202020204" pitchFamily="34" charset="0"/>
                  <a:cs typeface="Arial" panose="020B0604020202020204" pitchFamily="34" charset="0"/>
                </a:rPr>
                <a:t>(Jefferson Lab &amp; College of W&amp;M)</a:t>
              </a:r>
            </a:p>
            <a:p>
              <a:pPr algn="ctr" defTabSz="457200"/>
              <a:endParaRPr lang="en-US" sz="1200" dirty="0">
                <a:solidFill>
                  <a:prstClr val="black"/>
                </a:solidFill>
              </a:endParaRPr>
            </a:p>
          </p:txBody>
        </p:sp>
        <p:pic>
          <p:nvPicPr>
            <p:cNvPr id="32" name="Picture 2" descr="APS Fellow:"/>
            <p:cNvPicPr>
              <a:picLocks noChangeAspect="1" noChangeArrowheads="1"/>
            </p:cNvPicPr>
            <p:nvPr/>
          </p:nvPicPr>
          <p:blipFill rotWithShape="1">
            <a:blip r:embed="rId4">
              <a:extLst>
                <a:ext uri="{28A0092B-C50C-407E-A947-70E740481C1C}">
                  <a14:useLocalDpi xmlns:a14="http://schemas.microsoft.com/office/drawing/2010/main" val="0"/>
                </a:ext>
              </a:extLst>
            </a:blip>
            <a:srcRect l="9863" t="-565" r="56928" b="32917"/>
            <a:stretch/>
          </p:blipFill>
          <p:spPr bwMode="auto">
            <a:xfrm>
              <a:off x="984077" y="1611535"/>
              <a:ext cx="1196939" cy="1360265"/>
            </a:xfrm>
            <a:prstGeom prst="rect">
              <a:avLst/>
            </a:prstGeom>
            <a:ln w="31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1216110" y="3717549"/>
            <a:ext cx="2667000" cy="2693786"/>
            <a:chOff x="457201" y="3707014"/>
            <a:chExt cx="2667000" cy="2693786"/>
          </a:xfrm>
        </p:grpSpPr>
        <p:sp>
          <p:nvSpPr>
            <p:cNvPr id="48" name="Rectangle 47"/>
            <p:cNvSpPr/>
            <p:nvPr/>
          </p:nvSpPr>
          <p:spPr>
            <a:xfrm>
              <a:off x="577685" y="5800636"/>
              <a:ext cx="2426032" cy="600164"/>
            </a:xfrm>
            <a:prstGeom prst="rect">
              <a:avLst/>
            </a:prstGeom>
            <a:ln w="3175">
              <a:noFill/>
            </a:ln>
          </p:spPr>
          <p:txBody>
            <a:bodyPr wrap="square">
              <a:spAutoFit/>
            </a:bodyPr>
            <a:lstStyle/>
            <a:p>
              <a:pPr algn="ctr"/>
              <a:r>
                <a:rPr lang="en-US" sz="1200" b="1" dirty="0">
                  <a:solidFill>
                    <a:prstClr val="black"/>
                  </a:solidFill>
                  <a:latin typeface="Arial" panose="020B0604020202020204" pitchFamily="34" charset="0"/>
                  <a:cs typeface="Arial" panose="020B0604020202020204" pitchFamily="34" charset="0"/>
                </a:rPr>
                <a:t>Robert McKeown</a:t>
              </a:r>
            </a:p>
            <a:p>
              <a:pPr algn="ctr"/>
              <a:r>
                <a:rPr lang="en-US" sz="1050" dirty="0">
                  <a:solidFill>
                    <a:prstClr val="black"/>
                  </a:solidFill>
                  <a:latin typeface="Arial" panose="020B0604020202020204" pitchFamily="34" charset="0"/>
                  <a:cs typeface="Arial" panose="020B0604020202020204" pitchFamily="34" charset="0"/>
                </a:rPr>
                <a:t>(Jefferson </a:t>
              </a:r>
              <a:r>
                <a:rPr lang="en-US" sz="1050" dirty="0" smtClean="0">
                  <a:solidFill>
                    <a:prstClr val="black"/>
                  </a:solidFill>
                  <a:latin typeface="Arial" panose="020B0604020202020204" pitchFamily="34" charset="0"/>
                  <a:cs typeface="Arial" panose="020B0604020202020204" pitchFamily="34" charset="0"/>
                </a:rPr>
                <a:t>Lab </a:t>
              </a:r>
              <a:endParaRPr lang="en-US" sz="1050" dirty="0">
                <a:solidFill>
                  <a:prstClr val="black"/>
                </a:solidFill>
                <a:latin typeface="Arial" panose="020B0604020202020204" pitchFamily="34" charset="0"/>
                <a:cs typeface="Arial" panose="020B0604020202020204" pitchFamily="34" charset="0"/>
              </a:endParaRPr>
            </a:p>
            <a:p>
              <a:pPr algn="ctr"/>
              <a:r>
                <a:rPr lang="en-US" sz="1050" dirty="0">
                  <a:solidFill>
                    <a:prstClr val="black"/>
                  </a:solidFill>
                  <a:latin typeface="Arial" panose="020B0604020202020204" pitchFamily="34" charset="0"/>
                  <a:cs typeface="Arial" panose="020B0604020202020204" pitchFamily="34" charset="0"/>
                </a:rPr>
                <a:t>Deputy Director for Science)</a:t>
              </a:r>
            </a:p>
          </p:txBody>
        </p:sp>
        <p:pic>
          <p:nvPicPr>
            <p:cNvPr id="4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190" t="4295" r="2438" b="4313"/>
            <a:stretch/>
          </p:blipFill>
          <p:spPr bwMode="auto">
            <a:xfrm>
              <a:off x="1031793" y="4213923"/>
              <a:ext cx="1517817" cy="16656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TextBox 49"/>
            <p:cNvSpPr txBox="1"/>
            <p:nvPr/>
          </p:nvSpPr>
          <p:spPr>
            <a:xfrm>
              <a:off x="457201" y="3707014"/>
              <a:ext cx="2667000" cy="584775"/>
            </a:xfrm>
            <a:prstGeom prst="rect">
              <a:avLst/>
            </a:prstGeom>
            <a:noFill/>
          </p:spPr>
          <p:txBody>
            <a:bodyPr wrap="square" rtlCol="0">
              <a:spAutoFit/>
            </a:bodyPr>
            <a:lstStyle/>
            <a:p>
              <a:pPr algn="ctr"/>
              <a:r>
                <a:rPr lang="en-US" sz="1600" b="1" dirty="0">
                  <a:solidFill>
                    <a:srgbClr val="313EBD"/>
                  </a:solidFill>
                  <a:latin typeface="Arial" panose="020B0604020202020204" pitchFamily="34" charset="0"/>
                  <a:cs typeface="Arial" panose="020B0604020202020204" pitchFamily="34" charset="0"/>
                </a:rPr>
                <a:t>2016 Breakthrough Prize in Fundamental Physics </a:t>
              </a:r>
            </a:p>
          </p:txBody>
        </p:sp>
      </p:grpSp>
      <p:grpSp>
        <p:nvGrpSpPr>
          <p:cNvPr id="12" name="Group 11"/>
          <p:cNvGrpSpPr/>
          <p:nvPr/>
        </p:nvGrpSpPr>
        <p:grpSpPr>
          <a:xfrm>
            <a:off x="5025915" y="3717549"/>
            <a:ext cx="3374252" cy="2693786"/>
            <a:chOff x="5876756" y="3707014"/>
            <a:chExt cx="3374252" cy="2693786"/>
          </a:xfrm>
        </p:grpSpPr>
        <p:sp>
          <p:nvSpPr>
            <p:cNvPr id="19" name="TextBox 18"/>
            <p:cNvSpPr txBox="1"/>
            <p:nvPr/>
          </p:nvSpPr>
          <p:spPr>
            <a:xfrm>
              <a:off x="5876756" y="3707014"/>
              <a:ext cx="3374252" cy="584775"/>
            </a:xfrm>
            <a:prstGeom prst="rect">
              <a:avLst/>
            </a:prstGeom>
            <a:noFill/>
          </p:spPr>
          <p:txBody>
            <a:bodyPr wrap="square" rtlCol="0">
              <a:spAutoFit/>
            </a:bodyPr>
            <a:lstStyle/>
            <a:p>
              <a:pPr algn="ctr"/>
              <a:r>
                <a:rPr lang="en-US" sz="1600" b="1" dirty="0">
                  <a:solidFill>
                    <a:srgbClr val="313EBD"/>
                  </a:solidFill>
                  <a:latin typeface="Arial" panose="020B0604020202020204" pitchFamily="34" charset="0"/>
                  <a:cs typeface="Arial" panose="020B0604020202020204" pitchFamily="34" charset="0"/>
                </a:rPr>
                <a:t>DOE </a:t>
              </a:r>
            </a:p>
            <a:p>
              <a:pPr algn="ctr"/>
              <a:r>
                <a:rPr lang="en-US" sz="1600" b="1" dirty="0">
                  <a:solidFill>
                    <a:srgbClr val="313EBD"/>
                  </a:solidFill>
                  <a:latin typeface="Arial" panose="020B0604020202020204" pitchFamily="34" charset="0"/>
                  <a:cs typeface="Arial" panose="020B0604020202020204" pitchFamily="34" charset="0"/>
                </a:rPr>
                <a:t>Early Career Award</a:t>
              </a:r>
              <a:endParaRPr lang="en-US" sz="1400" b="1" dirty="0">
                <a:solidFill>
                  <a:srgbClr val="313EBD"/>
                </a:solidFill>
                <a:latin typeface="Arial" pitchFamily="34" charset="0"/>
                <a:cs typeface="Arial" pitchFamily="34" charset="0"/>
              </a:endParaRPr>
            </a:p>
          </p:txBody>
        </p:sp>
        <p:pic>
          <p:nvPicPr>
            <p:cNvPr id="25"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366" r="9319"/>
            <a:stretch/>
          </p:blipFill>
          <p:spPr bwMode="auto">
            <a:xfrm>
              <a:off x="7013742" y="4336564"/>
              <a:ext cx="1100280" cy="136245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7" name="Rectangle 26"/>
            <p:cNvSpPr/>
            <p:nvPr/>
          </p:nvSpPr>
          <p:spPr>
            <a:xfrm>
              <a:off x="6497082" y="5800636"/>
              <a:ext cx="2133600" cy="600164"/>
            </a:xfrm>
            <a:prstGeom prst="rect">
              <a:avLst/>
            </a:prstGeom>
            <a:ln>
              <a:noFill/>
            </a:ln>
          </p:spPr>
          <p:txBody>
            <a:bodyPr wrap="square">
              <a:spAutoFit/>
            </a:bodyPr>
            <a:lstStyle/>
            <a:p>
              <a:pPr marL="0" lvl="2" algn="ctr">
                <a:tabLst>
                  <a:tab pos="3205163" algn="l"/>
                </a:tabLst>
              </a:pPr>
              <a:r>
                <a:rPr lang="en-US" sz="1200" b="1" dirty="0" err="1">
                  <a:solidFill>
                    <a:prstClr val="black"/>
                  </a:solidFill>
                  <a:latin typeface="Arial" panose="020B0604020202020204" pitchFamily="34" charset="0"/>
                  <a:cs typeface="Arial" panose="020B0604020202020204" pitchFamily="34" charset="0"/>
                </a:rPr>
                <a:t>Grigory</a:t>
              </a:r>
              <a:r>
                <a:rPr lang="en-US" sz="1200" b="1" dirty="0">
                  <a:solidFill>
                    <a:prstClr val="black"/>
                  </a:solidFill>
                  <a:latin typeface="Arial" panose="020B0604020202020204" pitchFamily="34" charset="0"/>
                  <a:cs typeface="Arial" panose="020B0604020202020204" pitchFamily="34" charset="0"/>
                </a:rPr>
                <a:t> </a:t>
              </a:r>
              <a:r>
                <a:rPr lang="en-US" sz="1200" b="1" dirty="0" err="1">
                  <a:solidFill>
                    <a:prstClr val="black"/>
                  </a:solidFill>
                  <a:latin typeface="Arial" panose="020B0604020202020204" pitchFamily="34" charset="0"/>
                  <a:cs typeface="Arial" panose="020B0604020202020204" pitchFamily="34" charset="0"/>
                </a:rPr>
                <a:t>Eremeev</a:t>
              </a:r>
              <a:endParaRPr lang="en-US" sz="1200" b="1" dirty="0">
                <a:solidFill>
                  <a:prstClr val="black"/>
                </a:solidFill>
                <a:latin typeface="Arial" panose="020B0604020202020204" pitchFamily="34" charset="0"/>
                <a:cs typeface="Arial" panose="020B0604020202020204" pitchFamily="34" charset="0"/>
              </a:endParaRPr>
            </a:p>
            <a:p>
              <a:pPr marL="0" lvl="2" algn="ctr">
                <a:tabLst>
                  <a:tab pos="3205163" algn="l"/>
                </a:tabLst>
              </a:pPr>
              <a:r>
                <a:rPr lang="en-US" sz="1050" dirty="0">
                  <a:solidFill>
                    <a:prstClr val="black"/>
                  </a:solidFill>
                  <a:latin typeface="Arial" panose="020B0604020202020204" pitchFamily="34" charset="0"/>
                  <a:cs typeface="Arial" panose="020B0604020202020204" pitchFamily="34" charset="0"/>
                </a:rPr>
                <a:t>(Jefferson Lab </a:t>
              </a:r>
            </a:p>
            <a:p>
              <a:pPr marL="0" lvl="2" algn="ctr">
                <a:tabLst>
                  <a:tab pos="3205163" algn="l"/>
                </a:tabLst>
              </a:pPr>
              <a:r>
                <a:rPr lang="en-US" sz="1050" dirty="0">
                  <a:solidFill>
                    <a:prstClr val="black"/>
                  </a:solidFill>
                  <a:latin typeface="Arial" panose="020B0604020202020204" pitchFamily="34" charset="0"/>
                  <a:cs typeface="Arial" panose="020B0604020202020204" pitchFamily="34" charset="0"/>
                </a:rPr>
                <a:t>Staff Scientist)</a:t>
              </a:r>
            </a:p>
          </p:txBody>
        </p:sp>
      </p:grpSp>
      <p:grpSp>
        <p:nvGrpSpPr>
          <p:cNvPr id="16" name="Group 15"/>
          <p:cNvGrpSpPr/>
          <p:nvPr/>
        </p:nvGrpSpPr>
        <p:grpSpPr>
          <a:xfrm>
            <a:off x="4038600" y="909961"/>
            <a:ext cx="1745041" cy="2738457"/>
            <a:chOff x="5153165" y="909961"/>
            <a:chExt cx="1745041" cy="2738457"/>
          </a:xfrm>
        </p:grpSpPr>
        <p:sp>
          <p:nvSpPr>
            <p:cNvPr id="39" name="Content Placeholder 2"/>
            <p:cNvSpPr txBox="1">
              <a:spLocks/>
            </p:cNvSpPr>
            <p:nvPr/>
          </p:nvSpPr>
          <p:spPr>
            <a:xfrm>
              <a:off x="5153165" y="909961"/>
              <a:ext cx="1745041" cy="74100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t">
                <a:buFont typeface="Arial"/>
                <a:buNone/>
              </a:pPr>
              <a:r>
                <a:rPr lang="en-US" sz="1600" b="1" dirty="0" smtClean="0">
                  <a:solidFill>
                    <a:srgbClr val="313EBD"/>
                  </a:solidFill>
                </a:rPr>
                <a:t>SESAPS 2015 </a:t>
              </a:r>
              <a:r>
                <a:rPr lang="en-US" sz="1200" b="1" dirty="0" smtClean="0">
                  <a:solidFill>
                    <a:srgbClr val="313EBD"/>
                  </a:solidFill>
                </a:rPr>
                <a:t>Jesse W. Beams Research Prize</a:t>
              </a:r>
              <a:endParaRPr lang="en-US" sz="1200" dirty="0" smtClean="0">
                <a:solidFill>
                  <a:srgbClr val="313EBD"/>
                </a:solidFill>
              </a:endParaRPr>
            </a:p>
            <a:p>
              <a:pPr marL="0" indent="0">
                <a:buFont typeface="Arial"/>
                <a:buNone/>
              </a:pPr>
              <a:endParaRPr lang="en-US" sz="1200" dirty="0" smtClean="0">
                <a:solidFill>
                  <a:srgbClr val="313EBD"/>
                </a:solidFill>
              </a:endParaRPr>
            </a:p>
            <a:p>
              <a:pPr marL="0" indent="0">
                <a:buFont typeface="Arial"/>
                <a:buNone/>
              </a:pPr>
              <a:endParaRPr lang="en-US" sz="1400" b="1" dirty="0" smtClean="0">
                <a:solidFill>
                  <a:srgbClr val="313EBD"/>
                </a:solidFill>
              </a:endParaRPr>
            </a:p>
          </p:txBody>
        </p:sp>
        <p:sp>
          <p:nvSpPr>
            <p:cNvPr id="40" name="Rectangle 39"/>
            <p:cNvSpPr/>
            <p:nvPr/>
          </p:nvSpPr>
          <p:spPr>
            <a:xfrm>
              <a:off x="5166149" y="3025170"/>
              <a:ext cx="1719072" cy="623248"/>
            </a:xfrm>
            <a:prstGeom prst="rect">
              <a:avLst/>
            </a:prstGeom>
            <a:ln w="3175">
              <a:noFill/>
            </a:ln>
          </p:spPr>
          <p:txBody>
            <a:bodyPr wrap="square">
              <a:spAutoFit/>
            </a:bodyPr>
            <a:lstStyle/>
            <a:p>
              <a:pPr algn="ctr" defTabSz="457200"/>
              <a:r>
                <a:rPr lang="en-US" sz="1200" b="1" dirty="0">
                  <a:solidFill>
                    <a:prstClr val="black"/>
                  </a:solidFill>
                  <a:latin typeface="Arial" panose="020B0604020202020204" pitchFamily="34" charset="0"/>
                  <a:cs typeface="Arial" panose="020B0604020202020204" pitchFamily="34" charset="0"/>
                </a:rPr>
                <a:t>Anatoly </a:t>
              </a:r>
              <a:r>
                <a:rPr lang="en-US" sz="1200" b="1" dirty="0" err="1">
                  <a:solidFill>
                    <a:prstClr val="black"/>
                  </a:solidFill>
                  <a:latin typeface="Arial" panose="020B0604020202020204" pitchFamily="34" charset="0"/>
                  <a:cs typeface="Arial" panose="020B0604020202020204" pitchFamily="34" charset="0"/>
                </a:rPr>
                <a:t>Radyushkin</a:t>
              </a:r>
              <a:endParaRPr lang="en-US" sz="1200" b="1" dirty="0">
                <a:solidFill>
                  <a:prstClr val="black"/>
                </a:solidFill>
                <a:latin typeface="Arial" panose="020B0604020202020204" pitchFamily="34" charset="0"/>
                <a:cs typeface="Arial" panose="020B0604020202020204" pitchFamily="34" charset="0"/>
              </a:endParaRPr>
            </a:p>
            <a:p>
              <a:pPr algn="ctr" defTabSz="457200"/>
              <a:r>
                <a:rPr lang="en-US" sz="1050" dirty="0">
                  <a:solidFill>
                    <a:prstClr val="black"/>
                  </a:solidFill>
                  <a:latin typeface="Arial" panose="020B0604020202020204" pitchFamily="34" charset="0"/>
                  <a:cs typeface="Arial" panose="020B0604020202020204" pitchFamily="34" charset="0"/>
                </a:rPr>
                <a:t>(Jefferson Lab &amp; ODU)</a:t>
              </a:r>
            </a:p>
            <a:p>
              <a:pPr algn="ctr" defTabSz="457200"/>
              <a:endParaRPr lang="en-US" sz="1200" dirty="0">
                <a:solidFill>
                  <a:prstClr val="black"/>
                </a:solidFill>
              </a:endParaRPr>
            </a:p>
          </p:txBody>
        </p:sp>
        <p:pic>
          <p:nvPicPr>
            <p:cNvPr id="43" name="Picture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7216" y="1611535"/>
              <a:ext cx="1196939" cy="1357872"/>
            </a:xfrm>
            <a:prstGeom prst="rect">
              <a:avLst/>
            </a:prstGeom>
            <a:ln>
              <a:solidFill>
                <a:schemeClr val="tx1"/>
              </a:solidFill>
            </a:ln>
            <a:effectLst>
              <a:outerShdw blurRad="292100" dist="139700" dir="2700000" algn="tl" rotWithShape="0">
                <a:srgbClr val="333333">
                  <a:alpha val="65000"/>
                </a:srgbClr>
              </a:outerShdw>
            </a:effectLst>
          </p:spPr>
        </p:pic>
      </p:grpSp>
      <p:grpSp>
        <p:nvGrpSpPr>
          <p:cNvPr id="17" name="Group 16"/>
          <p:cNvGrpSpPr/>
          <p:nvPr/>
        </p:nvGrpSpPr>
        <p:grpSpPr>
          <a:xfrm>
            <a:off x="6649496" y="909961"/>
            <a:ext cx="1745041" cy="2900039"/>
            <a:chOff x="6941759" y="909961"/>
            <a:chExt cx="1745041" cy="2900039"/>
          </a:xfrm>
        </p:grpSpPr>
        <p:sp>
          <p:nvSpPr>
            <p:cNvPr id="41" name="Rectangle 40"/>
            <p:cNvSpPr/>
            <p:nvPr/>
          </p:nvSpPr>
          <p:spPr>
            <a:xfrm>
              <a:off x="7005304" y="3025170"/>
              <a:ext cx="1617950" cy="784830"/>
            </a:xfrm>
            <a:prstGeom prst="rect">
              <a:avLst/>
            </a:prstGeom>
            <a:ln w="3175">
              <a:noFill/>
            </a:ln>
          </p:spPr>
          <p:txBody>
            <a:bodyPr wrap="square">
              <a:spAutoFit/>
            </a:bodyPr>
            <a:lstStyle/>
            <a:p>
              <a:pPr algn="ctr" defTabSz="457200"/>
              <a:r>
                <a:rPr lang="en-US" sz="1200" b="1" dirty="0">
                  <a:solidFill>
                    <a:prstClr val="black"/>
                  </a:solidFill>
                  <a:latin typeface="Arial" panose="020B0604020202020204" pitchFamily="34" charset="0"/>
                  <a:cs typeface="Arial" panose="020B0604020202020204" pitchFamily="34" charset="0"/>
                </a:rPr>
                <a:t>Dirk </a:t>
              </a:r>
              <a:r>
                <a:rPr lang="en-US" sz="1200" b="1" dirty="0" err="1">
                  <a:solidFill>
                    <a:prstClr val="black"/>
                  </a:solidFill>
                  <a:latin typeface="Arial" panose="020B0604020202020204" pitchFamily="34" charset="0"/>
                  <a:cs typeface="Arial" panose="020B0604020202020204" pitchFamily="34" charset="0"/>
                </a:rPr>
                <a:t>Walecka</a:t>
              </a:r>
              <a:endParaRPr lang="en-US" sz="1200" b="1" dirty="0">
                <a:solidFill>
                  <a:prstClr val="black"/>
                </a:solidFill>
                <a:latin typeface="Arial" panose="020B0604020202020204" pitchFamily="34" charset="0"/>
                <a:cs typeface="Arial" panose="020B0604020202020204" pitchFamily="34" charset="0"/>
              </a:endParaRPr>
            </a:p>
            <a:p>
              <a:pPr algn="ctr" defTabSz="457200"/>
              <a:r>
                <a:rPr lang="en-US" sz="1050" dirty="0">
                  <a:solidFill>
                    <a:prstClr val="black"/>
                  </a:solidFill>
                  <a:latin typeface="Arial" panose="020B0604020202020204" pitchFamily="34" charset="0"/>
                  <a:cs typeface="Arial" panose="020B0604020202020204" pitchFamily="34" charset="0"/>
                </a:rPr>
                <a:t>(Jefferson Lab Emeritus</a:t>
              </a:r>
            </a:p>
            <a:p>
              <a:pPr algn="ctr" defTabSz="457200"/>
              <a:r>
                <a:rPr lang="en-US" sz="1050" dirty="0">
                  <a:solidFill>
                    <a:prstClr val="black"/>
                  </a:solidFill>
                  <a:latin typeface="Arial" panose="020B0604020202020204" pitchFamily="34" charset="0"/>
                  <a:cs typeface="Arial" panose="020B0604020202020204" pitchFamily="34" charset="0"/>
                </a:rPr>
                <a:t>&amp; College of  W&amp;M)</a:t>
              </a:r>
            </a:p>
            <a:p>
              <a:pPr algn="ctr" defTabSz="457200"/>
              <a:endParaRPr lang="en-US" sz="1200" dirty="0">
                <a:solidFill>
                  <a:prstClr val="black"/>
                </a:solidFill>
              </a:endParaRPr>
            </a:p>
          </p:txBody>
        </p:sp>
        <p:pic>
          <p:nvPicPr>
            <p:cNvPr id="44" name="Picture 43"/>
            <p:cNvPicPr>
              <a:picLocks noChangeAspect="1"/>
            </p:cNvPicPr>
            <p:nvPr/>
          </p:nvPicPr>
          <p:blipFill rotWithShape="1">
            <a:blip r:embed="rId8">
              <a:extLst>
                <a:ext uri="{28A0092B-C50C-407E-A947-70E740481C1C}">
                  <a14:useLocalDpi xmlns:a14="http://schemas.microsoft.com/office/drawing/2010/main" val="0"/>
                </a:ext>
              </a:extLst>
            </a:blip>
            <a:srcRect l="16442" t="2557" r="20100" b="46449"/>
            <a:stretch/>
          </p:blipFill>
          <p:spPr>
            <a:xfrm>
              <a:off x="7212227" y="1611535"/>
              <a:ext cx="1204105" cy="1357872"/>
            </a:xfrm>
            <a:prstGeom prst="rect">
              <a:avLst/>
            </a:prstGeom>
            <a:ln>
              <a:solidFill>
                <a:schemeClr val="tx1"/>
              </a:solidFill>
            </a:ln>
            <a:effectLst>
              <a:outerShdw blurRad="292100" dist="139700" dir="2700000" algn="tl" rotWithShape="0">
                <a:srgbClr val="333333">
                  <a:alpha val="65000"/>
                </a:srgbClr>
              </a:outerShdw>
            </a:effectLst>
          </p:spPr>
        </p:pic>
        <p:sp>
          <p:nvSpPr>
            <p:cNvPr id="29" name="Content Placeholder 2"/>
            <p:cNvSpPr txBox="1">
              <a:spLocks/>
            </p:cNvSpPr>
            <p:nvPr/>
          </p:nvSpPr>
          <p:spPr>
            <a:xfrm>
              <a:off x="6941759" y="909961"/>
              <a:ext cx="1745041" cy="58860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t">
                <a:buFont typeface="Arial"/>
                <a:buNone/>
              </a:pPr>
              <a:r>
                <a:rPr lang="en-US" sz="1600" b="1" dirty="0" smtClean="0">
                  <a:solidFill>
                    <a:srgbClr val="313EBD"/>
                  </a:solidFill>
                </a:rPr>
                <a:t>APS DNP</a:t>
              </a:r>
            </a:p>
            <a:p>
              <a:pPr marL="0" indent="0" algn="ctr" fontAlgn="t">
                <a:buFont typeface="Arial"/>
                <a:buNone/>
              </a:pPr>
              <a:r>
                <a:rPr lang="en-US" sz="1200" b="1" dirty="0" smtClean="0">
                  <a:solidFill>
                    <a:srgbClr val="313EBD"/>
                  </a:solidFill>
                </a:rPr>
                <a:t>Mentoring Award</a:t>
              </a:r>
              <a:endParaRPr lang="en-US" sz="1400" b="1" dirty="0" smtClean="0">
                <a:solidFill>
                  <a:srgbClr val="313EBD"/>
                </a:solidFill>
              </a:endParaRPr>
            </a:p>
          </p:txBody>
        </p:sp>
      </p:grpSp>
    </p:spTree>
    <p:extLst>
      <p:ext uri="{BB962C8B-B14F-4D97-AF65-F5344CB8AC3E}">
        <p14:creationId xmlns:p14="http://schemas.microsoft.com/office/powerpoint/2010/main" val="2255664859"/>
      </p:ext>
    </p:extLst>
  </p:cSld>
  <p:clrMapOvr>
    <a:masterClrMapping/>
  </p:clrMapOvr>
  <p:timing>
    <p:tnLst>
      <p:par>
        <p:cTn id="1" dur="indefinite" restart="never" nodeType="tmRoot"/>
      </p:par>
    </p:tnLst>
  </p:timing>
</p:sld>
</file>

<file path=ppt/theme/theme1.xml><?xml version="1.0" encoding="utf-8"?>
<a:theme xmlns:a="http://schemas.openxmlformats.org/drawingml/2006/main" name="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5528</TotalTime>
  <Words>1805</Words>
  <Application>Microsoft Office PowerPoint</Application>
  <PresentationFormat>On-screen Show (4:3)</PresentationFormat>
  <Paragraphs>415</Paragraphs>
  <Slides>25</Slides>
  <Notes>13</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JLabPowerpointMain</vt:lpstr>
      <vt:lpstr>2_JLabPowerpointMain</vt:lpstr>
      <vt:lpstr>PowerPoint Presentation</vt:lpstr>
      <vt:lpstr>Outline</vt:lpstr>
      <vt:lpstr>PowerPoint Presentation</vt:lpstr>
      <vt:lpstr>PowerPoint Presentation</vt:lpstr>
      <vt:lpstr>PowerPoint Presentation</vt:lpstr>
      <vt:lpstr>Personnel News</vt:lpstr>
      <vt:lpstr>PowerPoint Presentation</vt:lpstr>
      <vt:lpstr>Integrated Diversity &amp; Inclusion Management</vt:lpstr>
      <vt:lpstr>Awards</vt:lpstr>
      <vt:lpstr>Advocacy</vt:lpstr>
      <vt:lpstr>Accelerator Advisory Committee</vt:lpstr>
      <vt:lpstr>NSAC 2015 LRP</vt:lpstr>
      <vt:lpstr>CEBAF Upgrade</vt:lpstr>
      <vt:lpstr>PowerPoint Presentation</vt:lpstr>
      <vt:lpstr>PowerPoint Presentation</vt:lpstr>
      <vt:lpstr>PowerPoint Presentation</vt:lpstr>
      <vt:lpstr>Collaborative Projects</vt:lpstr>
      <vt:lpstr>Core Capability (Proposed):  Advanced Computer Science, Visualization &amp; Data Management   </vt:lpstr>
      <vt:lpstr>PowerPoint Presentation</vt:lpstr>
      <vt:lpstr>Existing Infrastructure – Overview</vt:lpstr>
      <vt:lpstr>Jefferson Lab 2025 Campus Plan</vt:lpstr>
      <vt:lpstr>A Laboratory for Nuclear Science </vt:lpstr>
      <vt:lpstr>PowerPoint Presentation</vt:lpstr>
      <vt:lpstr>Backup</vt:lpstr>
      <vt:lpstr> EIC Timeline</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dchopard</dc:creator>
  <cp:lastModifiedBy>stewartm</cp:lastModifiedBy>
  <cp:revision>184</cp:revision>
  <cp:lastPrinted>2015-04-19T21:17:03Z</cp:lastPrinted>
  <dcterms:created xsi:type="dcterms:W3CDTF">2013-08-22T19:51:08Z</dcterms:created>
  <dcterms:modified xsi:type="dcterms:W3CDTF">2016-07-21T18:50:50Z</dcterms:modified>
</cp:coreProperties>
</file>