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8" r:id="rId3"/>
    <p:sldId id="291" r:id="rId4"/>
    <p:sldId id="293" r:id="rId5"/>
    <p:sldId id="295" r:id="rId6"/>
    <p:sldId id="294" r:id="rId7"/>
    <p:sldId id="282" r:id="rId8"/>
    <p:sldId id="283" r:id="rId9"/>
    <p:sldId id="284" r:id="rId10"/>
    <p:sldId id="281" r:id="rId11"/>
    <p:sldId id="288" r:id="rId12"/>
    <p:sldId id="285" r:id="rId13"/>
    <p:sldId id="296" r:id="rId14"/>
    <p:sldId id="286" r:id="rId15"/>
    <p:sldId id="287" r:id="rId16"/>
    <p:sldId id="28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4" d="100"/>
          <a:sy n="74" d="100"/>
        </p:scale>
        <p:origin x="-964"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7/25/2016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Rectangle 11"/>
          <p:cNvSpPr/>
          <p:nvPr userDrawn="1"/>
        </p:nvSpPr>
        <p:spPr>
          <a:xfrm>
            <a:off x="0" y="6437376"/>
            <a:ext cx="9143999" cy="420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8" name="Rectangle 7"/>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10" name="Rectangle 9"/>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3" name="TextBox 12"/>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Pac44  July 25 2016</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8" name="Rectangle 7"/>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10" name="Rectangle 9"/>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3" name="TextBox 12"/>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Pac44  July 25 2016</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9" name="Rectangle 8"/>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2" name="TextBox 11"/>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Pac44  July 25 2016</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bwMode="auto">
          <a:xfrm>
            <a:off x="54591" y="798576"/>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9" name="Rectangle 8"/>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2" name="TextBox 11"/>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Pac44  July 25 2016</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7/25/2016</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946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5" name="Slide Number Placeholder 4"/>
          <p:cNvSpPr txBox="1">
            <a:spLocks/>
          </p:cNvSpPr>
          <p:nvPr userDrawn="1"/>
        </p:nvSpPr>
        <p:spPr>
          <a:xfrm>
            <a:off x="3505200" y="6561248"/>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0" name="TextBox 9"/>
          <p:cNvSpPr txBox="1"/>
          <p:nvPr userDrawn="1"/>
        </p:nvSpPr>
        <p:spPr>
          <a:xfrm>
            <a:off x="2505981" y="6537624"/>
            <a:ext cx="758541" cy="246221"/>
          </a:xfrm>
          <a:prstGeom prst="rect">
            <a:avLst/>
          </a:prstGeom>
          <a:noFill/>
        </p:spPr>
        <p:txBody>
          <a:bodyPr wrap="none" rtlCol="0">
            <a:spAutoFit/>
          </a:bodyPr>
          <a:lstStyle/>
          <a:p>
            <a:r>
              <a:rPr lang="en-US" sz="1000" baseline="0" dirty="0" smtClean="0">
                <a:solidFill>
                  <a:schemeClr val="bg1"/>
                </a:solidFill>
                <a:latin typeface="Arial" panose="020B0604020202020204" pitchFamily="34" charset="0"/>
                <a:cs typeface="Arial" panose="020B0604020202020204" pitchFamily="34" charset="0"/>
              </a:rPr>
              <a:t>April 2015</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93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4" name="TextBox 3"/>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Pac42  July 28 2014</a:t>
            </a:r>
            <a:endParaRPr lang="en-US" sz="900" i="1" dirty="0">
              <a:solidFill>
                <a:schemeClr val="bg1"/>
              </a:solidFill>
              <a:latin typeface="Arial" panose="020B0604020202020204" pitchFamily="34" charset="0"/>
              <a:cs typeface="Arial" panose="020B0604020202020204" pitchFamily="34" charset="0"/>
            </a:endParaRPr>
          </a:p>
        </p:txBody>
      </p:sp>
      <p:sp>
        <p:nvSpPr>
          <p:cNvPr id="9" name="Rectangle 8"/>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10" name="Rectangle 9"/>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9" name="Rectangle 8"/>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10" name="Rectangle 9"/>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1" name="TextBox 10"/>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Pac42  July 28 2014</a:t>
            </a:r>
            <a:endParaRPr lang="en-US" sz="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95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9" name="Rectangle 8"/>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10" name="Rectangle 9"/>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1" name="TextBox 10"/>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Pac42  July 28 2014</a:t>
            </a:r>
            <a:endParaRPr lang="en-US" sz="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95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txBox="1">
            <a:spLocks/>
          </p:cNvSpPr>
          <p:nvPr userDrawn="1"/>
        </p:nvSpPr>
        <p:spPr>
          <a:xfrm>
            <a:off x="3505200" y="6645425"/>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9" name="Rectangle 8"/>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12" name="Rectangle 11"/>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3" name="TextBox 12"/>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Pac42  July 28 2014</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0" name="Rectangle 9"/>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11" name="Rectangle 10"/>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3" name="TextBox 12"/>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Pac42  July 28 2014</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4"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2" name="Rectangle 1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13" name="Rectangle 1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5" name="TextBox 14"/>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Pac42  July 28 2014</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0"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8" name="Rectangle 7"/>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9" name="Rectangle 8"/>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1" name="TextBox 10"/>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Pac44  July 25 2016</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smtClean="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8" name="Rectangle 7"/>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C00000"/>
              </a:solidFill>
              <a:latin typeface="Arial" pitchFamily="34" charset="0"/>
              <a:cs typeface="Arial" pitchFamily="34" charset="0"/>
            </a:endParaRPr>
          </a:p>
        </p:txBody>
      </p:sp>
      <p:sp>
        <p:nvSpPr>
          <p:cNvPr id="11" name="TextBox 10"/>
          <p:cNvSpPr txBox="1"/>
          <p:nvPr userDrawn="1"/>
        </p:nvSpPr>
        <p:spPr>
          <a:xfrm>
            <a:off x="2486413" y="6545212"/>
            <a:ext cx="1229824" cy="230832"/>
          </a:xfrm>
          <a:prstGeom prst="rect">
            <a:avLst/>
          </a:prstGeom>
          <a:noFill/>
        </p:spPr>
        <p:txBody>
          <a:bodyPr wrap="none" rtlCol="0">
            <a:spAutoFit/>
          </a:bodyPr>
          <a:lstStyle/>
          <a:p>
            <a:r>
              <a:rPr lang="en-US" sz="900" i="1" baseline="0" dirty="0" smtClean="0">
                <a:solidFill>
                  <a:schemeClr val="bg1"/>
                </a:solidFill>
                <a:latin typeface="Arial" panose="020B0604020202020204" pitchFamily="34" charset="0"/>
                <a:cs typeface="Arial" panose="020B0604020202020204" pitchFamily="34" charset="0"/>
              </a:rPr>
              <a:t>Pac44  July 25 2016</a:t>
            </a:r>
            <a:endParaRPr lang="en-US" sz="900" i="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4726"/>
            <a:ext cx="91440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4926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6"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solidFill>
                  <a:prstClr val="white"/>
                </a:solidFill>
              </a:rPr>
              <a:pPr/>
              <a:t>7/25/2016</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8837660"/>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666750"/>
            <a:ext cx="9144000" cy="54102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2" t="982" r="32" b="-982"/>
          <a:stretch/>
        </p:blipFill>
        <p:spPr>
          <a:xfrm>
            <a:off x="-1" y="666751"/>
            <a:ext cx="9144000" cy="5491639"/>
          </a:xfrm>
          <a:prstGeom prst="rect">
            <a:avLst/>
          </a:prstGeom>
        </p:spPr>
      </p:pic>
      <p:sp>
        <p:nvSpPr>
          <p:cNvPr id="9" name="Rectangle 8"/>
          <p:cNvSpPr>
            <a:spLocks noChangeArrowheads="1"/>
          </p:cNvSpPr>
          <p:nvPr/>
        </p:nvSpPr>
        <p:spPr bwMode="auto">
          <a:xfrm>
            <a:off x="5608404" y="672151"/>
            <a:ext cx="3505200" cy="736099"/>
          </a:xfrm>
          <a:prstGeom prst="rect">
            <a:avLst/>
          </a:prstGeom>
          <a:gradFill>
            <a:gsLst>
              <a:gs pos="0">
                <a:srgbClr val="49701E"/>
              </a:gs>
              <a:gs pos="50000">
                <a:schemeClr val="accent1">
                  <a:shade val="67500"/>
                  <a:satMod val="115000"/>
                </a:schemeClr>
              </a:gs>
              <a:gs pos="100000">
                <a:schemeClr val="accent1">
                  <a:shade val="100000"/>
                  <a:satMod val="115000"/>
                </a:schemeClr>
              </a:gs>
            </a:gsLst>
            <a:lin ang="16200000" scaled="0"/>
          </a:gradFill>
          <a:ln w="12700">
            <a:noFill/>
            <a:miter lim="800000"/>
            <a:headEnd/>
            <a:tailEnd/>
          </a:ln>
        </p:spPr>
        <p:txBody>
          <a:bodyPr wrap="square" lIns="90487" tIns="44450" rIns="90487" bIns="44450">
            <a:spAutoFit/>
          </a:bodyPr>
          <a:lstStyle/>
          <a:p>
            <a:r>
              <a:rPr lang="en-US" sz="2400" b="1" dirty="0" smtClean="0">
                <a:solidFill>
                  <a:srgbClr val="FFFFFF"/>
                </a:solidFill>
                <a:latin typeface="Arial" pitchFamily="34" charset="0"/>
                <a:cs typeface="Arial" pitchFamily="34" charset="0"/>
              </a:rPr>
              <a:t>R. D. </a:t>
            </a:r>
            <a:r>
              <a:rPr lang="en-US" sz="2400" b="1" dirty="0" err="1" smtClean="0">
                <a:solidFill>
                  <a:srgbClr val="FFFFFF"/>
                </a:solidFill>
                <a:latin typeface="Arial" pitchFamily="34" charset="0"/>
                <a:cs typeface="Arial" pitchFamily="34" charset="0"/>
              </a:rPr>
              <a:t>McKeown</a:t>
            </a:r>
            <a:endParaRPr lang="en-US" sz="2400" b="1" dirty="0" smtClean="0">
              <a:solidFill>
                <a:srgbClr val="FFFFFF"/>
              </a:solidFill>
              <a:latin typeface="Arial" pitchFamily="34" charset="0"/>
              <a:cs typeface="Arial" pitchFamily="34" charset="0"/>
            </a:endParaRPr>
          </a:p>
          <a:p>
            <a:r>
              <a:rPr lang="en-US" b="1" dirty="0" smtClean="0">
                <a:solidFill>
                  <a:srgbClr val="FFFFFF"/>
                </a:solidFill>
                <a:latin typeface="Arial" pitchFamily="34" charset="0"/>
                <a:cs typeface="Arial" pitchFamily="34" charset="0"/>
              </a:rPr>
              <a:t>Jefferson Lab</a:t>
            </a:r>
          </a:p>
        </p:txBody>
      </p:sp>
      <p:sp>
        <p:nvSpPr>
          <p:cNvPr id="10" name="TextBox 9"/>
          <p:cNvSpPr txBox="1"/>
          <p:nvPr/>
        </p:nvSpPr>
        <p:spPr>
          <a:xfrm>
            <a:off x="0" y="6096000"/>
            <a:ext cx="4998804" cy="923330"/>
          </a:xfrm>
          <a:prstGeom prst="rect">
            <a:avLst/>
          </a:prstGeom>
          <a:noFill/>
        </p:spPr>
        <p:txBody>
          <a:bodyPr wrap="square" rtlCol="0">
            <a:spAutoFit/>
          </a:bodyPr>
          <a:lstStyle/>
          <a:p>
            <a:r>
              <a:rPr lang="en-US" b="1" dirty="0" smtClean="0">
                <a:solidFill>
                  <a:srgbClr val="FFFFFF"/>
                </a:solidFill>
                <a:latin typeface="Arial" pitchFamily="34" charset="0"/>
                <a:cs typeface="Arial" pitchFamily="34" charset="0"/>
              </a:rPr>
              <a:t>PAC44</a:t>
            </a:r>
          </a:p>
          <a:p>
            <a:r>
              <a:rPr lang="en-US" b="1" dirty="0" smtClean="0">
                <a:solidFill>
                  <a:srgbClr val="FFFFFF"/>
                </a:solidFill>
                <a:latin typeface="Arial" pitchFamily="34" charset="0"/>
                <a:cs typeface="Arial" pitchFamily="34" charset="0"/>
              </a:rPr>
              <a:t>July 25, 2016</a:t>
            </a:r>
          </a:p>
          <a:p>
            <a:endParaRPr lang="en-US" dirty="0">
              <a:solidFill>
                <a:srgbClr val="000000"/>
              </a:solidFill>
            </a:endParaRPr>
          </a:p>
        </p:txBody>
      </p:sp>
      <p:sp>
        <p:nvSpPr>
          <p:cNvPr id="12" name="Rectangle 2"/>
          <p:cNvSpPr txBox="1">
            <a:spLocks noChangeArrowheads="1"/>
          </p:cNvSpPr>
          <p:nvPr/>
        </p:nvSpPr>
        <p:spPr bwMode="auto">
          <a:xfrm>
            <a:off x="3866400" y="-104775"/>
            <a:ext cx="5247204" cy="1501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smtClean="0">
                <a:solidFill>
                  <a:schemeClr val="bg1"/>
                </a:solidFill>
                <a:latin typeface="Arial" pitchFamily="34" charset="0"/>
                <a:cs typeface="Arial" pitchFamily="34" charset="0"/>
              </a:rPr>
              <a:t>PAC44 Charge</a:t>
            </a:r>
            <a:endParaRPr lang="en-US" sz="3600" b="1" dirty="0">
              <a:solidFill>
                <a:schemeClr val="bg1"/>
              </a:solidFill>
              <a:latin typeface="Arial" pitchFamily="34" charset="0"/>
              <a:cs typeface="Arial" pitchFamily="34" charset="0"/>
            </a:endParaRPr>
          </a:p>
          <a:p>
            <a:pPr algn="ctr" fontAlgn="base">
              <a:spcBef>
                <a:spcPct val="0"/>
              </a:spcBef>
              <a:spcAft>
                <a:spcPct val="0"/>
              </a:spcAft>
              <a:defRPr/>
            </a:pPr>
            <a:r>
              <a:rPr lang="en-US" sz="3600" b="1"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3237873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2659"/>
          </a:xfrm>
        </p:spPr>
        <p:txBody>
          <a:bodyPr/>
          <a:lstStyle/>
          <a:p>
            <a:r>
              <a:rPr lang="en-US" dirty="0" smtClean="0"/>
              <a:t>PAC Report</a:t>
            </a:r>
            <a:endParaRPr lang="en-US" dirty="0"/>
          </a:p>
        </p:txBody>
      </p:sp>
      <p:sp>
        <p:nvSpPr>
          <p:cNvPr id="3" name="Content Placeholder 2"/>
          <p:cNvSpPr>
            <a:spLocks noGrp="1"/>
          </p:cNvSpPr>
          <p:nvPr>
            <p:ph idx="1"/>
          </p:nvPr>
        </p:nvSpPr>
        <p:spPr>
          <a:xfrm>
            <a:off x="457200" y="1390372"/>
            <a:ext cx="8229600" cy="4835245"/>
          </a:xfrm>
        </p:spPr>
        <p:txBody>
          <a:bodyPr>
            <a:normAutofit/>
          </a:bodyPr>
          <a:lstStyle/>
          <a:p>
            <a:pPr marL="0" indent="0">
              <a:buNone/>
            </a:pPr>
            <a:r>
              <a:rPr lang="en-US" sz="2800" dirty="0" smtClean="0"/>
              <a:t>Draft report text must be complete before closeout on Friday. We will review all the draft text after lunch before the closeout. </a:t>
            </a:r>
          </a:p>
          <a:p>
            <a:pPr marL="0" indent="0">
              <a:buNone/>
            </a:pPr>
            <a:endParaRPr lang="en-US" sz="2800" dirty="0"/>
          </a:p>
          <a:p>
            <a:pPr marL="0" indent="0">
              <a:buNone/>
            </a:pPr>
            <a:r>
              <a:rPr lang="en-US" sz="2800" dirty="0" smtClean="0"/>
              <a:t>Susan Brown will assemble the draft text into a report for a final round of edits by email during 2 weeks following the PAC meeting. </a:t>
            </a:r>
            <a:endParaRPr lang="en-US" sz="2800" dirty="0"/>
          </a:p>
        </p:txBody>
      </p:sp>
    </p:spTree>
    <p:extLst>
      <p:ext uri="{BB962C8B-B14F-4D97-AF65-F5344CB8AC3E}">
        <p14:creationId xmlns:p14="http://schemas.microsoft.com/office/powerpoint/2010/main" val="2631920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Proposals for PAC44</a:t>
            </a:r>
            <a:endParaRPr lang="en-US" dirty="0"/>
          </a:p>
        </p:txBody>
      </p:sp>
      <p:sp>
        <p:nvSpPr>
          <p:cNvPr id="3" name="TextBox 2"/>
          <p:cNvSpPr txBox="1"/>
          <p:nvPr/>
        </p:nvSpPr>
        <p:spPr>
          <a:xfrm>
            <a:off x="395785" y="5854890"/>
            <a:ext cx="6301725"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Only 12-16-002,003,004,007, would be Stage II if approved</a:t>
            </a: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619250"/>
            <a:ext cx="867727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1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Run Group Proposals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8" y="1415325"/>
            <a:ext cx="86582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9200" y="3909600"/>
            <a:ext cx="460895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PR12-16-010 would be Stage II if approved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95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Returning for Approval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63" y="1386488"/>
            <a:ext cx="86772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3" y="2981626"/>
            <a:ext cx="86772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9200" y="3909600"/>
            <a:ext cx="3877985"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These would be Stage II if approved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Running Additions</a:t>
            </a:r>
            <a:endParaRPr lang="en-US" dirty="0"/>
          </a:p>
        </p:txBody>
      </p:sp>
      <p:sp>
        <p:nvSpPr>
          <p:cNvPr id="3" name="TextBox 2"/>
          <p:cNvSpPr txBox="1"/>
          <p:nvPr/>
        </p:nvSpPr>
        <p:spPr>
          <a:xfrm>
            <a:off x="860888" y="5398498"/>
            <a:ext cx="7924846"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These run in parallel with previously approved proposals. So they are considered already approved and are presented by collaborations – the PAC will provide a written comment for each of these  in the report.</a:t>
            </a:r>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23838" y="3050850"/>
            <a:ext cx="86963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287"/>
          <a:stretch/>
        </p:blipFill>
        <p:spPr bwMode="auto">
          <a:xfrm>
            <a:off x="223836" y="3460425"/>
            <a:ext cx="8696325" cy="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909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Letters of Intent</a:t>
            </a:r>
            <a:endParaRPr lang="en-US" dirty="0"/>
          </a:p>
        </p:txBody>
      </p:sp>
      <p:sp>
        <p:nvSpPr>
          <p:cNvPr id="3" name="TextBox 2"/>
          <p:cNvSpPr txBox="1"/>
          <p:nvPr/>
        </p:nvSpPr>
        <p:spPr>
          <a:xfrm>
            <a:off x="409435" y="4722126"/>
            <a:ext cx="8325134"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Letters of intent will be given the same “rights” to their scientific ideas as are</a:t>
            </a:r>
          </a:p>
          <a:p>
            <a:r>
              <a:rPr lang="en-US" dirty="0" smtClean="0">
                <a:latin typeface="Arial" panose="020B0604020202020204" pitchFamily="34" charset="0"/>
                <a:cs typeface="Arial" panose="020B0604020202020204" pitchFamily="34" charset="0"/>
              </a:rPr>
              <a:t>currently </a:t>
            </a:r>
            <a:r>
              <a:rPr lang="en-US" dirty="0">
                <a:latin typeface="Arial" panose="020B0604020202020204" pitchFamily="34" charset="0"/>
                <a:cs typeface="Arial" panose="020B0604020202020204" pitchFamily="34" charset="0"/>
              </a:rPr>
              <a:t>afforded to deferred experiments: LOI has established a claim to a physics measurement that lasts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the next two successive PAC meetings.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38" y="1250663"/>
            <a:ext cx="86963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158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34" y="932472"/>
            <a:ext cx="8815340" cy="5214792"/>
          </a:xfrm>
          <a:prstGeom prst="rect">
            <a:avLst/>
          </a:prstGeom>
          <a:solidFill>
            <a:schemeClr val="bg1"/>
          </a:solidFill>
          <a:effectLst>
            <a:outerShdw blurRad="292100" dist="139700" dir="2700000" algn="tl" rotWithShape="0">
              <a:prstClr val="black">
                <a:alpha val="6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111702"/>
            <a:ext cx="9144000" cy="553998"/>
          </a:xfrm>
          <a:prstGeom prst="rect">
            <a:avLst/>
          </a:prstGeom>
        </p:spPr>
        <p:txBody>
          <a:bodyPr wrap="square">
            <a:spAutoFit/>
          </a:bodyPr>
          <a:lstStyle/>
          <a:p>
            <a:pPr algn="ctr" fontAlgn="b"/>
            <a:r>
              <a:rPr lang="en-US" sz="3000" b="1" dirty="0">
                <a:solidFill>
                  <a:srgbClr val="000000"/>
                </a:solidFill>
                <a:latin typeface="Arial" panose="020B0604020202020204" pitchFamily="34" charset="0"/>
                <a:cs typeface="Arial" panose="020B0604020202020204" pitchFamily="34" charset="0"/>
              </a:rPr>
              <a:t>12 </a:t>
            </a:r>
            <a:r>
              <a:rPr lang="en-US" sz="3000" b="1" dirty="0" err="1">
                <a:solidFill>
                  <a:srgbClr val="000000"/>
                </a:solidFill>
                <a:latin typeface="Arial" panose="020B0604020202020204" pitchFamily="34" charset="0"/>
                <a:cs typeface="Arial" panose="020B0604020202020204" pitchFamily="34" charset="0"/>
              </a:rPr>
              <a:t>GeV</a:t>
            </a:r>
            <a:r>
              <a:rPr lang="en-US" sz="3000" b="1" dirty="0">
                <a:solidFill>
                  <a:srgbClr val="000000"/>
                </a:solidFill>
                <a:latin typeface="Arial" panose="020B0604020202020204" pitchFamily="34" charset="0"/>
                <a:cs typeface="Arial" panose="020B0604020202020204" pitchFamily="34" charset="0"/>
              </a:rPr>
              <a:t> Approved Experiments by Physics Topics</a:t>
            </a:r>
          </a:p>
        </p:txBody>
      </p:sp>
      <p:graphicFrame>
        <p:nvGraphicFramePr>
          <p:cNvPr id="6" name="Content Placeholder 3"/>
          <p:cNvGraphicFramePr>
            <a:graphicFrameLocks/>
          </p:cNvGraphicFramePr>
          <p:nvPr>
            <p:extLst>
              <p:ext uri="{D42A27DB-BD31-4B8C-83A1-F6EECF244321}">
                <p14:modId xmlns:p14="http://schemas.microsoft.com/office/powerpoint/2010/main" val="1720893103"/>
              </p:ext>
            </p:extLst>
          </p:nvPr>
        </p:nvGraphicFramePr>
        <p:xfrm>
          <a:off x="162372" y="922946"/>
          <a:ext cx="8827802" cy="5224317"/>
        </p:xfrm>
        <a:graphic>
          <a:graphicData uri="http://schemas.openxmlformats.org/drawingml/2006/table">
            <a:tbl>
              <a:tblPr firstRow="1" bandRow="1">
                <a:tableStyleId>{073A0DAA-6AF3-43AB-8588-CEC1D06C72B9}</a:tableStyleId>
              </a:tblPr>
              <a:tblGrid>
                <a:gridCol w="4904337"/>
                <a:gridCol w="572172"/>
                <a:gridCol w="653911"/>
                <a:gridCol w="653911"/>
                <a:gridCol w="653911"/>
                <a:gridCol w="653911"/>
                <a:gridCol w="735649"/>
              </a:tblGrid>
              <a:tr h="5445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Topic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A</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B</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C</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Hall D</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Other</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656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Hadron spectra as probes of </a:t>
                      </a:r>
                      <a:r>
                        <a:rPr lang="en-US" sz="1400" u="none" strike="noStrike" dirty="0" smtClean="0">
                          <a:latin typeface="Arial" panose="020B0604020202020204" pitchFamily="34" charset="0"/>
                          <a:cs typeface="Arial" panose="020B0604020202020204" pitchFamily="34" charset="0"/>
                        </a:rPr>
                        <a:t>QCD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GluEx</a:t>
                      </a:r>
                      <a:r>
                        <a:rPr lang="en-US" sz="1400" u="none" strike="noStrike" dirty="0">
                          <a:latin typeface="Arial" panose="020B0604020202020204" pitchFamily="34" charset="0"/>
                          <a:cs typeface="Arial" panose="020B0604020202020204" pitchFamily="34" charset="0"/>
                        </a:rPr>
                        <a:t> and heavy baryon and meson spectroscopy)</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4</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895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transverse structure of the </a:t>
                      </a:r>
                      <a:r>
                        <a:rPr lang="en-US" sz="1400" u="none" strike="noStrike" dirty="0" smtClean="0">
                          <a:latin typeface="Arial" panose="020B0604020202020204" pitchFamily="34" charset="0"/>
                          <a:cs typeface="Arial" panose="020B0604020202020204" pitchFamily="34" charset="0"/>
                        </a:rPr>
                        <a:t>hadrons</a:t>
                      </a:r>
                      <a:r>
                        <a:rPr lang="en-US" sz="1400" u="none" strike="noStrike" dirty="0">
                          <a:latin typeface="Arial" panose="020B0604020202020204" pitchFamily="34" charset="0"/>
                          <a:cs typeface="Arial" panose="020B0604020202020204" pitchFamily="34" charset="0"/>
                        </a:rPr>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(Elastic and transition Form Factors)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6133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The longitudinal structure of the hadrons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a:t>
                      </a:r>
                      <a:r>
                        <a:rPr lang="en-US" sz="1400" u="none" strike="noStrike" dirty="0" err="1">
                          <a:latin typeface="Arial" panose="020B0604020202020204" pitchFamily="34" charset="0"/>
                          <a:cs typeface="Arial" panose="020B0604020202020204" pitchFamily="34" charset="0"/>
                        </a:rPr>
                        <a:t>Unpolarized</a:t>
                      </a:r>
                      <a:r>
                        <a:rPr lang="en-US" sz="1400" u="none" strike="noStrike" dirty="0">
                          <a:latin typeface="Arial" panose="020B0604020202020204" pitchFamily="34" charset="0"/>
                          <a:cs typeface="Arial" panose="020B0604020202020204" pitchFamily="34" charset="0"/>
                        </a:rPr>
                        <a:t> and polarized </a:t>
                      </a:r>
                      <a:r>
                        <a:rPr lang="en-US" sz="1400" u="none" strike="noStrike" dirty="0" err="1">
                          <a:latin typeface="Arial" panose="020B0604020202020204" pitchFamily="34" charset="0"/>
                          <a:cs typeface="Arial" panose="020B0604020202020204" pitchFamily="34" charset="0"/>
                        </a:rPr>
                        <a:t>parton</a:t>
                      </a:r>
                      <a:r>
                        <a:rPr lang="en-US" sz="1400" u="none" strike="noStrike" dirty="0">
                          <a:latin typeface="Arial" panose="020B0604020202020204" pitchFamily="34" charset="0"/>
                          <a:cs typeface="Arial" panose="020B0604020202020204" pitchFamily="34" charset="0"/>
                        </a:rPr>
                        <a:t> distribution functions)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2</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875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The </a:t>
                      </a:r>
                      <a:r>
                        <a:rPr lang="en-US" sz="1400" u="none" strike="noStrike" dirty="0">
                          <a:latin typeface="Arial" panose="020B0604020202020204" pitchFamily="34" charset="0"/>
                          <a:cs typeface="Arial" panose="020B0604020202020204" pitchFamily="34" charset="0"/>
                        </a:rPr>
                        <a:t>3D structure of the </a:t>
                      </a:r>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(Generalized Parton Distributions and Transverse Momentum Distributions)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9</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8960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latin typeface="Arial" panose="020B0604020202020204" pitchFamily="34" charset="0"/>
                          <a:cs typeface="Arial" panose="020B0604020202020204" pitchFamily="34" charset="0"/>
                        </a:rPr>
                        <a:t>Hadrons </a:t>
                      </a:r>
                      <a:r>
                        <a:rPr lang="en-US" sz="1400" u="none" strike="noStrike" dirty="0">
                          <a:latin typeface="Arial" panose="020B0604020202020204" pitchFamily="34" charset="0"/>
                          <a:cs typeface="Arial" panose="020B0604020202020204" pitchFamily="34" charset="0"/>
                        </a:rPr>
                        <a:t>and cold nuclear </a:t>
                      </a:r>
                      <a:r>
                        <a:rPr lang="en-US" sz="1400" u="none" strike="noStrike" dirty="0" smtClean="0">
                          <a:latin typeface="Arial" panose="020B0604020202020204" pitchFamily="34" charset="0"/>
                          <a:cs typeface="Arial" panose="020B0604020202020204" pitchFamily="34" charset="0"/>
                        </a:rPr>
                        <a:t>matter </a:t>
                      </a:r>
                      <a:r>
                        <a:rPr lang="en-US" sz="1400" u="none" strike="noStrike" dirty="0">
                          <a:latin typeface="Arial" panose="020B0604020202020204" pitchFamily="34" charset="0"/>
                          <a:cs typeface="Arial" panose="020B0604020202020204" pitchFamily="34" charset="0"/>
                        </a:rPr>
                        <a:t> </a:t>
                      </a:r>
                      <a:br>
                        <a:rPr lang="en-US" sz="1400" u="none" strike="noStrike" dirty="0">
                          <a:latin typeface="Arial" panose="020B0604020202020204" pitchFamily="34" charset="0"/>
                          <a:cs typeface="Arial" panose="020B0604020202020204" pitchFamily="34" charset="0"/>
                        </a:rPr>
                      </a:br>
                      <a:r>
                        <a:rPr lang="en-US" sz="1400" u="none" strike="noStrike" dirty="0">
                          <a:latin typeface="Arial" panose="020B0604020202020204" pitchFamily="34" charset="0"/>
                          <a:cs typeface="Arial" panose="020B0604020202020204" pitchFamily="34" charset="0"/>
                        </a:rPr>
                        <a:t>(Medium modification of the nucleons, quark </a:t>
                      </a:r>
                      <a:r>
                        <a:rPr lang="en-US" sz="1400" u="none" strike="noStrike" dirty="0" err="1">
                          <a:latin typeface="Arial" panose="020B0604020202020204" pitchFamily="34" charset="0"/>
                          <a:cs typeface="Arial" panose="020B0604020202020204" pitchFamily="34" charset="0"/>
                        </a:rPr>
                        <a:t>hadronization</a:t>
                      </a:r>
                      <a:r>
                        <a:rPr lang="en-US" sz="1400" u="none" strike="noStrike" dirty="0">
                          <a:latin typeface="Arial" panose="020B0604020202020204" pitchFamily="34" charset="0"/>
                          <a:cs typeface="Arial" panose="020B0604020202020204" pitchFamily="34" charset="0"/>
                        </a:rPr>
                        <a:t>, N-N correlations, </a:t>
                      </a:r>
                      <a:r>
                        <a:rPr lang="en-US" sz="1400" u="none" strike="noStrike" dirty="0" err="1">
                          <a:latin typeface="Arial" panose="020B0604020202020204" pitchFamily="34" charset="0"/>
                          <a:cs typeface="Arial" panose="020B0604020202020204" pitchFamily="34" charset="0"/>
                        </a:rPr>
                        <a:t>hypernuclear</a:t>
                      </a:r>
                      <a:r>
                        <a:rPr lang="en-US" sz="1400" u="none" strike="noStrike" dirty="0">
                          <a:latin typeface="Arial" panose="020B0604020202020204" pitchFamily="34" charset="0"/>
                          <a:cs typeface="Arial" panose="020B0604020202020204" pitchFamily="34" charset="0"/>
                        </a:rPr>
                        <a:t> spectroscopy, few-body experiments)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17</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637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Low-energy tests of the Standard Model and Fundamental </a:t>
                      </a:r>
                      <a:r>
                        <a:rPr lang="en-US" sz="1400" u="none" strike="noStrike" dirty="0" smtClean="0">
                          <a:latin typeface="Arial" panose="020B0604020202020204" pitchFamily="34" charset="0"/>
                          <a:cs typeface="Arial" panose="020B0604020202020204" pitchFamily="34" charset="0"/>
                        </a:rPr>
                        <a:t>Symmetries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a:latin typeface="Arial" panose="020B0604020202020204" pitchFamily="34" charset="0"/>
                          <a:cs typeface="Arial" panose="020B0604020202020204" pitchFamily="34" charset="0"/>
                        </a:rPr>
                        <a: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6</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r h="5026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latin typeface="Arial" panose="020B0604020202020204" pitchFamily="34" charset="0"/>
                          <a:cs typeface="Arial" panose="020B0604020202020204" pitchFamily="34" charset="0"/>
                        </a:rPr>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21</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22</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5</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R="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2</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400" u="none" strike="noStrike" dirty="0" smtClean="0">
                          <a:latin typeface="Arial" panose="020B0604020202020204" pitchFamily="34" charset="0"/>
                          <a:cs typeface="Arial" panose="020B0604020202020204" pitchFamily="34" charset="0"/>
                        </a:rPr>
                        <a:t>70</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7554" marT="7554" marB="0" anchor="ctr"/>
                </a:tc>
              </a:tr>
            </a:tbl>
          </a:graphicData>
        </a:graphic>
      </p:graphicFrame>
      <p:cxnSp>
        <p:nvCxnSpPr>
          <p:cNvPr id="3" name="Straight Connector 2"/>
          <p:cNvCxnSpPr/>
          <p:nvPr/>
        </p:nvCxnSpPr>
        <p:spPr>
          <a:xfrm flipV="1">
            <a:off x="8568000" y="5810400"/>
            <a:ext cx="422174" cy="22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16000" y="5640134"/>
            <a:ext cx="1483200" cy="369332"/>
          </a:xfrm>
          <a:prstGeom prst="rect">
            <a:avLst/>
          </a:prstGeom>
          <a:noFill/>
        </p:spPr>
        <p:txBody>
          <a:bodyPr wrap="square" rtlCol="0">
            <a:spAutoFit/>
          </a:bodyPr>
          <a:lstStyle/>
          <a:p>
            <a:r>
              <a:rPr lang="en-US" dirty="0" smtClean="0">
                <a:solidFill>
                  <a:srgbClr val="FF0000"/>
                </a:solidFill>
              </a:rPr>
              <a:t>69</a:t>
            </a:r>
            <a:endParaRPr lang="en-US" dirty="0">
              <a:solidFill>
                <a:srgbClr val="FF0000"/>
              </a:solidFill>
            </a:endParaRPr>
          </a:p>
        </p:txBody>
      </p:sp>
      <p:sp>
        <p:nvSpPr>
          <p:cNvPr id="8" name="TextBox 7"/>
          <p:cNvSpPr txBox="1"/>
          <p:nvPr/>
        </p:nvSpPr>
        <p:spPr>
          <a:xfrm>
            <a:off x="5674800" y="2192534"/>
            <a:ext cx="1483200" cy="369332"/>
          </a:xfrm>
          <a:prstGeom prst="rect">
            <a:avLst/>
          </a:prstGeom>
          <a:noFill/>
        </p:spPr>
        <p:txBody>
          <a:bodyPr wrap="square" rtlCol="0">
            <a:spAutoFit/>
          </a:bodyPr>
          <a:lstStyle/>
          <a:p>
            <a:r>
              <a:rPr lang="en-US" dirty="0">
                <a:solidFill>
                  <a:srgbClr val="FF0000"/>
                </a:solidFill>
              </a:rPr>
              <a:t>2</a:t>
            </a:r>
          </a:p>
        </p:txBody>
      </p:sp>
      <p:cxnSp>
        <p:nvCxnSpPr>
          <p:cNvPr id="9" name="Straight Connector 8"/>
          <p:cNvCxnSpPr/>
          <p:nvPr/>
        </p:nvCxnSpPr>
        <p:spPr>
          <a:xfrm flipV="1">
            <a:off x="6008626" y="2229600"/>
            <a:ext cx="422174" cy="22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568000" y="2229600"/>
            <a:ext cx="422174" cy="22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248574" y="2083334"/>
            <a:ext cx="1483200" cy="369332"/>
          </a:xfrm>
          <a:prstGeom prst="rect">
            <a:avLst/>
          </a:prstGeom>
          <a:noFill/>
        </p:spPr>
        <p:txBody>
          <a:bodyPr wrap="square" rtlCol="0">
            <a:spAutoFit/>
          </a:bodyPr>
          <a:lstStyle/>
          <a:p>
            <a:r>
              <a:rPr lang="en-US" dirty="0" smtClean="0">
                <a:solidFill>
                  <a:srgbClr val="FF0000"/>
                </a:solidFill>
              </a:rPr>
              <a:t>10</a:t>
            </a:r>
            <a:endParaRPr lang="en-US" dirty="0">
              <a:solidFill>
                <a:srgbClr val="FF0000"/>
              </a:solidFill>
            </a:endParaRPr>
          </a:p>
        </p:txBody>
      </p:sp>
    </p:spTree>
    <p:extLst>
      <p:ext uri="{BB962C8B-B14F-4D97-AF65-F5344CB8AC3E}">
        <p14:creationId xmlns:p14="http://schemas.microsoft.com/office/powerpoint/2010/main" val="378800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0000"/>
                </a:solidFill>
                <a:latin typeface="Arial" panose="020B0604020202020204" pitchFamily="34" charset="0"/>
                <a:cs typeface="Arial" panose="020B0604020202020204" pitchFamily="34" charset="0"/>
              </a:rPr>
              <a:t>12 GeV Approved Experiments by PAC </a:t>
            </a:r>
            <a:r>
              <a:rPr lang="en-US" sz="2800" b="1" dirty="0" smtClean="0">
                <a:solidFill>
                  <a:srgbClr val="000000"/>
                </a:solidFill>
                <a:latin typeface="Arial" panose="020B0604020202020204" pitchFamily="34" charset="0"/>
                <a:cs typeface="Arial" panose="020B0604020202020204" pitchFamily="34" charset="0"/>
              </a:rPr>
              <a:t>Days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6444293"/>
              </p:ext>
            </p:extLst>
          </p:nvPr>
        </p:nvGraphicFramePr>
        <p:xfrm>
          <a:off x="457200" y="838201"/>
          <a:ext cx="7696198" cy="5562600"/>
        </p:xfrm>
        <a:graphic>
          <a:graphicData uri="http://schemas.openxmlformats.org/drawingml/2006/table">
            <a:tbl>
              <a:tblPr firstRow="1" bandRow="1">
                <a:tableStyleId>{5C22544A-7EE6-4342-B048-85BDC9FD1C3A}</a:tableStyleId>
              </a:tblPr>
              <a:tblGrid>
                <a:gridCol w="3738154"/>
                <a:gridCol w="659674"/>
                <a:gridCol w="659674"/>
                <a:gridCol w="659674"/>
                <a:gridCol w="659674"/>
                <a:gridCol w="659674"/>
                <a:gridCol w="659674"/>
              </a:tblGrid>
              <a:tr h="509016">
                <a:tc>
                  <a:txBody>
                    <a:bodyPr/>
                    <a:lstStyle/>
                    <a:p>
                      <a:pPr algn="l" fontAlgn="ctr"/>
                      <a:r>
                        <a:rPr lang="en-US" sz="1400" b="1" i="0" u="none" strike="noStrike" dirty="0">
                          <a:solidFill>
                            <a:srgbClr val="000000"/>
                          </a:solidFill>
                          <a:effectLst/>
                          <a:latin typeface="Arial Narrow"/>
                        </a:rPr>
                        <a:t>Topic</a:t>
                      </a:r>
                    </a:p>
                  </a:txBody>
                  <a:tcPr marL="0" marR="0" marT="0" marB="0" anchor="ctr">
                    <a:solidFill>
                      <a:schemeClr val="tx2">
                        <a:lumMod val="60000"/>
                        <a:lumOff val="40000"/>
                      </a:schemeClr>
                    </a:solidFill>
                  </a:tcPr>
                </a:tc>
                <a:tc>
                  <a:txBody>
                    <a:bodyPr/>
                    <a:lstStyle/>
                    <a:p>
                      <a:pPr algn="ctr" fontAlgn="ctr"/>
                      <a:r>
                        <a:rPr lang="en-US" sz="1400" b="1" i="0" u="none" strike="noStrike" dirty="0">
                          <a:solidFill>
                            <a:srgbClr val="000000"/>
                          </a:solidFill>
                          <a:effectLst/>
                          <a:latin typeface="Arial Narrow"/>
                        </a:rPr>
                        <a:t>Hall A</a:t>
                      </a:r>
                    </a:p>
                  </a:txBody>
                  <a:tcPr marL="0" marR="0" marT="0" marB="0" anchor="ctr">
                    <a:solidFill>
                      <a:schemeClr val="tx2">
                        <a:lumMod val="60000"/>
                        <a:lumOff val="40000"/>
                      </a:schemeClr>
                    </a:solidFill>
                  </a:tcPr>
                </a:tc>
                <a:tc>
                  <a:txBody>
                    <a:bodyPr/>
                    <a:lstStyle/>
                    <a:p>
                      <a:pPr algn="ctr" fontAlgn="ctr"/>
                      <a:r>
                        <a:rPr lang="en-US" sz="1400" b="1" i="0" u="none" strike="noStrike" dirty="0">
                          <a:solidFill>
                            <a:srgbClr val="000000"/>
                          </a:solidFill>
                          <a:effectLst/>
                          <a:latin typeface="Arial Narrow"/>
                        </a:rPr>
                        <a:t>Hall B</a:t>
                      </a:r>
                    </a:p>
                  </a:txBody>
                  <a:tcPr marL="0" marR="0" marT="0" marB="0" anchor="ctr">
                    <a:solidFill>
                      <a:schemeClr val="tx2">
                        <a:lumMod val="60000"/>
                        <a:lumOff val="40000"/>
                      </a:schemeClr>
                    </a:solidFill>
                  </a:tcPr>
                </a:tc>
                <a:tc>
                  <a:txBody>
                    <a:bodyPr/>
                    <a:lstStyle/>
                    <a:p>
                      <a:pPr algn="ctr" fontAlgn="ctr"/>
                      <a:r>
                        <a:rPr lang="en-US" sz="1400" b="1" i="0" u="none" strike="noStrike" dirty="0">
                          <a:solidFill>
                            <a:srgbClr val="000000"/>
                          </a:solidFill>
                          <a:effectLst/>
                          <a:latin typeface="Arial Narrow"/>
                        </a:rPr>
                        <a:t>Hall C</a:t>
                      </a:r>
                    </a:p>
                  </a:txBody>
                  <a:tcPr marL="0" marR="0" marT="0" marB="0" anchor="ctr">
                    <a:solidFill>
                      <a:schemeClr val="tx2">
                        <a:lumMod val="60000"/>
                        <a:lumOff val="40000"/>
                      </a:schemeClr>
                    </a:solidFill>
                  </a:tcPr>
                </a:tc>
                <a:tc>
                  <a:txBody>
                    <a:bodyPr/>
                    <a:lstStyle/>
                    <a:p>
                      <a:pPr algn="ctr" fontAlgn="ctr"/>
                      <a:r>
                        <a:rPr lang="en-US" sz="1400" b="1" i="0" u="none" strike="noStrike" dirty="0">
                          <a:solidFill>
                            <a:srgbClr val="000000"/>
                          </a:solidFill>
                          <a:effectLst/>
                          <a:latin typeface="Arial Narrow"/>
                        </a:rPr>
                        <a:t>Hall D</a:t>
                      </a:r>
                    </a:p>
                  </a:txBody>
                  <a:tcPr marL="0" marR="0" marT="0" marB="0" anchor="ctr">
                    <a:solidFill>
                      <a:schemeClr val="tx2">
                        <a:lumMod val="60000"/>
                        <a:lumOff val="40000"/>
                      </a:schemeClr>
                    </a:solidFill>
                  </a:tcPr>
                </a:tc>
                <a:tc>
                  <a:txBody>
                    <a:bodyPr/>
                    <a:lstStyle/>
                    <a:p>
                      <a:pPr algn="ctr" fontAlgn="ctr"/>
                      <a:r>
                        <a:rPr lang="en-US" sz="1400" b="1" i="0" u="none" strike="noStrike" dirty="0">
                          <a:solidFill>
                            <a:srgbClr val="000000"/>
                          </a:solidFill>
                          <a:effectLst/>
                          <a:latin typeface="Arial Narrow"/>
                        </a:rPr>
                        <a:t>Other</a:t>
                      </a:r>
                    </a:p>
                  </a:txBody>
                  <a:tcPr marL="0" marR="0" marT="0" marB="0" anchor="ctr">
                    <a:solidFill>
                      <a:schemeClr val="tx2">
                        <a:lumMod val="60000"/>
                        <a:lumOff val="40000"/>
                      </a:schemeClr>
                    </a:solidFill>
                  </a:tcPr>
                </a:tc>
                <a:tc>
                  <a:txBody>
                    <a:bodyPr/>
                    <a:lstStyle/>
                    <a:p>
                      <a:pPr algn="ctr" fontAlgn="ctr"/>
                      <a:r>
                        <a:rPr lang="en-US" sz="1400" b="1" i="0" u="none" strike="noStrike" dirty="0">
                          <a:solidFill>
                            <a:srgbClr val="000000"/>
                          </a:solidFill>
                          <a:effectLst/>
                          <a:latin typeface="Arial Narrow"/>
                        </a:rPr>
                        <a:t>Total</a:t>
                      </a:r>
                    </a:p>
                  </a:txBody>
                  <a:tcPr marL="0" marR="0" marT="0" marB="0" anchor="ctr">
                    <a:solidFill>
                      <a:schemeClr val="tx2">
                        <a:lumMod val="60000"/>
                        <a:lumOff val="40000"/>
                      </a:schemeClr>
                    </a:solidFill>
                  </a:tcPr>
                </a:tc>
              </a:tr>
              <a:tr h="441960">
                <a:tc>
                  <a:txBody>
                    <a:bodyPr/>
                    <a:lstStyle/>
                    <a:p>
                      <a:pPr algn="l" fontAlgn="ctr"/>
                      <a:r>
                        <a:rPr lang="en-US" sz="1400" b="0" i="0" u="none" strike="noStrike">
                          <a:solidFill>
                            <a:srgbClr val="000000"/>
                          </a:solidFill>
                          <a:effectLst/>
                          <a:latin typeface="Arial Narrow"/>
                        </a:rPr>
                        <a:t>The Hadron spectra as probes of QCD</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r" fontAlgn="ctr"/>
                      <a:r>
                        <a:rPr lang="en-US" sz="1400" b="0" i="0" u="none" strike="noStrike">
                          <a:solidFill>
                            <a:srgbClr val="000000"/>
                          </a:solidFill>
                          <a:effectLst/>
                          <a:latin typeface="Arial Narrow"/>
                        </a:rPr>
                        <a:t>119</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r" fontAlgn="ctr"/>
                      <a:r>
                        <a:rPr lang="en-US" sz="1400" b="0" i="0" u="none" strike="noStrike">
                          <a:solidFill>
                            <a:srgbClr val="000000"/>
                          </a:solidFill>
                          <a:effectLst/>
                          <a:latin typeface="Arial Narrow"/>
                        </a:rPr>
                        <a:t>540</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r" fontAlgn="ctr"/>
                      <a:r>
                        <a:rPr lang="en-US" sz="1400" b="1" i="0" u="none" strike="noStrike">
                          <a:solidFill>
                            <a:srgbClr val="000000"/>
                          </a:solidFill>
                          <a:effectLst/>
                          <a:latin typeface="Arial Narrow"/>
                        </a:rPr>
                        <a:t>659</a:t>
                      </a:r>
                    </a:p>
                  </a:txBody>
                  <a:tcPr marL="0" marR="0" marT="0" marB="0" anchor="ctr"/>
                </a:tc>
              </a:tr>
              <a:tr h="438912">
                <a:tc>
                  <a:txBody>
                    <a:bodyPr/>
                    <a:lstStyle/>
                    <a:p>
                      <a:pPr algn="l" fontAlgn="ctr"/>
                      <a:r>
                        <a:rPr lang="en-US" sz="1400" b="0" i="0" u="none" strike="noStrike" dirty="0">
                          <a:solidFill>
                            <a:srgbClr val="000000"/>
                          </a:solidFill>
                          <a:effectLst/>
                          <a:latin typeface="Arial Narrow"/>
                        </a:rPr>
                        <a:t>The transverse structure of the hadrons</a:t>
                      </a:r>
                    </a:p>
                  </a:txBody>
                  <a:tcPr marL="0" marR="0" marT="0" marB="0" anchor="ctr"/>
                </a:tc>
                <a:tc>
                  <a:txBody>
                    <a:bodyPr/>
                    <a:lstStyle/>
                    <a:p>
                      <a:pPr algn="r" fontAlgn="ctr"/>
                      <a:r>
                        <a:rPr lang="en-US" sz="1400" b="0" i="0" u="none" strike="noStrike">
                          <a:solidFill>
                            <a:srgbClr val="000000"/>
                          </a:solidFill>
                          <a:effectLst/>
                          <a:latin typeface="Arial Narrow"/>
                        </a:rPr>
                        <a:t>145.5</a:t>
                      </a:r>
                    </a:p>
                  </a:txBody>
                  <a:tcPr marL="0" marR="0" marT="0" marB="0" anchor="ctr"/>
                </a:tc>
                <a:tc>
                  <a:txBody>
                    <a:bodyPr/>
                    <a:lstStyle/>
                    <a:p>
                      <a:pPr algn="r" fontAlgn="ctr"/>
                      <a:r>
                        <a:rPr lang="en-US" sz="1400" b="0" i="0" u="none" strike="noStrike">
                          <a:solidFill>
                            <a:srgbClr val="000000"/>
                          </a:solidFill>
                          <a:effectLst/>
                          <a:latin typeface="Arial Narrow"/>
                        </a:rPr>
                        <a:t>85</a:t>
                      </a:r>
                    </a:p>
                  </a:txBody>
                  <a:tcPr marL="0" marR="0" marT="0" marB="0" anchor="ctr"/>
                </a:tc>
                <a:tc>
                  <a:txBody>
                    <a:bodyPr/>
                    <a:lstStyle/>
                    <a:p>
                      <a:pPr algn="r" fontAlgn="ctr"/>
                      <a:r>
                        <a:rPr lang="en-US" sz="1400" b="0" i="0" u="none" strike="noStrike">
                          <a:solidFill>
                            <a:srgbClr val="000000"/>
                          </a:solidFill>
                          <a:effectLst/>
                          <a:latin typeface="Arial Narrow"/>
                        </a:rPr>
                        <a:t>102</a:t>
                      </a:r>
                    </a:p>
                  </a:txBody>
                  <a:tcPr marL="0" marR="0" marT="0" marB="0" anchor="ctr"/>
                </a:tc>
                <a:tc>
                  <a:txBody>
                    <a:bodyPr/>
                    <a:lstStyle/>
                    <a:p>
                      <a:pPr algn="r" fontAlgn="ctr"/>
                      <a:r>
                        <a:rPr lang="en-US" sz="1400" b="0" i="0" u="none" strike="noStrike">
                          <a:solidFill>
                            <a:srgbClr val="000000"/>
                          </a:solidFill>
                          <a:effectLst/>
                          <a:latin typeface="Arial Narrow"/>
                        </a:rPr>
                        <a:t>25</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r" fontAlgn="ctr"/>
                      <a:r>
                        <a:rPr lang="en-US" sz="1400" b="1" i="0" u="none" strike="noStrike">
                          <a:solidFill>
                            <a:srgbClr val="000000"/>
                          </a:solidFill>
                          <a:effectLst/>
                          <a:latin typeface="Arial Narrow"/>
                        </a:rPr>
                        <a:t>357.5</a:t>
                      </a:r>
                    </a:p>
                  </a:txBody>
                  <a:tcPr marL="0" marR="0" marT="0" marB="0" anchor="ctr"/>
                </a:tc>
              </a:tr>
              <a:tr h="438912">
                <a:tc>
                  <a:txBody>
                    <a:bodyPr/>
                    <a:lstStyle/>
                    <a:p>
                      <a:pPr algn="l" fontAlgn="ctr"/>
                      <a:r>
                        <a:rPr lang="en-US" sz="1400" b="0" i="0" u="none" strike="noStrike" dirty="0">
                          <a:solidFill>
                            <a:srgbClr val="000000"/>
                          </a:solidFill>
                          <a:effectLst/>
                          <a:latin typeface="Arial Narrow"/>
                        </a:rPr>
                        <a:t>The longitudinal structure of the hadrons</a:t>
                      </a:r>
                    </a:p>
                  </a:txBody>
                  <a:tcPr marL="0" marR="0" marT="0" marB="0" anchor="ctr"/>
                </a:tc>
                <a:tc>
                  <a:txBody>
                    <a:bodyPr/>
                    <a:lstStyle/>
                    <a:p>
                      <a:pPr algn="r" fontAlgn="ctr"/>
                      <a:r>
                        <a:rPr lang="en-US" sz="1400" b="0" i="0" u="none" strike="noStrike">
                          <a:solidFill>
                            <a:srgbClr val="000000"/>
                          </a:solidFill>
                          <a:effectLst/>
                          <a:latin typeface="Arial Narrow"/>
                        </a:rPr>
                        <a:t>65</a:t>
                      </a:r>
                    </a:p>
                  </a:txBody>
                  <a:tcPr marL="0" marR="0" marT="0" marB="0" anchor="ctr"/>
                </a:tc>
                <a:tc>
                  <a:txBody>
                    <a:bodyPr/>
                    <a:lstStyle/>
                    <a:p>
                      <a:pPr algn="r" fontAlgn="ctr"/>
                      <a:r>
                        <a:rPr lang="en-US" sz="1400" b="0" i="0" u="none" strike="noStrike">
                          <a:solidFill>
                            <a:srgbClr val="000000"/>
                          </a:solidFill>
                          <a:effectLst/>
                          <a:latin typeface="Arial Narrow"/>
                        </a:rPr>
                        <a:t>230</a:t>
                      </a:r>
                    </a:p>
                  </a:txBody>
                  <a:tcPr marL="0" marR="0" marT="0" marB="0" anchor="ctr"/>
                </a:tc>
                <a:tc>
                  <a:txBody>
                    <a:bodyPr/>
                    <a:lstStyle/>
                    <a:p>
                      <a:pPr algn="r" fontAlgn="ctr"/>
                      <a:r>
                        <a:rPr lang="en-US" sz="1400" b="0" i="0" u="none" strike="noStrike">
                          <a:solidFill>
                            <a:srgbClr val="000000"/>
                          </a:solidFill>
                          <a:effectLst/>
                          <a:latin typeface="Arial Narrow"/>
                        </a:rPr>
                        <a:t>165</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r" fontAlgn="ctr"/>
                      <a:r>
                        <a:rPr lang="en-US" sz="1400" b="1" i="0" u="none" strike="noStrike">
                          <a:solidFill>
                            <a:srgbClr val="000000"/>
                          </a:solidFill>
                          <a:effectLst/>
                          <a:latin typeface="Arial Narrow"/>
                        </a:rPr>
                        <a:t>460</a:t>
                      </a:r>
                    </a:p>
                  </a:txBody>
                  <a:tcPr marL="0" marR="0" marT="0" marB="0" anchor="ctr"/>
                </a:tc>
              </a:tr>
              <a:tr h="438912">
                <a:tc>
                  <a:txBody>
                    <a:bodyPr/>
                    <a:lstStyle/>
                    <a:p>
                      <a:pPr algn="l" fontAlgn="ctr"/>
                      <a:r>
                        <a:rPr lang="en-US" sz="1400" b="0" i="0" u="none" strike="noStrike">
                          <a:solidFill>
                            <a:srgbClr val="000000"/>
                          </a:solidFill>
                          <a:effectLst/>
                          <a:latin typeface="Arial Narrow"/>
                        </a:rPr>
                        <a:t>The 3D structure of the hadrons</a:t>
                      </a:r>
                    </a:p>
                  </a:txBody>
                  <a:tcPr marL="0" marR="0" marT="0" marB="0" anchor="ctr"/>
                </a:tc>
                <a:tc>
                  <a:txBody>
                    <a:bodyPr/>
                    <a:lstStyle/>
                    <a:p>
                      <a:pPr algn="r" fontAlgn="ctr"/>
                      <a:r>
                        <a:rPr lang="en-US" sz="1400" b="0" i="0" u="none" strike="noStrike">
                          <a:solidFill>
                            <a:srgbClr val="000000"/>
                          </a:solidFill>
                          <a:effectLst/>
                          <a:latin typeface="Arial Narrow"/>
                        </a:rPr>
                        <a:t>409</a:t>
                      </a:r>
                    </a:p>
                  </a:txBody>
                  <a:tcPr marL="0" marR="0" marT="0" marB="0" anchor="ctr"/>
                </a:tc>
                <a:tc>
                  <a:txBody>
                    <a:bodyPr/>
                    <a:lstStyle/>
                    <a:p>
                      <a:pPr algn="r" fontAlgn="ctr"/>
                      <a:r>
                        <a:rPr lang="en-US" sz="1400" b="0" i="0" u="none" strike="noStrike">
                          <a:solidFill>
                            <a:srgbClr val="000000"/>
                          </a:solidFill>
                          <a:effectLst/>
                          <a:latin typeface="Arial Narrow"/>
                        </a:rPr>
                        <a:t>872</a:t>
                      </a:r>
                    </a:p>
                  </a:txBody>
                  <a:tcPr marL="0" marR="0" marT="0" marB="0" anchor="ctr"/>
                </a:tc>
                <a:tc>
                  <a:txBody>
                    <a:bodyPr/>
                    <a:lstStyle/>
                    <a:p>
                      <a:pPr algn="r" fontAlgn="ctr"/>
                      <a:r>
                        <a:rPr lang="en-US" sz="1400" b="0" i="0" u="none" strike="noStrike" dirty="0">
                          <a:solidFill>
                            <a:srgbClr val="000000"/>
                          </a:solidFill>
                          <a:effectLst/>
                          <a:latin typeface="Arial Narrow"/>
                        </a:rPr>
                        <a:t>212</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r" fontAlgn="ctr"/>
                      <a:r>
                        <a:rPr lang="en-US" sz="1400" b="1" i="0" u="none" strike="noStrike">
                          <a:solidFill>
                            <a:srgbClr val="000000"/>
                          </a:solidFill>
                          <a:effectLst/>
                          <a:latin typeface="Arial Narrow"/>
                        </a:rPr>
                        <a:t>1493</a:t>
                      </a:r>
                    </a:p>
                  </a:txBody>
                  <a:tcPr marL="0" marR="0" marT="0" marB="0" anchor="ctr"/>
                </a:tc>
              </a:tr>
              <a:tr h="438912">
                <a:tc>
                  <a:txBody>
                    <a:bodyPr/>
                    <a:lstStyle/>
                    <a:p>
                      <a:pPr algn="l" fontAlgn="ctr"/>
                      <a:r>
                        <a:rPr lang="en-US" sz="1400" b="0" i="0" u="none" strike="noStrike">
                          <a:solidFill>
                            <a:srgbClr val="000000"/>
                          </a:solidFill>
                          <a:effectLst/>
                          <a:latin typeface="Arial Narrow"/>
                        </a:rPr>
                        <a:t>Hadrons and cold nuclear matter</a:t>
                      </a:r>
                    </a:p>
                  </a:txBody>
                  <a:tcPr marL="0" marR="0" marT="0" marB="0" anchor="ctr"/>
                </a:tc>
                <a:tc>
                  <a:txBody>
                    <a:bodyPr/>
                    <a:lstStyle/>
                    <a:p>
                      <a:pPr algn="r" fontAlgn="ctr"/>
                      <a:r>
                        <a:rPr lang="en-US" sz="1400" b="0" i="0" u="none" strike="noStrike">
                          <a:solidFill>
                            <a:srgbClr val="000000"/>
                          </a:solidFill>
                          <a:effectLst/>
                          <a:latin typeface="Arial Narrow"/>
                        </a:rPr>
                        <a:t>180</a:t>
                      </a:r>
                    </a:p>
                  </a:txBody>
                  <a:tcPr marL="0" marR="0" marT="0" marB="0" anchor="ctr"/>
                </a:tc>
                <a:tc>
                  <a:txBody>
                    <a:bodyPr/>
                    <a:lstStyle/>
                    <a:p>
                      <a:pPr algn="r" fontAlgn="ctr"/>
                      <a:r>
                        <a:rPr lang="en-US" sz="1400" b="0" i="0" u="none" strike="noStrike">
                          <a:solidFill>
                            <a:srgbClr val="000000"/>
                          </a:solidFill>
                          <a:effectLst/>
                          <a:latin typeface="Arial Narrow"/>
                        </a:rPr>
                        <a:t>175</a:t>
                      </a:r>
                    </a:p>
                  </a:txBody>
                  <a:tcPr marL="0" marR="0" marT="0" marB="0" anchor="ctr"/>
                </a:tc>
                <a:tc>
                  <a:txBody>
                    <a:bodyPr/>
                    <a:lstStyle/>
                    <a:p>
                      <a:pPr algn="r" fontAlgn="ctr"/>
                      <a:r>
                        <a:rPr lang="en-US" sz="1400" b="0" i="0" u="none" strike="noStrike">
                          <a:solidFill>
                            <a:srgbClr val="000000"/>
                          </a:solidFill>
                          <a:effectLst/>
                          <a:latin typeface="Arial Narrow"/>
                        </a:rPr>
                        <a:t>201</a:t>
                      </a:r>
                    </a:p>
                  </a:txBody>
                  <a:tcPr marL="0" marR="0" marT="0" marB="0" anchor="ctr"/>
                </a:tc>
                <a:tc>
                  <a:txBody>
                    <a:bodyPr/>
                    <a:lstStyle/>
                    <a:p>
                      <a:pPr algn="l" fontAlgn="ctr"/>
                      <a:r>
                        <a:rPr lang="en-US" sz="1400" b="0" i="0" u="none" strike="noStrike">
                          <a:solidFill>
                            <a:srgbClr val="000000"/>
                          </a:solidFill>
                          <a:effectLst/>
                          <a:latin typeface="Arial Narrow"/>
                        </a:rPr>
                        <a:t> </a:t>
                      </a:r>
                    </a:p>
                  </a:txBody>
                  <a:tcPr marL="0" marR="0" marT="0" marB="0" anchor="ctr"/>
                </a:tc>
                <a:tc>
                  <a:txBody>
                    <a:bodyPr/>
                    <a:lstStyle/>
                    <a:p>
                      <a:pPr algn="r" fontAlgn="ctr"/>
                      <a:r>
                        <a:rPr lang="en-US" sz="1400" b="0" i="0" u="none" strike="noStrike">
                          <a:solidFill>
                            <a:srgbClr val="000000"/>
                          </a:solidFill>
                          <a:effectLst/>
                          <a:latin typeface="Arial Narrow"/>
                        </a:rPr>
                        <a:t>14</a:t>
                      </a:r>
                    </a:p>
                  </a:txBody>
                  <a:tcPr marL="0" marR="0" marT="0" marB="0" anchor="ctr"/>
                </a:tc>
                <a:tc>
                  <a:txBody>
                    <a:bodyPr/>
                    <a:lstStyle/>
                    <a:p>
                      <a:pPr algn="r" fontAlgn="ctr"/>
                      <a:r>
                        <a:rPr lang="en-US" sz="1400" b="1" i="0" u="none" strike="noStrike">
                          <a:solidFill>
                            <a:srgbClr val="000000"/>
                          </a:solidFill>
                          <a:effectLst/>
                          <a:latin typeface="Arial Narrow"/>
                        </a:rPr>
                        <a:t>570</a:t>
                      </a:r>
                    </a:p>
                  </a:txBody>
                  <a:tcPr marL="0" marR="0" marT="0" marB="0" anchor="ctr"/>
                </a:tc>
              </a:tr>
              <a:tr h="512064">
                <a:tc>
                  <a:txBody>
                    <a:bodyPr/>
                    <a:lstStyle/>
                    <a:p>
                      <a:pPr algn="l" fontAlgn="ctr"/>
                      <a:r>
                        <a:rPr lang="en-US" sz="1400" b="0" i="0" u="none" strike="noStrike">
                          <a:solidFill>
                            <a:srgbClr val="000000"/>
                          </a:solidFill>
                          <a:effectLst/>
                          <a:latin typeface="Arial Narrow"/>
                        </a:rPr>
                        <a:t>Low-energy tests of the Standard Model and Fundamental Symmetries</a:t>
                      </a:r>
                    </a:p>
                  </a:txBody>
                  <a:tcPr marL="0" marR="0" marT="0" marB="0" anchor="ctr"/>
                </a:tc>
                <a:tc>
                  <a:txBody>
                    <a:bodyPr/>
                    <a:lstStyle/>
                    <a:p>
                      <a:pPr algn="r" fontAlgn="ctr"/>
                      <a:r>
                        <a:rPr lang="en-US" sz="1400" b="0" i="0" u="none" strike="noStrike">
                          <a:solidFill>
                            <a:srgbClr val="000000"/>
                          </a:solidFill>
                          <a:effectLst/>
                          <a:latin typeface="Arial Narrow"/>
                        </a:rPr>
                        <a:t>547</a:t>
                      </a:r>
                    </a:p>
                  </a:txBody>
                  <a:tcPr marL="0" marR="0" marT="0" marB="0" anchor="ctr"/>
                </a:tc>
                <a:tc>
                  <a:txBody>
                    <a:bodyPr/>
                    <a:lstStyle/>
                    <a:p>
                      <a:pPr algn="r" fontAlgn="ctr"/>
                      <a:r>
                        <a:rPr lang="en-US" sz="1400" b="0" i="0" u="none" strike="noStrike">
                          <a:solidFill>
                            <a:srgbClr val="000000"/>
                          </a:solidFill>
                          <a:effectLst/>
                          <a:latin typeface="Arial Narrow"/>
                        </a:rPr>
                        <a:t>180</a:t>
                      </a:r>
                    </a:p>
                  </a:txBody>
                  <a:tcPr marL="0" marR="0" marT="0" marB="0" anchor="ctr"/>
                </a:tc>
                <a:tc>
                  <a:txBody>
                    <a:bodyPr/>
                    <a:lstStyle/>
                    <a:p>
                      <a:pPr algn="r" fontAlgn="ctr"/>
                      <a:r>
                        <a:rPr lang="en-US" sz="1400" b="0" i="0" u="none" strike="noStrike">
                          <a:solidFill>
                            <a:srgbClr val="000000"/>
                          </a:solidFill>
                          <a:effectLst/>
                          <a:latin typeface="Arial Narrow"/>
                        </a:rPr>
                        <a:t> </a:t>
                      </a:r>
                    </a:p>
                  </a:txBody>
                  <a:tcPr marL="0" marR="0" marT="0" marB="0" anchor="ctr"/>
                </a:tc>
                <a:tc>
                  <a:txBody>
                    <a:bodyPr/>
                    <a:lstStyle/>
                    <a:p>
                      <a:pPr algn="r" fontAlgn="ctr"/>
                      <a:r>
                        <a:rPr lang="en-US" sz="1400" b="0" i="0" u="none" strike="noStrike" dirty="0">
                          <a:solidFill>
                            <a:srgbClr val="000000"/>
                          </a:solidFill>
                          <a:effectLst/>
                          <a:latin typeface="Arial Narrow"/>
                        </a:rPr>
                        <a:t>79</a:t>
                      </a:r>
                    </a:p>
                  </a:txBody>
                  <a:tcPr marL="0" marR="0" marT="0" marB="0" anchor="ctr"/>
                </a:tc>
                <a:tc>
                  <a:txBody>
                    <a:bodyPr/>
                    <a:lstStyle/>
                    <a:p>
                      <a:pPr algn="r" fontAlgn="ctr"/>
                      <a:r>
                        <a:rPr lang="en-US" sz="1400" b="0" i="0" u="none" strike="noStrike">
                          <a:solidFill>
                            <a:srgbClr val="000000"/>
                          </a:solidFill>
                          <a:effectLst/>
                          <a:latin typeface="Arial Narrow"/>
                        </a:rPr>
                        <a:t>60</a:t>
                      </a:r>
                    </a:p>
                  </a:txBody>
                  <a:tcPr marL="0" marR="0" marT="0" marB="0" anchor="ctr"/>
                </a:tc>
                <a:tc>
                  <a:txBody>
                    <a:bodyPr/>
                    <a:lstStyle/>
                    <a:p>
                      <a:pPr algn="r" fontAlgn="ctr"/>
                      <a:r>
                        <a:rPr lang="en-US" sz="1400" b="1" i="0" u="none" strike="noStrike">
                          <a:solidFill>
                            <a:srgbClr val="000000"/>
                          </a:solidFill>
                          <a:effectLst/>
                          <a:latin typeface="Arial Narrow"/>
                        </a:rPr>
                        <a:t>866</a:t>
                      </a:r>
                    </a:p>
                  </a:txBody>
                  <a:tcPr marL="0" marR="0" marT="0" marB="0" anchor="ctr"/>
                </a:tc>
              </a:tr>
              <a:tr h="368808">
                <a:tc>
                  <a:txBody>
                    <a:bodyPr/>
                    <a:lstStyle/>
                    <a:p>
                      <a:pPr algn="l" fontAlgn="ctr"/>
                      <a:r>
                        <a:rPr lang="en-US" sz="1400" b="1" i="0" u="none" strike="noStrike" dirty="0">
                          <a:solidFill>
                            <a:srgbClr val="000000"/>
                          </a:solidFill>
                          <a:effectLst/>
                          <a:latin typeface="Arial Narrow"/>
                        </a:rPr>
                        <a:t>Total Days</a:t>
                      </a:r>
                    </a:p>
                  </a:txBody>
                  <a:tcPr marL="0" marR="0" marT="0" marB="0" anchor="ctr"/>
                </a:tc>
                <a:tc>
                  <a:txBody>
                    <a:bodyPr/>
                    <a:lstStyle/>
                    <a:p>
                      <a:pPr algn="r" fontAlgn="ctr"/>
                      <a:r>
                        <a:rPr lang="en-US" sz="1400" b="1" i="0" u="none" strike="noStrike" dirty="0">
                          <a:solidFill>
                            <a:srgbClr val="000000"/>
                          </a:solidFill>
                          <a:effectLst/>
                          <a:latin typeface="Arial Narrow"/>
                        </a:rPr>
                        <a:t>1346.5</a:t>
                      </a:r>
                    </a:p>
                  </a:txBody>
                  <a:tcPr marL="0" marR="0" marT="0" marB="0" anchor="ctr"/>
                </a:tc>
                <a:tc>
                  <a:txBody>
                    <a:bodyPr/>
                    <a:lstStyle/>
                    <a:p>
                      <a:pPr algn="r" fontAlgn="ctr"/>
                      <a:r>
                        <a:rPr lang="en-US" sz="1400" b="1" i="0" u="none" strike="noStrike">
                          <a:solidFill>
                            <a:srgbClr val="000000"/>
                          </a:solidFill>
                          <a:effectLst/>
                          <a:latin typeface="Arial Narrow"/>
                        </a:rPr>
                        <a:t>1661</a:t>
                      </a:r>
                    </a:p>
                  </a:txBody>
                  <a:tcPr marL="0" marR="0" marT="0" marB="0" anchor="ctr"/>
                </a:tc>
                <a:tc>
                  <a:txBody>
                    <a:bodyPr/>
                    <a:lstStyle/>
                    <a:p>
                      <a:pPr algn="r" fontAlgn="ctr"/>
                      <a:r>
                        <a:rPr lang="en-US" sz="1400" b="1" i="0" u="none" strike="noStrike">
                          <a:solidFill>
                            <a:srgbClr val="000000"/>
                          </a:solidFill>
                          <a:effectLst/>
                          <a:latin typeface="Arial Narrow"/>
                        </a:rPr>
                        <a:t>680</a:t>
                      </a:r>
                    </a:p>
                  </a:txBody>
                  <a:tcPr marL="0" marR="0" marT="0" marB="0" anchor="ctr"/>
                </a:tc>
                <a:tc>
                  <a:txBody>
                    <a:bodyPr/>
                    <a:lstStyle/>
                    <a:p>
                      <a:pPr algn="r" fontAlgn="ctr"/>
                      <a:r>
                        <a:rPr lang="en-US" sz="1400" b="1" i="0" u="none" strike="noStrike">
                          <a:solidFill>
                            <a:srgbClr val="000000"/>
                          </a:solidFill>
                          <a:effectLst/>
                          <a:latin typeface="Arial Narrow"/>
                        </a:rPr>
                        <a:t>644</a:t>
                      </a:r>
                    </a:p>
                  </a:txBody>
                  <a:tcPr marL="0" marR="0" marT="0" marB="0" anchor="ctr"/>
                </a:tc>
                <a:tc>
                  <a:txBody>
                    <a:bodyPr/>
                    <a:lstStyle/>
                    <a:p>
                      <a:pPr algn="r" fontAlgn="ctr"/>
                      <a:r>
                        <a:rPr lang="en-US" sz="1400" b="1" i="0" u="none" strike="noStrike">
                          <a:solidFill>
                            <a:srgbClr val="000000"/>
                          </a:solidFill>
                          <a:effectLst/>
                          <a:latin typeface="Arial Narrow"/>
                        </a:rPr>
                        <a:t>74</a:t>
                      </a:r>
                    </a:p>
                  </a:txBody>
                  <a:tcPr marL="0" marR="0" marT="0" marB="0" anchor="ctr"/>
                </a:tc>
                <a:tc>
                  <a:txBody>
                    <a:bodyPr/>
                    <a:lstStyle/>
                    <a:p>
                      <a:pPr algn="r" fontAlgn="ctr"/>
                      <a:r>
                        <a:rPr lang="en-US" sz="1400" b="1" i="0" u="none" strike="noStrike" dirty="0">
                          <a:solidFill>
                            <a:srgbClr val="000000"/>
                          </a:solidFill>
                          <a:effectLst/>
                          <a:latin typeface="Arial Narrow"/>
                        </a:rPr>
                        <a:t>4405.5</a:t>
                      </a:r>
                    </a:p>
                  </a:txBody>
                  <a:tcPr marL="0" marR="0" marT="0" marB="0" anchor="ctr"/>
                </a:tc>
              </a:tr>
              <a:tr h="365760">
                <a:tc>
                  <a:txBody>
                    <a:bodyPr/>
                    <a:lstStyle/>
                    <a:p>
                      <a:pPr algn="l" fontAlgn="ctr"/>
                      <a:r>
                        <a:rPr lang="en-US" sz="1400" b="1" i="0" u="none" strike="noStrike" dirty="0">
                          <a:solidFill>
                            <a:srgbClr val="000000"/>
                          </a:solidFill>
                          <a:effectLst/>
                          <a:latin typeface="Arial Narrow"/>
                        </a:rPr>
                        <a:t>Total Days </a:t>
                      </a:r>
                      <a:r>
                        <a:rPr lang="en-US" sz="1400" b="1" i="0" u="none" strike="noStrike" dirty="0" smtClean="0">
                          <a:solidFill>
                            <a:srgbClr val="000000"/>
                          </a:solidFill>
                          <a:effectLst/>
                          <a:latin typeface="Arial Narrow"/>
                        </a:rPr>
                        <a:t>– Without</a:t>
                      </a:r>
                      <a:r>
                        <a:rPr lang="en-US" sz="1400" b="1" i="0" u="none" strike="noStrike" baseline="0" dirty="0" smtClean="0">
                          <a:solidFill>
                            <a:srgbClr val="000000"/>
                          </a:solidFill>
                          <a:effectLst/>
                          <a:latin typeface="Arial Narrow"/>
                        </a:rPr>
                        <a:t> </a:t>
                      </a:r>
                      <a:r>
                        <a:rPr lang="en-US" sz="1400" b="1" i="0" u="none" strike="noStrike" dirty="0" smtClean="0">
                          <a:solidFill>
                            <a:srgbClr val="000000"/>
                          </a:solidFill>
                          <a:effectLst/>
                          <a:latin typeface="Arial Narrow"/>
                        </a:rPr>
                        <a:t> MIE </a:t>
                      </a:r>
                      <a:r>
                        <a:rPr lang="en-US" sz="1400" b="1" i="0" u="none" strike="noStrike" dirty="0">
                          <a:solidFill>
                            <a:srgbClr val="000000"/>
                          </a:solidFill>
                          <a:effectLst/>
                          <a:latin typeface="Arial Narrow"/>
                        </a:rPr>
                        <a:t>Days</a:t>
                      </a:r>
                    </a:p>
                  </a:txBody>
                  <a:tcPr marL="0" marR="0" marT="0" marB="0" anchor="ctr">
                    <a:solidFill>
                      <a:schemeClr val="accent4">
                        <a:lumMod val="40000"/>
                        <a:lumOff val="60000"/>
                      </a:schemeClr>
                    </a:solidFill>
                  </a:tcPr>
                </a:tc>
                <a:tc>
                  <a:txBody>
                    <a:bodyPr/>
                    <a:lstStyle/>
                    <a:p>
                      <a:pPr algn="r" fontAlgn="ctr"/>
                      <a:r>
                        <a:rPr lang="en-US" sz="1400" b="1" i="0" u="none" strike="noStrike" dirty="0">
                          <a:solidFill>
                            <a:srgbClr val="000000"/>
                          </a:solidFill>
                          <a:effectLst/>
                          <a:latin typeface="Arial Narrow"/>
                        </a:rPr>
                        <a:t>697.5</a:t>
                      </a:r>
                    </a:p>
                  </a:txBody>
                  <a:tcPr marL="0" marR="0" marT="0" marB="0" anchor="ctr">
                    <a:solidFill>
                      <a:schemeClr val="accent4">
                        <a:lumMod val="40000"/>
                        <a:lumOff val="60000"/>
                      </a:schemeClr>
                    </a:solidFill>
                  </a:tcPr>
                </a:tc>
                <a:tc>
                  <a:txBody>
                    <a:bodyPr/>
                    <a:lstStyle/>
                    <a:p>
                      <a:pPr algn="r" fontAlgn="ctr"/>
                      <a:r>
                        <a:rPr lang="en-US" sz="1400" b="1" i="0" u="none" strike="noStrike" dirty="0">
                          <a:solidFill>
                            <a:srgbClr val="000000"/>
                          </a:solidFill>
                          <a:effectLst/>
                          <a:latin typeface="Arial Narrow"/>
                        </a:rPr>
                        <a:t>1661</a:t>
                      </a:r>
                    </a:p>
                  </a:txBody>
                  <a:tcPr marL="0" marR="0" marT="0" marB="0" anchor="ctr">
                    <a:solidFill>
                      <a:schemeClr val="accent4">
                        <a:lumMod val="40000"/>
                        <a:lumOff val="60000"/>
                      </a:schemeClr>
                    </a:solidFill>
                  </a:tcPr>
                </a:tc>
                <a:tc>
                  <a:txBody>
                    <a:bodyPr/>
                    <a:lstStyle/>
                    <a:p>
                      <a:pPr algn="r" fontAlgn="ctr"/>
                      <a:r>
                        <a:rPr lang="en-US" sz="1400" b="1" i="0" u="none" strike="noStrike" dirty="0">
                          <a:solidFill>
                            <a:srgbClr val="000000"/>
                          </a:solidFill>
                          <a:effectLst/>
                          <a:latin typeface="Arial Narrow"/>
                        </a:rPr>
                        <a:t>680</a:t>
                      </a:r>
                    </a:p>
                  </a:txBody>
                  <a:tcPr marL="0" marR="0" marT="0" marB="0" anchor="ctr">
                    <a:solidFill>
                      <a:schemeClr val="accent4">
                        <a:lumMod val="40000"/>
                        <a:lumOff val="60000"/>
                      </a:schemeClr>
                    </a:solidFill>
                  </a:tcPr>
                </a:tc>
                <a:tc>
                  <a:txBody>
                    <a:bodyPr/>
                    <a:lstStyle/>
                    <a:p>
                      <a:pPr algn="r" fontAlgn="ctr"/>
                      <a:r>
                        <a:rPr lang="en-US" sz="1400" b="1" i="0" u="none" strike="noStrike" dirty="0">
                          <a:solidFill>
                            <a:srgbClr val="000000"/>
                          </a:solidFill>
                          <a:effectLst/>
                          <a:latin typeface="Arial Narrow"/>
                        </a:rPr>
                        <a:t>644</a:t>
                      </a:r>
                    </a:p>
                  </a:txBody>
                  <a:tcPr marL="0" marR="0" marT="0" marB="0" anchor="ctr">
                    <a:solidFill>
                      <a:schemeClr val="accent4">
                        <a:lumMod val="40000"/>
                        <a:lumOff val="60000"/>
                      </a:schemeClr>
                    </a:solidFill>
                  </a:tcPr>
                </a:tc>
                <a:tc>
                  <a:txBody>
                    <a:bodyPr/>
                    <a:lstStyle/>
                    <a:p>
                      <a:pPr algn="r" fontAlgn="ctr"/>
                      <a:r>
                        <a:rPr lang="en-US" sz="1400" b="1" i="0" u="none" strike="noStrike" dirty="0">
                          <a:solidFill>
                            <a:srgbClr val="000000"/>
                          </a:solidFill>
                          <a:effectLst/>
                          <a:latin typeface="Arial Narrow"/>
                        </a:rPr>
                        <a:t>28</a:t>
                      </a:r>
                    </a:p>
                  </a:txBody>
                  <a:tcPr marL="0" marR="0" marT="0" marB="0" anchor="ctr">
                    <a:solidFill>
                      <a:schemeClr val="accent4">
                        <a:lumMod val="40000"/>
                        <a:lumOff val="60000"/>
                      </a:schemeClr>
                    </a:solidFill>
                  </a:tcPr>
                </a:tc>
                <a:tc>
                  <a:txBody>
                    <a:bodyPr/>
                    <a:lstStyle/>
                    <a:p>
                      <a:pPr algn="r" fontAlgn="ctr"/>
                      <a:r>
                        <a:rPr lang="en-US" sz="1400" b="1" i="0" u="none" strike="noStrike" dirty="0">
                          <a:solidFill>
                            <a:srgbClr val="000000"/>
                          </a:solidFill>
                          <a:effectLst/>
                          <a:latin typeface="Arial Narrow"/>
                        </a:rPr>
                        <a:t>3710.5</a:t>
                      </a:r>
                    </a:p>
                  </a:txBody>
                  <a:tcPr marL="0" marR="0" marT="0" marB="0" anchor="ctr">
                    <a:solidFill>
                      <a:schemeClr val="accent4">
                        <a:lumMod val="40000"/>
                        <a:lumOff val="60000"/>
                      </a:schemeClr>
                    </a:solidFill>
                  </a:tcPr>
                </a:tc>
              </a:tr>
              <a:tr h="438912">
                <a:tc>
                  <a:txBody>
                    <a:bodyPr/>
                    <a:lstStyle/>
                    <a:p>
                      <a:pPr algn="l" fontAlgn="ctr"/>
                      <a:r>
                        <a:rPr lang="en-US" sz="1400" b="1" i="0" u="none" strike="noStrike">
                          <a:solidFill>
                            <a:srgbClr val="000000"/>
                          </a:solidFill>
                          <a:effectLst/>
                          <a:latin typeface="Arial Narrow"/>
                        </a:rPr>
                        <a:t>Total Approved Run Group Days (includes MIE)</a:t>
                      </a:r>
                    </a:p>
                  </a:txBody>
                  <a:tcPr marL="0" marR="0" marT="0" marB="0" anchor="ctr">
                    <a:solidFill>
                      <a:srgbClr val="92D050"/>
                    </a:solidFill>
                  </a:tcPr>
                </a:tc>
                <a:tc>
                  <a:txBody>
                    <a:bodyPr/>
                    <a:lstStyle/>
                    <a:p>
                      <a:pPr algn="r" fontAlgn="ctr"/>
                      <a:r>
                        <a:rPr lang="en-US" sz="1400" b="1" i="0" u="none" strike="noStrike" dirty="0">
                          <a:solidFill>
                            <a:srgbClr val="000000"/>
                          </a:solidFill>
                          <a:effectLst/>
                          <a:latin typeface="Arial Narrow"/>
                        </a:rPr>
                        <a:t>1346.5</a:t>
                      </a:r>
                    </a:p>
                  </a:txBody>
                  <a:tcPr marL="0" marR="0" marT="0" marB="0" anchor="ctr">
                    <a:solidFill>
                      <a:srgbClr val="92D050"/>
                    </a:solidFill>
                  </a:tcPr>
                </a:tc>
                <a:tc>
                  <a:txBody>
                    <a:bodyPr/>
                    <a:lstStyle/>
                    <a:p>
                      <a:pPr algn="r" fontAlgn="ctr"/>
                      <a:r>
                        <a:rPr lang="en-US" sz="1400" b="1" i="0" u="none" strike="noStrike" dirty="0">
                          <a:solidFill>
                            <a:srgbClr val="000000"/>
                          </a:solidFill>
                          <a:effectLst/>
                          <a:latin typeface="Arial Narrow"/>
                        </a:rPr>
                        <a:t>826</a:t>
                      </a:r>
                    </a:p>
                  </a:txBody>
                  <a:tcPr marL="0" marR="0" marT="0" marB="0" anchor="ctr">
                    <a:solidFill>
                      <a:srgbClr val="92D050"/>
                    </a:solidFill>
                  </a:tcPr>
                </a:tc>
                <a:tc>
                  <a:txBody>
                    <a:bodyPr/>
                    <a:lstStyle/>
                    <a:p>
                      <a:pPr algn="r" fontAlgn="ctr"/>
                      <a:r>
                        <a:rPr lang="en-US" sz="1400" b="1" i="0" u="none" strike="noStrike">
                          <a:solidFill>
                            <a:srgbClr val="000000"/>
                          </a:solidFill>
                          <a:effectLst/>
                          <a:latin typeface="Arial Narrow"/>
                        </a:rPr>
                        <a:t>637</a:t>
                      </a:r>
                    </a:p>
                  </a:txBody>
                  <a:tcPr marL="0" marR="0" marT="0" marB="0" anchor="ctr">
                    <a:solidFill>
                      <a:srgbClr val="92D050"/>
                    </a:solidFill>
                  </a:tcPr>
                </a:tc>
                <a:tc>
                  <a:txBody>
                    <a:bodyPr/>
                    <a:lstStyle/>
                    <a:p>
                      <a:pPr algn="r" fontAlgn="ctr"/>
                      <a:r>
                        <a:rPr lang="en-US" sz="1400" b="1" i="0" u="none" strike="noStrike">
                          <a:solidFill>
                            <a:srgbClr val="000000"/>
                          </a:solidFill>
                          <a:effectLst/>
                          <a:latin typeface="Arial Narrow"/>
                        </a:rPr>
                        <a:t>424</a:t>
                      </a:r>
                    </a:p>
                  </a:txBody>
                  <a:tcPr marL="0" marR="0" marT="0" marB="0" anchor="ctr">
                    <a:solidFill>
                      <a:srgbClr val="92D050"/>
                    </a:solidFill>
                  </a:tcPr>
                </a:tc>
                <a:tc>
                  <a:txBody>
                    <a:bodyPr/>
                    <a:lstStyle/>
                    <a:p>
                      <a:pPr algn="r" fontAlgn="ctr"/>
                      <a:r>
                        <a:rPr lang="en-US" sz="1400" b="1" i="0" u="none" strike="noStrike">
                          <a:solidFill>
                            <a:srgbClr val="000000"/>
                          </a:solidFill>
                          <a:effectLst/>
                          <a:latin typeface="Arial Narrow"/>
                        </a:rPr>
                        <a:t>74</a:t>
                      </a:r>
                    </a:p>
                  </a:txBody>
                  <a:tcPr marL="0" marR="0" marT="0" marB="0" anchor="ctr">
                    <a:solidFill>
                      <a:srgbClr val="92D050"/>
                    </a:solidFill>
                  </a:tcPr>
                </a:tc>
                <a:tc>
                  <a:txBody>
                    <a:bodyPr/>
                    <a:lstStyle/>
                    <a:p>
                      <a:pPr algn="r" fontAlgn="ctr"/>
                      <a:r>
                        <a:rPr lang="en-US" sz="1400" b="1" i="0" u="none" strike="noStrike" dirty="0">
                          <a:solidFill>
                            <a:srgbClr val="000000"/>
                          </a:solidFill>
                          <a:effectLst/>
                          <a:latin typeface="Arial Narrow"/>
                        </a:rPr>
                        <a:t>3307.5</a:t>
                      </a:r>
                    </a:p>
                  </a:txBody>
                  <a:tcPr marL="0" marR="0" marT="0" marB="0" anchor="ctr">
                    <a:solidFill>
                      <a:srgbClr val="92D050"/>
                    </a:solidFill>
                  </a:tcPr>
                </a:tc>
              </a:tr>
              <a:tr h="368808">
                <a:tc>
                  <a:txBody>
                    <a:bodyPr/>
                    <a:lstStyle/>
                    <a:p>
                      <a:pPr algn="l" fontAlgn="ctr"/>
                      <a:r>
                        <a:rPr lang="en-US" sz="1400" b="1" i="0" u="none" strike="noStrike" dirty="0">
                          <a:solidFill>
                            <a:srgbClr val="000000"/>
                          </a:solidFill>
                          <a:effectLst/>
                          <a:latin typeface="Arial Narrow"/>
                        </a:rPr>
                        <a:t>Total Approved Run Group Days (without MIE)</a:t>
                      </a:r>
                    </a:p>
                  </a:txBody>
                  <a:tcPr marL="0" marR="0" marT="0" marB="0" anchor="ctr">
                    <a:solidFill>
                      <a:srgbClr val="FFC000"/>
                    </a:solidFill>
                  </a:tcPr>
                </a:tc>
                <a:tc>
                  <a:txBody>
                    <a:bodyPr/>
                    <a:lstStyle/>
                    <a:p>
                      <a:pPr algn="r" fontAlgn="b"/>
                      <a:r>
                        <a:rPr lang="en-US" sz="1400" b="1" i="0" u="none" strike="noStrike">
                          <a:solidFill>
                            <a:srgbClr val="000000"/>
                          </a:solidFill>
                          <a:effectLst/>
                          <a:latin typeface="Arial Narrow"/>
                        </a:rPr>
                        <a:t>528.5</a:t>
                      </a:r>
                    </a:p>
                  </a:txBody>
                  <a:tcPr marL="0" marR="0" marT="0" marB="0" anchor="b">
                    <a:solidFill>
                      <a:srgbClr val="FFC000"/>
                    </a:solidFill>
                  </a:tcPr>
                </a:tc>
                <a:tc>
                  <a:txBody>
                    <a:bodyPr/>
                    <a:lstStyle/>
                    <a:p>
                      <a:pPr algn="r" fontAlgn="b"/>
                      <a:r>
                        <a:rPr lang="en-US" sz="1400" b="1" i="0" u="none" strike="noStrike">
                          <a:solidFill>
                            <a:srgbClr val="000000"/>
                          </a:solidFill>
                          <a:effectLst/>
                          <a:latin typeface="Arial Narrow"/>
                        </a:rPr>
                        <a:t>826</a:t>
                      </a:r>
                    </a:p>
                  </a:txBody>
                  <a:tcPr marL="0" marR="0" marT="0" marB="0" anchor="b">
                    <a:solidFill>
                      <a:srgbClr val="FFC000"/>
                    </a:solidFill>
                  </a:tcPr>
                </a:tc>
                <a:tc>
                  <a:txBody>
                    <a:bodyPr/>
                    <a:lstStyle/>
                    <a:p>
                      <a:pPr algn="r" fontAlgn="b"/>
                      <a:r>
                        <a:rPr lang="en-US" sz="1400" b="1" i="0" u="none" strike="noStrike">
                          <a:solidFill>
                            <a:srgbClr val="000000"/>
                          </a:solidFill>
                          <a:effectLst/>
                          <a:latin typeface="Arial Narrow"/>
                        </a:rPr>
                        <a:t>637</a:t>
                      </a:r>
                    </a:p>
                  </a:txBody>
                  <a:tcPr marL="0" marR="0" marT="0" marB="0" anchor="b">
                    <a:solidFill>
                      <a:srgbClr val="FFC000"/>
                    </a:solidFill>
                  </a:tcPr>
                </a:tc>
                <a:tc>
                  <a:txBody>
                    <a:bodyPr/>
                    <a:lstStyle/>
                    <a:p>
                      <a:pPr algn="r" fontAlgn="b"/>
                      <a:r>
                        <a:rPr lang="en-US" sz="1400" b="1" i="0" u="none" strike="noStrike">
                          <a:solidFill>
                            <a:srgbClr val="000000"/>
                          </a:solidFill>
                          <a:effectLst/>
                          <a:latin typeface="Arial Narrow"/>
                        </a:rPr>
                        <a:t>424</a:t>
                      </a:r>
                    </a:p>
                  </a:txBody>
                  <a:tcPr marL="0" marR="0" marT="0" marB="0" anchor="b">
                    <a:solidFill>
                      <a:srgbClr val="FFC000"/>
                    </a:solidFill>
                  </a:tcPr>
                </a:tc>
                <a:tc>
                  <a:txBody>
                    <a:bodyPr/>
                    <a:lstStyle/>
                    <a:p>
                      <a:pPr algn="r" fontAlgn="b"/>
                      <a:r>
                        <a:rPr lang="en-US" sz="1400" b="1" i="0" u="none" strike="noStrike">
                          <a:solidFill>
                            <a:srgbClr val="000000"/>
                          </a:solidFill>
                          <a:effectLst/>
                          <a:latin typeface="Arial Narrow"/>
                        </a:rPr>
                        <a:t>28</a:t>
                      </a:r>
                    </a:p>
                  </a:txBody>
                  <a:tcPr marL="0" marR="0" marT="0" marB="0" anchor="b">
                    <a:solidFill>
                      <a:srgbClr val="FFC000"/>
                    </a:solidFill>
                  </a:tcPr>
                </a:tc>
                <a:tc>
                  <a:txBody>
                    <a:bodyPr/>
                    <a:lstStyle/>
                    <a:p>
                      <a:pPr algn="r" fontAlgn="b"/>
                      <a:r>
                        <a:rPr lang="en-US" sz="1400" b="1" i="0" u="none" strike="noStrike" dirty="0">
                          <a:solidFill>
                            <a:srgbClr val="000000"/>
                          </a:solidFill>
                          <a:effectLst/>
                          <a:latin typeface="Arial Narrow"/>
                        </a:rPr>
                        <a:t>2443.5</a:t>
                      </a:r>
                    </a:p>
                  </a:txBody>
                  <a:tcPr marL="0" marR="0" marT="0" marB="0" anchor="b">
                    <a:solidFill>
                      <a:srgbClr val="FFC000"/>
                    </a:solidFill>
                  </a:tcPr>
                </a:tc>
              </a:tr>
              <a:tr h="362712">
                <a:tc>
                  <a:txBody>
                    <a:bodyPr/>
                    <a:lstStyle/>
                    <a:p>
                      <a:pPr algn="l" fontAlgn="ctr"/>
                      <a:r>
                        <a:rPr lang="en-US" sz="1400" b="1" i="0" u="none" strike="noStrike" dirty="0">
                          <a:solidFill>
                            <a:srgbClr val="000000"/>
                          </a:solidFill>
                          <a:effectLst/>
                          <a:latin typeface="Arial Narrow"/>
                        </a:rPr>
                        <a:t>Total Days Completed</a:t>
                      </a:r>
                    </a:p>
                  </a:txBody>
                  <a:tcPr marL="0" marR="0" marT="0" marB="0" anchor="ctr">
                    <a:solidFill>
                      <a:schemeClr val="accent2">
                        <a:lumMod val="40000"/>
                        <a:lumOff val="60000"/>
                      </a:schemeClr>
                    </a:solidFill>
                  </a:tcPr>
                </a:tc>
                <a:tc>
                  <a:txBody>
                    <a:bodyPr/>
                    <a:lstStyle/>
                    <a:p>
                      <a:pPr algn="r" fontAlgn="b"/>
                      <a:r>
                        <a:rPr lang="en-US" sz="1400" b="1" i="0" u="none" strike="noStrike">
                          <a:solidFill>
                            <a:srgbClr val="000000"/>
                          </a:solidFill>
                          <a:effectLst/>
                          <a:latin typeface="Arial Narrow"/>
                        </a:rPr>
                        <a:t>20</a:t>
                      </a:r>
                    </a:p>
                  </a:txBody>
                  <a:tcPr marL="0" marR="0" marT="0" marB="0" anchor="b">
                    <a:solidFill>
                      <a:schemeClr val="accent2">
                        <a:lumMod val="40000"/>
                        <a:lumOff val="60000"/>
                      </a:schemeClr>
                    </a:solidFill>
                  </a:tcPr>
                </a:tc>
                <a:tc>
                  <a:txBody>
                    <a:bodyPr/>
                    <a:lstStyle/>
                    <a:p>
                      <a:pPr algn="r" fontAlgn="b"/>
                      <a:r>
                        <a:rPr lang="en-US" sz="1400" b="1" i="0" u="none" strike="noStrike">
                          <a:solidFill>
                            <a:srgbClr val="000000"/>
                          </a:solidFill>
                          <a:effectLst/>
                          <a:latin typeface="Arial Narrow"/>
                        </a:rPr>
                        <a:t>15</a:t>
                      </a:r>
                    </a:p>
                  </a:txBody>
                  <a:tcPr marL="0" marR="0" marT="0" marB="0" anchor="b">
                    <a:solidFill>
                      <a:schemeClr val="accent2">
                        <a:lumMod val="40000"/>
                        <a:lumOff val="60000"/>
                      </a:schemeClr>
                    </a:solidFill>
                  </a:tcPr>
                </a:tc>
                <a:tc>
                  <a:txBody>
                    <a:bodyPr/>
                    <a:lstStyle/>
                    <a:p>
                      <a:pPr algn="r" fontAlgn="b"/>
                      <a:r>
                        <a:rPr lang="en-US" sz="1400" b="1" i="0" u="none" strike="noStrike">
                          <a:solidFill>
                            <a:srgbClr val="000000"/>
                          </a:solidFill>
                          <a:effectLst/>
                          <a:latin typeface="Arial Narrow"/>
                        </a:rPr>
                        <a:t>0</a:t>
                      </a:r>
                    </a:p>
                  </a:txBody>
                  <a:tcPr marL="0" marR="0" marT="0" marB="0" anchor="b">
                    <a:solidFill>
                      <a:schemeClr val="accent2">
                        <a:lumMod val="40000"/>
                        <a:lumOff val="60000"/>
                      </a:schemeClr>
                    </a:solidFill>
                  </a:tcPr>
                </a:tc>
                <a:tc>
                  <a:txBody>
                    <a:bodyPr/>
                    <a:lstStyle/>
                    <a:p>
                      <a:pPr algn="r" fontAlgn="b"/>
                      <a:r>
                        <a:rPr lang="en-US" sz="1400" b="1" i="0" u="none" strike="noStrike">
                          <a:solidFill>
                            <a:srgbClr val="000000"/>
                          </a:solidFill>
                          <a:effectLst/>
                          <a:latin typeface="Arial Narrow"/>
                        </a:rPr>
                        <a:t>25</a:t>
                      </a:r>
                    </a:p>
                  </a:txBody>
                  <a:tcPr marL="0" marR="0" marT="0" marB="0" anchor="b">
                    <a:solidFill>
                      <a:schemeClr val="accent2">
                        <a:lumMod val="40000"/>
                        <a:lumOff val="60000"/>
                      </a:schemeClr>
                    </a:solidFill>
                  </a:tcPr>
                </a:tc>
                <a:tc>
                  <a:txBody>
                    <a:bodyPr/>
                    <a:lstStyle/>
                    <a:p>
                      <a:pPr algn="r" fontAlgn="b"/>
                      <a:r>
                        <a:rPr lang="en-US" sz="1400" b="1" i="0" u="none" strike="noStrike">
                          <a:solidFill>
                            <a:srgbClr val="000000"/>
                          </a:solidFill>
                          <a:effectLst/>
                          <a:latin typeface="Arial Narrow"/>
                        </a:rPr>
                        <a:t>0</a:t>
                      </a:r>
                    </a:p>
                  </a:txBody>
                  <a:tcPr marL="0" marR="0" marT="0" marB="0" anchor="b">
                    <a:solidFill>
                      <a:schemeClr val="accent2">
                        <a:lumMod val="40000"/>
                        <a:lumOff val="60000"/>
                      </a:schemeClr>
                    </a:solidFill>
                  </a:tcPr>
                </a:tc>
                <a:tc>
                  <a:txBody>
                    <a:bodyPr/>
                    <a:lstStyle/>
                    <a:p>
                      <a:pPr algn="r" fontAlgn="b"/>
                      <a:r>
                        <a:rPr lang="en-US" sz="1400" b="1" i="0" u="none" strike="noStrike" dirty="0">
                          <a:solidFill>
                            <a:srgbClr val="000000"/>
                          </a:solidFill>
                          <a:effectLst/>
                          <a:latin typeface="Arial Narrow"/>
                        </a:rPr>
                        <a:t>60</a:t>
                      </a:r>
                    </a:p>
                  </a:txBody>
                  <a:tcPr marL="0" marR="0" marT="0" marB="0" anchor="b">
                    <a:solidFill>
                      <a:schemeClr val="accent2">
                        <a:lumMod val="40000"/>
                        <a:lumOff val="60000"/>
                      </a:schemeClr>
                    </a:solidFill>
                  </a:tcPr>
                </a:tc>
              </a:tr>
              <a:tr h="438912">
                <a:tc>
                  <a:txBody>
                    <a:bodyPr/>
                    <a:lstStyle/>
                    <a:p>
                      <a:pPr algn="l" fontAlgn="ctr"/>
                      <a:r>
                        <a:rPr lang="en-US" sz="1400" b="1" i="0" u="none" strike="noStrike" dirty="0">
                          <a:solidFill>
                            <a:srgbClr val="000000"/>
                          </a:solidFill>
                          <a:effectLst/>
                          <a:latin typeface="Arial Narrow"/>
                        </a:rPr>
                        <a:t>Total Days Remaining</a:t>
                      </a:r>
                    </a:p>
                  </a:txBody>
                  <a:tcPr marL="0" marR="0" marT="0" marB="0" anchor="ctr">
                    <a:solidFill>
                      <a:srgbClr val="00CCFF"/>
                    </a:solidFill>
                  </a:tcPr>
                </a:tc>
                <a:tc>
                  <a:txBody>
                    <a:bodyPr/>
                    <a:lstStyle/>
                    <a:p>
                      <a:pPr algn="r" fontAlgn="b"/>
                      <a:r>
                        <a:rPr lang="en-US" sz="1400" b="1" i="0" u="none" strike="noStrike">
                          <a:solidFill>
                            <a:srgbClr val="000000"/>
                          </a:solidFill>
                          <a:effectLst/>
                          <a:latin typeface="Arial Narrow"/>
                        </a:rPr>
                        <a:t>508.5</a:t>
                      </a:r>
                    </a:p>
                  </a:txBody>
                  <a:tcPr marL="0" marR="0" marT="0" marB="0" anchor="b">
                    <a:solidFill>
                      <a:srgbClr val="00CCFF"/>
                    </a:solidFill>
                  </a:tcPr>
                </a:tc>
                <a:tc>
                  <a:txBody>
                    <a:bodyPr/>
                    <a:lstStyle/>
                    <a:p>
                      <a:pPr algn="r" fontAlgn="b"/>
                      <a:r>
                        <a:rPr lang="en-US" sz="1400" b="1" i="0" u="none" strike="noStrike">
                          <a:solidFill>
                            <a:srgbClr val="000000"/>
                          </a:solidFill>
                          <a:effectLst/>
                          <a:latin typeface="Arial Narrow"/>
                        </a:rPr>
                        <a:t>811</a:t>
                      </a:r>
                    </a:p>
                  </a:txBody>
                  <a:tcPr marL="0" marR="0" marT="0" marB="0" anchor="b">
                    <a:solidFill>
                      <a:srgbClr val="00CCFF"/>
                    </a:solidFill>
                  </a:tcPr>
                </a:tc>
                <a:tc>
                  <a:txBody>
                    <a:bodyPr/>
                    <a:lstStyle/>
                    <a:p>
                      <a:pPr algn="r" fontAlgn="b"/>
                      <a:r>
                        <a:rPr lang="en-US" sz="1400" b="1" i="0" u="none" strike="noStrike">
                          <a:solidFill>
                            <a:srgbClr val="000000"/>
                          </a:solidFill>
                          <a:effectLst/>
                          <a:latin typeface="Arial Narrow"/>
                        </a:rPr>
                        <a:t>637</a:t>
                      </a:r>
                    </a:p>
                  </a:txBody>
                  <a:tcPr marL="0" marR="0" marT="0" marB="0" anchor="b">
                    <a:solidFill>
                      <a:srgbClr val="00CCFF"/>
                    </a:solidFill>
                  </a:tcPr>
                </a:tc>
                <a:tc>
                  <a:txBody>
                    <a:bodyPr/>
                    <a:lstStyle/>
                    <a:p>
                      <a:pPr algn="r" fontAlgn="b"/>
                      <a:r>
                        <a:rPr lang="en-US" sz="1400" b="1" i="0" u="none" strike="noStrike">
                          <a:solidFill>
                            <a:srgbClr val="000000"/>
                          </a:solidFill>
                          <a:effectLst/>
                          <a:latin typeface="Arial Narrow"/>
                        </a:rPr>
                        <a:t>399</a:t>
                      </a:r>
                    </a:p>
                  </a:txBody>
                  <a:tcPr marL="0" marR="0" marT="0" marB="0" anchor="b">
                    <a:solidFill>
                      <a:srgbClr val="00CCFF"/>
                    </a:solidFill>
                  </a:tcPr>
                </a:tc>
                <a:tc>
                  <a:txBody>
                    <a:bodyPr/>
                    <a:lstStyle/>
                    <a:p>
                      <a:pPr algn="r" fontAlgn="b"/>
                      <a:r>
                        <a:rPr lang="en-US" sz="1400" b="1" i="0" u="none" strike="noStrike">
                          <a:solidFill>
                            <a:srgbClr val="000000"/>
                          </a:solidFill>
                          <a:effectLst/>
                          <a:latin typeface="Arial Narrow"/>
                        </a:rPr>
                        <a:t>28</a:t>
                      </a:r>
                    </a:p>
                  </a:txBody>
                  <a:tcPr marL="0" marR="0" marT="0" marB="0" anchor="b">
                    <a:solidFill>
                      <a:srgbClr val="00CCFF"/>
                    </a:solidFill>
                  </a:tcPr>
                </a:tc>
                <a:tc>
                  <a:txBody>
                    <a:bodyPr/>
                    <a:lstStyle/>
                    <a:p>
                      <a:pPr algn="r" fontAlgn="b"/>
                      <a:r>
                        <a:rPr lang="en-US" sz="1400" b="1" i="0" u="none" strike="noStrike" dirty="0">
                          <a:solidFill>
                            <a:srgbClr val="000000"/>
                          </a:solidFill>
                          <a:effectLst/>
                          <a:latin typeface="Arial Narrow"/>
                        </a:rPr>
                        <a:t>2383.5</a:t>
                      </a:r>
                    </a:p>
                  </a:txBody>
                  <a:tcPr marL="0" marR="0" marT="0" marB="0" anchor="b">
                    <a:solidFill>
                      <a:srgbClr val="00CCFF"/>
                    </a:solidFill>
                  </a:tcPr>
                </a:tc>
              </a:tr>
            </a:tbl>
          </a:graphicData>
        </a:graphic>
      </p:graphicFrame>
      <p:sp>
        <p:nvSpPr>
          <p:cNvPr id="5" name="TextBox 4"/>
          <p:cNvSpPr txBox="1"/>
          <p:nvPr/>
        </p:nvSpPr>
        <p:spPr>
          <a:xfrm>
            <a:off x="4936574" y="5625734"/>
            <a:ext cx="1483200" cy="369332"/>
          </a:xfrm>
          <a:prstGeom prst="rect">
            <a:avLst/>
          </a:prstGeom>
          <a:noFill/>
        </p:spPr>
        <p:txBody>
          <a:bodyPr wrap="square" rtlCol="0">
            <a:spAutoFit/>
          </a:bodyPr>
          <a:lstStyle/>
          <a:p>
            <a:r>
              <a:rPr lang="en-US" dirty="0">
                <a:solidFill>
                  <a:srgbClr val="FF0000"/>
                </a:solidFill>
              </a:rPr>
              <a:t>3</a:t>
            </a:r>
            <a:r>
              <a:rPr lang="en-US" dirty="0" smtClean="0">
                <a:solidFill>
                  <a:srgbClr val="FF0000"/>
                </a:solidFill>
              </a:rPr>
              <a:t>0</a:t>
            </a:r>
            <a:endParaRPr lang="en-US" dirty="0">
              <a:solidFill>
                <a:srgbClr val="FF0000"/>
              </a:solidFill>
            </a:endParaRPr>
          </a:p>
        </p:txBody>
      </p:sp>
      <p:sp>
        <p:nvSpPr>
          <p:cNvPr id="6" name="TextBox 5"/>
          <p:cNvSpPr txBox="1"/>
          <p:nvPr/>
        </p:nvSpPr>
        <p:spPr>
          <a:xfrm>
            <a:off x="7499774" y="5625734"/>
            <a:ext cx="1483200" cy="369332"/>
          </a:xfrm>
          <a:prstGeom prst="rect">
            <a:avLst/>
          </a:prstGeom>
          <a:noFill/>
        </p:spPr>
        <p:txBody>
          <a:bodyPr wrap="square" rtlCol="0">
            <a:spAutoFit/>
          </a:bodyPr>
          <a:lstStyle/>
          <a:p>
            <a:r>
              <a:rPr lang="en-US" dirty="0" smtClean="0">
                <a:solidFill>
                  <a:srgbClr val="FF0000"/>
                </a:solidFill>
              </a:rPr>
              <a:t>75</a:t>
            </a:r>
            <a:endParaRPr lang="en-US" dirty="0">
              <a:solidFill>
                <a:srgbClr val="FF0000"/>
              </a:solidFill>
            </a:endParaRPr>
          </a:p>
        </p:txBody>
      </p:sp>
      <p:cxnSp>
        <p:nvCxnSpPr>
          <p:cNvPr id="7" name="Straight Connector 6"/>
          <p:cNvCxnSpPr/>
          <p:nvPr/>
        </p:nvCxnSpPr>
        <p:spPr>
          <a:xfrm flipV="1">
            <a:off x="5215087" y="5753866"/>
            <a:ext cx="422174" cy="22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819200" y="5780266"/>
            <a:ext cx="422174" cy="22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153774" y="6195333"/>
            <a:ext cx="422174" cy="22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7731224" y="6187067"/>
            <a:ext cx="422174" cy="22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09261" y="6035203"/>
            <a:ext cx="1483200" cy="369332"/>
          </a:xfrm>
          <a:prstGeom prst="rect">
            <a:avLst/>
          </a:prstGeom>
          <a:noFill/>
        </p:spPr>
        <p:txBody>
          <a:bodyPr wrap="square" rtlCol="0">
            <a:spAutoFit/>
          </a:bodyPr>
          <a:lstStyle/>
          <a:p>
            <a:r>
              <a:rPr lang="en-US" dirty="0" smtClean="0">
                <a:solidFill>
                  <a:srgbClr val="FF0000"/>
                </a:solidFill>
              </a:rPr>
              <a:t>796</a:t>
            </a:r>
            <a:endParaRPr lang="en-US" dirty="0">
              <a:solidFill>
                <a:srgbClr val="FF0000"/>
              </a:solidFill>
            </a:endParaRPr>
          </a:p>
        </p:txBody>
      </p:sp>
      <p:sp>
        <p:nvSpPr>
          <p:cNvPr id="12" name="TextBox 11"/>
          <p:cNvSpPr txBox="1"/>
          <p:nvPr/>
        </p:nvSpPr>
        <p:spPr>
          <a:xfrm>
            <a:off x="7411798" y="5930534"/>
            <a:ext cx="1483200" cy="369332"/>
          </a:xfrm>
          <a:prstGeom prst="rect">
            <a:avLst/>
          </a:prstGeom>
          <a:noFill/>
        </p:spPr>
        <p:txBody>
          <a:bodyPr wrap="square" rtlCol="0">
            <a:spAutoFit/>
          </a:bodyPr>
          <a:lstStyle/>
          <a:p>
            <a:r>
              <a:rPr lang="en-US" dirty="0" smtClean="0">
                <a:solidFill>
                  <a:srgbClr val="FF0000"/>
                </a:solidFill>
              </a:rPr>
              <a:t>2368.5</a:t>
            </a:r>
            <a:endParaRPr lang="en-US" dirty="0">
              <a:solidFill>
                <a:srgbClr val="FF0000"/>
              </a:solidFill>
            </a:endParaRPr>
          </a:p>
        </p:txBody>
      </p:sp>
    </p:spTree>
    <p:extLst>
      <p:ext uri="{BB962C8B-B14F-4D97-AF65-F5344CB8AC3E}">
        <p14:creationId xmlns:p14="http://schemas.microsoft.com/office/powerpoint/2010/main" val="201223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Jeopardy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Process</a:t>
            </a:r>
            <a:r>
              <a:rPr lang="en-US" dirty="0" smtClean="0"/>
              <a:t> </a:t>
            </a:r>
          </a:p>
          <a:p>
            <a:r>
              <a:rPr lang="en-US" dirty="0" smtClean="0"/>
              <a:t>Requested a proposal from UGBOD at January 2016 meeting. UGBOD gave some guidance, but not consensus.</a:t>
            </a:r>
          </a:p>
          <a:p>
            <a:r>
              <a:rPr lang="en-US" dirty="0"/>
              <a:t> </a:t>
            </a:r>
            <a:r>
              <a:rPr lang="en-US" dirty="0" smtClean="0"/>
              <a:t>Generated a proposal in April, sent to hall leaders and UGBOD. Got email feedback from UGBOD. </a:t>
            </a:r>
          </a:p>
          <a:p>
            <a:r>
              <a:rPr lang="en-US" dirty="0"/>
              <a:t> </a:t>
            </a:r>
            <a:r>
              <a:rPr lang="en-US" dirty="0" smtClean="0"/>
              <a:t>Added explanatory text to address feedback from UGBOD.</a:t>
            </a:r>
          </a:p>
          <a:p>
            <a:r>
              <a:rPr lang="en-US" dirty="0" smtClean="0"/>
              <a:t>May 2016 – reached consensus on present draft for discussion at user meeting.</a:t>
            </a:r>
          </a:p>
          <a:p>
            <a:endParaRPr lang="en-US" dirty="0"/>
          </a:p>
          <a:p>
            <a:pPr marL="0" indent="0">
              <a:buNone/>
            </a:pPr>
            <a:r>
              <a:rPr lang="en-US" b="1" dirty="0" smtClean="0"/>
              <a:t>Rationale</a:t>
            </a:r>
          </a:p>
          <a:p>
            <a:r>
              <a:rPr lang="en-US" dirty="0" smtClean="0"/>
              <a:t>Use normal yearly PAC for ~4 years to address all presently approved proposals that have not been scheduled, plus new proposals in the next few years. Estimate ~5-10 proposals per meeting</a:t>
            </a:r>
          </a:p>
          <a:p>
            <a:r>
              <a:rPr lang="en-US" dirty="0"/>
              <a:t> </a:t>
            </a:r>
            <a:r>
              <a:rPr lang="en-US" dirty="0" smtClean="0"/>
              <a:t>Will start in 2019 to reach steady state </a:t>
            </a:r>
            <a:r>
              <a:rPr lang="en-US" dirty="0"/>
              <a:t>in 2024 - proposals that have been approved for 4 years or more but are not scheduled will be considered in Jeopardy. </a:t>
            </a:r>
            <a:endParaRPr lang="en-US" dirty="0" smtClean="0"/>
          </a:p>
          <a:p>
            <a:endParaRPr lang="en-US" dirty="0"/>
          </a:p>
          <a:p>
            <a:pPr marL="0" indent="0" algn="ctr">
              <a:buNone/>
            </a:pPr>
            <a:r>
              <a:rPr lang="en-US" sz="1900" b="1" dirty="0" smtClean="0">
                <a:solidFill>
                  <a:srgbClr val="C00000"/>
                </a:solidFill>
              </a:rPr>
              <a:t>Detailed policy document to be posted for comment in the near future.</a:t>
            </a:r>
          </a:p>
        </p:txBody>
      </p:sp>
    </p:spTree>
    <p:extLst>
      <p:ext uri="{BB962C8B-B14F-4D97-AF65-F5344CB8AC3E}">
        <p14:creationId xmlns:p14="http://schemas.microsoft.com/office/powerpoint/2010/main" val="822961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0"/>
            <a:ext cx="9144000" cy="639763"/>
          </a:xfrm>
        </p:spPr>
        <p:txBody>
          <a:bodyPr>
            <a:normAutofit fontScale="90000"/>
          </a:bodyPr>
          <a:lstStyle/>
          <a:p>
            <a:r>
              <a:rPr lang="en-US" sz="3600" b="1" dirty="0" smtClean="0">
                <a:latin typeface="Arial" pitchFamily="34" charset="0"/>
                <a:cs typeface="Arial" pitchFamily="34" charset="0"/>
              </a:rPr>
              <a:t>PAC44</a:t>
            </a:r>
            <a:endParaRPr lang="en-US" sz="2200" b="0" dirty="0">
              <a:latin typeface="Arial" pitchFamily="34" charset="0"/>
              <a:cs typeface="Arial" pitchFamily="34" charset="0"/>
            </a:endParaRPr>
          </a:p>
        </p:txBody>
      </p:sp>
      <p:sp>
        <p:nvSpPr>
          <p:cNvPr id="5" name="TextBox 4"/>
          <p:cNvSpPr txBox="1"/>
          <p:nvPr/>
        </p:nvSpPr>
        <p:spPr>
          <a:xfrm>
            <a:off x="457200" y="1000005"/>
            <a:ext cx="8458199" cy="5262979"/>
          </a:xfrm>
          <a:prstGeom prst="rect">
            <a:avLst/>
          </a:prstGeom>
          <a:noFill/>
        </p:spPr>
        <p:txBody>
          <a:bodyPr wrap="square" rtlCol="0">
            <a:spAutoFit/>
          </a:bodyPr>
          <a:lstStyle/>
          <a:p>
            <a:pPr lvl="0"/>
            <a:r>
              <a:rPr lang="en-US" sz="1750" b="1" dirty="0" smtClean="0">
                <a:latin typeface="Arial" panose="020B0604020202020204" pitchFamily="34" charset="0"/>
                <a:cs typeface="Arial" panose="020B0604020202020204" pitchFamily="34" charset="0"/>
              </a:rPr>
              <a:t>Scheduled for week of July 25</a:t>
            </a:r>
          </a:p>
          <a:p>
            <a:pPr lvl="0"/>
            <a:r>
              <a:rPr lang="en-US" sz="1750" b="1" dirty="0" smtClean="0">
                <a:latin typeface="Arial" panose="020B0604020202020204" pitchFamily="34" charset="0"/>
                <a:cs typeface="Arial" panose="020B0604020202020204" pitchFamily="34" charset="0"/>
              </a:rPr>
              <a:t>Proposals were due Monday, June </a:t>
            </a:r>
            <a:r>
              <a:rPr lang="en-US" sz="1750" b="1" dirty="0">
                <a:latin typeface="Arial" panose="020B0604020202020204" pitchFamily="34" charset="0"/>
                <a:cs typeface="Arial" panose="020B0604020202020204" pitchFamily="34" charset="0"/>
              </a:rPr>
              <a:t>6</a:t>
            </a:r>
            <a:r>
              <a:rPr lang="en-US" sz="1750" b="1" dirty="0" smtClean="0">
                <a:latin typeface="Arial" panose="020B0604020202020204" pitchFamily="34" charset="0"/>
                <a:cs typeface="Arial" panose="020B0604020202020204" pitchFamily="34" charset="0"/>
              </a:rPr>
              <a:t>, 2015</a:t>
            </a:r>
            <a:endParaRPr lang="en-US" sz="1050" dirty="0" smtClean="0"/>
          </a:p>
          <a:p>
            <a:pPr lvl="0"/>
            <a:endParaRPr lang="en-US" sz="1050" dirty="0" smtClean="0">
              <a:latin typeface="Arial" pitchFamily="34" charset="0"/>
              <a:cs typeface="Arial" pitchFamily="34" charset="0"/>
            </a:endParaRPr>
          </a:p>
          <a:p>
            <a:pPr lvl="0"/>
            <a:r>
              <a:rPr lang="en-US" sz="1750" b="1" u="sng" dirty="0" smtClean="0">
                <a:latin typeface="Arial" pitchFamily="34" charset="0"/>
                <a:cs typeface="Arial" pitchFamily="34" charset="0"/>
              </a:rPr>
              <a:t>Charge</a:t>
            </a:r>
            <a:r>
              <a:rPr lang="en-US" sz="1750" b="1" dirty="0" smtClean="0">
                <a:latin typeface="Arial" pitchFamily="34" charset="0"/>
                <a:cs typeface="Arial" pitchFamily="34" charset="0"/>
              </a:rPr>
              <a:t>:</a:t>
            </a:r>
            <a:endParaRPr lang="en-US" sz="1050" b="1" dirty="0" smtClean="0">
              <a:latin typeface="Arial" pitchFamily="34" charset="0"/>
              <a:cs typeface="Arial" pitchFamily="34" charset="0"/>
            </a:endParaRPr>
          </a:p>
          <a:p>
            <a:pPr lvl="0"/>
            <a:endParaRPr lang="en-US" sz="1050" b="1" dirty="0">
              <a:latin typeface="Arial" pitchFamily="34" charset="0"/>
              <a:cs typeface="Arial" pitchFamily="34" charset="0"/>
            </a:endParaRPr>
          </a:p>
          <a:p>
            <a:pPr lvl="0"/>
            <a:r>
              <a:rPr lang="en-US" sz="1750" dirty="0" smtClean="0">
                <a:latin typeface="Arial" pitchFamily="34" charset="0"/>
                <a:cs typeface="Arial" pitchFamily="34" charset="0"/>
              </a:rPr>
              <a:t>Review </a:t>
            </a:r>
            <a:r>
              <a:rPr lang="en-US" sz="1750" dirty="0">
                <a:latin typeface="Arial" pitchFamily="34" charset="0"/>
                <a:cs typeface="Arial" pitchFamily="34" charset="0"/>
              </a:rPr>
              <a:t>new proposals, previously conditionally approved proposals, and letters of </a:t>
            </a:r>
            <a:r>
              <a:rPr lang="en-US" sz="1750" dirty="0" smtClean="0">
                <a:latin typeface="Arial" pitchFamily="34" charset="0"/>
                <a:cs typeface="Arial" pitchFamily="34" charset="0"/>
              </a:rPr>
              <a:t>intent</a:t>
            </a:r>
            <a:r>
              <a:rPr lang="en-US" sz="1750" baseline="30000" dirty="0">
                <a:latin typeface="Arial" pitchFamily="34" charset="0"/>
                <a:cs typeface="Arial" pitchFamily="34" charset="0"/>
              </a:rPr>
              <a:t> </a:t>
            </a:r>
            <a:r>
              <a:rPr lang="en-US" sz="1750" dirty="0" smtClean="0">
                <a:latin typeface="Arial" pitchFamily="34" charset="0"/>
                <a:cs typeface="Arial" pitchFamily="34" charset="0"/>
              </a:rPr>
              <a:t>for </a:t>
            </a:r>
            <a:r>
              <a:rPr lang="en-US" sz="1750" dirty="0">
                <a:latin typeface="Arial" pitchFamily="34" charset="0"/>
                <a:cs typeface="Arial" pitchFamily="34" charset="0"/>
              </a:rPr>
              <a:t>experiments that will utilize the 12 </a:t>
            </a:r>
            <a:r>
              <a:rPr lang="en-US" sz="1750" dirty="0" err="1">
                <a:latin typeface="Arial" pitchFamily="34" charset="0"/>
                <a:cs typeface="Arial" pitchFamily="34" charset="0"/>
              </a:rPr>
              <a:t>GeV</a:t>
            </a:r>
            <a:r>
              <a:rPr lang="en-US" sz="1750" dirty="0">
                <a:latin typeface="Arial" pitchFamily="34" charset="0"/>
                <a:cs typeface="Arial" pitchFamily="34" charset="0"/>
              </a:rPr>
              <a:t> upgrade of CEBAF and provide advice on their </a:t>
            </a:r>
            <a:r>
              <a:rPr lang="en-US" sz="1750" dirty="0" smtClean="0">
                <a:latin typeface="Arial" pitchFamily="34" charset="0"/>
                <a:cs typeface="Arial" pitchFamily="34" charset="0"/>
              </a:rPr>
              <a:t>scientific </a:t>
            </a:r>
            <a:r>
              <a:rPr lang="en-US" sz="1750" dirty="0">
                <a:latin typeface="Arial" pitchFamily="34" charset="0"/>
                <a:cs typeface="Arial" pitchFamily="34" charset="0"/>
              </a:rPr>
              <a:t>merit, technical feasibility and resource requirements.</a:t>
            </a:r>
          </a:p>
          <a:p>
            <a:r>
              <a:rPr lang="en-US" sz="1750" dirty="0">
                <a:latin typeface="Arial" pitchFamily="34" charset="0"/>
                <a:cs typeface="Arial" pitchFamily="34" charset="0"/>
              </a:rPr>
              <a:t> </a:t>
            </a:r>
          </a:p>
          <a:p>
            <a:pPr lvl="0"/>
            <a:r>
              <a:rPr lang="en-US" sz="1750" dirty="0" smtClean="0">
                <a:latin typeface="Arial" pitchFamily="34" charset="0"/>
                <a:cs typeface="Arial" pitchFamily="34" charset="0"/>
              </a:rPr>
              <a:t>Identify </a:t>
            </a:r>
            <a:r>
              <a:rPr lang="en-US" sz="1750" dirty="0">
                <a:latin typeface="Arial" pitchFamily="34" charset="0"/>
                <a:cs typeface="Arial" pitchFamily="34" charset="0"/>
              </a:rPr>
              <a:t>proposals with high-quality physics that, represent high quality physics </a:t>
            </a:r>
            <a:r>
              <a:rPr lang="en-US" sz="1750" dirty="0" smtClean="0">
                <a:latin typeface="Arial" pitchFamily="34" charset="0"/>
                <a:cs typeface="Arial" pitchFamily="34" charset="0"/>
              </a:rPr>
              <a:t>within </a:t>
            </a:r>
            <a:r>
              <a:rPr lang="en-US" sz="1750" dirty="0">
                <a:latin typeface="Arial" pitchFamily="34" charset="0"/>
                <a:cs typeface="Arial" pitchFamily="34" charset="0"/>
              </a:rPr>
              <a:t>the range of scientific importance represented by the previously approved </a:t>
            </a:r>
            <a:r>
              <a:rPr lang="en-US" sz="1750" dirty="0" smtClean="0">
                <a:latin typeface="Arial" pitchFamily="34" charset="0"/>
                <a:cs typeface="Arial" pitchFamily="34" charset="0"/>
              </a:rPr>
              <a:t>  12 </a:t>
            </a:r>
            <a:r>
              <a:rPr lang="en-US" sz="1750" dirty="0" err="1">
                <a:latin typeface="Arial" pitchFamily="34" charset="0"/>
                <a:cs typeface="Arial" pitchFamily="34" charset="0"/>
              </a:rPr>
              <a:t>GeV</a:t>
            </a:r>
            <a:r>
              <a:rPr lang="en-US" sz="1750" dirty="0">
                <a:latin typeface="Arial" pitchFamily="34" charset="0"/>
                <a:cs typeface="Arial" pitchFamily="34" charset="0"/>
              </a:rPr>
              <a:t> </a:t>
            </a:r>
            <a:r>
              <a:rPr lang="en-US" sz="1750" dirty="0" smtClean="0">
                <a:latin typeface="Arial" pitchFamily="34" charset="0"/>
                <a:cs typeface="Arial" pitchFamily="34" charset="0"/>
              </a:rPr>
              <a:t>proposals and </a:t>
            </a:r>
            <a:r>
              <a:rPr lang="en-US" sz="1750" dirty="0">
                <a:latin typeface="Arial" pitchFamily="34" charset="0"/>
                <a:cs typeface="Arial" pitchFamily="34" charset="0"/>
              </a:rPr>
              <a:t>recommend for </a:t>
            </a:r>
            <a:r>
              <a:rPr lang="en-US" sz="1750" dirty="0">
                <a:solidFill>
                  <a:srgbClr val="C00000"/>
                </a:solidFill>
                <a:latin typeface="Arial" pitchFamily="34" charset="0"/>
                <a:cs typeface="Arial" pitchFamily="34" charset="0"/>
              </a:rPr>
              <a:t>approval</a:t>
            </a:r>
            <a:r>
              <a:rPr lang="en-US" sz="1750" dirty="0" smtClean="0">
                <a:latin typeface="Arial" pitchFamily="34" charset="0"/>
                <a:cs typeface="Arial" pitchFamily="34" charset="0"/>
              </a:rPr>
              <a:t>. </a:t>
            </a:r>
          </a:p>
          <a:p>
            <a:pPr lvl="0"/>
            <a:r>
              <a:rPr lang="en-US" sz="1750" dirty="0" smtClean="0">
                <a:latin typeface="Arial" pitchFamily="34" charset="0"/>
                <a:cs typeface="Arial" pitchFamily="34" charset="0"/>
              </a:rPr>
              <a:t>	</a:t>
            </a:r>
          </a:p>
          <a:p>
            <a:pPr lvl="0"/>
            <a:r>
              <a:rPr lang="en-US" sz="1750" dirty="0" smtClean="0">
                <a:latin typeface="Arial" pitchFamily="34" charset="0"/>
                <a:cs typeface="Arial" pitchFamily="34" charset="0"/>
              </a:rPr>
              <a:t>Also provide a recommendation on scientific rating and beam time allocation for proposals newly recommended for approval.</a:t>
            </a:r>
          </a:p>
          <a:p>
            <a:pPr lvl="0"/>
            <a:endParaRPr lang="en-US" sz="1750" dirty="0">
              <a:latin typeface="Arial" pitchFamily="34" charset="0"/>
              <a:cs typeface="Arial" pitchFamily="34" charset="0"/>
            </a:endParaRPr>
          </a:p>
          <a:p>
            <a:pPr lvl="0"/>
            <a:r>
              <a:rPr lang="en-US" sz="1750" dirty="0" smtClean="0">
                <a:latin typeface="Arial" pitchFamily="34" charset="0"/>
                <a:cs typeface="Arial" pitchFamily="34" charset="0"/>
              </a:rPr>
              <a:t>Identify </a:t>
            </a:r>
            <a:r>
              <a:rPr lang="en-US" sz="1750" dirty="0">
                <a:latin typeface="Arial" pitchFamily="34" charset="0"/>
                <a:cs typeface="Arial" pitchFamily="34" charset="0"/>
              </a:rPr>
              <a:t>other proposals with physics that have the potential for falling into </a:t>
            </a:r>
            <a:r>
              <a:rPr lang="en-US" sz="1750" dirty="0" smtClean="0">
                <a:latin typeface="Arial" pitchFamily="34" charset="0"/>
                <a:cs typeface="Arial" pitchFamily="34" charset="0"/>
              </a:rPr>
              <a:t>this category pending </a:t>
            </a:r>
            <a:r>
              <a:rPr lang="en-US" sz="1750" dirty="0">
                <a:latin typeface="Arial" pitchFamily="34" charset="0"/>
                <a:cs typeface="Arial" pitchFamily="34" charset="0"/>
              </a:rPr>
              <a:t>clarification of scientific and/or technical issues and recommend </a:t>
            </a:r>
            <a:r>
              <a:rPr lang="en-US" sz="1750" dirty="0" smtClean="0">
                <a:latin typeface="Arial" pitchFamily="34" charset="0"/>
                <a:cs typeface="Arial" pitchFamily="34" charset="0"/>
              </a:rPr>
              <a:t>for </a:t>
            </a:r>
            <a:r>
              <a:rPr lang="en-US" sz="1750" dirty="0" smtClean="0">
                <a:solidFill>
                  <a:srgbClr val="C00000"/>
                </a:solidFill>
                <a:latin typeface="Arial" pitchFamily="34" charset="0"/>
                <a:cs typeface="Arial" pitchFamily="34" charset="0"/>
              </a:rPr>
              <a:t>conditional approval</a:t>
            </a:r>
            <a:r>
              <a:rPr lang="en-US" sz="1750" dirty="0">
                <a:solidFill>
                  <a:srgbClr val="C00000"/>
                </a:solidFill>
                <a:latin typeface="Arial" pitchFamily="34" charset="0"/>
                <a:cs typeface="Arial" pitchFamily="34" charset="0"/>
              </a:rPr>
              <a:t>. </a:t>
            </a:r>
            <a:r>
              <a:rPr lang="en-US" sz="1750" dirty="0">
                <a:latin typeface="Arial" pitchFamily="34" charset="0"/>
                <a:cs typeface="Arial" pitchFamily="34" charset="0"/>
              </a:rPr>
              <a:t>Provide comments on technical and scientific issues that should </a:t>
            </a:r>
            <a:r>
              <a:rPr lang="en-US" sz="1750" dirty="0" smtClean="0">
                <a:latin typeface="Arial" pitchFamily="34" charset="0"/>
                <a:cs typeface="Arial" pitchFamily="34" charset="0"/>
              </a:rPr>
              <a:t>be addressed </a:t>
            </a:r>
            <a:r>
              <a:rPr lang="en-US" sz="1750" dirty="0">
                <a:latin typeface="Arial" pitchFamily="34" charset="0"/>
                <a:cs typeface="Arial" pitchFamily="34" charset="0"/>
              </a:rPr>
              <a:t>by the proponents prior to review at a future PAC</a:t>
            </a:r>
            <a:r>
              <a:rPr lang="en-US" sz="1750" dirty="0" smtClean="0">
                <a:latin typeface="Arial" pitchFamily="34" charset="0"/>
                <a:cs typeface="Arial" pitchFamily="34" charset="0"/>
              </a:rPr>
              <a:t>.</a:t>
            </a:r>
          </a:p>
        </p:txBody>
      </p:sp>
      <p:sp>
        <p:nvSpPr>
          <p:cNvPr id="2" name="TextBox 1"/>
          <p:cNvSpPr txBox="1"/>
          <p:nvPr/>
        </p:nvSpPr>
        <p:spPr>
          <a:xfrm>
            <a:off x="6172200" y="304800"/>
            <a:ext cx="2557495" cy="1754326"/>
          </a:xfrm>
          <a:prstGeom prst="rect">
            <a:avLst/>
          </a:prstGeom>
          <a:solidFill>
            <a:schemeClr val="bg1"/>
          </a:solidFill>
          <a:ln w="25400">
            <a:solidFill>
              <a:srgbClr val="C00000"/>
            </a:solidFill>
          </a:ln>
        </p:spPr>
        <p:txBody>
          <a:bodyPr wrap="none" rtlCol="0">
            <a:spAutoFit/>
          </a:bodyPr>
          <a:lstStyle/>
          <a:p>
            <a:r>
              <a:rPr lang="en-US" dirty="0" smtClean="0">
                <a:solidFill>
                  <a:srgbClr val="C00000"/>
                </a:solidFill>
              </a:rPr>
              <a:t>3 returning C2</a:t>
            </a:r>
          </a:p>
          <a:p>
            <a:r>
              <a:rPr lang="en-US" dirty="0" smtClean="0">
                <a:solidFill>
                  <a:srgbClr val="C00000"/>
                </a:solidFill>
              </a:rPr>
              <a:t>9 new proposals</a:t>
            </a:r>
          </a:p>
          <a:p>
            <a:r>
              <a:rPr lang="en-US" dirty="0" smtClean="0">
                <a:solidFill>
                  <a:srgbClr val="C00000"/>
                </a:solidFill>
              </a:rPr>
              <a:t>1 returning C2 run group</a:t>
            </a:r>
          </a:p>
          <a:p>
            <a:r>
              <a:rPr lang="en-US" dirty="0">
                <a:solidFill>
                  <a:srgbClr val="C00000"/>
                </a:solidFill>
              </a:rPr>
              <a:t>2</a:t>
            </a:r>
            <a:r>
              <a:rPr lang="en-US" dirty="0" smtClean="0">
                <a:solidFill>
                  <a:srgbClr val="C00000"/>
                </a:solidFill>
              </a:rPr>
              <a:t> new run groups (Hall B)</a:t>
            </a:r>
          </a:p>
          <a:p>
            <a:r>
              <a:rPr lang="en-US" dirty="0">
                <a:solidFill>
                  <a:srgbClr val="C00000"/>
                </a:solidFill>
              </a:rPr>
              <a:t>3</a:t>
            </a:r>
            <a:r>
              <a:rPr lang="en-US" dirty="0" smtClean="0">
                <a:solidFill>
                  <a:srgbClr val="C00000"/>
                </a:solidFill>
              </a:rPr>
              <a:t> </a:t>
            </a:r>
            <a:r>
              <a:rPr lang="en-US" dirty="0">
                <a:solidFill>
                  <a:srgbClr val="C00000"/>
                </a:solidFill>
              </a:rPr>
              <a:t>run group </a:t>
            </a:r>
            <a:r>
              <a:rPr lang="en-US" dirty="0" smtClean="0">
                <a:solidFill>
                  <a:srgbClr val="C00000"/>
                </a:solidFill>
              </a:rPr>
              <a:t>additions</a:t>
            </a:r>
          </a:p>
          <a:p>
            <a:r>
              <a:rPr lang="en-US" dirty="0">
                <a:solidFill>
                  <a:srgbClr val="C00000"/>
                </a:solidFill>
              </a:rPr>
              <a:t>9</a:t>
            </a:r>
            <a:r>
              <a:rPr lang="en-US" dirty="0" smtClean="0">
                <a:solidFill>
                  <a:srgbClr val="C00000"/>
                </a:solidFill>
              </a:rPr>
              <a:t> LOI’s</a:t>
            </a:r>
          </a:p>
        </p:txBody>
      </p:sp>
    </p:spTree>
    <p:extLst>
      <p:ext uri="{BB962C8B-B14F-4D97-AF65-F5344CB8AC3E}">
        <p14:creationId xmlns:p14="http://schemas.microsoft.com/office/powerpoint/2010/main" val="219445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60"/>
            <a:ext cx="8229600" cy="639762"/>
          </a:xfrm>
        </p:spPr>
        <p:txBody>
          <a:bodyPr>
            <a:normAutofit/>
          </a:bodyPr>
          <a:lstStyle/>
          <a:p>
            <a:r>
              <a:rPr lang="en-US" dirty="0" smtClean="0"/>
              <a:t>Conditional Approval</a:t>
            </a:r>
            <a:endParaRPr lang="en-US" dirty="0"/>
          </a:p>
        </p:txBody>
      </p:sp>
      <p:sp>
        <p:nvSpPr>
          <p:cNvPr id="4" name="Slide Number Placeholder 3"/>
          <p:cNvSpPr>
            <a:spLocks noGrp="1"/>
          </p:cNvSpPr>
          <p:nvPr>
            <p:ph type="sldNum" sz="quarter" idx="4294967295"/>
          </p:nvPr>
        </p:nvSpPr>
        <p:spPr>
          <a:xfrm>
            <a:off x="6553200" y="6356350"/>
            <a:ext cx="1371600" cy="365125"/>
          </a:xfrm>
          <a:prstGeom prst="rect">
            <a:avLst/>
          </a:prstGeom>
        </p:spPr>
        <p:txBody>
          <a:bodyPr/>
          <a:lstStyle/>
          <a:p>
            <a:fld id="{E3020C3D-3A9E-4365-A324-D17EE06C8554}" type="slidenum">
              <a:rPr lang="en-US" smtClean="0"/>
              <a:pPr/>
              <a:t>6</a:t>
            </a:fld>
            <a:endParaRPr lang="en-US" dirty="0"/>
          </a:p>
        </p:txBody>
      </p:sp>
      <p:sp>
        <p:nvSpPr>
          <p:cNvPr id="5" name="TextBox 4"/>
          <p:cNvSpPr txBox="1"/>
          <p:nvPr/>
        </p:nvSpPr>
        <p:spPr>
          <a:xfrm>
            <a:off x="1296538" y="1595651"/>
            <a:ext cx="5794535" cy="3046988"/>
          </a:xfrm>
          <a:prstGeom prst="rect">
            <a:avLst/>
          </a:prstGeom>
          <a:noFill/>
        </p:spPr>
        <p:txBody>
          <a:bodyPr wrap="none" rtlCol="0">
            <a:spAutoFit/>
          </a:bodyPr>
          <a:lstStyle/>
          <a:p>
            <a:r>
              <a:rPr lang="en-US" sz="2400" dirty="0" smtClean="0">
                <a:solidFill>
                  <a:srgbClr val="002060"/>
                </a:solidFill>
                <a:latin typeface="Arial" pitchFamily="34" charset="0"/>
                <a:cs typeface="Arial" pitchFamily="34" charset="0"/>
              </a:rPr>
              <a:t>Two types:</a:t>
            </a:r>
          </a:p>
          <a:p>
            <a:endParaRPr lang="en-US" sz="2400" dirty="0" smtClean="0">
              <a:solidFill>
                <a:srgbClr val="002060"/>
              </a:solidFill>
              <a:latin typeface="Arial" pitchFamily="34" charset="0"/>
              <a:cs typeface="Arial" pitchFamily="34" charset="0"/>
            </a:endParaRPr>
          </a:p>
          <a:p>
            <a:pPr>
              <a:tabLst>
                <a:tab pos="804863" algn="l"/>
              </a:tabLst>
            </a:pPr>
            <a:r>
              <a:rPr lang="en-US" sz="2400" dirty="0" smtClean="0">
                <a:solidFill>
                  <a:srgbClr val="FF0000"/>
                </a:solidFill>
                <a:latin typeface="Arial" pitchFamily="34" charset="0"/>
                <a:cs typeface="Arial" pitchFamily="34" charset="0"/>
              </a:rPr>
              <a:t>C1 </a:t>
            </a:r>
            <a:r>
              <a:rPr lang="en-US" sz="2400" dirty="0" smtClean="0">
                <a:solidFill>
                  <a:srgbClr val="002060"/>
                </a:solidFill>
                <a:latin typeface="Arial" pitchFamily="34" charset="0"/>
                <a:cs typeface="Arial" pitchFamily="34" charset="0"/>
              </a:rPr>
              <a:t>– 	Approval pending technical review, </a:t>
            </a:r>
          </a:p>
          <a:p>
            <a:pPr>
              <a:tabLst>
                <a:tab pos="804863" algn="l"/>
              </a:tabLst>
            </a:pPr>
            <a:r>
              <a:rPr lang="en-US" sz="2400" dirty="0" smtClean="0">
                <a:solidFill>
                  <a:srgbClr val="002060"/>
                </a:solidFill>
                <a:latin typeface="Arial" pitchFamily="34" charset="0"/>
                <a:cs typeface="Arial" pitchFamily="34" charset="0"/>
              </a:rPr>
              <a:t>	no need to return to PAC</a:t>
            </a:r>
          </a:p>
          <a:p>
            <a:pPr>
              <a:tabLst>
                <a:tab pos="804863" algn="l"/>
              </a:tabLst>
            </a:pPr>
            <a:endParaRPr lang="en-US" sz="2400" dirty="0" smtClean="0">
              <a:solidFill>
                <a:srgbClr val="002060"/>
              </a:solidFill>
              <a:latin typeface="Arial" pitchFamily="34" charset="0"/>
              <a:cs typeface="Arial" pitchFamily="34" charset="0"/>
            </a:endParaRPr>
          </a:p>
          <a:p>
            <a:pPr>
              <a:tabLst>
                <a:tab pos="804863" algn="l"/>
              </a:tabLst>
            </a:pPr>
            <a:r>
              <a:rPr lang="en-US" sz="2400" dirty="0" smtClean="0">
                <a:solidFill>
                  <a:srgbClr val="FF0000"/>
                </a:solidFill>
                <a:latin typeface="Arial" pitchFamily="34" charset="0"/>
                <a:cs typeface="Arial" pitchFamily="34" charset="0"/>
              </a:rPr>
              <a:t>C2 </a:t>
            </a:r>
            <a:r>
              <a:rPr lang="en-US" sz="2400" dirty="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	Approval pending further review by</a:t>
            </a:r>
          </a:p>
          <a:p>
            <a:pPr>
              <a:tabLst>
                <a:tab pos="804863" algn="l"/>
              </a:tabLst>
            </a:pPr>
            <a:r>
              <a:rPr lang="en-US" sz="2400" dirty="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future PAC</a:t>
            </a:r>
          </a:p>
          <a:p>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65568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dirty="0" smtClean="0"/>
              <a:t>Proposals with Parallel Running</a:t>
            </a:r>
            <a:endParaRPr lang="en-US" dirty="0"/>
          </a:p>
        </p:txBody>
      </p:sp>
      <p:sp>
        <p:nvSpPr>
          <p:cNvPr id="3" name="Content Placeholder 2"/>
          <p:cNvSpPr>
            <a:spLocks noGrp="1"/>
          </p:cNvSpPr>
          <p:nvPr>
            <p:ph idx="1"/>
          </p:nvPr>
        </p:nvSpPr>
        <p:spPr/>
        <p:txBody>
          <a:bodyPr/>
          <a:lstStyle/>
          <a:p>
            <a:pPr marL="463550" indent="-463550"/>
            <a:r>
              <a:rPr lang="en-US" sz="2800" dirty="0" smtClean="0"/>
              <a:t>Parallel </a:t>
            </a:r>
            <a:r>
              <a:rPr lang="en-US" sz="2800" dirty="0"/>
              <a:t>running </a:t>
            </a:r>
            <a:r>
              <a:rPr lang="en-US" sz="2800" dirty="0" smtClean="0"/>
              <a:t>procedure</a:t>
            </a:r>
          </a:p>
          <a:p>
            <a:pPr marL="463550" indent="-463550"/>
            <a:endParaRPr lang="en-US" sz="2800" dirty="0" smtClean="0"/>
          </a:p>
          <a:p>
            <a:pPr marL="1146175" lvl="1" indent="-627063"/>
            <a:r>
              <a:rPr lang="en-US" sz="2800" dirty="0" smtClean="0"/>
              <a:t>Intent </a:t>
            </a:r>
            <a:r>
              <a:rPr lang="en-US" sz="2800" dirty="0"/>
              <a:t>is to encourage </a:t>
            </a:r>
            <a:r>
              <a:rPr lang="en-US" sz="2800" dirty="0" smtClean="0"/>
              <a:t>new proposals </a:t>
            </a:r>
            <a:r>
              <a:rPr lang="en-US" sz="2800" dirty="0"/>
              <a:t>of “run groups</a:t>
            </a:r>
            <a:r>
              <a:rPr lang="en-US" sz="2800" dirty="0" smtClean="0"/>
              <a:t>”</a:t>
            </a:r>
          </a:p>
          <a:p>
            <a:pPr marL="1146175" lvl="1" indent="-627063"/>
            <a:endParaRPr lang="en-US" sz="2800" dirty="0"/>
          </a:p>
          <a:p>
            <a:pPr marL="1146175" indent="-627063">
              <a:buNone/>
            </a:pPr>
            <a:r>
              <a:rPr lang="en-US" sz="2800" dirty="0" smtClean="0">
                <a:solidFill>
                  <a:srgbClr val="002060"/>
                </a:solidFill>
              </a:rPr>
              <a:t>–	</a:t>
            </a:r>
            <a:r>
              <a:rPr lang="en-US" sz="2800" dirty="0" smtClean="0"/>
              <a:t>Summary only of </a:t>
            </a:r>
            <a:r>
              <a:rPr lang="en-US" sz="2800" dirty="0"/>
              <a:t>additions to existing </a:t>
            </a:r>
            <a:r>
              <a:rPr lang="en-US" sz="2800" dirty="0" smtClean="0"/>
              <a:t>run group (PAC </a:t>
            </a:r>
            <a:r>
              <a:rPr lang="en-US" sz="2800" dirty="0"/>
              <a:t>to comment)</a:t>
            </a:r>
          </a:p>
          <a:p>
            <a:pPr marL="1146175" indent="-627063">
              <a:buNone/>
            </a:pP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E3020C3D-3A9E-4365-A324-D17EE06C8554}" type="slidenum">
              <a:rPr lang="en-US" smtClean="0"/>
              <a:pPr/>
              <a:t>7</a:t>
            </a:fld>
            <a:endParaRPr lang="en-US"/>
          </a:p>
        </p:txBody>
      </p:sp>
    </p:spTree>
    <p:extLst>
      <p:ext uri="{BB962C8B-B14F-4D97-AF65-F5344CB8AC3E}">
        <p14:creationId xmlns:p14="http://schemas.microsoft.com/office/powerpoint/2010/main" val="1327810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b="1" dirty="0" smtClean="0"/>
              <a:t>Policy on Equipment Availability</a:t>
            </a:r>
            <a:endParaRPr lang="en-US" b="1" dirty="0"/>
          </a:p>
        </p:txBody>
      </p:sp>
      <p:sp>
        <p:nvSpPr>
          <p:cNvPr id="3" name="Content Placeholder 2"/>
          <p:cNvSpPr>
            <a:spLocks noGrp="1"/>
          </p:cNvSpPr>
          <p:nvPr>
            <p:ph idx="1"/>
          </p:nvPr>
        </p:nvSpPr>
        <p:spPr>
          <a:xfrm>
            <a:off x="402608" y="1600200"/>
            <a:ext cx="8686800" cy="4525963"/>
          </a:xfrm>
        </p:spPr>
        <p:txBody>
          <a:bodyPr>
            <a:normAutofit/>
          </a:bodyPr>
          <a:lstStyle/>
          <a:p>
            <a:pPr marL="0" indent="0">
              <a:buNone/>
            </a:pPr>
            <a:r>
              <a:rPr lang="en-US" sz="2800" dirty="0"/>
              <a:t>New categories for resource availability:</a:t>
            </a:r>
          </a:p>
          <a:p>
            <a:pPr marL="682625" indent="-682625">
              <a:buNone/>
            </a:pPr>
            <a:r>
              <a:rPr lang="en-US" sz="2800" dirty="0">
                <a:solidFill>
                  <a:srgbClr val="002060"/>
                </a:solidFill>
              </a:rPr>
              <a:t>–</a:t>
            </a:r>
            <a:r>
              <a:rPr lang="en-US" sz="2800" dirty="0" smtClean="0"/>
              <a:t> 	Stage </a:t>
            </a:r>
            <a:r>
              <a:rPr lang="en-US" sz="2800" dirty="0"/>
              <a:t>I: resources need to </a:t>
            </a:r>
            <a:r>
              <a:rPr lang="en-US" sz="2800" dirty="0" smtClean="0"/>
              <a:t>be 	identified/obtained</a:t>
            </a:r>
            <a:endParaRPr lang="en-US" sz="2800" dirty="0"/>
          </a:p>
          <a:p>
            <a:pPr marL="682625" indent="-682625">
              <a:buNone/>
            </a:pPr>
            <a:r>
              <a:rPr lang="en-US" sz="2800" dirty="0" smtClean="0">
                <a:solidFill>
                  <a:srgbClr val="002060"/>
                </a:solidFill>
              </a:rPr>
              <a:t> </a:t>
            </a:r>
            <a:r>
              <a:rPr lang="en-US" sz="2800" dirty="0">
                <a:solidFill>
                  <a:srgbClr val="002060"/>
                </a:solidFill>
              </a:rPr>
              <a:t>– </a:t>
            </a:r>
            <a:r>
              <a:rPr lang="en-US" sz="2800" dirty="0" smtClean="0">
                <a:solidFill>
                  <a:srgbClr val="002060"/>
                </a:solidFill>
              </a:rPr>
              <a:t>	</a:t>
            </a:r>
            <a:r>
              <a:rPr lang="en-US" sz="2800" dirty="0" smtClean="0"/>
              <a:t>Stage </a:t>
            </a:r>
            <a:r>
              <a:rPr lang="en-US" sz="2800" dirty="0"/>
              <a:t>II: resources are essentially </a:t>
            </a:r>
            <a:r>
              <a:rPr lang="en-US" sz="2800" dirty="0" smtClean="0"/>
              <a:t>available</a:t>
            </a:r>
          </a:p>
          <a:p>
            <a:pPr marL="682625" indent="-682625">
              <a:buNone/>
            </a:pPr>
            <a:endParaRPr lang="en-US" sz="2800" dirty="0"/>
          </a:p>
          <a:p>
            <a:pPr marL="0" indent="0">
              <a:buNone/>
            </a:pPr>
            <a:r>
              <a:rPr lang="en-US" sz="2800" dirty="0" smtClean="0"/>
              <a:t>This will be considered a Laboratory issue </a:t>
            </a:r>
          </a:p>
          <a:p>
            <a:pPr marL="0" indent="0">
              <a:buNone/>
            </a:pPr>
            <a:r>
              <a:rPr lang="en-US" sz="2800" dirty="0" smtClean="0"/>
              <a:t>(not for PAC).</a:t>
            </a:r>
            <a:endParaRPr lang="en-US" sz="2800" dirty="0"/>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E3020C3D-3A9E-4365-A324-D17EE06C8554}" type="slidenum">
              <a:rPr lang="en-US" smtClean="0"/>
              <a:pPr/>
              <a:t>8</a:t>
            </a:fld>
            <a:endParaRPr lang="en-US"/>
          </a:p>
        </p:txBody>
      </p:sp>
    </p:spTree>
    <p:extLst>
      <p:ext uri="{BB962C8B-B14F-4D97-AF65-F5344CB8AC3E}">
        <p14:creationId xmlns:p14="http://schemas.microsoft.com/office/powerpoint/2010/main" val="3230182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t>High Impact</a:t>
            </a:r>
            <a:endParaRPr lang="en-US" dirty="0"/>
          </a:p>
        </p:txBody>
      </p:sp>
      <p:sp>
        <p:nvSpPr>
          <p:cNvPr id="4" name="TextBox 3"/>
          <p:cNvSpPr txBox="1"/>
          <p:nvPr/>
        </p:nvSpPr>
        <p:spPr>
          <a:xfrm>
            <a:off x="818866" y="1201003"/>
            <a:ext cx="8052179" cy="4401205"/>
          </a:xfrm>
          <a:prstGeom prst="rect">
            <a:avLst/>
          </a:prstGeom>
          <a:noFill/>
        </p:spPr>
        <p:txBody>
          <a:bodyPr wrap="square" rtlCol="0">
            <a:spAutoFit/>
          </a:bodyPr>
          <a:lstStyle/>
          <a:p>
            <a:pPr>
              <a:lnSpc>
                <a:spcPct val="200000"/>
              </a:lnSpc>
            </a:pPr>
            <a:r>
              <a:rPr lang="en-US" sz="2800" dirty="0" smtClean="0">
                <a:latin typeface="Arial" panose="020B0604020202020204" pitchFamily="34" charset="0"/>
                <a:cs typeface="Arial" panose="020B0604020202020204" pitchFamily="34" charset="0"/>
              </a:rPr>
              <a:t>For newly approved Stage II PAC44 proposals, PAC should consider if any of these should be included in the “High Impact” category to receive priority for scheduling in the early (first 3-5 years) running.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413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7581</TotalTime>
  <Words>724</Words>
  <Application>Microsoft Office PowerPoint</Application>
  <PresentationFormat>On-screen Show (4:3)</PresentationFormat>
  <Paragraphs>230</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JLabPowerpointMain</vt:lpstr>
      <vt:lpstr>1_JLabPowerpointMain</vt:lpstr>
      <vt:lpstr>PowerPoint Presentation</vt:lpstr>
      <vt:lpstr>PowerPoint Presentation</vt:lpstr>
      <vt:lpstr>12 GeV Approved Experiments by PAC Days</vt:lpstr>
      <vt:lpstr>Jeopardy</vt:lpstr>
      <vt:lpstr>PAC44</vt:lpstr>
      <vt:lpstr>Conditional Approval</vt:lpstr>
      <vt:lpstr>Proposals with Parallel Running</vt:lpstr>
      <vt:lpstr>Policy on Equipment Availability</vt:lpstr>
      <vt:lpstr>High Impact</vt:lpstr>
      <vt:lpstr>PAC Report</vt:lpstr>
      <vt:lpstr>New Proposals for PAC44</vt:lpstr>
      <vt:lpstr>New Run Group Proposals</vt:lpstr>
      <vt:lpstr>Conditional Returning for Approval</vt:lpstr>
      <vt:lpstr>Parallel Running Additions</vt:lpstr>
      <vt:lpstr>Letters of Intent</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Susan Brown</cp:lastModifiedBy>
  <cp:revision>41</cp:revision>
  <dcterms:created xsi:type="dcterms:W3CDTF">2013-08-22T19:51:08Z</dcterms:created>
  <dcterms:modified xsi:type="dcterms:W3CDTF">2016-07-25T12:06:11Z</dcterms:modified>
</cp:coreProperties>
</file>