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embeddings/Microsoft_Equation7.bin" ContentType="application/vnd.openxmlformats-officedocument.oleObject"/>
  <Override PartName="/ppt/slideMasters/slideMaster6.xml" ContentType="application/vnd.openxmlformats-officedocument.presentationml.slideMaster+xml"/>
  <Default Extension="rels" ContentType="application/vnd.openxmlformats-package.relationships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Masters/slideMaster2.xml" ContentType="application/vnd.openxmlformats-officedocument.presentationml.slideMaster+xml"/>
  <Override PartName="/ppt/theme/theme6.xml" ContentType="application/vnd.openxmlformats-officedocument.theme+xml"/>
  <Override PartName="/ppt/theme/theme2.xml" ContentType="application/vnd.openxmlformats-officedocument.theme+xml"/>
  <Override PartName="/ppt/slideLayouts/slideLayout1.xml" ContentType="application/vnd.openxmlformats-officedocument.presentationml.slideLayout+xml"/>
  <Default Extension="jpeg" ContentType="image/jpeg"/>
  <Override PartName="/ppt/slides/slide22.xml" ContentType="application/vnd.openxmlformats-officedocument.presentationml.slide+xml"/>
  <Override PartName="/ppt/embeddings/Microsoft_Equation3.bin" ContentType="application/vnd.openxmlformats-officedocument.oleObject"/>
  <Override PartName="/docProps/app.xml" ContentType="application/vnd.openxmlformats-officedocument.extended-properties+xml"/>
  <Default Extension="xml" ContentType="application/xml"/>
  <Override PartName="/ppt/slides/slide19.xml" ContentType="application/vnd.openxmlformats-officedocument.presentationml.slide+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theme/theme7.xml" ContentType="application/vnd.openxmlformats-officedocument.theme+xml"/>
  <Override PartName="/ppt/slides/slide2.xml" ContentType="application/vnd.openxmlformats-officedocument.presentationml.slide+xml"/>
  <Override PartName="/ppt/embeddings/Microsoft_Equation4.bin" ContentType="application/vnd.openxmlformats-officedocument.oleObject"/>
  <Override PartName="/ppt/slideMasters/slideMaster3.xml" ContentType="application/vnd.openxmlformats-officedocument.presentationml.slideMaster+xml"/>
  <Override PartName="/ppt/theme/theme3.xml" ContentType="application/vnd.openxmlformats-officedocument.theme+xml"/>
  <Override PartName="/ppt/slideLayouts/slideLayout2.xml" ContentType="application/vnd.openxmlformats-officedocument.presentationml.slideLayout+xml"/>
  <Override PartName="/ppt/theme/theme10.xml" ContentType="application/vnd.openxmlformats-officedocument.theme+xml"/>
  <Override PartName="/ppt/slides/slide23.xml" ContentType="application/vnd.openxmlformats-officedocument.presentationml.slide+xml"/>
  <Default Extension="png" ContentType="image/png"/>
  <Override PartName="/ppt/notesSlides/notesSlide6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8.xml" ContentType="application/vnd.openxmlformats-officedocument.theme+xml"/>
  <Override PartName="/ppt/slides/slide3.xml" ContentType="application/vnd.openxmlformats-officedocument.presentationml.slide+xml"/>
  <Default Extension="vml" ContentType="application/vnd.openxmlformats-officedocument.vmlDrawing"/>
  <Override PartName="/ppt/slideMasters/slideMaster4.xml" ContentType="application/vnd.openxmlformats-officedocument.presentationml.slideMaster+xml"/>
  <Override PartName="/ppt/embeddings/Microsoft_Equation5.bin" ContentType="application/vnd.openxmlformats-officedocument.oleObject"/>
  <Override PartName="/ppt/theme/theme4.xml" ContentType="application/vnd.openxmlformats-officedocument.them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embeddings/Microsoft_Equation1.bin" ContentType="application/vnd.openxmlformats-officedocument.oleObject"/>
  <Override PartName="/ppt/slides/slide20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theme/theme9.xml" ContentType="application/vnd.openxmlformats-officedocument.theme+xml"/>
  <Override PartName="/ppt/slideMasters/slideMaster5.xml" ContentType="application/vnd.openxmlformats-officedocument.presentationml.slideMaster+xml"/>
  <Default Extension="wmf" ContentType="image/x-wmf"/>
  <Override PartName="/ppt/theme/theme5.xml" ContentType="application/vnd.openxmlformats-officedocument.theme+xml"/>
  <Override PartName="/ppt/slideLayouts/slideLayout4.xml" ContentType="application/vnd.openxmlformats-officedocument.presentationml.slideLayout+xml"/>
  <Override PartName="/ppt/embeddings/Microsoft_Equation6.bin" ContentType="application/vnd.openxmlformats-officedocument.oleObject"/>
  <Override PartName="/ppt/embeddings/Microsoft_Equation2.bin" ContentType="application/vnd.openxmlformats-officedocument.oleObject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aveSubsetFonts="1" autoCompressPictures="0">
  <p:sldMasterIdLst>
    <p:sldMasterId id="2147483648" r:id="rId1"/>
    <p:sldMasterId id="2147483660" r:id="rId2"/>
    <p:sldMasterId id="2147483661" r:id="rId3"/>
    <p:sldMasterId id="2147483670" r:id="rId4"/>
    <p:sldMasterId id="2147483671" r:id="rId5"/>
    <p:sldMasterId id="2147483674" r:id="rId6"/>
    <p:sldMasterId id="2147483676" r:id="rId7"/>
    <p:sldMasterId id="2147483678" r:id="rId8"/>
  </p:sldMasterIdLst>
  <p:notesMasterIdLst>
    <p:notesMasterId r:id="rId33"/>
  </p:notesMasterIdLst>
  <p:handoutMasterIdLst>
    <p:handoutMasterId r:id="rId34"/>
  </p:handoutMasterIdLst>
  <p:sldIdLst>
    <p:sldId id="343" r:id="rId9"/>
    <p:sldId id="399" r:id="rId10"/>
    <p:sldId id="401" r:id="rId11"/>
    <p:sldId id="402" r:id="rId12"/>
    <p:sldId id="406" r:id="rId13"/>
    <p:sldId id="439" r:id="rId14"/>
    <p:sldId id="425" r:id="rId15"/>
    <p:sldId id="426" r:id="rId16"/>
    <p:sldId id="427" r:id="rId17"/>
    <p:sldId id="429" r:id="rId18"/>
    <p:sldId id="433" r:id="rId19"/>
    <p:sldId id="434" r:id="rId20"/>
    <p:sldId id="436" r:id="rId21"/>
    <p:sldId id="405" r:id="rId22"/>
    <p:sldId id="438" r:id="rId23"/>
    <p:sldId id="416" r:id="rId24"/>
    <p:sldId id="417" r:id="rId25"/>
    <p:sldId id="418" r:id="rId26"/>
    <p:sldId id="419" r:id="rId27"/>
    <p:sldId id="420" r:id="rId28"/>
    <p:sldId id="421" r:id="rId29"/>
    <p:sldId id="422" r:id="rId30"/>
    <p:sldId id="423" r:id="rId31"/>
    <p:sldId id="404" r:id="rId3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F5E617"/>
    <a:srgbClr val="00C600"/>
    <a:srgbClr val="CDC009"/>
    <a:srgbClr val="D6C80C"/>
    <a:srgbClr val="E4D510"/>
    <a:srgbClr val="E4B72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187" autoAdjust="0"/>
    <p:restoredTop sz="94660"/>
  </p:normalViewPr>
  <p:slideViewPr>
    <p:cSldViewPr snapToGrid="0" snapToObjects="1">
      <p:cViewPr>
        <p:scale>
          <a:sx n="100" d="100"/>
          <a:sy n="100" d="100"/>
        </p:scale>
        <p:origin x="-1144" y="-2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2.xml"/><Relationship Id="rId21" Type="http://schemas.openxmlformats.org/officeDocument/2006/relationships/slide" Target="slides/slide13.xml"/><Relationship Id="rId22" Type="http://schemas.openxmlformats.org/officeDocument/2006/relationships/slide" Target="slides/slide14.xml"/><Relationship Id="rId23" Type="http://schemas.openxmlformats.org/officeDocument/2006/relationships/slide" Target="slides/slide15.xml"/><Relationship Id="rId24" Type="http://schemas.openxmlformats.org/officeDocument/2006/relationships/slide" Target="slides/slide16.xml"/><Relationship Id="rId25" Type="http://schemas.openxmlformats.org/officeDocument/2006/relationships/slide" Target="slides/slide17.xml"/><Relationship Id="rId26" Type="http://schemas.openxmlformats.org/officeDocument/2006/relationships/slide" Target="slides/slide18.xml"/><Relationship Id="rId27" Type="http://schemas.openxmlformats.org/officeDocument/2006/relationships/slide" Target="slides/slide19.xml"/><Relationship Id="rId28" Type="http://schemas.openxmlformats.org/officeDocument/2006/relationships/slide" Target="slides/slide20.xml"/><Relationship Id="rId29" Type="http://schemas.openxmlformats.org/officeDocument/2006/relationships/slide" Target="slides/slide2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30" Type="http://schemas.openxmlformats.org/officeDocument/2006/relationships/slide" Target="slides/slide22.xml"/><Relationship Id="rId31" Type="http://schemas.openxmlformats.org/officeDocument/2006/relationships/slide" Target="slides/slide23.xml"/><Relationship Id="rId32" Type="http://schemas.openxmlformats.org/officeDocument/2006/relationships/slide" Target="slides/slide24.xml"/><Relationship Id="rId9" Type="http://schemas.openxmlformats.org/officeDocument/2006/relationships/slide" Target="slides/slide1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Relationship Id="rId33" Type="http://schemas.openxmlformats.org/officeDocument/2006/relationships/notesMaster" Target="notesMasters/notesMaster1.xml"/><Relationship Id="rId34" Type="http://schemas.openxmlformats.org/officeDocument/2006/relationships/handoutMaster" Target="handoutMasters/handoutMaster1.xml"/><Relationship Id="rId35" Type="http://schemas.openxmlformats.org/officeDocument/2006/relationships/printerSettings" Target="printerSettings/printerSettings1.bin"/><Relationship Id="rId36" Type="http://schemas.openxmlformats.org/officeDocument/2006/relationships/presProps" Target="presProps.xml"/><Relationship Id="rId10" Type="http://schemas.openxmlformats.org/officeDocument/2006/relationships/slide" Target="slides/slide2.xml"/><Relationship Id="rId11" Type="http://schemas.openxmlformats.org/officeDocument/2006/relationships/slide" Target="slides/slide3.xml"/><Relationship Id="rId12" Type="http://schemas.openxmlformats.org/officeDocument/2006/relationships/slide" Target="slides/slide4.xml"/><Relationship Id="rId13" Type="http://schemas.openxmlformats.org/officeDocument/2006/relationships/slide" Target="slides/slide5.xml"/><Relationship Id="rId14" Type="http://schemas.openxmlformats.org/officeDocument/2006/relationships/slide" Target="slides/slide6.xml"/><Relationship Id="rId15" Type="http://schemas.openxmlformats.org/officeDocument/2006/relationships/slide" Target="slides/slide7.xml"/><Relationship Id="rId16" Type="http://schemas.openxmlformats.org/officeDocument/2006/relationships/slide" Target="slides/slide8.xml"/><Relationship Id="rId17" Type="http://schemas.openxmlformats.org/officeDocument/2006/relationships/slide" Target="slides/slide9.xml"/><Relationship Id="rId18" Type="http://schemas.openxmlformats.org/officeDocument/2006/relationships/slide" Target="slides/slide10.xml"/><Relationship Id="rId19" Type="http://schemas.openxmlformats.org/officeDocument/2006/relationships/slide" Target="slides/slide11.xml"/><Relationship Id="rId37" Type="http://schemas.openxmlformats.org/officeDocument/2006/relationships/viewProps" Target="viewProps.xml"/><Relationship Id="rId38" Type="http://schemas.openxmlformats.org/officeDocument/2006/relationships/theme" Target="theme/theme1.xml"/><Relationship Id="rId39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Relationship Id="rId2" Type="http://schemas.openxmlformats.org/officeDocument/2006/relationships/image" Target="../media/image18.wmf"/><Relationship Id="rId3" Type="http://schemas.openxmlformats.org/officeDocument/2006/relationships/image" Target="../media/image1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Relationship Id="rId2" Type="http://schemas.openxmlformats.org/officeDocument/2006/relationships/image" Target="../media/image2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F474EE-5E40-6542-BD8F-9C044BFD234F}" type="datetimeFigureOut">
              <a:rPr lang="en-US" smtClean="0"/>
              <a:pPr/>
              <a:t>7/28/16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59A3B4-F62E-EE4E-A913-174E772C4EB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ACBB7C-2880-9F41-8354-6226AB00A8C1}" type="datetimeFigureOut">
              <a:rPr lang="en-US" smtClean="0"/>
              <a:pPr/>
              <a:t>7/28/16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D87DBD-AF5F-9E41-A71C-1C6BB24855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AE27282-825A-3841-AC03-6DB456144D27}" type="slidenum">
              <a:rPr lang="en-US">
                <a:latin typeface="Tahoma" pitchFamily="-110" charset="0"/>
              </a:rPr>
              <a:pPr/>
              <a:t>1</a:t>
            </a:fld>
            <a:endParaRPr lang="en-US">
              <a:latin typeface="Tahoma" pitchFamily="-110" charset="0"/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0F421D-94D7-834B-8756-E8491E5E87D6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0F421D-94D7-834B-8756-E8491E5E87D6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4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36FDE3-16E2-4759-AFD2-07DCF33C2D36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baseline="0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41969EE-4CF9-4BF9-8199-BC4A54B1482C}" type="slidenum">
              <a:rPr lang="en-US" smtClean="0">
                <a:latin typeface="Arial" charset="0"/>
              </a:rPr>
              <a:pPr/>
              <a:t>17</a:t>
            </a:fld>
            <a:endParaRPr lang="en-US" smtClean="0">
              <a:latin typeface="Arial" charset="0"/>
            </a:endParaRPr>
          </a:p>
        </p:txBody>
      </p:sp>
      <p:sp>
        <p:nvSpPr>
          <p:cNvPr id="200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0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6992A6-A82E-43D0-A077-F8223F86E17D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6992A6-A82E-43D0-A077-F8223F86E17D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39872-1011-5647-9480-4B3EE6F946ED}" type="datetime1">
              <a:rPr lang="en-US" smtClean="0"/>
              <a:pPr/>
              <a:t>7/28/16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V. Burkert, PAC44 Meeting, July 25,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577F5-4CBB-1B4A-A4E3-F09C5D46D8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4F2D8-91F2-7345-8A2E-0F7DA77C0925}" type="datetime1">
              <a:rPr lang="en-US" smtClean="0"/>
              <a:pPr/>
              <a:t>7/28/16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V. Burkert, PAC44 Meeting, July 25,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577F5-4CBB-1B4A-A4E3-F09C5D46D8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DDEE9-AF30-1244-8047-B1F266F7F19A}" type="datetime1">
              <a:rPr lang="en-US" smtClean="0"/>
              <a:pPr/>
              <a:t>7/28/16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V. Burkert, PAC44 Meeting, July 25,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577F5-4CBB-1B4A-A4E3-F09C5D46D8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C023B-2FE8-954F-8B1F-D88AD0324523}" type="datetime1">
              <a:rPr lang="en-US" smtClean="0"/>
              <a:pPr/>
              <a:t>7/28/16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V. Burkert, PAC44 Meeting, July 25,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577F5-4CBB-1B4A-A4E3-F09C5D46D8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8ADC4-4FD5-044E-9BA1-FF58B3E15085}" type="datetime1">
              <a:rPr lang="en-US" smtClean="0"/>
              <a:pPr/>
              <a:t>7/28/16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V. Burkert, PAC44 Meeting, July 25,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577F5-4CBB-1B4A-A4E3-F09C5D46D8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A38D8-629B-264B-8C6F-D789C7F04CC7}" type="datetime1">
              <a:rPr lang="en-US" smtClean="0"/>
              <a:pPr/>
              <a:t>7/28/16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V. Burkert, PAC44 Meeting, July 25, 2016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577F5-4CBB-1B4A-A4E3-F09C5D46D8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43C73-3C21-5A4F-AD92-EDAB800BF009}" type="datetime1">
              <a:rPr lang="en-US" smtClean="0"/>
              <a:pPr/>
              <a:t>7/28/16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V. Burkert, PAC44 Meeting, July 25, 2016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577F5-4CBB-1B4A-A4E3-F09C5D46D8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9C236-E4B7-BF43-AAA4-CD6E8F335192}" type="datetime1">
              <a:rPr lang="en-US" smtClean="0"/>
              <a:pPr/>
              <a:t>7/28/16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V. Burkert, PAC44 Meeting, July 25, 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577F5-4CBB-1B4A-A4E3-F09C5D46D8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87796-C82D-8645-83AA-35D7CD4CBB7C}" type="datetime1">
              <a:rPr lang="en-US" smtClean="0"/>
              <a:pPr/>
              <a:t>7/28/16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V. Burkert, PAC44 Meeting, July 25, 2016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577F5-4CBB-1B4A-A4E3-F09C5D46D8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BDC49-0C60-C849-BE85-2C3A7E64592F}" type="datetime1">
              <a:rPr lang="en-US" smtClean="0"/>
              <a:pPr/>
              <a:t>7/28/16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V. Burkert, PAC44 Meeting, July 25, 2016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577F5-4CBB-1B4A-A4E3-F09C5D46D8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86BD9-7FA0-4F4F-A8F1-43195F69FC5D}" type="datetime1">
              <a:rPr lang="en-US" smtClean="0"/>
              <a:pPr/>
              <a:t>7/28/16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V. Burkert, PAC44 Meeting, July 25, 2016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577F5-4CBB-1B4A-A4E3-F09C5D46D8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9798"/>
            <a:ext cx="8229600" cy="8724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5877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3EB352-7658-9C42-ADAB-72C7C35155D7}" type="datetime1">
              <a:rPr lang="en-US" smtClean="0"/>
              <a:pPr/>
              <a:t>7/28/16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5877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V. Burkert, PAC44 Meeting, July 25,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45877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9577F5-4CBB-1B4A-A4E3-F09C5D46D8A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782634"/>
            <a:ext cx="9144000" cy="1588"/>
          </a:xfrm>
          <a:prstGeom prst="line">
            <a:avLst/>
          </a:prstGeom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>
            <a:outerShdw dist="20000" dir="6240000" rotWithShape="0">
              <a:srgbClr val="000000"/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0" y="6387076"/>
            <a:ext cx="9144000" cy="1588"/>
          </a:xfrm>
          <a:prstGeom prst="line">
            <a:avLst/>
          </a:prstGeom>
          <a:ln w="2857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>
            <a:outerShdw dist="20000" dir="6240000" rotWithShape="0">
              <a:srgbClr val="000000"/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76200" y="835022"/>
            <a:ext cx="9067800" cy="1588"/>
          </a:xfrm>
          <a:prstGeom prst="line">
            <a:avLst/>
          </a:prstGeom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 userDrawn="1"/>
        </p:nvSpPr>
        <p:spPr>
          <a:xfrm>
            <a:off x="0" y="-1"/>
            <a:ext cx="9144000" cy="6400800"/>
          </a:xfrm>
          <a:prstGeom prst="rect">
            <a:avLst/>
          </a:prstGeom>
          <a:gradFill>
            <a:gsLst>
              <a:gs pos="0">
                <a:schemeClr val="bg2">
                  <a:tint val="40000"/>
                  <a:satMod val="350000"/>
                </a:schemeClr>
              </a:gs>
              <a:gs pos="40000">
                <a:schemeClr val="bg2">
                  <a:tint val="45000"/>
                  <a:shade val="99000"/>
                  <a:satMod val="350000"/>
                </a:schemeClr>
              </a:gs>
              <a:gs pos="100000">
                <a:schemeClr val="bg2">
                  <a:shade val="20000"/>
                  <a:satMod val="255000"/>
                </a:schemeClr>
              </a:gs>
            </a:gsLst>
            <a:path path="circle">
              <a:fillToRect l="50000" t="-80000" r="50000" b="180000"/>
            </a:path>
          </a:gradFill>
        </p:spPr>
        <p:txBody>
          <a:bodyPr wrap="square" rtlCol="0">
            <a:spAutoFit/>
          </a:bodyPr>
          <a:lstStyle/>
          <a:p>
            <a:pPr algn="ctr" defTabSz="914400"/>
            <a:endParaRPr lang="en-US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240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Line 10"/>
          <p:cNvSpPr>
            <a:spLocks noChangeShapeType="1"/>
          </p:cNvSpPr>
          <p:nvPr userDrawn="1"/>
        </p:nvSpPr>
        <p:spPr bwMode="auto">
          <a:xfrm>
            <a:off x="0" y="914400"/>
            <a:ext cx="9144000" cy="0"/>
          </a:xfrm>
          <a:prstGeom prst="line">
            <a:avLst/>
          </a:prstGeom>
          <a:noFill/>
          <a:ln w="63500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2" name="Date Placeholder 1"/>
          <p:cNvSpPr>
            <a:spLocks noGrp="1"/>
          </p:cNvSpPr>
          <p:nvPr>
            <p:ph type="dt" sz="half" idx="2"/>
          </p:nvPr>
        </p:nvSpPr>
        <p:spPr>
          <a:xfrm>
            <a:off x="479096" y="6492875"/>
            <a:ext cx="801776" cy="36512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fld id="{435C1206-E587-4043-8B6D-984671C105BC}" type="datetime1">
              <a:rPr lang="en-US" smtClean="0">
                <a:solidFill>
                  <a:prstClr val="black"/>
                </a:solidFill>
              </a:rPr>
              <a:pPr/>
              <a:t>7/28/16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10601" y="6492875"/>
            <a:ext cx="3625139" cy="36512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en-US" smtClean="0">
                <a:solidFill>
                  <a:prstClr val="black"/>
                </a:solidFill>
              </a:rPr>
              <a:t>V. Burkert, PAC44 Meeting, July 25, 2016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834116" y="6492875"/>
            <a:ext cx="584643" cy="36512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fld id="{9E041EDE-50F2-FD49-B156-DFB8E5BC9437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5E2CA213-AFBB-2E47-8111-98B8E267F3F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7/28/16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92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V. Burkert, PAC44 Meeting, July 25, 2016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9E041EDE-50F2-FD49-B156-DFB8E5BC9437}" type="slidenum">
              <a:rPr lang="en-US" b="1" smtClean="0">
                <a:solidFill>
                  <a:prstClr val="black">
                    <a:tint val="75000"/>
                  </a:prstClr>
                </a:solidFill>
                <a:latin typeface="Times New Roman" pitchFamily="-110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b="1" dirty="0">
              <a:solidFill>
                <a:prstClr val="black">
                  <a:tint val="75000"/>
                </a:prstClr>
              </a:solidFill>
              <a:latin typeface="Times New Roman" pitchFamily="-110" charset="0"/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838200"/>
            <a:ext cx="9144000" cy="1588"/>
          </a:xfrm>
          <a:prstGeom prst="line">
            <a:avLst/>
          </a:prstGeom>
          <a:ln w="5715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63500" dir="2700000" algn="br">
              <a:srgbClr val="000000"/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>
            <a:off x="0" y="6387076"/>
            <a:ext cx="9144000" cy="1588"/>
          </a:xfrm>
          <a:prstGeom prst="line">
            <a:avLst/>
          </a:prstGeom>
          <a:ln w="2857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>
            <a:outerShdw dist="20000" dir="6240000" rotWithShape="0">
              <a:srgbClr val="000000"/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505C535B-3BCA-F744-9789-545AFB73CAF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7/28/16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92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V. Burkert, PAC44 Meeting, July 25, 2016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9E041EDE-50F2-FD49-B156-DFB8E5BC9437}" type="slidenum">
              <a:rPr lang="en-US" b="1" smtClean="0">
                <a:solidFill>
                  <a:prstClr val="black">
                    <a:tint val="75000"/>
                  </a:prstClr>
                </a:solidFill>
                <a:latin typeface="Times New Roman" pitchFamily="-110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b="1" dirty="0">
              <a:solidFill>
                <a:prstClr val="black">
                  <a:tint val="75000"/>
                </a:prstClr>
              </a:solidFill>
              <a:latin typeface="Times New Roman" pitchFamily="-110" charset="0"/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838200"/>
            <a:ext cx="9144000" cy="1588"/>
          </a:xfrm>
          <a:prstGeom prst="line">
            <a:avLst/>
          </a:prstGeom>
          <a:ln w="5715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63500" dir="2700000" algn="br">
              <a:srgbClr val="000000"/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>
            <a:off x="0" y="6387076"/>
            <a:ext cx="9144000" cy="1588"/>
          </a:xfrm>
          <a:prstGeom prst="line">
            <a:avLst/>
          </a:prstGeom>
          <a:ln w="2857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>
            <a:outerShdw dist="20000" dir="6240000" rotWithShape="0">
              <a:srgbClr val="000000"/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AC0A0788-DD51-334C-9BE8-12BB8B30EC3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7/28/16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92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V. Burkert, PAC44 Meeting, July 25, 2016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9E041EDE-50F2-FD49-B156-DFB8E5BC9437}" type="slidenum">
              <a:rPr lang="en-US" b="1" smtClean="0">
                <a:solidFill>
                  <a:prstClr val="black">
                    <a:tint val="75000"/>
                  </a:prstClr>
                </a:solidFill>
                <a:latin typeface="Times New Roman" pitchFamily="-110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b="1" dirty="0">
              <a:solidFill>
                <a:prstClr val="black">
                  <a:tint val="75000"/>
                </a:prstClr>
              </a:solidFill>
              <a:latin typeface="Times New Roman" pitchFamily="-110" charset="0"/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838200"/>
            <a:ext cx="9144000" cy="1588"/>
          </a:xfrm>
          <a:prstGeom prst="line">
            <a:avLst/>
          </a:prstGeom>
          <a:ln w="5715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63500" dir="2700000" algn="br">
              <a:srgbClr val="000000"/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>
            <a:off x="0" y="6387076"/>
            <a:ext cx="9144000" cy="1588"/>
          </a:xfrm>
          <a:prstGeom prst="line">
            <a:avLst/>
          </a:prstGeom>
          <a:ln w="2857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>
            <a:outerShdw dist="20000" dir="6240000" rotWithShape="0">
              <a:srgbClr val="000000"/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31030684-42A6-3547-9FCF-FAA5464E1BE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7/28/16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92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V. Burkert, PAC44 Meeting, July 25, 2016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9E041EDE-50F2-FD49-B156-DFB8E5BC9437}" type="slidenum">
              <a:rPr lang="en-US" b="1" smtClean="0">
                <a:solidFill>
                  <a:prstClr val="black">
                    <a:tint val="75000"/>
                  </a:prstClr>
                </a:solidFill>
                <a:latin typeface="Times New Roman" pitchFamily="-110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b="1" dirty="0">
              <a:solidFill>
                <a:prstClr val="black">
                  <a:tint val="75000"/>
                </a:prstClr>
              </a:solidFill>
              <a:latin typeface="Times New Roman" pitchFamily="-110" charset="0"/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838200"/>
            <a:ext cx="9144000" cy="1588"/>
          </a:xfrm>
          <a:prstGeom prst="line">
            <a:avLst/>
          </a:prstGeom>
          <a:ln w="5715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63500" dir="2700000" algn="br">
              <a:srgbClr val="000000"/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>
            <a:off x="0" y="6387076"/>
            <a:ext cx="9144000" cy="1588"/>
          </a:xfrm>
          <a:prstGeom prst="line">
            <a:avLst/>
          </a:prstGeom>
          <a:ln w="2857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>
            <a:outerShdw dist="20000" dir="6240000" rotWithShape="0">
              <a:srgbClr val="000000"/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 userDrawn="1"/>
        </p:nvSpPr>
        <p:spPr>
          <a:xfrm>
            <a:off x="0" y="-1"/>
            <a:ext cx="9144000" cy="6400800"/>
          </a:xfrm>
          <a:prstGeom prst="rect">
            <a:avLst/>
          </a:prstGeom>
          <a:gradFill>
            <a:gsLst>
              <a:gs pos="0">
                <a:schemeClr val="bg2">
                  <a:tint val="40000"/>
                  <a:satMod val="350000"/>
                </a:schemeClr>
              </a:gs>
              <a:gs pos="40000">
                <a:schemeClr val="bg2">
                  <a:tint val="45000"/>
                  <a:shade val="99000"/>
                  <a:satMod val="350000"/>
                </a:schemeClr>
              </a:gs>
              <a:gs pos="100000">
                <a:schemeClr val="bg2">
                  <a:shade val="20000"/>
                  <a:satMod val="255000"/>
                </a:schemeClr>
              </a:gs>
            </a:gsLst>
            <a:path path="circle">
              <a:fillToRect l="50000" t="-80000" r="50000" b="180000"/>
            </a:path>
          </a:gradFill>
        </p:spPr>
        <p:txBody>
          <a:bodyPr wrap="square" rtlCol="0">
            <a:spAutoFit/>
          </a:bodyPr>
          <a:lstStyle/>
          <a:p>
            <a:pPr algn="ctr" defTabSz="914400"/>
            <a:endParaRPr lang="en-US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240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Line 10"/>
          <p:cNvSpPr>
            <a:spLocks noChangeShapeType="1"/>
          </p:cNvSpPr>
          <p:nvPr userDrawn="1"/>
        </p:nvSpPr>
        <p:spPr bwMode="auto">
          <a:xfrm>
            <a:off x="0" y="914400"/>
            <a:ext cx="9144000" cy="0"/>
          </a:xfrm>
          <a:prstGeom prst="line">
            <a:avLst/>
          </a:prstGeom>
          <a:noFill/>
          <a:ln w="63500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2" name="Date Placeholder 1"/>
          <p:cNvSpPr>
            <a:spLocks noGrp="1"/>
          </p:cNvSpPr>
          <p:nvPr>
            <p:ph type="dt" sz="half" idx="2"/>
          </p:nvPr>
        </p:nvSpPr>
        <p:spPr>
          <a:xfrm>
            <a:off x="479096" y="6492875"/>
            <a:ext cx="1121104" cy="36512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fld id="{AF7383C3-0C95-3349-AD0F-23BCCD8BF8FD}" type="datetime1">
              <a:rPr lang="en-US" smtClean="0">
                <a:solidFill>
                  <a:prstClr val="black"/>
                </a:solidFill>
              </a:rPr>
              <a:pPr/>
              <a:t>7/28/16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10601" y="6492875"/>
            <a:ext cx="4164899" cy="36512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en-US" smtClean="0">
                <a:solidFill>
                  <a:prstClr val="black"/>
                </a:solidFill>
              </a:rPr>
              <a:t>V. Burkert, PAC44 Meeting, July 25, 2016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834116" y="6492875"/>
            <a:ext cx="584643" cy="36512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fld id="{9E041EDE-50F2-FD49-B156-DFB8E5BC9437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0674DC15-6538-6149-9843-4C8D0155E20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7/28/16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92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V. Burkert, PAC44 Meeting, July 25, 2016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9E041EDE-50F2-FD49-B156-DFB8E5BC9437}" type="slidenum">
              <a:rPr lang="en-US" b="1" smtClean="0">
                <a:solidFill>
                  <a:prstClr val="black">
                    <a:tint val="75000"/>
                  </a:prstClr>
                </a:solidFill>
                <a:latin typeface="Times New Roman" pitchFamily="-110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b="1" dirty="0">
              <a:solidFill>
                <a:prstClr val="black">
                  <a:tint val="75000"/>
                </a:prstClr>
              </a:solidFill>
              <a:latin typeface="Times New Roman" pitchFamily="-110" charset="0"/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838200"/>
            <a:ext cx="9144000" cy="1588"/>
          </a:xfrm>
          <a:prstGeom prst="line">
            <a:avLst/>
          </a:prstGeom>
          <a:ln w="5715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63500" dir="2700000" algn="br">
              <a:srgbClr val="000000"/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>
            <a:off x="0" y="6387076"/>
            <a:ext cx="9144000" cy="1588"/>
          </a:xfrm>
          <a:prstGeom prst="line">
            <a:avLst/>
          </a:prstGeom>
          <a:ln w="2857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>
            <a:outerShdw dist="20000" dir="6240000" rotWithShape="0">
              <a:srgbClr val="000000"/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15.wmf"/><Relationship Id="rId5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4" Type="http://schemas.openxmlformats.org/officeDocument/2006/relationships/oleObject" Target="../embeddings/Microsoft_Equation1.bin"/><Relationship Id="rId5" Type="http://schemas.openxmlformats.org/officeDocument/2006/relationships/oleObject" Target="../embeddings/Microsoft_Equation2.bin"/><Relationship Id="rId6" Type="http://schemas.openxmlformats.org/officeDocument/2006/relationships/oleObject" Target="../embeddings/Microsoft_Equation3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4" Type="http://schemas.openxmlformats.org/officeDocument/2006/relationships/oleObject" Target="../embeddings/Microsoft_Equation4.bin"/><Relationship Id="rId5" Type="http://schemas.openxmlformats.org/officeDocument/2006/relationships/oleObject" Target="../embeddings/Microsoft_Equation5.bin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4" Type="http://schemas.openxmlformats.org/officeDocument/2006/relationships/image" Target="../media/image23.png"/><Relationship Id="rId5" Type="http://schemas.openxmlformats.org/officeDocument/2006/relationships/oleObject" Target="../embeddings/Microsoft_Equation6.bin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oleObject" Target="../embeddings/Microsoft_Equation7.bin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w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w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Relationship Id="rId3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9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1016000"/>
            <a:ext cx="4514257" cy="1507095"/>
          </a:xfrm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900" b="1" i="1" dirty="0" smtClean="0">
                <a:solidFill>
                  <a:srgbClr val="000090"/>
                </a:solidFill>
              </a:rPr>
              <a:t>Hall B Run Group Additions</a:t>
            </a:r>
            <a:endParaRPr lang="en-US" sz="4900" b="1" i="1" dirty="0">
              <a:solidFill>
                <a:srgbClr val="000090"/>
              </a:solidFill>
            </a:endParaRPr>
          </a:p>
        </p:txBody>
      </p:sp>
      <p:sp>
        <p:nvSpPr>
          <p:cNvPr id="41988" name="Text Box 3"/>
          <p:cNvSpPr txBox="1">
            <a:spLocks noChangeArrowheads="1"/>
          </p:cNvSpPr>
          <p:nvPr/>
        </p:nvSpPr>
        <p:spPr bwMode="auto">
          <a:xfrm>
            <a:off x="1793450" y="2599295"/>
            <a:ext cx="2494192" cy="461665"/>
          </a:xfrm>
          <a:prstGeom prst="rect">
            <a:avLst/>
          </a:prstGeom>
          <a:solidFill>
            <a:schemeClr val="bg1"/>
          </a:solidFill>
          <a:ln>
            <a:noFill/>
            <a:headEnd/>
            <a:tailEnd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0" dirty="0">
                <a:solidFill>
                  <a:srgbClr val="000090"/>
                </a:solidFill>
                <a:latin typeface="Tahoma"/>
                <a:cs typeface="Tahoma"/>
              </a:rPr>
              <a:t>Volker D. </a:t>
            </a:r>
            <a:r>
              <a:rPr lang="en-US" sz="2400" b="0" dirty="0" smtClean="0">
                <a:solidFill>
                  <a:srgbClr val="000090"/>
                </a:solidFill>
                <a:latin typeface="Tahoma"/>
                <a:cs typeface="Tahoma"/>
              </a:rPr>
              <a:t>Burkert</a:t>
            </a:r>
            <a:endParaRPr lang="en-US" sz="2400" b="0" dirty="0">
              <a:solidFill>
                <a:srgbClr val="000090"/>
              </a:solidFill>
              <a:latin typeface="Tahoma"/>
              <a:cs typeface="Tahoma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xmlns:lc="http://schemas.openxmlformats.org/drawingml/2006/lockedCanvas" val="0"/>
              </a:ext>
            </a:extLst>
          </a:blip>
          <a:srcRect l="-1077"/>
          <a:stretch>
            <a:fillRect/>
          </a:stretch>
        </p:blipFill>
        <p:spPr>
          <a:xfrm>
            <a:off x="5791200" y="1447172"/>
            <a:ext cx="3050019" cy="351212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874070" y="4589967"/>
            <a:ext cx="939730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</a:rPr>
              <a:t>CLAS12</a:t>
            </a:r>
            <a:endParaRPr lang="en-US" b="1" i="1" dirty="0">
              <a:solidFill>
                <a:srgbClr val="FF0000"/>
              </a:solidFill>
              <a:effectLst>
                <a:outerShdw blurRad="38100" dist="38100" dir="2700000">
                  <a:srgbClr val="000000"/>
                </a:outerShdw>
              </a:effectLst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74020" y="5411573"/>
            <a:ext cx="800100" cy="8001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94050" y="5614426"/>
            <a:ext cx="2825750" cy="539750"/>
          </a:xfrm>
          <a:prstGeom prst="rect">
            <a:avLst/>
          </a:prstGeom>
        </p:spPr>
      </p:pic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1550901" y="3989803"/>
            <a:ext cx="3146598" cy="1200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buFont typeface="Arial"/>
              <a:buChar char="•"/>
            </a:pPr>
            <a:r>
              <a:rPr lang="en-US" sz="2400" b="0" dirty="0" smtClean="0">
                <a:solidFill>
                  <a:srgbClr val="000090"/>
                </a:solidFill>
                <a:latin typeface="+mn-lt"/>
              </a:rPr>
              <a:t> Hall B</a:t>
            </a:r>
            <a:r>
              <a:rPr lang="en-US" sz="2400" b="0" dirty="0" smtClean="0">
                <a:solidFill>
                  <a:srgbClr val="000090"/>
                </a:solidFill>
                <a:latin typeface="+mn-lt"/>
              </a:rPr>
              <a:t> </a:t>
            </a:r>
            <a:r>
              <a:rPr lang="en-US" sz="2400" dirty="0" smtClean="0">
                <a:solidFill>
                  <a:srgbClr val="000090"/>
                </a:solidFill>
              </a:rPr>
              <a:t>Run Groups </a:t>
            </a:r>
            <a:endParaRPr lang="en-US" sz="2400" b="0" dirty="0" smtClean="0">
              <a:solidFill>
                <a:srgbClr val="000090"/>
              </a:solidFill>
              <a:latin typeface="+mn-lt"/>
            </a:endParaRPr>
          </a:p>
          <a:p>
            <a:pPr>
              <a:buFont typeface="Arial"/>
              <a:buChar char="•"/>
            </a:pPr>
            <a:r>
              <a:rPr lang="en-US" sz="2400" b="0" dirty="0" smtClean="0">
                <a:solidFill>
                  <a:srgbClr val="000090"/>
                </a:solidFill>
                <a:latin typeface="+mn-lt"/>
              </a:rPr>
              <a:t> E12-06-108B  </a:t>
            </a:r>
          </a:p>
          <a:p>
            <a:pPr>
              <a:buFont typeface="Arial"/>
              <a:buChar char="•"/>
            </a:pPr>
            <a:r>
              <a:rPr lang="en-US" sz="2400" b="0" dirty="0" smtClean="0">
                <a:solidFill>
                  <a:srgbClr val="000090"/>
                </a:solidFill>
                <a:latin typeface="+mn-lt"/>
              </a:rPr>
              <a:t> E12-06-</a:t>
            </a:r>
            <a:r>
              <a:rPr lang="en-US" sz="2400" b="0" dirty="0" smtClean="0">
                <a:solidFill>
                  <a:srgbClr val="000090"/>
                </a:solidFill>
                <a:latin typeface="+mn-lt"/>
              </a:rPr>
              <a:t>109A</a:t>
            </a:r>
            <a:endParaRPr lang="en-US" sz="2400" dirty="0" smtClean="0">
              <a:solidFill>
                <a:srgbClr val="000090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lc="http://schemas.openxmlformats.org/drawingml/2006/lockedCanvas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xmlns:mv="urn:schemas-microsoft-com:mac:vml" xmlns:mc="http://schemas.openxmlformats.org/markup-compatibility/2006" val="0"/>
              </a:ext>
            </a:extLst>
          </a:blip>
          <a:srcRect l="57500" t="51989" r="5694" b="15971"/>
          <a:stretch>
            <a:fillRect/>
          </a:stretch>
        </p:blipFill>
        <p:spPr>
          <a:xfrm>
            <a:off x="1059111" y="5568582"/>
            <a:ext cx="983579" cy="604991"/>
          </a:xfrm>
          <a:prstGeom prst="rect">
            <a:avLst/>
          </a:prstGeom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18" name="Date Placeholder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57C09-AE09-0041-8DAB-39C750BBA684}" type="datetime1">
              <a:rPr lang="en-US" smtClean="0"/>
              <a:pPr/>
              <a:t>7/28/16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577F5-4CBB-1B4A-A4E3-F09C5D46D8A7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27" name="Footer Placeholder 2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V. Burkert, PAC44 Meeting, July 25, 2016</a:t>
            </a:r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3085197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747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000090"/>
                </a:solidFill>
              </a:rPr>
              <a:t>Experimental Aspects</a:t>
            </a:r>
            <a:endParaRPr lang="en-US" sz="4000" b="1" dirty="0">
              <a:solidFill>
                <a:srgbClr val="00009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C023B-2FE8-954F-8B1F-D88AD0324523}" type="datetime1">
              <a:rPr lang="en-US" smtClean="0"/>
              <a:pPr/>
              <a:t>7/28/16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V. Burkert, PAC44 Meeting, July 25,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577F5-4CBB-1B4A-A4E3-F09C5D46D8A7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576" y="946101"/>
            <a:ext cx="7644130" cy="532447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769100" y="946101"/>
            <a:ext cx="1917700" cy="10096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874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000090"/>
                </a:solidFill>
              </a:rPr>
              <a:t>Expected Rates</a:t>
            </a:r>
            <a:endParaRPr lang="en-US" sz="4000" b="1" dirty="0">
              <a:solidFill>
                <a:srgbClr val="00009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C023B-2FE8-954F-8B1F-D88AD0324523}" type="datetime1">
              <a:rPr lang="en-US" smtClean="0"/>
              <a:pPr/>
              <a:t>7/28/16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V. Burkert, PAC44 Meeting, July 25,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577F5-4CBB-1B4A-A4E3-F09C5D46D8A7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7" name="Picture 6"/>
          <p:cNvPicPr>
            <a:picLocks/>
          </p:cNvPicPr>
          <p:nvPr/>
        </p:nvPicPr>
        <p:blipFill>
          <a:blip r:embed="rId2"/>
          <a:srcRect r="6936"/>
          <a:stretch>
            <a:fillRect/>
          </a:stretch>
        </p:blipFill>
        <p:spPr>
          <a:xfrm>
            <a:off x="673100" y="1020763"/>
            <a:ext cx="7239000" cy="5257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rcRect l="81265" b="79367"/>
          <a:stretch>
            <a:fillRect/>
          </a:stretch>
        </p:blipFill>
        <p:spPr>
          <a:xfrm>
            <a:off x="6896100" y="895301"/>
            <a:ext cx="1432106" cy="1098599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769100" y="946101"/>
            <a:ext cx="1917700" cy="10096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69902"/>
            <a:ext cx="8229600" cy="872416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000090"/>
                </a:solidFill>
              </a:rPr>
              <a:t>Expected Results </a:t>
            </a:r>
            <a:endParaRPr lang="en-US" sz="4000" b="1" dirty="0">
              <a:solidFill>
                <a:srgbClr val="00009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C023B-2FE8-954F-8B1F-D88AD0324523}" type="datetime1">
              <a:rPr lang="en-US" smtClean="0"/>
              <a:pPr/>
              <a:t>7/28/16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V. Burkert, PAC44 Meeting, July 25,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577F5-4CBB-1B4A-A4E3-F09C5D46D8A7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rcRect l="209" t="36366" r="13710"/>
          <a:stretch>
            <a:fillRect/>
          </a:stretch>
        </p:blipFill>
        <p:spPr>
          <a:xfrm>
            <a:off x="736600" y="2253429"/>
            <a:ext cx="7162800" cy="384114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74700" y="5422901"/>
            <a:ext cx="8061506" cy="61201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rcRect l="12538" t="18349" b="62578"/>
          <a:stretch>
            <a:fillRect/>
          </a:stretch>
        </p:blipFill>
        <p:spPr>
          <a:xfrm>
            <a:off x="905788" y="1096916"/>
            <a:ext cx="7485684" cy="1184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63500"/>
            <a:ext cx="8229600" cy="872416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000090"/>
                </a:solidFill>
              </a:rPr>
              <a:t>Summary</a:t>
            </a:r>
            <a:endParaRPr lang="en-US" sz="4000" b="1" dirty="0">
              <a:solidFill>
                <a:srgbClr val="00009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C023B-2FE8-954F-8B1F-D88AD0324523}" type="datetime1">
              <a:rPr lang="en-US" smtClean="0"/>
              <a:pPr/>
              <a:t>7/28/16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V. Burkert, PAC44 Meeting, July 25,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577F5-4CBB-1B4A-A4E3-F09C5D46D8A7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rcRect l="2778" t="34052" r="7639"/>
          <a:stretch>
            <a:fillRect/>
          </a:stretch>
        </p:blipFill>
        <p:spPr>
          <a:xfrm>
            <a:off x="253999" y="1600200"/>
            <a:ext cx="8694313" cy="3289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4575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000090"/>
                </a:solidFill>
              </a:rPr>
              <a:t> E12-06-108B</a:t>
            </a:r>
            <a:endParaRPr lang="en-US" sz="4000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E1078-C02E-0F42-BE58-DD4AC1D3501C}" type="datetime1">
              <a:rPr lang="en-US" smtClean="0"/>
              <a:pPr/>
              <a:t>7/28/16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V. Burkert, PAC44 Meeting, July 25,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577F5-4CBB-1B4A-A4E3-F09C5D46D8A7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257300" y="884346"/>
            <a:ext cx="701040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0090"/>
                </a:solidFill>
              </a:rPr>
              <a:t>Report of CLAS  collaboration Evaluation Committee </a:t>
            </a:r>
            <a:endParaRPr lang="en-US" sz="2400" b="1" dirty="0">
              <a:solidFill>
                <a:srgbClr val="00009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9400" y="1408027"/>
            <a:ext cx="6523990" cy="491045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549400" y="5715000"/>
            <a:ext cx="6523990" cy="539982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612900" y="2298700"/>
            <a:ext cx="3937000" cy="355600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1802"/>
            <a:ext cx="8229600" cy="872416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000090"/>
                </a:solidFill>
              </a:rPr>
              <a:t>Theory Comments </a:t>
            </a:r>
            <a:endParaRPr lang="en-US" sz="4000" b="1" dirty="0">
              <a:solidFill>
                <a:srgbClr val="00009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C023B-2FE8-954F-8B1F-D88AD0324523}" type="datetime1">
              <a:rPr lang="en-US" smtClean="0"/>
              <a:pPr/>
              <a:t>7/28/16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V. Burkert, PAC44 Meeting, July 25,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577F5-4CBB-1B4A-A4E3-F09C5D46D8A7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089160"/>
            <a:ext cx="8317953" cy="2368540"/>
          </a:xfrm>
          <a:prstGeom prst="rect">
            <a:avLst/>
          </a:prstGeom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106"/>
          <p:cNvSpPr>
            <a:spLocks noGrp="1" noChangeArrowheads="1"/>
          </p:cNvSpPr>
          <p:nvPr>
            <p:ph type="ctrTitle"/>
          </p:nvPr>
        </p:nvSpPr>
        <p:spPr>
          <a:xfrm>
            <a:off x="239992" y="1"/>
            <a:ext cx="4981903" cy="2169370"/>
          </a:xfrm>
          <a:noFill/>
        </p:spPr>
        <p:txBody>
          <a:bodyPr>
            <a:normAutofit/>
          </a:bodyPr>
          <a:lstStyle/>
          <a:p>
            <a:pPr eaLnBrk="1" hangingPunct="1"/>
            <a:r>
              <a:rPr lang="en-US" sz="3600" b="1" dirty="0" smtClean="0">
                <a:solidFill>
                  <a:srgbClr val="000090"/>
                </a:solidFill>
                <a:latin typeface="+mn-lt"/>
              </a:rPr>
              <a:t>E12-06-109A</a:t>
            </a:r>
            <a:r>
              <a:rPr lang="en-US" sz="2400" b="1" dirty="0" smtClean="0">
                <a:solidFill>
                  <a:srgbClr val="000090"/>
                </a:solidFill>
                <a:latin typeface="Times New Roman" pitchFamily="18" charset="0"/>
              </a:rPr>
              <a:t/>
            </a:r>
            <a:br>
              <a:rPr lang="en-US" sz="2400" b="1" dirty="0" smtClean="0">
                <a:solidFill>
                  <a:srgbClr val="000090"/>
                </a:solidFill>
                <a:latin typeface="Times New Roman" pitchFamily="18" charset="0"/>
              </a:rPr>
            </a:br>
            <a:r>
              <a:rPr lang="en-US" sz="2400" b="1" dirty="0" smtClean="0">
                <a:solidFill>
                  <a:srgbClr val="000090"/>
                </a:solidFill>
                <a:latin typeface="+mn-lt"/>
              </a:rPr>
              <a:t/>
            </a:r>
            <a:br>
              <a:rPr lang="en-US" sz="2400" b="1" dirty="0" smtClean="0">
                <a:solidFill>
                  <a:srgbClr val="000090"/>
                </a:solidFill>
                <a:latin typeface="+mn-lt"/>
              </a:rPr>
            </a:br>
            <a:r>
              <a:rPr lang="en-US" sz="2400" b="1" dirty="0" smtClean="0">
                <a:solidFill>
                  <a:srgbClr val="000090"/>
                </a:solidFill>
                <a:latin typeface="+mn-lt"/>
              </a:rPr>
              <a:t>Deeply Virtual Compton Scattering</a:t>
            </a:r>
            <a:br>
              <a:rPr lang="en-US" sz="2400" b="1" dirty="0" smtClean="0">
                <a:solidFill>
                  <a:srgbClr val="000090"/>
                </a:solidFill>
                <a:latin typeface="+mn-lt"/>
              </a:rPr>
            </a:br>
            <a:r>
              <a:rPr lang="en-US" sz="2400" b="1" dirty="0" smtClean="0">
                <a:solidFill>
                  <a:srgbClr val="000090"/>
                </a:solidFill>
                <a:latin typeface="+mn-lt"/>
              </a:rPr>
              <a:t>on the neutron with a longitudinally polarized deuterium target</a:t>
            </a:r>
          </a:p>
        </p:txBody>
      </p:sp>
      <p:pic>
        <p:nvPicPr>
          <p:cNvPr id="49" name="Picture 2" descr="C:\Users\$niccolai.PORT-PHASE5\Downloads\15886845204_49a578ecc2_o.jpg"/>
          <p:cNvPicPr>
            <a:picLocks noChangeAspect="1" noChangeArrowheads="1"/>
          </p:cNvPicPr>
          <p:nvPr/>
        </p:nvPicPr>
        <p:blipFill>
          <a:blip r:embed="rId3" cstate="print"/>
          <a:srcRect l="5533" r="25777"/>
          <a:stretch>
            <a:fillRect/>
          </a:stretch>
        </p:blipFill>
        <p:spPr bwMode="auto">
          <a:xfrm>
            <a:off x="0" y="3503010"/>
            <a:ext cx="4110114" cy="3366039"/>
          </a:xfrm>
          <a:prstGeom prst="rect">
            <a:avLst/>
          </a:prstGeom>
          <a:noFill/>
        </p:spPr>
      </p:pic>
      <p:pic>
        <p:nvPicPr>
          <p:cNvPr id="51" name="Picture 1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07572" y="0"/>
            <a:ext cx="3736428" cy="3681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4" name="Picture 3" descr="mockup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 val="0"/>
              </a:ext>
            </a:extLst>
          </a:blip>
          <a:stretch>
            <a:fillRect/>
          </a:stretch>
        </p:blipFill>
        <p:spPr>
          <a:xfrm>
            <a:off x="4110114" y="3512645"/>
            <a:ext cx="5049652" cy="3358055"/>
          </a:xfrm>
          <a:prstGeom prst="rect">
            <a:avLst/>
          </a:prstGeom>
        </p:spPr>
      </p:pic>
      <p:sp>
        <p:nvSpPr>
          <p:cNvPr id="16" name="Rectangle 7"/>
          <p:cNvSpPr txBox="1">
            <a:spLocks noChangeArrowheads="1"/>
          </p:cNvSpPr>
          <p:nvPr/>
        </p:nvSpPr>
        <p:spPr bwMode="auto">
          <a:xfrm>
            <a:off x="-362618" y="2614376"/>
            <a:ext cx="6400800" cy="763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A. </a:t>
            </a:r>
            <a:r>
              <a:rPr kumimoji="0" lang="fr-FR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Biselli</a:t>
            </a:r>
            <a:r>
              <a:rPr kumimoji="0" 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, C. Keith, S. Pisano, </a:t>
            </a:r>
            <a:r>
              <a:rPr kumimoji="0" lang="fr-FR" sz="1800" b="0" i="0" u="sng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S. </a:t>
            </a:r>
            <a:r>
              <a:rPr kumimoji="0" lang="fr-FR" sz="1800" b="0" i="0" u="sng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Niccolai</a:t>
            </a:r>
            <a:r>
              <a:rPr kumimoji="0" 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,</a:t>
            </a:r>
            <a:r>
              <a:rPr kumimoji="0" lang="fr-FR" sz="18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D. </a:t>
            </a:r>
            <a:r>
              <a:rPr kumimoji="0" lang="fr-FR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Sokhan</a:t>
            </a:r>
            <a:r>
              <a:rPr lang="fr-FR" b="0" kern="0" dirty="0" smtClean="0"/>
              <a:t>, </a:t>
            </a:r>
            <a:r>
              <a:rPr lang="fr-FR" b="0" i="1" kern="0" dirty="0" smtClean="0"/>
              <a:t>et al. </a:t>
            </a: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fr-FR" sz="18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A</a:t>
            </a:r>
            <a:r>
              <a:rPr kumimoji="0" lang="fr-FR" sz="180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 CLAS Collaboration </a:t>
            </a:r>
            <a:r>
              <a:rPr kumimoji="0" lang="fr-FR" sz="1800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Proposal</a:t>
            </a:r>
            <a:endParaRPr kumimoji="0" lang="fr-FR" sz="180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1419335" y="2194770"/>
            <a:ext cx="2231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cs typeface="Times New Roman" pitchFamily="18" charset="0"/>
              </a:rPr>
              <a:t>CLAS12 </a:t>
            </a:r>
            <a:r>
              <a:rPr lang="fr-FR" b="1" dirty="0" err="1" smtClean="0">
                <a:cs typeface="Times New Roman" pitchFamily="18" charset="0"/>
              </a:rPr>
              <a:t>Run</a:t>
            </a:r>
            <a:r>
              <a:rPr lang="fr-FR" b="1" dirty="0" smtClean="0">
                <a:cs typeface="Times New Roman" pitchFamily="18" charset="0"/>
              </a:rPr>
              <a:t> group Cb</a:t>
            </a:r>
            <a:endParaRPr lang="en-US" b="1" dirty="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40"/>
          <p:cNvSpPr txBox="1">
            <a:spLocks noChangeArrowheads="1"/>
          </p:cNvSpPr>
          <p:nvPr/>
        </p:nvSpPr>
        <p:spPr bwMode="auto">
          <a:xfrm>
            <a:off x="242969" y="46474"/>
            <a:ext cx="877077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000090"/>
                </a:solidFill>
                <a:cs typeface="Times New Roman" pitchFamily="18" charset="0"/>
              </a:rPr>
              <a:t>Deeply Virtual Compton Scattering and </a:t>
            </a:r>
            <a:r>
              <a:rPr lang="en-US" sz="3600" b="1" dirty="0" err="1">
                <a:solidFill>
                  <a:srgbClr val="000090"/>
                </a:solidFill>
                <a:cs typeface="Times New Roman" pitchFamily="18" charset="0"/>
              </a:rPr>
              <a:t>GPDs</a:t>
            </a:r>
            <a:endParaRPr lang="en-US" sz="3600" b="1" dirty="0">
              <a:solidFill>
                <a:srgbClr val="000090"/>
              </a:solidFill>
              <a:cs typeface="Times New Roman" pitchFamily="18" charset="0"/>
            </a:endParaRPr>
          </a:p>
        </p:txBody>
      </p:sp>
      <p:grpSp>
        <p:nvGrpSpPr>
          <p:cNvPr id="2" name="Group 41"/>
          <p:cNvGrpSpPr>
            <a:grpSpLocks noChangeAspect="1"/>
          </p:cNvGrpSpPr>
          <p:nvPr/>
        </p:nvGrpSpPr>
        <p:grpSpPr bwMode="auto">
          <a:xfrm rot="-2865258">
            <a:off x="1467644" y="1156651"/>
            <a:ext cx="128587" cy="546100"/>
            <a:chOff x="1324" y="1002"/>
            <a:chExt cx="146" cy="462"/>
          </a:xfrm>
        </p:grpSpPr>
        <p:sp>
          <p:nvSpPr>
            <p:cNvPr id="2099" name="Freeform 42"/>
            <p:cNvSpPr>
              <a:spLocks noChangeAspect="1"/>
            </p:cNvSpPr>
            <p:nvPr/>
          </p:nvSpPr>
          <p:spPr bwMode="auto">
            <a:xfrm>
              <a:off x="1326" y="1002"/>
              <a:ext cx="143" cy="75"/>
            </a:xfrm>
            <a:custGeom>
              <a:avLst/>
              <a:gdLst>
                <a:gd name="T0" fmla="*/ 0 w 143"/>
                <a:gd name="T1" fmla="*/ 0 h 75"/>
                <a:gd name="T2" fmla="*/ 0 w 143"/>
                <a:gd name="T3" fmla="*/ 4 h 75"/>
                <a:gd name="T4" fmla="*/ 4 w 143"/>
                <a:gd name="T5" fmla="*/ 7 h 75"/>
                <a:gd name="T6" fmla="*/ 8 w 143"/>
                <a:gd name="T7" fmla="*/ 9 h 75"/>
                <a:gd name="T8" fmla="*/ 12 w 143"/>
                <a:gd name="T9" fmla="*/ 11 h 75"/>
                <a:gd name="T10" fmla="*/ 129 w 143"/>
                <a:gd name="T11" fmla="*/ 58 h 75"/>
                <a:gd name="T12" fmla="*/ 135 w 143"/>
                <a:gd name="T13" fmla="*/ 60 h 75"/>
                <a:gd name="T14" fmla="*/ 139 w 143"/>
                <a:gd name="T15" fmla="*/ 63 h 75"/>
                <a:gd name="T16" fmla="*/ 142 w 143"/>
                <a:gd name="T17" fmla="*/ 65 h 75"/>
                <a:gd name="T18" fmla="*/ 141 w 143"/>
                <a:gd name="T19" fmla="*/ 69 h 75"/>
                <a:gd name="T20" fmla="*/ 141 w 143"/>
                <a:gd name="T21" fmla="*/ 71 h 75"/>
                <a:gd name="T22" fmla="*/ 138 w 143"/>
                <a:gd name="T23" fmla="*/ 74 h 75"/>
                <a:gd name="T24" fmla="*/ 11 w 143"/>
                <a:gd name="T25" fmla="*/ 60 h 75"/>
                <a:gd name="T26" fmla="*/ 10 w 143"/>
                <a:gd name="T27" fmla="*/ 61 h 75"/>
                <a:gd name="T28" fmla="*/ 4 w 143"/>
                <a:gd name="T29" fmla="*/ 59 h 75"/>
                <a:gd name="T30" fmla="*/ 4 w 143"/>
                <a:gd name="T31" fmla="*/ 60 h 75"/>
                <a:gd name="T32" fmla="*/ 2 w 143"/>
                <a:gd name="T33" fmla="*/ 62 h 75"/>
                <a:gd name="T34" fmla="*/ 0 w 143"/>
                <a:gd name="T35" fmla="*/ 65 h 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43"/>
                <a:gd name="T55" fmla="*/ 0 h 75"/>
                <a:gd name="T56" fmla="*/ 143 w 143"/>
                <a:gd name="T57" fmla="*/ 75 h 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43" h="75">
                  <a:moveTo>
                    <a:pt x="0" y="0"/>
                  </a:moveTo>
                  <a:lnTo>
                    <a:pt x="0" y="4"/>
                  </a:lnTo>
                  <a:lnTo>
                    <a:pt x="4" y="7"/>
                  </a:lnTo>
                  <a:lnTo>
                    <a:pt x="8" y="9"/>
                  </a:lnTo>
                  <a:lnTo>
                    <a:pt x="12" y="11"/>
                  </a:lnTo>
                  <a:lnTo>
                    <a:pt x="129" y="58"/>
                  </a:lnTo>
                  <a:lnTo>
                    <a:pt x="135" y="60"/>
                  </a:lnTo>
                  <a:lnTo>
                    <a:pt x="139" y="63"/>
                  </a:lnTo>
                  <a:lnTo>
                    <a:pt x="142" y="65"/>
                  </a:lnTo>
                  <a:lnTo>
                    <a:pt x="141" y="69"/>
                  </a:lnTo>
                  <a:lnTo>
                    <a:pt x="141" y="71"/>
                  </a:lnTo>
                  <a:lnTo>
                    <a:pt x="138" y="74"/>
                  </a:lnTo>
                  <a:lnTo>
                    <a:pt x="11" y="60"/>
                  </a:lnTo>
                  <a:lnTo>
                    <a:pt x="10" y="61"/>
                  </a:lnTo>
                  <a:lnTo>
                    <a:pt x="4" y="59"/>
                  </a:lnTo>
                  <a:lnTo>
                    <a:pt x="4" y="60"/>
                  </a:lnTo>
                  <a:lnTo>
                    <a:pt x="2" y="62"/>
                  </a:lnTo>
                  <a:lnTo>
                    <a:pt x="0" y="65"/>
                  </a:lnTo>
                </a:path>
              </a:pathLst>
            </a:custGeom>
            <a:noFill/>
            <a:ln w="25400" cap="rnd" cmpd="sng">
              <a:solidFill>
                <a:srgbClr val="FF993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00" name="Freeform 43"/>
            <p:cNvSpPr>
              <a:spLocks noChangeAspect="1"/>
            </p:cNvSpPr>
            <p:nvPr/>
          </p:nvSpPr>
          <p:spPr bwMode="auto">
            <a:xfrm>
              <a:off x="1324" y="1069"/>
              <a:ext cx="143" cy="72"/>
            </a:xfrm>
            <a:custGeom>
              <a:avLst/>
              <a:gdLst>
                <a:gd name="T0" fmla="*/ 0 w 143"/>
                <a:gd name="T1" fmla="*/ 0 h 72"/>
                <a:gd name="T2" fmla="*/ 1 w 143"/>
                <a:gd name="T3" fmla="*/ 2 h 72"/>
                <a:gd name="T4" fmla="*/ 4 w 143"/>
                <a:gd name="T5" fmla="*/ 4 h 72"/>
                <a:gd name="T6" fmla="*/ 6 w 143"/>
                <a:gd name="T7" fmla="*/ 6 h 72"/>
                <a:gd name="T8" fmla="*/ 10 w 143"/>
                <a:gd name="T9" fmla="*/ 7 h 72"/>
                <a:gd name="T10" fmla="*/ 133 w 143"/>
                <a:gd name="T11" fmla="*/ 57 h 72"/>
                <a:gd name="T12" fmla="*/ 137 w 143"/>
                <a:gd name="T13" fmla="*/ 61 h 72"/>
                <a:gd name="T14" fmla="*/ 140 w 143"/>
                <a:gd name="T15" fmla="*/ 61 h 72"/>
                <a:gd name="T16" fmla="*/ 141 w 143"/>
                <a:gd name="T17" fmla="*/ 65 h 72"/>
                <a:gd name="T18" fmla="*/ 141 w 143"/>
                <a:gd name="T19" fmla="*/ 66 h 72"/>
                <a:gd name="T20" fmla="*/ 142 w 143"/>
                <a:gd name="T21" fmla="*/ 71 h 72"/>
                <a:gd name="T22" fmla="*/ 137 w 143"/>
                <a:gd name="T23" fmla="*/ 71 h 72"/>
                <a:gd name="T24" fmla="*/ 12 w 143"/>
                <a:gd name="T25" fmla="*/ 59 h 72"/>
                <a:gd name="T26" fmla="*/ 7 w 143"/>
                <a:gd name="T27" fmla="*/ 59 h 72"/>
                <a:gd name="T28" fmla="*/ 6 w 143"/>
                <a:gd name="T29" fmla="*/ 59 h 72"/>
                <a:gd name="T30" fmla="*/ 4 w 143"/>
                <a:gd name="T31" fmla="*/ 59 h 72"/>
                <a:gd name="T32" fmla="*/ 1 w 143"/>
                <a:gd name="T33" fmla="*/ 59 h 72"/>
                <a:gd name="T34" fmla="*/ 0 w 143"/>
                <a:gd name="T35" fmla="*/ 61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43"/>
                <a:gd name="T55" fmla="*/ 0 h 72"/>
                <a:gd name="T56" fmla="*/ 143 w 143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43" h="72">
                  <a:moveTo>
                    <a:pt x="0" y="0"/>
                  </a:moveTo>
                  <a:lnTo>
                    <a:pt x="1" y="2"/>
                  </a:lnTo>
                  <a:lnTo>
                    <a:pt x="4" y="4"/>
                  </a:lnTo>
                  <a:lnTo>
                    <a:pt x="6" y="6"/>
                  </a:lnTo>
                  <a:lnTo>
                    <a:pt x="10" y="7"/>
                  </a:lnTo>
                  <a:lnTo>
                    <a:pt x="133" y="57"/>
                  </a:lnTo>
                  <a:lnTo>
                    <a:pt x="137" y="61"/>
                  </a:lnTo>
                  <a:lnTo>
                    <a:pt x="140" y="61"/>
                  </a:lnTo>
                  <a:lnTo>
                    <a:pt x="141" y="65"/>
                  </a:lnTo>
                  <a:lnTo>
                    <a:pt x="141" y="66"/>
                  </a:lnTo>
                  <a:lnTo>
                    <a:pt x="142" y="71"/>
                  </a:lnTo>
                  <a:lnTo>
                    <a:pt x="137" y="71"/>
                  </a:lnTo>
                  <a:lnTo>
                    <a:pt x="12" y="59"/>
                  </a:lnTo>
                  <a:lnTo>
                    <a:pt x="7" y="59"/>
                  </a:lnTo>
                  <a:lnTo>
                    <a:pt x="6" y="59"/>
                  </a:lnTo>
                  <a:lnTo>
                    <a:pt x="4" y="59"/>
                  </a:lnTo>
                  <a:lnTo>
                    <a:pt x="1" y="59"/>
                  </a:lnTo>
                  <a:lnTo>
                    <a:pt x="0" y="61"/>
                  </a:lnTo>
                </a:path>
              </a:pathLst>
            </a:custGeom>
            <a:noFill/>
            <a:ln w="25400" cap="rnd" cmpd="sng">
              <a:solidFill>
                <a:srgbClr val="FF993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01" name="Freeform 44"/>
            <p:cNvSpPr>
              <a:spLocks noChangeAspect="1"/>
            </p:cNvSpPr>
            <p:nvPr/>
          </p:nvSpPr>
          <p:spPr bwMode="auto">
            <a:xfrm>
              <a:off x="1326" y="1131"/>
              <a:ext cx="144" cy="76"/>
            </a:xfrm>
            <a:custGeom>
              <a:avLst/>
              <a:gdLst>
                <a:gd name="T0" fmla="*/ 0 w 144"/>
                <a:gd name="T1" fmla="*/ 0 h 76"/>
                <a:gd name="T2" fmla="*/ 0 w 144"/>
                <a:gd name="T3" fmla="*/ 3 h 76"/>
                <a:gd name="T4" fmla="*/ 2 w 144"/>
                <a:gd name="T5" fmla="*/ 7 h 76"/>
                <a:gd name="T6" fmla="*/ 7 w 144"/>
                <a:gd name="T7" fmla="*/ 9 h 76"/>
                <a:gd name="T8" fmla="*/ 10 w 144"/>
                <a:gd name="T9" fmla="*/ 11 h 76"/>
                <a:gd name="T10" fmla="*/ 133 w 144"/>
                <a:gd name="T11" fmla="*/ 59 h 76"/>
                <a:gd name="T12" fmla="*/ 136 w 144"/>
                <a:gd name="T13" fmla="*/ 63 h 76"/>
                <a:gd name="T14" fmla="*/ 139 w 144"/>
                <a:gd name="T15" fmla="*/ 65 h 76"/>
                <a:gd name="T16" fmla="*/ 143 w 144"/>
                <a:gd name="T17" fmla="*/ 67 h 76"/>
                <a:gd name="T18" fmla="*/ 143 w 144"/>
                <a:gd name="T19" fmla="*/ 71 h 76"/>
                <a:gd name="T20" fmla="*/ 141 w 144"/>
                <a:gd name="T21" fmla="*/ 74 h 76"/>
                <a:gd name="T22" fmla="*/ 138 w 144"/>
                <a:gd name="T23" fmla="*/ 75 h 76"/>
                <a:gd name="T24" fmla="*/ 9 w 144"/>
                <a:gd name="T25" fmla="*/ 63 h 76"/>
                <a:gd name="T26" fmla="*/ 6 w 144"/>
                <a:gd name="T27" fmla="*/ 62 h 76"/>
                <a:gd name="T28" fmla="*/ 6 w 144"/>
                <a:gd name="T29" fmla="*/ 63 h 76"/>
                <a:gd name="T30" fmla="*/ 3 w 144"/>
                <a:gd name="T31" fmla="*/ 62 h 76"/>
                <a:gd name="T32" fmla="*/ 0 w 144"/>
                <a:gd name="T33" fmla="*/ 64 h 76"/>
                <a:gd name="T34" fmla="*/ 0 w 144"/>
                <a:gd name="T35" fmla="*/ 66 h 7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44"/>
                <a:gd name="T55" fmla="*/ 0 h 76"/>
                <a:gd name="T56" fmla="*/ 144 w 144"/>
                <a:gd name="T57" fmla="*/ 76 h 7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44" h="76">
                  <a:moveTo>
                    <a:pt x="0" y="0"/>
                  </a:moveTo>
                  <a:lnTo>
                    <a:pt x="0" y="3"/>
                  </a:lnTo>
                  <a:lnTo>
                    <a:pt x="2" y="7"/>
                  </a:lnTo>
                  <a:lnTo>
                    <a:pt x="7" y="9"/>
                  </a:lnTo>
                  <a:lnTo>
                    <a:pt x="10" y="11"/>
                  </a:lnTo>
                  <a:lnTo>
                    <a:pt x="133" y="59"/>
                  </a:lnTo>
                  <a:lnTo>
                    <a:pt x="136" y="63"/>
                  </a:lnTo>
                  <a:lnTo>
                    <a:pt x="139" y="65"/>
                  </a:lnTo>
                  <a:lnTo>
                    <a:pt x="143" y="67"/>
                  </a:lnTo>
                  <a:lnTo>
                    <a:pt x="143" y="71"/>
                  </a:lnTo>
                  <a:lnTo>
                    <a:pt x="141" y="74"/>
                  </a:lnTo>
                  <a:lnTo>
                    <a:pt x="138" y="75"/>
                  </a:lnTo>
                  <a:lnTo>
                    <a:pt x="9" y="63"/>
                  </a:lnTo>
                  <a:lnTo>
                    <a:pt x="6" y="62"/>
                  </a:lnTo>
                  <a:lnTo>
                    <a:pt x="6" y="63"/>
                  </a:lnTo>
                  <a:lnTo>
                    <a:pt x="3" y="62"/>
                  </a:lnTo>
                  <a:lnTo>
                    <a:pt x="0" y="64"/>
                  </a:lnTo>
                  <a:lnTo>
                    <a:pt x="0" y="66"/>
                  </a:lnTo>
                </a:path>
              </a:pathLst>
            </a:custGeom>
            <a:noFill/>
            <a:ln w="25400" cap="rnd" cmpd="sng">
              <a:solidFill>
                <a:srgbClr val="FF993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02" name="Freeform 45"/>
            <p:cNvSpPr>
              <a:spLocks noChangeAspect="1"/>
            </p:cNvSpPr>
            <p:nvPr/>
          </p:nvSpPr>
          <p:spPr bwMode="auto">
            <a:xfrm>
              <a:off x="1325" y="1202"/>
              <a:ext cx="144" cy="70"/>
            </a:xfrm>
            <a:custGeom>
              <a:avLst/>
              <a:gdLst>
                <a:gd name="T0" fmla="*/ 0 w 144"/>
                <a:gd name="T1" fmla="*/ 0 h 70"/>
                <a:gd name="T2" fmla="*/ 0 w 144"/>
                <a:gd name="T3" fmla="*/ 0 h 70"/>
                <a:gd name="T4" fmla="*/ 4 w 144"/>
                <a:gd name="T5" fmla="*/ 4 h 70"/>
                <a:gd name="T6" fmla="*/ 6 w 144"/>
                <a:gd name="T7" fmla="*/ 6 h 70"/>
                <a:gd name="T8" fmla="*/ 11 w 144"/>
                <a:gd name="T9" fmla="*/ 7 h 70"/>
                <a:gd name="T10" fmla="*/ 131 w 144"/>
                <a:gd name="T11" fmla="*/ 54 h 70"/>
                <a:gd name="T12" fmla="*/ 136 w 144"/>
                <a:gd name="T13" fmla="*/ 58 h 70"/>
                <a:gd name="T14" fmla="*/ 139 w 144"/>
                <a:gd name="T15" fmla="*/ 59 h 70"/>
                <a:gd name="T16" fmla="*/ 143 w 144"/>
                <a:gd name="T17" fmla="*/ 63 h 70"/>
                <a:gd name="T18" fmla="*/ 143 w 144"/>
                <a:gd name="T19" fmla="*/ 66 h 70"/>
                <a:gd name="T20" fmla="*/ 140 w 144"/>
                <a:gd name="T21" fmla="*/ 69 h 70"/>
                <a:gd name="T22" fmla="*/ 138 w 144"/>
                <a:gd name="T23" fmla="*/ 69 h 70"/>
                <a:gd name="T24" fmla="*/ 11 w 144"/>
                <a:gd name="T25" fmla="*/ 57 h 70"/>
                <a:gd name="T26" fmla="*/ 7 w 144"/>
                <a:gd name="T27" fmla="*/ 58 h 70"/>
                <a:gd name="T28" fmla="*/ 4 w 144"/>
                <a:gd name="T29" fmla="*/ 57 h 70"/>
                <a:gd name="T30" fmla="*/ 1 w 144"/>
                <a:gd name="T31" fmla="*/ 57 h 70"/>
                <a:gd name="T32" fmla="*/ 1 w 144"/>
                <a:gd name="T33" fmla="*/ 59 h 70"/>
                <a:gd name="T34" fmla="*/ 0 w 144"/>
                <a:gd name="T35" fmla="*/ 62 h 7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44"/>
                <a:gd name="T55" fmla="*/ 0 h 70"/>
                <a:gd name="T56" fmla="*/ 144 w 144"/>
                <a:gd name="T57" fmla="*/ 70 h 7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44" h="70">
                  <a:moveTo>
                    <a:pt x="0" y="0"/>
                  </a:moveTo>
                  <a:lnTo>
                    <a:pt x="0" y="0"/>
                  </a:lnTo>
                  <a:lnTo>
                    <a:pt x="4" y="4"/>
                  </a:lnTo>
                  <a:lnTo>
                    <a:pt x="6" y="6"/>
                  </a:lnTo>
                  <a:lnTo>
                    <a:pt x="11" y="7"/>
                  </a:lnTo>
                  <a:lnTo>
                    <a:pt x="131" y="54"/>
                  </a:lnTo>
                  <a:lnTo>
                    <a:pt x="136" y="58"/>
                  </a:lnTo>
                  <a:lnTo>
                    <a:pt x="139" y="59"/>
                  </a:lnTo>
                  <a:lnTo>
                    <a:pt x="143" y="63"/>
                  </a:lnTo>
                  <a:lnTo>
                    <a:pt x="143" y="66"/>
                  </a:lnTo>
                  <a:lnTo>
                    <a:pt x="140" y="69"/>
                  </a:lnTo>
                  <a:lnTo>
                    <a:pt x="138" y="69"/>
                  </a:lnTo>
                  <a:lnTo>
                    <a:pt x="11" y="57"/>
                  </a:lnTo>
                  <a:lnTo>
                    <a:pt x="7" y="58"/>
                  </a:lnTo>
                  <a:lnTo>
                    <a:pt x="4" y="57"/>
                  </a:lnTo>
                  <a:lnTo>
                    <a:pt x="1" y="57"/>
                  </a:lnTo>
                  <a:lnTo>
                    <a:pt x="1" y="59"/>
                  </a:lnTo>
                  <a:lnTo>
                    <a:pt x="0" y="62"/>
                  </a:lnTo>
                </a:path>
              </a:pathLst>
            </a:custGeom>
            <a:noFill/>
            <a:ln w="25400" cap="rnd" cmpd="sng">
              <a:solidFill>
                <a:srgbClr val="FF993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03" name="Freeform 46"/>
            <p:cNvSpPr>
              <a:spLocks noChangeAspect="1"/>
            </p:cNvSpPr>
            <p:nvPr/>
          </p:nvSpPr>
          <p:spPr bwMode="auto">
            <a:xfrm>
              <a:off x="1327" y="1260"/>
              <a:ext cx="142" cy="76"/>
            </a:xfrm>
            <a:custGeom>
              <a:avLst/>
              <a:gdLst>
                <a:gd name="T0" fmla="*/ 0 w 142"/>
                <a:gd name="T1" fmla="*/ 0 h 76"/>
                <a:gd name="T2" fmla="*/ 0 w 142"/>
                <a:gd name="T3" fmla="*/ 4 h 76"/>
                <a:gd name="T4" fmla="*/ 3 w 142"/>
                <a:gd name="T5" fmla="*/ 7 h 76"/>
                <a:gd name="T6" fmla="*/ 6 w 142"/>
                <a:gd name="T7" fmla="*/ 8 h 76"/>
                <a:gd name="T8" fmla="*/ 11 w 142"/>
                <a:gd name="T9" fmla="*/ 11 h 76"/>
                <a:gd name="T10" fmla="*/ 132 w 142"/>
                <a:gd name="T11" fmla="*/ 61 h 76"/>
                <a:gd name="T12" fmla="*/ 137 w 142"/>
                <a:gd name="T13" fmla="*/ 64 h 76"/>
                <a:gd name="T14" fmla="*/ 137 w 142"/>
                <a:gd name="T15" fmla="*/ 65 h 76"/>
                <a:gd name="T16" fmla="*/ 140 w 142"/>
                <a:gd name="T17" fmla="*/ 68 h 76"/>
                <a:gd name="T18" fmla="*/ 141 w 142"/>
                <a:gd name="T19" fmla="*/ 71 h 76"/>
                <a:gd name="T20" fmla="*/ 139 w 142"/>
                <a:gd name="T21" fmla="*/ 74 h 76"/>
                <a:gd name="T22" fmla="*/ 136 w 142"/>
                <a:gd name="T23" fmla="*/ 75 h 76"/>
                <a:gd name="T24" fmla="*/ 11 w 142"/>
                <a:gd name="T25" fmla="*/ 62 h 76"/>
                <a:gd name="T26" fmla="*/ 8 w 142"/>
                <a:gd name="T27" fmla="*/ 62 h 76"/>
                <a:gd name="T28" fmla="*/ 6 w 142"/>
                <a:gd name="T29" fmla="*/ 62 h 76"/>
                <a:gd name="T30" fmla="*/ 4 w 142"/>
                <a:gd name="T31" fmla="*/ 62 h 76"/>
                <a:gd name="T32" fmla="*/ 2 w 142"/>
                <a:gd name="T33" fmla="*/ 63 h 76"/>
                <a:gd name="T34" fmla="*/ 2 w 142"/>
                <a:gd name="T35" fmla="*/ 66 h 7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42"/>
                <a:gd name="T55" fmla="*/ 0 h 76"/>
                <a:gd name="T56" fmla="*/ 142 w 142"/>
                <a:gd name="T57" fmla="*/ 76 h 7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42" h="76">
                  <a:moveTo>
                    <a:pt x="0" y="0"/>
                  </a:moveTo>
                  <a:lnTo>
                    <a:pt x="0" y="4"/>
                  </a:lnTo>
                  <a:lnTo>
                    <a:pt x="3" y="7"/>
                  </a:lnTo>
                  <a:lnTo>
                    <a:pt x="6" y="8"/>
                  </a:lnTo>
                  <a:lnTo>
                    <a:pt x="11" y="11"/>
                  </a:lnTo>
                  <a:lnTo>
                    <a:pt x="132" y="61"/>
                  </a:lnTo>
                  <a:lnTo>
                    <a:pt x="137" y="64"/>
                  </a:lnTo>
                  <a:lnTo>
                    <a:pt x="137" y="65"/>
                  </a:lnTo>
                  <a:lnTo>
                    <a:pt x="140" y="68"/>
                  </a:lnTo>
                  <a:lnTo>
                    <a:pt x="141" y="71"/>
                  </a:lnTo>
                  <a:lnTo>
                    <a:pt x="139" y="74"/>
                  </a:lnTo>
                  <a:lnTo>
                    <a:pt x="136" y="75"/>
                  </a:lnTo>
                  <a:lnTo>
                    <a:pt x="11" y="62"/>
                  </a:lnTo>
                  <a:lnTo>
                    <a:pt x="8" y="62"/>
                  </a:lnTo>
                  <a:lnTo>
                    <a:pt x="6" y="62"/>
                  </a:lnTo>
                  <a:lnTo>
                    <a:pt x="4" y="62"/>
                  </a:lnTo>
                  <a:lnTo>
                    <a:pt x="2" y="63"/>
                  </a:lnTo>
                  <a:lnTo>
                    <a:pt x="2" y="66"/>
                  </a:lnTo>
                </a:path>
              </a:pathLst>
            </a:custGeom>
            <a:noFill/>
            <a:ln w="25400" cap="rnd" cmpd="sng">
              <a:solidFill>
                <a:srgbClr val="FF993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04" name="Freeform 47"/>
            <p:cNvSpPr>
              <a:spLocks noChangeAspect="1"/>
            </p:cNvSpPr>
            <p:nvPr/>
          </p:nvSpPr>
          <p:spPr bwMode="auto">
            <a:xfrm>
              <a:off x="1326" y="1328"/>
              <a:ext cx="142" cy="74"/>
            </a:xfrm>
            <a:custGeom>
              <a:avLst/>
              <a:gdLst>
                <a:gd name="T0" fmla="*/ 0 w 142"/>
                <a:gd name="T1" fmla="*/ 0 h 74"/>
                <a:gd name="T2" fmla="*/ 2 w 142"/>
                <a:gd name="T3" fmla="*/ 2 h 74"/>
                <a:gd name="T4" fmla="*/ 4 w 142"/>
                <a:gd name="T5" fmla="*/ 4 h 74"/>
                <a:gd name="T6" fmla="*/ 4 w 142"/>
                <a:gd name="T7" fmla="*/ 5 h 74"/>
                <a:gd name="T8" fmla="*/ 10 w 142"/>
                <a:gd name="T9" fmla="*/ 8 h 74"/>
                <a:gd name="T10" fmla="*/ 129 w 142"/>
                <a:gd name="T11" fmla="*/ 57 h 74"/>
                <a:gd name="T12" fmla="*/ 136 w 142"/>
                <a:gd name="T13" fmla="*/ 59 h 74"/>
                <a:gd name="T14" fmla="*/ 138 w 142"/>
                <a:gd name="T15" fmla="*/ 62 h 74"/>
                <a:gd name="T16" fmla="*/ 139 w 142"/>
                <a:gd name="T17" fmla="*/ 66 h 74"/>
                <a:gd name="T18" fmla="*/ 141 w 142"/>
                <a:gd name="T19" fmla="*/ 68 h 74"/>
                <a:gd name="T20" fmla="*/ 140 w 142"/>
                <a:gd name="T21" fmla="*/ 70 h 74"/>
                <a:gd name="T22" fmla="*/ 136 w 142"/>
                <a:gd name="T23" fmla="*/ 73 h 74"/>
                <a:gd name="T24" fmla="*/ 12 w 142"/>
                <a:gd name="T25" fmla="*/ 59 h 74"/>
                <a:gd name="T26" fmla="*/ 8 w 142"/>
                <a:gd name="T27" fmla="*/ 59 h 74"/>
                <a:gd name="T28" fmla="*/ 4 w 142"/>
                <a:gd name="T29" fmla="*/ 59 h 74"/>
                <a:gd name="T30" fmla="*/ 3 w 142"/>
                <a:gd name="T31" fmla="*/ 59 h 74"/>
                <a:gd name="T32" fmla="*/ 3 w 142"/>
                <a:gd name="T33" fmla="*/ 61 h 74"/>
                <a:gd name="T34" fmla="*/ 2 w 142"/>
                <a:gd name="T35" fmla="*/ 64 h 7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42"/>
                <a:gd name="T55" fmla="*/ 0 h 74"/>
                <a:gd name="T56" fmla="*/ 142 w 142"/>
                <a:gd name="T57" fmla="*/ 74 h 7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42" h="74">
                  <a:moveTo>
                    <a:pt x="0" y="0"/>
                  </a:moveTo>
                  <a:lnTo>
                    <a:pt x="2" y="2"/>
                  </a:lnTo>
                  <a:lnTo>
                    <a:pt x="4" y="4"/>
                  </a:lnTo>
                  <a:lnTo>
                    <a:pt x="4" y="5"/>
                  </a:lnTo>
                  <a:lnTo>
                    <a:pt x="10" y="8"/>
                  </a:lnTo>
                  <a:lnTo>
                    <a:pt x="129" y="57"/>
                  </a:lnTo>
                  <a:lnTo>
                    <a:pt x="136" y="59"/>
                  </a:lnTo>
                  <a:lnTo>
                    <a:pt x="138" y="62"/>
                  </a:lnTo>
                  <a:lnTo>
                    <a:pt x="139" y="66"/>
                  </a:lnTo>
                  <a:lnTo>
                    <a:pt x="141" y="68"/>
                  </a:lnTo>
                  <a:lnTo>
                    <a:pt x="140" y="70"/>
                  </a:lnTo>
                  <a:lnTo>
                    <a:pt x="136" y="73"/>
                  </a:lnTo>
                  <a:lnTo>
                    <a:pt x="12" y="59"/>
                  </a:lnTo>
                  <a:lnTo>
                    <a:pt x="8" y="59"/>
                  </a:lnTo>
                  <a:lnTo>
                    <a:pt x="4" y="59"/>
                  </a:lnTo>
                  <a:lnTo>
                    <a:pt x="3" y="59"/>
                  </a:lnTo>
                  <a:lnTo>
                    <a:pt x="3" y="61"/>
                  </a:lnTo>
                  <a:lnTo>
                    <a:pt x="2" y="64"/>
                  </a:lnTo>
                </a:path>
              </a:pathLst>
            </a:custGeom>
            <a:noFill/>
            <a:ln w="25400" cap="rnd" cmpd="sng">
              <a:solidFill>
                <a:srgbClr val="FF993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05" name="Freeform 48"/>
            <p:cNvSpPr>
              <a:spLocks noChangeAspect="1"/>
            </p:cNvSpPr>
            <p:nvPr/>
          </p:nvSpPr>
          <p:spPr bwMode="auto">
            <a:xfrm>
              <a:off x="1326" y="1391"/>
              <a:ext cx="142" cy="73"/>
            </a:xfrm>
            <a:custGeom>
              <a:avLst/>
              <a:gdLst>
                <a:gd name="T0" fmla="*/ 0 w 142"/>
                <a:gd name="T1" fmla="*/ 0 h 73"/>
                <a:gd name="T2" fmla="*/ 0 w 142"/>
                <a:gd name="T3" fmla="*/ 3 h 73"/>
                <a:gd name="T4" fmla="*/ 1 w 142"/>
                <a:gd name="T5" fmla="*/ 7 h 73"/>
                <a:gd name="T6" fmla="*/ 5 w 142"/>
                <a:gd name="T7" fmla="*/ 9 h 73"/>
                <a:gd name="T8" fmla="*/ 11 w 142"/>
                <a:gd name="T9" fmla="*/ 10 h 73"/>
                <a:gd name="T10" fmla="*/ 129 w 142"/>
                <a:gd name="T11" fmla="*/ 59 h 73"/>
                <a:gd name="T12" fmla="*/ 137 w 142"/>
                <a:gd name="T13" fmla="*/ 61 h 73"/>
                <a:gd name="T14" fmla="*/ 138 w 142"/>
                <a:gd name="T15" fmla="*/ 63 h 73"/>
                <a:gd name="T16" fmla="*/ 141 w 142"/>
                <a:gd name="T17" fmla="*/ 67 h 73"/>
                <a:gd name="T18" fmla="*/ 141 w 142"/>
                <a:gd name="T19" fmla="*/ 69 h 73"/>
                <a:gd name="T20" fmla="*/ 140 w 142"/>
                <a:gd name="T21" fmla="*/ 72 h 73"/>
                <a:gd name="T22" fmla="*/ 135 w 142"/>
                <a:gd name="T23" fmla="*/ 72 h 73"/>
                <a:gd name="T24" fmla="*/ 73 w 142"/>
                <a:gd name="T25" fmla="*/ 65 h 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42"/>
                <a:gd name="T40" fmla="*/ 0 h 73"/>
                <a:gd name="T41" fmla="*/ 142 w 142"/>
                <a:gd name="T42" fmla="*/ 73 h 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42" h="73">
                  <a:moveTo>
                    <a:pt x="0" y="0"/>
                  </a:moveTo>
                  <a:lnTo>
                    <a:pt x="0" y="3"/>
                  </a:lnTo>
                  <a:lnTo>
                    <a:pt x="1" y="7"/>
                  </a:lnTo>
                  <a:lnTo>
                    <a:pt x="5" y="9"/>
                  </a:lnTo>
                  <a:lnTo>
                    <a:pt x="11" y="10"/>
                  </a:lnTo>
                  <a:lnTo>
                    <a:pt x="129" y="59"/>
                  </a:lnTo>
                  <a:lnTo>
                    <a:pt x="137" y="61"/>
                  </a:lnTo>
                  <a:lnTo>
                    <a:pt x="138" y="63"/>
                  </a:lnTo>
                  <a:lnTo>
                    <a:pt x="141" y="67"/>
                  </a:lnTo>
                  <a:lnTo>
                    <a:pt x="141" y="69"/>
                  </a:lnTo>
                  <a:lnTo>
                    <a:pt x="140" y="72"/>
                  </a:lnTo>
                  <a:lnTo>
                    <a:pt x="135" y="72"/>
                  </a:lnTo>
                  <a:lnTo>
                    <a:pt x="73" y="65"/>
                  </a:lnTo>
                </a:path>
              </a:pathLst>
            </a:custGeom>
            <a:noFill/>
            <a:ln w="25400" cap="rnd" cmpd="sng">
              <a:solidFill>
                <a:srgbClr val="FF993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53" name="Line 49"/>
          <p:cNvSpPr>
            <a:spLocks noChangeShapeType="1"/>
          </p:cNvSpPr>
          <p:nvPr/>
        </p:nvSpPr>
        <p:spPr bwMode="auto">
          <a:xfrm flipV="1">
            <a:off x="1477963" y="1603641"/>
            <a:ext cx="3048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4" name="Line 50"/>
          <p:cNvSpPr>
            <a:spLocks noChangeShapeType="1"/>
          </p:cNvSpPr>
          <p:nvPr/>
        </p:nvSpPr>
        <p:spPr bwMode="auto">
          <a:xfrm rot="18742695" flipV="1">
            <a:off x="2767013" y="1628823"/>
            <a:ext cx="303212" cy="614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5" name="Line 51"/>
          <p:cNvSpPr>
            <a:spLocks noChangeShapeType="1"/>
          </p:cNvSpPr>
          <p:nvPr/>
        </p:nvSpPr>
        <p:spPr bwMode="auto">
          <a:xfrm rot="12777622" flipV="1">
            <a:off x="3529013" y="2515581"/>
            <a:ext cx="6858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6" name="Freeform 52"/>
          <p:cNvSpPr>
            <a:spLocks/>
          </p:cNvSpPr>
          <p:nvPr/>
        </p:nvSpPr>
        <p:spPr bwMode="auto">
          <a:xfrm>
            <a:off x="415925" y="937000"/>
            <a:ext cx="1439863" cy="441325"/>
          </a:xfrm>
          <a:custGeom>
            <a:avLst/>
            <a:gdLst>
              <a:gd name="T0" fmla="*/ 0 w 672"/>
              <a:gd name="T1" fmla="*/ 2147483647 h 144"/>
              <a:gd name="T2" fmla="*/ 2147483647 w 672"/>
              <a:gd name="T3" fmla="*/ 2147483647 h 144"/>
              <a:gd name="T4" fmla="*/ 2147483647 w 672"/>
              <a:gd name="T5" fmla="*/ 0 h 144"/>
              <a:gd name="T6" fmla="*/ 0 60000 65536"/>
              <a:gd name="T7" fmla="*/ 0 60000 65536"/>
              <a:gd name="T8" fmla="*/ 0 60000 65536"/>
              <a:gd name="T9" fmla="*/ 0 w 672"/>
              <a:gd name="T10" fmla="*/ 0 h 144"/>
              <a:gd name="T11" fmla="*/ 672 w 672"/>
              <a:gd name="T12" fmla="*/ 144 h 1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72" h="144">
                <a:moveTo>
                  <a:pt x="0" y="144"/>
                </a:moveTo>
                <a:lnTo>
                  <a:pt x="432" y="96"/>
                </a:lnTo>
                <a:lnTo>
                  <a:pt x="672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57" name="Text Box 53"/>
          <p:cNvSpPr txBox="1">
            <a:spLocks noChangeArrowheads="1"/>
          </p:cNvSpPr>
          <p:nvPr/>
        </p:nvSpPr>
        <p:spPr bwMode="auto">
          <a:xfrm>
            <a:off x="1568450" y="686999"/>
            <a:ext cx="381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e’</a:t>
            </a:r>
          </a:p>
        </p:txBody>
      </p:sp>
      <p:sp>
        <p:nvSpPr>
          <p:cNvPr id="2058" name="Line 54"/>
          <p:cNvSpPr>
            <a:spLocks noChangeShapeType="1"/>
          </p:cNvSpPr>
          <p:nvPr/>
        </p:nvSpPr>
        <p:spPr bwMode="auto">
          <a:xfrm flipV="1">
            <a:off x="487363" y="2487878"/>
            <a:ext cx="6858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9" name="Line 55"/>
          <p:cNvSpPr>
            <a:spLocks noChangeShapeType="1"/>
          </p:cNvSpPr>
          <p:nvPr/>
        </p:nvSpPr>
        <p:spPr bwMode="auto">
          <a:xfrm rot="12777622" flipV="1">
            <a:off x="3513138" y="2550506"/>
            <a:ext cx="6858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3" name="Group 56"/>
          <p:cNvGrpSpPr>
            <a:grpSpLocks/>
          </p:cNvGrpSpPr>
          <p:nvPr/>
        </p:nvGrpSpPr>
        <p:grpSpPr bwMode="auto">
          <a:xfrm>
            <a:off x="385763" y="952766"/>
            <a:ext cx="3825875" cy="1800225"/>
            <a:chOff x="243" y="799"/>
            <a:chExt cx="2410" cy="1134"/>
          </a:xfrm>
        </p:grpSpPr>
        <p:sp>
          <p:nvSpPr>
            <p:cNvPr id="2068" name="Freeform 57"/>
            <p:cNvSpPr>
              <a:spLocks/>
            </p:cNvSpPr>
            <p:nvPr/>
          </p:nvSpPr>
          <p:spPr bwMode="auto">
            <a:xfrm>
              <a:off x="1027" y="1017"/>
              <a:ext cx="714" cy="56"/>
            </a:xfrm>
            <a:custGeom>
              <a:avLst/>
              <a:gdLst>
                <a:gd name="T0" fmla="*/ 0 w 1200"/>
                <a:gd name="T1" fmla="*/ 124910 h 48"/>
                <a:gd name="T2" fmla="*/ 1 w 1200"/>
                <a:gd name="T3" fmla="*/ 0 h 48"/>
                <a:gd name="T4" fmla="*/ 1 w 1200"/>
                <a:gd name="T5" fmla="*/ 124910 h 48"/>
                <a:gd name="T6" fmla="*/ 0 60000 65536"/>
                <a:gd name="T7" fmla="*/ 0 60000 65536"/>
                <a:gd name="T8" fmla="*/ 0 60000 65536"/>
                <a:gd name="T9" fmla="*/ 0 w 1200"/>
                <a:gd name="T10" fmla="*/ 0 h 48"/>
                <a:gd name="T11" fmla="*/ 1200 w 1200"/>
                <a:gd name="T12" fmla="*/ 48 h 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00" h="48">
                  <a:moveTo>
                    <a:pt x="0" y="48"/>
                  </a:moveTo>
                  <a:cubicBezTo>
                    <a:pt x="212" y="24"/>
                    <a:pt x="424" y="0"/>
                    <a:pt x="624" y="0"/>
                  </a:cubicBezTo>
                  <a:cubicBezTo>
                    <a:pt x="824" y="0"/>
                    <a:pt x="1012" y="24"/>
                    <a:pt x="1200" y="48"/>
                  </a:cubicBezTo>
                </a:path>
              </a:pathLst>
            </a:custGeom>
            <a:noFill/>
            <a:ln w="9525" cap="flat">
              <a:solidFill>
                <a:schemeClr val="tx1"/>
              </a:solidFill>
              <a:prstDash val="dash"/>
              <a:round/>
              <a:headEnd type="none" w="med" len="med"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9" name="Text Box 58"/>
            <p:cNvSpPr txBox="1">
              <a:spLocks noChangeArrowheads="1"/>
            </p:cNvSpPr>
            <p:nvPr/>
          </p:nvSpPr>
          <p:spPr bwMode="auto">
            <a:xfrm>
              <a:off x="1411" y="799"/>
              <a:ext cx="19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/>
                <a:t>t</a:t>
              </a:r>
            </a:p>
          </p:txBody>
        </p:sp>
        <p:sp>
          <p:nvSpPr>
            <p:cNvPr id="2070" name="Line 59"/>
            <p:cNvSpPr>
              <a:spLocks noChangeShapeType="1"/>
            </p:cNvSpPr>
            <p:nvPr/>
          </p:nvSpPr>
          <p:spPr bwMode="auto">
            <a:xfrm flipV="1">
              <a:off x="1123" y="1207"/>
              <a:ext cx="623" cy="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4" name="Group 60"/>
            <p:cNvGrpSpPr>
              <a:grpSpLocks/>
            </p:cNvGrpSpPr>
            <p:nvPr/>
          </p:nvGrpSpPr>
          <p:grpSpPr bwMode="auto">
            <a:xfrm>
              <a:off x="243" y="856"/>
              <a:ext cx="2410" cy="1077"/>
              <a:chOff x="100" y="798"/>
              <a:chExt cx="2410" cy="1077"/>
            </a:xfrm>
          </p:grpSpPr>
          <p:sp>
            <p:nvSpPr>
              <p:cNvPr id="2081" name="Text Box 61"/>
              <p:cNvSpPr txBox="1">
                <a:spLocks noChangeArrowheads="1"/>
              </p:cNvSpPr>
              <p:nvPr/>
            </p:nvSpPr>
            <p:spPr bwMode="auto">
              <a:xfrm>
                <a:off x="476" y="997"/>
                <a:ext cx="388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600" dirty="0"/>
                  <a:t>(Q</a:t>
                </a:r>
                <a:r>
                  <a:rPr lang="en-US" sz="1600" baseline="30000" dirty="0"/>
                  <a:t>2</a:t>
                </a:r>
                <a:r>
                  <a:rPr lang="en-US" sz="1600" dirty="0"/>
                  <a:t>)</a:t>
                </a:r>
              </a:p>
            </p:txBody>
          </p:sp>
          <p:sp>
            <p:nvSpPr>
              <p:cNvPr id="2082" name="Text Box 62"/>
              <p:cNvSpPr txBox="1">
                <a:spLocks noChangeArrowheads="1"/>
              </p:cNvSpPr>
              <p:nvPr/>
            </p:nvSpPr>
            <p:spPr bwMode="auto">
              <a:xfrm>
                <a:off x="100" y="798"/>
                <a:ext cx="187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/>
                  <a:t>e</a:t>
                </a:r>
              </a:p>
            </p:txBody>
          </p:sp>
          <p:sp>
            <p:nvSpPr>
              <p:cNvPr id="2083" name="Text Box 63"/>
              <p:cNvSpPr txBox="1">
                <a:spLocks noChangeArrowheads="1"/>
              </p:cNvSpPr>
              <p:nvPr/>
            </p:nvSpPr>
            <p:spPr bwMode="auto">
              <a:xfrm>
                <a:off x="295" y="952"/>
                <a:ext cx="264" cy="2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 dirty="0">
                    <a:latin typeface="Symbol" pitchFamily="18" charset="2"/>
                  </a:rPr>
                  <a:t>g</a:t>
                </a:r>
                <a:r>
                  <a:rPr lang="en-US" sz="2000" dirty="0"/>
                  <a:t>*</a:t>
                </a:r>
              </a:p>
            </p:txBody>
          </p:sp>
          <p:grpSp>
            <p:nvGrpSpPr>
              <p:cNvPr id="5" name="Group 64"/>
              <p:cNvGrpSpPr>
                <a:grpSpLocks/>
              </p:cNvGrpSpPr>
              <p:nvPr/>
            </p:nvGrpSpPr>
            <p:grpSpPr bwMode="auto">
              <a:xfrm>
                <a:off x="159" y="1253"/>
                <a:ext cx="2351" cy="622"/>
                <a:chOff x="159" y="1253"/>
                <a:chExt cx="2351" cy="622"/>
              </a:xfrm>
            </p:grpSpPr>
            <p:sp>
              <p:nvSpPr>
                <p:cNvPr id="2085" name="Text Box 65"/>
                <p:cNvSpPr txBox="1">
                  <a:spLocks noChangeArrowheads="1"/>
                </p:cNvSpPr>
                <p:nvPr/>
              </p:nvSpPr>
              <p:spPr bwMode="auto">
                <a:xfrm>
                  <a:off x="476" y="1253"/>
                  <a:ext cx="388" cy="21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n-US" sz="1600"/>
                    <a:t>x+ξ </a:t>
                  </a:r>
                </a:p>
              </p:txBody>
            </p:sp>
            <p:sp>
              <p:nvSpPr>
                <p:cNvPr id="2086" name="Text Box 66"/>
                <p:cNvSpPr txBox="1">
                  <a:spLocks noChangeArrowheads="1"/>
                </p:cNvSpPr>
                <p:nvPr/>
              </p:nvSpPr>
              <p:spPr bwMode="auto">
                <a:xfrm>
                  <a:off x="1598" y="1260"/>
                  <a:ext cx="476" cy="21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n-US" sz="1600"/>
                    <a:t>x-ξ </a:t>
                  </a:r>
                </a:p>
              </p:txBody>
            </p:sp>
            <p:sp>
              <p:nvSpPr>
                <p:cNvPr id="2087" name="Line 67"/>
                <p:cNvSpPr>
                  <a:spLocks noChangeShapeType="1"/>
                </p:cNvSpPr>
                <p:nvPr/>
              </p:nvSpPr>
              <p:spPr bwMode="auto">
                <a:xfrm rot="12777622" flipV="1">
                  <a:off x="2078" y="1692"/>
                  <a:ext cx="432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88" name="Line 68"/>
                <p:cNvSpPr>
                  <a:spLocks noChangeShapeType="1"/>
                </p:cNvSpPr>
                <p:nvPr/>
              </p:nvSpPr>
              <p:spPr bwMode="auto">
                <a:xfrm>
                  <a:off x="431" y="1298"/>
                  <a:ext cx="1723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6" name="Group 69"/>
                <p:cNvGrpSpPr>
                  <a:grpSpLocks/>
                </p:cNvGrpSpPr>
                <p:nvPr/>
              </p:nvGrpSpPr>
              <p:grpSpPr bwMode="auto">
                <a:xfrm>
                  <a:off x="159" y="1442"/>
                  <a:ext cx="1967" cy="433"/>
                  <a:chOff x="159" y="1442"/>
                  <a:chExt cx="1967" cy="433"/>
                </a:xfrm>
              </p:grpSpPr>
              <p:grpSp>
                <p:nvGrpSpPr>
                  <p:cNvPr id="7" name="Group 70"/>
                  <p:cNvGrpSpPr>
                    <a:grpSpLocks/>
                  </p:cNvGrpSpPr>
                  <p:nvPr/>
                </p:nvGrpSpPr>
                <p:grpSpPr bwMode="auto">
                  <a:xfrm>
                    <a:off x="159" y="1448"/>
                    <a:ext cx="1967" cy="427"/>
                    <a:chOff x="241" y="694"/>
                    <a:chExt cx="1967" cy="427"/>
                  </a:xfrm>
                </p:grpSpPr>
                <p:grpSp>
                  <p:nvGrpSpPr>
                    <p:cNvPr id="8" name="Group 7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41" y="694"/>
                      <a:ext cx="1967" cy="406"/>
                      <a:chOff x="241" y="694"/>
                      <a:chExt cx="1967" cy="406"/>
                    </a:xfrm>
                  </p:grpSpPr>
                  <p:grpSp>
                    <p:nvGrpSpPr>
                      <p:cNvPr id="9" name="Group 72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672" y="694"/>
                        <a:ext cx="1536" cy="406"/>
                        <a:chOff x="672" y="694"/>
                        <a:chExt cx="1536" cy="406"/>
                      </a:xfrm>
                    </p:grpSpPr>
                    <p:sp>
                      <p:nvSpPr>
                        <p:cNvPr id="2096" name="Oval 7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672" y="716"/>
                          <a:ext cx="1492" cy="384"/>
                        </a:xfrm>
                        <a:prstGeom prst="ellipse">
                          <a:avLst/>
                        </a:prstGeom>
                        <a:gradFill rotWithShape="0">
                          <a:gsLst>
                            <a:gs pos="0">
                              <a:srgbClr val="FF0000"/>
                            </a:gs>
                            <a:gs pos="100000">
                              <a:srgbClr val="760000"/>
                            </a:gs>
                          </a:gsLst>
                          <a:path path="shape">
                            <a:fillToRect l="50000" t="50000" r="50000" b="50000"/>
                          </a:path>
                        </a:gradFill>
                        <a:ln w="9525">
                          <a:solidFill>
                            <a:srgbClr val="FF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fr-FR"/>
                        </a:p>
                      </p:txBody>
                    </p:sp>
                    <p:sp>
                      <p:nvSpPr>
                        <p:cNvPr id="2097" name="Text Box 74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672" y="792"/>
                          <a:ext cx="1536" cy="231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  <p:txBody>
                        <a:bodyPr>
                          <a:spAutoFit/>
                        </a:bodyPr>
                        <a:lstStyle/>
                        <a:p>
                          <a:pPr algn="ctr">
                            <a:spcBef>
                              <a:spcPct val="50000"/>
                            </a:spcBef>
                          </a:pPr>
                          <a:r>
                            <a:rPr lang="en-US" b="1" dirty="0">
                              <a:solidFill>
                                <a:schemeClr val="bg1"/>
                              </a:solidFill>
                              <a:latin typeface="Bookman Old Style" pitchFamily="18" charset="0"/>
                            </a:rPr>
                            <a:t>H, H, E, E (</a:t>
                          </a:r>
                          <a:r>
                            <a:rPr lang="en-US" b="1" dirty="0" err="1">
                              <a:solidFill>
                                <a:schemeClr val="bg1"/>
                              </a:solidFill>
                              <a:latin typeface="Bookman Old Style" pitchFamily="18" charset="0"/>
                            </a:rPr>
                            <a:t>x,ξ,t</a:t>
                          </a:r>
                          <a:r>
                            <a:rPr lang="en-US" b="1" dirty="0">
                              <a:solidFill>
                                <a:schemeClr val="bg1"/>
                              </a:solidFill>
                              <a:latin typeface="Bookman Old Style" pitchFamily="18" charset="0"/>
                            </a:rPr>
                            <a:t>)</a:t>
                          </a:r>
                        </a:p>
                      </p:txBody>
                    </p:sp>
                    <p:sp>
                      <p:nvSpPr>
                        <p:cNvPr id="2098" name="Text Box 75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416" y="694"/>
                          <a:ext cx="192" cy="231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  <p:txBody>
                        <a:bodyPr>
                          <a:spAutoFit/>
                        </a:bodyPr>
                        <a:lstStyle/>
                        <a:p>
                          <a:pPr algn="ctr">
                            <a:spcBef>
                              <a:spcPct val="50000"/>
                            </a:spcBef>
                          </a:pPr>
                          <a:r>
                            <a:rPr lang="en-US" b="1">
                              <a:solidFill>
                                <a:schemeClr val="bg1"/>
                              </a:solidFill>
                            </a:rPr>
                            <a:t>~</a:t>
                          </a:r>
                        </a:p>
                      </p:txBody>
                    </p:sp>
                  </p:grpSp>
                  <p:sp>
                    <p:nvSpPr>
                      <p:cNvPr id="2095" name="Line 76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241" y="927"/>
                        <a:ext cx="432" cy="144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  <p:sp>
                  <p:nvSpPr>
                    <p:cNvPr id="2093" name="Line 77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54" y="977"/>
                      <a:ext cx="432" cy="144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2091" name="Text Box 7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917" y="1442"/>
                    <a:ext cx="191" cy="23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b="1">
                        <a:solidFill>
                          <a:schemeClr val="bg1"/>
                        </a:solidFill>
                        <a:cs typeface="Times New Roman" pitchFamily="18" charset="0"/>
                      </a:rPr>
                      <a:t>~</a:t>
                    </a:r>
                  </a:p>
                </p:txBody>
              </p:sp>
            </p:grpSp>
          </p:grpSp>
        </p:grpSp>
        <p:grpSp>
          <p:nvGrpSpPr>
            <p:cNvPr id="10" name="Group 79"/>
            <p:cNvGrpSpPr>
              <a:grpSpLocks noChangeAspect="1"/>
            </p:cNvGrpSpPr>
            <p:nvPr/>
          </p:nvGrpSpPr>
          <p:grpSpPr bwMode="auto">
            <a:xfrm rot="2775006">
              <a:off x="1832" y="895"/>
              <a:ext cx="81" cy="344"/>
              <a:chOff x="1324" y="1002"/>
              <a:chExt cx="146" cy="462"/>
            </a:xfrm>
          </p:grpSpPr>
          <p:sp>
            <p:nvSpPr>
              <p:cNvPr id="2074" name="Freeform 80"/>
              <p:cNvSpPr>
                <a:spLocks noChangeAspect="1"/>
              </p:cNvSpPr>
              <p:nvPr/>
            </p:nvSpPr>
            <p:spPr bwMode="auto">
              <a:xfrm>
                <a:off x="1326" y="1002"/>
                <a:ext cx="143" cy="75"/>
              </a:xfrm>
              <a:custGeom>
                <a:avLst/>
                <a:gdLst>
                  <a:gd name="T0" fmla="*/ 0 w 143"/>
                  <a:gd name="T1" fmla="*/ 0 h 75"/>
                  <a:gd name="T2" fmla="*/ 0 w 143"/>
                  <a:gd name="T3" fmla="*/ 4 h 75"/>
                  <a:gd name="T4" fmla="*/ 4 w 143"/>
                  <a:gd name="T5" fmla="*/ 7 h 75"/>
                  <a:gd name="T6" fmla="*/ 8 w 143"/>
                  <a:gd name="T7" fmla="*/ 9 h 75"/>
                  <a:gd name="T8" fmla="*/ 12 w 143"/>
                  <a:gd name="T9" fmla="*/ 11 h 75"/>
                  <a:gd name="T10" fmla="*/ 129 w 143"/>
                  <a:gd name="T11" fmla="*/ 58 h 75"/>
                  <a:gd name="T12" fmla="*/ 135 w 143"/>
                  <a:gd name="T13" fmla="*/ 60 h 75"/>
                  <a:gd name="T14" fmla="*/ 139 w 143"/>
                  <a:gd name="T15" fmla="*/ 63 h 75"/>
                  <a:gd name="T16" fmla="*/ 142 w 143"/>
                  <a:gd name="T17" fmla="*/ 65 h 75"/>
                  <a:gd name="T18" fmla="*/ 141 w 143"/>
                  <a:gd name="T19" fmla="*/ 69 h 75"/>
                  <a:gd name="T20" fmla="*/ 141 w 143"/>
                  <a:gd name="T21" fmla="*/ 71 h 75"/>
                  <a:gd name="T22" fmla="*/ 138 w 143"/>
                  <a:gd name="T23" fmla="*/ 74 h 75"/>
                  <a:gd name="T24" fmla="*/ 11 w 143"/>
                  <a:gd name="T25" fmla="*/ 60 h 75"/>
                  <a:gd name="T26" fmla="*/ 10 w 143"/>
                  <a:gd name="T27" fmla="*/ 61 h 75"/>
                  <a:gd name="T28" fmla="*/ 4 w 143"/>
                  <a:gd name="T29" fmla="*/ 59 h 75"/>
                  <a:gd name="T30" fmla="*/ 4 w 143"/>
                  <a:gd name="T31" fmla="*/ 60 h 75"/>
                  <a:gd name="T32" fmla="*/ 2 w 143"/>
                  <a:gd name="T33" fmla="*/ 62 h 75"/>
                  <a:gd name="T34" fmla="*/ 0 w 143"/>
                  <a:gd name="T35" fmla="*/ 65 h 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43"/>
                  <a:gd name="T55" fmla="*/ 0 h 75"/>
                  <a:gd name="T56" fmla="*/ 143 w 143"/>
                  <a:gd name="T57" fmla="*/ 75 h 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43" h="75">
                    <a:moveTo>
                      <a:pt x="0" y="0"/>
                    </a:moveTo>
                    <a:lnTo>
                      <a:pt x="0" y="4"/>
                    </a:lnTo>
                    <a:lnTo>
                      <a:pt x="4" y="7"/>
                    </a:lnTo>
                    <a:lnTo>
                      <a:pt x="8" y="9"/>
                    </a:lnTo>
                    <a:lnTo>
                      <a:pt x="12" y="11"/>
                    </a:lnTo>
                    <a:lnTo>
                      <a:pt x="129" y="58"/>
                    </a:lnTo>
                    <a:lnTo>
                      <a:pt x="135" y="60"/>
                    </a:lnTo>
                    <a:lnTo>
                      <a:pt x="139" y="63"/>
                    </a:lnTo>
                    <a:lnTo>
                      <a:pt x="142" y="65"/>
                    </a:lnTo>
                    <a:lnTo>
                      <a:pt x="141" y="69"/>
                    </a:lnTo>
                    <a:lnTo>
                      <a:pt x="141" y="71"/>
                    </a:lnTo>
                    <a:lnTo>
                      <a:pt x="138" y="74"/>
                    </a:lnTo>
                    <a:lnTo>
                      <a:pt x="11" y="60"/>
                    </a:lnTo>
                    <a:lnTo>
                      <a:pt x="10" y="61"/>
                    </a:lnTo>
                    <a:lnTo>
                      <a:pt x="4" y="59"/>
                    </a:lnTo>
                    <a:lnTo>
                      <a:pt x="4" y="60"/>
                    </a:lnTo>
                    <a:lnTo>
                      <a:pt x="2" y="62"/>
                    </a:lnTo>
                    <a:lnTo>
                      <a:pt x="0" y="65"/>
                    </a:lnTo>
                  </a:path>
                </a:pathLst>
              </a:custGeom>
              <a:noFill/>
              <a:ln w="25400" cap="rnd" cmpd="sng">
                <a:solidFill>
                  <a:srgbClr val="FF66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5" name="Freeform 81"/>
              <p:cNvSpPr>
                <a:spLocks noChangeAspect="1"/>
              </p:cNvSpPr>
              <p:nvPr/>
            </p:nvSpPr>
            <p:spPr bwMode="auto">
              <a:xfrm>
                <a:off x="1324" y="1069"/>
                <a:ext cx="143" cy="72"/>
              </a:xfrm>
              <a:custGeom>
                <a:avLst/>
                <a:gdLst>
                  <a:gd name="T0" fmla="*/ 0 w 143"/>
                  <a:gd name="T1" fmla="*/ 0 h 72"/>
                  <a:gd name="T2" fmla="*/ 1 w 143"/>
                  <a:gd name="T3" fmla="*/ 2 h 72"/>
                  <a:gd name="T4" fmla="*/ 4 w 143"/>
                  <a:gd name="T5" fmla="*/ 4 h 72"/>
                  <a:gd name="T6" fmla="*/ 6 w 143"/>
                  <a:gd name="T7" fmla="*/ 6 h 72"/>
                  <a:gd name="T8" fmla="*/ 10 w 143"/>
                  <a:gd name="T9" fmla="*/ 7 h 72"/>
                  <a:gd name="T10" fmla="*/ 133 w 143"/>
                  <a:gd name="T11" fmla="*/ 57 h 72"/>
                  <a:gd name="T12" fmla="*/ 137 w 143"/>
                  <a:gd name="T13" fmla="*/ 61 h 72"/>
                  <a:gd name="T14" fmla="*/ 140 w 143"/>
                  <a:gd name="T15" fmla="*/ 61 h 72"/>
                  <a:gd name="T16" fmla="*/ 141 w 143"/>
                  <a:gd name="T17" fmla="*/ 65 h 72"/>
                  <a:gd name="T18" fmla="*/ 141 w 143"/>
                  <a:gd name="T19" fmla="*/ 66 h 72"/>
                  <a:gd name="T20" fmla="*/ 142 w 143"/>
                  <a:gd name="T21" fmla="*/ 71 h 72"/>
                  <a:gd name="T22" fmla="*/ 137 w 143"/>
                  <a:gd name="T23" fmla="*/ 71 h 72"/>
                  <a:gd name="T24" fmla="*/ 12 w 143"/>
                  <a:gd name="T25" fmla="*/ 59 h 72"/>
                  <a:gd name="T26" fmla="*/ 7 w 143"/>
                  <a:gd name="T27" fmla="*/ 59 h 72"/>
                  <a:gd name="T28" fmla="*/ 6 w 143"/>
                  <a:gd name="T29" fmla="*/ 59 h 72"/>
                  <a:gd name="T30" fmla="*/ 4 w 143"/>
                  <a:gd name="T31" fmla="*/ 59 h 72"/>
                  <a:gd name="T32" fmla="*/ 1 w 143"/>
                  <a:gd name="T33" fmla="*/ 59 h 72"/>
                  <a:gd name="T34" fmla="*/ 0 w 143"/>
                  <a:gd name="T35" fmla="*/ 61 h 7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43"/>
                  <a:gd name="T55" fmla="*/ 0 h 72"/>
                  <a:gd name="T56" fmla="*/ 143 w 143"/>
                  <a:gd name="T57" fmla="*/ 72 h 7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43" h="72">
                    <a:moveTo>
                      <a:pt x="0" y="0"/>
                    </a:moveTo>
                    <a:lnTo>
                      <a:pt x="1" y="2"/>
                    </a:lnTo>
                    <a:lnTo>
                      <a:pt x="4" y="4"/>
                    </a:lnTo>
                    <a:lnTo>
                      <a:pt x="6" y="6"/>
                    </a:lnTo>
                    <a:lnTo>
                      <a:pt x="10" y="7"/>
                    </a:lnTo>
                    <a:lnTo>
                      <a:pt x="133" y="57"/>
                    </a:lnTo>
                    <a:lnTo>
                      <a:pt x="137" y="61"/>
                    </a:lnTo>
                    <a:lnTo>
                      <a:pt x="140" y="61"/>
                    </a:lnTo>
                    <a:lnTo>
                      <a:pt x="141" y="65"/>
                    </a:lnTo>
                    <a:lnTo>
                      <a:pt x="141" y="66"/>
                    </a:lnTo>
                    <a:lnTo>
                      <a:pt x="142" y="71"/>
                    </a:lnTo>
                    <a:lnTo>
                      <a:pt x="137" y="71"/>
                    </a:lnTo>
                    <a:lnTo>
                      <a:pt x="12" y="59"/>
                    </a:lnTo>
                    <a:lnTo>
                      <a:pt x="7" y="59"/>
                    </a:lnTo>
                    <a:lnTo>
                      <a:pt x="6" y="59"/>
                    </a:lnTo>
                    <a:lnTo>
                      <a:pt x="4" y="59"/>
                    </a:lnTo>
                    <a:lnTo>
                      <a:pt x="1" y="59"/>
                    </a:lnTo>
                    <a:lnTo>
                      <a:pt x="0" y="61"/>
                    </a:lnTo>
                  </a:path>
                </a:pathLst>
              </a:custGeom>
              <a:noFill/>
              <a:ln w="25400" cap="rnd" cmpd="sng">
                <a:solidFill>
                  <a:srgbClr val="FF66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6" name="Freeform 82"/>
              <p:cNvSpPr>
                <a:spLocks noChangeAspect="1"/>
              </p:cNvSpPr>
              <p:nvPr/>
            </p:nvSpPr>
            <p:spPr bwMode="auto">
              <a:xfrm>
                <a:off x="1326" y="1131"/>
                <a:ext cx="144" cy="76"/>
              </a:xfrm>
              <a:custGeom>
                <a:avLst/>
                <a:gdLst>
                  <a:gd name="T0" fmla="*/ 0 w 144"/>
                  <a:gd name="T1" fmla="*/ 0 h 76"/>
                  <a:gd name="T2" fmla="*/ 0 w 144"/>
                  <a:gd name="T3" fmla="*/ 3 h 76"/>
                  <a:gd name="T4" fmla="*/ 2 w 144"/>
                  <a:gd name="T5" fmla="*/ 7 h 76"/>
                  <a:gd name="T6" fmla="*/ 7 w 144"/>
                  <a:gd name="T7" fmla="*/ 9 h 76"/>
                  <a:gd name="T8" fmla="*/ 10 w 144"/>
                  <a:gd name="T9" fmla="*/ 11 h 76"/>
                  <a:gd name="T10" fmla="*/ 133 w 144"/>
                  <a:gd name="T11" fmla="*/ 59 h 76"/>
                  <a:gd name="T12" fmla="*/ 136 w 144"/>
                  <a:gd name="T13" fmla="*/ 63 h 76"/>
                  <a:gd name="T14" fmla="*/ 139 w 144"/>
                  <a:gd name="T15" fmla="*/ 65 h 76"/>
                  <a:gd name="T16" fmla="*/ 143 w 144"/>
                  <a:gd name="T17" fmla="*/ 67 h 76"/>
                  <a:gd name="T18" fmla="*/ 143 w 144"/>
                  <a:gd name="T19" fmla="*/ 71 h 76"/>
                  <a:gd name="T20" fmla="*/ 141 w 144"/>
                  <a:gd name="T21" fmla="*/ 74 h 76"/>
                  <a:gd name="T22" fmla="*/ 138 w 144"/>
                  <a:gd name="T23" fmla="*/ 75 h 76"/>
                  <a:gd name="T24" fmla="*/ 9 w 144"/>
                  <a:gd name="T25" fmla="*/ 63 h 76"/>
                  <a:gd name="T26" fmla="*/ 6 w 144"/>
                  <a:gd name="T27" fmla="*/ 62 h 76"/>
                  <a:gd name="T28" fmla="*/ 6 w 144"/>
                  <a:gd name="T29" fmla="*/ 63 h 76"/>
                  <a:gd name="T30" fmla="*/ 3 w 144"/>
                  <a:gd name="T31" fmla="*/ 62 h 76"/>
                  <a:gd name="T32" fmla="*/ 0 w 144"/>
                  <a:gd name="T33" fmla="*/ 64 h 76"/>
                  <a:gd name="T34" fmla="*/ 0 w 144"/>
                  <a:gd name="T35" fmla="*/ 66 h 7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44"/>
                  <a:gd name="T55" fmla="*/ 0 h 76"/>
                  <a:gd name="T56" fmla="*/ 144 w 144"/>
                  <a:gd name="T57" fmla="*/ 76 h 7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44" h="76">
                    <a:moveTo>
                      <a:pt x="0" y="0"/>
                    </a:moveTo>
                    <a:lnTo>
                      <a:pt x="0" y="3"/>
                    </a:lnTo>
                    <a:lnTo>
                      <a:pt x="2" y="7"/>
                    </a:lnTo>
                    <a:lnTo>
                      <a:pt x="7" y="9"/>
                    </a:lnTo>
                    <a:lnTo>
                      <a:pt x="10" y="11"/>
                    </a:lnTo>
                    <a:lnTo>
                      <a:pt x="133" y="59"/>
                    </a:lnTo>
                    <a:lnTo>
                      <a:pt x="136" y="63"/>
                    </a:lnTo>
                    <a:lnTo>
                      <a:pt x="139" y="65"/>
                    </a:lnTo>
                    <a:lnTo>
                      <a:pt x="143" y="67"/>
                    </a:lnTo>
                    <a:lnTo>
                      <a:pt x="143" y="71"/>
                    </a:lnTo>
                    <a:lnTo>
                      <a:pt x="141" y="74"/>
                    </a:lnTo>
                    <a:lnTo>
                      <a:pt x="138" y="75"/>
                    </a:lnTo>
                    <a:lnTo>
                      <a:pt x="9" y="63"/>
                    </a:lnTo>
                    <a:lnTo>
                      <a:pt x="6" y="62"/>
                    </a:lnTo>
                    <a:lnTo>
                      <a:pt x="6" y="63"/>
                    </a:lnTo>
                    <a:lnTo>
                      <a:pt x="3" y="62"/>
                    </a:lnTo>
                    <a:lnTo>
                      <a:pt x="0" y="64"/>
                    </a:lnTo>
                    <a:lnTo>
                      <a:pt x="0" y="66"/>
                    </a:lnTo>
                  </a:path>
                </a:pathLst>
              </a:custGeom>
              <a:noFill/>
              <a:ln w="25400" cap="rnd" cmpd="sng">
                <a:solidFill>
                  <a:srgbClr val="FF66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7" name="Freeform 83"/>
              <p:cNvSpPr>
                <a:spLocks noChangeAspect="1"/>
              </p:cNvSpPr>
              <p:nvPr/>
            </p:nvSpPr>
            <p:spPr bwMode="auto">
              <a:xfrm>
                <a:off x="1325" y="1202"/>
                <a:ext cx="144" cy="70"/>
              </a:xfrm>
              <a:custGeom>
                <a:avLst/>
                <a:gdLst>
                  <a:gd name="T0" fmla="*/ 0 w 144"/>
                  <a:gd name="T1" fmla="*/ 0 h 70"/>
                  <a:gd name="T2" fmla="*/ 0 w 144"/>
                  <a:gd name="T3" fmla="*/ 0 h 70"/>
                  <a:gd name="T4" fmla="*/ 4 w 144"/>
                  <a:gd name="T5" fmla="*/ 4 h 70"/>
                  <a:gd name="T6" fmla="*/ 6 w 144"/>
                  <a:gd name="T7" fmla="*/ 6 h 70"/>
                  <a:gd name="T8" fmla="*/ 11 w 144"/>
                  <a:gd name="T9" fmla="*/ 7 h 70"/>
                  <a:gd name="T10" fmla="*/ 131 w 144"/>
                  <a:gd name="T11" fmla="*/ 54 h 70"/>
                  <a:gd name="T12" fmla="*/ 136 w 144"/>
                  <a:gd name="T13" fmla="*/ 58 h 70"/>
                  <a:gd name="T14" fmla="*/ 139 w 144"/>
                  <a:gd name="T15" fmla="*/ 59 h 70"/>
                  <a:gd name="T16" fmla="*/ 143 w 144"/>
                  <a:gd name="T17" fmla="*/ 63 h 70"/>
                  <a:gd name="T18" fmla="*/ 143 w 144"/>
                  <a:gd name="T19" fmla="*/ 66 h 70"/>
                  <a:gd name="T20" fmla="*/ 140 w 144"/>
                  <a:gd name="T21" fmla="*/ 69 h 70"/>
                  <a:gd name="T22" fmla="*/ 138 w 144"/>
                  <a:gd name="T23" fmla="*/ 69 h 70"/>
                  <a:gd name="T24" fmla="*/ 11 w 144"/>
                  <a:gd name="T25" fmla="*/ 57 h 70"/>
                  <a:gd name="T26" fmla="*/ 7 w 144"/>
                  <a:gd name="T27" fmla="*/ 58 h 70"/>
                  <a:gd name="T28" fmla="*/ 4 w 144"/>
                  <a:gd name="T29" fmla="*/ 57 h 70"/>
                  <a:gd name="T30" fmla="*/ 1 w 144"/>
                  <a:gd name="T31" fmla="*/ 57 h 70"/>
                  <a:gd name="T32" fmla="*/ 1 w 144"/>
                  <a:gd name="T33" fmla="*/ 59 h 70"/>
                  <a:gd name="T34" fmla="*/ 0 w 144"/>
                  <a:gd name="T35" fmla="*/ 62 h 7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44"/>
                  <a:gd name="T55" fmla="*/ 0 h 70"/>
                  <a:gd name="T56" fmla="*/ 144 w 144"/>
                  <a:gd name="T57" fmla="*/ 70 h 70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44" h="70">
                    <a:moveTo>
                      <a:pt x="0" y="0"/>
                    </a:moveTo>
                    <a:lnTo>
                      <a:pt x="0" y="0"/>
                    </a:lnTo>
                    <a:lnTo>
                      <a:pt x="4" y="4"/>
                    </a:lnTo>
                    <a:lnTo>
                      <a:pt x="6" y="6"/>
                    </a:lnTo>
                    <a:lnTo>
                      <a:pt x="11" y="7"/>
                    </a:lnTo>
                    <a:lnTo>
                      <a:pt x="131" y="54"/>
                    </a:lnTo>
                    <a:lnTo>
                      <a:pt x="136" y="58"/>
                    </a:lnTo>
                    <a:lnTo>
                      <a:pt x="139" y="59"/>
                    </a:lnTo>
                    <a:lnTo>
                      <a:pt x="143" y="63"/>
                    </a:lnTo>
                    <a:lnTo>
                      <a:pt x="143" y="66"/>
                    </a:lnTo>
                    <a:lnTo>
                      <a:pt x="140" y="69"/>
                    </a:lnTo>
                    <a:lnTo>
                      <a:pt x="138" y="69"/>
                    </a:lnTo>
                    <a:lnTo>
                      <a:pt x="11" y="57"/>
                    </a:lnTo>
                    <a:lnTo>
                      <a:pt x="7" y="58"/>
                    </a:lnTo>
                    <a:lnTo>
                      <a:pt x="4" y="57"/>
                    </a:lnTo>
                    <a:lnTo>
                      <a:pt x="1" y="57"/>
                    </a:lnTo>
                    <a:lnTo>
                      <a:pt x="1" y="59"/>
                    </a:lnTo>
                    <a:lnTo>
                      <a:pt x="0" y="62"/>
                    </a:lnTo>
                  </a:path>
                </a:pathLst>
              </a:custGeom>
              <a:noFill/>
              <a:ln w="25400" cap="rnd" cmpd="sng">
                <a:solidFill>
                  <a:srgbClr val="FF66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8" name="Freeform 84"/>
              <p:cNvSpPr>
                <a:spLocks noChangeAspect="1"/>
              </p:cNvSpPr>
              <p:nvPr/>
            </p:nvSpPr>
            <p:spPr bwMode="auto">
              <a:xfrm>
                <a:off x="1327" y="1260"/>
                <a:ext cx="142" cy="76"/>
              </a:xfrm>
              <a:custGeom>
                <a:avLst/>
                <a:gdLst>
                  <a:gd name="T0" fmla="*/ 0 w 142"/>
                  <a:gd name="T1" fmla="*/ 0 h 76"/>
                  <a:gd name="T2" fmla="*/ 0 w 142"/>
                  <a:gd name="T3" fmla="*/ 4 h 76"/>
                  <a:gd name="T4" fmla="*/ 3 w 142"/>
                  <a:gd name="T5" fmla="*/ 7 h 76"/>
                  <a:gd name="T6" fmla="*/ 6 w 142"/>
                  <a:gd name="T7" fmla="*/ 8 h 76"/>
                  <a:gd name="T8" fmla="*/ 11 w 142"/>
                  <a:gd name="T9" fmla="*/ 11 h 76"/>
                  <a:gd name="T10" fmla="*/ 132 w 142"/>
                  <a:gd name="T11" fmla="*/ 61 h 76"/>
                  <a:gd name="T12" fmla="*/ 137 w 142"/>
                  <a:gd name="T13" fmla="*/ 64 h 76"/>
                  <a:gd name="T14" fmla="*/ 137 w 142"/>
                  <a:gd name="T15" fmla="*/ 65 h 76"/>
                  <a:gd name="T16" fmla="*/ 140 w 142"/>
                  <a:gd name="T17" fmla="*/ 68 h 76"/>
                  <a:gd name="T18" fmla="*/ 141 w 142"/>
                  <a:gd name="T19" fmla="*/ 71 h 76"/>
                  <a:gd name="T20" fmla="*/ 139 w 142"/>
                  <a:gd name="T21" fmla="*/ 74 h 76"/>
                  <a:gd name="T22" fmla="*/ 136 w 142"/>
                  <a:gd name="T23" fmla="*/ 75 h 76"/>
                  <a:gd name="T24" fmla="*/ 11 w 142"/>
                  <a:gd name="T25" fmla="*/ 62 h 76"/>
                  <a:gd name="T26" fmla="*/ 8 w 142"/>
                  <a:gd name="T27" fmla="*/ 62 h 76"/>
                  <a:gd name="T28" fmla="*/ 6 w 142"/>
                  <a:gd name="T29" fmla="*/ 62 h 76"/>
                  <a:gd name="T30" fmla="*/ 4 w 142"/>
                  <a:gd name="T31" fmla="*/ 62 h 76"/>
                  <a:gd name="T32" fmla="*/ 2 w 142"/>
                  <a:gd name="T33" fmla="*/ 63 h 76"/>
                  <a:gd name="T34" fmla="*/ 2 w 142"/>
                  <a:gd name="T35" fmla="*/ 66 h 7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42"/>
                  <a:gd name="T55" fmla="*/ 0 h 76"/>
                  <a:gd name="T56" fmla="*/ 142 w 142"/>
                  <a:gd name="T57" fmla="*/ 76 h 7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42" h="76">
                    <a:moveTo>
                      <a:pt x="0" y="0"/>
                    </a:moveTo>
                    <a:lnTo>
                      <a:pt x="0" y="4"/>
                    </a:lnTo>
                    <a:lnTo>
                      <a:pt x="3" y="7"/>
                    </a:lnTo>
                    <a:lnTo>
                      <a:pt x="6" y="8"/>
                    </a:lnTo>
                    <a:lnTo>
                      <a:pt x="11" y="11"/>
                    </a:lnTo>
                    <a:lnTo>
                      <a:pt x="132" y="61"/>
                    </a:lnTo>
                    <a:lnTo>
                      <a:pt x="137" y="64"/>
                    </a:lnTo>
                    <a:lnTo>
                      <a:pt x="137" y="65"/>
                    </a:lnTo>
                    <a:lnTo>
                      <a:pt x="140" y="68"/>
                    </a:lnTo>
                    <a:lnTo>
                      <a:pt x="141" y="71"/>
                    </a:lnTo>
                    <a:lnTo>
                      <a:pt x="139" y="74"/>
                    </a:lnTo>
                    <a:lnTo>
                      <a:pt x="136" y="75"/>
                    </a:lnTo>
                    <a:lnTo>
                      <a:pt x="11" y="62"/>
                    </a:lnTo>
                    <a:lnTo>
                      <a:pt x="8" y="62"/>
                    </a:lnTo>
                    <a:lnTo>
                      <a:pt x="6" y="62"/>
                    </a:lnTo>
                    <a:lnTo>
                      <a:pt x="4" y="62"/>
                    </a:lnTo>
                    <a:lnTo>
                      <a:pt x="2" y="63"/>
                    </a:lnTo>
                    <a:lnTo>
                      <a:pt x="2" y="66"/>
                    </a:lnTo>
                  </a:path>
                </a:pathLst>
              </a:custGeom>
              <a:noFill/>
              <a:ln w="25400" cap="rnd" cmpd="sng">
                <a:solidFill>
                  <a:srgbClr val="FF66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9" name="Freeform 85"/>
              <p:cNvSpPr>
                <a:spLocks noChangeAspect="1"/>
              </p:cNvSpPr>
              <p:nvPr/>
            </p:nvSpPr>
            <p:spPr bwMode="auto">
              <a:xfrm>
                <a:off x="1326" y="1328"/>
                <a:ext cx="142" cy="74"/>
              </a:xfrm>
              <a:custGeom>
                <a:avLst/>
                <a:gdLst>
                  <a:gd name="T0" fmla="*/ 0 w 142"/>
                  <a:gd name="T1" fmla="*/ 0 h 74"/>
                  <a:gd name="T2" fmla="*/ 2 w 142"/>
                  <a:gd name="T3" fmla="*/ 2 h 74"/>
                  <a:gd name="T4" fmla="*/ 4 w 142"/>
                  <a:gd name="T5" fmla="*/ 4 h 74"/>
                  <a:gd name="T6" fmla="*/ 4 w 142"/>
                  <a:gd name="T7" fmla="*/ 5 h 74"/>
                  <a:gd name="T8" fmla="*/ 10 w 142"/>
                  <a:gd name="T9" fmla="*/ 8 h 74"/>
                  <a:gd name="T10" fmla="*/ 129 w 142"/>
                  <a:gd name="T11" fmla="*/ 57 h 74"/>
                  <a:gd name="T12" fmla="*/ 136 w 142"/>
                  <a:gd name="T13" fmla="*/ 59 h 74"/>
                  <a:gd name="T14" fmla="*/ 138 w 142"/>
                  <a:gd name="T15" fmla="*/ 62 h 74"/>
                  <a:gd name="T16" fmla="*/ 139 w 142"/>
                  <a:gd name="T17" fmla="*/ 66 h 74"/>
                  <a:gd name="T18" fmla="*/ 141 w 142"/>
                  <a:gd name="T19" fmla="*/ 68 h 74"/>
                  <a:gd name="T20" fmla="*/ 140 w 142"/>
                  <a:gd name="T21" fmla="*/ 70 h 74"/>
                  <a:gd name="T22" fmla="*/ 136 w 142"/>
                  <a:gd name="T23" fmla="*/ 73 h 74"/>
                  <a:gd name="T24" fmla="*/ 12 w 142"/>
                  <a:gd name="T25" fmla="*/ 59 h 74"/>
                  <a:gd name="T26" fmla="*/ 8 w 142"/>
                  <a:gd name="T27" fmla="*/ 59 h 74"/>
                  <a:gd name="T28" fmla="*/ 4 w 142"/>
                  <a:gd name="T29" fmla="*/ 59 h 74"/>
                  <a:gd name="T30" fmla="*/ 3 w 142"/>
                  <a:gd name="T31" fmla="*/ 59 h 74"/>
                  <a:gd name="T32" fmla="*/ 3 w 142"/>
                  <a:gd name="T33" fmla="*/ 61 h 74"/>
                  <a:gd name="T34" fmla="*/ 2 w 142"/>
                  <a:gd name="T35" fmla="*/ 64 h 7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42"/>
                  <a:gd name="T55" fmla="*/ 0 h 74"/>
                  <a:gd name="T56" fmla="*/ 142 w 142"/>
                  <a:gd name="T57" fmla="*/ 74 h 7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42" h="74">
                    <a:moveTo>
                      <a:pt x="0" y="0"/>
                    </a:moveTo>
                    <a:lnTo>
                      <a:pt x="2" y="2"/>
                    </a:lnTo>
                    <a:lnTo>
                      <a:pt x="4" y="4"/>
                    </a:lnTo>
                    <a:lnTo>
                      <a:pt x="4" y="5"/>
                    </a:lnTo>
                    <a:lnTo>
                      <a:pt x="10" y="8"/>
                    </a:lnTo>
                    <a:lnTo>
                      <a:pt x="129" y="57"/>
                    </a:lnTo>
                    <a:lnTo>
                      <a:pt x="136" y="59"/>
                    </a:lnTo>
                    <a:lnTo>
                      <a:pt x="138" y="62"/>
                    </a:lnTo>
                    <a:lnTo>
                      <a:pt x="139" y="66"/>
                    </a:lnTo>
                    <a:lnTo>
                      <a:pt x="141" y="68"/>
                    </a:lnTo>
                    <a:lnTo>
                      <a:pt x="140" y="70"/>
                    </a:lnTo>
                    <a:lnTo>
                      <a:pt x="136" y="73"/>
                    </a:lnTo>
                    <a:lnTo>
                      <a:pt x="12" y="59"/>
                    </a:lnTo>
                    <a:lnTo>
                      <a:pt x="8" y="59"/>
                    </a:lnTo>
                    <a:lnTo>
                      <a:pt x="4" y="59"/>
                    </a:lnTo>
                    <a:lnTo>
                      <a:pt x="3" y="59"/>
                    </a:lnTo>
                    <a:lnTo>
                      <a:pt x="3" y="61"/>
                    </a:lnTo>
                    <a:lnTo>
                      <a:pt x="2" y="64"/>
                    </a:lnTo>
                  </a:path>
                </a:pathLst>
              </a:custGeom>
              <a:noFill/>
              <a:ln w="25400" cap="rnd" cmpd="sng">
                <a:solidFill>
                  <a:srgbClr val="FF66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0" name="Freeform 86"/>
              <p:cNvSpPr>
                <a:spLocks noChangeAspect="1"/>
              </p:cNvSpPr>
              <p:nvPr/>
            </p:nvSpPr>
            <p:spPr bwMode="auto">
              <a:xfrm>
                <a:off x="1326" y="1391"/>
                <a:ext cx="142" cy="73"/>
              </a:xfrm>
              <a:custGeom>
                <a:avLst/>
                <a:gdLst>
                  <a:gd name="T0" fmla="*/ 0 w 142"/>
                  <a:gd name="T1" fmla="*/ 0 h 73"/>
                  <a:gd name="T2" fmla="*/ 0 w 142"/>
                  <a:gd name="T3" fmla="*/ 3 h 73"/>
                  <a:gd name="T4" fmla="*/ 1 w 142"/>
                  <a:gd name="T5" fmla="*/ 7 h 73"/>
                  <a:gd name="T6" fmla="*/ 5 w 142"/>
                  <a:gd name="T7" fmla="*/ 9 h 73"/>
                  <a:gd name="T8" fmla="*/ 11 w 142"/>
                  <a:gd name="T9" fmla="*/ 10 h 73"/>
                  <a:gd name="T10" fmla="*/ 129 w 142"/>
                  <a:gd name="T11" fmla="*/ 59 h 73"/>
                  <a:gd name="T12" fmla="*/ 137 w 142"/>
                  <a:gd name="T13" fmla="*/ 61 h 73"/>
                  <a:gd name="T14" fmla="*/ 138 w 142"/>
                  <a:gd name="T15" fmla="*/ 63 h 73"/>
                  <a:gd name="T16" fmla="*/ 141 w 142"/>
                  <a:gd name="T17" fmla="*/ 67 h 73"/>
                  <a:gd name="T18" fmla="*/ 141 w 142"/>
                  <a:gd name="T19" fmla="*/ 69 h 73"/>
                  <a:gd name="T20" fmla="*/ 140 w 142"/>
                  <a:gd name="T21" fmla="*/ 72 h 73"/>
                  <a:gd name="T22" fmla="*/ 135 w 142"/>
                  <a:gd name="T23" fmla="*/ 72 h 73"/>
                  <a:gd name="T24" fmla="*/ 73 w 142"/>
                  <a:gd name="T25" fmla="*/ 65 h 7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42"/>
                  <a:gd name="T40" fmla="*/ 0 h 73"/>
                  <a:gd name="T41" fmla="*/ 142 w 142"/>
                  <a:gd name="T42" fmla="*/ 73 h 7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42" h="73">
                    <a:moveTo>
                      <a:pt x="0" y="0"/>
                    </a:moveTo>
                    <a:lnTo>
                      <a:pt x="0" y="3"/>
                    </a:lnTo>
                    <a:lnTo>
                      <a:pt x="1" y="7"/>
                    </a:lnTo>
                    <a:lnTo>
                      <a:pt x="5" y="9"/>
                    </a:lnTo>
                    <a:lnTo>
                      <a:pt x="11" y="10"/>
                    </a:lnTo>
                    <a:lnTo>
                      <a:pt x="129" y="59"/>
                    </a:lnTo>
                    <a:lnTo>
                      <a:pt x="137" y="61"/>
                    </a:lnTo>
                    <a:lnTo>
                      <a:pt x="138" y="63"/>
                    </a:lnTo>
                    <a:lnTo>
                      <a:pt x="141" y="67"/>
                    </a:lnTo>
                    <a:lnTo>
                      <a:pt x="141" y="69"/>
                    </a:lnTo>
                    <a:lnTo>
                      <a:pt x="140" y="72"/>
                    </a:lnTo>
                    <a:lnTo>
                      <a:pt x="135" y="72"/>
                    </a:lnTo>
                    <a:lnTo>
                      <a:pt x="73" y="65"/>
                    </a:lnTo>
                  </a:path>
                </a:pathLst>
              </a:custGeom>
              <a:noFill/>
              <a:ln w="25400" cap="rnd" cmpd="sng">
                <a:solidFill>
                  <a:srgbClr val="FF66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073" name="Text Box 87"/>
            <p:cNvSpPr txBox="1">
              <a:spLocks noChangeArrowheads="1"/>
            </p:cNvSpPr>
            <p:nvPr/>
          </p:nvSpPr>
          <p:spPr bwMode="auto">
            <a:xfrm>
              <a:off x="2018" y="799"/>
              <a:ext cx="18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latin typeface="Symbol" pitchFamily="18" charset="2"/>
                </a:rPr>
                <a:t>g</a:t>
              </a:r>
            </a:p>
          </p:txBody>
        </p:sp>
      </p:grpSp>
      <p:sp>
        <p:nvSpPr>
          <p:cNvPr id="2061" name="Text Box 88"/>
          <p:cNvSpPr txBox="1">
            <a:spLocks noChangeArrowheads="1"/>
          </p:cNvSpPr>
          <p:nvPr/>
        </p:nvSpPr>
        <p:spPr bwMode="auto">
          <a:xfrm>
            <a:off x="654352" y="2572264"/>
            <a:ext cx="6334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N(p)</a:t>
            </a:r>
          </a:p>
        </p:txBody>
      </p:sp>
      <p:sp>
        <p:nvSpPr>
          <p:cNvPr id="2062" name="Text Box 89"/>
          <p:cNvSpPr txBox="1">
            <a:spLocks noChangeArrowheads="1"/>
          </p:cNvSpPr>
          <p:nvPr/>
        </p:nvSpPr>
        <p:spPr bwMode="auto">
          <a:xfrm>
            <a:off x="3487738" y="2557183"/>
            <a:ext cx="70961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err="1"/>
              <a:t>N(p</a:t>
            </a:r>
            <a:r>
              <a:rPr lang="en-US" dirty="0"/>
              <a:t>’)</a:t>
            </a:r>
          </a:p>
        </p:txBody>
      </p:sp>
      <p:sp>
        <p:nvSpPr>
          <p:cNvPr id="2067" name="ZoneTexte 116"/>
          <p:cNvSpPr txBox="1">
            <a:spLocks noChangeArrowheads="1"/>
          </p:cNvSpPr>
          <p:nvPr/>
        </p:nvSpPr>
        <p:spPr bwMode="auto">
          <a:xfrm>
            <a:off x="2827219" y="1616026"/>
            <a:ext cx="97313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200" i="1" dirty="0" err="1"/>
              <a:t>factorization</a:t>
            </a:r>
            <a:endParaRPr lang="en-US" sz="1200" i="1" dirty="0"/>
          </a:p>
        </p:txBody>
      </p:sp>
      <p:graphicFrame>
        <p:nvGraphicFramePr>
          <p:cNvPr id="256004" name="Object 2"/>
          <p:cNvGraphicFramePr>
            <a:graphicFrameLocks noChangeAspect="1"/>
          </p:cNvGraphicFramePr>
          <p:nvPr/>
        </p:nvGraphicFramePr>
        <p:xfrm>
          <a:off x="4213443" y="993556"/>
          <a:ext cx="4899025" cy="723900"/>
        </p:xfrm>
        <a:graphic>
          <a:graphicData uri="http://schemas.openxmlformats.org/presentationml/2006/ole">
            <p:oleObj spid="_x0000_s67586" name="Équation" r:id="rId4" imgW="3174840" imgH="469800" progId="Equation.3">
              <p:embed/>
            </p:oleObj>
          </a:graphicData>
        </a:graphic>
      </p:graphicFrame>
      <p:graphicFrame>
        <p:nvGraphicFramePr>
          <p:cNvPr id="256005" name="Object 30"/>
          <p:cNvGraphicFramePr>
            <a:graphicFrameLocks noChangeAspect="1"/>
          </p:cNvGraphicFramePr>
          <p:nvPr/>
        </p:nvGraphicFramePr>
        <p:xfrm>
          <a:off x="4254500" y="1799836"/>
          <a:ext cx="4619625" cy="642937"/>
        </p:xfrm>
        <a:graphic>
          <a:graphicData uri="http://schemas.openxmlformats.org/presentationml/2006/ole">
            <p:oleObj spid="_x0000_s67587" name="Équation" r:id="rId5" imgW="3479760" imgH="482400" progId="Equation.3">
              <p:embed/>
            </p:oleObj>
          </a:graphicData>
        </a:graphic>
      </p:graphicFrame>
      <p:graphicFrame>
        <p:nvGraphicFramePr>
          <p:cNvPr id="256006" name="Object 3"/>
          <p:cNvGraphicFramePr>
            <a:graphicFrameLocks noChangeAspect="1"/>
          </p:cNvGraphicFramePr>
          <p:nvPr/>
        </p:nvGraphicFramePr>
        <p:xfrm>
          <a:off x="4546646" y="2546340"/>
          <a:ext cx="3990977" cy="393700"/>
        </p:xfrm>
        <a:graphic>
          <a:graphicData uri="http://schemas.openxmlformats.org/presentationml/2006/ole">
            <p:oleObj spid="_x0000_s67588" name="Equation" r:id="rId6" imgW="2311200" imgH="253800" progId="Equation.3">
              <p:embed/>
            </p:oleObj>
          </a:graphicData>
        </a:graphic>
      </p:graphicFrame>
      <p:sp>
        <p:nvSpPr>
          <p:cNvPr id="73" name="Ellipse 96"/>
          <p:cNvSpPr>
            <a:spLocks noChangeArrowheads="1"/>
          </p:cNvSpPr>
          <p:nvPr/>
        </p:nvSpPr>
        <p:spPr bwMode="auto">
          <a:xfrm>
            <a:off x="5169545" y="973546"/>
            <a:ext cx="1744663" cy="776287"/>
          </a:xfrm>
          <a:prstGeom prst="ellipse">
            <a:avLst/>
          </a:prstGeom>
          <a:noFill/>
          <a:ln w="28575" algn="ctr">
            <a:solidFill>
              <a:srgbClr val="FF3399"/>
            </a:solidFill>
            <a:round/>
            <a:headEnd/>
            <a:tailEnd/>
          </a:ln>
        </p:spPr>
        <p:txBody>
          <a:bodyPr/>
          <a:lstStyle/>
          <a:p>
            <a:endParaRPr lang="fr-FR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4" name="Ellipse 97"/>
          <p:cNvSpPr>
            <a:spLocks noChangeArrowheads="1"/>
          </p:cNvSpPr>
          <p:nvPr/>
        </p:nvSpPr>
        <p:spPr bwMode="auto">
          <a:xfrm>
            <a:off x="7120642" y="934297"/>
            <a:ext cx="1744663" cy="776288"/>
          </a:xfrm>
          <a:prstGeom prst="ellipse">
            <a:avLst/>
          </a:prstGeom>
          <a:noFill/>
          <a:ln w="28575" algn="ctr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fr-FR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5" name="Text Box 17"/>
          <p:cNvSpPr txBox="1">
            <a:spLocks noChangeArrowheads="1"/>
          </p:cNvSpPr>
          <p:nvPr/>
        </p:nvSpPr>
        <p:spPr bwMode="auto">
          <a:xfrm>
            <a:off x="7225207" y="4343400"/>
            <a:ext cx="162897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 b="0" i="1" dirty="0" err="1" smtClean="0">
                <a:solidFill>
                  <a:srgbClr val="FF0000"/>
                </a:solidFill>
                <a:latin typeface="Times New Roman" pitchFamily="18" charset="0"/>
              </a:rPr>
              <a:t>Im</a:t>
            </a:r>
            <a:r>
              <a:rPr lang="en-US" sz="2400" b="0" dirty="0" smtClean="0">
                <a:solidFill>
                  <a:srgbClr val="FF0000"/>
                </a:solidFill>
                <a:latin typeface="Times New Roman" pitchFamily="18" charset="0"/>
              </a:rPr>
              <a:t>{</a:t>
            </a:r>
            <a:r>
              <a:rPr lang="en-US" sz="2800" dirty="0" err="1" smtClean="0">
                <a:solidFill>
                  <a:srgbClr val="FF0000"/>
                </a:solidFill>
                <a:latin typeface="Monotype Corsiva" pitchFamily="66" charset="0"/>
              </a:rPr>
              <a:t>H</a:t>
            </a:r>
            <a:r>
              <a:rPr lang="en-US" sz="2800" baseline="-25000" dirty="0" err="1" smtClean="0">
                <a:solidFill>
                  <a:srgbClr val="FF0000"/>
                </a:solidFill>
                <a:latin typeface="Times New Roman" pitchFamily="18" charset="0"/>
              </a:rPr>
              <a:t>n</a:t>
            </a:r>
            <a:r>
              <a:rPr lang="en-US" sz="2400" b="0" dirty="0" smtClean="0">
                <a:solidFill>
                  <a:srgbClr val="FF0000"/>
                </a:solidFill>
                <a:latin typeface="Times New Roman" pitchFamily="18" charset="0"/>
              </a:rPr>
              <a:t>, </a:t>
            </a:r>
            <a:r>
              <a:rPr lang="en-US" sz="2400" b="0" dirty="0" smtClean="0">
                <a:solidFill>
                  <a:srgbClr val="FF0000"/>
                </a:solidFill>
                <a:latin typeface="Monotype Corsiva" pitchFamily="66" charset="0"/>
              </a:rPr>
              <a:t>E</a:t>
            </a:r>
            <a:r>
              <a:rPr lang="en-US" sz="2400" b="0" baseline="-25000" dirty="0" smtClean="0">
                <a:solidFill>
                  <a:srgbClr val="FF0000"/>
                </a:solidFill>
                <a:latin typeface="Times New Roman" pitchFamily="18" charset="0"/>
              </a:rPr>
              <a:t>n</a:t>
            </a:r>
            <a:r>
              <a:rPr lang="en-US" sz="2400" b="0" dirty="0" smtClean="0">
                <a:solidFill>
                  <a:srgbClr val="FF0000"/>
                </a:solidFill>
                <a:latin typeface="Times New Roman" pitchFamily="18" charset="0"/>
              </a:rPr>
              <a:t>}</a:t>
            </a:r>
          </a:p>
        </p:txBody>
      </p:sp>
      <p:sp>
        <p:nvSpPr>
          <p:cNvPr id="76" name="Rectangle 7"/>
          <p:cNvSpPr>
            <a:spLocks noChangeArrowheads="1"/>
          </p:cNvSpPr>
          <p:nvPr/>
        </p:nvSpPr>
        <p:spPr bwMode="auto">
          <a:xfrm>
            <a:off x="457200" y="3962400"/>
            <a:ext cx="4114800" cy="533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 smtClean="0">
              <a:solidFill>
                <a:srgbClr val="000000"/>
              </a:solidFill>
            </a:endParaRPr>
          </a:p>
        </p:txBody>
      </p:sp>
      <p:sp>
        <p:nvSpPr>
          <p:cNvPr id="77" name="Text Box 12"/>
          <p:cNvSpPr txBox="1">
            <a:spLocks noChangeArrowheads="1"/>
          </p:cNvSpPr>
          <p:nvPr/>
        </p:nvSpPr>
        <p:spPr bwMode="auto">
          <a:xfrm>
            <a:off x="7671692" y="5766402"/>
            <a:ext cx="156324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Symbol" pitchFamily="18" charset="2"/>
              <a:buNone/>
            </a:pPr>
            <a:r>
              <a:rPr lang="en-US" dirty="0" smtClean="0">
                <a:solidFill>
                  <a:srgbClr val="000000"/>
                </a:solidFill>
                <a:latin typeface="Symbol" pitchFamily="18" charset="2"/>
              </a:rPr>
              <a:t>x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=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</a:rPr>
              <a:t>x</a:t>
            </a:r>
            <a:r>
              <a:rPr lang="en-US" baseline="-25000" dirty="0" err="1" smtClean="0">
                <a:solidFill>
                  <a:srgbClr val="000000"/>
                </a:solidFill>
                <a:latin typeface="Times New Roman" pitchFamily="18" charset="0"/>
              </a:rPr>
              <a:t>B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/(2-x</a:t>
            </a:r>
            <a:r>
              <a:rPr lang="en-US" baseline="-25000" dirty="0" smtClean="0">
                <a:solidFill>
                  <a:srgbClr val="000000"/>
                </a:solidFill>
                <a:latin typeface="Times New Roman" pitchFamily="18" charset="0"/>
              </a:rPr>
              <a:t>B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)    </a:t>
            </a:r>
          </a:p>
          <a:p>
            <a:pPr>
              <a:buFont typeface="Symbol" pitchFamily="18" charset="2"/>
              <a:buNone/>
            </a:pP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k=-t/4M</a:t>
            </a:r>
            <a:r>
              <a:rPr lang="en-US" baseline="30000" dirty="0" smtClean="0">
                <a:solidFill>
                  <a:srgbClr val="000000"/>
                </a:solidFill>
                <a:latin typeface="Times New Roman" pitchFamily="18" charset="0"/>
              </a:rPr>
              <a:t>2</a:t>
            </a:r>
            <a:endParaRPr lang="en-US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grpSp>
        <p:nvGrpSpPr>
          <p:cNvPr id="11" name="Group 83"/>
          <p:cNvGrpSpPr>
            <a:grpSpLocks/>
          </p:cNvGrpSpPr>
          <p:nvPr/>
        </p:nvGrpSpPr>
        <p:grpSpPr bwMode="auto">
          <a:xfrm>
            <a:off x="277860" y="3775791"/>
            <a:ext cx="8648700" cy="912812"/>
            <a:chOff x="320" y="1528"/>
            <a:chExt cx="5448" cy="575"/>
          </a:xfrm>
        </p:grpSpPr>
        <p:sp>
          <p:nvSpPr>
            <p:cNvPr id="79" name="Text Box 6"/>
            <p:cNvSpPr txBox="1">
              <a:spLocks noChangeArrowheads="1"/>
            </p:cNvSpPr>
            <p:nvPr/>
          </p:nvSpPr>
          <p:spPr bwMode="auto">
            <a:xfrm>
              <a:off x="336" y="1613"/>
              <a:ext cx="2416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b="0" dirty="0" err="1" smtClean="0">
                  <a:solidFill>
                    <a:srgbClr val="000000"/>
                  </a:solidFill>
                  <a:latin typeface="Times New Roman" pitchFamily="18" charset="0"/>
                </a:rPr>
                <a:t>Unpolarized</a:t>
              </a:r>
              <a:r>
                <a:rPr lang="en-US" b="0" dirty="0" smtClean="0">
                  <a:solidFill>
                    <a:srgbClr val="000000"/>
                  </a:solidFill>
                  <a:latin typeface="Times New Roman" pitchFamily="18" charset="0"/>
                </a:rPr>
                <a:t> beam, </a:t>
              </a:r>
              <a:r>
                <a:rPr lang="en-US" dirty="0" smtClean="0">
                  <a:solidFill>
                    <a:srgbClr val="000000"/>
                  </a:solidFill>
                  <a:latin typeface="Times New Roman" pitchFamily="18" charset="0"/>
                </a:rPr>
                <a:t>longitudinal</a:t>
              </a:r>
              <a:r>
                <a:rPr lang="en-US" b="0" dirty="0" smtClean="0">
                  <a:solidFill>
                    <a:srgbClr val="000000"/>
                  </a:solidFill>
                  <a:latin typeface="Times New Roman" pitchFamily="18" charset="0"/>
                </a:rPr>
                <a:t> target:</a:t>
              </a:r>
            </a:p>
          </p:txBody>
        </p:sp>
        <p:sp>
          <p:nvSpPr>
            <p:cNvPr id="80" name="Text Box 8"/>
            <p:cNvSpPr txBox="1">
              <a:spLocks noChangeArrowheads="1"/>
            </p:cNvSpPr>
            <p:nvPr/>
          </p:nvSpPr>
          <p:spPr bwMode="auto">
            <a:xfrm>
              <a:off x="320" y="1828"/>
              <a:ext cx="3566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dirty="0" err="1" smtClean="0">
                  <a:solidFill>
                    <a:srgbClr val="000000"/>
                  </a:solidFill>
                  <a:latin typeface="Symbol" pitchFamily="18" charset="2"/>
                  <a:cs typeface="Times New Roman" pitchFamily="18" charset="0"/>
                </a:rPr>
                <a:t>Ds</a:t>
              </a:r>
              <a:r>
                <a:rPr lang="en-US" baseline="-25000" dirty="0" err="1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UL</a:t>
              </a:r>
              <a:r>
                <a:rPr lang="en-US" baseline="-2500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0" dirty="0" smtClean="0">
                  <a:solidFill>
                    <a:srgbClr val="000000"/>
                  </a:solidFill>
                  <a:latin typeface="Times New Roman" pitchFamily="18" charset="0"/>
                </a:rPr>
                <a:t>~ </a:t>
              </a:r>
              <a:r>
                <a:rPr lang="en-US" b="0" dirty="0" err="1" smtClean="0">
                  <a:solidFill>
                    <a:srgbClr val="FF3300"/>
                  </a:solidFill>
                  <a:latin typeface="Times New Roman" pitchFamily="18" charset="0"/>
                </a:rPr>
                <a:t>sin</a:t>
              </a:r>
              <a:r>
                <a:rPr lang="en-US" b="0" dirty="0" err="1" smtClean="0">
                  <a:solidFill>
                    <a:srgbClr val="FF3300"/>
                  </a:solidFill>
                  <a:latin typeface="Symbol" pitchFamily="18" charset="2"/>
                </a:rPr>
                <a:t>f</a:t>
              </a:r>
              <a:r>
                <a:rPr lang="en-US" dirty="0" err="1" smtClean="0">
                  <a:solidFill>
                    <a:srgbClr val="000000"/>
                  </a:solidFill>
                  <a:latin typeface="Times New Roman" pitchFamily="18" charset="0"/>
                </a:rPr>
                <a:t>Im</a:t>
              </a:r>
              <a:r>
                <a:rPr lang="en-US" b="0" dirty="0" smtClean="0">
                  <a:solidFill>
                    <a:srgbClr val="000000"/>
                  </a:solidFill>
                  <a:latin typeface="Times New Roman" pitchFamily="18" charset="0"/>
                </a:rPr>
                <a:t>{F</a:t>
              </a:r>
              <a:r>
                <a:rPr lang="en-US" b="0" baseline="-25000" dirty="0" smtClean="0">
                  <a:solidFill>
                    <a:srgbClr val="000000"/>
                  </a:solidFill>
                  <a:latin typeface="Times New Roman" pitchFamily="18" charset="0"/>
                </a:rPr>
                <a:t>1</a:t>
              </a:r>
              <a:r>
                <a:rPr lang="en-US" b="0" dirty="0" smtClean="0">
                  <a:solidFill>
                    <a:srgbClr val="0000FF"/>
                  </a:solidFill>
                  <a:latin typeface="Monotype Corsiva" pitchFamily="66" charset="0"/>
                </a:rPr>
                <a:t>H</a:t>
              </a:r>
              <a:r>
                <a:rPr lang="en-US" b="0" dirty="0" smtClean="0">
                  <a:solidFill>
                    <a:srgbClr val="000000"/>
                  </a:solidFill>
                  <a:latin typeface="Times New Roman" pitchFamily="18" charset="0"/>
                </a:rPr>
                <a:t>+</a:t>
              </a:r>
              <a:r>
                <a:rPr lang="en-US" b="0" dirty="0" smtClean="0">
                  <a:solidFill>
                    <a:srgbClr val="000000"/>
                  </a:solidFill>
                  <a:latin typeface="Symbol" pitchFamily="18" charset="2"/>
                </a:rPr>
                <a:t>x</a:t>
              </a:r>
              <a:r>
                <a:rPr lang="en-US" b="0" dirty="0" smtClean="0">
                  <a:solidFill>
                    <a:srgbClr val="000000"/>
                  </a:solidFill>
                  <a:latin typeface="Times New Roman" pitchFamily="18" charset="0"/>
                </a:rPr>
                <a:t>(F</a:t>
              </a:r>
              <a:r>
                <a:rPr lang="en-US" b="0" baseline="-25000" dirty="0" smtClean="0">
                  <a:solidFill>
                    <a:srgbClr val="000000"/>
                  </a:solidFill>
                  <a:latin typeface="Times New Roman" pitchFamily="18" charset="0"/>
                </a:rPr>
                <a:t>1</a:t>
              </a:r>
              <a:r>
                <a:rPr lang="en-US" b="0" dirty="0" smtClean="0">
                  <a:solidFill>
                    <a:srgbClr val="000000"/>
                  </a:solidFill>
                  <a:latin typeface="Times New Roman" pitchFamily="18" charset="0"/>
                </a:rPr>
                <a:t>+F</a:t>
              </a:r>
              <a:r>
                <a:rPr lang="en-US" b="0" baseline="-25000" dirty="0" smtClean="0">
                  <a:solidFill>
                    <a:srgbClr val="000000"/>
                  </a:solidFill>
                  <a:latin typeface="Times New Roman" pitchFamily="18" charset="0"/>
                </a:rPr>
                <a:t>2</a:t>
              </a:r>
              <a:r>
                <a:rPr lang="en-US" b="0" dirty="0" smtClean="0">
                  <a:solidFill>
                    <a:srgbClr val="000000"/>
                  </a:solidFill>
                  <a:latin typeface="Times New Roman" pitchFamily="18" charset="0"/>
                </a:rPr>
                <a:t>)(</a:t>
              </a:r>
              <a:r>
                <a:rPr lang="en-US" b="0" dirty="0" smtClean="0">
                  <a:solidFill>
                    <a:srgbClr val="0000FF"/>
                  </a:solidFill>
                  <a:latin typeface="Monotype Corsiva" pitchFamily="66" charset="0"/>
                </a:rPr>
                <a:t>H</a:t>
              </a:r>
              <a:r>
                <a:rPr lang="en-US" b="0" dirty="0" smtClean="0">
                  <a:solidFill>
                    <a:srgbClr val="FF3300"/>
                  </a:solidFill>
                  <a:latin typeface="Times New Roman" pitchFamily="18" charset="0"/>
                </a:rPr>
                <a:t> </a:t>
              </a:r>
              <a:r>
                <a:rPr lang="en-US" b="0" dirty="0" smtClean="0">
                  <a:solidFill>
                    <a:srgbClr val="000000"/>
                  </a:solidFill>
                  <a:latin typeface="Times New Roman" pitchFamily="18" charset="0"/>
                </a:rPr>
                <a:t>+ </a:t>
              </a:r>
              <a:r>
                <a:rPr lang="en-US" b="0" dirty="0" err="1" smtClean="0">
                  <a:solidFill>
                    <a:srgbClr val="000000"/>
                  </a:solidFill>
                  <a:latin typeface="Times New Roman" pitchFamily="18" charset="0"/>
                </a:rPr>
                <a:t>x</a:t>
              </a:r>
              <a:r>
                <a:rPr lang="en-US" b="0" baseline="-25000" dirty="0" err="1" smtClean="0">
                  <a:solidFill>
                    <a:srgbClr val="000000"/>
                  </a:solidFill>
                  <a:latin typeface="Times New Roman" pitchFamily="18" charset="0"/>
                </a:rPr>
                <a:t>B</a:t>
              </a:r>
              <a:r>
                <a:rPr lang="en-US" b="0" dirty="0" smtClean="0">
                  <a:solidFill>
                    <a:srgbClr val="000000"/>
                  </a:solidFill>
                  <a:latin typeface="Times New Roman" pitchFamily="18" charset="0"/>
                </a:rPr>
                <a:t>/2</a:t>
              </a:r>
              <a:r>
                <a:rPr lang="en-US" b="0" dirty="0" smtClean="0">
                  <a:solidFill>
                    <a:srgbClr val="0000FF"/>
                  </a:solidFill>
                  <a:latin typeface="Monotype Corsiva" pitchFamily="66" charset="0"/>
                </a:rPr>
                <a:t>E</a:t>
              </a:r>
              <a:r>
                <a:rPr lang="en-US" b="0" dirty="0" smtClean="0">
                  <a:solidFill>
                    <a:srgbClr val="000000"/>
                  </a:solidFill>
                  <a:latin typeface="Times New Roman" pitchFamily="18" charset="0"/>
                </a:rPr>
                <a:t>) –</a:t>
              </a:r>
              <a:r>
                <a:rPr lang="en-US" b="0" dirty="0" smtClean="0">
                  <a:solidFill>
                    <a:srgbClr val="000000"/>
                  </a:solidFill>
                  <a:latin typeface="Symbol" pitchFamily="18" charset="2"/>
                  <a:cs typeface="Times New Roman" pitchFamily="18" charset="0"/>
                </a:rPr>
                <a:t>x</a:t>
              </a:r>
              <a:r>
                <a:rPr lang="en-US" b="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kF</a:t>
              </a:r>
              <a:r>
                <a:rPr lang="en-US" b="0" baseline="-2500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b="0" dirty="0" smtClean="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r>
                <a:rPr lang="en-US" b="0" dirty="0" smtClean="0">
                  <a:solidFill>
                    <a:srgbClr val="0000FF"/>
                  </a:solidFill>
                  <a:latin typeface="Monotype Corsiva" pitchFamily="66" charset="0"/>
                </a:rPr>
                <a:t>E</a:t>
              </a:r>
              <a:r>
                <a:rPr lang="en-US" b="0" dirty="0" smtClean="0">
                  <a:solidFill>
                    <a:srgbClr val="000000"/>
                  </a:solidFill>
                  <a:latin typeface="Monotype Corsiva" pitchFamily="66" charset="0"/>
                </a:rPr>
                <a:t>+…</a:t>
              </a:r>
              <a:r>
                <a:rPr lang="en-US" b="0" dirty="0" smtClean="0">
                  <a:solidFill>
                    <a:srgbClr val="000000"/>
                  </a:solidFill>
                  <a:latin typeface="Times New Roman" pitchFamily="18" charset="0"/>
                </a:rPr>
                <a:t>}</a:t>
              </a:r>
              <a:endParaRPr lang="en-US" b="0" dirty="0" smtClean="0">
                <a:solidFill>
                  <a:srgbClr val="000000"/>
                </a:solidFill>
                <a:latin typeface="Symbol" pitchFamily="18" charset="2"/>
              </a:endParaRPr>
            </a:p>
          </p:txBody>
        </p:sp>
        <p:sp>
          <p:nvSpPr>
            <p:cNvPr id="81" name="Rectangle 9"/>
            <p:cNvSpPr>
              <a:spLocks noChangeArrowheads="1"/>
            </p:cNvSpPr>
            <p:nvPr/>
          </p:nvSpPr>
          <p:spPr bwMode="auto">
            <a:xfrm>
              <a:off x="1468" y="1718"/>
              <a:ext cx="105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400" b="0" dirty="0" smtClean="0">
                  <a:solidFill>
                    <a:srgbClr val="0000FF"/>
                  </a:solidFill>
                  <a:latin typeface="Times New Roman" pitchFamily="18" charset="0"/>
                </a:rPr>
                <a:t>~</a:t>
              </a:r>
              <a:endParaRPr lang="en-US" sz="2400" b="0" dirty="0" smtClean="0">
                <a:solidFill>
                  <a:srgbClr val="0000FF"/>
                </a:solidFill>
                <a:latin typeface="Tahoma" pitchFamily="34" charset="0"/>
              </a:endParaRPr>
            </a:p>
          </p:txBody>
        </p:sp>
        <p:sp>
          <p:nvSpPr>
            <p:cNvPr id="82" name="Text Box 17"/>
            <p:cNvSpPr txBox="1">
              <a:spLocks noChangeArrowheads="1"/>
            </p:cNvSpPr>
            <p:nvPr/>
          </p:nvSpPr>
          <p:spPr bwMode="auto">
            <a:xfrm>
              <a:off x="4689" y="1629"/>
              <a:ext cx="1079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400" b="0" i="1" dirty="0" err="1" smtClean="0">
                  <a:solidFill>
                    <a:srgbClr val="0000FF"/>
                  </a:solidFill>
                  <a:latin typeface="Times New Roman" pitchFamily="18" charset="0"/>
                </a:rPr>
                <a:t>Im</a:t>
              </a:r>
              <a:r>
                <a:rPr lang="en-US" sz="2400" b="0" dirty="0" err="1" smtClean="0">
                  <a:solidFill>
                    <a:srgbClr val="0000FF"/>
                  </a:solidFill>
                  <a:latin typeface="Times New Roman" pitchFamily="18" charset="0"/>
                </a:rPr>
                <a:t>{</a:t>
              </a:r>
              <a:r>
                <a:rPr lang="en-US" sz="2800" dirty="0" err="1" smtClean="0">
                  <a:solidFill>
                    <a:srgbClr val="0000FF"/>
                  </a:solidFill>
                  <a:latin typeface="Monotype Corsiva" pitchFamily="66" charset="0"/>
                </a:rPr>
                <a:t>H</a:t>
              </a:r>
              <a:r>
                <a:rPr lang="en-US" sz="2800" baseline="-25000" dirty="0" err="1" smtClean="0">
                  <a:solidFill>
                    <a:srgbClr val="0000FF"/>
                  </a:solidFill>
                  <a:latin typeface="Times New Roman" pitchFamily="18" charset="0"/>
                </a:rPr>
                <a:t>p</a:t>
              </a:r>
              <a:r>
                <a:rPr lang="en-US" sz="2400" b="0" dirty="0" smtClean="0">
                  <a:solidFill>
                    <a:srgbClr val="0000FF"/>
                  </a:solidFill>
                  <a:latin typeface="Times New Roman" pitchFamily="18" charset="0"/>
                </a:rPr>
                <a:t>, </a:t>
              </a:r>
              <a:r>
                <a:rPr lang="en-US" sz="2800" dirty="0" smtClean="0">
                  <a:solidFill>
                    <a:srgbClr val="0000FF"/>
                  </a:solidFill>
                  <a:latin typeface="Monotype Corsiva" pitchFamily="66" charset="0"/>
                </a:rPr>
                <a:t>H</a:t>
              </a:r>
              <a:r>
                <a:rPr lang="en-US" sz="2800" baseline="-25000" dirty="0" smtClean="0">
                  <a:solidFill>
                    <a:srgbClr val="0000FF"/>
                  </a:solidFill>
                  <a:latin typeface="Times New Roman" pitchFamily="18" charset="0"/>
                </a:rPr>
                <a:t>p</a:t>
              </a:r>
              <a:r>
                <a:rPr lang="en-US" sz="2400" b="0" dirty="0" smtClean="0">
                  <a:solidFill>
                    <a:srgbClr val="0000FF"/>
                  </a:solidFill>
                  <a:latin typeface="Times New Roman" pitchFamily="18" charset="0"/>
                </a:rPr>
                <a:t>}</a:t>
              </a:r>
            </a:p>
          </p:txBody>
        </p:sp>
        <p:sp>
          <p:nvSpPr>
            <p:cNvPr id="83" name="Rectangle 18"/>
            <p:cNvSpPr>
              <a:spLocks noChangeArrowheads="1"/>
            </p:cNvSpPr>
            <p:nvPr/>
          </p:nvSpPr>
          <p:spPr bwMode="auto">
            <a:xfrm>
              <a:off x="5407" y="1528"/>
              <a:ext cx="116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800" smtClean="0">
                  <a:solidFill>
                    <a:srgbClr val="0000FF"/>
                  </a:solidFill>
                  <a:latin typeface="Times New Roman" pitchFamily="18" charset="0"/>
                </a:rPr>
                <a:t>~</a:t>
              </a:r>
              <a:endParaRPr lang="en-US" sz="2400" smtClean="0">
                <a:solidFill>
                  <a:srgbClr val="0000FF"/>
                </a:solidFill>
                <a:latin typeface="Tahoma" pitchFamily="34" charset="0"/>
              </a:endParaRPr>
            </a:p>
          </p:txBody>
        </p:sp>
        <p:sp>
          <p:nvSpPr>
            <p:cNvPr id="84" name="AutoShape 52"/>
            <p:cNvSpPr>
              <a:spLocks noChangeArrowheads="1"/>
            </p:cNvSpPr>
            <p:nvPr/>
          </p:nvSpPr>
          <p:spPr bwMode="auto">
            <a:xfrm>
              <a:off x="3943" y="1876"/>
              <a:ext cx="681" cy="227"/>
            </a:xfrm>
            <a:prstGeom prst="rightArrow">
              <a:avLst>
                <a:gd name="adj1" fmla="val 50000"/>
                <a:gd name="adj2" fmla="val 75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12" name="Group 82"/>
          <p:cNvGrpSpPr>
            <a:grpSpLocks/>
          </p:cNvGrpSpPr>
          <p:nvPr/>
        </p:nvGrpSpPr>
        <p:grpSpPr bwMode="auto">
          <a:xfrm>
            <a:off x="295323" y="2912191"/>
            <a:ext cx="7408863" cy="815975"/>
            <a:chOff x="246" y="895"/>
            <a:chExt cx="4667" cy="514"/>
          </a:xfrm>
        </p:grpSpPr>
        <p:sp>
          <p:nvSpPr>
            <p:cNvPr id="86" name="Text Box 3"/>
            <p:cNvSpPr txBox="1">
              <a:spLocks noChangeArrowheads="1"/>
            </p:cNvSpPr>
            <p:nvPr/>
          </p:nvSpPr>
          <p:spPr bwMode="auto">
            <a:xfrm>
              <a:off x="246" y="1176"/>
              <a:ext cx="2610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 err="1" smtClean="0">
                  <a:solidFill>
                    <a:srgbClr val="000000"/>
                  </a:solidFill>
                  <a:latin typeface="Symbol" pitchFamily="18" charset="2"/>
                  <a:cs typeface="Times New Roman" pitchFamily="18" charset="0"/>
                </a:rPr>
                <a:t>Ds</a:t>
              </a:r>
              <a:r>
                <a:rPr lang="en-US" baseline="-25000" dirty="0" err="1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LU</a:t>
              </a:r>
              <a:r>
                <a:rPr lang="en-US" dirty="0" smtClean="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r>
                <a:rPr lang="en-US" b="0" dirty="0" smtClean="0">
                  <a:solidFill>
                    <a:srgbClr val="000000"/>
                  </a:solidFill>
                  <a:latin typeface="Times New Roman" pitchFamily="18" charset="0"/>
                </a:rPr>
                <a:t>~ </a:t>
              </a:r>
              <a:r>
                <a:rPr lang="en-US" b="0" dirty="0" err="1" smtClean="0">
                  <a:solidFill>
                    <a:srgbClr val="FF3300"/>
                  </a:solidFill>
                  <a:latin typeface="Times New Roman" pitchFamily="18" charset="0"/>
                </a:rPr>
                <a:t>sin</a:t>
              </a:r>
              <a:r>
                <a:rPr lang="en-US" b="0" dirty="0" err="1" smtClean="0">
                  <a:solidFill>
                    <a:srgbClr val="FF3300"/>
                  </a:solidFill>
                  <a:latin typeface="Symbol" pitchFamily="18" charset="2"/>
                </a:rPr>
                <a:t>f</a:t>
              </a:r>
              <a:r>
                <a:rPr lang="en-US" dirty="0" smtClean="0">
                  <a:solidFill>
                    <a:srgbClr val="FF3300"/>
                  </a:solidFill>
                  <a:latin typeface="Times New Roman" pitchFamily="18" charset="0"/>
                </a:rPr>
                <a:t> </a:t>
              </a:r>
              <a:r>
                <a:rPr lang="en-US" dirty="0" err="1" smtClean="0">
                  <a:solidFill>
                    <a:srgbClr val="000000"/>
                  </a:solidFill>
                  <a:latin typeface="Times New Roman" pitchFamily="18" charset="0"/>
                </a:rPr>
                <a:t>Im</a:t>
              </a:r>
              <a:r>
                <a:rPr lang="en-US" b="0" dirty="0" smtClean="0">
                  <a:solidFill>
                    <a:srgbClr val="000000"/>
                  </a:solidFill>
                  <a:latin typeface="Times New Roman" pitchFamily="18" charset="0"/>
                </a:rPr>
                <a:t>{F</a:t>
              </a:r>
              <a:r>
                <a:rPr lang="en-US" b="0" baseline="-25000" dirty="0" smtClean="0">
                  <a:solidFill>
                    <a:srgbClr val="000000"/>
                  </a:solidFill>
                  <a:latin typeface="Times New Roman" pitchFamily="18" charset="0"/>
                </a:rPr>
                <a:t>1</a:t>
              </a:r>
              <a:r>
                <a:rPr lang="en-US" b="0" dirty="0" smtClean="0">
                  <a:solidFill>
                    <a:srgbClr val="0000FF"/>
                  </a:solidFill>
                  <a:latin typeface="Monotype Corsiva" pitchFamily="66" charset="0"/>
                </a:rPr>
                <a:t>H</a:t>
              </a:r>
              <a:r>
                <a:rPr lang="en-US" b="0" dirty="0" smtClean="0">
                  <a:solidFill>
                    <a:srgbClr val="009999"/>
                  </a:solidFill>
                  <a:latin typeface="Times New Roman" pitchFamily="18" charset="0"/>
                </a:rPr>
                <a:t> </a:t>
              </a:r>
              <a:r>
                <a:rPr lang="en-US" b="0" dirty="0" smtClean="0">
                  <a:solidFill>
                    <a:srgbClr val="000000"/>
                  </a:solidFill>
                  <a:latin typeface="Times New Roman" pitchFamily="18" charset="0"/>
                </a:rPr>
                <a:t>+ </a:t>
              </a:r>
              <a:r>
                <a:rPr lang="en-US" b="0" dirty="0" smtClean="0">
                  <a:solidFill>
                    <a:srgbClr val="000000"/>
                  </a:solidFill>
                  <a:latin typeface="Symbol" pitchFamily="18" charset="2"/>
                </a:rPr>
                <a:t>x</a:t>
              </a:r>
              <a:r>
                <a:rPr lang="en-US" b="0" dirty="0" smtClean="0">
                  <a:solidFill>
                    <a:srgbClr val="000000"/>
                  </a:solidFill>
                  <a:latin typeface="Times New Roman" pitchFamily="18" charset="0"/>
                </a:rPr>
                <a:t>(F</a:t>
              </a:r>
              <a:r>
                <a:rPr lang="en-US" b="0" baseline="-25000" dirty="0" smtClean="0">
                  <a:solidFill>
                    <a:srgbClr val="000000"/>
                  </a:solidFill>
                  <a:latin typeface="Times New Roman" pitchFamily="18" charset="0"/>
                </a:rPr>
                <a:t>1</a:t>
              </a:r>
              <a:r>
                <a:rPr lang="en-US" b="0" dirty="0" smtClean="0">
                  <a:solidFill>
                    <a:srgbClr val="000000"/>
                  </a:solidFill>
                  <a:latin typeface="Times New Roman" pitchFamily="18" charset="0"/>
                </a:rPr>
                <a:t>+F</a:t>
              </a:r>
              <a:r>
                <a:rPr lang="en-US" b="0" baseline="-25000" dirty="0" smtClean="0">
                  <a:solidFill>
                    <a:srgbClr val="000000"/>
                  </a:solidFill>
                  <a:latin typeface="Times New Roman" pitchFamily="18" charset="0"/>
                </a:rPr>
                <a:t>2</a:t>
              </a:r>
              <a:r>
                <a:rPr lang="en-US" b="0" dirty="0" smtClean="0">
                  <a:solidFill>
                    <a:srgbClr val="000000"/>
                  </a:solidFill>
                  <a:latin typeface="Times New Roman" pitchFamily="18" charset="0"/>
                </a:rPr>
                <a:t>)</a:t>
              </a:r>
              <a:r>
                <a:rPr lang="en-US" b="0" dirty="0" smtClean="0">
                  <a:solidFill>
                    <a:srgbClr val="0000FF"/>
                  </a:solidFill>
                  <a:latin typeface="Monotype Corsiva" pitchFamily="66" charset="0"/>
                </a:rPr>
                <a:t>H</a:t>
              </a:r>
              <a:r>
                <a:rPr lang="en-US" b="0" dirty="0" smtClean="0">
                  <a:solidFill>
                    <a:srgbClr val="0000FF"/>
                  </a:solidFill>
                  <a:latin typeface="Times New Roman" pitchFamily="18" charset="0"/>
                </a:rPr>
                <a:t> </a:t>
              </a:r>
              <a:r>
                <a:rPr lang="en-US" b="0" dirty="0" smtClean="0">
                  <a:solidFill>
                    <a:srgbClr val="000000"/>
                  </a:solidFill>
                  <a:latin typeface="Times New Roman" pitchFamily="18" charset="0"/>
                </a:rPr>
                <a:t>-kF</a:t>
              </a:r>
              <a:r>
                <a:rPr lang="en-US" b="0" baseline="-25000" dirty="0" smtClean="0">
                  <a:solidFill>
                    <a:srgbClr val="000000"/>
                  </a:solidFill>
                  <a:latin typeface="Times New Roman" pitchFamily="18" charset="0"/>
                </a:rPr>
                <a:t>2</a:t>
              </a:r>
              <a:r>
                <a:rPr lang="en-US" b="0" dirty="0" smtClean="0">
                  <a:solidFill>
                    <a:srgbClr val="0000FF"/>
                  </a:solidFill>
                  <a:latin typeface="Monotype Corsiva" pitchFamily="66" charset="0"/>
                </a:rPr>
                <a:t>E</a:t>
              </a:r>
              <a:r>
                <a:rPr lang="en-US" b="0" dirty="0" smtClean="0">
                  <a:solidFill>
                    <a:srgbClr val="000000"/>
                  </a:solidFill>
                  <a:latin typeface="Times New Roman" pitchFamily="18" charset="0"/>
                </a:rPr>
                <a:t>}</a:t>
              </a:r>
              <a:endParaRPr lang="en-US" b="0" dirty="0" smtClean="0">
                <a:solidFill>
                  <a:srgbClr val="000000"/>
                </a:solidFill>
                <a:latin typeface="Symbol" pitchFamily="18" charset="2"/>
              </a:endParaRPr>
            </a:p>
          </p:txBody>
        </p:sp>
        <p:sp>
          <p:nvSpPr>
            <p:cNvPr id="87" name="Rectangle 4"/>
            <p:cNvSpPr>
              <a:spLocks noChangeArrowheads="1"/>
            </p:cNvSpPr>
            <p:nvPr/>
          </p:nvSpPr>
          <p:spPr bwMode="auto">
            <a:xfrm>
              <a:off x="2177" y="1077"/>
              <a:ext cx="105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400" b="0" dirty="0" smtClean="0">
                  <a:solidFill>
                    <a:srgbClr val="0000FF"/>
                  </a:solidFill>
                  <a:latin typeface="Times New Roman" pitchFamily="18" charset="0"/>
                </a:rPr>
                <a:t>~</a:t>
              </a:r>
              <a:endParaRPr lang="en-US" sz="2400" b="0" dirty="0" smtClean="0">
                <a:solidFill>
                  <a:srgbClr val="0000FF"/>
                </a:solidFill>
                <a:latin typeface="Tahoma" pitchFamily="34" charset="0"/>
              </a:endParaRPr>
            </a:p>
          </p:txBody>
        </p:sp>
        <p:sp>
          <p:nvSpPr>
            <p:cNvPr id="88" name="Text Box 5"/>
            <p:cNvSpPr txBox="1">
              <a:spLocks noChangeArrowheads="1"/>
            </p:cNvSpPr>
            <p:nvPr/>
          </p:nvSpPr>
          <p:spPr bwMode="auto">
            <a:xfrm>
              <a:off x="259" y="937"/>
              <a:ext cx="2206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b="0" dirty="0" smtClean="0">
                  <a:solidFill>
                    <a:srgbClr val="000000"/>
                  </a:solidFill>
                  <a:latin typeface="Times New Roman" pitchFamily="18" charset="0"/>
                </a:rPr>
                <a:t>Polarized </a:t>
              </a:r>
              <a:r>
                <a:rPr lang="en-US" dirty="0" smtClean="0">
                  <a:solidFill>
                    <a:srgbClr val="000000"/>
                  </a:solidFill>
                  <a:latin typeface="Times New Roman" pitchFamily="18" charset="0"/>
                </a:rPr>
                <a:t>beam</a:t>
              </a:r>
              <a:r>
                <a:rPr lang="en-US" b="0" dirty="0" smtClean="0">
                  <a:solidFill>
                    <a:srgbClr val="000000"/>
                  </a:solidFill>
                  <a:latin typeface="Times New Roman" pitchFamily="18" charset="0"/>
                </a:rPr>
                <a:t>, </a:t>
              </a:r>
              <a:r>
                <a:rPr lang="en-US" b="0" dirty="0" err="1" smtClean="0">
                  <a:solidFill>
                    <a:srgbClr val="000000"/>
                  </a:solidFill>
                  <a:latin typeface="Times New Roman" pitchFamily="18" charset="0"/>
                </a:rPr>
                <a:t>unpolarized</a:t>
              </a:r>
              <a:r>
                <a:rPr lang="en-US" b="0" dirty="0" smtClean="0">
                  <a:solidFill>
                    <a:srgbClr val="000000"/>
                  </a:solidFill>
                  <a:latin typeface="Times New Roman" pitchFamily="18" charset="0"/>
                </a:rPr>
                <a:t> target:</a:t>
              </a:r>
            </a:p>
          </p:txBody>
        </p:sp>
        <p:sp>
          <p:nvSpPr>
            <p:cNvPr id="89" name="AutoShape 51"/>
            <p:cNvSpPr>
              <a:spLocks noChangeArrowheads="1"/>
            </p:cNvSpPr>
            <p:nvPr/>
          </p:nvSpPr>
          <p:spPr bwMode="auto">
            <a:xfrm>
              <a:off x="2913" y="1201"/>
              <a:ext cx="681" cy="198"/>
            </a:xfrm>
            <a:prstGeom prst="rightArrow">
              <a:avLst>
                <a:gd name="adj1" fmla="val 50000"/>
                <a:gd name="adj2" fmla="val 85985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 smtClean="0">
                <a:solidFill>
                  <a:srgbClr val="00FF00"/>
                </a:solidFill>
              </a:endParaRPr>
            </a:p>
          </p:txBody>
        </p:sp>
        <p:sp>
          <p:nvSpPr>
            <p:cNvPr id="90" name="Text Box 70"/>
            <p:cNvSpPr txBox="1">
              <a:spLocks noChangeArrowheads="1"/>
            </p:cNvSpPr>
            <p:nvPr/>
          </p:nvSpPr>
          <p:spPr bwMode="auto">
            <a:xfrm>
              <a:off x="3593" y="955"/>
              <a:ext cx="1320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400" b="0" i="1" dirty="0" err="1" smtClean="0">
                  <a:solidFill>
                    <a:srgbClr val="0000FF"/>
                  </a:solidFill>
                  <a:latin typeface="Times New Roman" pitchFamily="18" charset="0"/>
                </a:rPr>
                <a:t>Im</a:t>
              </a:r>
              <a:r>
                <a:rPr lang="en-US" sz="2400" b="0" dirty="0" smtClean="0">
                  <a:solidFill>
                    <a:srgbClr val="0000FF"/>
                  </a:solidFill>
                  <a:latin typeface="Times New Roman" pitchFamily="18" charset="0"/>
                </a:rPr>
                <a:t>{</a:t>
              </a:r>
              <a:r>
                <a:rPr lang="en-US" sz="2800" dirty="0" smtClean="0">
                  <a:solidFill>
                    <a:srgbClr val="0000FF"/>
                  </a:solidFill>
                  <a:latin typeface="Monotype Corsiva" pitchFamily="66" charset="0"/>
                </a:rPr>
                <a:t>H</a:t>
              </a:r>
              <a:r>
                <a:rPr lang="en-US" sz="2800" baseline="-250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p</a:t>
              </a:r>
              <a:r>
                <a:rPr lang="en-US" sz="2400" b="0" dirty="0" smtClean="0">
                  <a:solidFill>
                    <a:srgbClr val="0000FF"/>
                  </a:solidFill>
                  <a:latin typeface="Times New Roman" pitchFamily="18" charset="0"/>
                </a:rPr>
                <a:t>, </a:t>
              </a:r>
              <a:r>
                <a:rPr lang="en-US" sz="2400" b="0" dirty="0" smtClean="0">
                  <a:solidFill>
                    <a:srgbClr val="0000FF"/>
                  </a:solidFill>
                  <a:latin typeface="Monotype Corsiva" pitchFamily="66" charset="0"/>
                </a:rPr>
                <a:t>H</a:t>
              </a:r>
              <a:r>
                <a:rPr lang="en-US" sz="2400" b="0" baseline="-25000" dirty="0" smtClean="0">
                  <a:solidFill>
                    <a:srgbClr val="0000FF"/>
                  </a:solidFill>
                  <a:latin typeface="Times New Roman" pitchFamily="18" charset="0"/>
                </a:rPr>
                <a:t>p</a:t>
              </a:r>
              <a:r>
                <a:rPr lang="en-US" sz="2400" b="0" dirty="0" smtClean="0">
                  <a:solidFill>
                    <a:srgbClr val="0000FF"/>
                  </a:solidFill>
                  <a:latin typeface="Times New Roman" pitchFamily="18" charset="0"/>
                </a:rPr>
                <a:t>, </a:t>
              </a:r>
              <a:r>
                <a:rPr lang="en-US" sz="2400" b="0" dirty="0" err="1" smtClean="0">
                  <a:solidFill>
                    <a:srgbClr val="0000FF"/>
                  </a:solidFill>
                  <a:latin typeface="Monotype Corsiva" pitchFamily="66" charset="0"/>
                </a:rPr>
                <a:t>E</a:t>
              </a:r>
              <a:r>
                <a:rPr lang="en-US" sz="2400" b="0" baseline="-25000" dirty="0" err="1" smtClean="0">
                  <a:solidFill>
                    <a:srgbClr val="0000FF"/>
                  </a:solidFill>
                  <a:latin typeface="Times New Roman" pitchFamily="18" charset="0"/>
                </a:rPr>
                <a:t>p</a:t>
              </a:r>
              <a:r>
                <a:rPr lang="en-US" sz="2400" b="0" dirty="0" smtClean="0">
                  <a:solidFill>
                    <a:srgbClr val="0000FF"/>
                  </a:solidFill>
                  <a:latin typeface="Times New Roman" pitchFamily="18" charset="0"/>
                </a:rPr>
                <a:t>}</a:t>
              </a:r>
            </a:p>
          </p:txBody>
        </p:sp>
        <p:sp>
          <p:nvSpPr>
            <p:cNvPr id="91" name="Rectangle 71"/>
            <p:cNvSpPr>
              <a:spLocks noChangeArrowheads="1"/>
            </p:cNvSpPr>
            <p:nvPr/>
          </p:nvSpPr>
          <p:spPr bwMode="auto">
            <a:xfrm>
              <a:off x="4605" y="895"/>
              <a:ext cx="116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800" dirty="0" smtClean="0">
                  <a:solidFill>
                    <a:srgbClr val="0000FF"/>
                  </a:solidFill>
                  <a:latin typeface="Times New Roman" pitchFamily="18" charset="0"/>
                </a:rPr>
                <a:t>~</a:t>
              </a:r>
              <a:endParaRPr lang="en-US" sz="2400" dirty="0" smtClean="0">
                <a:solidFill>
                  <a:srgbClr val="0000FF"/>
                </a:solidFill>
                <a:latin typeface="Tahoma" pitchFamily="34" charset="0"/>
              </a:endParaRPr>
            </a:p>
          </p:txBody>
        </p:sp>
      </p:grpSp>
      <p:grpSp>
        <p:nvGrpSpPr>
          <p:cNvPr id="13" name="Group 83"/>
          <p:cNvGrpSpPr>
            <a:grpSpLocks/>
          </p:cNvGrpSpPr>
          <p:nvPr/>
        </p:nvGrpSpPr>
        <p:grpSpPr bwMode="auto">
          <a:xfrm>
            <a:off x="239760" y="4696541"/>
            <a:ext cx="8943975" cy="835025"/>
            <a:chOff x="320" y="1473"/>
            <a:chExt cx="5634" cy="526"/>
          </a:xfrm>
        </p:grpSpPr>
        <p:sp>
          <p:nvSpPr>
            <p:cNvPr id="93" name="Text Box 6"/>
            <p:cNvSpPr txBox="1">
              <a:spLocks noChangeArrowheads="1"/>
            </p:cNvSpPr>
            <p:nvPr/>
          </p:nvSpPr>
          <p:spPr bwMode="auto">
            <a:xfrm>
              <a:off x="331" y="1517"/>
              <a:ext cx="2271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b="0" dirty="0" smtClean="0">
                  <a:solidFill>
                    <a:srgbClr val="000000"/>
                  </a:solidFill>
                  <a:latin typeface="Times New Roman" pitchFamily="18" charset="0"/>
                </a:rPr>
                <a:t>Polarized </a:t>
              </a:r>
              <a:r>
                <a:rPr lang="en-US" dirty="0" smtClean="0">
                  <a:solidFill>
                    <a:srgbClr val="000000"/>
                  </a:solidFill>
                  <a:latin typeface="Times New Roman" pitchFamily="18" charset="0"/>
                </a:rPr>
                <a:t>beam</a:t>
              </a:r>
              <a:r>
                <a:rPr lang="en-US" b="0" dirty="0" smtClean="0">
                  <a:solidFill>
                    <a:srgbClr val="000000"/>
                  </a:solidFill>
                  <a:latin typeface="Times New Roman" pitchFamily="18" charset="0"/>
                </a:rPr>
                <a:t>, </a:t>
              </a:r>
              <a:r>
                <a:rPr lang="en-US" dirty="0" smtClean="0">
                  <a:solidFill>
                    <a:srgbClr val="000000"/>
                  </a:solidFill>
                  <a:latin typeface="Times New Roman" pitchFamily="18" charset="0"/>
                </a:rPr>
                <a:t>longitudinal</a:t>
              </a:r>
              <a:r>
                <a:rPr lang="en-US" b="0" dirty="0" smtClean="0">
                  <a:solidFill>
                    <a:srgbClr val="000000"/>
                  </a:solidFill>
                  <a:latin typeface="Times New Roman" pitchFamily="18" charset="0"/>
                </a:rPr>
                <a:t> target:</a:t>
              </a:r>
            </a:p>
          </p:txBody>
        </p:sp>
        <p:sp>
          <p:nvSpPr>
            <p:cNvPr id="94" name="Text Box 8"/>
            <p:cNvSpPr txBox="1">
              <a:spLocks noChangeArrowheads="1"/>
            </p:cNvSpPr>
            <p:nvPr/>
          </p:nvSpPr>
          <p:spPr bwMode="auto">
            <a:xfrm>
              <a:off x="320" y="1748"/>
              <a:ext cx="3350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dirty="0" err="1" smtClean="0">
                  <a:solidFill>
                    <a:srgbClr val="000000"/>
                  </a:solidFill>
                  <a:latin typeface="Symbol" pitchFamily="18" charset="2"/>
                  <a:cs typeface="Times New Roman" pitchFamily="18" charset="0"/>
                </a:rPr>
                <a:t>Ds</a:t>
              </a:r>
              <a:r>
                <a:rPr lang="en-US" baseline="-25000" dirty="0" err="1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LL</a:t>
              </a:r>
              <a:r>
                <a:rPr lang="en-US" b="0" dirty="0" smtClean="0">
                  <a:solidFill>
                    <a:srgbClr val="000000"/>
                  </a:solidFill>
                  <a:latin typeface="Times New Roman" pitchFamily="18" charset="0"/>
                </a:rPr>
                <a:t> ~ </a:t>
              </a:r>
              <a:r>
                <a:rPr lang="en-US" b="0" dirty="0" smtClean="0">
                  <a:solidFill>
                    <a:srgbClr val="FF0000"/>
                  </a:solidFill>
                  <a:latin typeface="Times New Roman" pitchFamily="18" charset="0"/>
                </a:rPr>
                <a:t>(</a:t>
              </a:r>
              <a:r>
                <a:rPr lang="en-US" b="0" dirty="0" err="1" smtClean="0">
                  <a:solidFill>
                    <a:srgbClr val="FF0000"/>
                  </a:solidFill>
                  <a:latin typeface="Times New Roman" pitchFamily="18" charset="0"/>
                </a:rPr>
                <a:t>A+B</a:t>
              </a:r>
              <a:r>
                <a:rPr lang="en-US" b="0" dirty="0" err="1" smtClean="0">
                  <a:solidFill>
                    <a:srgbClr val="FF3300"/>
                  </a:solidFill>
                  <a:latin typeface="Times New Roman" pitchFamily="18" charset="0"/>
                </a:rPr>
                <a:t>cos</a:t>
              </a:r>
              <a:r>
                <a:rPr lang="en-US" b="0" dirty="0" err="1" smtClean="0">
                  <a:solidFill>
                    <a:srgbClr val="FF3300"/>
                  </a:solidFill>
                  <a:latin typeface="Symbol" pitchFamily="18" charset="2"/>
                </a:rPr>
                <a:t>f</a:t>
              </a:r>
              <a:r>
                <a:rPr lang="en-US" b="0" dirty="0" smtClean="0">
                  <a:solidFill>
                    <a:srgbClr val="FF3300"/>
                  </a:solidFill>
                  <a:latin typeface="Symbol" pitchFamily="18" charset="2"/>
                </a:rPr>
                <a:t>)</a:t>
              </a:r>
              <a:r>
                <a:rPr lang="en-US" dirty="0" smtClean="0">
                  <a:solidFill>
                    <a:srgbClr val="000000"/>
                  </a:solidFill>
                  <a:latin typeface="Times New Roman" pitchFamily="18" charset="0"/>
                </a:rPr>
                <a:t>Re</a:t>
              </a:r>
              <a:r>
                <a:rPr lang="en-US" b="0" dirty="0" smtClean="0">
                  <a:solidFill>
                    <a:srgbClr val="000000"/>
                  </a:solidFill>
                  <a:latin typeface="Times New Roman" pitchFamily="18" charset="0"/>
                </a:rPr>
                <a:t>{F</a:t>
              </a:r>
              <a:r>
                <a:rPr lang="en-US" b="0" baseline="-25000" dirty="0" smtClean="0">
                  <a:solidFill>
                    <a:srgbClr val="000000"/>
                  </a:solidFill>
                  <a:latin typeface="Times New Roman" pitchFamily="18" charset="0"/>
                </a:rPr>
                <a:t>1</a:t>
              </a:r>
              <a:r>
                <a:rPr lang="en-US" b="0" dirty="0" smtClean="0">
                  <a:solidFill>
                    <a:srgbClr val="0000FF"/>
                  </a:solidFill>
                  <a:latin typeface="Monotype Corsiva" pitchFamily="66" charset="0"/>
                </a:rPr>
                <a:t>H</a:t>
              </a:r>
              <a:r>
                <a:rPr lang="en-US" b="0" dirty="0" smtClean="0">
                  <a:solidFill>
                    <a:srgbClr val="000000"/>
                  </a:solidFill>
                  <a:latin typeface="Times New Roman" pitchFamily="18" charset="0"/>
                </a:rPr>
                <a:t>+</a:t>
              </a:r>
              <a:r>
                <a:rPr lang="en-US" b="0" dirty="0" smtClean="0">
                  <a:solidFill>
                    <a:srgbClr val="000000"/>
                  </a:solidFill>
                  <a:latin typeface="Symbol" pitchFamily="18" charset="2"/>
                </a:rPr>
                <a:t>x</a:t>
              </a:r>
              <a:r>
                <a:rPr lang="en-US" b="0" dirty="0" smtClean="0">
                  <a:solidFill>
                    <a:srgbClr val="000000"/>
                  </a:solidFill>
                  <a:latin typeface="Times New Roman" pitchFamily="18" charset="0"/>
                </a:rPr>
                <a:t>(F</a:t>
              </a:r>
              <a:r>
                <a:rPr lang="en-US" b="0" baseline="-25000" dirty="0" smtClean="0">
                  <a:solidFill>
                    <a:srgbClr val="000000"/>
                  </a:solidFill>
                  <a:latin typeface="Times New Roman" pitchFamily="18" charset="0"/>
                </a:rPr>
                <a:t>1</a:t>
              </a:r>
              <a:r>
                <a:rPr lang="en-US" b="0" dirty="0" smtClean="0">
                  <a:solidFill>
                    <a:srgbClr val="000000"/>
                  </a:solidFill>
                  <a:latin typeface="Times New Roman" pitchFamily="18" charset="0"/>
                </a:rPr>
                <a:t>+F</a:t>
              </a:r>
              <a:r>
                <a:rPr lang="en-US" b="0" baseline="-25000" dirty="0" smtClean="0">
                  <a:solidFill>
                    <a:srgbClr val="000000"/>
                  </a:solidFill>
                  <a:latin typeface="Times New Roman" pitchFamily="18" charset="0"/>
                </a:rPr>
                <a:t>2</a:t>
              </a:r>
              <a:r>
                <a:rPr lang="en-US" b="0" dirty="0" smtClean="0">
                  <a:solidFill>
                    <a:srgbClr val="000000"/>
                  </a:solidFill>
                  <a:latin typeface="Times New Roman" pitchFamily="18" charset="0"/>
                </a:rPr>
                <a:t>)(</a:t>
              </a:r>
              <a:r>
                <a:rPr lang="en-US" b="0" dirty="0" smtClean="0">
                  <a:solidFill>
                    <a:srgbClr val="0000FF"/>
                  </a:solidFill>
                  <a:latin typeface="Monotype Corsiva" pitchFamily="66" charset="0"/>
                </a:rPr>
                <a:t>H</a:t>
              </a:r>
              <a:r>
                <a:rPr lang="en-US" b="0" dirty="0" smtClean="0">
                  <a:solidFill>
                    <a:srgbClr val="FF3300"/>
                  </a:solidFill>
                  <a:latin typeface="Times New Roman" pitchFamily="18" charset="0"/>
                </a:rPr>
                <a:t> </a:t>
              </a:r>
              <a:r>
                <a:rPr lang="en-US" b="0" dirty="0" smtClean="0">
                  <a:solidFill>
                    <a:srgbClr val="000000"/>
                  </a:solidFill>
                  <a:latin typeface="Times New Roman" pitchFamily="18" charset="0"/>
                </a:rPr>
                <a:t>+ </a:t>
              </a:r>
              <a:r>
                <a:rPr lang="en-US" b="0" dirty="0" err="1" smtClean="0">
                  <a:solidFill>
                    <a:srgbClr val="000000"/>
                  </a:solidFill>
                  <a:latin typeface="Times New Roman" pitchFamily="18" charset="0"/>
                </a:rPr>
                <a:t>x</a:t>
              </a:r>
              <a:r>
                <a:rPr lang="en-US" b="0" baseline="-25000" dirty="0" err="1" smtClean="0">
                  <a:solidFill>
                    <a:srgbClr val="000000"/>
                  </a:solidFill>
                  <a:latin typeface="Times New Roman" pitchFamily="18" charset="0"/>
                </a:rPr>
                <a:t>B</a:t>
              </a:r>
              <a:r>
                <a:rPr lang="en-US" b="0" dirty="0" smtClean="0">
                  <a:solidFill>
                    <a:srgbClr val="000000"/>
                  </a:solidFill>
                  <a:latin typeface="Times New Roman" pitchFamily="18" charset="0"/>
                </a:rPr>
                <a:t>/2</a:t>
              </a:r>
              <a:r>
                <a:rPr lang="en-US" b="0" dirty="0" smtClean="0">
                  <a:solidFill>
                    <a:srgbClr val="0000FF"/>
                  </a:solidFill>
                  <a:latin typeface="Monotype Corsiva" pitchFamily="66" charset="0"/>
                </a:rPr>
                <a:t>E</a:t>
              </a:r>
              <a:r>
                <a:rPr lang="en-US" b="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)…</a:t>
              </a:r>
              <a:r>
                <a:rPr lang="en-US" b="0" dirty="0" smtClean="0">
                  <a:solidFill>
                    <a:srgbClr val="000000"/>
                  </a:solidFill>
                  <a:latin typeface="Times New Roman" pitchFamily="18" charset="0"/>
                </a:rPr>
                <a:t>}</a:t>
              </a:r>
              <a:endParaRPr lang="en-US" b="0" dirty="0" smtClean="0">
                <a:solidFill>
                  <a:srgbClr val="000000"/>
                </a:solidFill>
                <a:latin typeface="Symbol" pitchFamily="18" charset="2"/>
              </a:endParaRPr>
            </a:p>
          </p:txBody>
        </p:sp>
        <p:sp>
          <p:nvSpPr>
            <p:cNvPr id="95" name="Rectangle 9"/>
            <p:cNvSpPr>
              <a:spLocks noChangeArrowheads="1"/>
            </p:cNvSpPr>
            <p:nvPr/>
          </p:nvSpPr>
          <p:spPr bwMode="auto">
            <a:xfrm>
              <a:off x="1870" y="1647"/>
              <a:ext cx="105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400" b="0" dirty="0" smtClean="0">
                  <a:solidFill>
                    <a:srgbClr val="0000FF"/>
                  </a:solidFill>
                  <a:latin typeface="Times New Roman" pitchFamily="18" charset="0"/>
                </a:rPr>
                <a:t>~</a:t>
              </a:r>
              <a:endParaRPr lang="en-US" sz="2400" b="0" dirty="0" smtClean="0">
                <a:solidFill>
                  <a:srgbClr val="0000FF"/>
                </a:solidFill>
                <a:latin typeface="Tahoma" pitchFamily="34" charset="0"/>
              </a:endParaRPr>
            </a:p>
          </p:txBody>
        </p:sp>
        <p:sp>
          <p:nvSpPr>
            <p:cNvPr id="96" name="Text Box 17"/>
            <p:cNvSpPr txBox="1">
              <a:spLocks noChangeArrowheads="1"/>
            </p:cNvSpPr>
            <p:nvPr/>
          </p:nvSpPr>
          <p:spPr bwMode="auto">
            <a:xfrm>
              <a:off x="3787" y="1557"/>
              <a:ext cx="2167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400" b="0" dirty="0" smtClean="0">
                  <a:solidFill>
                    <a:srgbClr val="0000FF"/>
                  </a:solidFill>
                  <a:latin typeface="Times New Roman" pitchFamily="18" charset="0"/>
                </a:rPr>
                <a:t>                     </a:t>
              </a:r>
              <a:r>
                <a:rPr lang="en-US" sz="2400" b="0" i="1" dirty="0" err="1" smtClean="0">
                  <a:solidFill>
                    <a:srgbClr val="0000FF"/>
                  </a:solidFill>
                  <a:latin typeface="Times New Roman" pitchFamily="18" charset="0"/>
                </a:rPr>
                <a:t>Re</a:t>
              </a:r>
              <a:r>
                <a:rPr lang="en-US" sz="2400" b="0" dirty="0" err="1" smtClean="0">
                  <a:solidFill>
                    <a:srgbClr val="0000FF"/>
                  </a:solidFill>
                  <a:latin typeface="Times New Roman" pitchFamily="18" charset="0"/>
                </a:rPr>
                <a:t>{</a:t>
              </a:r>
              <a:r>
                <a:rPr lang="en-US" sz="2800" dirty="0" err="1" smtClean="0">
                  <a:solidFill>
                    <a:srgbClr val="0000FF"/>
                  </a:solidFill>
                  <a:latin typeface="Monotype Corsiva" pitchFamily="66" charset="0"/>
                </a:rPr>
                <a:t>H</a:t>
              </a:r>
              <a:r>
                <a:rPr lang="en-US" sz="2800" baseline="-25000" dirty="0" err="1" smtClean="0">
                  <a:solidFill>
                    <a:srgbClr val="0000FF"/>
                  </a:solidFill>
                  <a:latin typeface="Times New Roman" pitchFamily="18" charset="0"/>
                </a:rPr>
                <a:t>p</a:t>
              </a:r>
              <a:r>
                <a:rPr lang="en-US" sz="2400" b="0" dirty="0" smtClean="0">
                  <a:solidFill>
                    <a:srgbClr val="0000FF"/>
                  </a:solidFill>
                  <a:latin typeface="Times New Roman" pitchFamily="18" charset="0"/>
                </a:rPr>
                <a:t>, </a:t>
              </a:r>
              <a:r>
                <a:rPr lang="en-US" sz="2800" dirty="0" smtClean="0">
                  <a:solidFill>
                    <a:srgbClr val="0000FF"/>
                  </a:solidFill>
                  <a:latin typeface="Monotype Corsiva" pitchFamily="66" charset="0"/>
                </a:rPr>
                <a:t>H</a:t>
              </a:r>
              <a:r>
                <a:rPr lang="en-US" sz="2800" baseline="-25000" dirty="0" smtClean="0">
                  <a:solidFill>
                    <a:srgbClr val="0000FF"/>
                  </a:solidFill>
                  <a:latin typeface="Times New Roman" pitchFamily="18" charset="0"/>
                </a:rPr>
                <a:t>p</a:t>
              </a:r>
              <a:r>
                <a:rPr lang="en-US" sz="2400" b="0" dirty="0" smtClean="0">
                  <a:solidFill>
                    <a:srgbClr val="0000FF"/>
                  </a:solidFill>
                  <a:latin typeface="Times New Roman" pitchFamily="18" charset="0"/>
                </a:rPr>
                <a:t>}</a:t>
              </a:r>
            </a:p>
          </p:txBody>
        </p:sp>
        <p:sp>
          <p:nvSpPr>
            <p:cNvPr id="97" name="Rectangle 18"/>
            <p:cNvSpPr>
              <a:spLocks noChangeArrowheads="1"/>
            </p:cNvSpPr>
            <p:nvPr/>
          </p:nvSpPr>
          <p:spPr bwMode="auto">
            <a:xfrm>
              <a:off x="5230" y="1473"/>
              <a:ext cx="116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800" dirty="0" smtClean="0">
                  <a:solidFill>
                    <a:srgbClr val="0000FF"/>
                  </a:solidFill>
                  <a:latin typeface="Times New Roman" pitchFamily="18" charset="0"/>
                </a:rPr>
                <a:t>~</a:t>
              </a:r>
              <a:endParaRPr lang="en-US" sz="2400" dirty="0" smtClean="0">
                <a:solidFill>
                  <a:srgbClr val="0000FF"/>
                </a:solidFill>
                <a:latin typeface="Tahoma" pitchFamily="34" charset="0"/>
              </a:endParaRPr>
            </a:p>
          </p:txBody>
        </p:sp>
        <p:sp>
          <p:nvSpPr>
            <p:cNvPr id="98" name="AutoShape 52"/>
            <p:cNvSpPr>
              <a:spLocks noChangeArrowheads="1"/>
            </p:cNvSpPr>
            <p:nvPr/>
          </p:nvSpPr>
          <p:spPr bwMode="auto">
            <a:xfrm>
              <a:off x="3795" y="1772"/>
              <a:ext cx="681" cy="227"/>
            </a:xfrm>
            <a:prstGeom prst="rightArrow">
              <a:avLst>
                <a:gd name="adj1" fmla="val 50000"/>
                <a:gd name="adj2" fmla="val 75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fr-FR" smtClean="0">
                  <a:solidFill>
                    <a:srgbClr val="000000"/>
                  </a:solidFill>
                </a:rPr>
                <a:t>         </a:t>
              </a:r>
            </a:p>
          </p:txBody>
        </p:sp>
      </p:grpSp>
      <p:sp>
        <p:nvSpPr>
          <p:cNvPr id="99" name="Text Box 70"/>
          <p:cNvSpPr txBox="1">
            <a:spLocks noChangeArrowheads="1"/>
          </p:cNvSpPr>
          <p:nvPr/>
        </p:nvSpPr>
        <p:spPr bwMode="auto">
          <a:xfrm>
            <a:off x="5644329" y="3490477"/>
            <a:ext cx="209384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 b="0" i="1" dirty="0" err="1" smtClean="0">
                <a:solidFill>
                  <a:srgbClr val="FF0000"/>
                </a:solidFill>
                <a:latin typeface="Times New Roman" pitchFamily="18" charset="0"/>
              </a:rPr>
              <a:t>Im</a:t>
            </a:r>
            <a:r>
              <a:rPr lang="en-US" sz="2400" b="0" dirty="0" smtClean="0">
                <a:solidFill>
                  <a:srgbClr val="FF0000"/>
                </a:solidFill>
                <a:latin typeface="Times New Roman" pitchFamily="18" charset="0"/>
              </a:rPr>
              <a:t>{</a:t>
            </a:r>
            <a:r>
              <a:rPr lang="en-US" sz="2400" b="0" dirty="0" err="1" smtClean="0">
                <a:solidFill>
                  <a:srgbClr val="FF0000"/>
                </a:solidFill>
                <a:latin typeface="Monotype Corsiva" pitchFamily="66" charset="0"/>
              </a:rPr>
              <a:t>H</a:t>
            </a:r>
            <a:r>
              <a:rPr lang="en-US" sz="2400" b="0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400" b="0" dirty="0" smtClean="0">
                <a:solidFill>
                  <a:srgbClr val="FF0000"/>
                </a:solidFill>
                <a:latin typeface="Times New Roman" pitchFamily="18" charset="0"/>
              </a:rPr>
              <a:t>, </a:t>
            </a:r>
            <a:r>
              <a:rPr lang="en-US" sz="2400" b="0" dirty="0" err="1" smtClean="0">
                <a:solidFill>
                  <a:srgbClr val="FF0000"/>
                </a:solidFill>
                <a:latin typeface="Monotype Corsiva" pitchFamily="66" charset="0"/>
              </a:rPr>
              <a:t>H</a:t>
            </a:r>
            <a:r>
              <a:rPr lang="en-US" sz="2400" b="0" baseline="-25000" dirty="0" err="1" smtClean="0">
                <a:solidFill>
                  <a:srgbClr val="FF0000"/>
                </a:solidFill>
                <a:latin typeface="Times New Roman" pitchFamily="18" charset="0"/>
              </a:rPr>
              <a:t>n</a:t>
            </a:r>
            <a:r>
              <a:rPr lang="en-US" sz="2400" b="0" dirty="0" smtClean="0">
                <a:solidFill>
                  <a:srgbClr val="FF0000"/>
                </a:solidFill>
                <a:latin typeface="Times New Roman" pitchFamily="18" charset="0"/>
              </a:rPr>
              <a:t>, </a:t>
            </a:r>
            <a:r>
              <a:rPr lang="en-US" sz="2800" dirty="0" smtClean="0">
                <a:solidFill>
                  <a:srgbClr val="FF0000"/>
                </a:solidFill>
                <a:latin typeface="Monotype Corsiva" pitchFamily="66" charset="0"/>
              </a:rPr>
              <a:t>E</a:t>
            </a:r>
            <a:r>
              <a:rPr lang="en-US" sz="2800" baseline="-25000" dirty="0" smtClean="0">
                <a:solidFill>
                  <a:srgbClr val="FF0000"/>
                </a:solidFill>
                <a:latin typeface="Times New Roman" pitchFamily="18" charset="0"/>
              </a:rPr>
              <a:t>n</a:t>
            </a:r>
            <a:r>
              <a:rPr lang="en-US" sz="2400" b="0" dirty="0" smtClean="0">
                <a:solidFill>
                  <a:srgbClr val="FF0000"/>
                </a:solidFill>
                <a:latin typeface="Times New Roman" pitchFamily="18" charset="0"/>
              </a:rPr>
              <a:t>}</a:t>
            </a:r>
          </a:p>
        </p:txBody>
      </p:sp>
      <p:sp>
        <p:nvSpPr>
          <p:cNvPr id="100" name="ZoneTexte 56"/>
          <p:cNvSpPr txBox="1">
            <a:spLocks noChangeArrowheads="1"/>
          </p:cNvSpPr>
          <p:nvPr/>
        </p:nvSpPr>
        <p:spPr bwMode="auto">
          <a:xfrm>
            <a:off x="8048168" y="3006570"/>
            <a:ext cx="1001236" cy="64633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Proton</a:t>
            </a:r>
            <a:endParaRPr lang="fr-FR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fr-FR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Neutron</a:t>
            </a:r>
          </a:p>
        </p:txBody>
      </p:sp>
      <p:sp>
        <p:nvSpPr>
          <p:cNvPr id="101" name="Rectangle 9"/>
          <p:cNvSpPr>
            <a:spLocks noChangeArrowheads="1"/>
          </p:cNvSpPr>
          <p:nvPr/>
        </p:nvSpPr>
        <p:spPr bwMode="auto">
          <a:xfrm>
            <a:off x="4871649" y="4105991"/>
            <a:ext cx="1667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400" b="0" dirty="0" smtClean="0">
                <a:solidFill>
                  <a:srgbClr val="0000FF"/>
                </a:solidFill>
                <a:latin typeface="Times New Roman" pitchFamily="18" charset="0"/>
              </a:rPr>
              <a:t>~</a:t>
            </a:r>
            <a:endParaRPr lang="en-US" sz="2400" b="0" dirty="0" smtClean="0">
              <a:solidFill>
                <a:srgbClr val="0000FF"/>
              </a:solidFill>
              <a:latin typeface="Tahoma" pitchFamily="34" charset="0"/>
            </a:endParaRPr>
          </a:p>
        </p:txBody>
      </p:sp>
      <p:sp>
        <p:nvSpPr>
          <p:cNvPr id="102" name="Text Box 17"/>
          <p:cNvSpPr txBox="1">
            <a:spLocks noChangeArrowheads="1"/>
          </p:cNvSpPr>
          <p:nvPr/>
        </p:nvSpPr>
        <p:spPr bwMode="auto">
          <a:xfrm>
            <a:off x="7423402" y="5222439"/>
            <a:ext cx="162736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 b="0" i="1" dirty="0" smtClean="0">
                <a:solidFill>
                  <a:srgbClr val="FF0000"/>
                </a:solidFill>
                <a:latin typeface="Times New Roman" pitchFamily="18" charset="0"/>
              </a:rPr>
              <a:t>Re</a:t>
            </a:r>
            <a:r>
              <a:rPr lang="en-US" sz="2400" b="0" dirty="0" smtClean="0">
                <a:solidFill>
                  <a:srgbClr val="FF0000"/>
                </a:solidFill>
                <a:latin typeface="Times New Roman" pitchFamily="18" charset="0"/>
              </a:rPr>
              <a:t>{</a:t>
            </a:r>
            <a:r>
              <a:rPr lang="en-US" sz="2800" dirty="0" err="1" smtClean="0">
                <a:solidFill>
                  <a:srgbClr val="FF0000"/>
                </a:solidFill>
                <a:latin typeface="Monotype Corsiva" pitchFamily="66" charset="0"/>
              </a:rPr>
              <a:t>H</a:t>
            </a:r>
            <a:r>
              <a:rPr lang="en-US" sz="2800" baseline="-25000" dirty="0" err="1" smtClean="0">
                <a:solidFill>
                  <a:srgbClr val="FF0000"/>
                </a:solidFill>
                <a:latin typeface="Times New Roman" pitchFamily="18" charset="0"/>
              </a:rPr>
              <a:t>n</a:t>
            </a:r>
            <a:r>
              <a:rPr lang="en-US" sz="2400" b="0" dirty="0" smtClean="0">
                <a:solidFill>
                  <a:srgbClr val="FF0000"/>
                </a:solidFill>
                <a:latin typeface="Times New Roman" pitchFamily="18" charset="0"/>
              </a:rPr>
              <a:t>, </a:t>
            </a:r>
            <a:r>
              <a:rPr lang="en-US" sz="2400" b="0" dirty="0" smtClean="0">
                <a:solidFill>
                  <a:srgbClr val="FF0000"/>
                </a:solidFill>
                <a:latin typeface="Monotype Corsiva" pitchFamily="66" charset="0"/>
              </a:rPr>
              <a:t>E</a:t>
            </a:r>
            <a:r>
              <a:rPr lang="en-US" sz="2400" b="0" baseline="-25000" dirty="0" smtClean="0">
                <a:solidFill>
                  <a:srgbClr val="FF0000"/>
                </a:solidFill>
                <a:latin typeface="Times New Roman" pitchFamily="18" charset="0"/>
              </a:rPr>
              <a:t>n</a:t>
            </a:r>
            <a:r>
              <a:rPr lang="en-US" sz="2400" b="0" dirty="0" smtClean="0">
                <a:solidFill>
                  <a:srgbClr val="FF0000"/>
                </a:solidFill>
                <a:latin typeface="Times New Roman" pitchFamily="18" charset="0"/>
              </a:rPr>
              <a:t>}</a:t>
            </a:r>
          </a:p>
        </p:txBody>
      </p:sp>
      <p:sp>
        <p:nvSpPr>
          <p:cNvPr id="103" name="Text Box 17"/>
          <p:cNvSpPr txBox="1">
            <a:spLocks noChangeArrowheads="1"/>
          </p:cNvSpPr>
          <p:nvPr/>
        </p:nvSpPr>
        <p:spPr bwMode="auto">
          <a:xfrm>
            <a:off x="5776913" y="5889625"/>
            <a:ext cx="11826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 b="0" i="1" dirty="0" err="1" smtClean="0">
                <a:solidFill>
                  <a:srgbClr val="FF0000"/>
                </a:solidFill>
                <a:latin typeface="Times New Roman" pitchFamily="18" charset="0"/>
              </a:rPr>
              <a:t>Im</a:t>
            </a:r>
            <a:r>
              <a:rPr lang="en-US" sz="2400" b="0" dirty="0" err="1" smtClean="0">
                <a:solidFill>
                  <a:srgbClr val="FF0000"/>
                </a:solidFill>
                <a:latin typeface="Times New Roman" pitchFamily="18" charset="0"/>
              </a:rPr>
              <a:t>{</a:t>
            </a:r>
            <a:r>
              <a:rPr lang="en-US" sz="2800" dirty="0" err="1" smtClean="0">
                <a:solidFill>
                  <a:srgbClr val="FF0000"/>
                </a:solidFill>
                <a:latin typeface="Monotype Corsiva" pitchFamily="66" charset="0"/>
              </a:rPr>
              <a:t>H</a:t>
            </a:r>
            <a:r>
              <a:rPr lang="en-US" sz="2800" baseline="-25000" dirty="0" err="1" smtClean="0">
                <a:solidFill>
                  <a:srgbClr val="FF0000"/>
                </a:solidFill>
                <a:latin typeface="Times New Roman" pitchFamily="18" charset="0"/>
              </a:rPr>
              <a:t>n</a:t>
            </a:r>
            <a:r>
              <a:rPr lang="en-US" sz="2400" b="0" dirty="0" smtClean="0">
                <a:solidFill>
                  <a:srgbClr val="FF0000"/>
                </a:solidFill>
                <a:latin typeface="Times New Roman" pitchFamily="18" charset="0"/>
              </a:rPr>
              <a:t>}</a:t>
            </a:r>
          </a:p>
        </p:txBody>
      </p:sp>
      <p:sp>
        <p:nvSpPr>
          <p:cNvPr id="104" name="Rectangle 71"/>
          <p:cNvSpPr>
            <a:spLocks noChangeArrowheads="1"/>
          </p:cNvSpPr>
          <p:nvPr/>
        </p:nvSpPr>
        <p:spPr bwMode="auto">
          <a:xfrm>
            <a:off x="7251421" y="3350886"/>
            <a:ext cx="18415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</a:rPr>
              <a:t>~</a:t>
            </a:r>
            <a:endParaRPr lang="en-US" sz="2400" dirty="0" smtClean="0">
              <a:solidFill>
                <a:srgbClr val="FF0000"/>
              </a:solidFill>
              <a:latin typeface="Tahoma" pitchFamily="34" charset="0"/>
            </a:endParaRPr>
          </a:p>
        </p:txBody>
      </p:sp>
      <p:grpSp>
        <p:nvGrpSpPr>
          <p:cNvPr id="14" name="Group 84"/>
          <p:cNvGrpSpPr>
            <a:grpSpLocks/>
          </p:cNvGrpSpPr>
          <p:nvPr/>
        </p:nvGrpSpPr>
        <p:grpSpPr bwMode="auto">
          <a:xfrm>
            <a:off x="171498" y="5553075"/>
            <a:ext cx="7332662" cy="744538"/>
            <a:chOff x="344" y="2116"/>
            <a:chExt cx="4619" cy="469"/>
          </a:xfrm>
        </p:grpSpPr>
        <p:sp>
          <p:nvSpPr>
            <p:cNvPr id="106" name="Text Box 76"/>
            <p:cNvSpPr txBox="1">
              <a:spLocks noChangeArrowheads="1"/>
            </p:cNvSpPr>
            <p:nvPr/>
          </p:nvSpPr>
          <p:spPr bwMode="auto">
            <a:xfrm>
              <a:off x="363" y="2126"/>
              <a:ext cx="2311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b="0" dirty="0" err="1" smtClean="0">
                  <a:solidFill>
                    <a:srgbClr val="000000"/>
                  </a:solidFill>
                  <a:latin typeface="Times New Roman" pitchFamily="18" charset="0"/>
                </a:rPr>
                <a:t>Unpolarized</a:t>
              </a:r>
              <a:r>
                <a:rPr lang="en-US" b="0" dirty="0" smtClean="0">
                  <a:solidFill>
                    <a:srgbClr val="000000"/>
                  </a:solidFill>
                  <a:latin typeface="Times New Roman" pitchFamily="18" charset="0"/>
                </a:rPr>
                <a:t> beam, </a:t>
              </a:r>
              <a:r>
                <a:rPr lang="en-US" dirty="0" smtClean="0">
                  <a:solidFill>
                    <a:srgbClr val="000000"/>
                  </a:solidFill>
                  <a:latin typeface="Times New Roman" pitchFamily="18" charset="0"/>
                </a:rPr>
                <a:t>transverse</a:t>
              </a:r>
              <a:r>
                <a:rPr lang="en-US" b="0" dirty="0" smtClean="0">
                  <a:solidFill>
                    <a:srgbClr val="000000"/>
                  </a:solidFill>
                  <a:latin typeface="Times New Roman" pitchFamily="18" charset="0"/>
                </a:rPr>
                <a:t> target:</a:t>
              </a:r>
            </a:p>
          </p:txBody>
        </p:sp>
        <p:sp>
          <p:nvSpPr>
            <p:cNvPr id="107" name="Text Box 77"/>
            <p:cNvSpPr txBox="1">
              <a:spLocks noChangeArrowheads="1"/>
            </p:cNvSpPr>
            <p:nvPr/>
          </p:nvSpPr>
          <p:spPr bwMode="auto">
            <a:xfrm>
              <a:off x="344" y="2352"/>
              <a:ext cx="2761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mtClean="0">
                  <a:solidFill>
                    <a:srgbClr val="000000"/>
                  </a:solidFill>
                  <a:latin typeface="Symbol" pitchFamily="18" charset="2"/>
                </a:rPr>
                <a:t>Ds</a:t>
              </a:r>
              <a:r>
                <a:rPr lang="en-US" baseline="-25000" smtClean="0">
                  <a:solidFill>
                    <a:srgbClr val="000000"/>
                  </a:solidFill>
                  <a:latin typeface="Times New Roman" pitchFamily="18" charset="0"/>
                </a:rPr>
                <a:t>UT</a:t>
              </a:r>
              <a:r>
                <a:rPr lang="en-US" smtClean="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r>
                <a:rPr lang="en-US" b="0" smtClean="0">
                  <a:solidFill>
                    <a:srgbClr val="000000"/>
                  </a:solidFill>
                  <a:latin typeface="Times New Roman" pitchFamily="18" charset="0"/>
                </a:rPr>
                <a:t>~ </a:t>
              </a:r>
              <a:r>
                <a:rPr lang="en-US" b="0" smtClean="0">
                  <a:solidFill>
                    <a:srgbClr val="FF0000"/>
                  </a:solidFill>
                  <a:latin typeface="Times New Roman" pitchFamily="18" charset="0"/>
                </a:rPr>
                <a:t>cos</a:t>
              </a:r>
              <a:r>
                <a:rPr lang="en-US" b="0" smtClean="0">
                  <a:solidFill>
                    <a:srgbClr val="FF0000"/>
                  </a:solidFill>
                  <a:latin typeface="Symbol" pitchFamily="18" charset="2"/>
                </a:rPr>
                <a:t>f</a:t>
              </a:r>
              <a:r>
                <a:rPr lang="en-US" b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sin</a:t>
              </a:r>
              <a:r>
                <a:rPr lang="en-US" b="0" smtClean="0">
                  <a:solidFill>
                    <a:srgbClr val="000000"/>
                  </a:solidFill>
                  <a:latin typeface="Symbol" pitchFamily="18" charset="2"/>
                </a:rPr>
                <a:t>(f</a:t>
              </a:r>
              <a:r>
                <a:rPr lang="en-US" b="0" baseline="-2500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s</a:t>
              </a:r>
              <a:r>
                <a:rPr lang="en-US" b="0" smtClean="0">
                  <a:solidFill>
                    <a:srgbClr val="000000"/>
                  </a:solidFill>
                  <a:latin typeface="Symbol" pitchFamily="18" charset="2"/>
                </a:rPr>
                <a:t>-f)</a:t>
              </a:r>
              <a:r>
                <a:rPr lang="en-US" smtClean="0">
                  <a:solidFill>
                    <a:srgbClr val="000000"/>
                  </a:solidFill>
                  <a:latin typeface="Times New Roman" pitchFamily="18" charset="0"/>
                </a:rPr>
                <a:t>Im</a:t>
              </a:r>
              <a:r>
                <a:rPr lang="en-US" b="0" smtClean="0">
                  <a:solidFill>
                    <a:srgbClr val="000000"/>
                  </a:solidFill>
                  <a:latin typeface="Times New Roman" pitchFamily="18" charset="0"/>
                </a:rPr>
                <a:t>{k(F</a:t>
              </a:r>
              <a:r>
                <a:rPr lang="en-US" b="0" baseline="-25000" smtClean="0">
                  <a:solidFill>
                    <a:srgbClr val="000000"/>
                  </a:solidFill>
                  <a:latin typeface="Times New Roman" pitchFamily="18" charset="0"/>
                </a:rPr>
                <a:t>2</a:t>
              </a:r>
              <a:r>
                <a:rPr lang="en-US" b="0" smtClean="0">
                  <a:solidFill>
                    <a:srgbClr val="0000FF"/>
                  </a:solidFill>
                  <a:latin typeface="Monotype Corsiva" pitchFamily="66" charset="0"/>
                  <a:ea typeface="Arial Unicode MS" pitchFamily="34" charset="-128"/>
                  <a:cs typeface="Arial Unicode MS" pitchFamily="34" charset="-128"/>
                </a:rPr>
                <a:t>H</a:t>
              </a:r>
              <a:r>
                <a:rPr lang="en-US" b="0" smtClean="0">
                  <a:solidFill>
                    <a:srgbClr val="000000"/>
                  </a:solidFill>
                  <a:latin typeface="Times New Roman" pitchFamily="18" charset="0"/>
                </a:rPr>
                <a:t> – F</a:t>
              </a:r>
              <a:r>
                <a:rPr lang="en-US" b="0" baseline="-25000" smtClean="0">
                  <a:solidFill>
                    <a:srgbClr val="000000"/>
                  </a:solidFill>
                  <a:latin typeface="Times New Roman" pitchFamily="18" charset="0"/>
                </a:rPr>
                <a:t>1</a:t>
              </a:r>
              <a:r>
                <a:rPr lang="en-US" b="0" smtClean="0">
                  <a:solidFill>
                    <a:srgbClr val="0000FF"/>
                  </a:solidFill>
                  <a:latin typeface="Monotype Corsiva" pitchFamily="66" charset="0"/>
                </a:rPr>
                <a:t>E</a:t>
              </a:r>
              <a:r>
                <a:rPr lang="en-US" b="0" smtClean="0">
                  <a:solidFill>
                    <a:srgbClr val="000000"/>
                  </a:solidFill>
                  <a:latin typeface="Times New Roman" pitchFamily="18" charset="0"/>
                </a:rPr>
                <a:t>) +… }</a:t>
              </a:r>
              <a:endParaRPr lang="en-US" b="0" smtClean="0">
                <a:solidFill>
                  <a:srgbClr val="000000"/>
                </a:solidFill>
                <a:latin typeface="Symbol" pitchFamily="18" charset="2"/>
              </a:endParaRPr>
            </a:p>
          </p:txBody>
        </p:sp>
        <p:sp>
          <p:nvSpPr>
            <p:cNvPr id="108" name="Text Box 78"/>
            <p:cNvSpPr txBox="1">
              <a:spLocks noChangeArrowheads="1"/>
            </p:cNvSpPr>
            <p:nvPr/>
          </p:nvSpPr>
          <p:spPr bwMode="auto">
            <a:xfrm>
              <a:off x="3494" y="2116"/>
              <a:ext cx="1469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400" b="0" dirty="0" smtClean="0">
                  <a:solidFill>
                    <a:srgbClr val="0000FF"/>
                  </a:solidFill>
                  <a:latin typeface="Times New Roman" pitchFamily="18" charset="0"/>
                </a:rPr>
                <a:t>        </a:t>
              </a:r>
              <a:r>
                <a:rPr lang="en-US" sz="2400" b="0" i="1" dirty="0" err="1" smtClean="0">
                  <a:solidFill>
                    <a:srgbClr val="0000FF"/>
                  </a:solidFill>
                  <a:latin typeface="Times New Roman" pitchFamily="18" charset="0"/>
                </a:rPr>
                <a:t>Im</a:t>
              </a:r>
              <a:r>
                <a:rPr lang="en-US" sz="2400" b="0" dirty="0" err="1" smtClean="0">
                  <a:solidFill>
                    <a:srgbClr val="0000FF"/>
                  </a:solidFill>
                  <a:latin typeface="Times New Roman" pitchFamily="18" charset="0"/>
                </a:rPr>
                <a:t>{</a:t>
              </a:r>
              <a:r>
                <a:rPr lang="en-US" sz="2800" dirty="0" err="1" smtClean="0">
                  <a:solidFill>
                    <a:srgbClr val="0000FF"/>
                  </a:solidFill>
                  <a:latin typeface="Monotype Corsiva" pitchFamily="66" charset="0"/>
                </a:rPr>
                <a:t>H</a:t>
              </a:r>
              <a:r>
                <a:rPr lang="en-US" sz="2800" baseline="-25000" dirty="0" err="1" smtClean="0">
                  <a:solidFill>
                    <a:srgbClr val="0000FF"/>
                  </a:solidFill>
                  <a:latin typeface="Times New Roman" pitchFamily="18" charset="0"/>
                </a:rPr>
                <a:t>p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itchFamily="18" charset="0"/>
                </a:rPr>
                <a:t>, </a:t>
              </a:r>
              <a:r>
                <a:rPr lang="en-US" sz="2800" dirty="0" err="1" smtClean="0">
                  <a:solidFill>
                    <a:srgbClr val="0000FF"/>
                  </a:solidFill>
                  <a:latin typeface="Monotype Corsiva" pitchFamily="66" charset="0"/>
                </a:rPr>
                <a:t>E</a:t>
              </a:r>
              <a:r>
                <a:rPr lang="en-US" sz="2800" baseline="-25000" dirty="0" err="1" smtClean="0">
                  <a:solidFill>
                    <a:srgbClr val="0000FF"/>
                  </a:solidFill>
                  <a:latin typeface="Times New Roman" pitchFamily="18" charset="0"/>
                </a:rPr>
                <a:t>p</a:t>
              </a:r>
              <a:r>
                <a:rPr lang="en-US" sz="2400" b="0" dirty="0" smtClean="0">
                  <a:solidFill>
                    <a:srgbClr val="0000FF"/>
                  </a:solidFill>
                  <a:latin typeface="Times New Roman" pitchFamily="18" charset="0"/>
                </a:rPr>
                <a:t>}</a:t>
              </a:r>
            </a:p>
          </p:txBody>
        </p:sp>
        <p:sp>
          <p:nvSpPr>
            <p:cNvPr id="109" name="AutoShape 79"/>
            <p:cNvSpPr>
              <a:spLocks noChangeArrowheads="1"/>
            </p:cNvSpPr>
            <p:nvPr/>
          </p:nvSpPr>
          <p:spPr bwMode="auto">
            <a:xfrm>
              <a:off x="3140" y="2323"/>
              <a:ext cx="681" cy="227"/>
            </a:xfrm>
            <a:prstGeom prst="rightArrow">
              <a:avLst>
                <a:gd name="adj1" fmla="val 50000"/>
                <a:gd name="adj2" fmla="val 75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105" name="Date Placeholder 10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05431-1DC2-F24C-8BEF-B2F4979F1781}" type="datetime1">
              <a:rPr lang="en-US" smtClean="0"/>
              <a:pPr/>
              <a:t>7/28/16</a:t>
            </a:fld>
            <a:endParaRPr lang="en-US"/>
          </a:p>
        </p:txBody>
      </p:sp>
      <p:sp>
        <p:nvSpPr>
          <p:cNvPr id="110" name="Slide Number Placeholder 10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577F5-4CBB-1B4A-A4E3-F09C5D46D8A7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111" name="Footer Placeholder 1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V. Burkert, PAC44 Meeting, July 25, 2016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ZoneTexte 73"/>
          <p:cNvSpPr txBox="1"/>
          <p:nvPr/>
        </p:nvSpPr>
        <p:spPr>
          <a:xfrm>
            <a:off x="267143" y="2225447"/>
            <a:ext cx="3619057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b="0" dirty="0" smtClean="0">
                <a:latin typeface="+mj-lt"/>
                <a:cs typeface="Times New Roman" pitchFamily="18" charset="0"/>
              </a:rPr>
              <a:t>A </a:t>
            </a:r>
            <a:r>
              <a:rPr lang="fr-FR" dirty="0" err="1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combined</a:t>
            </a:r>
            <a:r>
              <a:rPr lang="fr-FR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 </a:t>
            </a:r>
            <a:r>
              <a:rPr lang="fr-FR" dirty="0" err="1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analysis</a:t>
            </a:r>
            <a:r>
              <a:rPr lang="fr-FR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 </a:t>
            </a:r>
            <a:r>
              <a:rPr lang="fr-FR" b="0" dirty="0" smtClean="0">
                <a:latin typeface="+mj-lt"/>
                <a:cs typeface="Times New Roman" pitchFamily="18" charset="0"/>
              </a:rPr>
              <a:t>of </a:t>
            </a:r>
            <a:r>
              <a:rPr lang="fr-FR" b="0" dirty="0" err="1" smtClean="0">
                <a:latin typeface="+mj-lt"/>
                <a:cs typeface="Times New Roman" pitchFamily="18" charset="0"/>
              </a:rPr>
              <a:t>DVCS</a:t>
            </a:r>
            <a:r>
              <a:rPr lang="fr-FR" b="0" dirty="0" smtClean="0">
                <a:latin typeface="+mj-lt"/>
                <a:cs typeface="Times New Roman" pitchFamily="18" charset="0"/>
              </a:rPr>
              <a:t> observables for</a:t>
            </a:r>
            <a:r>
              <a:rPr lang="fr-FR" dirty="0" smtClean="0">
                <a:latin typeface="+mj-lt"/>
                <a:cs typeface="Times New Roman" pitchFamily="18" charset="0"/>
              </a:rPr>
              <a:t> proton and neutron </a:t>
            </a:r>
            <a:r>
              <a:rPr lang="fr-FR" b="0" dirty="0" err="1" smtClean="0">
                <a:latin typeface="+mj-lt"/>
                <a:cs typeface="Times New Roman" pitchFamily="18" charset="0"/>
              </a:rPr>
              <a:t>targets</a:t>
            </a:r>
            <a:r>
              <a:rPr lang="fr-FR" b="0" dirty="0" smtClean="0">
                <a:latin typeface="+mj-lt"/>
                <a:cs typeface="Times New Roman" pitchFamily="18" charset="0"/>
              </a:rPr>
              <a:t> </a:t>
            </a:r>
            <a:r>
              <a:rPr lang="fr-FR" b="0" dirty="0" err="1" smtClean="0">
                <a:latin typeface="+mj-lt"/>
                <a:cs typeface="Times New Roman" pitchFamily="18" charset="0"/>
              </a:rPr>
              <a:t>is</a:t>
            </a:r>
            <a:r>
              <a:rPr lang="fr-FR" b="0" dirty="0" smtClean="0">
                <a:latin typeface="+mj-lt"/>
                <a:cs typeface="Times New Roman" pitchFamily="18" charset="0"/>
              </a:rPr>
              <a:t> </a:t>
            </a:r>
            <a:r>
              <a:rPr lang="fr-FR" b="0" dirty="0" err="1" smtClean="0">
                <a:latin typeface="+mj-lt"/>
                <a:cs typeface="Times New Roman" pitchFamily="18" charset="0"/>
              </a:rPr>
              <a:t>necessary</a:t>
            </a:r>
            <a:r>
              <a:rPr lang="fr-FR" b="0" dirty="0" smtClean="0">
                <a:latin typeface="+mj-lt"/>
                <a:cs typeface="Times New Roman" pitchFamily="18" charset="0"/>
              </a:rPr>
              <a:t> to </a:t>
            </a:r>
            <a:r>
              <a:rPr lang="fr-FR" b="0" dirty="0" err="1" smtClean="0">
                <a:latin typeface="+mj-lt"/>
                <a:cs typeface="Times New Roman" pitchFamily="18" charset="0"/>
              </a:rPr>
              <a:t>perform</a:t>
            </a:r>
            <a:r>
              <a:rPr lang="fr-FR" b="0" dirty="0" smtClean="0">
                <a:latin typeface="+mj-lt"/>
                <a:cs typeface="Times New Roman" pitchFamily="18" charset="0"/>
              </a:rPr>
              <a:t> the </a:t>
            </a:r>
            <a:r>
              <a:rPr lang="fr-FR" dirty="0" err="1" smtClean="0">
                <a:latin typeface="+mj-lt"/>
                <a:cs typeface="Times New Roman" pitchFamily="18" charset="0"/>
              </a:rPr>
              <a:t>flavor</a:t>
            </a:r>
            <a:r>
              <a:rPr lang="fr-FR" dirty="0" smtClean="0">
                <a:latin typeface="+mj-lt"/>
                <a:cs typeface="Times New Roman" pitchFamily="18" charset="0"/>
              </a:rPr>
              <a:t> </a:t>
            </a:r>
            <a:r>
              <a:rPr lang="fr-FR" dirty="0" err="1" smtClean="0">
                <a:latin typeface="+mj-lt"/>
                <a:cs typeface="Times New Roman" pitchFamily="18" charset="0"/>
              </a:rPr>
              <a:t>separation</a:t>
            </a:r>
            <a:r>
              <a:rPr lang="fr-FR" dirty="0" smtClean="0">
                <a:latin typeface="+mj-lt"/>
                <a:cs typeface="Times New Roman" pitchFamily="18" charset="0"/>
              </a:rPr>
              <a:t> </a:t>
            </a:r>
            <a:r>
              <a:rPr lang="fr-FR" b="0" dirty="0" smtClean="0">
                <a:latin typeface="+mj-lt"/>
                <a:cs typeface="Times New Roman" pitchFamily="18" charset="0"/>
              </a:rPr>
              <a:t>of the </a:t>
            </a:r>
            <a:r>
              <a:rPr lang="fr-FR" b="0" dirty="0" err="1" smtClean="0">
                <a:latin typeface="+mj-lt"/>
                <a:cs typeface="Times New Roman" pitchFamily="18" charset="0"/>
              </a:rPr>
              <a:t>GPDs</a:t>
            </a:r>
            <a:endParaRPr lang="fr-FR" b="0" dirty="0">
              <a:latin typeface="+mj-lt"/>
              <a:cs typeface="Times New Roman" pitchFamily="18" charset="0"/>
            </a:endParaRPr>
          </a:p>
        </p:txBody>
      </p:sp>
      <p:sp>
        <p:nvSpPr>
          <p:cNvPr id="20" name="Flèche vers le bas 19"/>
          <p:cNvSpPr/>
          <p:nvPr/>
        </p:nvSpPr>
        <p:spPr bwMode="auto">
          <a:xfrm rot="16200000">
            <a:off x="4089343" y="2406207"/>
            <a:ext cx="536862" cy="862648"/>
          </a:xfrm>
          <a:prstGeom prst="downArrow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14" name="TextBox 1151"/>
          <p:cNvSpPr txBox="1">
            <a:spLocks noChangeArrowheads="1"/>
          </p:cNvSpPr>
          <p:nvPr/>
        </p:nvSpPr>
        <p:spPr bwMode="auto">
          <a:xfrm>
            <a:off x="1244601" y="50022"/>
            <a:ext cx="666403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3600" b="1" dirty="0" smtClean="0">
                <a:solidFill>
                  <a:srgbClr val="000090"/>
                </a:solidFill>
                <a:cs typeface="Times New Roman" pitchFamily="18" charset="0"/>
              </a:rPr>
              <a:t>Flavor separation of GPDs</a:t>
            </a:r>
            <a:endParaRPr lang="en-US" sz="3600" b="1" dirty="0">
              <a:solidFill>
                <a:srgbClr val="000090"/>
              </a:solidFill>
              <a:cs typeface="Times New Roman" pitchFamily="18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141891" y="932004"/>
            <a:ext cx="3784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0" dirty="0" smtClean="0">
                <a:cs typeface="Times New Roman" pitchFamily="18" charset="0"/>
              </a:rPr>
              <a:t>Proton and neutron </a:t>
            </a:r>
            <a:r>
              <a:rPr lang="fr-FR" b="0" dirty="0" err="1" smtClean="0">
                <a:cs typeface="Times New Roman" pitchFamily="18" charset="0"/>
              </a:rPr>
              <a:t>GPDs</a:t>
            </a:r>
            <a:r>
              <a:rPr lang="fr-FR" b="0" dirty="0" smtClean="0">
                <a:cs typeface="Times New Roman" pitchFamily="18" charset="0"/>
              </a:rPr>
              <a:t> (and </a:t>
            </a:r>
            <a:r>
              <a:rPr lang="fr-FR" b="0" dirty="0" err="1" smtClean="0">
                <a:cs typeface="Times New Roman" pitchFamily="18" charset="0"/>
              </a:rPr>
              <a:t>CFFs</a:t>
            </a:r>
            <a:r>
              <a:rPr lang="fr-FR" b="0" dirty="0" smtClean="0">
                <a:cs typeface="Times New Roman" pitchFamily="18" charset="0"/>
              </a:rPr>
              <a:t>) </a:t>
            </a:r>
            <a:r>
              <a:rPr lang="fr-FR" dirty="0" smtClean="0">
                <a:cs typeface="Times New Roman" pitchFamily="18" charset="0"/>
              </a:rPr>
              <a:t>are </a:t>
            </a:r>
            <a:r>
              <a:rPr lang="fr-FR" dirty="0" err="1" smtClean="0">
                <a:cs typeface="Times New Roman" pitchFamily="18" charset="0"/>
              </a:rPr>
              <a:t>linear</a:t>
            </a:r>
            <a:r>
              <a:rPr lang="fr-FR" dirty="0" smtClean="0">
                <a:cs typeface="Times New Roman" pitchFamily="18" charset="0"/>
              </a:rPr>
              <a:t> </a:t>
            </a:r>
            <a:r>
              <a:rPr lang="fr-FR" dirty="0" err="1" smtClean="0">
                <a:cs typeface="Times New Roman" pitchFamily="18" charset="0"/>
              </a:rPr>
              <a:t>combinations</a:t>
            </a:r>
            <a:r>
              <a:rPr lang="fr-FR" dirty="0" smtClean="0">
                <a:cs typeface="Times New Roman" pitchFamily="18" charset="0"/>
              </a:rPr>
              <a:t> of quark </a:t>
            </a:r>
            <a:r>
              <a:rPr lang="fr-FR" dirty="0" err="1" smtClean="0">
                <a:cs typeface="Times New Roman" pitchFamily="18" charset="0"/>
              </a:rPr>
              <a:t>GPDs</a:t>
            </a:r>
            <a:endParaRPr lang="fr-FR" dirty="0">
              <a:cs typeface="Times New Roman" pitchFamily="18" charset="0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1064474" y="3812159"/>
            <a:ext cx="63904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>
                <a:cs typeface="Times New Roman" pitchFamily="18" charset="0"/>
              </a:rPr>
              <a:t>Measurements</a:t>
            </a:r>
            <a:r>
              <a:rPr lang="fr-FR" dirty="0" smtClean="0">
                <a:cs typeface="Times New Roman" pitchFamily="18" charset="0"/>
              </a:rPr>
              <a:t> of DVCS on neutron </a:t>
            </a:r>
            <a:r>
              <a:rPr lang="fr-FR" dirty="0" err="1" smtClean="0">
                <a:cs typeface="Times New Roman" pitchFamily="18" charset="0"/>
              </a:rPr>
              <a:t>target</a:t>
            </a:r>
            <a:r>
              <a:rPr lang="fr-FR" dirty="0" smtClean="0">
                <a:cs typeface="Times New Roman" pitchFamily="18" charset="0"/>
              </a:rPr>
              <a:t> are crucial for the </a:t>
            </a:r>
            <a:r>
              <a:rPr lang="fr-FR" dirty="0" err="1" smtClean="0">
                <a:cs typeface="Times New Roman" pitchFamily="18" charset="0"/>
              </a:rPr>
              <a:t>completion</a:t>
            </a:r>
            <a:r>
              <a:rPr lang="fr-FR" dirty="0" smtClean="0">
                <a:cs typeface="Times New Roman" pitchFamily="18" charset="0"/>
              </a:rPr>
              <a:t> of a </a:t>
            </a:r>
            <a:r>
              <a:rPr lang="fr-FR" dirty="0" err="1" smtClean="0">
                <a:cs typeface="Times New Roman" pitchFamily="18" charset="0"/>
              </a:rPr>
              <a:t>comprehensive</a:t>
            </a:r>
            <a:r>
              <a:rPr lang="fr-FR" dirty="0" smtClean="0">
                <a:cs typeface="Times New Roman" pitchFamily="18" charset="0"/>
              </a:rPr>
              <a:t> GPD program for JLab@12 GeV</a:t>
            </a:r>
          </a:p>
        </p:txBody>
      </p:sp>
      <p:graphicFrame>
        <p:nvGraphicFramePr>
          <p:cNvPr id="9" name="Objet 8"/>
          <p:cNvGraphicFramePr>
            <a:graphicFrameLocks noChangeAspect="1"/>
          </p:cNvGraphicFramePr>
          <p:nvPr/>
        </p:nvGraphicFramePr>
        <p:xfrm>
          <a:off x="4950377" y="754954"/>
          <a:ext cx="3783724" cy="1522756"/>
        </p:xfrm>
        <a:graphic>
          <a:graphicData uri="http://schemas.openxmlformats.org/presentationml/2006/ole">
            <p:oleObj spid="_x0000_s69634" name="Equation" r:id="rId4" imgW="2019240" imgH="812520" progId="Equation.3">
              <p:embed/>
            </p:oleObj>
          </a:graphicData>
        </a:graphic>
      </p:graphicFrame>
      <p:graphicFrame>
        <p:nvGraphicFramePr>
          <p:cNvPr id="202754" name="Object 2"/>
          <p:cNvGraphicFramePr>
            <a:graphicFrameLocks noChangeAspect="1"/>
          </p:cNvGraphicFramePr>
          <p:nvPr/>
        </p:nvGraphicFramePr>
        <p:xfrm>
          <a:off x="4927165" y="2213935"/>
          <a:ext cx="3838466" cy="1488878"/>
        </p:xfrm>
        <a:graphic>
          <a:graphicData uri="http://schemas.openxmlformats.org/presentationml/2006/ole">
            <p:oleObj spid="_x0000_s69635" name="Equation" r:id="rId5" imgW="2095200" imgH="812520" progId="Equation.3">
              <p:embed/>
            </p:oleObj>
          </a:graphicData>
        </a:graphic>
      </p:graphicFrame>
      <p:sp>
        <p:nvSpPr>
          <p:cNvPr id="11" name="ZoneTexte 10"/>
          <p:cNvSpPr txBox="1"/>
          <p:nvPr/>
        </p:nvSpPr>
        <p:spPr>
          <a:xfrm>
            <a:off x="844333" y="4526180"/>
            <a:ext cx="7699304" cy="1015663"/>
          </a:xfrm>
          <a:prstGeom prst="rect">
            <a:avLst/>
          </a:prstGeom>
          <a:solidFill>
            <a:srgbClr val="BBE0E3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2000" dirty="0" err="1" smtClean="0">
                <a:solidFill>
                  <a:srgbClr val="0000FF"/>
                </a:solidFill>
                <a:cs typeface="Times New Roman" pitchFamily="18" charset="0"/>
              </a:rPr>
              <a:t>We</a:t>
            </a:r>
            <a:r>
              <a:rPr lang="fr-FR" sz="2000" dirty="0" smtClean="0">
                <a:solidFill>
                  <a:srgbClr val="0000FF"/>
                </a:solidFill>
                <a:cs typeface="Times New Roman" pitchFamily="18" charset="0"/>
              </a:rPr>
              <a:t> propose to </a:t>
            </a:r>
            <a:r>
              <a:rPr lang="fr-FR" sz="2000" dirty="0" err="1" smtClean="0">
                <a:solidFill>
                  <a:srgbClr val="0000FF"/>
                </a:solidFill>
                <a:cs typeface="Times New Roman" pitchFamily="18" charset="0"/>
              </a:rPr>
              <a:t>extend</a:t>
            </a:r>
            <a:r>
              <a:rPr lang="fr-FR" sz="2000" dirty="0" smtClean="0">
                <a:solidFill>
                  <a:srgbClr val="0000FF"/>
                </a:solidFill>
                <a:cs typeface="Times New Roman" pitchFamily="18" charset="0"/>
              </a:rPr>
              <a:t> the </a:t>
            </a:r>
            <a:r>
              <a:rPr lang="fr-FR" sz="2000" dirty="0" err="1" smtClean="0">
                <a:solidFill>
                  <a:srgbClr val="0000FF"/>
                </a:solidFill>
                <a:cs typeface="Times New Roman" pitchFamily="18" charset="0"/>
              </a:rPr>
              <a:t>JLab</a:t>
            </a:r>
            <a:r>
              <a:rPr lang="fr-FR" sz="2000" dirty="0" smtClean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fr-FR" sz="2000" dirty="0" err="1" smtClean="0">
                <a:solidFill>
                  <a:srgbClr val="0000FF"/>
                </a:solidFill>
                <a:cs typeface="Times New Roman" pitchFamily="18" charset="0"/>
              </a:rPr>
              <a:t>experimental</a:t>
            </a:r>
            <a:r>
              <a:rPr lang="fr-FR" sz="2000" dirty="0" smtClean="0">
                <a:solidFill>
                  <a:srgbClr val="0000FF"/>
                </a:solidFill>
                <a:cs typeface="Times New Roman" pitchFamily="18" charset="0"/>
              </a:rPr>
              <a:t> program for </a:t>
            </a:r>
          </a:p>
          <a:p>
            <a:r>
              <a:rPr lang="fr-FR" sz="2000" dirty="0" err="1" smtClean="0">
                <a:solidFill>
                  <a:srgbClr val="0000FF"/>
                </a:solidFill>
                <a:cs typeface="Times New Roman" pitchFamily="18" charset="0"/>
              </a:rPr>
              <a:t>nDVCS</a:t>
            </a:r>
            <a:r>
              <a:rPr lang="fr-FR" sz="2000" dirty="0" smtClean="0">
                <a:solidFill>
                  <a:srgbClr val="0000FF"/>
                </a:solidFill>
                <a:cs typeface="Times New Roman" pitchFamily="18" charset="0"/>
              </a:rPr>
              <a:t>, </a:t>
            </a:r>
            <a:r>
              <a:rPr lang="fr-FR" sz="2000" dirty="0" err="1" smtClean="0">
                <a:solidFill>
                  <a:srgbClr val="0000FF"/>
                </a:solidFill>
                <a:cs typeface="Times New Roman" pitchFamily="18" charset="0"/>
              </a:rPr>
              <a:t>started</a:t>
            </a:r>
            <a:r>
              <a:rPr lang="fr-FR" sz="2000" dirty="0" smtClean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fr-FR" sz="2000" dirty="0" err="1" smtClean="0">
                <a:solidFill>
                  <a:srgbClr val="0000FF"/>
                </a:solidFill>
                <a:cs typeface="Times New Roman" pitchFamily="18" charset="0"/>
              </a:rPr>
              <a:t>with</a:t>
            </a:r>
            <a:r>
              <a:rPr lang="fr-FR" sz="2000" dirty="0" smtClean="0">
                <a:solidFill>
                  <a:srgbClr val="0000FF"/>
                </a:solidFill>
                <a:cs typeface="Times New Roman" pitchFamily="18" charset="0"/>
              </a:rPr>
              <a:t> the </a:t>
            </a:r>
            <a:r>
              <a:rPr lang="fr-FR" sz="2000" dirty="0" err="1" smtClean="0">
                <a:solidFill>
                  <a:srgbClr val="0000FF"/>
                </a:solidFill>
                <a:cs typeface="Times New Roman" pitchFamily="18" charset="0"/>
              </a:rPr>
              <a:t>beam</a:t>
            </a:r>
            <a:r>
              <a:rPr lang="fr-FR" sz="2000" dirty="0" smtClean="0">
                <a:solidFill>
                  <a:srgbClr val="0000FF"/>
                </a:solidFill>
                <a:cs typeface="Times New Roman" pitchFamily="18" charset="0"/>
              </a:rPr>
              <a:t>-spin </a:t>
            </a:r>
            <a:r>
              <a:rPr lang="fr-FR" sz="2000" dirty="0" err="1" smtClean="0">
                <a:solidFill>
                  <a:srgbClr val="0000FF"/>
                </a:solidFill>
                <a:cs typeface="Times New Roman" pitchFamily="18" charset="0"/>
              </a:rPr>
              <a:t>asymmetry</a:t>
            </a:r>
            <a:r>
              <a:rPr lang="fr-FR" sz="2000" dirty="0" smtClean="0">
                <a:solidFill>
                  <a:srgbClr val="0000FF"/>
                </a:solidFill>
                <a:cs typeface="Times New Roman" pitchFamily="18" charset="0"/>
              </a:rPr>
              <a:t> (E12-11-003), by </a:t>
            </a:r>
            <a:r>
              <a:rPr lang="fr-FR" sz="2000" dirty="0" err="1" smtClean="0">
                <a:solidFill>
                  <a:srgbClr val="0000FF"/>
                </a:solidFill>
                <a:cs typeface="Times New Roman" pitchFamily="18" charset="0"/>
              </a:rPr>
              <a:t>measuring</a:t>
            </a:r>
            <a:r>
              <a:rPr lang="fr-FR" sz="2000" dirty="0" smtClean="0">
                <a:solidFill>
                  <a:srgbClr val="0000FF"/>
                </a:solidFill>
                <a:cs typeface="Times New Roman" pitchFamily="18" charset="0"/>
              </a:rPr>
              <a:t> for the first time </a:t>
            </a:r>
            <a:r>
              <a:rPr lang="fr-FR" sz="2000" dirty="0" err="1" smtClean="0">
                <a:solidFill>
                  <a:srgbClr val="0000FF"/>
                </a:solidFill>
                <a:cs typeface="Times New Roman" pitchFamily="18" charset="0"/>
              </a:rPr>
              <a:t>target</a:t>
            </a:r>
            <a:r>
              <a:rPr lang="fr-FR" sz="2000" dirty="0" smtClean="0">
                <a:solidFill>
                  <a:srgbClr val="0000FF"/>
                </a:solidFill>
                <a:cs typeface="Times New Roman" pitchFamily="18" charset="0"/>
              </a:rPr>
              <a:t>-spin single and double </a:t>
            </a:r>
            <a:r>
              <a:rPr lang="fr-FR" sz="2000" dirty="0" err="1" smtClean="0">
                <a:solidFill>
                  <a:srgbClr val="0000FF"/>
                </a:solidFill>
                <a:cs typeface="Times New Roman" pitchFamily="18" charset="0"/>
              </a:rPr>
              <a:t>asymmetries</a:t>
            </a:r>
            <a:endParaRPr lang="fr-FR" sz="2000" dirty="0" smtClean="0">
              <a:solidFill>
                <a:srgbClr val="0000FF"/>
              </a:solidFill>
              <a:cs typeface="Times New Roman" pitchFamily="18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584200" y="5827398"/>
            <a:ext cx="7912100" cy="369332"/>
          </a:xfrm>
          <a:prstGeom prst="rect">
            <a:avLst/>
          </a:prstGeom>
          <a:solidFill>
            <a:srgbClr val="FFFF00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err="1" smtClean="0">
                <a:solidFill>
                  <a:srgbClr val="000090"/>
                </a:solidFill>
                <a:latin typeface="+mj-lt"/>
                <a:cs typeface="Times New Roman" pitchFamily="18" charset="0"/>
              </a:rPr>
              <a:t>We</a:t>
            </a:r>
            <a:r>
              <a:rPr lang="fr-FR" dirty="0" smtClean="0">
                <a:solidFill>
                  <a:srgbClr val="000090"/>
                </a:solidFill>
                <a:latin typeface="+mj-lt"/>
                <a:cs typeface="Times New Roman" pitchFamily="18" charset="0"/>
              </a:rPr>
              <a:t> </a:t>
            </a:r>
            <a:r>
              <a:rPr lang="fr-FR" dirty="0" err="1" smtClean="0">
                <a:solidFill>
                  <a:srgbClr val="000090"/>
                </a:solidFill>
                <a:latin typeface="+mj-lt"/>
                <a:cs typeface="Times New Roman" pitchFamily="18" charset="0"/>
              </a:rPr>
              <a:t>will</a:t>
            </a:r>
            <a:r>
              <a:rPr lang="fr-FR" dirty="0" smtClean="0">
                <a:solidFill>
                  <a:srgbClr val="000090"/>
                </a:solidFill>
                <a:latin typeface="+mj-lt"/>
                <a:cs typeface="Times New Roman" pitchFamily="18" charset="0"/>
              </a:rPr>
              <a:t> use the 50 </a:t>
            </a:r>
            <a:r>
              <a:rPr lang="fr-FR" dirty="0" err="1" smtClean="0">
                <a:solidFill>
                  <a:srgbClr val="000090"/>
                </a:solidFill>
                <a:latin typeface="+mj-lt"/>
                <a:cs typeface="Times New Roman" pitchFamily="18" charset="0"/>
              </a:rPr>
              <a:t>days</a:t>
            </a:r>
            <a:r>
              <a:rPr lang="fr-FR" dirty="0" smtClean="0">
                <a:solidFill>
                  <a:srgbClr val="000090"/>
                </a:solidFill>
                <a:latin typeface="+mj-lt"/>
                <a:cs typeface="Times New Roman" pitchFamily="18" charset="0"/>
              </a:rPr>
              <a:t> of </a:t>
            </a:r>
            <a:r>
              <a:rPr lang="fr-FR" dirty="0" err="1" smtClean="0">
                <a:solidFill>
                  <a:srgbClr val="000090"/>
                </a:solidFill>
                <a:latin typeface="+mj-lt"/>
                <a:cs typeface="Times New Roman" pitchFamily="18" charset="0"/>
              </a:rPr>
              <a:t>beam</a:t>
            </a:r>
            <a:r>
              <a:rPr lang="fr-FR" dirty="0" smtClean="0">
                <a:solidFill>
                  <a:srgbClr val="000090"/>
                </a:solidFill>
                <a:latin typeface="+mj-lt"/>
                <a:cs typeface="Times New Roman" pitchFamily="18" charset="0"/>
              </a:rPr>
              <a:t> on </a:t>
            </a:r>
            <a:r>
              <a:rPr lang="fr-FR" dirty="0" err="1" smtClean="0">
                <a:solidFill>
                  <a:srgbClr val="000090"/>
                </a:solidFill>
                <a:latin typeface="+mj-lt"/>
                <a:cs typeface="Times New Roman" pitchFamily="18" charset="0"/>
              </a:rPr>
              <a:t>longitudinally</a:t>
            </a:r>
            <a:r>
              <a:rPr lang="fr-FR" dirty="0" smtClean="0">
                <a:solidFill>
                  <a:srgbClr val="000090"/>
                </a:solidFill>
                <a:latin typeface="+mj-lt"/>
                <a:cs typeface="Times New Roman" pitchFamily="18" charset="0"/>
              </a:rPr>
              <a:t> </a:t>
            </a:r>
            <a:r>
              <a:rPr lang="fr-FR" dirty="0" err="1" smtClean="0">
                <a:solidFill>
                  <a:srgbClr val="000090"/>
                </a:solidFill>
                <a:latin typeface="+mj-lt"/>
                <a:cs typeface="Times New Roman" pitchFamily="18" charset="0"/>
              </a:rPr>
              <a:t>polarized</a:t>
            </a:r>
            <a:r>
              <a:rPr lang="fr-FR" dirty="0" smtClean="0">
                <a:solidFill>
                  <a:srgbClr val="000090"/>
                </a:solidFill>
                <a:latin typeface="+mj-lt"/>
                <a:cs typeface="Times New Roman" pitchFamily="18" charset="0"/>
              </a:rPr>
              <a:t> ND3 of </a:t>
            </a:r>
            <a:r>
              <a:rPr lang="fr-FR" dirty="0" err="1" smtClean="0">
                <a:solidFill>
                  <a:srgbClr val="000090"/>
                </a:solidFill>
                <a:latin typeface="+mj-lt"/>
                <a:cs typeface="Times New Roman" pitchFamily="18" charset="0"/>
              </a:rPr>
              <a:t>Run</a:t>
            </a:r>
            <a:r>
              <a:rPr lang="fr-FR" dirty="0" smtClean="0">
                <a:solidFill>
                  <a:srgbClr val="000090"/>
                </a:solidFill>
                <a:latin typeface="+mj-lt"/>
                <a:cs typeface="Times New Roman" pitchFamily="18" charset="0"/>
              </a:rPr>
              <a:t> Group Cb. 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2293D-4D64-6345-8086-763D8B068F9F}" type="datetime1">
              <a:rPr lang="en-US" smtClean="0"/>
              <a:pPr/>
              <a:t>7/28/16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577F5-4CBB-1B4A-A4E3-F09C5D46D8A7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V. Burkert, PAC44 Meeting, July 25, 2016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62071" y="1497232"/>
            <a:ext cx="6297930" cy="4880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679079" y="60979"/>
            <a:ext cx="800772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3600" b="1" dirty="0" err="1" smtClean="0">
                <a:solidFill>
                  <a:srgbClr val="000090"/>
                </a:solidFill>
              </a:rPr>
              <a:t>Projected</a:t>
            </a:r>
            <a:r>
              <a:rPr lang="fr-FR" sz="3600" b="1" dirty="0" smtClean="0">
                <a:solidFill>
                  <a:srgbClr val="000090"/>
                </a:solidFill>
              </a:rPr>
              <a:t> </a:t>
            </a:r>
            <a:r>
              <a:rPr lang="fr-FR" sz="3600" b="1" dirty="0" err="1" smtClean="0">
                <a:solidFill>
                  <a:srgbClr val="000090"/>
                </a:solidFill>
              </a:rPr>
              <a:t>results</a:t>
            </a:r>
            <a:r>
              <a:rPr lang="fr-FR" sz="3600" b="1" dirty="0" smtClean="0">
                <a:solidFill>
                  <a:srgbClr val="000090"/>
                </a:solidFill>
              </a:rPr>
              <a:t>: </a:t>
            </a:r>
            <a:r>
              <a:rPr lang="fr-FR" sz="3600" b="1" dirty="0" err="1" smtClean="0">
                <a:solidFill>
                  <a:srgbClr val="000090"/>
                </a:solidFill>
              </a:rPr>
              <a:t>target</a:t>
            </a:r>
            <a:r>
              <a:rPr lang="fr-FR" sz="3600" b="1" dirty="0" smtClean="0">
                <a:solidFill>
                  <a:srgbClr val="000090"/>
                </a:solidFill>
              </a:rPr>
              <a:t>-spin </a:t>
            </a:r>
            <a:r>
              <a:rPr lang="fr-FR" sz="3600" b="1" dirty="0" err="1" smtClean="0">
                <a:solidFill>
                  <a:srgbClr val="000090"/>
                </a:solidFill>
              </a:rPr>
              <a:t>asymmetry</a:t>
            </a:r>
            <a:endParaRPr lang="en-US" sz="3600" b="1" dirty="0">
              <a:solidFill>
                <a:srgbClr val="000090"/>
              </a:solidFill>
            </a:endParaRPr>
          </a:p>
        </p:txBody>
      </p:sp>
      <p:sp>
        <p:nvSpPr>
          <p:cNvPr id="26628" name="Text Box 62"/>
          <p:cNvSpPr txBox="1">
            <a:spLocks noChangeArrowheads="1"/>
          </p:cNvSpPr>
          <p:nvPr/>
        </p:nvSpPr>
        <p:spPr bwMode="auto">
          <a:xfrm>
            <a:off x="4527441" y="938912"/>
            <a:ext cx="463232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Clr>
                <a:schemeClr val="tx1"/>
              </a:buClr>
            </a:pPr>
            <a:r>
              <a:rPr lang="en-US" sz="1600" b="0" dirty="0" smtClean="0">
                <a:latin typeface="Times New Roman" pitchFamily="18" charset="0"/>
                <a:cs typeface="Arial" charset="0"/>
              </a:rPr>
              <a:t>L </a:t>
            </a:r>
            <a:r>
              <a:rPr lang="en-US" sz="1600" b="0" dirty="0">
                <a:latin typeface="Times New Roman" pitchFamily="18" charset="0"/>
                <a:cs typeface="Arial" charset="0"/>
              </a:rPr>
              <a:t>= </a:t>
            </a:r>
            <a:r>
              <a:rPr lang="en-US" sz="1600" dirty="0" smtClean="0">
                <a:latin typeface="Times New Roman" pitchFamily="18" charset="0"/>
                <a:cs typeface="Arial" charset="0"/>
              </a:rPr>
              <a:t>3/20∙10</a:t>
            </a:r>
            <a:r>
              <a:rPr lang="en-US" sz="1600" baseline="30000" dirty="0" smtClean="0">
                <a:latin typeface="Times New Roman" pitchFamily="18" charset="0"/>
                <a:cs typeface="Arial" charset="0"/>
              </a:rPr>
              <a:t>35</a:t>
            </a:r>
            <a:r>
              <a:rPr lang="en-US" sz="1600" dirty="0" smtClean="0">
                <a:latin typeface="Times New Roman" pitchFamily="18" charset="0"/>
                <a:cs typeface="Arial" charset="0"/>
              </a:rPr>
              <a:t>cm</a:t>
            </a:r>
            <a:r>
              <a:rPr lang="en-US" sz="1600" baseline="30000" dirty="0" smtClean="0">
                <a:latin typeface="Times New Roman" pitchFamily="18" charset="0"/>
                <a:cs typeface="Arial" charset="0"/>
              </a:rPr>
              <a:t>-2</a:t>
            </a:r>
            <a:r>
              <a:rPr lang="en-US" sz="1600" dirty="0" smtClean="0">
                <a:latin typeface="Times New Roman" pitchFamily="18" charset="0"/>
                <a:cs typeface="Arial" charset="0"/>
              </a:rPr>
              <a:t>s</a:t>
            </a:r>
            <a:r>
              <a:rPr lang="en-US" sz="1600" baseline="30000" dirty="0" smtClean="0">
                <a:latin typeface="Times New Roman" pitchFamily="18" charset="0"/>
                <a:cs typeface="Arial" charset="0"/>
              </a:rPr>
              <a:t>-1</a:t>
            </a:r>
            <a:r>
              <a:rPr lang="en-US" sz="1600" b="0" dirty="0" smtClean="0">
                <a:latin typeface="Times New Roman" pitchFamily="18" charset="0"/>
                <a:cs typeface="Arial" charset="0"/>
              </a:rPr>
              <a:t>, Time </a:t>
            </a:r>
            <a:r>
              <a:rPr lang="en-US" sz="1600" b="0" dirty="0">
                <a:latin typeface="Times New Roman" pitchFamily="18" charset="0"/>
                <a:cs typeface="Arial" charset="0"/>
              </a:rPr>
              <a:t>= </a:t>
            </a:r>
            <a:r>
              <a:rPr lang="en-US" sz="1600" dirty="0" smtClean="0">
                <a:latin typeface="Times New Roman" pitchFamily="18" charset="0"/>
                <a:cs typeface="Arial" charset="0"/>
              </a:rPr>
              <a:t>50 days</a:t>
            </a:r>
            <a:r>
              <a:rPr lang="fr-FR" sz="1600" b="0" dirty="0" smtClean="0">
                <a:latin typeface="Times New Roman" pitchFamily="18" charset="0"/>
                <a:cs typeface="Arial" charset="0"/>
              </a:rPr>
              <a:t> , P</a:t>
            </a:r>
            <a:r>
              <a:rPr lang="fr-FR" sz="1600" b="0" baseline="-25000" dirty="0" smtClean="0">
                <a:latin typeface="Times New Roman" pitchFamily="18" charset="0"/>
                <a:cs typeface="Arial" charset="0"/>
              </a:rPr>
              <a:t>t</a:t>
            </a:r>
            <a:r>
              <a:rPr lang="fr-FR" sz="1600" b="0" dirty="0" smtClean="0">
                <a:latin typeface="Times New Roman" pitchFamily="18" charset="0"/>
                <a:cs typeface="Arial" charset="0"/>
              </a:rPr>
              <a:t> = 0.4</a:t>
            </a:r>
            <a:endParaRPr lang="en-US" sz="1600" b="0" dirty="0">
              <a:latin typeface="Times New Roman" pitchFamily="18" charset="0"/>
              <a:cs typeface="Arial" charset="0"/>
            </a:endParaRPr>
          </a:p>
        </p:txBody>
      </p:sp>
      <p:sp>
        <p:nvSpPr>
          <p:cNvPr id="26632" name="Text Box 66"/>
          <p:cNvSpPr txBox="1">
            <a:spLocks noChangeArrowheads="1"/>
          </p:cNvSpPr>
          <p:nvPr/>
        </p:nvSpPr>
        <p:spPr bwMode="auto">
          <a:xfrm>
            <a:off x="96071" y="1560732"/>
            <a:ext cx="2035942" cy="3046988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sz="1600" b="1" dirty="0" smtClean="0">
                <a:solidFill>
                  <a:srgbClr val="000090"/>
                </a:solidFill>
                <a:latin typeface="+mj-lt"/>
              </a:rPr>
              <a:t> Count </a:t>
            </a:r>
            <a:r>
              <a:rPr lang="en-US" sz="1600" b="1" dirty="0">
                <a:solidFill>
                  <a:srgbClr val="000090"/>
                </a:solidFill>
                <a:latin typeface="+mj-lt"/>
              </a:rPr>
              <a:t>rates computed with </a:t>
            </a:r>
            <a:r>
              <a:rPr lang="en-US" sz="1600" b="1" dirty="0" err="1">
                <a:solidFill>
                  <a:srgbClr val="000090"/>
                </a:solidFill>
                <a:latin typeface="+mj-lt"/>
              </a:rPr>
              <a:t>nDVCS+BH</a:t>
            </a:r>
            <a:r>
              <a:rPr lang="en-US" sz="1600" b="1" dirty="0" smtClean="0">
                <a:solidFill>
                  <a:srgbClr val="000090"/>
                </a:solidFill>
                <a:latin typeface="+mj-lt"/>
              </a:rPr>
              <a:t>  event </a:t>
            </a:r>
          </a:p>
          <a:p>
            <a:r>
              <a:rPr lang="en-US" sz="1600" b="1" dirty="0" smtClean="0">
                <a:solidFill>
                  <a:srgbClr val="000090"/>
                </a:solidFill>
                <a:latin typeface="+mj-lt"/>
              </a:rPr>
              <a:t>generator </a:t>
            </a:r>
            <a:r>
              <a:rPr lang="en-US" sz="1600" b="1" dirty="0">
                <a:solidFill>
                  <a:srgbClr val="000090"/>
                </a:solidFill>
                <a:latin typeface="+mj-lt"/>
              </a:rPr>
              <a:t> </a:t>
            </a:r>
            <a:r>
              <a:rPr lang="en-US" sz="1600" b="1" dirty="0" smtClean="0">
                <a:solidFill>
                  <a:srgbClr val="000090"/>
                </a:solidFill>
                <a:latin typeface="+mj-lt"/>
              </a:rPr>
              <a:t>+ </a:t>
            </a:r>
            <a:r>
              <a:rPr lang="en-US" sz="1600" b="1" dirty="0">
                <a:solidFill>
                  <a:srgbClr val="000090"/>
                </a:solidFill>
                <a:latin typeface="+mj-lt"/>
              </a:rPr>
              <a:t>CLAS12 acceptance</a:t>
            </a:r>
            <a:r>
              <a:rPr lang="en-US" sz="1600" b="1" dirty="0" smtClean="0">
                <a:solidFill>
                  <a:srgbClr val="000090"/>
                </a:solidFill>
                <a:latin typeface="+mj-lt"/>
              </a:rPr>
              <a:t> using </a:t>
            </a:r>
            <a:r>
              <a:rPr lang="en-US" sz="1600" b="1" dirty="0" err="1" smtClean="0">
                <a:solidFill>
                  <a:srgbClr val="000090"/>
                </a:solidFill>
                <a:latin typeface="+mj-lt"/>
              </a:rPr>
              <a:t>FastMC</a:t>
            </a:r>
            <a:r>
              <a:rPr lang="en-US" sz="1600" b="1" dirty="0">
                <a:solidFill>
                  <a:srgbClr val="000090"/>
                </a:solidFill>
                <a:latin typeface="+mj-lt"/>
              </a:rPr>
              <a:t> </a:t>
            </a:r>
            <a:r>
              <a:rPr lang="en-US" sz="1600" b="1" dirty="0" smtClean="0">
                <a:solidFill>
                  <a:srgbClr val="000090"/>
                </a:solidFill>
                <a:latin typeface="+mj-lt"/>
              </a:rPr>
              <a:t>+ </a:t>
            </a:r>
            <a:r>
              <a:rPr lang="en-US" sz="1600" b="1" dirty="0">
                <a:solidFill>
                  <a:srgbClr val="000090"/>
                </a:solidFill>
                <a:latin typeface="+mj-lt"/>
              </a:rPr>
              <a:t>CND efficiency from </a:t>
            </a:r>
            <a:r>
              <a:rPr lang="en-US" sz="1600" b="1" dirty="0" smtClean="0">
                <a:solidFill>
                  <a:srgbClr val="000090"/>
                </a:solidFill>
                <a:latin typeface="+mj-lt"/>
              </a:rPr>
              <a:t>GEANT4 simulation</a:t>
            </a:r>
          </a:p>
          <a:p>
            <a:endParaRPr lang="en-US" sz="1600" b="1" dirty="0" smtClean="0">
              <a:solidFill>
                <a:srgbClr val="000090"/>
              </a:solidFill>
              <a:latin typeface="+mj-lt"/>
            </a:endParaRPr>
          </a:p>
          <a:p>
            <a:pPr>
              <a:buFont typeface="Wingdings" pitchFamily="2" charset="2"/>
              <a:buChar char="ü"/>
            </a:pPr>
            <a:r>
              <a:rPr lang="fr-FR" sz="1600" b="1" dirty="0" err="1" smtClean="0">
                <a:solidFill>
                  <a:srgbClr val="000090"/>
                </a:solidFill>
                <a:latin typeface="+mj-lt"/>
              </a:rPr>
              <a:t>Asymmetries</a:t>
            </a:r>
            <a:r>
              <a:rPr lang="fr-FR" sz="1600" b="1" dirty="0" smtClean="0">
                <a:solidFill>
                  <a:srgbClr val="000090"/>
                </a:solidFill>
                <a:latin typeface="+mj-lt"/>
              </a:rPr>
              <a:t> </a:t>
            </a:r>
            <a:r>
              <a:rPr lang="fr-FR" sz="1600" b="1" dirty="0" err="1" smtClean="0">
                <a:solidFill>
                  <a:srgbClr val="000090"/>
                </a:solidFill>
                <a:latin typeface="+mj-lt"/>
              </a:rPr>
              <a:t>computed</a:t>
            </a:r>
            <a:r>
              <a:rPr lang="fr-FR" sz="1600" b="1" dirty="0" smtClean="0">
                <a:solidFill>
                  <a:srgbClr val="000090"/>
                </a:solidFill>
                <a:latin typeface="+mj-lt"/>
              </a:rPr>
              <a:t> </a:t>
            </a:r>
            <a:r>
              <a:rPr lang="fr-FR" sz="1600" b="1" dirty="0" err="1" smtClean="0">
                <a:solidFill>
                  <a:srgbClr val="000090"/>
                </a:solidFill>
                <a:latin typeface="+mj-lt"/>
              </a:rPr>
              <a:t>with</a:t>
            </a:r>
            <a:r>
              <a:rPr lang="fr-FR" sz="1600" b="1" dirty="0" smtClean="0">
                <a:solidFill>
                  <a:srgbClr val="000090"/>
                </a:solidFill>
                <a:latin typeface="+mj-lt"/>
              </a:rPr>
              <a:t> VGG model.</a:t>
            </a:r>
            <a:endParaRPr lang="en-US" sz="1600" b="1" dirty="0">
              <a:solidFill>
                <a:srgbClr val="000090"/>
              </a:solidFill>
              <a:latin typeface="+mj-lt"/>
            </a:endParaRPr>
          </a:p>
        </p:txBody>
      </p:sp>
      <p:graphicFrame>
        <p:nvGraphicFramePr>
          <p:cNvPr id="214017" name="Object 1"/>
          <p:cNvGraphicFramePr>
            <a:graphicFrameLocks noChangeAspect="1"/>
          </p:cNvGraphicFramePr>
          <p:nvPr/>
        </p:nvGraphicFramePr>
        <p:xfrm>
          <a:off x="2246313" y="854075"/>
          <a:ext cx="1847850" cy="685800"/>
        </p:xfrm>
        <a:graphic>
          <a:graphicData uri="http://schemas.openxmlformats.org/presentationml/2006/ole">
            <p:oleObj spid="_x0000_s71682" name="Equation" r:id="rId5" imgW="1371600" imgH="507960" progId="Equation.3">
              <p:embed/>
            </p:oleObj>
          </a:graphicData>
        </a:graphic>
      </p:graphicFrame>
      <p:sp>
        <p:nvSpPr>
          <p:cNvPr id="16" name="Rectangle 15"/>
          <p:cNvSpPr/>
          <p:nvPr/>
        </p:nvSpPr>
        <p:spPr>
          <a:xfrm>
            <a:off x="130059" y="4666210"/>
            <a:ext cx="219140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0" dirty="0" smtClean="0">
                <a:solidFill>
                  <a:srgbClr val="000090"/>
                </a:solidFill>
                <a:latin typeface="+mj-lt"/>
                <a:cs typeface="Times New Roman" pitchFamily="18" charset="0"/>
              </a:rPr>
              <a:t>• 4 </a:t>
            </a:r>
            <a:r>
              <a:rPr lang="fr-FR" b="0" dirty="0" err="1" smtClean="0">
                <a:solidFill>
                  <a:srgbClr val="000090"/>
                </a:solidFill>
                <a:latin typeface="+mj-lt"/>
                <a:cs typeface="Times New Roman" pitchFamily="18" charset="0"/>
              </a:rPr>
              <a:t>bins</a:t>
            </a:r>
            <a:r>
              <a:rPr lang="fr-FR" b="0" dirty="0" smtClean="0">
                <a:solidFill>
                  <a:srgbClr val="000090"/>
                </a:solidFill>
                <a:latin typeface="+mj-lt"/>
                <a:cs typeface="Times New Roman" pitchFamily="18" charset="0"/>
              </a:rPr>
              <a:t> in Q</a:t>
            </a:r>
            <a:r>
              <a:rPr lang="fr-FR" b="0" baseline="30000" dirty="0" smtClean="0">
                <a:solidFill>
                  <a:srgbClr val="000090"/>
                </a:solidFill>
                <a:latin typeface="+mj-lt"/>
                <a:cs typeface="Times New Roman" pitchFamily="18" charset="0"/>
              </a:rPr>
              <a:t>2</a:t>
            </a:r>
            <a:endParaRPr lang="fr-FR" b="0" dirty="0" smtClean="0">
              <a:solidFill>
                <a:srgbClr val="000090"/>
              </a:solidFill>
              <a:latin typeface="+mj-lt"/>
              <a:cs typeface="Times New Roman" pitchFamily="18" charset="0"/>
            </a:endParaRPr>
          </a:p>
          <a:p>
            <a:r>
              <a:rPr lang="fr-FR" b="0" dirty="0" smtClean="0">
                <a:solidFill>
                  <a:srgbClr val="000090"/>
                </a:solidFill>
                <a:latin typeface="+mj-lt"/>
                <a:cs typeface="Times New Roman" pitchFamily="18" charset="0"/>
              </a:rPr>
              <a:t>• 4 </a:t>
            </a:r>
            <a:r>
              <a:rPr lang="fr-FR" b="0" dirty="0" err="1" smtClean="0">
                <a:solidFill>
                  <a:srgbClr val="000090"/>
                </a:solidFill>
                <a:latin typeface="+mj-lt"/>
                <a:cs typeface="Times New Roman" pitchFamily="18" charset="0"/>
              </a:rPr>
              <a:t>bins</a:t>
            </a:r>
            <a:r>
              <a:rPr lang="fr-FR" b="0" dirty="0" smtClean="0">
                <a:solidFill>
                  <a:srgbClr val="000090"/>
                </a:solidFill>
                <a:latin typeface="+mj-lt"/>
                <a:cs typeface="Times New Roman" pitchFamily="18" charset="0"/>
              </a:rPr>
              <a:t> in −t</a:t>
            </a:r>
          </a:p>
          <a:p>
            <a:r>
              <a:rPr lang="fr-FR" b="0" dirty="0" smtClean="0">
                <a:solidFill>
                  <a:srgbClr val="000090"/>
                </a:solidFill>
                <a:latin typeface="+mj-lt"/>
                <a:cs typeface="Times New Roman" pitchFamily="18" charset="0"/>
              </a:rPr>
              <a:t>• 4 </a:t>
            </a:r>
            <a:r>
              <a:rPr lang="fr-FR" b="0" dirty="0" err="1" smtClean="0">
                <a:solidFill>
                  <a:srgbClr val="000090"/>
                </a:solidFill>
                <a:latin typeface="+mj-lt"/>
                <a:cs typeface="Times New Roman" pitchFamily="18" charset="0"/>
              </a:rPr>
              <a:t>bins</a:t>
            </a:r>
            <a:r>
              <a:rPr lang="fr-FR" b="0" dirty="0" smtClean="0">
                <a:solidFill>
                  <a:srgbClr val="000090"/>
                </a:solidFill>
                <a:latin typeface="+mj-lt"/>
                <a:cs typeface="Times New Roman" pitchFamily="18" charset="0"/>
              </a:rPr>
              <a:t> in </a:t>
            </a:r>
            <a:r>
              <a:rPr lang="fr-FR" b="0" dirty="0" err="1" smtClean="0">
                <a:solidFill>
                  <a:srgbClr val="000090"/>
                </a:solidFill>
                <a:latin typeface="+mj-lt"/>
                <a:cs typeface="Times New Roman" pitchFamily="18" charset="0"/>
              </a:rPr>
              <a:t>x</a:t>
            </a:r>
            <a:r>
              <a:rPr lang="fr-FR" b="0" baseline="-25000" dirty="0" err="1" smtClean="0">
                <a:solidFill>
                  <a:srgbClr val="000090"/>
                </a:solidFill>
                <a:latin typeface="+mj-lt"/>
                <a:cs typeface="Times New Roman" pitchFamily="18" charset="0"/>
              </a:rPr>
              <a:t>B</a:t>
            </a:r>
            <a:endParaRPr lang="fr-FR" b="0" dirty="0" smtClean="0">
              <a:solidFill>
                <a:srgbClr val="000090"/>
              </a:solidFill>
              <a:latin typeface="+mj-lt"/>
              <a:cs typeface="Times New Roman" pitchFamily="18" charset="0"/>
            </a:endParaRPr>
          </a:p>
          <a:p>
            <a:r>
              <a:rPr lang="fr-FR" b="0" dirty="0" smtClean="0">
                <a:solidFill>
                  <a:srgbClr val="000090"/>
                </a:solidFill>
                <a:latin typeface="+mj-lt"/>
                <a:cs typeface="Times New Roman" pitchFamily="18" charset="0"/>
              </a:rPr>
              <a:t>• 12 </a:t>
            </a:r>
            <a:r>
              <a:rPr lang="fr-FR" b="0" dirty="0" err="1" smtClean="0">
                <a:solidFill>
                  <a:srgbClr val="000090"/>
                </a:solidFill>
                <a:latin typeface="+mj-lt"/>
                <a:cs typeface="Times New Roman" pitchFamily="18" charset="0"/>
              </a:rPr>
              <a:t>bins</a:t>
            </a:r>
            <a:r>
              <a:rPr lang="fr-FR" b="0" dirty="0" smtClean="0">
                <a:solidFill>
                  <a:srgbClr val="000090"/>
                </a:solidFill>
                <a:latin typeface="+mj-lt"/>
                <a:cs typeface="Times New Roman" pitchFamily="18" charset="0"/>
              </a:rPr>
              <a:t> in </a:t>
            </a:r>
            <a:r>
              <a:rPr lang="el-GR" b="0" dirty="0" smtClean="0">
                <a:solidFill>
                  <a:srgbClr val="000090"/>
                </a:solidFill>
                <a:latin typeface="+mj-lt"/>
                <a:cs typeface="Times New Roman" pitchFamily="18" charset="0"/>
              </a:rPr>
              <a:t>φ</a:t>
            </a:r>
            <a:endParaRPr lang="fr-FR" b="0" dirty="0" smtClean="0">
              <a:solidFill>
                <a:srgbClr val="000090"/>
              </a:solidFill>
              <a:latin typeface="+mj-lt"/>
              <a:cs typeface="Times New Roman" pitchFamily="18" charset="0"/>
            </a:endParaRPr>
          </a:p>
          <a:p>
            <a:r>
              <a:rPr lang="fr-FR" b="0" dirty="0" smtClean="0">
                <a:solidFill>
                  <a:srgbClr val="000090"/>
                </a:solidFill>
                <a:latin typeface="+mj-lt"/>
                <a:cs typeface="Times New Roman" pitchFamily="18" charset="0"/>
              </a:rPr>
              <a:t>(</a:t>
            </a:r>
            <a:r>
              <a:rPr lang="fr-FR" b="0" dirty="0" err="1" smtClean="0">
                <a:solidFill>
                  <a:srgbClr val="000090"/>
                </a:solidFill>
                <a:latin typeface="+mj-lt"/>
                <a:cs typeface="Times New Roman" pitchFamily="18" charset="0"/>
              </a:rPr>
              <a:t>Same</a:t>
            </a:r>
            <a:r>
              <a:rPr lang="fr-FR" b="0" dirty="0" smtClean="0">
                <a:solidFill>
                  <a:srgbClr val="000090"/>
                </a:solidFill>
                <a:latin typeface="+mj-lt"/>
                <a:cs typeface="Times New Roman" pitchFamily="18" charset="0"/>
              </a:rPr>
              <a:t> as E12-11-003)</a:t>
            </a:r>
            <a:endParaRPr lang="fr-FR" b="0" dirty="0">
              <a:solidFill>
                <a:srgbClr val="00009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3326529" y="2617066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0</a:t>
            </a:r>
            <a:endParaRPr lang="en-US" sz="1400" dirty="0"/>
          </a:p>
        </p:txBody>
      </p:sp>
      <p:sp>
        <p:nvSpPr>
          <p:cNvPr id="20" name="ZoneTexte 19"/>
          <p:cNvSpPr txBox="1"/>
          <p:nvPr/>
        </p:nvSpPr>
        <p:spPr>
          <a:xfrm>
            <a:off x="3210918" y="1319037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1</a:t>
            </a:r>
            <a:endParaRPr lang="en-US" sz="1400" dirty="0"/>
          </a:p>
        </p:txBody>
      </p:sp>
      <p:sp>
        <p:nvSpPr>
          <p:cNvPr id="21" name="ZoneTexte 20"/>
          <p:cNvSpPr txBox="1"/>
          <p:nvPr/>
        </p:nvSpPr>
        <p:spPr>
          <a:xfrm>
            <a:off x="3142602" y="3915093"/>
            <a:ext cx="3433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-1</a:t>
            </a:r>
            <a:endParaRPr lang="en-US" sz="1400" dirty="0"/>
          </a:p>
        </p:txBody>
      </p:sp>
      <p:sp>
        <p:nvSpPr>
          <p:cNvPr id="22" name="ZoneTexte 21"/>
          <p:cNvSpPr txBox="1"/>
          <p:nvPr/>
        </p:nvSpPr>
        <p:spPr>
          <a:xfrm>
            <a:off x="4094163" y="1905000"/>
            <a:ext cx="3322576" cy="461665"/>
          </a:xfrm>
          <a:prstGeom prst="rect">
            <a:avLst/>
          </a:prstGeom>
          <a:solidFill>
            <a:srgbClr val="FFFF00"/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First time </a:t>
            </a:r>
            <a:r>
              <a:rPr lang="fr-FR" sz="2400" dirty="0" err="1" smtClean="0">
                <a:latin typeface="Times New Roman" pitchFamily="18" charset="0"/>
                <a:cs typeface="Times New Roman" pitchFamily="18" charset="0"/>
              </a:rPr>
              <a:t>measurement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6712170" y="1320359"/>
            <a:ext cx="1252522" cy="40011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fr-FR" sz="2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TSA</a:t>
            </a:r>
            <a:r>
              <a:rPr lang="fr-FR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~ 0.2</a:t>
            </a:r>
            <a:endParaRPr lang="en-US" sz="2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9" name="Connecteur droit avec flèche 18"/>
          <p:cNvCxnSpPr/>
          <p:nvPr/>
        </p:nvCxnSpPr>
        <p:spPr bwMode="auto">
          <a:xfrm flipV="1">
            <a:off x="4381982" y="1654066"/>
            <a:ext cx="1450428" cy="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5" name="ZoneTexte 24"/>
          <p:cNvSpPr txBox="1"/>
          <p:nvPr/>
        </p:nvSpPr>
        <p:spPr>
          <a:xfrm>
            <a:off x="4886474" y="1354521"/>
            <a:ext cx="3225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>
                <a:latin typeface="+mn-lt"/>
                <a:cs typeface="Times New Roman" pitchFamily="18" charset="0"/>
              </a:rPr>
              <a:t>-t</a:t>
            </a:r>
            <a:endParaRPr lang="en-US" sz="1600" dirty="0">
              <a:latin typeface="+mn-lt"/>
              <a:cs typeface="Times New Roman" pitchFamily="18" charset="0"/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4287341" y="1401811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0</a:t>
            </a:r>
            <a:endParaRPr lang="en-US" sz="1400" dirty="0"/>
          </a:p>
        </p:txBody>
      </p:sp>
      <p:sp>
        <p:nvSpPr>
          <p:cNvPr id="27" name="ZoneTexte 26"/>
          <p:cNvSpPr txBox="1"/>
          <p:nvPr/>
        </p:nvSpPr>
        <p:spPr>
          <a:xfrm>
            <a:off x="5432965" y="1380789"/>
            <a:ext cx="4331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1.2</a:t>
            </a:r>
            <a:endParaRPr lang="en-US" sz="1400" dirty="0"/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F6ADF-6EA7-4B48-8311-8B0EB0AC18C4}" type="datetime1">
              <a:rPr lang="en-US" smtClean="0"/>
              <a:pPr/>
              <a:t>7/28/16</a:t>
            </a:fld>
            <a:endParaRPr lang="en-US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577F5-4CBB-1B4A-A4E3-F09C5D46D8A7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V. Burkert, PAC44 Meeting, July 25, 2016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US" sz="4000" b="1" dirty="0" smtClean="0">
                <a:solidFill>
                  <a:srgbClr val="000090"/>
                </a:solidFill>
              </a:rPr>
              <a:t>Hall B Proposals for PAC44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839200" cy="4787900"/>
          </a:xfrm>
        </p:spPr>
        <p:txBody>
          <a:bodyPr>
            <a:normAutofit fontScale="92500" lnSpcReduction="10000"/>
          </a:bodyPr>
          <a:lstStyle/>
          <a:p>
            <a:r>
              <a:rPr lang="en-US" sz="1800" b="1" dirty="0" smtClean="0">
                <a:solidFill>
                  <a:srgbClr val="008000"/>
                </a:solidFill>
              </a:rPr>
              <a:t>RG</a:t>
            </a:r>
            <a:r>
              <a:rPr lang="en-US" sz="1800" b="1" dirty="0" smtClean="0">
                <a:solidFill>
                  <a:srgbClr val="000090"/>
                </a:solidFill>
              </a:rPr>
              <a:t> </a:t>
            </a:r>
            <a:r>
              <a:rPr lang="en-US" sz="1800" b="1" dirty="0" smtClean="0">
                <a:solidFill>
                  <a:srgbClr val="008000"/>
                </a:solidFill>
              </a:rPr>
              <a:t>A</a:t>
            </a:r>
            <a:r>
              <a:rPr lang="en-US" sz="1800" b="1" dirty="0" smtClean="0">
                <a:solidFill>
                  <a:srgbClr val="000090"/>
                </a:solidFill>
              </a:rPr>
              <a:t>  	E12-06-108B 	Transition FF of the </a:t>
            </a:r>
            <a:r>
              <a:rPr lang="en-US" sz="1800" b="1" dirty="0" err="1" smtClean="0">
                <a:solidFill>
                  <a:srgbClr val="000090"/>
                </a:solidFill>
              </a:rPr>
              <a:t>η</a:t>
            </a:r>
            <a:r>
              <a:rPr lang="en-US" sz="1800" b="1" dirty="0" smtClean="0">
                <a:solidFill>
                  <a:srgbClr val="000090"/>
                </a:solidFill>
              </a:rPr>
              <a:t>’ Meson wit CLAS12 (M. Kunkel, IKP </a:t>
            </a:r>
            <a:r>
              <a:rPr lang="en-US" sz="1800" b="1" dirty="0" err="1" smtClean="0">
                <a:solidFill>
                  <a:srgbClr val="000090"/>
                </a:solidFill>
              </a:rPr>
              <a:t>Juelich</a:t>
            </a:r>
            <a:r>
              <a:rPr lang="en-US" sz="1800" b="1" dirty="0" smtClean="0">
                <a:solidFill>
                  <a:srgbClr val="000090"/>
                </a:solidFill>
              </a:rPr>
              <a:t>)</a:t>
            </a:r>
          </a:p>
          <a:p>
            <a:r>
              <a:rPr lang="en-US" sz="1800" b="1" dirty="0" smtClean="0">
                <a:solidFill>
                  <a:srgbClr val="008000"/>
                </a:solidFill>
              </a:rPr>
              <a:t>RG</a:t>
            </a:r>
            <a:r>
              <a:rPr lang="en-US" sz="1800" b="1" dirty="0" smtClean="0">
                <a:solidFill>
                  <a:srgbClr val="000090"/>
                </a:solidFill>
              </a:rPr>
              <a:t> </a:t>
            </a:r>
            <a:r>
              <a:rPr lang="en-US" sz="1800" b="1" dirty="0" smtClean="0">
                <a:solidFill>
                  <a:srgbClr val="008000"/>
                </a:solidFill>
              </a:rPr>
              <a:t>C</a:t>
            </a:r>
            <a:r>
              <a:rPr lang="en-US" sz="1800" b="1" dirty="0" smtClean="0">
                <a:solidFill>
                  <a:srgbClr val="000090"/>
                </a:solidFill>
              </a:rPr>
              <a:t>  	E12-06-109A 	DVCS </a:t>
            </a:r>
            <a:r>
              <a:rPr lang="en-US" sz="1800" b="1" dirty="0" err="1" smtClean="0">
                <a:solidFill>
                  <a:srgbClr val="000090"/>
                </a:solidFill>
              </a:rPr>
              <a:t>w</a:t>
            </a:r>
            <a:r>
              <a:rPr lang="en-US" sz="1800" b="1" dirty="0" smtClean="0">
                <a:solidFill>
                  <a:srgbClr val="000090"/>
                </a:solidFill>
              </a:rPr>
              <a:t>/ long. pol. deuterium (S. </a:t>
            </a:r>
            <a:r>
              <a:rPr lang="en-US" sz="1800" b="1" dirty="0" err="1" smtClean="0">
                <a:solidFill>
                  <a:srgbClr val="000090"/>
                </a:solidFill>
              </a:rPr>
              <a:t>Niccolai</a:t>
            </a:r>
            <a:r>
              <a:rPr lang="en-US" sz="1800" b="1" dirty="0" smtClean="0">
                <a:solidFill>
                  <a:srgbClr val="000090"/>
                </a:solidFill>
              </a:rPr>
              <a:t>, </a:t>
            </a:r>
            <a:r>
              <a:rPr lang="en-US" sz="1800" b="1" dirty="0" err="1" smtClean="0">
                <a:solidFill>
                  <a:srgbClr val="000090"/>
                </a:solidFill>
              </a:rPr>
              <a:t>Orsay</a:t>
            </a:r>
            <a:r>
              <a:rPr lang="en-US" sz="1800" b="1" dirty="0" smtClean="0">
                <a:solidFill>
                  <a:srgbClr val="000090"/>
                </a:solidFill>
              </a:rPr>
              <a:t> U.)</a:t>
            </a:r>
          </a:p>
          <a:p>
            <a:pPr>
              <a:buClr>
                <a:srgbClr val="000090"/>
              </a:buClr>
            </a:pPr>
            <a:r>
              <a:rPr lang="en-US" sz="1800" dirty="0" smtClean="0">
                <a:solidFill>
                  <a:srgbClr val="008000"/>
                </a:solidFill>
              </a:rPr>
              <a:t>New RG</a:t>
            </a:r>
            <a:r>
              <a:rPr lang="en-US" sz="1800" b="1" dirty="0" smtClean="0">
                <a:solidFill>
                  <a:srgbClr val="008000"/>
                </a:solidFill>
              </a:rPr>
              <a:t> K </a:t>
            </a:r>
            <a:r>
              <a:rPr lang="en-US" sz="1800" dirty="0" smtClean="0">
                <a:solidFill>
                  <a:srgbClr val="000090"/>
                </a:solidFill>
              </a:rPr>
              <a:t>(</a:t>
            </a:r>
            <a:r>
              <a:rPr lang="en-US" sz="1800" dirty="0" smtClean="0">
                <a:solidFill>
                  <a:srgbClr val="008000"/>
                </a:solidFill>
              </a:rPr>
              <a:t>Confinement &amp; Strong QCD</a:t>
            </a:r>
            <a:r>
              <a:rPr lang="en-US" sz="1800" dirty="0" smtClean="0">
                <a:solidFill>
                  <a:srgbClr val="000090"/>
                </a:solidFill>
              </a:rPr>
              <a:t>) </a:t>
            </a:r>
            <a:r>
              <a:rPr lang="en-US" sz="1800" b="1" dirty="0" smtClean="0">
                <a:solidFill>
                  <a:srgbClr val="008000"/>
                </a:solidFill>
              </a:rPr>
              <a:t>	</a:t>
            </a:r>
          </a:p>
          <a:p>
            <a:pPr>
              <a:buNone/>
            </a:pPr>
            <a:r>
              <a:rPr lang="en-US" sz="1800" b="1" dirty="0" smtClean="0">
                <a:solidFill>
                  <a:srgbClr val="008000"/>
                </a:solidFill>
              </a:rPr>
              <a:t>	- </a:t>
            </a:r>
            <a:r>
              <a:rPr lang="en-US" sz="1800" dirty="0" smtClean="0">
                <a:solidFill>
                  <a:srgbClr val="000090"/>
                </a:solidFill>
              </a:rPr>
              <a:t>PR12-16-010  	Nucleon resonance structure via KY </a:t>
            </a:r>
            <a:r>
              <a:rPr lang="en-US" sz="1800" dirty="0" err="1" smtClean="0">
                <a:solidFill>
                  <a:srgbClr val="000090"/>
                </a:solidFill>
              </a:rPr>
              <a:t>electroproduction</a:t>
            </a:r>
            <a:r>
              <a:rPr lang="en-US" sz="1800" dirty="0" smtClean="0">
                <a:solidFill>
                  <a:srgbClr val="000090"/>
                </a:solidFill>
              </a:rPr>
              <a:t> (D. Carman)</a:t>
            </a:r>
          </a:p>
          <a:p>
            <a:pPr>
              <a:buNone/>
            </a:pPr>
            <a:r>
              <a:rPr lang="en-US" sz="1800" dirty="0" smtClean="0">
                <a:solidFill>
                  <a:srgbClr val="000090"/>
                </a:solidFill>
              </a:rPr>
              <a:t>	- PR12-16-010A 	A search for Hybrid Baryons in Hall with CLAS12 (A. </a:t>
            </a:r>
            <a:r>
              <a:rPr lang="en-US" sz="1800" dirty="0" err="1" smtClean="0">
                <a:solidFill>
                  <a:srgbClr val="000090"/>
                </a:solidFill>
              </a:rPr>
              <a:t>D’Angelo</a:t>
            </a:r>
            <a:r>
              <a:rPr lang="en-US" sz="1800" dirty="0" smtClean="0">
                <a:solidFill>
                  <a:srgbClr val="000090"/>
                </a:solidFill>
              </a:rPr>
              <a:t>)</a:t>
            </a:r>
          </a:p>
          <a:p>
            <a:pPr>
              <a:buNone/>
            </a:pPr>
            <a:r>
              <a:rPr lang="en-US" sz="1800" dirty="0" smtClean="0">
                <a:solidFill>
                  <a:srgbClr val="000090"/>
                </a:solidFill>
              </a:rPr>
              <a:t>	- PR12-16-010B  	DVCS </a:t>
            </a:r>
            <a:r>
              <a:rPr lang="en-US" sz="1800" dirty="0" err="1" smtClean="0">
                <a:solidFill>
                  <a:srgbClr val="000090"/>
                </a:solidFill>
              </a:rPr>
              <a:t>w</a:t>
            </a:r>
            <a:r>
              <a:rPr lang="en-US" sz="1800" dirty="0" smtClean="0">
                <a:solidFill>
                  <a:srgbClr val="000090"/>
                </a:solidFill>
              </a:rPr>
              <a:t>/ CLAS12 at 6.6 and 8.8 GeV (L. </a:t>
            </a:r>
            <a:r>
              <a:rPr lang="en-US" sz="1800" dirty="0" err="1" smtClean="0">
                <a:solidFill>
                  <a:srgbClr val="000090"/>
                </a:solidFill>
              </a:rPr>
              <a:t>Elouadrhiri</a:t>
            </a:r>
            <a:r>
              <a:rPr lang="en-US" sz="1800" dirty="0" smtClean="0">
                <a:solidFill>
                  <a:srgbClr val="000090"/>
                </a:solidFill>
              </a:rPr>
              <a:t>)</a:t>
            </a:r>
          </a:p>
          <a:p>
            <a:pPr>
              <a:buClr>
                <a:srgbClr val="000090"/>
              </a:buClr>
            </a:pPr>
            <a:r>
              <a:rPr lang="en-US" sz="1800" dirty="0" smtClean="0">
                <a:solidFill>
                  <a:srgbClr val="008000"/>
                </a:solidFill>
              </a:rPr>
              <a:t>New RG </a:t>
            </a:r>
            <a:r>
              <a:rPr lang="en-US" sz="1800" b="1" dirty="0" smtClean="0">
                <a:solidFill>
                  <a:srgbClr val="008000"/>
                </a:solidFill>
              </a:rPr>
              <a:t>L</a:t>
            </a:r>
            <a:r>
              <a:rPr lang="en-US" sz="1800" dirty="0" smtClean="0">
                <a:solidFill>
                  <a:srgbClr val="008000"/>
                </a:solidFill>
              </a:rPr>
              <a:t> </a:t>
            </a:r>
            <a:r>
              <a:rPr lang="en-US" sz="1800" dirty="0" smtClean="0">
                <a:solidFill>
                  <a:srgbClr val="000090"/>
                </a:solidFill>
                <a:sym typeface="Wingdings"/>
              </a:rPr>
              <a:t>(</a:t>
            </a:r>
            <a:r>
              <a:rPr lang="en-US" sz="1800" dirty="0" smtClean="0">
                <a:solidFill>
                  <a:srgbClr val="008000"/>
                </a:solidFill>
              </a:rPr>
              <a:t>ALERT</a:t>
            </a:r>
            <a:r>
              <a:rPr lang="en-US" sz="1800" dirty="0" smtClean="0">
                <a:solidFill>
                  <a:srgbClr val="000090"/>
                </a:solidFill>
              </a:rPr>
              <a:t>)				</a:t>
            </a:r>
          </a:p>
          <a:p>
            <a:pPr>
              <a:buNone/>
            </a:pPr>
            <a:r>
              <a:rPr lang="en-US" sz="1800" dirty="0" smtClean="0">
                <a:solidFill>
                  <a:srgbClr val="000090"/>
                </a:solidFill>
              </a:rPr>
              <a:t>	- PR12-16-011   	Tagged EMC measurements on Light Nuclei (R. </a:t>
            </a:r>
            <a:r>
              <a:rPr lang="en-US" sz="1800" dirty="0" err="1" smtClean="0">
                <a:solidFill>
                  <a:srgbClr val="000090"/>
                </a:solidFill>
              </a:rPr>
              <a:t>Dupre</a:t>
            </a:r>
            <a:r>
              <a:rPr lang="en-US" sz="1800" dirty="0" smtClean="0">
                <a:solidFill>
                  <a:srgbClr val="000090"/>
                </a:solidFill>
              </a:rPr>
              <a:t>)</a:t>
            </a:r>
          </a:p>
          <a:p>
            <a:pPr>
              <a:buNone/>
            </a:pPr>
            <a:r>
              <a:rPr lang="en-US" sz="1800" dirty="0" smtClean="0">
                <a:solidFill>
                  <a:srgbClr val="000090"/>
                </a:solidFill>
              </a:rPr>
              <a:t>	- PR12-16-011A 	Partonic Structure of Light Nuclei (Z.-E. </a:t>
            </a:r>
            <a:r>
              <a:rPr lang="en-US" sz="1800" dirty="0" err="1" smtClean="0">
                <a:solidFill>
                  <a:srgbClr val="000090"/>
                </a:solidFill>
              </a:rPr>
              <a:t>Meziani</a:t>
            </a:r>
            <a:r>
              <a:rPr lang="en-US" sz="1800" dirty="0" smtClean="0">
                <a:solidFill>
                  <a:srgbClr val="000090"/>
                </a:solidFill>
              </a:rPr>
              <a:t>) </a:t>
            </a:r>
          </a:p>
          <a:p>
            <a:pPr>
              <a:buNone/>
            </a:pPr>
            <a:r>
              <a:rPr lang="en-US" sz="1800" dirty="0" smtClean="0">
                <a:solidFill>
                  <a:srgbClr val="000090"/>
                </a:solidFill>
              </a:rPr>
              <a:t>	- PR12-16-011B  Tagged DVCS on Light Nuclei (W. Armstrong) </a:t>
            </a:r>
          </a:p>
          <a:p>
            <a:pPr>
              <a:buNone/>
            </a:pPr>
            <a:r>
              <a:rPr lang="en-US" sz="1800" dirty="0" smtClean="0">
                <a:solidFill>
                  <a:srgbClr val="000090"/>
                </a:solidFill>
              </a:rPr>
              <a:t>	- PR12-16-011C  	Other Physics Opportunities with the ALERT Run Group</a:t>
            </a:r>
          </a:p>
          <a:p>
            <a:pPr>
              <a:buClr>
                <a:srgbClr val="000090"/>
              </a:buClr>
            </a:pPr>
            <a:r>
              <a:rPr lang="en-US" sz="1800" dirty="0" smtClean="0">
                <a:solidFill>
                  <a:srgbClr val="008000"/>
                </a:solidFill>
              </a:rPr>
              <a:t>New RG </a:t>
            </a:r>
            <a:r>
              <a:rPr lang="en-US" sz="1800" b="1" dirty="0" smtClean="0">
                <a:solidFill>
                  <a:srgbClr val="008000"/>
                </a:solidFill>
              </a:rPr>
              <a:t>M</a:t>
            </a:r>
            <a:r>
              <a:rPr lang="en-US" sz="1800" dirty="0" smtClean="0">
                <a:solidFill>
                  <a:srgbClr val="008000"/>
                </a:solidFill>
              </a:rPr>
              <a:t> </a:t>
            </a:r>
            <a:r>
              <a:rPr lang="en-US" sz="1800" dirty="0" smtClean="0">
                <a:solidFill>
                  <a:srgbClr val="000090"/>
                </a:solidFill>
              </a:rPr>
              <a:t>(</a:t>
            </a:r>
            <a:r>
              <a:rPr lang="en-US" sz="1800" dirty="0" err="1" smtClean="0">
                <a:solidFill>
                  <a:srgbClr val="008000"/>
                </a:solidFill>
              </a:rPr>
              <a:t>tbd</a:t>
            </a:r>
            <a:r>
              <a:rPr lang="en-US" sz="1800" dirty="0" smtClean="0">
                <a:solidFill>
                  <a:srgbClr val="000090"/>
                </a:solidFill>
              </a:rPr>
              <a:t>)</a:t>
            </a:r>
          </a:p>
          <a:p>
            <a:pPr>
              <a:buNone/>
            </a:pPr>
            <a:r>
              <a:rPr lang="en-US" sz="1800" dirty="0" smtClean="0">
                <a:solidFill>
                  <a:srgbClr val="000090"/>
                </a:solidFill>
              </a:rPr>
              <a:t>	- C12-15-004   	DVCS on the neutron with long. polarized deuteron target (S. </a:t>
            </a:r>
            <a:r>
              <a:rPr lang="en-US" sz="1800" dirty="0" err="1" smtClean="0">
                <a:solidFill>
                  <a:srgbClr val="000090"/>
                </a:solidFill>
              </a:rPr>
              <a:t>Niccolai</a:t>
            </a:r>
            <a:r>
              <a:rPr lang="en-US" sz="1800" dirty="0" smtClean="0">
                <a:solidFill>
                  <a:srgbClr val="000090"/>
                </a:solidFill>
              </a:rPr>
              <a:t>)</a:t>
            </a:r>
          </a:p>
          <a:p>
            <a:pPr>
              <a:buNone/>
            </a:pPr>
            <a:r>
              <a:rPr lang="en-US" sz="1800" dirty="0" smtClean="0">
                <a:solidFill>
                  <a:srgbClr val="000090"/>
                </a:solidFill>
              </a:rPr>
              <a:t>	- C12-15-004A 	DIS on longitudinally polarized deuterium (S. Kuhn)</a:t>
            </a:r>
          </a:p>
          <a:p>
            <a:pPr>
              <a:buNone/>
            </a:pPr>
            <a:r>
              <a:rPr lang="en-US" sz="1800" dirty="0" smtClean="0">
                <a:solidFill>
                  <a:srgbClr val="000090"/>
                </a:solidFill>
              </a:rPr>
              <a:t>	- C12-15-004B  	SIDIS on long. polarized deuterium (S. Pisano)</a:t>
            </a:r>
          </a:p>
          <a:p>
            <a:pPr>
              <a:buClr>
                <a:srgbClr val="000090"/>
              </a:buClr>
            </a:pPr>
            <a:r>
              <a:rPr lang="en-US" sz="1800" dirty="0" smtClean="0">
                <a:solidFill>
                  <a:srgbClr val="008000"/>
                </a:solidFill>
              </a:rPr>
              <a:t>LOI-16-004 		</a:t>
            </a:r>
            <a:r>
              <a:rPr lang="en-US" sz="1800" dirty="0" err="1" smtClean="0">
                <a:solidFill>
                  <a:srgbClr val="000090"/>
                </a:solidFill>
              </a:rPr>
              <a:t>Electroproduction</a:t>
            </a:r>
            <a:r>
              <a:rPr lang="en-US" sz="1800" dirty="0" smtClean="0">
                <a:solidFill>
                  <a:srgbClr val="000090"/>
                </a:solidFill>
              </a:rPr>
              <a:t> of </a:t>
            </a:r>
            <a:r>
              <a:rPr lang="en-US" sz="1800" dirty="0" err="1" smtClean="0">
                <a:solidFill>
                  <a:srgbClr val="000090"/>
                </a:solidFill>
              </a:rPr>
              <a:t>muon</a:t>
            </a:r>
            <a:r>
              <a:rPr lang="en-US" sz="1800" dirty="0" smtClean="0">
                <a:solidFill>
                  <a:srgbClr val="000090"/>
                </a:solidFill>
              </a:rPr>
              <a:t> pairs: Double DVCS &amp; J/ψ  (S. </a:t>
            </a:r>
            <a:r>
              <a:rPr lang="en-US" sz="1800" dirty="0" err="1" smtClean="0">
                <a:solidFill>
                  <a:srgbClr val="000090"/>
                </a:solidFill>
              </a:rPr>
              <a:t>Stepanyan</a:t>
            </a:r>
            <a:r>
              <a:rPr lang="en-US" sz="1800" dirty="0" smtClean="0">
                <a:solidFill>
                  <a:srgbClr val="000090"/>
                </a:solidFill>
              </a:rPr>
              <a:t>)</a:t>
            </a:r>
            <a:endParaRPr lang="en-US" sz="1800" dirty="0">
              <a:solidFill>
                <a:srgbClr val="00009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57B78-A6B8-6240-A52B-ABD07BD3BDBD}" type="datetime1">
              <a:rPr lang="en-US" smtClean="0"/>
              <a:pPr/>
              <a:t>7/28/16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V. Burkert, PAC44 Meeting, July 25,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41EDE-50F2-FD49-B156-DFB8E5BC9437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55600" y="1358900"/>
            <a:ext cx="8686800" cy="622300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274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25574" y="1458651"/>
            <a:ext cx="6297930" cy="4880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702759" y="-33556"/>
            <a:ext cx="814838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3600" b="1" dirty="0" err="1" smtClean="0">
                <a:solidFill>
                  <a:srgbClr val="000090"/>
                </a:solidFill>
              </a:rPr>
              <a:t>Projected</a:t>
            </a:r>
            <a:r>
              <a:rPr lang="fr-FR" sz="3600" b="1" dirty="0" smtClean="0">
                <a:solidFill>
                  <a:srgbClr val="000090"/>
                </a:solidFill>
              </a:rPr>
              <a:t> </a:t>
            </a:r>
            <a:r>
              <a:rPr lang="fr-FR" sz="3600" b="1" dirty="0" err="1" smtClean="0">
                <a:solidFill>
                  <a:srgbClr val="000090"/>
                </a:solidFill>
              </a:rPr>
              <a:t>results</a:t>
            </a:r>
            <a:r>
              <a:rPr lang="fr-FR" sz="3600" b="1" dirty="0" smtClean="0">
                <a:solidFill>
                  <a:srgbClr val="000090"/>
                </a:solidFill>
              </a:rPr>
              <a:t>: double spin </a:t>
            </a:r>
            <a:r>
              <a:rPr lang="fr-FR" sz="3600" b="1" dirty="0" err="1" smtClean="0">
                <a:solidFill>
                  <a:srgbClr val="000090"/>
                </a:solidFill>
              </a:rPr>
              <a:t>asymmetry</a:t>
            </a:r>
            <a:endParaRPr lang="en-US" sz="3600" b="1" dirty="0">
              <a:solidFill>
                <a:srgbClr val="000090"/>
              </a:solidFill>
            </a:endParaRPr>
          </a:p>
        </p:txBody>
      </p:sp>
      <p:sp>
        <p:nvSpPr>
          <p:cNvPr id="26628" name="Text Box 62"/>
          <p:cNvSpPr txBox="1">
            <a:spLocks noChangeArrowheads="1"/>
          </p:cNvSpPr>
          <p:nvPr/>
        </p:nvSpPr>
        <p:spPr bwMode="auto">
          <a:xfrm>
            <a:off x="4288219" y="875412"/>
            <a:ext cx="513955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Clr>
                <a:schemeClr val="tx1"/>
              </a:buClr>
            </a:pPr>
            <a:r>
              <a:rPr lang="en-US" sz="1600" b="0" dirty="0" smtClean="0">
                <a:latin typeface="Times New Roman" pitchFamily="18" charset="0"/>
                <a:cs typeface="Arial" charset="0"/>
              </a:rPr>
              <a:t>L </a:t>
            </a:r>
            <a:r>
              <a:rPr lang="en-US" sz="1600" b="0" dirty="0">
                <a:latin typeface="Times New Roman" pitchFamily="18" charset="0"/>
                <a:cs typeface="Arial" charset="0"/>
              </a:rPr>
              <a:t>= </a:t>
            </a:r>
            <a:r>
              <a:rPr lang="en-US" sz="1600" dirty="0" smtClean="0">
                <a:latin typeface="Times New Roman" pitchFamily="18" charset="0"/>
                <a:cs typeface="Arial" charset="0"/>
              </a:rPr>
              <a:t>3/20∙10</a:t>
            </a:r>
            <a:r>
              <a:rPr lang="en-US" sz="1600" baseline="30000" dirty="0" smtClean="0">
                <a:latin typeface="Times New Roman" pitchFamily="18" charset="0"/>
                <a:cs typeface="Arial" charset="0"/>
              </a:rPr>
              <a:t>35</a:t>
            </a:r>
            <a:r>
              <a:rPr lang="en-US" sz="1600" dirty="0" smtClean="0">
                <a:latin typeface="Times New Roman" pitchFamily="18" charset="0"/>
                <a:cs typeface="Arial" charset="0"/>
              </a:rPr>
              <a:t>cm</a:t>
            </a:r>
            <a:r>
              <a:rPr lang="en-US" sz="1600" baseline="30000" dirty="0" smtClean="0">
                <a:latin typeface="Times New Roman" pitchFamily="18" charset="0"/>
                <a:cs typeface="Arial" charset="0"/>
              </a:rPr>
              <a:t>-2</a:t>
            </a:r>
            <a:r>
              <a:rPr lang="en-US" sz="1600" dirty="0" smtClean="0">
                <a:latin typeface="Times New Roman" pitchFamily="18" charset="0"/>
                <a:cs typeface="Arial" charset="0"/>
              </a:rPr>
              <a:t>s</a:t>
            </a:r>
            <a:r>
              <a:rPr lang="en-US" sz="1600" baseline="30000" dirty="0" smtClean="0">
                <a:latin typeface="Times New Roman" pitchFamily="18" charset="0"/>
                <a:cs typeface="Arial" charset="0"/>
              </a:rPr>
              <a:t>-1</a:t>
            </a:r>
            <a:r>
              <a:rPr lang="en-US" sz="1600" dirty="0" smtClean="0">
                <a:latin typeface="Times New Roman" pitchFamily="18" charset="0"/>
                <a:cs typeface="Arial" charset="0"/>
              </a:rPr>
              <a:t> </a:t>
            </a:r>
            <a:r>
              <a:rPr lang="en-US" sz="1600" b="0" dirty="0" smtClean="0">
                <a:latin typeface="Times New Roman" pitchFamily="18" charset="0"/>
                <a:cs typeface="Arial" charset="0"/>
              </a:rPr>
              <a:t>, Time </a:t>
            </a:r>
            <a:r>
              <a:rPr lang="en-US" sz="1600" b="0" dirty="0">
                <a:latin typeface="Times New Roman" pitchFamily="18" charset="0"/>
                <a:cs typeface="Arial" charset="0"/>
              </a:rPr>
              <a:t>= </a:t>
            </a:r>
            <a:r>
              <a:rPr lang="en-US" sz="1600" dirty="0" smtClean="0">
                <a:latin typeface="Times New Roman" pitchFamily="18" charset="0"/>
                <a:cs typeface="Arial" charset="0"/>
              </a:rPr>
              <a:t>50 days</a:t>
            </a:r>
            <a:r>
              <a:rPr lang="fr-FR" sz="1600" b="0" dirty="0" smtClean="0">
                <a:latin typeface="Times New Roman" pitchFamily="18" charset="0"/>
                <a:cs typeface="Arial" charset="0"/>
              </a:rPr>
              <a:t> , P</a:t>
            </a:r>
            <a:r>
              <a:rPr lang="fr-FR" sz="1600" b="0" baseline="-25000" dirty="0" smtClean="0">
                <a:latin typeface="Times New Roman" pitchFamily="18" charset="0"/>
                <a:cs typeface="Arial" charset="0"/>
              </a:rPr>
              <a:t>t</a:t>
            </a:r>
            <a:r>
              <a:rPr lang="fr-FR" sz="1600" b="0" dirty="0" smtClean="0">
                <a:latin typeface="Times New Roman" pitchFamily="18" charset="0"/>
                <a:cs typeface="Arial" charset="0"/>
              </a:rPr>
              <a:t> = 0.4; P</a:t>
            </a:r>
            <a:r>
              <a:rPr lang="fr-FR" sz="1600" b="0" baseline="-25000" dirty="0" smtClean="0">
                <a:latin typeface="Times New Roman" pitchFamily="18" charset="0"/>
                <a:cs typeface="Arial" charset="0"/>
              </a:rPr>
              <a:t>b</a:t>
            </a:r>
            <a:r>
              <a:rPr lang="fr-FR" sz="1600" b="0" dirty="0" smtClean="0">
                <a:latin typeface="Times New Roman" pitchFamily="18" charset="0"/>
                <a:cs typeface="Arial" charset="0"/>
              </a:rPr>
              <a:t> = 0.85</a:t>
            </a:r>
            <a:endParaRPr lang="en-US" sz="1600" b="0" dirty="0">
              <a:latin typeface="Times New Roman" pitchFamily="18" charset="0"/>
              <a:cs typeface="Arial" charset="0"/>
            </a:endParaRPr>
          </a:p>
        </p:txBody>
      </p:sp>
      <p:graphicFrame>
        <p:nvGraphicFramePr>
          <p:cNvPr id="214017" name="Object 1"/>
          <p:cNvGraphicFramePr>
            <a:graphicFrameLocks noChangeAspect="1"/>
          </p:cNvGraphicFramePr>
          <p:nvPr/>
        </p:nvGraphicFramePr>
        <p:xfrm>
          <a:off x="1965046" y="854075"/>
          <a:ext cx="2190750" cy="685800"/>
        </p:xfrm>
        <a:graphic>
          <a:graphicData uri="http://schemas.openxmlformats.org/presentationml/2006/ole">
            <p:oleObj spid="_x0000_s73730" name="Equation" r:id="rId4" imgW="1625400" imgH="507960" progId="Equation.3">
              <p:embed/>
            </p:oleObj>
          </a:graphicData>
        </a:graphic>
      </p:graphicFrame>
      <p:sp>
        <p:nvSpPr>
          <p:cNvPr id="9" name="ZoneTexte 8"/>
          <p:cNvSpPr txBox="1"/>
          <p:nvPr/>
        </p:nvSpPr>
        <p:spPr>
          <a:xfrm>
            <a:off x="368300" y="5811352"/>
            <a:ext cx="19864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Green </a:t>
            </a:r>
            <a:r>
              <a:rPr lang="fr-FR" sz="1600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curves</a:t>
            </a:r>
            <a:r>
              <a:rPr lang="fr-FR" sz="16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r>
              <a:rPr lang="fr-FR" sz="16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Bethe-Heitler</a:t>
            </a:r>
            <a:endParaRPr lang="en-US" sz="1600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4776951" y="3547242"/>
            <a:ext cx="3322576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First time </a:t>
            </a:r>
            <a:r>
              <a:rPr lang="fr-FR" sz="2400" dirty="0" err="1" smtClean="0">
                <a:latin typeface="Times New Roman" pitchFamily="18" charset="0"/>
                <a:cs typeface="Times New Roman" pitchFamily="18" charset="0"/>
              </a:rPr>
              <a:t>measurement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3200401" y="3026982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0</a:t>
            </a:r>
            <a:endParaRPr lang="en-US" sz="1400" dirty="0"/>
          </a:p>
        </p:txBody>
      </p:sp>
      <p:sp>
        <p:nvSpPr>
          <p:cNvPr id="14" name="ZoneTexte 13"/>
          <p:cNvSpPr txBox="1"/>
          <p:nvPr/>
        </p:nvSpPr>
        <p:spPr>
          <a:xfrm>
            <a:off x="3084790" y="1319037"/>
            <a:ext cx="4331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1.2</a:t>
            </a:r>
            <a:endParaRPr lang="en-US" sz="1400" dirty="0"/>
          </a:p>
        </p:txBody>
      </p:sp>
      <p:sp>
        <p:nvSpPr>
          <p:cNvPr id="15" name="ZoneTexte 14"/>
          <p:cNvSpPr txBox="1"/>
          <p:nvPr/>
        </p:nvSpPr>
        <p:spPr>
          <a:xfrm>
            <a:off x="3016474" y="3915093"/>
            <a:ext cx="4924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-0.6</a:t>
            </a:r>
            <a:endParaRPr lang="en-US" sz="1400" dirty="0"/>
          </a:p>
        </p:txBody>
      </p:sp>
      <p:sp>
        <p:nvSpPr>
          <p:cNvPr id="17" name="ZoneTexte 16"/>
          <p:cNvSpPr txBox="1"/>
          <p:nvPr/>
        </p:nvSpPr>
        <p:spPr>
          <a:xfrm>
            <a:off x="6542246" y="1244595"/>
            <a:ext cx="1696555" cy="40011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fr-FR" sz="2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DSA</a:t>
            </a:r>
            <a:r>
              <a:rPr lang="fr-FR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up to 0.8</a:t>
            </a:r>
            <a:endParaRPr lang="en-US" sz="2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 Box 66"/>
          <p:cNvSpPr txBox="1">
            <a:spLocks noChangeArrowheads="1"/>
          </p:cNvSpPr>
          <p:nvPr/>
        </p:nvSpPr>
        <p:spPr bwMode="auto">
          <a:xfrm>
            <a:off x="104659" y="1357137"/>
            <a:ext cx="1945298" cy="3046988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sz="1600" b="1" dirty="0">
                <a:solidFill>
                  <a:srgbClr val="000090"/>
                </a:solidFill>
              </a:rPr>
              <a:t>Count rates computed with </a:t>
            </a:r>
            <a:r>
              <a:rPr lang="en-US" sz="1600" b="1" dirty="0" err="1">
                <a:solidFill>
                  <a:srgbClr val="000090"/>
                </a:solidFill>
              </a:rPr>
              <a:t>nDVCS+BH</a:t>
            </a:r>
            <a:r>
              <a:rPr lang="en-US" sz="1600" b="1" dirty="0" smtClean="0">
                <a:solidFill>
                  <a:srgbClr val="000090"/>
                </a:solidFill>
              </a:rPr>
              <a:t>  event </a:t>
            </a:r>
            <a:r>
              <a:rPr lang="en-US" sz="1600" b="1" dirty="0">
                <a:solidFill>
                  <a:srgbClr val="000090"/>
                </a:solidFill>
              </a:rPr>
              <a:t>generator </a:t>
            </a:r>
          </a:p>
          <a:p>
            <a:r>
              <a:rPr lang="en-US" sz="1600" b="1" dirty="0">
                <a:solidFill>
                  <a:srgbClr val="000090"/>
                </a:solidFill>
              </a:rPr>
              <a:t>+ CLAS12 acceptance from </a:t>
            </a:r>
            <a:r>
              <a:rPr lang="en-US" sz="1600" b="1" dirty="0" err="1" smtClean="0">
                <a:solidFill>
                  <a:srgbClr val="000090"/>
                </a:solidFill>
              </a:rPr>
              <a:t>FastMC</a:t>
            </a:r>
            <a:r>
              <a:rPr lang="en-US" sz="1600" b="1" dirty="0" smtClean="0">
                <a:solidFill>
                  <a:srgbClr val="000090"/>
                </a:solidFill>
              </a:rPr>
              <a:t> + </a:t>
            </a:r>
            <a:r>
              <a:rPr lang="en-US" sz="1600" b="1" dirty="0">
                <a:solidFill>
                  <a:srgbClr val="000090"/>
                </a:solidFill>
              </a:rPr>
              <a:t>CND efficiency </a:t>
            </a:r>
            <a:r>
              <a:rPr lang="en-US" sz="1600" b="1" dirty="0" smtClean="0">
                <a:solidFill>
                  <a:srgbClr val="000090"/>
                </a:solidFill>
              </a:rPr>
              <a:t>from GEANT4 simulation</a:t>
            </a:r>
          </a:p>
          <a:p>
            <a:endParaRPr lang="en-US" sz="1600" b="1" dirty="0" smtClean="0">
              <a:solidFill>
                <a:srgbClr val="000090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fr-FR" sz="1600" b="1" dirty="0" err="1" smtClean="0">
                <a:solidFill>
                  <a:srgbClr val="000090"/>
                </a:solidFill>
              </a:rPr>
              <a:t>Asymmetries</a:t>
            </a:r>
            <a:r>
              <a:rPr lang="fr-FR" sz="1600" b="1" dirty="0" smtClean="0">
                <a:solidFill>
                  <a:srgbClr val="000090"/>
                </a:solidFill>
              </a:rPr>
              <a:t> </a:t>
            </a:r>
            <a:r>
              <a:rPr lang="fr-FR" sz="1600" b="1" dirty="0" err="1" smtClean="0">
                <a:solidFill>
                  <a:srgbClr val="000090"/>
                </a:solidFill>
              </a:rPr>
              <a:t>computed</a:t>
            </a:r>
            <a:r>
              <a:rPr lang="fr-FR" sz="1600" b="1" dirty="0" smtClean="0">
                <a:solidFill>
                  <a:srgbClr val="000090"/>
                </a:solidFill>
              </a:rPr>
              <a:t> </a:t>
            </a:r>
            <a:r>
              <a:rPr lang="fr-FR" sz="1600" b="1" dirty="0" err="1" smtClean="0">
                <a:solidFill>
                  <a:srgbClr val="000090"/>
                </a:solidFill>
              </a:rPr>
              <a:t>with</a:t>
            </a:r>
            <a:r>
              <a:rPr lang="fr-FR" sz="1600" b="1" dirty="0" smtClean="0">
                <a:solidFill>
                  <a:srgbClr val="000090"/>
                </a:solidFill>
              </a:rPr>
              <a:t> </a:t>
            </a:r>
            <a:r>
              <a:rPr lang="fr-FR" sz="1600" b="1" dirty="0" err="1" smtClean="0">
                <a:solidFill>
                  <a:srgbClr val="000090"/>
                </a:solidFill>
              </a:rPr>
              <a:t>VGG</a:t>
            </a:r>
            <a:r>
              <a:rPr lang="fr-FR" sz="1600" b="1" dirty="0" smtClean="0">
                <a:solidFill>
                  <a:srgbClr val="000090"/>
                </a:solidFill>
              </a:rPr>
              <a:t> model</a:t>
            </a:r>
            <a:endParaRPr lang="en-US" sz="1600" b="1" dirty="0">
              <a:solidFill>
                <a:srgbClr val="00009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80859" y="4424603"/>
            <a:ext cx="2191407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0" dirty="0" smtClean="0">
                <a:solidFill>
                  <a:srgbClr val="000090"/>
                </a:solidFill>
                <a:cs typeface="Times New Roman" pitchFamily="18" charset="0"/>
              </a:rPr>
              <a:t>• 4 </a:t>
            </a:r>
            <a:r>
              <a:rPr lang="fr-FR" b="0" dirty="0" err="1" smtClean="0">
                <a:solidFill>
                  <a:srgbClr val="000090"/>
                </a:solidFill>
                <a:cs typeface="Times New Roman" pitchFamily="18" charset="0"/>
              </a:rPr>
              <a:t>bins</a:t>
            </a:r>
            <a:r>
              <a:rPr lang="fr-FR" b="0" dirty="0" smtClean="0">
                <a:solidFill>
                  <a:srgbClr val="000090"/>
                </a:solidFill>
                <a:cs typeface="Times New Roman" pitchFamily="18" charset="0"/>
              </a:rPr>
              <a:t> in Q</a:t>
            </a:r>
            <a:r>
              <a:rPr lang="fr-FR" b="0" baseline="30000" dirty="0" smtClean="0">
                <a:solidFill>
                  <a:srgbClr val="000090"/>
                </a:solidFill>
                <a:cs typeface="Times New Roman" pitchFamily="18" charset="0"/>
              </a:rPr>
              <a:t>2</a:t>
            </a:r>
            <a:endParaRPr lang="fr-FR" b="0" dirty="0" smtClean="0">
              <a:solidFill>
                <a:srgbClr val="000090"/>
              </a:solidFill>
              <a:cs typeface="Times New Roman" pitchFamily="18" charset="0"/>
            </a:endParaRPr>
          </a:p>
          <a:p>
            <a:r>
              <a:rPr lang="fr-FR" b="0" dirty="0" smtClean="0">
                <a:solidFill>
                  <a:srgbClr val="000090"/>
                </a:solidFill>
                <a:cs typeface="Times New Roman" pitchFamily="18" charset="0"/>
              </a:rPr>
              <a:t>• 4 </a:t>
            </a:r>
            <a:r>
              <a:rPr lang="fr-FR" b="0" dirty="0" err="1" smtClean="0">
                <a:solidFill>
                  <a:srgbClr val="000090"/>
                </a:solidFill>
                <a:cs typeface="Times New Roman" pitchFamily="18" charset="0"/>
              </a:rPr>
              <a:t>bins</a:t>
            </a:r>
            <a:r>
              <a:rPr lang="fr-FR" b="0" dirty="0" smtClean="0">
                <a:solidFill>
                  <a:srgbClr val="000090"/>
                </a:solidFill>
                <a:cs typeface="Times New Roman" pitchFamily="18" charset="0"/>
              </a:rPr>
              <a:t> in −t</a:t>
            </a:r>
          </a:p>
          <a:p>
            <a:r>
              <a:rPr lang="fr-FR" b="0" dirty="0" smtClean="0">
                <a:solidFill>
                  <a:srgbClr val="000090"/>
                </a:solidFill>
                <a:cs typeface="Times New Roman" pitchFamily="18" charset="0"/>
              </a:rPr>
              <a:t>• 4 </a:t>
            </a:r>
            <a:r>
              <a:rPr lang="fr-FR" b="0" dirty="0" err="1" smtClean="0">
                <a:solidFill>
                  <a:srgbClr val="000090"/>
                </a:solidFill>
                <a:cs typeface="Times New Roman" pitchFamily="18" charset="0"/>
              </a:rPr>
              <a:t>bins</a:t>
            </a:r>
            <a:r>
              <a:rPr lang="fr-FR" b="0" dirty="0" smtClean="0">
                <a:solidFill>
                  <a:srgbClr val="000090"/>
                </a:solidFill>
                <a:cs typeface="Times New Roman" pitchFamily="18" charset="0"/>
              </a:rPr>
              <a:t> in </a:t>
            </a:r>
            <a:r>
              <a:rPr lang="fr-FR" b="0" dirty="0" err="1" smtClean="0">
                <a:solidFill>
                  <a:srgbClr val="000090"/>
                </a:solidFill>
                <a:cs typeface="Times New Roman" pitchFamily="18" charset="0"/>
              </a:rPr>
              <a:t>x</a:t>
            </a:r>
            <a:r>
              <a:rPr lang="fr-FR" b="0" baseline="-25000" dirty="0" err="1" smtClean="0">
                <a:solidFill>
                  <a:srgbClr val="000090"/>
                </a:solidFill>
                <a:cs typeface="Times New Roman" pitchFamily="18" charset="0"/>
              </a:rPr>
              <a:t>B</a:t>
            </a:r>
            <a:endParaRPr lang="fr-FR" b="0" dirty="0" smtClean="0">
              <a:solidFill>
                <a:srgbClr val="000090"/>
              </a:solidFill>
              <a:cs typeface="Times New Roman" pitchFamily="18" charset="0"/>
            </a:endParaRPr>
          </a:p>
          <a:p>
            <a:r>
              <a:rPr lang="fr-FR" b="0" dirty="0" smtClean="0">
                <a:solidFill>
                  <a:srgbClr val="000090"/>
                </a:solidFill>
                <a:cs typeface="Times New Roman" pitchFamily="18" charset="0"/>
              </a:rPr>
              <a:t>• 12 </a:t>
            </a:r>
            <a:r>
              <a:rPr lang="fr-FR" b="0" dirty="0" err="1" smtClean="0">
                <a:solidFill>
                  <a:srgbClr val="000090"/>
                </a:solidFill>
                <a:cs typeface="Times New Roman" pitchFamily="18" charset="0"/>
              </a:rPr>
              <a:t>bins</a:t>
            </a:r>
            <a:r>
              <a:rPr lang="fr-FR" b="0" dirty="0" smtClean="0">
                <a:solidFill>
                  <a:srgbClr val="000090"/>
                </a:solidFill>
                <a:cs typeface="Times New Roman" pitchFamily="18" charset="0"/>
              </a:rPr>
              <a:t> in </a:t>
            </a:r>
            <a:r>
              <a:rPr lang="el-GR" b="0" dirty="0" smtClean="0">
                <a:solidFill>
                  <a:srgbClr val="000090"/>
                </a:solidFill>
                <a:cs typeface="Times New Roman" pitchFamily="18" charset="0"/>
              </a:rPr>
              <a:t>φ</a:t>
            </a:r>
            <a:endParaRPr lang="fr-FR" b="0" dirty="0" smtClean="0">
              <a:solidFill>
                <a:srgbClr val="000090"/>
              </a:solidFill>
              <a:cs typeface="Times New Roman" pitchFamily="18" charset="0"/>
            </a:endParaRPr>
          </a:p>
          <a:p>
            <a:r>
              <a:rPr lang="fr-FR" sz="1600" b="0" dirty="0" smtClean="0">
                <a:solidFill>
                  <a:srgbClr val="000090"/>
                </a:solidFill>
                <a:cs typeface="Times New Roman" pitchFamily="18" charset="0"/>
              </a:rPr>
              <a:t>(</a:t>
            </a:r>
            <a:r>
              <a:rPr lang="fr-FR" sz="1600" b="0" dirty="0" err="1" smtClean="0">
                <a:solidFill>
                  <a:srgbClr val="000090"/>
                </a:solidFill>
                <a:cs typeface="Times New Roman" pitchFamily="18" charset="0"/>
              </a:rPr>
              <a:t>Same</a:t>
            </a:r>
            <a:r>
              <a:rPr lang="fr-FR" sz="1600" b="0" dirty="0" smtClean="0">
                <a:solidFill>
                  <a:srgbClr val="000090"/>
                </a:solidFill>
                <a:cs typeface="Times New Roman" pitchFamily="18" charset="0"/>
              </a:rPr>
              <a:t> as E12-11-003</a:t>
            </a:r>
            <a:r>
              <a:rPr lang="fr-FR" sz="1600" b="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fr-FR" sz="1600" b="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9" name="Connecteur droit avec flèche 18"/>
          <p:cNvCxnSpPr/>
          <p:nvPr/>
        </p:nvCxnSpPr>
        <p:spPr bwMode="auto">
          <a:xfrm flipV="1">
            <a:off x="4394682" y="1565166"/>
            <a:ext cx="1450428" cy="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0" name="ZoneTexte 19"/>
          <p:cNvSpPr txBox="1"/>
          <p:nvPr/>
        </p:nvSpPr>
        <p:spPr>
          <a:xfrm>
            <a:off x="4899174" y="1265621"/>
            <a:ext cx="3225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>
                <a:latin typeface="+mn-lt"/>
                <a:cs typeface="Times New Roman" pitchFamily="18" charset="0"/>
              </a:rPr>
              <a:t>-t</a:t>
            </a:r>
            <a:endParaRPr lang="en-US" sz="1600" dirty="0">
              <a:latin typeface="+mn-lt"/>
              <a:cs typeface="Times New Roman" pitchFamily="18" charset="0"/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4300041" y="1312911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0</a:t>
            </a:r>
            <a:endParaRPr lang="en-US" sz="1400" dirty="0"/>
          </a:p>
        </p:txBody>
      </p:sp>
      <p:sp>
        <p:nvSpPr>
          <p:cNvPr id="22" name="ZoneTexte 21"/>
          <p:cNvSpPr txBox="1"/>
          <p:nvPr/>
        </p:nvSpPr>
        <p:spPr>
          <a:xfrm>
            <a:off x="5445665" y="1291889"/>
            <a:ext cx="4331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1.2</a:t>
            </a:r>
            <a:endParaRPr lang="en-US" sz="1400" dirty="0"/>
          </a:p>
        </p:txBody>
      </p:sp>
      <p:sp>
        <p:nvSpPr>
          <p:cNvPr id="23" name="Date Placeholder 2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58DBE-643E-5B46-B3AD-B72FB25CAAF5}" type="datetime1">
              <a:rPr lang="en-US" smtClean="0"/>
              <a:pPr/>
              <a:t>7/28/16</a:t>
            </a:fld>
            <a:endParaRPr lang="en-US" dirty="0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577F5-4CBB-1B4A-A4E3-F09C5D46D8A7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25" name="Footer Placeholder 2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V. Burkert, PAC44 Meeting, July 25, 2016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241300" y="86379"/>
            <a:ext cx="8747708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3200" b="1" dirty="0" err="1" smtClean="0">
                <a:solidFill>
                  <a:srgbClr val="000090"/>
                </a:solidFill>
              </a:rPr>
              <a:t>Combined</a:t>
            </a:r>
            <a:r>
              <a:rPr lang="fr-FR" sz="3200" b="1" dirty="0" smtClean="0">
                <a:solidFill>
                  <a:srgbClr val="000090"/>
                </a:solidFill>
              </a:rPr>
              <a:t> </a:t>
            </a:r>
            <a:r>
              <a:rPr lang="fr-FR" sz="3200" b="1" dirty="0" err="1" smtClean="0">
                <a:solidFill>
                  <a:srgbClr val="000090"/>
                </a:solidFill>
              </a:rPr>
              <a:t>analysis</a:t>
            </a:r>
            <a:r>
              <a:rPr lang="fr-FR" sz="3200" b="1" dirty="0" smtClean="0">
                <a:solidFill>
                  <a:srgbClr val="000090"/>
                </a:solidFill>
              </a:rPr>
              <a:t> of E12-06-109a and E12-11-003</a:t>
            </a:r>
            <a:endParaRPr lang="en-US" sz="3200" b="1" dirty="0">
              <a:solidFill>
                <a:srgbClr val="000090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88900" y="2236509"/>
            <a:ext cx="1752600" cy="181588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sz="1600" b="0" dirty="0" smtClean="0">
                <a:cs typeface="Times New Roman" pitchFamily="18" charset="0"/>
              </a:rPr>
              <a:t>Extraction of </a:t>
            </a:r>
            <a:r>
              <a:rPr lang="fr-FR" sz="1600" dirty="0" smtClean="0">
                <a:cs typeface="Times New Roman" pitchFamily="18" charset="0"/>
              </a:rPr>
              <a:t>neutron </a:t>
            </a:r>
            <a:r>
              <a:rPr lang="fr-FR" sz="1600" dirty="0" err="1" smtClean="0">
                <a:cs typeface="Times New Roman" pitchFamily="18" charset="0"/>
              </a:rPr>
              <a:t>CFFs</a:t>
            </a:r>
            <a:r>
              <a:rPr lang="fr-FR" sz="1600" dirty="0" smtClean="0">
                <a:cs typeface="Times New Roman" pitchFamily="18" charset="0"/>
              </a:rPr>
              <a:t> </a:t>
            </a:r>
            <a:r>
              <a:rPr lang="fr-FR" sz="1600" b="0" dirty="0" err="1" smtClean="0">
                <a:cs typeface="Times New Roman" pitchFamily="18" charset="0"/>
              </a:rPr>
              <a:t>using</a:t>
            </a:r>
            <a:r>
              <a:rPr lang="fr-FR" sz="1600" b="0" dirty="0" smtClean="0">
                <a:cs typeface="Times New Roman" pitchFamily="18" charset="0"/>
              </a:rPr>
              <a:t> </a:t>
            </a:r>
            <a:r>
              <a:rPr lang="fr-FR" sz="1600" dirty="0" smtClean="0">
                <a:cs typeface="Times New Roman" pitchFamily="18" charset="0"/>
              </a:rPr>
              <a:t>M. </a:t>
            </a:r>
            <a:r>
              <a:rPr lang="fr-FR" sz="1600" dirty="0" err="1" smtClean="0">
                <a:cs typeface="Times New Roman" pitchFamily="18" charset="0"/>
              </a:rPr>
              <a:t>Guidal</a:t>
            </a:r>
            <a:r>
              <a:rPr lang="fr-FR" sz="1600" b="0" dirty="0" smtClean="0">
                <a:cs typeface="Times New Roman" pitchFamily="18" charset="0"/>
              </a:rPr>
              <a:t> </a:t>
            </a:r>
            <a:r>
              <a:rPr lang="fr-FR" sz="1600" b="0" dirty="0" err="1" smtClean="0">
                <a:cs typeface="Times New Roman" pitchFamily="18" charset="0"/>
              </a:rPr>
              <a:t>fitting</a:t>
            </a:r>
            <a:r>
              <a:rPr lang="fr-FR" sz="1600" b="0" dirty="0" smtClean="0">
                <a:cs typeface="Times New Roman" pitchFamily="18" charset="0"/>
              </a:rPr>
              <a:t> code. Fit of  </a:t>
            </a:r>
            <a:r>
              <a:rPr lang="fr-FR" sz="1600" dirty="0" smtClean="0">
                <a:cs typeface="Times New Roman" pitchFamily="18" charset="0"/>
              </a:rPr>
              <a:t>TSA, DSA (E12-06-109a) and BSA (E12-11-003)</a:t>
            </a:r>
            <a:endParaRPr lang="en-US" sz="1600" dirty="0">
              <a:cs typeface="Times New Roman" pitchFamily="18" charset="0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8EAB8-180B-3945-BC49-91F0DD185EC6}" type="datetime1">
              <a:rPr lang="en-US" smtClean="0"/>
              <a:pPr/>
              <a:t>7/28/16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577F5-4CBB-1B4A-A4E3-F09C5D46D8A7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V. Burkert, PAC44 Meeting, July 25, 2016</a:t>
            </a:r>
            <a:endParaRPr lang="en-US"/>
          </a:p>
        </p:txBody>
      </p:sp>
      <p:pic>
        <p:nvPicPr>
          <p:cNvPr id="15" name="Image 7" descr="CFF_him_50days.eps"/>
          <p:cNvPicPr>
            <a:picLocks noChangeAspect="1"/>
          </p:cNvPicPr>
          <p:nvPr/>
        </p:nvPicPr>
        <p:blipFill>
          <a:blip r:embed="rId2"/>
          <a:srcRect r="39801" b="31673"/>
          <a:stretch>
            <a:fillRect/>
          </a:stretch>
        </p:blipFill>
        <p:spPr>
          <a:xfrm>
            <a:off x="2557186" y="1001551"/>
            <a:ext cx="5329513" cy="5294429"/>
          </a:xfrm>
          <a:prstGeom prst="rect">
            <a:avLst/>
          </a:prstGeom>
        </p:spPr>
      </p:pic>
      <p:sp>
        <p:nvSpPr>
          <p:cNvPr id="16" name="ZoneTexte 6"/>
          <p:cNvSpPr txBox="1"/>
          <p:nvPr/>
        </p:nvSpPr>
        <p:spPr>
          <a:xfrm>
            <a:off x="7583219" y="1234385"/>
            <a:ext cx="920445" cy="523220"/>
          </a:xfrm>
          <a:prstGeom prst="rect">
            <a:avLst/>
          </a:prstGeom>
          <a:solidFill>
            <a:srgbClr val="FFCCCC"/>
          </a:solidFill>
        </p:spPr>
        <p:txBody>
          <a:bodyPr wrap="none" rtlCol="0">
            <a:spAutoFit/>
          </a:bodyPr>
          <a:lstStyle/>
          <a:p>
            <a:r>
              <a:rPr lang="fr-FR" sz="2400" i="1" dirty="0" err="1" smtClean="0">
                <a:latin typeface="Times New Roman" pitchFamily="18" charset="0"/>
                <a:cs typeface="Times New Roman" pitchFamily="18" charset="0"/>
              </a:rPr>
              <a:t>Im</a:t>
            </a:r>
            <a:r>
              <a:rPr lang="fr-FR" sz="2800" dirty="0" err="1" smtClean="0">
                <a:latin typeface="Monotype Corsiva" pitchFamily="66" charset="0"/>
                <a:cs typeface="Times New Roman" pitchFamily="18" charset="0"/>
              </a:rPr>
              <a:t>H</a:t>
            </a:r>
            <a:r>
              <a:rPr lang="fr-FR" sz="2800" baseline="-25000" dirty="0" err="1" smtClean="0">
                <a:latin typeface="Times New Roman" pitchFamily="18" charset="0"/>
                <a:cs typeface="Times New Roman" pitchFamily="18" charset="0"/>
              </a:rPr>
              <a:t>n</a:t>
            </a:r>
            <a:endParaRPr lang="en-US" sz="2800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ZoneTexte 9"/>
          <p:cNvSpPr txBox="1"/>
          <p:nvPr/>
        </p:nvSpPr>
        <p:spPr>
          <a:xfrm>
            <a:off x="391072" y="4290647"/>
            <a:ext cx="1450428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cs typeface="Times New Roman" pitchFamily="18" charset="0"/>
              </a:rPr>
              <a:t>7 </a:t>
            </a:r>
            <a:r>
              <a:rPr lang="fr-FR" sz="2000" dirty="0" err="1" smtClean="0">
                <a:cs typeface="Times New Roman" pitchFamily="18" charset="0"/>
              </a:rPr>
              <a:t>CFFs</a:t>
            </a:r>
            <a:r>
              <a:rPr lang="fr-FR" sz="2000" dirty="0" smtClean="0">
                <a:cs typeface="Times New Roman" pitchFamily="18" charset="0"/>
              </a:rPr>
              <a:t> as free fit </a:t>
            </a:r>
            <a:r>
              <a:rPr lang="fr-FR" sz="2000" dirty="0" err="1" smtClean="0">
                <a:cs typeface="Times New Roman" pitchFamily="18" charset="0"/>
              </a:rPr>
              <a:t>parameters</a:t>
            </a:r>
            <a:endParaRPr lang="fr-FR" sz="2000" dirty="0" smtClean="0">
              <a:cs typeface="Times New Roman" pitchFamily="18" charset="0"/>
            </a:endParaRPr>
          </a:p>
          <a:p>
            <a:endParaRPr lang="fr-FR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fr-FR" sz="2400" dirty="0" err="1" smtClean="0">
                <a:latin typeface="Times New Roman" pitchFamily="18" charset="0"/>
                <a:cs typeface="Times New Roman" pitchFamily="18" charset="0"/>
              </a:rPr>
              <a:t>Im</a:t>
            </a:r>
            <a:r>
              <a:rPr lang="fr-FR" sz="2400" dirty="0" err="1" smtClean="0">
                <a:latin typeface="Monotype Corsiva" pitchFamily="66" charset="0"/>
                <a:cs typeface="Times New Roman" pitchFamily="18" charset="0"/>
              </a:rPr>
              <a:t>E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= 0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ZoneTexte 10"/>
          <p:cNvSpPr txBox="1"/>
          <p:nvPr/>
        </p:nvSpPr>
        <p:spPr>
          <a:xfrm>
            <a:off x="796024" y="5295900"/>
            <a:ext cx="3449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~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203200" y="63499"/>
            <a:ext cx="8747708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3200" b="1" dirty="0" err="1" smtClean="0">
                <a:solidFill>
                  <a:srgbClr val="000090"/>
                </a:solidFill>
              </a:rPr>
              <a:t>Combined</a:t>
            </a:r>
            <a:r>
              <a:rPr lang="fr-FR" sz="3200" b="1" dirty="0" smtClean="0">
                <a:solidFill>
                  <a:srgbClr val="000090"/>
                </a:solidFill>
              </a:rPr>
              <a:t> </a:t>
            </a:r>
            <a:r>
              <a:rPr lang="fr-FR" sz="3200" b="1" dirty="0" err="1" smtClean="0">
                <a:solidFill>
                  <a:srgbClr val="000090"/>
                </a:solidFill>
              </a:rPr>
              <a:t>analysis</a:t>
            </a:r>
            <a:r>
              <a:rPr lang="fr-FR" sz="3200" b="1" dirty="0" smtClean="0">
                <a:solidFill>
                  <a:srgbClr val="000090"/>
                </a:solidFill>
              </a:rPr>
              <a:t> of E12-06-109a and E12-11-003</a:t>
            </a:r>
            <a:endParaRPr lang="en-US" sz="3200" b="1" dirty="0">
              <a:solidFill>
                <a:srgbClr val="000090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203200" y="2312709"/>
            <a:ext cx="1759614" cy="181588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cs typeface="Times New Roman" pitchFamily="18" charset="0"/>
              </a:rPr>
              <a:t>Extraction of neutron </a:t>
            </a:r>
            <a:r>
              <a:rPr lang="fr-FR" sz="1600" b="1" dirty="0" err="1" smtClean="0">
                <a:cs typeface="Times New Roman" pitchFamily="18" charset="0"/>
              </a:rPr>
              <a:t>CFFs</a:t>
            </a:r>
            <a:r>
              <a:rPr lang="fr-FR" sz="1600" b="1" dirty="0" smtClean="0">
                <a:cs typeface="Times New Roman" pitchFamily="18" charset="0"/>
              </a:rPr>
              <a:t> </a:t>
            </a:r>
            <a:r>
              <a:rPr lang="fr-FR" sz="1600" b="1" dirty="0" err="1" smtClean="0">
                <a:cs typeface="Times New Roman" pitchFamily="18" charset="0"/>
              </a:rPr>
              <a:t>using</a:t>
            </a:r>
            <a:r>
              <a:rPr lang="fr-FR" sz="1600" b="1" dirty="0" smtClean="0">
                <a:cs typeface="Times New Roman" pitchFamily="18" charset="0"/>
              </a:rPr>
              <a:t> M. </a:t>
            </a:r>
            <a:r>
              <a:rPr lang="fr-FR" sz="1600" b="1" dirty="0" err="1" smtClean="0">
                <a:cs typeface="Times New Roman" pitchFamily="18" charset="0"/>
              </a:rPr>
              <a:t>Guidal</a:t>
            </a:r>
            <a:r>
              <a:rPr lang="fr-FR" sz="1600" b="1" dirty="0" smtClean="0">
                <a:cs typeface="Times New Roman" pitchFamily="18" charset="0"/>
              </a:rPr>
              <a:t> </a:t>
            </a:r>
            <a:r>
              <a:rPr lang="fr-FR" sz="1600" b="1" dirty="0" err="1" smtClean="0">
                <a:cs typeface="Times New Roman" pitchFamily="18" charset="0"/>
              </a:rPr>
              <a:t>fitting</a:t>
            </a:r>
            <a:r>
              <a:rPr lang="fr-FR" sz="1600" b="1" dirty="0" smtClean="0">
                <a:cs typeface="Times New Roman" pitchFamily="18" charset="0"/>
              </a:rPr>
              <a:t> code. Fit of  TSA, DSA (E12-06-109a) and BSA (E12-11-003)</a:t>
            </a:r>
            <a:endParaRPr lang="en-US" sz="1600" b="1" dirty="0">
              <a:cs typeface="Times New Roman" pitchFamily="18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309186" y="4290647"/>
            <a:ext cx="1450428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cs typeface="Times New Roman" pitchFamily="18" charset="0"/>
              </a:rPr>
              <a:t>7 </a:t>
            </a:r>
            <a:r>
              <a:rPr lang="fr-FR" sz="2000" dirty="0" err="1" smtClean="0">
                <a:cs typeface="Times New Roman" pitchFamily="18" charset="0"/>
              </a:rPr>
              <a:t>CFFs</a:t>
            </a:r>
            <a:r>
              <a:rPr lang="fr-FR" sz="2000" dirty="0" smtClean="0">
                <a:cs typeface="Times New Roman" pitchFamily="18" charset="0"/>
              </a:rPr>
              <a:t> as free fit </a:t>
            </a:r>
            <a:r>
              <a:rPr lang="fr-FR" sz="2000" dirty="0" err="1" smtClean="0">
                <a:cs typeface="Times New Roman" pitchFamily="18" charset="0"/>
              </a:rPr>
              <a:t>parameters</a:t>
            </a:r>
            <a:endParaRPr lang="fr-FR" sz="2000" dirty="0" smtClean="0">
              <a:cs typeface="Times New Roman" pitchFamily="18" charset="0"/>
            </a:endParaRPr>
          </a:p>
          <a:p>
            <a:endParaRPr lang="fr-FR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fr-FR" sz="2400" dirty="0" err="1" smtClean="0">
                <a:latin typeface="Times New Roman" pitchFamily="18" charset="0"/>
                <a:cs typeface="Times New Roman" pitchFamily="18" charset="0"/>
              </a:rPr>
              <a:t>Im</a:t>
            </a:r>
            <a:r>
              <a:rPr lang="fr-FR" sz="2400" dirty="0" err="1" smtClean="0">
                <a:latin typeface="Monotype Corsiva" pitchFamily="66" charset="0"/>
                <a:cs typeface="Times New Roman" pitchFamily="18" charset="0"/>
              </a:rPr>
              <a:t>E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= 0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ZoneTexte 10"/>
          <p:cNvSpPr txBox="1"/>
          <p:nvPr/>
        </p:nvSpPr>
        <p:spPr>
          <a:xfrm>
            <a:off x="717758" y="5288807"/>
            <a:ext cx="3449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~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13DA3-4D93-6147-8E16-1FE83F5FF86D}" type="datetime1">
              <a:rPr lang="en-US" smtClean="0"/>
              <a:pPr/>
              <a:t>7/28/16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577F5-4CBB-1B4A-A4E3-F09C5D46D8A7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V. Burkert, PAC44 Meeting, July 25, 2016</a:t>
            </a:r>
            <a:endParaRPr lang="en-US"/>
          </a:p>
        </p:txBody>
      </p:sp>
      <p:pic>
        <p:nvPicPr>
          <p:cNvPr id="13" name="Image 9" descr="CFF_eim_50days.eps"/>
          <p:cNvPicPr>
            <a:picLocks noChangeAspect="1"/>
          </p:cNvPicPr>
          <p:nvPr/>
        </p:nvPicPr>
        <p:blipFill>
          <a:blip r:embed="rId2"/>
          <a:srcRect r="33075" b="33075"/>
          <a:stretch>
            <a:fillRect/>
          </a:stretch>
        </p:blipFill>
        <p:spPr>
          <a:xfrm>
            <a:off x="2193810" y="896888"/>
            <a:ext cx="6569190" cy="5439663"/>
          </a:xfrm>
          <a:prstGeom prst="rect">
            <a:avLst/>
          </a:prstGeom>
        </p:spPr>
      </p:pic>
      <p:sp>
        <p:nvSpPr>
          <p:cNvPr id="14" name="ZoneTexte 6"/>
          <p:cNvSpPr txBox="1"/>
          <p:nvPr/>
        </p:nvSpPr>
        <p:spPr>
          <a:xfrm>
            <a:off x="7567462" y="1163587"/>
            <a:ext cx="899605" cy="523220"/>
          </a:xfrm>
          <a:prstGeom prst="rect">
            <a:avLst/>
          </a:prstGeom>
          <a:solidFill>
            <a:srgbClr val="FFCCCC"/>
          </a:solidFill>
        </p:spPr>
        <p:txBody>
          <a:bodyPr wrap="none" rtlCol="0">
            <a:spAutoFit/>
          </a:bodyPr>
          <a:lstStyle/>
          <a:p>
            <a:r>
              <a:rPr lang="fr-FR" sz="2400" i="1" dirty="0" err="1" smtClean="0">
                <a:latin typeface="Times New Roman" pitchFamily="18" charset="0"/>
                <a:cs typeface="Times New Roman" pitchFamily="18" charset="0"/>
              </a:rPr>
              <a:t>Im</a:t>
            </a:r>
            <a:r>
              <a:rPr lang="fr-FR" sz="2800" dirty="0" err="1" smtClean="0">
                <a:latin typeface="Monotype Corsiva" pitchFamily="66" charset="0"/>
                <a:cs typeface="Times New Roman" pitchFamily="18" charset="0"/>
              </a:rPr>
              <a:t>E</a:t>
            </a:r>
            <a:r>
              <a:rPr lang="fr-FR" sz="2800" baseline="-25000" dirty="0" err="1" smtClean="0">
                <a:latin typeface="Times New Roman" pitchFamily="18" charset="0"/>
                <a:cs typeface="Times New Roman" pitchFamily="18" charset="0"/>
              </a:rPr>
              <a:t>n</a:t>
            </a:r>
            <a:endParaRPr lang="en-US" sz="2800" baseline="-25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646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0210" y="864486"/>
            <a:ext cx="3594100" cy="542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8601" y="865903"/>
            <a:ext cx="3581400" cy="543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269520" y="38100"/>
            <a:ext cx="876018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3600" b="1" dirty="0" smtClean="0">
                <a:solidFill>
                  <a:srgbClr val="000090"/>
                </a:solidFill>
                <a:latin typeface="+mj-lt"/>
              </a:rPr>
              <a:t>Projections for </a:t>
            </a:r>
            <a:r>
              <a:rPr lang="fr-FR" sz="3600" b="1" dirty="0" err="1" smtClean="0">
                <a:solidFill>
                  <a:srgbClr val="000090"/>
                </a:solidFill>
                <a:latin typeface="+mj-lt"/>
              </a:rPr>
              <a:t>flavor</a:t>
            </a:r>
            <a:r>
              <a:rPr lang="fr-FR" sz="3600" b="1" dirty="0" smtClean="0">
                <a:solidFill>
                  <a:srgbClr val="000090"/>
                </a:solidFill>
                <a:latin typeface="+mj-lt"/>
              </a:rPr>
              <a:t> </a:t>
            </a:r>
            <a:r>
              <a:rPr lang="fr-FR" sz="3600" b="1" dirty="0" err="1" smtClean="0">
                <a:solidFill>
                  <a:srgbClr val="000090"/>
                </a:solidFill>
                <a:latin typeface="+mj-lt"/>
              </a:rPr>
              <a:t>separation</a:t>
            </a:r>
            <a:r>
              <a:rPr lang="fr-FR" sz="3600" b="1" dirty="0" smtClean="0">
                <a:solidFill>
                  <a:srgbClr val="000090"/>
                </a:solidFill>
                <a:latin typeface="+mj-lt"/>
              </a:rPr>
              <a:t> </a:t>
            </a:r>
            <a:r>
              <a:rPr lang="fr-FR" sz="3600" b="1" dirty="0" smtClean="0">
                <a:solidFill>
                  <a:srgbClr val="000090"/>
                </a:solidFill>
                <a:latin typeface="Times New Roman"/>
                <a:cs typeface="Times New Roman"/>
              </a:rPr>
              <a:t>(</a:t>
            </a:r>
            <a:r>
              <a:rPr lang="fr-FR" sz="3600" b="1" i="1" dirty="0" err="1" smtClean="0">
                <a:solidFill>
                  <a:srgbClr val="000090"/>
                </a:solidFill>
                <a:latin typeface="Times New Roman"/>
                <a:cs typeface="Times New Roman"/>
              </a:rPr>
              <a:t>ImH</a:t>
            </a:r>
            <a:r>
              <a:rPr lang="fr-FR" sz="3600" b="1" i="1" dirty="0" smtClean="0">
                <a:solidFill>
                  <a:srgbClr val="000090"/>
                </a:solidFill>
                <a:latin typeface="Times New Roman"/>
                <a:cs typeface="Times New Roman"/>
              </a:rPr>
              <a:t>, </a:t>
            </a:r>
            <a:r>
              <a:rPr lang="fr-FR" sz="3600" b="1" i="1" dirty="0" err="1" smtClean="0">
                <a:solidFill>
                  <a:srgbClr val="000090"/>
                </a:solidFill>
                <a:latin typeface="Times New Roman"/>
                <a:cs typeface="Times New Roman"/>
              </a:rPr>
              <a:t>ImE</a:t>
            </a:r>
            <a:r>
              <a:rPr lang="fr-FR" sz="3600" b="1" dirty="0" smtClean="0">
                <a:solidFill>
                  <a:srgbClr val="000090"/>
                </a:solidFill>
                <a:latin typeface="Times New Roman"/>
                <a:cs typeface="Times New Roman"/>
              </a:rPr>
              <a:t>)</a:t>
            </a:r>
            <a:endParaRPr lang="en-US" sz="3600" b="1" dirty="0">
              <a:solidFill>
                <a:srgbClr val="000090"/>
              </a:solidFill>
              <a:latin typeface="Times New Roman"/>
              <a:cs typeface="Times New Roman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116930" y="1723710"/>
            <a:ext cx="17513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0" dirty="0" smtClean="0">
                <a:cs typeface="Times New Roman" pitchFamily="18" charset="0"/>
              </a:rPr>
              <a:t>Fit </a:t>
            </a:r>
            <a:r>
              <a:rPr lang="fr-FR" sz="1600" b="0" dirty="0" err="1" smtClean="0">
                <a:cs typeface="Times New Roman" pitchFamily="18" charset="0"/>
              </a:rPr>
              <a:t>using</a:t>
            </a:r>
            <a:r>
              <a:rPr lang="fr-FR" sz="1600" b="0" dirty="0" smtClean="0">
                <a:cs typeface="Times New Roman" pitchFamily="18" charset="0"/>
              </a:rPr>
              <a:t> all the </a:t>
            </a:r>
            <a:r>
              <a:rPr lang="fr-FR" sz="1600" b="0" dirty="0" err="1" smtClean="0">
                <a:cs typeface="Times New Roman" pitchFamily="18" charset="0"/>
              </a:rPr>
              <a:t>projected</a:t>
            </a:r>
            <a:r>
              <a:rPr lang="fr-FR" sz="1600" b="0" dirty="0" smtClean="0">
                <a:cs typeface="Times New Roman" pitchFamily="18" charset="0"/>
              </a:rPr>
              <a:t> </a:t>
            </a:r>
            <a:r>
              <a:rPr lang="fr-FR" sz="1600" dirty="0" err="1" smtClean="0">
                <a:cs typeface="Times New Roman" pitchFamily="18" charset="0"/>
              </a:rPr>
              <a:t>pDVCS</a:t>
            </a:r>
            <a:r>
              <a:rPr lang="fr-FR" sz="1600" b="0" dirty="0" smtClean="0">
                <a:cs typeface="Times New Roman" pitchFamily="18" charset="0"/>
              </a:rPr>
              <a:t> </a:t>
            </a:r>
            <a:r>
              <a:rPr lang="fr-FR" sz="1600" b="0" dirty="0" err="1" smtClean="0">
                <a:cs typeface="Times New Roman" pitchFamily="18" charset="0"/>
              </a:rPr>
              <a:t>asymmetries</a:t>
            </a:r>
            <a:r>
              <a:rPr lang="fr-FR" sz="1600" b="0" dirty="0" smtClean="0">
                <a:cs typeface="Times New Roman" pitchFamily="18" charset="0"/>
              </a:rPr>
              <a:t> of the CLAS12 program</a:t>
            </a:r>
            <a:endParaRPr lang="en-US" sz="1600" b="0" dirty="0">
              <a:cs typeface="Times New Roman" pitchFamily="18" charset="0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116930" y="3317760"/>
            <a:ext cx="16238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0" dirty="0" smtClean="0">
                <a:solidFill>
                  <a:srgbClr val="000090"/>
                </a:solidFill>
                <a:latin typeface="+mj-lt"/>
                <a:cs typeface="Times New Roman" pitchFamily="18" charset="0"/>
              </a:rPr>
              <a:t>Fit </a:t>
            </a:r>
            <a:r>
              <a:rPr lang="fr-FR" sz="1600" b="0" dirty="0" err="1" smtClean="0">
                <a:solidFill>
                  <a:srgbClr val="000090"/>
                </a:solidFill>
                <a:latin typeface="+mj-lt"/>
                <a:cs typeface="Times New Roman" pitchFamily="18" charset="0"/>
              </a:rPr>
              <a:t>using</a:t>
            </a:r>
            <a:r>
              <a:rPr lang="fr-FR" sz="1600" b="0" dirty="0" smtClean="0">
                <a:solidFill>
                  <a:srgbClr val="000090"/>
                </a:solidFill>
                <a:latin typeface="+mj-lt"/>
                <a:cs typeface="Times New Roman" pitchFamily="18" charset="0"/>
              </a:rPr>
              <a:t> the </a:t>
            </a:r>
            <a:r>
              <a:rPr lang="fr-FR" sz="1600" b="0" dirty="0" err="1" smtClean="0">
                <a:solidFill>
                  <a:srgbClr val="000090"/>
                </a:solidFill>
                <a:latin typeface="+mj-lt"/>
                <a:cs typeface="Times New Roman" pitchFamily="18" charset="0"/>
              </a:rPr>
              <a:t>projected</a:t>
            </a:r>
            <a:r>
              <a:rPr lang="fr-FR" sz="1600" b="0" dirty="0" smtClean="0">
                <a:solidFill>
                  <a:srgbClr val="000090"/>
                </a:solidFill>
                <a:latin typeface="+mj-lt"/>
                <a:cs typeface="Times New Roman" pitchFamily="18" charset="0"/>
              </a:rPr>
              <a:t> </a:t>
            </a:r>
            <a:r>
              <a:rPr lang="fr-FR" sz="1600" dirty="0" err="1" smtClean="0">
                <a:solidFill>
                  <a:srgbClr val="000090"/>
                </a:solidFill>
                <a:latin typeface="+mj-lt"/>
                <a:cs typeface="Times New Roman" pitchFamily="18" charset="0"/>
              </a:rPr>
              <a:t>nDVCS</a:t>
            </a:r>
            <a:r>
              <a:rPr lang="fr-FR" sz="1600" dirty="0" smtClean="0">
                <a:solidFill>
                  <a:srgbClr val="000090"/>
                </a:solidFill>
                <a:latin typeface="+mj-lt"/>
                <a:cs typeface="Times New Roman" pitchFamily="18" charset="0"/>
              </a:rPr>
              <a:t> </a:t>
            </a:r>
            <a:r>
              <a:rPr lang="fr-FR" sz="1600" b="0" dirty="0" err="1" smtClean="0">
                <a:solidFill>
                  <a:srgbClr val="000090"/>
                </a:solidFill>
                <a:latin typeface="+mj-lt"/>
                <a:cs typeface="Times New Roman" pitchFamily="18" charset="0"/>
              </a:rPr>
              <a:t>asymmetries</a:t>
            </a:r>
            <a:r>
              <a:rPr lang="fr-FR" sz="1600" b="0" dirty="0" smtClean="0">
                <a:solidFill>
                  <a:srgbClr val="000090"/>
                </a:solidFill>
                <a:latin typeface="+mj-lt"/>
                <a:cs typeface="Times New Roman" pitchFamily="18" charset="0"/>
              </a:rPr>
              <a:t> of E12-06-109a and E12-11-003</a:t>
            </a:r>
            <a:endParaRPr lang="en-US" sz="1600" b="0" dirty="0">
              <a:solidFill>
                <a:srgbClr val="00009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2822025" y="3674680"/>
            <a:ext cx="1236236" cy="369332"/>
          </a:xfrm>
          <a:prstGeom prst="rect">
            <a:avLst/>
          </a:prstGeom>
          <a:solidFill>
            <a:srgbClr val="FFFF00"/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 smtClean="0">
                <a:cs typeface="Times New Roman" pitchFamily="18" charset="0"/>
              </a:rPr>
              <a:t>Quark </a:t>
            </a:r>
            <a:r>
              <a:rPr lang="fr-FR" dirty="0" err="1" smtClean="0">
                <a:cs typeface="Times New Roman" pitchFamily="18" charset="0"/>
              </a:rPr>
              <a:t>CFFs</a:t>
            </a:r>
            <a:endParaRPr lang="en-US" dirty="0">
              <a:cs typeface="Times New Roman" pitchFamily="18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2803189" y="939801"/>
            <a:ext cx="1441420" cy="369332"/>
          </a:xfrm>
          <a:prstGeom prst="rect">
            <a:avLst/>
          </a:prstGeom>
          <a:solidFill>
            <a:srgbClr val="FFFF00"/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 err="1" smtClean="0">
                <a:latin typeface="+mj-lt"/>
                <a:cs typeface="Times New Roman" pitchFamily="18" charset="0"/>
              </a:rPr>
              <a:t>Nucleon</a:t>
            </a:r>
            <a:r>
              <a:rPr lang="fr-FR" dirty="0" smtClean="0">
                <a:latin typeface="+mj-lt"/>
                <a:cs typeface="Times New Roman" pitchFamily="18" charset="0"/>
              </a:rPr>
              <a:t> </a:t>
            </a:r>
            <a:r>
              <a:rPr lang="fr-FR" dirty="0" err="1" smtClean="0">
                <a:latin typeface="+mj-lt"/>
                <a:cs typeface="Times New Roman" pitchFamily="18" charset="0"/>
              </a:rPr>
              <a:t>CFFs</a:t>
            </a:r>
            <a:endParaRPr lang="en-US" dirty="0">
              <a:latin typeface="+mj-lt"/>
              <a:cs typeface="Times New Roman" pitchFamily="18" charset="0"/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7E77C-B8D7-B747-AFEA-1631B5F3708F}" type="datetime1">
              <a:rPr lang="en-US" smtClean="0"/>
              <a:pPr/>
              <a:t>7/28/16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577F5-4CBB-1B4A-A4E3-F09C5D46D8A7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V. Burkert, PAC44 Meeting, July 25, 2016</a:t>
            </a:r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5842000" y="2006600"/>
            <a:ext cx="2819400" cy="1588"/>
          </a:xfrm>
          <a:prstGeom prst="line">
            <a:avLst/>
          </a:prstGeom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829300" y="4813300"/>
            <a:ext cx="2819400" cy="1588"/>
          </a:xfrm>
          <a:prstGeom prst="line">
            <a:avLst/>
          </a:prstGeom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2286000" y="2949460"/>
            <a:ext cx="2819400" cy="1588"/>
          </a:xfrm>
          <a:prstGeom prst="line">
            <a:avLst/>
          </a:prstGeom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2286000" y="5806960"/>
            <a:ext cx="2819400" cy="1588"/>
          </a:xfrm>
          <a:prstGeom prst="line">
            <a:avLst/>
          </a:prstGeom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4575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000090"/>
                </a:solidFill>
              </a:rPr>
              <a:t> E12-06-109A</a:t>
            </a:r>
            <a:endParaRPr lang="en-US" sz="4000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70713-DEB4-104B-B031-602BCFF4C197}" type="datetime1">
              <a:rPr lang="en-US" smtClean="0"/>
              <a:pPr/>
              <a:t>7/28/16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V. Burkert, PAC44 Meeting, July 25,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577F5-4CBB-1B4A-A4E3-F09C5D46D8A7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7" name="Picture 6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9032" y="1329878"/>
            <a:ext cx="7214870" cy="4927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257300" y="960546"/>
            <a:ext cx="701040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0090"/>
                </a:solidFill>
              </a:rPr>
              <a:t>Report of CLAS  collaboration Evaluation Committee </a:t>
            </a:r>
            <a:endParaRPr lang="en-US" sz="2400" b="1" dirty="0">
              <a:solidFill>
                <a:srgbClr val="00009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263332" y="3289300"/>
            <a:ext cx="7004368" cy="1016000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423054353"/>
              </p:ext>
            </p:extLst>
          </p:nvPr>
        </p:nvGraphicFramePr>
        <p:xfrm>
          <a:off x="69488" y="902172"/>
          <a:ext cx="9068239" cy="485092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39347"/>
                <a:gridCol w="2703583"/>
                <a:gridCol w="870197"/>
                <a:gridCol w="465144"/>
                <a:gridCol w="863276"/>
                <a:gridCol w="444500"/>
                <a:gridCol w="849531"/>
                <a:gridCol w="533400"/>
                <a:gridCol w="762000"/>
                <a:gridCol w="637261"/>
              </a:tblGrid>
              <a:tr h="240828">
                <a:tc>
                  <a:txBody>
                    <a:bodyPr/>
                    <a:lstStyle/>
                    <a:p>
                      <a:r>
                        <a:rPr lang="en-US" sz="900" b="0" i="0" dirty="0" smtClean="0">
                          <a:latin typeface="Arial Narrow"/>
                          <a:cs typeface="Arial Narrow"/>
                        </a:rPr>
                        <a:t>Proposal</a:t>
                      </a:r>
                      <a:endParaRPr lang="en-US" sz="900" b="0" i="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i="0" dirty="0" smtClean="0">
                          <a:latin typeface="Arial Narrow"/>
                          <a:cs typeface="Arial Narrow"/>
                        </a:rPr>
                        <a:t>Physics</a:t>
                      </a:r>
                      <a:endParaRPr lang="en-US" sz="900" b="0" i="0" dirty="0">
                        <a:latin typeface="Arial Narrow"/>
                        <a:cs typeface="Arial Narrow"/>
                      </a:endParaRPr>
                    </a:p>
                  </a:txBody>
                  <a:tcP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i="0" dirty="0" smtClean="0">
                          <a:latin typeface="Arial Narrow"/>
                          <a:cs typeface="Arial Narrow"/>
                        </a:rPr>
                        <a:t>Contact</a:t>
                      </a:r>
                      <a:endParaRPr lang="en-US" sz="900" b="0" i="0" dirty="0">
                        <a:latin typeface="Arial Narrow"/>
                        <a:cs typeface="Arial Narrow"/>
                      </a:endParaRPr>
                    </a:p>
                  </a:txBody>
                  <a:tcP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i="0" dirty="0" smtClean="0">
                          <a:latin typeface="Arial Narrow"/>
                          <a:cs typeface="Arial Narrow"/>
                        </a:rPr>
                        <a:t>Rating</a:t>
                      </a:r>
                      <a:endParaRPr lang="en-US" sz="900" b="0" i="0" dirty="0">
                        <a:latin typeface="Arial Narrow"/>
                        <a:cs typeface="Arial Narrow"/>
                      </a:endParaRPr>
                    </a:p>
                  </a:txBody>
                  <a:tcP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i="0" dirty="0" smtClean="0">
                          <a:latin typeface="Arial Narrow"/>
                          <a:cs typeface="Arial Narrow"/>
                        </a:rPr>
                        <a:t>Days</a:t>
                      </a:r>
                      <a:endParaRPr lang="en-US" sz="900" b="0" i="0" dirty="0">
                        <a:latin typeface="Arial Narrow"/>
                        <a:cs typeface="Arial Narrow"/>
                      </a:endParaRPr>
                    </a:p>
                  </a:txBody>
                  <a:tcP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i="0" dirty="0" smtClean="0">
                          <a:solidFill>
                            <a:srgbClr val="0000FF"/>
                          </a:solidFill>
                          <a:latin typeface="Arial Narrow"/>
                          <a:cs typeface="Arial Narrow"/>
                        </a:rPr>
                        <a:t>Group </a:t>
                      </a:r>
                      <a:endParaRPr lang="en-US" sz="900" b="0" i="0" dirty="0">
                        <a:solidFill>
                          <a:srgbClr val="0000FF"/>
                        </a:solidFill>
                        <a:latin typeface="Arial Narrow"/>
                        <a:cs typeface="Arial Narrow"/>
                      </a:endParaRPr>
                    </a:p>
                  </a:txBody>
                  <a:tcP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i="0" baseline="0" dirty="0" smtClean="0">
                          <a:latin typeface="Arial Narrow"/>
                          <a:cs typeface="Arial Narrow"/>
                        </a:rPr>
                        <a:t>New equipment</a:t>
                      </a:r>
                      <a:endParaRPr lang="en-US" sz="900" b="0" i="0" dirty="0">
                        <a:latin typeface="Arial Narrow"/>
                        <a:cs typeface="Arial Narrow"/>
                      </a:endParaRPr>
                    </a:p>
                  </a:txBody>
                  <a:tcP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i="0" dirty="0" smtClean="0">
                          <a:latin typeface="Arial Narrow"/>
                          <a:cs typeface="Arial Narrow"/>
                        </a:rPr>
                        <a:t>Energy</a:t>
                      </a:r>
                    </a:p>
                  </a:txBody>
                  <a:tcP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i="0" baseline="0" dirty="0" smtClean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Run Group</a:t>
                      </a:r>
                      <a:endParaRPr lang="en-US" sz="900" b="0" i="0" dirty="0">
                        <a:solidFill>
                          <a:schemeClr val="tx1"/>
                        </a:solidFill>
                        <a:latin typeface="Arial Narrow"/>
                        <a:cs typeface="Arial Narrow"/>
                      </a:endParaRPr>
                    </a:p>
                  </a:txBody>
                  <a:tcP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i="0" dirty="0" smtClean="0">
                          <a:latin typeface="Arial Narrow"/>
                          <a:cs typeface="Arial Narrow"/>
                        </a:rPr>
                        <a:t>Target</a:t>
                      </a:r>
                      <a:endParaRPr lang="en-US" sz="900" b="0" i="0" dirty="0">
                        <a:latin typeface="Arial Narrow"/>
                        <a:cs typeface="Arial Narrow"/>
                      </a:endParaRPr>
                    </a:p>
                  </a:txBody>
                  <a:tcPr>
                    <a:lnR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472">
                <a:tc>
                  <a:txBody>
                    <a:bodyPr/>
                    <a:lstStyle/>
                    <a:p>
                      <a:r>
                        <a:rPr lang="en-US" sz="900" b="1" i="0" dirty="0" smtClean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E12-06-108</a:t>
                      </a:r>
                      <a:endParaRPr lang="en-US" sz="900" b="1" i="0" dirty="0">
                        <a:solidFill>
                          <a:schemeClr val="tx1"/>
                        </a:solidFill>
                        <a:latin typeface="Arial Narrow"/>
                        <a:cs typeface="Arial Narrow"/>
                      </a:endParaRPr>
                    </a:p>
                  </a:txBody>
                  <a:tcP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i="0" dirty="0" smtClean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Hard exclusive electro-production  of  </a:t>
                      </a:r>
                      <a:r>
                        <a:rPr lang="en-US" sz="900" b="0" i="0" baseline="0" dirty="0" smtClean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π</a:t>
                      </a:r>
                      <a:r>
                        <a:rPr lang="en-US" sz="900" b="0" i="0" baseline="30000" dirty="0" smtClean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0</a:t>
                      </a:r>
                      <a:r>
                        <a:rPr lang="en-US" sz="900" b="0" i="0" dirty="0" smtClean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, </a:t>
                      </a:r>
                      <a:r>
                        <a:rPr lang="en-US" sz="900" b="0" i="0" dirty="0" err="1" smtClean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η</a:t>
                      </a:r>
                      <a:r>
                        <a:rPr lang="en-US" sz="900" b="0" i="0" dirty="0" smtClean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endParaRPr lang="en-US" sz="900" b="0" i="0" dirty="0">
                        <a:solidFill>
                          <a:schemeClr val="tx1"/>
                        </a:solidFill>
                        <a:latin typeface="Arial Narrow"/>
                        <a:cs typeface="Arial Narrow"/>
                      </a:endParaRPr>
                    </a:p>
                  </a:txBody>
                  <a:tcP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i="0" dirty="0" err="1" smtClean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Stoler</a:t>
                      </a:r>
                      <a:endParaRPr lang="en-US" sz="900" b="0" i="0" dirty="0">
                        <a:solidFill>
                          <a:schemeClr val="tx1"/>
                        </a:solidFill>
                        <a:latin typeface="Arial Narrow"/>
                        <a:cs typeface="Arial Narrow"/>
                      </a:endParaRPr>
                    </a:p>
                  </a:txBody>
                  <a:tcP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i="0" dirty="0" smtClean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B</a:t>
                      </a:r>
                      <a:endParaRPr lang="en-US" sz="900" b="0" i="0" dirty="0">
                        <a:solidFill>
                          <a:schemeClr val="tx1"/>
                        </a:solidFill>
                        <a:latin typeface="Arial Narrow"/>
                        <a:cs typeface="Arial Narrow"/>
                      </a:endParaRPr>
                    </a:p>
                  </a:txBody>
                  <a:tcP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i="0" dirty="0" smtClean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80</a:t>
                      </a:r>
                      <a:endParaRPr lang="en-US" sz="900" b="0" i="0" dirty="0">
                        <a:solidFill>
                          <a:schemeClr val="tx1"/>
                        </a:solidFill>
                        <a:latin typeface="Arial Narrow"/>
                        <a:cs typeface="Arial Narrow"/>
                      </a:endParaRPr>
                    </a:p>
                  </a:txBody>
                  <a:tcP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CFFCC"/>
                    </a:solidFill>
                  </a:tcPr>
                </a:tc>
                <a:tc rowSpan="12">
                  <a:txBody>
                    <a:bodyPr/>
                    <a:lstStyle/>
                    <a:p>
                      <a:pPr algn="ctr"/>
                      <a:endParaRPr lang="en-US" sz="900" b="1" i="0" dirty="0" smtClean="0">
                        <a:solidFill>
                          <a:srgbClr val="0000FF"/>
                        </a:solidFill>
                        <a:latin typeface="Arial Narrow"/>
                        <a:cs typeface="Arial Narrow"/>
                      </a:endParaRPr>
                    </a:p>
                    <a:p>
                      <a:pPr algn="ctr"/>
                      <a:endParaRPr lang="en-US" sz="900" b="1" i="0" dirty="0" smtClean="0">
                        <a:solidFill>
                          <a:srgbClr val="0000FF"/>
                        </a:solidFill>
                        <a:latin typeface="Arial Narrow"/>
                        <a:cs typeface="Arial Narrow"/>
                      </a:endParaRPr>
                    </a:p>
                    <a:p>
                      <a:pPr algn="ctr"/>
                      <a:endParaRPr lang="en-US" sz="900" b="1" i="0" dirty="0" smtClean="0">
                        <a:solidFill>
                          <a:srgbClr val="0000FF"/>
                        </a:solidFill>
                        <a:latin typeface="Arial Narrow"/>
                        <a:cs typeface="Arial Narrow"/>
                      </a:endParaRPr>
                    </a:p>
                    <a:p>
                      <a:pPr algn="ctr"/>
                      <a:endParaRPr lang="en-US" sz="900" b="1" i="0" dirty="0" smtClean="0">
                        <a:solidFill>
                          <a:srgbClr val="0000FF"/>
                        </a:solidFill>
                        <a:latin typeface="Arial Narrow"/>
                        <a:cs typeface="Arial Narrow"/>
                      </a:endParaRPr>
                    </a:p>
                    <a:p>
                      <a:pPr algn="ctr"/>
                      <a:endParaRPr lang="en-US" sz="900" b="1" i="0" dirty="0" smtClean="0">
                        <a:solidFill>
                          <a:srgbClr val="0000FF"/>
                        </a:solidFill>
                        <a:latin typeface="Arial Narrow"/>
                        <a:cs typeface="Arial Narrow"/>
                      </a:endParaRPr>
                    </a:p>
                    <a:p>
                      <a:pPr algn="ctr"/>
                      <a:endParaRPr lang="en-US" sz="900" b="1" i="0" dirty="0" smtClean="0">
                        <a:solidFill>
                          <a:srgbClr val="0000FF"/>
                        </a:solidFill>
                        <a:latin typeface="Arial Narrow"/>
                        <a:cs typeface="Arial Narrow"/>
                      </a:endParaRPr>
                    </a:p>
                    <a:p>
                      <a:pPr algn="ctr"/>
                      <a:r>
                        <a:rPr lang="en-US" sz="900" b="1" i="0" dirty="0" smtClean="0">
                          <a:solidFill>
                            <a:srgbClr val="0000FF"/>
                          </a:solidFill>
                          <a:latin typeface="Arial Narrow"/>
                          <a:cs typeface="Arial Narrow"/>
                        </a:rPr>
                        <a:t>139</a:t>
                      </a:r>
                    </a:p>
                    <a:p>
                      <a:pPr algn="ctr"/>
                      <a:endParaRPr lang="en-US" sz="900" b="1" i="0" dirty="0" smtClean="0">
                        <a:solidFill>
                          <a:srgbClr val="FF0000"/>
                        </a:solidFill>
                        <a:latin typeface="Arial Narrow"/>
                        <a:cs typeface="Arial Narrow"/>
                      </a:endParaRPr>
                    </a:p>
                    <a:p>
                      <a:pPr algn="ctr"/>
                      <a:endParaRPr lang="en-US" sz="900" b="1" i="0" dirty="0" smtClean="0">
                        <a:solidFill>
                          <a:srgbClr val="FF0000"/>
                        </a:solidFill>
                        <a:latin typeface="Arial Narrow"/>
                        <a:cs typeface="Arial Narrow"/>
                      </a:endParaRPr>
                    </a:p>
                    <a:p>
                      <a:pPr algn="ctr"/>
                      <a:endParaRPr lang="en-US" sz="900" b="1" i="0" dirty="0" smtClean="0">
                        <a:solidFill>
                          <a:srgbClr val="FF0000"/>
                        </a:solidFill>
                        <a:latin typeface="Arial Narrow"/>
                        <a:cs typeface="Arial Narrow"/>
                      </a:endParaRPr>
                    </a:p>
                  </a:txBody>
                  <a:tcP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CFFCC"/>
                    </a:solidFill>
                  </a:tcPr>
                </a:tc>
                <a:tc rowSpan="12">
                  <a:txBody>
                    <a:bodyPr/>
                    <a:lstStyle/>
                    <a:p>
                      <a:r>
                        <a:rPr lang="en-US" sz="900" b="0" i="0" dirty="0" smtClean="0">
                          <a:latin typeface="Arial Narrow"/>
                          <a:cs typeface="Arial Narrow"/>
                        </a:rPr>
                        <a:t>RICH (1 sector)</a:t>
                      </a:r>
                    </a:p>
                    <a:p>
                      <a:r>
                        <a:rPr lang="en-US" sz="900" b="0" i="0" dirty="0" smtClean="0">
                          <a:latin typeface="Arial Narrow"/>
                          <a:cs typeface="Arial Narrow"/>
                        </a:rPr>
                        <a:t>Forward tagger</a:t>
                      </a:r>
                      <a:endParaRPr lang="en-US" sz="900" b="0" i="0" dirty="0">
                        <a:latin typeface="Arial Narrow"/>
                        <a:cs typeface="Arial Narrow"/>
                      </a:endParaRPr>
                    </a:p>
                  </a:txBody>
                  <a:tcP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CFFCC"/>
                    </a:solidFill>
                  </a:tcPr>
                </a:tc>
                <a:tc rowSpan="12">
                  <a:txBody>
                    <a:bodyPr/>
                    <a:lstStyle/>
                    <a:p>
                      <a:pPr algn="ctr"/>
                      <a:endParaRPr lang="en-US" sz="900" b="0" i="0" dirty="0" smtClean="0">
                        <a:latin typeface="Arial Narrow"/>
                        <a:cs typeface="Arial Narrow"/>
                      </a:endParaRPr>
                    </a:p>
                    <a:p>
                      <a:pPr algn="ctr"/>
                      <a:endParaRPr lang="en-US" sz="900" b="0" i="0" dirty="0" smtClean="0">
                        <a:latin typeface="Arial Narrow"/>
                        <a:cs typeface="Arial Narrow"/>
                      </a:endParaRPr>
                    </a:p>
                    <a:p>
                      <a:pPr algn="ctr"/>
                      <a:endParaRPr lang="en-US" sz="900" b="0" i="0" dirty="0" smtClean="0">
                        <a:latin typeface="Arial Narrow"/>
                        <a:cs typeface="Arial Narrow"/>
                      </a:endParaRPr>
                    </a:p>
                    <a:p>
                      <a:pPr algn="ctr"/>
                      <a:endParaRPr lang="en-US" sz="900" b="0" i="0" dirty="0" smtClean="0">
                        <a:latin typeface="Arial Narrow"/>
                        <a:cs typeface="Arial Narrow"/>
                      </a:endParaRPr>
                    </a:p>
                    <a:p>
                      <a:pPr algn="ctr"/>
                      <a:endParaRPr lang="en-US" sz="900" b="0" i="0" dirty="0" smtClean="0">
                        <a:latin typeface="Arial Narrow"/>
                        <a:cs typeface="Arial Narrow"/>
                      </a:endParaRPr>
                    </a:p>
                    <a:p>
                      <a:pPr algn="ctr"/>
                      <a:endParaRPr lang="en-US" sz="900" b="0" i="0" dirty="0" smtClean="0">
                        <a:latin typeface="Arial Narrow"/>
                        <a:cs typeface="Arial Narrow"/>
                      </a:endParaRPr>
                    </a:p>
                    <a:p>
                      <a:pPr algn="ctr"/>
                      <a:r>
                        <a:rPr lang="en-US" sz="900" b="0" i="0" dirty="0" smtClean="0">
                          <a:latin typeface="Arial Narrow"/>
                          <a:cs typeface="Arial Narrow"/>
                        </a:rPr>
                        <a:t>11</a:t>
                      </a:r>
                    </a:p>
                    <a:p>
                      <a:pPr algn="ctr"/>
                      <a:endParaRPr lang="en-US" sz="900" b="0" i="0" dirty="0">
                        <a:latin typeface="Arial Narrow"/>
                        <a:cs typeface="Arial Narrow"/>
                      </a:endParaRPr>
                    </a:p>
                  </a:txBody>
                  <a:tcP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CFFCC"/>
                    </a:solidFill>
                  </a:tcPr>
                </a:tc>
                <a:tc rowSpan="12">
                  <a:txBody>
                    <a:bodyPr/>
                    <a:lstStyle/>
                    <a:p>
                      <a:pPr algn="ctr"/>
                      <a:endParaRPr lang="en-US" sz="900" b="0" i="0" dirty="0" smtClean="0">
                        <a:solidFill>
                          <a:schemeClr val="tx1"/>
                        </a:solidFill>
                        <a:latin typeface="Arial Narrow"/>
                        <a:cs typeface="Arial Narrow"/>
                      </a:endParaRPr>
                    </a:p>
                    <a:p>
                      <a:pPr algn="ctr"/>
                      <a:endParaRPr lang="en-US" sz="900" b="0" i="0" dirty="0" smtClean="0">
                        <a:solidFill>
                          <a:schemeClr val="tx1"/>
                        </a:solidFill>
                        <a:latin typeface="Arial Narrow"/>
                        <a:cs typeface="Arial Narrow"/>
                      </a:endParaRPr>
                    </a:p>
                    <a:p>
                      <a:pPr algn="ctr"/>
                      <a:endParaRPr lang="en-US" sz="900" b="0" i="0" dirty="0" smtClean="0">
                        <a:solidFill>
                          <a:schemeClr val="tx1"/>
                        </a:solidFill>
                        <a:latin typeface="Arial Narrow"/>
                        <a:cs typeface="Arial Narrow"/>
                      </a:endParaRPr>
                    </a:p>
                    <a:p>
                      <a:pPr algn="ctr"/>
                      <a:endParaRPr lang="en-US" sz="900" b="0" i="0" dirty="0" smtClean="0">
                        <a:solidFill>
                          <a:schemeClr val="tx1"/>
                        </a:solidFill>
                        <a:latin typeface="Arial Narrow"/>
                        <a:cs typeface="Arial Narrow"/>
                      </a:endParaRPr>
                    </a:p>
                    <a:p>
                      <a:pPr algn="ctr"/>
                      <a:r>
                        <a:rPr lang="en-US" sz="900" b="1" i="0" dirty="0" smtClean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A</a:t>
                      </a:r>
                    </a:p>
                    <a:p>
                      <a:pPr algn="ctr"/>
                      <a:endParaRPr lang="en-US" sz="900" b="0" i="0" dirty="0" smtClean="0">
                        <a:solidFill>
                          <a:schemeClr val="tx1"/>
                        </a:solidFill>
                        <a:latin typeface="Arial Narrow"/>
                        <a:cs typeface="Arial Narrow"/>
                      </a:endParaRPr>
                    </a:p>
                    <a:p>
                      <a:pPr algn="ctr"/>
                      <a:r>
                        <a:rPr lang="en-US" sz="900" b="0" i="0" dirty="0" smtClean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F.</a:t>
                      </a:r>
                      <a:r>
                        <a:rPr lang="en-US" sz="900" b="0" i="0" baseline="0" dirty="0" smtClean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en-US" sz="900" b="0" i="0" baseline="0" dirty="0" err="1" smtClean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Sabatié</a:t>
                      </a:r>
                      <a:endParaRPr lang="en-US" sz="900" b="0" i="0" dirty="0">
                        <a:solidFill>
                          <a:schemeClr val="tx1"/>
                        </a:solidFill>
                        <a:latin typeface="Arial Narrow"/>
                        <a:cs typeface="Arial Narrow"/>
                      </a:endParaRPr>
                    </a:p>
                  </a:txBody>
                  <a:tcP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CFFCC"/>
                    </a:solidFill>
                  </a:tcPr>
                </a:tc>
                <a:tc rowSpan="12">
                  <a:txBody>
                    <a:bodyPr/>
                    <a:lstStyle/>
                    <a:p>
                      <a:pPr algn="ctr"/>
                      <a:r>
                        <a:rPr lang="en-US" sz="900" b="0" i="0" dirty="0" smtClean="0">
                          <a:latin typeface="Arial Narrow"/>
                          <a:cs typeface="Arial Narrow"/>
                        </a:rPr>
                        <a:t>liquid</a:t>
                      </a:r>
                    </a:p>
                    <a:p>
                      <a:pPr algn="ctr"/>
                      <a:r>
                        <a:rPr lang="en-US" sz="900" b="0" i="0" dirty="0" smtClean="0">
                          <a:latin typeface="Arial Narrow"/>
                          <a:cs typeface="Arial Narrow"/>
                        </a:rPr>
                        <a:t>H</a:t>
                      </a:r>
                      <a:r>
                        <a:rPr lang="en-US" sz="900" b="0" i="0" baseline="-25000" dirty="0" smtClean="0">
                          <a:latin typeface="Arial Narrow"/>
                          <a:cs typeface="Arial Narrow"/>
                        </a:rPr>
                        <a:t>2</a:t>
                      </a:r>
                      <a:endParaRPr lang="en-US" sz="900" b="0" i="0" baseline="-25000" dirty="0">
                        <a:latin typeface="Arial Narrow"/>
                        <a:cs typeface="Arial Narrow"/>
                      </a:endParaRPr>
                    </a:p>
                  </a:txBody>
                  <a:tcP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CFFCC"/>
                    </a:solidFill>
                  </a:tcPr>
                </a:tc>
              </a:tr>
              <a:tr h="215472">
                <a:tc>
                  <a:txBody>
                    <a:bodyPr/>
                    <a:lstStyle/>
                    <a:p>
                      <a:r>
                        <a:rPr lang="en-US" sz="900" b="0" i="0" dirty="0" smtClean="0">
                          <a:solidFill>
                            <a:srgbClr val="000000"/>
                          </a:solidFill>
                          <a:latin typeface="Arial Narrow"/>
                          <a:cs typeface="Arial Narrow"/>
                        </a:rPr>
                        <a:t>E12-06-108A</a:t>
                      </a:r>
                      <a:endParaRPr lang="en-US" sz="900" b="0" i="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dirty="0" smtClean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Exclusive N*-&gt;KY Studies with CLAS12 </a:t>
                      </a:r>
                      <a:endParaRPr lang="en-US" sz="900" b="0" i="0" dirty="0">
                        <a:solidFill>
                          <a:schemeClr val="tx1"/>
                        </a:solidFill>
                        <a:latin typeface="Arial Narrow"/>
                        <a:cs typeface="Arial Narrow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i="0" dirty="0" smtClean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Carman</a:t>
                      </a:r>
                      <a:endParaRPr lang="en-US" sz="900" b="0" i="0" dirty="0">
                        <a:solidFill>
                          <a:schemeClr val="tx1"/>
                        </a:solidFill>
                        <a:latin typeface="Arial Narrow"/>
                        <a:cs typeface="Arial Narrow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b="0" i="0" dirty="0">
                        <a:solidFill>
                          <a:schemeClr val="tx1"/>
                        </a:solidFill>
                        <a:latin typeface="Arial Narrow"/>
                        <a:cs typeface="Arial Narrow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i="0" dirty="0" smtClean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(60)</a:t>
                      </a:r>
                      <a:endParaRPr lang="en-US" sz="900" b="0" i="0" dirty="0">
                        <a:solidFill>
                          <a:schemeClr val="tx1"/>
                        </a:solidFill>
                        <a:latin typeface="Arial Narrow"/>
                        <a:cs typeface="Arial Narrow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15472">
                <a:tc>
                  <a:txBody>
                    <a:bodyPr/>
                    <a:lstStyle/>
                    <a:p>
                      <a:r>
                        <a:rPr lang="en-US" sz="1000" b="0" i="0" dirty="0" smtClean="0">
                          <a:solidFill>
                            <a:srgbClr val="FF0000"/>
                          </a:solidFill>
                          <a:latin typeface="Arial Narrow"/>
                          <a:cs typeface="Arial Narrow"/>
                        </a:rPr>
                        <a:t>E12-06-108B</a:t>
                      </a:r>
                      <a:endParaRPr lang="en-US" sz="1000" b="0" i="0" dirty="0">
                        <a:solidFill>
                          <a:srgbClr val="FF0000"/>
                        </a:solidFill>
                        <a:latin typeface="Arial Narrow"/>
                        <a:cs typeface="Arial Narrow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dirty="0" smtClean="0">
                          <a:solidFill>
                            <a:srgbClr val="FF0000"/>
                          </a:solidFill>
                          <a:latin typeface="Arial Narrow"/>
                          <a:cs typeface="Arial Narrow"/>
                        </a:rPr>
                        <a:t>Transition Form Factor of the </a:t>
                      </a:r>
                      <a:r>
                        <a:rPr lang="en-US" sz="1000" b="0" i="0" dirty="0" err="1" smtClean="0">
                          <a:solidFill>
                            <a:srgbClr val="FF0000"/>
                          </a:solidFill>
                          <a:latin typeface="Arial Narrow"/>
                          <a:cs typeface="Arial Narrow"/>
                        </a:rPr>
                        <a:t>η</a:t>
                      </a:r>
                      <a:r>
                        <a:rPr lang="en-US" sz="1000" b="0" i="0" dirty="0" smtClean="0">
                          <a:solidFill>
                            <a:srgbClr val="FF0000"/>
                          </a:solidFill>
                          <a:latin typeface="Arial Narrow"/>
                          <a:cs typeface="Arial Narrow"/>
                        </a:rPr>
                        <a:t>’ Meson</a:t>
                      </a:r>
                      <a:r>
                        <a:rPr lang="en-US" sz="1000" b="0" i="0" baseline="0" dirty="0" smtClean="0">
                          <a:solidFill>
                            <a:srgbClr val="FF0000"/>
                          </a:solidFill>
                          <a:latin typeface="Arial Narrow"/>
                          <a:cs typeface="Arial Narrow"/>
                        </a:rPr>
                        <a:t> with CLAS12</a:t>
                      </a:r>
                      <a:endParaRPr lang="en-US" sz="1000" b="0" i="0" dirty="0">
                        <a:solidFill>
                          <a:srgbClr val="FF0000"/>
                        </a:solidFill>
                        <a:latin typeface="Arial Narrow"/>
                        <a:cs typeface="Arial Narrow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0" i="0" dirty="0" smtClean="0">
                          <a:solidFill>
                            <a:srgbClr val="FF0000"/>
                          </a:solidFill>
                          <a:latin typeface="Arial Narrow"/>
                          <a:cs typeface="Arial Narrow"/>
                        </a:rPr>
                        <a:t>Kunkel</a:t>
                      </a:r>
                      <a:endParaRPr lang="en-US" sz="1000" b="0" i="0" dirty="0">
                        <a:solidFill>
                          <a:srgbClr val="FF0000"/>
                        </a:solidFill>
                        <a:latin typeface="Arial Narrow"/>
                        <a:cs typeface="Arial Narrow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 dirty="0">
                        <a:solidFill>
                          <a:srgbClr val="FF0000"/>
                        </a:solidFill>
                        <a:latin typeface="Arial Narrow"/>
                        <a:cs typeface="Arial Narrow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i="0" dirty="0" smtClean="0">
                          <a:solidFill>
                            <a:srgbClr val="FF0000"/>
                          </a:solidFill>
                          <a:latin typeface="Arial Narrow"/>
                          <a:cs typeface="Arial Narrow"/>
                        </a:rPr>
                        <a:t>(80)</a:t>
                      </a:r>
                      <a:endParaRPr lang="en-US" sz="1000" b="0" i="0" dirty="0">
                        <a:solidFill>
                          <a:srgbClr val="FF0000"/>
                        </a:solidFill>
                        <a:latin typeface="Arial Narrow"/>
                        <a:cs typeface="Arial Narrow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23792">
                <a:tc>
                  <a:txBody>
                    <a:bodyPr/>
                    <a:lstStyle/>
                    <a:p>
                      <a:r>
                        <a:rPr lang="en-US" sz="900" b="1" i="0" dirty="0" smtClean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E12-06-112</a:t>
                      </a:r>
                      <a:endParaRPr lang="en-US" sz="900" b="1" i="0" dirty="0">
                        <a:solidFill>
                          <a:schemeClr val="tx1"/>
                        </a:solidFill>
                        <a:latin typeface="Arial Narrow"/>
                        <a:cs typeface="Arial Narrow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i="0" dirty="0" smtClean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Proton’s quark dynamics in SIDIS</a:t>
                      </a:r>
                      <a:r>
                        <a:rPr lang="en-US" sz="900" b="0" i="0" baseline="0" dirty="0" smtClean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 pion production</a:t>
                      </a:r>
                      <a:endParaRPr lang="en-US" sz="900" b="0" i="0" dirty="0">
                        <a:solidFill>
                          <a:schemeClr val="tx1"/>
                        </a:solidFill>
                        <a:latin typeface="Arial Narrow"/>
                        <a:cs typeface="Arial Narrow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i="0" dirty="0" err="1" smtClean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Avakian</a:t>
                      </a:r>
                      <a:endParaRPr lang="en-US" sz="900" b="0" i="0" dirty="0">
                        <a:solidFill>
                          <a:schemeClr val="tx1"/>
                        </a:solidFill>
                        <a:latin typeface="Arial Narrow"/>
                        <a:cs typeface="Arial Narrow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i="0" dirty="0" smtClean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A</a:t>
                      </a:r>
                      <a:endParaRPr lang="en-US" sz="900" b="0" i="0" dirty="0">
                        <a:solidFill>
                          <a:schemeClr val="tx1"/>
                        </a:solidFill>
                        <a:latin typeface="Arial Narrow"/>
                        <a:cs typeface="Arial Narrow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i="0" dirty="0" smtClean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60</a:t>
                      </a:r>
                      <a:endParaRPr lang="en-US" sz="900" b="0" i="0" dirty="0">
                        <a:solidFill>
                          <a:schemeClr val="tx1"/>
                        </a:solidFill>
                        <a:latin typeface="Arial Narrow"/>
                        <a:cs typeface="Arial Narrow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1000" b="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000" b="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000" b="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000" b="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23792">
                <a:tc>
                  <a:txBody>
                    <a:bodyPr/>
                    <a:lstStyle/>
                    <a:p>
                      <a:r>
                        <a:rPr lang="en-US" sz="900" b="0" i="0" dirty="0" smtClean="0">
                          <a:solidFill>
                            <a:srgbClr val="000000"/>
                          </a:solidFill>
                          <a:latin typeface="Arial Narrow"/>
                          <a:cs typeface="Arial Narrow"/>
                        </a:rPr>
                        <a:t>E12-06-112A</a:t>
                      </a:r>
                      <a:endParaRPr lang="en-US" sz="900" b="0" i="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i="0" dirty="0" smtClean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Semi-inclusive</a:t>
                      </a:r>
                      <a:r>
                        <a:rPr lang="en-US" sz="900" b="0" i="0" baseline="0" dirty="0" smtClean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en-US" sz="900" b="0" i="0" baseline="0" dirty="0" err="1" smtClean="0">
                          <a:solidFill>
                            <a:schemeClr val="tx1"/>
                          </a:solidFill>
                          <a:latin typeface="Arial Narrow"/>
                          <a:ea typeface="Lucida Grande"/>
                          <a:cs typeface="Arial Narrow"/>
                        </a:rPr>
                        <a:t>Λ</a:t>
                      </a:r>
                      <a:r>
                        <a:rPr lang="en-US" sz="900" b="0" i="0" dirty="0" smtClean="0">
                          <a:solidFill>
                            <a:schemeClr val="tx1"/>
                          </a:solidFill>
                          <a:latin typeface="Arial Narrow"/>
                          <a:ea typeface="Lucida Grande"/>
                          <a:cs typeface="Arial Narrow"/>
                        </a:rPr>
                        <a:t> </a:t>
                      </a:r>
                      <a:r>
                        <a:rPr lang="en-US" sz="900" b="0" i="0" dirty="0" err="1" smtClean="0">
                          <a:solidFill>
                            <a:schemeClr val="tx1"/>
                          </a:solidFill>
                          <a:latin typeface="Arial Narrow"/>
                          <a:ea typeface="Lucida Grande"/>
                          <a:cs typeface="Arial Narrow"/>
                        </a:rPr>
                        <a:t>productiuon</a:t>
                      </a:r>
                      <a:r>
                        <a:rPr lang="en-US" sz="900" b="0" i="0" dirty="0" smtClean="0">
                          <a:solidFill>
                            <a:schemeClr val="tx1"/>
                          </a:solidFill>
                          <a:latin typeface="Arial Narrow"/>
                          <a:ea typeface="Lucida Grande"/>
                          <a:cs typeface="Arial Narrow"/>
                        </a:rPr>
                        <a:t> in target fragmentation region</a:t>
                      </a:r>
                      <a:endParaRPr lang="en-US" sz="900" b="0" i="0" dirty="0">
                        <a:solidFill>
                          <a:schemeClr val="tx1"/>
                        </a:solidFill>
                        <a:latin typeface="Arial Narrow"/>
                        <a:cs typeface="Arial Narrow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i="0" dirty="0" err="1" smtClean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Mirazita</a:t>
                      </a:r>
                      <a:endParaRPr lang="en-US" sz="900" b="0" i="0" dirty="0">
                        <a:solidFill>
                          <a:schemeClr val="tx1"/>
                        </a:solidFill>
                        <a:latin typeface="Arial Narrow"/>
                        <a:cs typeface="Arial Narrow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b="0" i="0" dirty="0">
                        <a:solidFill>
                          <a:schemeClr val="tx1"/>
                        </a:solidFill>
                        <a:latin typeface="Arial Narrow"/>
                        <a:cs typeface="Arial Narrow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i="0" dirty="0" smtClean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(60)</a:t>
                      </a:r>
                      <a:endParaRPr lang="en-US" sz="900" b="0" i="0" dirty="0">
                        <a:solidFill>
                          <a:schemeClr val="tx1"/>
                        </a:solidFill>
                        <a:latin typeface="Arial Narrow"/>
                        <a:cs typeface="Arial Narrow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23792">
                <a:tc>
                  <a:txBody>
                    <a:bodyPr/>
                    <a:lstStyle/>
                    <a:p>
                      <a:r>
                        <a:rPr lang="en-US" sz="900" b="0" i="0" dirty="0" smtClean="0">
                          <a:solidFill>
                            <a:srgbClr val="000000"/>
                          </a:solidFill>
                          <a:latin typeface="Arial Narrow"/>
                          <a:cs typeface="Arial Narrow"/>
                        </a:rPr>
                        <a:t>E12-06-112B</a:t>
                      </a:r>
                      <a:endParaRPr lang="en-US" sz="900" b="0" i="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i="0" dirty="0" err="1" smtClean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Colinear</a:t>
                      </a:r>
                      <a:r>
                        <a:rPr lang="en-US" sz="900" b="0" i="0" dirty="0" smtClean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 nucleon structure at twist-3</a:t>
                      </a:r>
                      <a:endParaRPr lang="en-US" sz="900" b="0" i="0" dirty="0">
                        <a:solidFill>
                          <a:schemeClr val="tx1"/>
                        </a:solidFill>
                        <a:latin typeface="Arial Narrow"/>
                        <a:cs typeface="Arial Narrow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i="0" dirty="0" smtClean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Pisano</a:t>
                      </a:r>
                      <a:endParaRPr lang="en-US" sz="900" b="0" i="0" dirty="0">
                        <a:solidFill>
                          <a:schemeClr val="tx1"/>
                        </a:solidFill>
                        <a:latin typeface="Arial Narrow"/>
                        <a:cs typeface="Arial Narrow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b="0" i="0" dirty="0">
                        <a:solidFill>
                          <a:schemeClr val="tx1"/>
                        </a:solidFill>
                        <a:latin typeface="Arial Narrow"/>
                        <a:cs typeface="Arial Narrow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i="0" dirty="0" smtClean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(60)</a:t>
                      </a:r>
                      <a:endParaRPr lang="en-US" sz="900" b="0" i="0" dirty="0">
                        <a:solidFill>
                          <a:schemeClr val="tx1"/>
                        </a:solidFill>
                        <a:latin typeface="Arial Narrow"/>
                        <a:cs typeface="Arial Narrow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15472">
                <a:tc>
                  <a:txBody>
                    <a:bodyPr/>
                    <a:lstStyle/>
                    <a:p>
                      <a:r>
                        <a:rPr lang="en-US" sz="900" b="0" i="0" dirty="0" smtClean="0">
                          <a:solidFill>
                            <a:srgbClr val="000000"/>
                          </a:solidFill>
                          <a:latin typeface="Arial Narrow"/>
                          <a:cs typeface="Arial Narrow"/>
                        </a:rPr>
                        <a:t>E12-06-119(a)</a:t>
                      </a:r>
                      <a:endParaRPr lang="en-US" sz="900" b="0" i="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i="0" dirty="0" smtClean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Deeply Virtual Compton</a:t>
                      </a:r>
                      <a:r>
                        <a:rPr lang="en-US" sz="900" b="0" i="0" baseline="0" dirty="0" smtClean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 Scattering</a:t>
                      </a:r>
                      <a:endParaRPr lang="en-US" sz="900" b="0" i="0" dirty="0">
                        <a:solidFill>
                          <a:schemeClr val="tx1"/>
                        </a:solidFill>
                        <a:latin typeface="Arial Narrow"/>
                        <a:cs typeface="Arial Narrow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i="0" dirty="0" err="1" smtClean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Sabatie</a:t>
                      </a:r>
                      <a:endParaRPr lang="en-US" sz="900" b="0" i="0" dirty="0">
                        <a:solidFill>
                          <a:schemeClr val="tx1"/>
                        </a:solidFill>
                        <a:latin typeface="Arial Narrow"/>
                        <a:cs typeface="Arial Narrow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i="0" dirty="0" smtClean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A</a:t>
                      </a:r>
                      <a:endParaRPr lang="en-US" sz="900" b="0" i="0" dirty="0">
                        <a:solidFill>
                          <a:schemeClr val="tx1"/>
                        </a:solidFill>
                        <a:latin typeface="Arial Narrow"/>
                        <a:cs typeface="Arial Narrow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i="0" dirty="0" smtClean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80</a:t>
                      </a:r>
                      <a:endParaRPr lang="en-US" sz="900" b="0" i="0" dirty="0">
                        <a:solidFill>
                          <a:schemeClr val="tx1"/>
                        </a:solidFill>
                        <a:latin typeface="Arial Narrow"/>
                        <a:cs typeface="Arial Narrow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1000" b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000" b="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000" b="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000" b="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15472">
                <a:tc>
                  <a:txBody>
                    <a:bodyPr/>
                    <a:lstStyle/>
                    <a:p>
                      <a:r>
                        <a:rPr lang="en-US" sz="900" b="0" i="0" dirty="0" smtClean="0">
                          <a:solidFill>
                            <a:srgbClr val="000000"/>
                          </a:solidFill>
                          <a:latin typeface="Arial Narrow"/>
                          <a:cs typeface="Arial Narrow"/>
                        </a:rPr>
                        <a:t>E12-09-003</a:t>
                      </a:r>
                      <a:endParaRPr lang="en-US" sz="900" b="0" i="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i="0" dirty="0" smtClean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Excitation of nucleon resonances at high Q</a:t>
                      </a:r>
                      <a:r>
                        <a:rPr lang="en-US" sz="900" b="0" i="0" baseline="30000" dirty="0" smtClean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2</a:t>
                      </a:r>
                      <a:endParaRPr lang="en-US" sz="900" b="0" i="0" baseline="30000" dirty="0">
                        <a:solidFill>
                          <a:schemeClr val="tx1"/>
                        </a:solidFill>
                        <a:latin typeface="Arial Narrow"/>
                        <a:cs typeface="Arial Narrow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i="0" dirty="0" err="1" smtClean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Gothe</a:t>
                      </a:r>
                      <a:endParaRPr lang="en-US" sz="900" b="0" i="0" dirty="0">
                        <a:solidFill>
                          <a:schemeClr val="tx1"/>
                        </a:solidFill>
                        <a:latin typeface="Arial Narrow"/>
                        <a:cs typeface="Arial Narrow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i="0" dirty="0" smtClean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B+</a:t>
                      </a:r>
                      <a:endParaRPr lang="en-US" sz="900" b="0" i="0" dirty="0">
                        <a:solidFill>
                          <a:schemeClr val="tx1"/>
                        </a:solidFill>
                        <a:latin typeface="Arial Narrow"/>
                        <a:cs typeface="Arial Narrow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i="0" dirty="0" smtClean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40</a:t>
                      </a:r>
                      <a:endParaRPr lang="en-US" sz="900" b="0" i="0" dirty="0">
                        <a:solidFill>
                          <a:schemeClr val="tx1"/>
                        </a:solidFill>
                        <a:latin typeface="Arial Narrow"/>
                        <a:cs typeface="Arial Narrow"/>
                      </a:endParaRPr>
                    </a:p>
                  </a:txBody>
                  <a:tcPr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1000" b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000" b="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000" b="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15472">
                <a:tc>
                  <a:txBody>
                    <a:bodyPr/>
                    <a:lstStyle/>
                    <a:p>
                      <a:r>
                        <a:rPr lang="en-US" sz="900" b="1" i="0" dirty="0" smtClean="0">
                          <a:solidFill>
                            <a:srgbClr val="000000"/>
                          </a:solidFill>
                          <a:latin typeface="Arial Narrow"/>
                          <a:cs typeface="Arial Narrow"/>
                        </a:rPr>
                        <a:t>E12-11-005</a:t>
                      </a:r>
                      <a:endParaRPr lang="en-US" sz="900" b="1" i="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i="0" dirty="0" err="1" smtClean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Hadron</a:t>
                      </a:r>
                      <a:r>
                        <a:rPr lang="en-US" sz="900" b="0" i="0" dirty="0" smtClean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 spectroscopy with forward tagger</a:t>
                      </a:r>
                      <a:endParaRPr lang="en-US" sz="900" b="0" i="0" dirty="0">
                        <a:solidFill>
                          <a:schemeClr val="tx1"/>
                        </a:solidFill>
                        <a:latin typeface="Arial Narrow"/>
                        <a:cs typeface="Arial Narrow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i="0" dirty="0" smtClean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en-US" sz="900" b="0" i="0" dirty="0" err="1" smtClean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Battaglieri</a:t>
                      </a:r>
                      <a:endParaRPr lang="en-US" sz="900" b="0" i="0" dirty="0">
                        <a:solidFill>
                          <a:schemeClr val="tx1"/>
                        </a:solidFill>
                        <a:latin typeface="Arial Narrow"/>
                        <a:cs typeface="Arial Narrow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i="0" dirty="0" smtClean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A-</a:t>
                      </a:r>
                      <a:endParaRPr lang="en-US" sz="900" b="0" i="0" dirty="0">
                        <a:solidFill>
                          <a:schemeClr val="tx1"/>
                        </a:solidFill>
                        <a:latin typeface="Arial Narrow"/>
                        <a:cs typeface="Arial Narrow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i="0" dirty="0" smtClean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119</a:t>
                      </a:r>
                      <a:endParaRPr lang="en-US" sz="900" b="0" i="0" dirty="0">
                        <a:solidFill>
                          <a:schemeClr val="tx1"/>
                        </a:solidFill>
                        <a:latin typeface="Arial Narrow"/>
                        <a:cs typeface="Arial Narrow"/>
                      </a:endParaRPr>
                    </a:p>
                  </a:txBody>
                  <a:tcP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C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900" b="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C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900" b="0" dirty="0"/>
                    </a:p>
                  </a:txBody>
                  <a:tcP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C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900" b="0" dirty="0"/>
                    </a:p>
                  </a:txBody>
                  <a:tcP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CFFCC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900" b="1" dirty="0"/>
                    </a:p>
                  </a:txBody>
                  <a:tcP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C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154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/>
                          <a:cs typeface="Arial Narrow"/>
                        </a:rPr>
                        <a:t>E12-11-005A</a:t>
                      </a: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/>
                        <a:cs typeface="Arial Narrow"/>
                      </a:endParaRPr>
                    </a:p>
                  </a:txBody>
                  <a:tcPr horzOverflow="overflow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/>
                          <a:ea typeface="Times New Roman" pitchFamily="-65" charset="0"/>
                          <a:cs typeface="Arial Narrow"/>
                        </a:rPr>
                        <a:t>Photoproduction of the very strangest baryon</a:t>
                      </a:r>
                    </a:p>
                  </a:txBody>
                  <a:tcPr horzOverflow="overflow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/>
                          <a:ea typeface="Times New Roman" pitchFamily="-65" charset="0"/>
                          <a:cs typeface="Arial Narrow"/>
                        </a:rPr>
                        <a:t>Guo</a:t>
                      </a: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/>
                        <a:ea typeface="Times New Roman" pitchFamily="-65" charset="0"/>
                        <a:cs typeface="Arial Narrow"/>
                      </a:endParaRPr>
                    </a:p>
                  </a:txBody>
                  <a:tcPr horzOverflow="overflow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/>
                        <a:cs typeface="Arial Narrow"/>
                      </a:endParaRPr>
                    </a:p>
                  </a:txBody>
                  <a:tcPr horzOverflow="overflow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/>
                          <a:cs typeface="Arial Narrow"/>
                        </a:rPr>
                        <a:t>(120)</a:t>
                      </a: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/>
                        <a:cs typeface="Arial Narrow"/>
                      </a:endParaRPr>
                    </a:p>
                  </a:txBody>
                  <a:tcPr horzOverflow="overflow">
                    <a:solidFill>
                      <a:srgbClr val="CC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154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/>
                          <a:cs typeface="Arial Narrow"/>
                        </a:rPr>
                        <a:t>E12-12-001</a:t>
                      </a: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/>
                        <a:cs typeface="Arial Narrow"/>
                      </a:endParaRPr>
                    </a:p>
                  </a:txBody>
                  <a:tcPr horzOverflow="overflow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/>
                          <a:ea typeface="Times New Roman" pitchFamily="-65" charset="0"/>
                          <a:cs typeface="Arial Narrow"/>
                        </a:rPr>
                        <a:t>Timelike</a:t>
                      </a: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/>
                          <a:ea typeface="Times New Roman" pitchFamily="-65" charset="0"/>
                          <a:cs typeface="Arial Narrow"/>
                        </a:rPr>
                        <a:t> Compton </a:t>
                      </a:r>
                      <a:r>
                        <a:rPr kumimoji="0" lang="en-US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/>
                          <a:ea typeface="Times New Roman" pitchFamily="-65" charset="0"/>
                          <a:cs typeface="Arial Narrow"/>
                        </a:rPr>
                        <a:t>Scatt</a:t>
                      </a: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/>
                          <a:ea typeface="Times New Roman" pitchFamily="-65" charset="0"/>
                          <a:cs typeface="Arial Narrow"/>
                        </a:rPr>
                        <a:t>. &amp; J/</a:t>
                      </a: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/>
                          <a:ea typeface="Lucida Grande"/>
                          <a:cs typeface="Arial Narrow"/>
                        </a:rPr>
                        <a:t>ψ production in </a:t>
                      </a:r>
                      <a:r>
                        <a:rPr kumimoji="0" lang="en-US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/>
                          <a:ea typeface="Lucida Grande"/>
                          <a:cs typeface="Arial Narrow"/>
                        </a:rPr>
                        <a:t>e+e</a:t>
                      </a: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/>
                          <a:ea typeface="Lucida Grande"/>
                          <a:cs typeface="Arial Narrow"/>
                        </a:rPr>
                        <a:t>-</a:t>
                      </a: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/>
                        <a:ea typeface="Times New Roman" pitchFamily="-65" charset="0"/>
                        <a:cs typeface="Arial Narrow"/>
                      </a:endParaRPr>
                    </a:p>
                  </a:txBody>
                  <a:tcPr horzOverflow="overflow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/>
                          <a:ea typeface="Times New Roman" pitchFamily="-65" charset="0"/>
                          <a:cs typeface="Arial Narrow"/>
                        </a:rPr>
                        <a:t> </a:t>
                      </a:r>
                      <a:r>
                        <a:rPr kumimoji="0" lang="en-US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/>
                          <a:ea typeface="Times New Roman" pitchFamily="-65" charset="0"/>
                          <a:cs typeface="Arial Narrow"/>
                        </a:rPr>
                        <a:t>Nadel-Turonski</a:t>
                      </a: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/>
                        <a:ea typeface="Times New Roman" pitchFamily="-65" charset="0"/>
                        <a:cs typeface="Arial Narrow"/>
                      </a:endParaRPr>
                    </a:p>
                  </a:txBody>
                  <a:tcPr horzOverflow="overflow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/>
                          <a:cs typeface="Arial Narrow"/>
                        </a:rPr>
                        <a:t>A-</a:t>
                      </a: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/>
                        <a:cs typeface="Arial Narrow"/>
                      </a:endParaRPr>
                    </a:p>
                  </a:txBody>
                  <a:tcPr horzOverflow="overflow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/>
                          <a:cs typeface="Arial Narrow"/>
                        </a:rPr>
                        <a:t>120</a:t>
                      </a: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/>
                        <a:cs typeface="Arial Narrow"/>
                      </a:endParaRPr>
                    </a:p>
                  </a:txBody>
                  <a:tcPr horzOverflow="overflow">
                    <a:solidFill>
                      <a:srgbClr val="CCFFCC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/>
                      <a:endParaRPr lang="en-US" sz="900" b="0" dirty="0" smtClean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/>
                      <a:endParaRPr lang="en-US" sz="900" b="0" dirty="0"/>
                    </a:p>
                  </a:txBody>
                  <a:tcPr>
                    <a:solidFill>
                      <a:srgbClr val="CCFFCC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/>
                      <a:endParaRPr lang="en-US" sz="900" b="0" dirty="0"/>
                    </a:p>
                  </a:txBody>
                  <a:tcPr>
                    <a:solidFill>
                      <a:srgbClr val="CCFFCC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/>
                      <a:endParaRPr lang="en-US" sz="9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/>
                      <a:endParaRPr lang="en-US" sz="900" b="1" dirty="0"/>
                    </a:p>
                  </a:txBody>
                  <a:tcPr>
                    <a:solidFill>
                      <a:srgbClr val="CCFFCC"/>
                    </a:solidFill>
                  </a:tcPr>
                </a:tc>
              </a:tr>
              <a:tr h="2154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/>
                          <a:cs typeface="Arial Narrow"/>
                        </a:rPr>
                        <a:t>E12-12-007</a:t>
                      </a: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/>
                        <a:cs typeface="Arial Narrow"/>
                      </a:endParaRPr>
                    </a:p>
                  </a:txBody>
                  <a:tcPr horzOverflow="overflow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/>
                          <a:ea typeface="Times New Roman" pitchFamily="-65" charset="0"/>
                          <a:cs typeface="Arial Narrow"/>
                        </a:rPr>
                        <a:t>Exclusive </a:t>
                      </a:r>
                      <a:r>
                        <a:rPr kumimoji="0" lang="en-US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/>
                          <a:ea typeface="Times New Roman" pitchFamily="-65" charset="0"/>
                          <a:cs typeface="Arial Narrow"/>
                        </a:rPr>
                        <a:t>φ</a:t>
                      </a: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/>
                          <a:ea typeface="Times New Roman" pitchFamily="-65" charset="0"/>
                          <a:cs typeface="Arial Narrow"/>
                        </a:rPr>
                        <a:t> meson </a:t>
                      </a:r>
                      <a:r>
                        <a:rPr kumimoji="0" lang="en-US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/>
                          <a:ea typeface="Times New Roman" pitchFamily="-65" charset="0"/>
                          <a:cs typeface="Arial Narrow"/>
                        </a:rPr>
                        <a:t>electroproduction</a:t>
                      </a: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/>
                          <a:ea typeface="Times New Roman" pitchFamily="-65" charset="0"/>
                          <a:cs typeface="Arial Narrow"/>
                        </a:rPr>
                        <a:t> with CLAS12</a:t>
                      </a:r>
                    </a:p>
                  </a:txBody>
                  <a:tcPr horzOverflow="overflow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/>
                          <a:ea typeface="Times New Roman" pitchFamily="-65" charset="0"/>
                          <a:cs typeface="Arial Narrow"/>
                        </a:rPr>
                        <a:t>Stoler</a:t>
                      </a: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/>
                          <a:ea typeface="Times New Roman" pitchFamily="-65" charset="0"/>
                          <a:cs typeface="Arial Narrow"/>
                        </a:rPr>
                        <a:t>, Weiss</a:t>
                      </a: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/>
                        <a:ea typeface="Times New Roman" pitchFamily="-65" charset="0"/>
                        <a:cs typeface="Arial Narrow"/>
                      </a:endParaRPr>
                    </a:p>
                  </a:txBody>
                  <a:tcPr horzOverflow="overflow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/>
                          <a:cs typeface="Arial Narrow"/>
                        </a:rPr>
                        <a:t>B+</a:t>
                      </a: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/>
                        <a:cs typeface="Arial Narrow"/>
                      </a:endParaRPr>
                    </a:p>
                  </a:txBody>
                  <a:tcPr horzOverflow="overflow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/>
                          <a:cs typeface="Arial Narrow"/>
                        </a:rPr>
                        <a:t>60</a:t>
                      </a: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/>
                        <a:cs typeface="Arial Narrow"/>
                      </a:endParaRPr>
                    </a:p>
                  </a:txBody>
                  <a:tcPr horzOverflow="overflow">
                    <a:solidFill>
                      <a:srgbClr val="CCFFCC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900" b="1" i="0" dirty="0" smtClean="0">
                        <a:solidFill>
                          <a:srgbClr val="0000FF"/>
                        </a:solidFill>
                        <a:latin typeface="+mn-lt"/>
                        <a:cs typeface="Arial Narrow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900" b="0" i="0" dirty="0">
                        <a:latin typeface="+mn-lt"/>
                        <a:cs typeface="Arial Narrow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900" b="0" i="0" dirty="0">
                        <a:latin typeface="+mn-lt"/>
                        <a:cs typeface="Arial Narrow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900" b="1" i="0" dirty="0">
                        <a:solidFill>
                          <a:schemeClr val="tx1"/>
                        </a:solidFill>
                        <a:latin typeface="+mn-lt"/>
                        <a:cs typeface="Arial Narrow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900" b="0" i="0" baseline="-25000" dirty="0">
                        <a:latin typeface="+mn-lt"/>
                        <a:cs typeface="Arial Narrow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</a:tr>
              <a:tr h="222161">
                <a:tc>
                  <a:txBody>
                    <a:bodyPr/>
                    <a:lstStyle/>
                    <a:p>
                      <a:r>
                        <a:rPr lang="en-US" sz="900" b="0" i="0" dirty="0" smtClean="0">
                          <a:solidFill>
                            <a:srgbClr val="000000"/>
                          </a:solidFill>
                          <a:latin typeface="Arial Narrow"/>
                          <a:cs typeface="Arial Narrow"/>
                        </a:rPr>
                        <a:t>E12-07-104</a:t>
                      </a:r>
                      <a:endParaRPr lang="en-US" sz="900" b="0" i="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i="0" dirty="0" smtClean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Neutron magnetic form factor</a:t>
                      </a:r>
                      <a:endParaRPr lang="en-US" sz="900" b="0" i="0" dirty="0">
                        <a:solidFill>
                          <a:schemeClr val="tx1"/>
                        </a:solidFill>
                        <a:latin typeface="Arial Narrow"/>
                        <a:cs typeface="Arial Narrow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i="0" dirty="0" err="1" smtClean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Gilfoyle</a:t>
                      </a:r>
                      <a:endParaRPr lang="en-US" sz="900" b="0" i="0" dirty="0">
                        <a:solidFill>
                          <a:schemeClr val="tx1"/>
                        </a:solidFill>
                        <a:latin typeface="Arial Narrow"/>
                        <a:cs typeface="Arial Narrow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i="0" dirty="0" smtClean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A-</a:t>
                      </a:r>
                      <a:endParaRPr lang="en-US" sz="900" b="0" i="0" dirty="0">
                        <a:solidFill>
                          <a:schemeClr val="tx1"/>
                        </a:solidFill>
                        <a:latin typeface="Arial Narrow"/>
                        <a:cs typeface="Arial Narrow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i="0" dirty="0" smtClean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30</a:t>
                      </a:r>
                      <a:endParaRPr lang="en-US" sz="900" b="0" i="0" dirty="0">
                        <a:solidFill>
                          <a:schemeClr val="tx1"/>
                        </a:solidFill>
                        <a:latin typeface="Arial Narrow"/>
                        <a:cs typeface="Arial Narrow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rowSpan="7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 Narrow"/>
                        <a:cs typeface="Arial Narrow"/>
                      </a:endParaRPr>
                    </a:p>
                    <a:p>
                      <a:pPr algn="ctr"/>
                      <a:endParaRPr kumimoji="0" 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 Narrow"/>
                        <a:cs typeface="Arial Narrow"/>
                      </a:endParaRPr>
                    </a:p>
                    <a:p>
                      <a:pPr algn="ctr"/>
                      <a:r>
                        <a:rPr lang="en-US" sz="900" b="1" i="0" dirty="0" smtClean="0">
                          <a:solidFill>
                            <a:srgbClr val="0000FF"/>
                          </a:solidFill>
                          <a:latin typeface="Arial Narrow"/>
                          <a:cs typeface="Arial Narrow"/>
                        </a:rPr>
                        <a:t>90</a:t>
                      </a:r>
                      <a:endParaRPr lang="en-US" sz="900" b="1" i="0" dirty="0">
                        <a:solidFill>
                          <a:srgbClr val="0000FF"/>
                        </a:solidFill>
                        <a:latin typeface="Arial Narrow"/>
                        <a:cs typeface="Arial Narrow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rowSpan="7">
                  <a:txBody>
                    <a:bodyPr/>
                    <a:lstStyle/>
                    <a:p>
                      <a:r>
                        <a:rPr lang="en-US" sz="900" b="0" i="0" dirty="0" smtClean="0">
                          <a:latin typeface="Arial Narrow"/>
                          <a:cs typeface="Arial Narrow"/>
                        </a:rPr>
                        <a:t>Neutron detector</a:t>
                      </a:r>
                    </a:p>
                    <a:p>
                      <a:r>
                        <a:rPr lang="en-US" sz="900" b="0" i="0" dirty="0" smtClean="0">
                          <a:latin typeface="Arial Narrow"/>
                          <a:cs typeface="Arial Narrow"/>
                        </a:rPr>
                        <a:t>RICH (1 sector)</a:t>
                      </a:r>
                    </a:p>
                    <a:p>
                      <a:r>
                        <a:rPr lang="en-US" sz="900" b="0" i="0" dirty="0" smtClean="0">
                          <a:latin typeface="Arial Narrow"/>
                          <a:cs typeface="Arial Narrow"/>
                        </a:rPr>
                        <a:t>F</a:t>
                      </a:r>
                      <a:r>
                        <a:rPr lang="en-US" sz="900" b="0" i="0" baseline="0" dirty="0" smtClean="0">
                          <a:latin typeface="Arial Narrow"/>
                          <a:cs typeface="Arial Narrow"/>
                        </a:rPr>
                        <a:t>orward tagger</a:t>
                      </a:r>
                      <a:endParaRPr lang="en-US" sz="900" b="0" i="0" dirty="0">
                        <a:latin typeface="Arial Narrow"/>
                        <a:cs typeface="Arial Narrow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rowSpan="7">
                  <a:txBody>
                    <a:bodyPr/>
                    <a:lstStyle/>
                    <a:p>
                      <a:pPr algn="ctr"/>
                      <a:endParaRPr lang="en-US" sz="900" b="0" i="0" dirty="0" smtClean="0">
                        <a:latin typeface="Arial Narrow"/>
                        <a:cs typeface="Arial Narrow"/>
                      </a:endParaRPr>
                    </a:p>
                    <a:p>
                      <a:pPr algn="ctr"/>
                      <a:endParaRPr lang="en-US" sz="900" b="0" i="0" dirty="0" smtClean="0">
                        <a:latin typeface="Arial Narrow"/>
                        <a:cs typeface="Arial Narrow"/>
                      </a:endParaRPr>
                    </a:p>
                    <a:p>
                      <a:pPr algn="ctr"/>
                      <a:r>
                        <a:rPr lang="en-US" sz="900" b="0" i="0" dirty="0" smtClean="0">
                          <a:latin typeface="Arial Narrow"/>
                          <a:cs typeface="Arial Narrow"/>
                        </a:rPr>
                        <a:t>11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rowSpan="7">
                  <a:txBody>
                    <a:bodyPr/>
                    <a:lstStyle/>
                    <a:p>
                      <a:pPr algn="ctr"/>
                      <a:endParaRPr lang="en-US" sz="900" b="0" i="0" dirty="0" smtClean="0">
                        <a:solidFill>
                          <a:schemeClr val="tx1"/>
                        </a:solidFill>
                        <a:latin typeface="Arial Narrow"/>
                        <a:cs typeface="Arial Narrow"/>
                      </a:endParaRPr>
                    </a:p>
                    <a:p>
                      <a:pPr algn="ctr"/>
                      <a:endParaRPr lang="en-US" sz="900" b="0" i="0" dirty="0" smtClean="0">
                        <a:solidFill>
                          <a:schemeClr val="tx1"/>
                        </a:solidFill>
                        <a:latin typeface="Arial Narrow"/>
                        <a:cs typeface="Arial Narrow"/>
                      </a:endParaRPr>
                    </a:p>
                    <a:p>
                      <a:pPr algn="ctr"/>
                      <a:r>
                        <a:rPr lang="en-US" sz="900" b="1" i="0" dirty="0" smtClean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B</a:t>
                      </a:r>
                    </a:p>
                    <a:p>
                      <a:pPr algn="ctr"/>
                      <a:endParaRPr lang="en-US" sz="900" b="0" i="0" dirty="0" smtClean="0">
                        <a:solidFill>
                          <a:schemeClr val="tx1"/>
                        </a:solidFill>
                        <a:latin typeface="Arial Narrow"/>
                        <a:cs typeface="Arial Narrow"/>
                      </a:endParaRPr>
                    </a:p>
                    <a:p>
                      <a:pPr algn="ctr"/>
                      <a:r>
                        <a:rPr lang="en-US" sz="900" b="0" i="0" dirty="0" smtClean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K. </a:t>
                      </a:r>
                      <a:r>
                        <a:rPr lang="en-US" sz="900" b="0" i="0" dirty="0" err="1" smtClean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Hafidi</a:t>
                      </a:r>
                      <a:endParaRPr lang="en-US" sz="900" b="0" i="0" dirty="0" smtClean="0">
                        <a:solidFill>
                          <a:schemeClr val="tx1"/>
                        </a:solidFill>
                        <a:latin typeface="Arial Narrow"/>
                        <a:cs typeface="Arial Narrow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rowSpan="7">
                  <a:txBody>
                    <a:bodyPr/>
                    <a:lstStyle/>
                    <a:p>
                      <a:pPr algn="ctr"/>
                      <a:r>
                        <a:rPr lang="en-US" sz="900" b="0" i="0" dirty="0" smtClean="0">
                          <a:latin typeface="Arial Narrow"/>
                          <a:cs typeface="Arial Narrow"/>
                        </a:rPr>
                        <a:t>liquid</a:t>
                      </a:r>
                    </a:p>
                    <a:p>
                      <a:pPr algn="ctr"/>
                      <a:r>
                        <a:rPr lang="en-US" sz="900" b="0" i="0" dirty="0" smtClean="0">
                          <a:latin typeface="Arial Narrow"/>
                          <a:cs typeface="Arial Narrow"/>
                        </a:rPr>
                        <a:t>D</a:t>
                      </a:r>
                      <a:r>
                        <a:rPr lang="en-US" sz="900" b="0" i="0" baseline="-25000" dirty="0" smtClean="0">
                          <a:latin typeface="Arial Narrow"/>
                          <a:cs typeface="Arial Narrow"/>
                        </a:rPr>
                        <a:t>2</a:t>
                      </a:r>
                      <a:r>
                        <a:rPr lang="en-US" sz="900" b="0" i="0" dirty="0" smtClean="0">
                          <a:latin typeface="Arial Narrow"/>
                          <a:cs typeface="Arial Narrow"/>
                        </a:rPr>
                        <a:t> target</a:t>
                      </a:r>
                      <a:endParaRPr lang="en-US" sz="900" b="0" i="0" dirty="0">
                        <a:latin typeface="Arial Narrow"/>
                        <a:cs typeface="Arial Narrow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22161">
                <a:tc>
                  <a:txBody>
                    <a:bodyPr/>
                    <a:lstStyle/>
                    <a:p>
                      <a:r>
                        <a:rPr lang="en-US" sz="900" b="0" i="0" dirty="0" smtClean="0">
                          <a:solidFill>
                            <a:srgbClr val="000000"/>
                          </a:solidFill>
                          <a:latin typeface="Arial Narrow"/>
                          <a:cs typeface="Arial Narrow"/>
                        </a:rPr>
                        <a:t>E12-09-007(a)</a:t>
                      </a:r>
                      <a:endParaRPr lang="en-US" sz="900" b="0" i="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endParaRPr>
                    </a:p>
                  </a:txBody>
                  <a:tcPr horzOverflow="overflow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i="0" dirty="0" smtClean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Study of partonic distributions in</a:t>
                      </a:r>
                      <a:r>
                        <a:rPr lang="en-US" sz="900" b="0" i="0" baseline="0" dirty="0" smtClean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 SIDIS </a:t>
                      </a:r>
                      <a:r>
                        <a:rPr lang="en-US" sz="900" b="0" i="0" baseline="0" dirty="0" err="1" smtClean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kaon</a:t>
                      </a:r>
                      <a:r>
                        <a:rPr lang="en-US" sz="900" b="0" i="0" baseline="0" dirty="0" smtClean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 production</a:t>
                      </a:r>
                      <a:endParaRPr lang="en-US" sz="900" b="0" i="0" dirty="0">
                        <a:solidFill>
                          <a:schemeClr val="tx1"/>
                        </a:solidFill>
                        <a:latin typeface="Arial Narrow"/>
                        <a:cs typeface="Arial Narrow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i="0" dirty="0" err="1" smtClean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Hafidi</a:t>
                      </a:r>
                      <a:endParaRPr lang="en-US" sz="900" b="0" i="0" dirty="0">
                        <a:solidFill>
                          <a:schemeClr val="tx1"/>
                        </a:solidFill>
                        <a:latin typeface="Arial Narrow"/>
                        <a:cs typeface="Arial Narrow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i="0" dirty="0" smtClean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A-</a:t>
                      </a:r>
                      <a:endParaRPr lang="en-US" sz="900" b="0" i="0" dirty="0">
                        <a:solidFill>
                          <a:schemeClr val="tx1"/>
                        </a:solidFill>
                        <a:latin typeface="Arial Narrow"/>
                        <a:cs typeface="Arial Narrow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i="0" dirty="0" smtClean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30</a:t>
                      </a:r>
                      <a:endParaRPr lang="en-US" sz="900" b="0" i="0" dirty="0">
                        <a:solidFill>
                          <a:schemeClr val="tx1"/>
                        </a:solidFill>
                        <a:latin typeface="Arial Narrow"/>
                        <a:cs typeface="Arial Narrow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900" b="0" i="0" dirty="0">
                        <a:latin typeface="Arial Narrow"/>
                        <a:cs typeface="Arial Narrow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900" b="0" i="0" dirty="0">
                        <a:latin typeface="Arial Narrow"/>
                        <a:cs typeface="Arial Narrow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900" b="0" i="0" dirty="0">
                        <a:solidFill>
                          <a:schemeClr val="tx1"/>
                        </a:solidFill>
                        <a:latin typeface="Arial Narrow"/>
                        <a:cs typeface="Arial Narrow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900" b="0" i="0" dirty="0">
                        <a:latin typeface="Arial Narrow"/>
                        <a:cs typeface="Arial Narrow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</a:tr>
              <a:tr h="222161">
                <a:tc>
                  <a:txBody>
                    <a:bodyPr/>
                    <a:lstStyle/>
                    <a:p>
                      <a:r>
                        <a:rPr lang="en-US" sz="900" b="1" i="0" dirty="0" smtClean="0">
                          <a:solidFill>
                            <a:srgbClr val="000000"/>
                          </a:solidFill>
                          <a:latin typeface="Arial Narrow"/>
                          <a:cs typeface="Arial Narrow"/>
                        </a:rPr>
                        <a:t>E12-09-008</a:t>
                      </a:r>
                      <a:endParaRPr lang="en-US" sz="900" b="1" i="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endParaRPr>
                    </a:p>
                  </a:txBody>
                  <a:tcPr horzOverflow="overflow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i="0" dirty="0" smtClean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Boer-</a:t>
                      </a:r>
                      <a:r>
                        <a:rPr lang="en-US" sz="900" b="0" i="0" dirty="0" err="1" smtClean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Mulders</a:t>
                      </a:r>
                      <a:r>
                        <a:rPr lang="en-US" sz="900" b="0" i="0" dirty="0" smtClean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 asymmetry in K SIDIS </a:t>
                      </a:r>
                      <a:r>
                        <a:rPr lang="en-US" sz="900" b="0" i="0" dirty="0" err="1" smtClean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w</a:t>
                      </a:r>
                      <a:r>
                        <a:rPr lang="en-US" sz="900" b="0" i="0" dirty="0" smtClean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/ H and D targets</a:t>
                      </a:r>
                      <a:endParaRPr lang="en-US" sz="900" b="0" i="0" dirty="0">
                        <a:solidFill>
                          <a:schemeClr val="tx1"/>
                        </a:solidFill>
                        <a:latin typeface="Arial Narrow"/>
                        <a:cs typeface="Arial Narrow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i="0" dirty="0" err="1" smtClean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Contalbrigo</a:t>
                      </a:r>
                      <a:endParaRPr lang="en-US" sz="900" b="0" i="0" dirty="0">
                        <a:solidFill>
                          <a:schemeClr val="tx1"/>
                        </a:solidFill>
                        <a:latin typeface="Arial Narrow"/>
                        <a:cs typeface="Arial Narrow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i="0" dirty="0" smtClean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A-</a:t>
                      </a:r>
                      <a:endParaRPr lang="en-US" sz="900" b="0" i="0" dirty="0">
                        <a:solidFill>
                          <a:schemeClr val="tx1"/>
                        </a:solidFill>
                        <a:latin typeface="Arial Narrow"/>
                        <a:cs typeface="Arial Narrow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i="0" dirty="0" smtClean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56</a:t>
                      </a:r>
                      <a:endParaRPr lang="en-US" sz="900" b="0" i="0" dirty="0">
                        <a:solidFill>
                          <a:schemeClr val="tx1"/>
                        </a:solidFill>
                        <a:latin typeface="Arial Narrow"/>
                        <a:cs typeface="Arial Narrow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900" b="0" i="0" dirty="0">
                        <a:latin typeface="Arial Narrow"/>
                        <a:cs typeface="Arial Narrow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900" b="0" i="0" dirty="0">
                        <a:latin typeface="Arial Narrow"/>
                        <a:cs typeface="Arial Narrow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900" b="0" i="0" dirty="0">
                        <a:solidFill>
                          <a:schemeClr val="tx1"/>
                        </a:solidFill>
                        <a:latin typeface="Arial Narrow"/>
                        <a:cs typeface="Arial Narrow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900" b="0" i="0" dirty="0">
                        <a:latin typeface="Arial Narrow"/>
                        <a:cs typeface="Arial Narrow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</a:tr>
              <a:tr h="222161">
                <a:tc>
                  <a:txBody>
                    <a:bodyPr/>
                    <a:lstStyle/>
                    <a:p>
                      <a:r>
                        <a:rPr lang="en-US" sz="900" b="0" i="0" dirty="0" smtClean="0">
                          <a:solidFill>
                            <a:srgbClr val="000000"/>
                          </a:solidFill>
                          <a:latin typeface="Arial Narrow"/>
                          <a:cs typeface="Arial Narrow"/>
                        </a:rPr>
                        <a:t>E12-09-008A</a:t>
                      </a:r>
                      <a:endParaRPr lang="en-US" sz="900" b="0" i="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endParaRPr>
                    </a:p>
                  </a:txBody>
                  <a:tcPr horzOverflow="overflow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i="0" dirty="0" smtClean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Hadron production in target fragmentation region</a:t>
                      </a:r>
                      <a:endParaRPr lang="en-US" sz="900" b="0" i="0" dirty="0">
                        <a:solidFill>
                          <a:schemeClr val="tx1"/>
                        </a:solidFill>
                        <a:latin typeface="Arial Narrow"/>
                        <a:cs typeface="Arial Narrow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i="0" dirty="0" err="1" smtClean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Mirazita</a:t>
                      </a:r>
                      <a:endParaRPr lang="en-US" sz="900" b="0" i="0" dirty="0">
                        <a:solidFill>
                          <a:schemeClr val="tx1"/>
                        </a:solidFill>
                        <a:latin typeface="Arial Narrow"/>
                        <a:cs typeface="Arial Narrow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b="0" i="0" dirty="0">
                        <a:solidFill>
                          <a:schemeClr val="tx1"/>
                        </a:solidFill>
                        <a:latin typeface="Arial Narrow"/>
                        <a:cs typeface="Arial Narrow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i="0" dirty="0" smtClean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(60)</a:t>
                      </a:r>
                      <a:endParaRPr lang="en-US" sz="900" b="0" i="0" dirty="0">
                        <a:solidFill>
                          <a:schemeClr val="tx1"/>
                        </a:solidFill>
                        <a:latin typeface="Arial Narrow"/>
                        <a:cs typeface="Arial Narrow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22161">
                <a:tc>
                  <a:txBody>
                    <a:bodyPr/>
                    <a:lstStyle/>
                    <a:p>
                      <a:r>
                        <a:rPr lang="en-US" sz="900" b="0" i="0" dirty="0" smtClean="0">
                          <a:solidFill>
                            <a:srgbClr val="000000"/>
                          </a:solidFill>
                          <a:latin typeface="Arial Narrow"/>
                          <a:cs typeface="Arial Narrow"/>
                        </a:rPr>
                        <a:t>E12-09-008B</a:t>
                      </a:r>
                      <a:endParaRPr lang="en-US" sz="900" b="0" i="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endParaRPr>
                    </a:p>
                  </a:txBody>
                  <a:tcPr horzOverflow="overflow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i="0" dirty="0" err="1" smtClean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Colinear</a:t>
                      </a:r>
                      <a:r>
                        <a:rPr lang="en-US" sz="900" b="0" i="0" dirty="0" smtClean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 nucleon </a:t>
                      </a:r>
                      <a:r>
                        <a:rPr lang="en-US" sz="900" b="0" i="0" dirty="0" err="1" smtClean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structuer</a:t>
                      </a:r>
                      <a:r>
                        <a:rPr lang="en-US" sz="900" b="0" i="0" dirty="0" smtClean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 at twist-3</a:t>
                      </a:r>
                      <a:endParaRPr lang="en-US" sz="900" b="0" i="0" dirty="0">
                        <a:solidFill>
                          <a:schemeClr val="tx1"/>
                        </a:solidFill>
                        <a:latin typeface="Arial Narrow"/>
                        <a:cs typeface="Arial Narrow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i="0" dirty="0" smtClean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Pisano</a:t>
                      </a:r>
                      <a:endParaRPr lang="en-US" sz="900" b="0" i="0" dirty="0">
                        <a:solidFill>
                          <a:schemeClr val="tx1"/>
                        </a:solidFill>
                        <a:latin typeface="Arial Narrow"/>
                        <a:cs typeface="Arial Narrow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b="0" i="0" dirty="0">
                        <a:solidFill>
                          <a:schemeClr val="tx1"/>
                        </a:solidFill>
                        <a:latin typeface="Arial Narrow"/>
                        <a:cs typeface="Arial Narrow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i="0" dirty="0" smtClean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(60)</a:t>
                      </a:r>
                      <a:endParaRPr lang="en-US" sz="900" b="0" i="0" dirty="0">
                        <a:solidFill>
                          <a:schemeClr val="tx1"/>
                        </a:solidFill>
                        <a:latin typeface="Arial Narrow"/>
                        <a:cs typeface="Arial Narrow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22161">
                <a:tc>
                  <a:txBody>
                    <a:bodyPr/>
                    <a:lstStyle/>
                    <a:p>
                      <a:r>
                        <a:rPr lang="en-US" sz="900" b="1" i="0" dirty="0" smtClean="0">
                          <a:solidFill>
                            <a:srgbClr val="000000"/>
                          </a:solidFill>
                          <a:latin typeface="Arial Narrow"/>
                          <a:cs typeface="Arial Narrow"/>
                        </a:rPr>
                        <a:t>E12-11-003</a:t>
                      </a:r>
                      <a:endParaRPr lang="en-US" sz="900" b="1" i="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endParaRPr>
                    </a:p>
                  </a:txBody>
                  <a:tcPr horzOverflow="overflow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i="0" dirty="0" smtClean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DVCS</a:t>
                      </a:r>
                      <a:r>
                        <a:rPr lang="en-US" sz="900" b="0" i="0" baseline="0" dirty="0" smtClean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en-US" sz="900" b="0" i="0" dirty="0" smtClean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on neutron</a:t>
                      </a:r>
                      <a:r>
                        <a:rPr lang="en-US" sz="900" b="0" i="0" baseline="0" dirty="0" smtClean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 target</a:t>
                      </a:r>
                      <a:endParaRPr lang="en-US" sz="900" b="0" i="0" dirty="0">
                        <a:solidFill>
                          <a:schemeClr val="tx1"/>
                        </a:solidFill>
                        <a:latin typeface="Arial Narrow"/>
                        <a:cs typeface="Arial Narrow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i="0" dirty="0" err="1" smtClean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Niccolai</a:t>
                      </a:r>
                      <a:endParaRPr lang="en-US" sz="900" b="0" i="0" dirty="0">
                        <a:solidFill>
                          <a:schemeClr val="tx1"/>
                        </a:solidFill>
                        <a:latin typeface="Arial Narrow"/>
                        <a:cs typeface="Arial Narrow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i="0" dirty="0" smtClean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A</a:t>
                      </a:r>
                      <a:endParaRPr lang="en-US" sz="900" b="0" i="0" dirty="0">
                        <a:solidFill>
                          <a:schemeClr val="tx1"/>
                        </a:solidFill>
                        <a:latin typeface="Arial Narrow"/>
                        <a:cs typeface="Arial Narrow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i="0" dirty="0" smtClean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90</a:t>
                      </a:r>
                      <a:endParaRPr lang="en-US" sz="900" b="0" i="0" dirty="0">
                        <a:solidFill>
                          <a:schemeClr val="tx1"/>
                        </a:solidFill>
                        <a:latin typeface="Arial Narrow"/>
                        <a:cs typeface="Arial Narrow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900" b="0" i="0" dirty="0">
                        <a:solidFill>
                          <a:srgbClr val="0000FF"/>
                        </a:solidFill>
                        <a:latin typeface="Arial Narrow"/>
                        <a:cs typeface="Arial Narrow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900" b="0" i="0" dirty="0">
                        <a:latin typeface="Arial Narrow"/>
                        <a:cs typeface="Arial Narrow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900" b="0" i="0" dirty="0">
                        <a:latin typeface="Arial Narrow"/>
                        <a:cs typeface="Arial Narrow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900" b="0" i="0" dirty="0">
                        <a:solidFill>
                          <a:schemeClr val="tx1"/>
                        </a:solidFill>
                        <a:latin typeface="Arial Narrow"/>
                        <a:cs typeface="Arial Narrow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900" b="0" i="0" dirty="0">
                        <a:latin typeface="Arial Narrow"/>
                        <a:cs typeface="Arial Narrow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</a:tr>
              <a:tr h="222161">
                <a:tc>
                  <a:txBody>
                    <a:bodyPr/>
                    <a:lstStyle/>
                    <a:p>
                      <a:r>
                        <a:rPr lang="en-US" sz="900" b="0" i="0" dirty="0" smtClean="0">
                          <a:solidFill>
                            <a:srgbClr val="000000"/>
                          </a:solidFill>
                          <a:latin typeface="Arial Narrow"/>
                          <a:cs typeface="Arial Narrow"/>
                        </a:rPr>
                        <a:t>E12-11-003A</a:t>
                      </a:r>
                      <a:endParaRPr lang="en-US" sz="900" b="0" i="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endParaRPr>
                    </a:p>
                  </a:txBody>
                  <a:tcPr horzOverflow="overflow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i="0" dirty="0" smtClean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In medium structure functions, SRC, and the EMC effect</a:t>
                      </a:r>
                      <a:endParaRPr lang="en-US" sz="900" b="0" i="0" dirty="0">
                        <a:solidFill>
                          <a:schemeClr val="tx1"/>
                        </a:solidFill>
                        <a:latin typeface="Arial Narrow"/>
                        <a:cs typeface="Arial Narrow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i="0" dirty="0" smtClean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Hen</a:t>
                      </a:r>
                      <a:endParaRPr lang="en-US" sz="900" b="0" i="0" dirty="0">
                        <a:solidFill>
                          <a:schemeClr val="tx1"/>
                        </a:solidFill>
                        <a:latin typeface="Arial Narrow"/>
                        <a:cs typeface="Arial Narrow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b="0" i="0" dirty="0">
                        <a:solidFill>
                          <a:schemeClr val="tx1"/>
                        </a:solidFill>
                        <a:latin typeface="Arial Narrow"/>
                        <a:cs typeface="Arial Narrow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i="0" dirty="0" smtClean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(90)</a:t>
                      </a:r>
                      <a:endParaRPr lang="en-US" sz="900" b="0" i="0" dirty="0">
                        <a:solidFill>
                          <a:schemeClr val="tx1"/>
                        </a:solidFill>
                        <a:latin typeface="Arial Narrow"/>
                        <a:cs typeface="Arial Narrow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900" b="0" i="0" dirty="0">
                        <a:solidFill>
                          <a:srgbClr val="0000FF"/>
                        </a:solidFill>
                        <a:latin typeface="Arial Narrow"/>
                        <a:cs typeface="Arial Narrow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900" b="0" i="0" dirty="0">
                        <a:latin typeface="Arial Narrow"/>
                        <a:cs typeface="Arial Narrow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900" b="0" i="0" dirty="0" smtClean="0">
                        <a:latin typeface="Arial Narrow"/>
                        <a:cs typeface="Arial Narrow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900" b="0" i="0" dirty="0" smtClean="0">
                        <a:solidFill>
                          <a:schemeClr val="tx1"/>
                        </a:solidFill>
                        <a:latin typeface="Arial Narrow"/>
                        <a:cs typeface="Arial Narrow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900" b="0" i="0" dirty="0">
                        <a:latin typeface="Arial Narrow"/>
                        <a:cs typeface="Arial Narrow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/>
                          <a:cs typeface="Arial Narrow"/>
                        </a:rPr>
                        <a:t>Beam time partial  sum </a:t>
                      </a: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900" b="0" i="0" dirty="0">
                        <a:solidFill>
                          <a:schemeClr val="tx1"/>
                        </a:solidFill>
                        <a:latin typeface="Arial Narrow"/>
                        <a:cs typeface="Arial Narrow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900" b="0" i="0" dirty="0">
                        <a:solidFill>
                          <a:schemeClr val="tx1"/>
                        </a:solidFill>
                        <a:latin typeface="Arial Narrow"/>
                        <a:cs typeface="Arial Narrow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900" b="0" i="0" dirty="0">
                        <a:solidFill>
                          <a:schemeClr val="tx1"/>
                        </a:solidFill>
                        <a:latin typeface="Arial Narrow"/>
                        <a:cs typeface="Arial Narrow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 i="0" dirty="0" smtClean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765 (1275)</a:t>
                      </a:r>
                      <a:endParaRPr lang="en-US" sz="1050" b="1" i="0" dirty="0">
                        <a:solidFill>
                          <a:schemeClr val="tx1"/>
                        </a:solidFill>
                        <a:latin typeface="Arial Narrow"/>
                        <a:cs typeface="Arial Narrow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 i="0" dirty="0" smtClean="0">
                          <a:solidFill>
                            <a:srgbClr val="0000FF"/>
                          </a:solidFill>
                          <a:latin typeface="Arial Narrow"/>
                          <a:cs typeface="Arial Narrow"/>
                        </a:rPr>
                        <a:t>229</a:t>
                      </a:r>
                      <a:endParaRPr lang="en-US" sz="1050" b="1" i="0" dirty="0">
                        <a:solidFill>
                          <a:srgbClr val="0000FF"/>
                        </a:solidFill>
                        <a:latin typeface="Arial Narrow"/>
                        <a:cs typeface="Arial Narrow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endParaRPr lang="en-US" sz="900" b="0" i="0" dirty="0">
                        <a:latin typeface="Arial Narrow"/>
                        <a:cs typeface="Arial Narrow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900" b="0" i="0" dirty="0">
                        <a:latin typeface="Arial Narrow"/>
                        <a:cs typeface="Arial Narrow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900" b="0" i="0" dirty="0">
                        <a:solidFill>
                          <a:schemeClr val="tx1"/>
                        </a:solidFill>
                        <a:latin typeface="Arial Narrow"/>
                        <a:cs typeface="Arial Narrow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900" b="0" i="0" baseline="-25000" dirty="0">
                        <a:latin typeface="Arial Narrow"/>
                        <a:cs typeface="Arial Narrow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0" y="39469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dirty="0">
                <a:solidFill>
                  <a:srgbClr val="000090"/>
                </a:solidFill>
              </a:rPr>
              <a:t>Hall B – Run Groups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349500" y="6985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b="1" dirty="0">
              <a:solidFill>
                <a:prstClr val="black"/>
              </a:solidFill>
              <a:latin typeface="Times New Roman" pitchFamily="-110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0339" y="5850235"/>
            <a:ext cx="8202078" cy="461665"/>
          </a:xfrm>
          <a:prstGeom prst="rect">
            <a:avLst/>
          </a:prstGeom>
          <a:noFill/>
          <a:ln>
            <a:solidFill>
              <a:srgbClr val="000090"/>
            </a:solidFill>
          </a:ln>
        </p:spPr>
        <p:txBody>
          <a:bodyPr wrap="squar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000090"/>
                </a:solidFill>
                <a:latin typeface="Times New Roman" pitchFamily="-110" charset="0"/>
              </a:rPr>
              <a:t>Experiment ending with A or B are run group experiments approved by the CLAS collaboration. They are running parallel to the experiments with same experiment number. </a:t>
            </a:r>
            <a:r>
              <a:rPr lang="en-US" sz="1200" b="1" dirty="0">
                <a:solidFill>
                  <a:srgbClr val="FF0000"/>
                </a:solidFill>
                <a:latin typeface="Times New Roman" pitchFamily="-110" charset="0"/>
              </a:rPr>
              <a:t>Experiments ending with (a) and (</a:t>
            </a:r>
            <a:r>
              <a:rPr lang="en-US" sz="1200" b="1" dirty="0" err="1">
                <a:solidFill>
                  <a:srgbClr val="FF0000"/>
                </a:solidFill>
                <a:latin typeface="Times New Roman" pitchFamily="-110" charset="0"/>
              </a:rPr>
              <a:t>b</a:t>
            </a:r>
            <a:r>
              <a:rPr lang="en-US" sz="1200" b="1" dirty="0">
                <a:solidFill>
                  <a:srgbClr val="FF0000"/>
                </a:solidFill>
                <a:latin typeface="Times New Roman" pitchFamily="-110" charset="0"/>
              </a:rPr>
              <a:t>) take data with both run groups. 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10E20-2DC0-1542-BDB7-908E6561402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7/28/16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41EDE-50F2-FD49-B156-DFB8E5BC94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V. Burkert, PAC44 Meeting, July 25, 2016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712852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482476173"/>
              </p:ext>
            </p:extLst>
          </p:nvPr>
        </p:nvGraphicFramePr>
        <p:xfrm>
          <a:off x="38555" y="3832013"/>
          <a:ext cx="9074525" cy="241638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47762"/>
                <a:gridCol w="2595085"/>
                <a:gridCol w="927100"/>
                <a:gridCol w="561745"/>
                <a:gridCol w="868553"/>
                <a:gridCol w="445056"/>
                <a:gridCol w="850471"/>
                <a:gridCol w="607882"/>
                <a:gridCol w="683866"/>
                <a:gridCol w="587005"/>
              </a:tblGrid>
              <a:tr h="235697">
                <a:tc>
                  <a:txBody>
                    <a:bodyPr/>
                    <a:lstStyle/>
                    <a:p>
                      <a:r>
                        <a:rPr lang="en-US" sz="900" b="0" i="0" dirty="0" smtClean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Proposal</a:t>
                      </a:r>
                      <a:endParaRPr lang="en-US" sz="900" b="0" i="0" dirty="0">
                        <a:solidFill>
                          <a:schemeClr val="tx1"/>
                        </a:solidFill>
                        <a:latin typeface="Arial Narrow"/>
                        <a:cs typeface="Arial Narrow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i="0" dirty="0" smtClean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Physics</a:t>
                      </a:r>
                      <a:endParaRPr lang="en-US" sz="900" b="0" i="0" dirty="0">
                        <a:solidFill>
                          <a:schemeClr val="tx1"/>
                        </a:solidFill>
                        <a:latin typeface="Arial Narrow"/>
                        <a:cs typeface="Arial Narrow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i="0" dirty="0" smtClean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Contact</a:t>
                      </a:r>
                      <a:endParaRPr lang="en-US" sz="900" b="0" i="0" dirty="0">
                        <a:solidFill>
                          <a:schemeClr val="tx1"/>
                        </a:solidFill>
                        <a:latin typeface="Arial Narrow"/>
                        <a:cs typeface="Arial Narrow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i="0" dirty="0" smtClean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Rating</a:t>
                      </a:r>
                      <a:endParaRPr lang="en-US" sz="900" b="0" i="0" dirty="0">
                        <a:solidFill>
                          <a:schemeClr val="tx1"/>
                        </a:solidFill>
                        <a:latin typeface="Arial Narrow"/>
                        <a:cs typeface="Arial Narrow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i="0" dirty="0" smtClean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Days</a:t>
                      </a:r>
                      <a:endParaRPr lang="en-US" sz="900" b="0" i="0" dirty="0">
                        <a:solidFill>
                          <a:schemeClr val="tx1"/>
                        </a:solidFill>
                        <a:latin typeface="Arial Narrow"/>
                        <a:cs typeface="Arial Narrow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b="0" i="0" dirty="0" smtClean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Group</a:t>
                      </a:r>
                      <a:endParaRPr lang="en-US" sz="900" b="0" i="0" dirty="0">
                        <a:solidFill>
                          <a:schemeClr val="tx1"/>
                        </a:solidFill>
                        <a:latin typeface="Arial Narrow"/>
                        <a:cs typeface="Arial Narrow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i="0" dirty="0" smtClean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Equipment</a:t>
                      </a:r>
                      <a:endParaRPr lang="en-US" sz="900" b="0" i="0" dirty="0">
                        <a:solidFill>
                          <a:schemeClr val="tx1"/>
                        </a:solidFill>
                        <a:latin typeface="Arial Narrow"/>
                        <a:cs typeface="Arial Narrow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i="0" dirty="0" smtClean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Energy</a:t>
                      </a:r>
                      <a:endParaRPr lang="en-US" sz="900" b="0" i="0" dirty="0">
                        <a:solidFill>
                          <a:schemeClr val="tx1"/>
                        </a:solidFill>
                        <a:latin typeface="Arial Narrow"/>
                        <a:cs typeface="Arial Narrow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i="0" dirty="0" smtClean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Group</a:t>
                      </a:r>
                      <a:endParaRPr lang="en-US" sz="900" b="0" i="0" dirty="0">
                        <a:solidFill>
                          <a:schemeClr val="tx1"/>
                        </a:solidFill>
                        <a:latin typeface="Arial Narrow"/>
                        <a:cs typeface="Arial Narrow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i="0" dirty="0" smtClean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Target</a:t>
                      </a:r>
                      <a:endParaRPr lang="en-US" sz="900" b="0" i="0" dirty="0">
                        <a:solidFill>
                          <a:schemeClr val="tx1"/>
                        </a:solidFill>
                        <a:latin typeface="Arial Narrow"/>
                        <a:cs typeface="Arial Narrow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2356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/>
                          <a:cs typeface="Arial Narrow"/>
                        </a:rPr>
                        <a:t>C12-11-111</a:t>
                      </a:r>
                    </a:p>
                  </a:txBody>
                  <a:tcPr horzOverflow="overflow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i="0" dirty="0" smtClean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SIDIS on transverse polarized target </a:t>
                      </a:r>
                      <a:endParaRPr lang="en-US" sz="900" b="0" i="0" dirty="0">
                        <a:solidFill>
                          <a:schemeClr val="tx1"/>
                        </a:solidFill>
                        <a:latin typeface="Arial Narrow"/>
                        <a:cs typeface="Arial Narrow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i="0" dirty="0" err="1" smtClean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Contalbrigo</a:t>
                      </a:r>
                      <a:endParaRPr lang="en-US" sz="900" b="0" i="0" dirty="0">
                        <a:solidFill>
                          <a:schemeClr val="tx1"/>
                        </a:solidFill>
                        <a:latin typeface="Arial Narrow"/>
                        <a:cs typeface="Arial Narrow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i="0" dirty="0" smtClean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A</a:t>
                      </a:r>
                      <a:endParaRPr lang="en-US" sz="900" b="0" i="0" dirty="0">
                        <a:solidFill>
                          <a:schemeClr val="tx1"/>
                        </a:solidFill>
                        <a:latin typeface="Arial Narrow"/>
                        <a:cs typeface="Arial Narrow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i="0" dirty="0" smtClean="0">
                          <a:solidFill>
                            <a:srgbClr val="000000"/>
                          </a:solidFill>
                          <a:latin typeface="Arial Narrow"/>
                          <a:cs typeface="Arial Narrow"/>
                        </a:rPr>
                        <a:t>110</a:t>
                      </a:r>
                      <a:endParaRPr lang="en-US" sz="900" b="0" i="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endParaRPr lang="en-US" sz="900" b="1" i="0" dirty="0" smtClean="0">
                        <a:solidFill>
                          <a:srgbClr val="0000FF"/>
                        </a:solidFill>
                        <a:latin typeface="Arial Narrow"/>
                        <a:cs typeface="Arial Narrow"/>
                      </a:endParaRPr>
                    </a:p>
                    <a:p>
                      <a:pPr algn="ctr"/>
                      <a:endParaRPr lang="en-US" sz="900" b="1" i="0" dirty="0" smtClean="0">
                        <a:solidFill>
                          <a:srgbClr val="0000FF"/>
                        </a:solidFill>
                        <a:latin typeface="Arial Narrow"/>
                        <a:cs typeface="Arial Narrow"/>
                      </a:endParaRPr>
                    </a:p>
                    <a:p>
                      <a:pPr algn="ctr"/>
                      <a:r>
                        <a:rPr lang="en-US" sz="900" b="1" i="0" dirty="0" smtClean="0">
                          <a:solidFill>
                            <a:srgbClr val="0000FF"/>
                          </a:solidFill>
                          <a:latin typeface="Arial Narrow"/>
                          <a:cs typeface="Arial Narrow"/>
                        </a:rPr>
                        <a:t>110</a:t>
                      </a:r>
                      <a:endParaRPr lang="en-US" sz="900" b="1" i="0" dirty="0">
                        <a:solidFill>
                          <a:srgbClr val="0000FF"/>
                        </a:solidFill>
                        <a:latin typeface="Arial Narrow"/>
                        <a:cs typeface="Arial Narrow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endParaRPr lang="en-US" sz="900" b="0" i="0" dirty="0" smtClean="0">
                        <a:solidFill>
                          <a:srgbClr val="000000"/>
                        </a:solidFill>
                        <a:latin typeface="Arial Narrow"/>
                        <a:cs typeface="Arial Narrow"/>
                      </a:endParaRPr>
                    </a:p>
                    <a:p>
                      <a:endParaRPr lang="en-US" sz="900" b="0" i="0" dirty="0" smtClean="0">
                        <a:solidFill>
                          <a:srgbClr val="000000"/>
                        </a:solidFill>
                        <a:latin typeface="Arial Narrow"/>
                        <a:cs typeface="Arial Narrow"/>
                      </a:endParaRPr>
                    </a:p>
                    <a:p>
                      <a:r>
                        <a:rPr lang="en-US" sz="900" b="0" i="0" dirty="0" smtClean="0">
                          <a:solidFill>
                            <a:srgbClr val="000000"/>
                          </a:solidFill>
                          <a:latin typeface="Arial Narrow"/>
                          <a:cs typeface="Arial Narrow"/>
                        </a:rPr>
                        <a:t>Transverse</a:t>
                      </a:r>
                      <a:r>
                        <a:rPr lang="en-US" sz="900" b="0" i="0" baseline="0" dirty="0" smtClean="0">
                          <a:solidFill>
                            <a:srgbClr val="000000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en-US" sz="900" b="0" i="0" dirty="0" smtClean="0">
                          <a:solidFill>
                            <a:srgbClr val="000000"/>
                          </a:solidFill>
                          <a:latin typeface="Arial Narrow"/>
                          <a:cs typeface="Arial Narrow"/>
                        </a:rPr>
                        <a:t>target</a:t>
                      </a:r>
                      <a:endParaRPr lang="en-US" sz="900" b="0" i="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endParaRPr lang="en-US" sz="900" b="0" i="0" dirty="0" smtClean="0">
                        <a:solidFill>
                          <a:srgbClr val="000000"/>
                        </a:solidFill>
                        <a:latin typeface="Arial Narrow"/>
                        <a:cs typeface="Arial Narrow"/>
                      </a:endParaRPr>
                    </a:p>
                    <a:p>
                      <a:endParaRPr lang="en-US" sz="900" b="0" i="0" dirty="0" smtClean="0">
                        <a:solidFill>
                          <a:srgbClr val="000000"/>
                        </a:solidFill>
                        <a:latin typeface="Arial Narrow"/>
                        <a:cs typeface="Arial Narrow"/>
                      </a:endParaRPr>
                    </a:p>
                    <a:p>
                      <a:r>
                        <a:rPr lang="en-US" sz="900" b="0" i="0" dirty="0" smtClean="0">
                          <a:solidFill>
                            <a:srgbClr val="000000"/>
                          </a:solidFill>
                          <a:latin typeface="Arial Narrow"/>
                          <a:cs typeface="Arial Narrow"/>
                        </a:rPr>
                        <a:t>11</a:t>
                      </a:r>
                      <a:endParaRPr lang="en-US" sz="900" b="0" i="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endParaRPr lang="en-US" sz="900" b="1" i="0" dirty="0" smtClean="0">
                        <a:solidFill>
                          <a:srgbClr val="000000"/>
                        </a:solidFill>
                        <a:latin typeface="Arial Narrow"/>
                        <a:cs typeface="Arial Narrow"/>
                      </a:endParaRPr>
                    </a:p>
                    <a:p>
                      <a:pPr algn="ctr"/>
                      <a:endParaRPr lang="en-US" sz="900" b="1" i="0" dirty="0" smtClean="0">
                        <a:solidFill>
                          <a:srgbClr val="000000"/>
                        </a:solidFill>
                        <a:latin typeface="Arial Narrow"/>
                        <a:cs typeface="Arial Narrow"/>
                      </a:endParaRPr>
                    </a:p>
                    <a:p>
                      <a:pPr algn="ctr"/>
                      <a:r>
                        <a:rPr lang="en-US" sz="900" b="1" i="0" dirty="0" smtClean="0">
                          <a:solidFill>
                            <a:srgbClr val="000000"/>
                          </a:solidFill>
                          <a:latin typeface="Arial Narrow"/>
                          <a:cs typeface="Arial Narrow"/>
                        </a:rPr>
                        <a:t>H</a:t>
                      </a:r>
                      <a:endParaRPr lang="en-US" sz="900" b="1" i="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endParaRPr lang="en-US" sz="900" b="0" i="0" dirty="0" smtClean="0">
                        <a:solidFill>
                          <a:srgbClr val="000000"/>
                        </a:solidFill>
                        <a:latin typeface="Arial Narrow"/>
                        <a:cs typeface="Arial Narrow"/>
                      </a:endParaRPr>
                    </a:p>
                    <a:p>
                      <a:pPr algn="ctr"/>
                      <a:endParaRPr lang="en-US" sz="900" b="0" i="0" dirty="0" smtClean="0">
                        <a:solidFill>
                          <a:srgbClr val="000000"/>
                        </a:solidFill>
                        <a:latin typeface="Arial Narrow"/>
                        <a:cs typeface="Arial Narrow"/>
                      </a:endParaRPr>
                    </a:p>
                    <a:p>
                      <a:pPr algn="ctr"/>
                      <a:r>
                        <a:rPr lang="en-US" sz="900" b="0" i="0" dirty="0" smtClean="0">
                          <a:solidFill>
                            <a:srgbClr val="000000"/>
                          </a:solidFill>
                          <a:latin typeface="Arial Narrow"/>
                          <a:cs typeface="Arial Narrow"/>
                        </a:rPr>
                        <a:t>HD</a:t>
                      </a:r>
                      <a:endParaRPr lang="en-US" sz="900" b="0" i="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35697">
                <a:tc>
                  <a:txBody>
                    <a:bodyPr/>
                    <a:lstStyle/>
                    <a:p>
                      <a:r>
                        <a:rPr lang="en-US" sz="900" b="0" i="0" dirty="0" smtClean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C12-12-009</a:t>
                      </a:r>
                      <a:endParaRPr lang="en-US" sz="900" b="0" i="0" dirty="0">
                        <a:solidFill>
                          <a:schemeClr val="tx1"/>
                        </a:solidFill>
                        <a:latin typeface="Arial Narrow"/>
                        <a:cs typeface="Arial Narrow"/>
                      </a:endParaRPr>
                    </a:p>
                  </a:txBody>
                  <a:tcPr horzOverflow="overflow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i="0" dirty="0" err="1" smtClean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Transversity</a:t>
                      </a:r>
                      <a:r>
                        <a:rPr lang="en-US" sz="900" b="0" i="0" baseline="0" dirty="0" smtClean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en-US" sz="900" b="0" i="0" baseline="0" dirty="0" err="1" smtClean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w</a:t>
                      </a:r>
                      <a:r>
                        <a:rPr lang="en-US" sz="900" b="0" i="0" baseline="0" dirty="0" smtClean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/ </a:t>
                      </a:r>
                      <a:r>
                        <a:rPr lang="en-US" sz="900" b="0" i="0" baseline="0" dirty="0" err="1" smtClean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di</a:t>
                      </a:r>
                      <a:r>
                        <a:rPr lang="en-US" sz="900" b="0" i="0" baseline="0" dirty="0" smtClean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-hadron on </a:t>
                      </a:r>
                      <a:r>
                        <a:rPr lang="en-US" sz="900" b="0" i="0" baseline="0" dirty="0" err="1" smtClean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transvere</a:t>
                      </a:r>
                      <a:r>
                        <a:rPr lang="en-US" sz="900" b="0" i="0" baseline="0" dirty="0" smtClean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 target </a:t>
                      </a:r>
                      <a:endParaRPr lang="en-US" sz="900" b="0" i="0" dirty="0">
                        <a:solidFill>
                          <a:schemeClr val="tx1"/>
                        </a:solidFill>
                        <a:latin typeface="Arial Narrow"/>
                        <a:cs typeface="Arial Narrow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i="0" dirty="0" err="1" smtClean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Avakian</a:t>
                      </a:r>
                      <a:endParaRPr lang="en-US" sz="900" b="0" i="0" dirty="0">
                        <a:solidFill>
                          <a:schemeClr val="tx1"/>
                        </a:solidFill>
                        <a:latin typeface="Arial Narrow"/>
                        <a:cs typeface="Arial Narrow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i="0" dirty="0" smtClean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A</a:t>
                      </a:r>
                      <a:endParaRPr lang="en-US" sz="900" b="0" i="0" dirty="0">
                        <a:solidFill>
                          <a:schemeClr val="tx1"/>
                        </a:solidFill>
                        <a:latin typeface="Arial Narrow"/>
                        <a:cs typeface="Arial Narrow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i="0" dirty="0" smtClean="0">
                          <a:solidFill>
                            <a:srgbClr val="000000"/>
                          </a:solidFill>
                          <a:latin typeface="Arial Narrow"/>
                          <a:cs typeface="Arial Narrow"/>
                        </a:rPr>
                        <a:t>110</a:t>
                      </a:r>
                      <a:endParaRPr lang="en-US" sz="900" b="0" i="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r"/>
                      <a:endParaRPr lang="en-US" sz="900" b="0" i="0" dirty="0">
                        <a:solidFill>
                          <a:schemeClr val="tx1"/>
                        </a:solidFill>
                        <a:latin typeface="Arial Narrow"/>
                        <a:cs typeface="Arial Narrow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900" b="0" i="0" dirty="0">
                        <a:solidFill>
                          <a:schemeClr val="tx1"/>
                        </a:solidFill>
                        <a:latin typeface="Arial Narrow"/>
                        <a:cs typeface="Arial Narrow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46256">
                <a:tc>
                  <a:txBody>
                    <a:bodyPr/>
                    <a:lstStyle/>
                    <a:p>
                      <a:r>
                        <a:rPr lang="en-US" sz="900" b="0" i="0" dirty="0" smtClean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C12-12-010</a:t>
                      </a:r>
                      <a:endParaRPr lang="en-US" sz="900" b="0" i="0" dirty="0">
                        <a:solidFill>
                          <a:schemeClr val="tx1"/>
                        </a:solidFill>
                        <a:latin typeface="Arial Narrow"/>
                        <a:cs typeface="Arial Narrow"/>
                      </a:endParaRPr>
                    </a:p>
                  </a:txBody>
                  <a:tcPr horzOverflow="overflow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i="0" dirty="0" smtClean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DVCS with transverse polarized target in CLAS12 </a:t>
                      </a:r>
                      <a:endParaRPr lang="en-US" sz="900" b="0" i="0" dirty="0">
                        <a:solidFill>
                          <a:schemeClr val="tx1"/>
                        </a:solidFill>
                        <a:latin typeface="Arial Narrow"/>
                        <a:cs typeface="Arial Narrow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i="0" dirty="0" err="1" smtClean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Elouadrhriri</a:t>
                      </a:r>
                      <a:endParaRPr lang="en-US" sz="900" b="0" i="0" dirty="0">
                        <a:solidFill>
                          <a:schemeClr val="tx1"/>
                        </a:solidFill>
                        <a:latin typeface="Arial Narrow"/>
                        <a:cs typeface="Arial Narrow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i="0" dirty="0" smtClean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A</a:t>
                      </a:r>
                      <a:endParaRPr lang="en-US" sz="900" b="0" i="0" dirty="0">
                        <a:solidFill>
                          <a:schemeClr val="tx1"/>
                        </a:solidFill>
                        <a:latin typeface="Arial Narrow"/>
                        <a:cs typeface="Arial Narrow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i="0" dirty="0" smtClean="0">
                          <a:solidFill>
                            <a:srgbClr val="000000"/>
                          </a:solidFill>
                          <a:latin typeface="Arial Narrow"/>
                          <a:cs typeface="Arial Narrow"/>
                        </a:rPr>
                        <a:t>110</a:t>
                      </a:r>
                      <a:endParaRPr lang="en-US" sz="900" b="0" i="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r"/>
                      <a:endParaRPr lang="en-US" sz="900" b="0" i="0" dirty="0">
                        <a:solidFill>
                          <a:schemeClr val="tx1"/>
                        </a:solidFill>
                        <a:latin typeface="Arial Narrow"/>
                        <a:cs typeface="Arial Narrow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900" b="0" i="0" dirty="0">
                        <a:solidFill>
                          <a:schemeClr val="tx1"/>
                        </a:solidFill>
                        <a:latin typeface="Arial Narrow"/>
                        <a:cs typeface="Arial Narrow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20966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/>
                          <a:cs typeface="Arial Narrow"/>
                        </a:rPr>
                        <a:t>All CLAS12  transverse target proposals</a:t>
                      </a:r>
                    </a:p>
                  </a:txBody>
                  <a:tcPr horzOverflow="overflow"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900" b="0" i="0" dirty="0">
                        <a:solidFill>
                          <a:schemeClr val="tx1"/>
                        </a:solidFill>
                        <a:latin typeface="Arial Narrow"/>
                        <a:cs typeface="Arial Narrow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900" b="0" i="0" dirty="0">
                        <a:solidFill>
                          <a:schemeClr val="tx1"/>
                        </a:solidFill>
                        <a:latin typeface="Arial Narrow"/>
                        <a:cs typeface="Arial Narrow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i="0" dirty="0" smtClean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330</a:t>
                      </a:r>
                      <a:endParaRPr lang="en-US" sz="900" b="0" i="0" dirty="0">
                        <a:solidFill>
                          <a:schemeClr val="tx1"/>
                        </a:solidFill>
                        <a:latin typeface="Arial Narrow"/>
                        <a:cs typeface="Arial Narrow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i="0" dirty="0" smtClean="0">
                          <a:solidFill>
                            <a:srgbClr val="0000FF"/>
                          </a:solidFill>
                          <a:latin typeface="Arial Narrow"/>
                          <a:cs typeface="Arial Narrow"/>
                        </a:rPr>
                        <a:t>110</a:t>
                      </a:r>
                      <a:endParaRPr lang="en-US" sz="900" b="1" i="0" dirty="0">
                        <a:solidFill>
                          <a:srgbClr val="0000FF"/>
                        </a:solidFill>
                        <a:latin typeface="Arial Narrow"/>
                        <a:cs typeface="Arial Narrow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endParaRPr lang="en-US" sz="900" b="1" i="0" dirty="0">
                        <a:solidFill>
                          <a:srgbClr val="0000FF"/>
                        </a:solidFill>
                        <a:latin typeface="Arial Narrow"/>
                        <a:cs typeface="Arial Narrow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209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/>
                          <a:cs typeface="Arial Narrow"/>
                        </a:rPr>
                        <a:t>C12-11-006</a:t>
                      </a:r>
                    </a:p>
                  </a:txBody>
                  <a:tcPr horzOverflow="overflow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i="0" dirty="0" smtClean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Heavy Photon Search at Jefferson Lab (HPS)</a:t>
                      </a:r>
                      <a:endParaRPr lang="en-US" sz="900" b="0" i="0" dirty="0">
                        <a:solidFill>
                          <a:schemeClr val="tx1"/>
                        </a:solidFill>
                        <a:latin typeface="Arial Narrow"/>
                        <a:cs typeface="Arial Narrow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i="0" dirty="0" err="1" smtClean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Jaros</a:t>
                      </a:r>
                      <a:endParaRPr lang="en-US" sz="900" b="0" i="0" dirty="0">
                        <a:solidFill>
                          <a:schemeClr val="tx1"/>
                        </a:solidFill>
                        <a:latin typeface="Arial Narrow"/>
                        <a:cs typeface="Arial Narrow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i="0" dirty="0" smtClean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A</a:t>
                      </a:r>
                      <a:endParaRPr lang="en-US" sz="900" b="0" i="0" dirty="0">
                        <a:solidFill>
                          <a:schemeClr val="tx1"/>
                        </a:solidFill>
                        <a:latin typeface="Arial Narrow"/>
                        <a:cs typeface="Arial Narrow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i="0" dirty="0" smtClean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180</a:t>
                      </a:r>
                      <a:endParaRPr lang="en-US" sz="900" b="0" i="0" dirty="0">
                        <a:solidFill>
                          <a:schemeClr val="tx1"/>
                        </a:solidFill>
                        <a:latin typeface="Arial Narrow"/>
                        <a:cs typeface="Arial Narrow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i="0" dirty="0" smtClean="0">
                          <a:solidFill>
                            <a:srgbClr val="0000FF"/>
                          </a:solidFill>
                          <a:latin typeface="Arial Narrow"/>
                          <a:cs typeface="Arial Narrow"/>
                        </a:rPr>
                        <a:t>180</a:t>
                      </a:r>
                      <a:endParaRPr lang="en-US" sz="900" b="1" i="0" dirty="0">
                        <a:solidFill>
                          <a:srgbClr val="0000FF"/>
                        </a:solidFill>
                        <a:latin typeface="Arial Narrow"/>
                        <a:cs typeface="Arial Narrow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i="0" baseline="0" dirty="0" smtClean="0">
                          <a:solidFill>
                            <a:srgbClr val="000000"/>
                          </a:solidFill>
                          <a:latin typeface="Arial Narrow"/>
                          <a:cs typeface="Arial Narrow"/>
                        </a:rPr>
                        <a:t>Setup in alcove </a:t>
                      </a:r>
                      <a:endParaRPr lang="en-US" sz="900" b="0" i="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i="0" dirty="0" smtClean="0">
                          <a:solidFill>
                            <a:srgbClr val="000000"/>
                          </a:solidFill>
                          <a:latin typeface="Arial Narrow"/>
                          <a:cs typeface="Arial Narrow"/>
                        </a:rPr>
                        <a:t>2.2, 6.6</a:t>
                      </a:r>
                      <a:endParaRPr lang="en-US" sz="900" b="0" i="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>
                          <a:latin typeface="Arial Narrow"/>
                          <a:cs typeface="Arial Narrow"/>
                        </a:rPr>
                        <a:t>I</a:t>
                      </a:r>
                      <a:endParaRPr lang="en-US" sz="900" b="1" dirty="0">
                        <a:latin typeface="Arial Narrow"/>
                        <a:cs typeface="Arial Narrow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>
                          <a:latin typeface="Arial Narrow"/>
                          <a:cs typeface="Arial Narrow"/>
                        </a:rPr>
                        <a:t>Nuclear</a:t>
                      </a:r>
                      <a:endParaRPr lang="en-US" sz="900" b="0" dirty="0">
                        <a:latin typeface="Arial Narrow"/>
                        <a:cs typeface="Arial Narrow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</a:tr>
              <a:tr h="2209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/>
                          <a:cs typeface="Arial Narrow"/>
                        </a:rPr>
                        <a:t>E12-11-106</a:t>
                      </a:r>
                    </a:p>
                  </a:txBody>
                  <a:tcPr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dirty="0" smtClean="0">
                          <a:latin typeface="Arial Narrow"/>
                          <a:cs typeface="Arial Narrow"/>
                        </a:rPr>
                        <a:t>High Precision Measurement of the Proton Charge Radius</a:t>
                      </a:r>
                      <a:endParaRPr lang="en-US" sz="900" b="0" dirty="0">
                        <a:latin typeface="Arial Narrow"/>
                        <a:cs typeface="Arial Narrow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dirty="0" err="1" smtClean="0">
                          <a:latin typeface="Arial Narrow"/>
                          <a:cs typeface="Arial Narrow"/>
                        </a:rPr>
                        <a:t>Gasparian</a:t>
                      </a:r>
                      <a:endParaRPr lang="en-US" sz="900" b="0" dirty="0">
                        <a:latin typeface="Arial Narrow"/>
                        <a:cs typeface="Arial Narrow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>
                          <a:latin typeface="Arial Narrow"/>
                          <a:cs typeface="Arial Narrow"/>
                        </a:rPr>
                        <a:t>A</a:t>
                      </a:r>
                      <a:endParaRPr lang="en-US" sz="900" b="0" dirty="0">
                        <a:latin typeface="Arial Narrow"/>
                        <a:cs typeface="Arial Narrow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>
                          <a:latin typeface="Arial Narrow"/>
                          <a:cs typeface="Arial Narrow"/>
                        </a:rPr>
                        <a:t>15</a:t>
                      </a:r>
                      <a:endParaRPr lang="en-US" sz="900" b="0" dirty="0">
                        <a:latin typeface="Arial Narrow"/>
                        <a:cs typeface="Arial Narrow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>
                          <a:solidFill>
                            <a:srgbClr val="0000FF"/>
                          </a:solidFill>
                          <a:latin typeface="Arial Narrow"/>
                          <a:cs typeface="Arial Narrow"/>
                        </a:rPr>
                        <a:t>15</a:t>
                      </a:r>
                      <a:endParaRPr lang="en-US" sz="900" b="1" dirty="0">
                        <a:solidFill>
                          <a:srgbClr val="0000FF"/>
                        </a:solidFill>
                        <a:latin typeface="Arial Narrow"/>
                        <a:cs typeface="Arial Narrow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err="1" smtClean="0">
                          <a:latin typeface="Arial Narrow"/>
                          <a:cs typeface="Arial Narrow"/>
                        </a:rPr>
                        <a:t>Primex</a:t>
                      </a:r>
                      <a:r>
                        <a:rPr lang="en-US" sz="900" b="0" baseline="0" dirty="0" smtClean="0">
                          <a:latin typeface="Arial Narrow"/>
                          <a:cs typeface="Arial Narrow"/>
                        </a:rPr>
                        <a:t> </a:t>
                      </a:r>
                      <a:endParaRPr lang="en-US" sz="900" b="0" dirty="0">
                        <a:latin typeface="Arial Narrow"/>
                        <a:cs typeface="Arial Narrow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>
                          <a:latin typeface="Arial Narrow"/>
                          <a:cs typeface="Arial Narrow"/>
                        </a:rPr>
                        <a:t>1.1,</a:t>
                      </a:r>
                      <a:r>
                        <a:rPr lang="en-US" sz="900" b="0" baseline="0" dirty="0" smtClean="0">
                          <a:latin typeface="Arial Narrow"/>
                          <a:cs typeface="Arial Narrow"/>
                        </a:rPr>
                        <a:t> 2.2</a:t>
                      </a:r>
                      <a:endParaRPr lang="en-US" sz="900" b="0" dirty="0">
                        <a:latin typeface="Arial Narrow"/>
                        <a:cs typeface="Arial Narrow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>
                          <a:latin typeface="Arial Narrow"/>
                          <a:cs typeface="Arial Narrow"/>
                        </a:rPr>
                        <a:t>J</a:t>
                      </a:r>
                      <a:endParaRPr lang="en-US" sz="900" b="1" dirty="0">
                        <a:latin typeface="Arial Narrow"/>
                        <a:cs typeface="Arial Narrow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baseline="0" dirty="0" smtClean="0">
                          <a:latin typeface="Arial Narrow"/>
                          <a:cs typeface="Arial Narrow"/>
                        </a:rPr>
                        <a:t>H2 gas</a:t>
                      </a:r>
                      <a:endParaRPr lang="en-US" sz="900" b="0" dirty="0">
                        <a:latin typeface="Arial Narrow"/>
                        <a:cs typeface="Arial Narrow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50428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/>
                          <a:cs typeface="Arial Narrow"/>
                        </a:rPr>
                        <a:t>Beam time  request from CLAS12 C1 experiments + non-CLAS12  experiments            </a:t>
                      </a:r>
                      <a:endParaRPr lang="en-US" sz="1050" b="1" i="0" dirty="0">
                        <a:solidFill>
                          <a:schemeClr val="tx1"/>
                        </a:solidFill>
                        <a:latin typeface="Arial Narrow"/>
                        <a:cs typeface="Arial Narrow"/>
                      </a:endParaRPr>
                    </a:p>
                  </a:txBody>
                  <a:tcPr horzOverflow="overflow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en-US" sz="900" b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900" b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050" b="1" i="0" dirty="0" smtClean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525</a:t>
                      </a:r>
                      <a:endParaRPr lang="en-US" sz="1050" b="1" i="0" dirty="0">
                        <a:solidFill>
                          <a:schemeClr val="tx1"/>
                        </a:solidFill>
                        <a:latin typeface="Arial Narrow"/>
                        <a:cs typeface="Arial Narrow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 i="0" dirty="0" smtClean="0">
                          <a:solidFill>
                            <a:srgbClr val="0000FF"/>
                          </a:solidFill>
                          <a:latin typeface="Arial Narrow"/>
                          <a:cs typeface="Arial Narrow"/>
                        </a:rPr>
                        <a:t>305</a:t>
                      </a:r>
                    </a:p>
                  </a:txBody>
                  <a:tcPr/>
                </a:tc>
                <a:tc rowSpan="3" gridSpan="4">
                  <a:txBody>
                    <a:bodyPr/>
                    <a:lstStyle/>
                    <a:p>
                      <a:pPr algn="ctr"/>
                      <a:endParaRPr lang="en-US" sz="1050" b="1" i="0" dirty="0">
                        <a:solidFill>
                          <a:srgbClr val="0000FF"/>
                        </a:solidFill>
                        <a:latin typeface="Arial Narrow"/>
                        <a:cs typeface="Arial Narrow"/>
                      </a:endParaRPr>
                    </a:p>
                  </a:txBody>
                  <a:tcPr>
                    <a:lnB w="12700" cmpd="sng">
                      <a:noFill/>
                    </a:lnB>
                  </a:tcPr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50428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050" b="1" i="0" dirty="0" smtClean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Beam time from approved</a:t>
                      </a:r>
                      <a:r>
                        <a:rPr lang="en-US" sz="1050" b="1" i="0" baseline="0" dirty="0" smtClean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 CLAS12 experiments (from previous table)</a:t>
                      </a:r>
                      <a:endParaRPr lang="en-US" sz="1050" b="1" i="0" dirty="0">
                        <a:solidFill>
                          <a:schemeClr val="tx1"/>
                        </a:solidFill>
                        <a:latin typeface="Arial Narrow"/>
                        <a:cs typeface="Arial Narrow"/>
                      </a:endParaRPr>
                    </a:p>
                  </a:txBody>
                  <a:tcPr horzOverflow="overflow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050" b="1" i="0" dirty="0" smtClean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1466 (1976)</a:t>
                      </a:r>
                      <a:endParaRPr lang="en-US" sz="1050" b="1" i="0" dirty="0">
                        <a:solidFill>
                          <a:schemeClr val="tx1"/>
                        </a:solidFill>
                        <a:latin typeface="Arial Narrow"/>
                        <a:cs typeface="Arial Narrow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 i="0" dirty="0" smtClean="0">
                          <a:solidFill>
                            <a:srgbClr val="0000FF"/>
                          </a:solidFill>
                          <a:latin typeface="Arial Narrow"/>
                          <a:cs typeface="Arial Narrow"/>
                        </a:rPr>
                        <a:t>631</a:t>
                      </a:r>
                    </a:p>
                  </a:txBody>
                  <a:tcPr/>
                </a:tc>
                <a:tc gridSpan="4" vMerge="1">
                  <a:txBody>
                    <a:bodyPr/>
                    <a:lstStyle/>
                    <a:p>
                      <a:pPr algn="ctr"/>
                      <a:endParaRPr lang="en-US" sz="1050" b="1" i="0" dirty="0">
                        <a:solidFill>
                          <a:srgbClr val="0000FF"/>
                        </a:solidFill>
                        <a:latin typeface="Arial Narrow"/>
                        <a:cs typeface="Arial Narrow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50428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050" b="1" i="0" baseline="0" dirty="0" smtClean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Beam time for Hall B experiments table 1 + table 2</a:t>
                      </a:r>
                      <a:endParaRPr lang="en-US" sz="1050" b="1" i="0" dirty="0">
                        <a:solidFill>
                          <a:schemeClr val="tx1"/>
                        </a:solidFill>
                        <a:latin typeface="Arial Narrow"/>
                        <a:cs typeface="Arial Narrow"/>
                      </a:endParaRPr>
                    </a:p>
                  </a:txBody>
                  <a:tcPr horzOverflow="overflow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050" b="1" i="0" dirty="0" smtClean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1991 (2501)</a:t>
                      </a:r>
                      <a:endParaRPr lang="en-US" sz="1050" b="1" i="0" dirty="0">
                        <a:solidFill>
                          <a:schemeClr val="tx1"/>
                        </a:solidFill>
                        <a:latin typeface="Arial Narrow"/>
                        <a:cs typeface="Arial Narrow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 i="0" dirty="0" smtClean="0">
                          <a:solidFill>
                            <a:srgbClr val="0000FF"/>
                          </a:solidFill>
                          <a:latin typeface="Arial Narrow"/>
                          <a:cs typeface="Arial Narrow"/>
                        </a:rPr>
                        <a:t>936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4" vMerge="1">
                  <a:txBody>
                    <a:bodyPr/>
                    <a:lstStyle/>
                    <a:p>
                      <a:pPr algn="ctr"/>
                      <a:endParaRPr lang="en-US" sz="1050" b="1" i="0" dirty="0">
                        <a:solidFill>
                          <a:srgbClr val="0000FF"/>
                        </a:solidFill>
                        <a:latin typeface="Arial Narrow"/>
                        <a:cs typeface="Arial Narrow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21166" y="1050713"/>
          <a:ext cx="9059332" cy="25527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52499"/>
                <a:gridCol w="2627535"/>
                <a:gridCol w="875548"/>
                <a:gridCol w="592669"/>
                <a:gridCol w="857250"/>
                <a:gridCol w="444500"/>
                <a:gridCol w="822764"/>
                <a:gridCol w="616568"/>
                <a:gridCol w="678832"/>
                <a:gridCol w="591167"/>
              </a:tblGrid>
              <a:tr h="2154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/>
                          <a:cs typeface="Arial Narrow"/>
                        </a:rPr>
                        <a:t>E12</a:t>
                      </a: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/>
                          <a:cs typeface="Arial Narrow"/>
                        </a:rPr>
                        <a:t>-06-</a:t>
                      </a: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/>
                          <a:cs typeface="Arial Narrow"/>
                        </a:rPr>
                        <a:t>109</a:t>
                      </a: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/>
                        <a:cs typeface="Arial Narrow"/>
                      </a:endParaRPr>
                    </a:p>
                  </a:txBody>
                  <a:tcPr horzOverflow="overflow">
                    <a:solidFill>
                      <a:srgbClr val="FFFF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i="0" dirty="0" smtClean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Longitudinal Spin Structure of the Nucleon</a:t>
                      </a:r>
                      <a:endParaRPr lang="en-US" sz="900" b="0" i="0" dirty="0">
                        <a:solidFill>
                          <a:schemeClr val="tx1"/>
                        </a:solidFill>
                        <a:latin typeface="Arial Narrow"/>
                        <a:cs typeface="Arial Narrow"/>
                      </a:endParaRPr>
                    </a:p>
                  </a:txBody>
                  <a:tcPr>
                    <a:solidFill>
                      <a:srgbClr val="FFFF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i="0" dirty="0" smtClean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Kuhn</a:t>
                      </a:r>
                      <a:endParaRPr lang="en-US" sz="900" b="0" i="0" dirty="0">
                        <a:solidFill>
                          <a:schemeClr val="tx1"/>
                        </a:solidFill>
                        <a:latin typeface="Arial Narrow"/>
                        <a:cs typeface="Arial Narrow"/>
                      </a:endParaRPr>
                    </a:p>
                  </a:txBody>
                  <a:tcPr>
                    <a:solidFill>
                      <a:srgbClr val="FFFF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i="0" dirty="0" smtClean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A</a:t>
                      </a:r>
                      <a:endParaRPr lang="en-US" sz="900" b="0" i="0" dirty="0">
                        <a:solidFill>
                          <a:schemeClr val="tx1"/>
                        </a:solidFill>
                        <a:latin typeface="Arial Narrow"/>
                        <a:cs typeface="Arial Narrow"/>
                      </a:endParaRPr>
                    </a:p>
                  </a:txBody>
                  <a:tcPr>
                    <a:solidFill>
                      <a:srgbClr val="FFFF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i="0" dirty="0" smtClean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80</a:t>
                      </a:r>
                      <a:endParaRPr lang="en-US" sz="900" b="0" i="0" dirty="0">
                        <a:solidFill>
                          <a:schemeClr val="tx1"/>
                        </a:solidFill>
                        <a:latin typeface="Arial Narrow"/>
                        <a:cs typeface="Arial Narrow"/>
                      </a:endParaRPr>
                    </a:p>
                  </a:txBody>
                  <a:tcPr>
                    <a:solidFill>
                      <a:srgbClr val="FFFF00">
                        <a:alpha val="50000"/>
                      </a:srgbClr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ctr"/>
                      <a:endParaRPr lang="en-US" sz="900" b="0" i="0" dirty="0" smtClean="0">
                        <a:solidFill>
                          <a:srgbClr val="0000FF"/>
                        </a:solidFill>
                        <a:latin typeface="Arial Narrow"/>
                        <a:cs typeface="Arial Narrow"/>
                      </a:endParaRPr>
                    </a:p>
                    <a:p>
                      <a:pPr algn="ctr"/>
                      <a:endParaRPr lang="en-US" sz="900" b="0" i="0" dirty="0" smtClean="0">
                        <a:solidFill>
                          <a:srgbClr val="0000FF"/>
                        </a:solidFill>
                        <a:latin typeface="Arial Narrow"/>
                        <a:cs typeface="Arial Narrow"/>
                      </a:endParaRPr>
                    </a:p>
                    <a:p>
                      <a:pPr algn="ctr"/>
                      <a:endParaRPr lang="en-US" sz="900" b="0" i="0" dirty="0" smtClean="0">
                        <a:solidFill>
                          <a:srgbClr val="0000FF"/>
                        </a:solidFill>
                        <a:latin typeface="Arial Narrow"/>
                        <a:cs typeface="Arial Narrow"/>
                      </a:endParaRPr>
                    </a:p>
                    <a:p>
                      <a:pPr algn="ctr"/>
                      <a:r>
                        <a:rPr lang="en-US" sz="900" b="1" i="0" dirty="0" smtClean="0">
                          <a:solidFill>
                            <a:srgbClr val="0000FF"/>
                          </a:solidFill>
                          <a:latin typeface="Arial Narrow"/>
                          <a:cs typeface="Arial Narrow"/>
                        </a:rPr>
                        <a:t>185</a:t>
                      </a:r>
                      <a:endParaRPr lang="en-US" sz="900" b="1" i="0" dirty="0">
                        <a:solidFill>
                          <a:srgbClr val="0000FF"/>
                        </a:solidFill>
                        <a:latin typeface="Arial Narrow"/>
                        <a:cs typeface="Arial Narrow"/>
                      </a:endParaRPr>
                    </a:p>
                  </a:txBody>
                  <a:tcPr>
                    <a:solidFill>
                      <a:srgbClr val="FFFF00">
                        <a:alpha val="50000"/>
                      </a:srgbClr>
                    </a:solidFill>
                  </a:tcPr>
                </a:tc>
                <a:tc rowSpan="6">
                  <a:txBody>
                    <a:bodyPr/>
                    <a:lstStyle/>
                    <a:p>
                      <a:r>
                        <a:rPr lang="en-US" sz="900" b="0" i="0" dirty="0" smtClean="0">
                          <a:latin typeface="Arial Narrow"/>
                          <a:cs typeface="Arial Narrow"/>
                        </a:rPr>
                        <a:t>Polarized target</a:t>
                      </a:r>
                    </a:p>
                    <a:p>
                      <a:r>
                        <a:rPr lang="en-US" sz="900" b="0" i="0" dirty="0" smtClean="0">
                          <a:latin typeface="Arial Narrow"/>
                          <a:cs typeface="Arial Narrow"/>
                        </a:rPr>
                        <a:t>RICH (1 sector)</a:t>
                      </a:r>
                    </a:p>
                    <a:p>
                      <a:r>
                        <a:rPr lang="en-US" sz="900" b="0" i="0" dirty="0" smtClean="0">
                          <a:latin typeface="Arial Narrow"/>
                          <a:cs typeface="Arial Narrow"/>
                        </a:rPr>
                        <a:t>Forward</a:t>
                      </a:r>
                      <a:r>
                        <a:rPr lang="en-US" sz="900" b="0" i="0" baseline="0" dirty="0" smtClean="0">
                          <a:latin typeface="Arial Narrow"/>
                          <a:cs typeface="Arial Narrow"/>
                        </a:rPr>
                        <a:t> tagger</a:t>
                      </a:r>
                      <a:endParaRPr lang="en-US" sz="900" b="0" i="0" dirty="0">
                        <a:latin typeface="Arial Narrow"/>
                        <a:cs typeface="Arial Narrow"/>
                      </a:endParaRPr>
                    </a:p>
                  </a:txBody>
                  <a:tcPr>
                    <a:solidFill>
                      <a:srgbClr val="FFFF00">
                        <a:alpha val="50000"/>
                      </a:srgbClr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ctr"/>
                      <a:endParaRPr lang="en-US" sz="900" b="0" i="0" dirty="0" smtClean="0">
                        <a:latin typeface="Arial Narrow"/>
                        <a:cs typeface="Arial Narrow"/>
                      </a:endParaRPr>
                    </a:p>
                    <a:p>
                      <a:pPr algn="ctr"/>
                      <a:endParaRPr lang="en-US" sz="900" b="0" i="0" dirty="0" smtClean="0">
                        <a:latin typeface="Arial Narrow"/>
                        <a:cs typeface="Arial Narrow"/>
                      </a:endParaRPr>
                    </a:p>
                    <a:p>
                      <a:pPr algn="ctr"/>
                      <a:endParaRPr lang="en-US" sz="900" b="0" i="0" dirty="0" smtClean="0">
                        <a:latin typeface="Arial Narrow"/>
                        <a:cs typeface="Arial Narrow"/>
                      </a:endParaRPr>
                    </a:p>
                    <a:p>
                      <a:pPr algn="ctr"/>
                      <a:r>
                        <a:rPr lang="en-US" sz="900" b="0" i="0" dirty="0" smtClean="0">
                          <a:latin typeface="Arial Narrow"/>
                          <a:cs typeface="Arial Narrow"/>
                        </a:rPr>
                        <a:t>11</a:t>
                      </a:r>
                      <a:endParaRPr lang="en-US" sz="900" b="0" i="0" dirty="0">
                        <a:latin typeface="Arial Narrow"/>
                        <a:cs typeface="Arial Narrow"/>
                      </a:endParaRPr>
                    </a:p>
                  </a:txBody>
                  <a:tcPr>
                    <a:solidFill>
                      <a:srgbClr val="FFFF00">
                        <a:alpha val="50000"/>
                      </a:srgbClr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ctr"/>
                      <a:endParaRPr lang="en-US" sz="900" b="0" i="0" dirty="0" smtClean="0">
                        <a:solidFill>
                          <a:schemeClr val="tx1"/>
                        </a:solidFill>
                        <a:latin typeface="Arial Narrow"/>
                        <a:cs typeface="Arial Narrow"/>
                      </a:endParaRPr>
                    </a:p>
                    <a:p>
                      <a:pPr algn="ctr"/>
                      <a:endParaRPr lang="en-US" sz="900" b="0" i="0" dirty="0" smtClean="0">
                        <a:solidFill>
                          <a:schemeClr val="tx1"/>
                        </a:solidFill>
                        <a:latin typeface="Arial Narrow"/>
                        <a:cs typeface="Arial Narrow"/>
                      </a:endParaRPr>
                    </a:p>
                    <a:p>
                      <a:pPr algn="ctr"/>
                      <a:endParaRPr lang="en-US" sz="900" b="0" i="0" dirty="0" smtClean="0">
                        <a:solidFill>
                          <a:schemeClr val="tx1"/>
                        </a:solidFill>
                        <a:latin typeface="Arial Narrow"/>
                        <a:cs typeface="Arial Narrow"/>
                      </a:endParaRPr>
                    </a:p>
                    <a:p>
                      <a:pPr algn="ctr"/>
                      <a:r>
                        <a:rPr lang="en-US" sz="900" b="1" i="0" dirty="0" smtClean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C</a:t>
                      </a:r>
                    </a:p>
                    <a:p>
                      <a:pPr algn="ctr"/>
                      <a:endParaRPr lang="en-US" sz="900" b="0" i="0" dirty="0" smtClean="0">
                        <a:solidFill>
                          <a:schemeClr val="tx1"/>
                        </a:solidFill>
                        <a:latin typeface="Arial Narrow"/>
                        <a:cs typeface="Arial Narrow"/>
                      </a:endParaRPr>
                    </a:p>
                    <a:p>
                      <a:pPr algn="ctr"/>
                      <a:r>
                        <a:rPr lang="en-US" sz="900" b="0" i="0" dirty="0" smtClean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S. Kuhn</a:t>
                      </a:r>
                      <a:endParaRPr lang="en-US" sz="900" b="0" i="0" dirty="0">
                        <a:solidFill>
                          <a:schemeClr val="tx1"/>
                        </a:solidFill>
                        <a:latin typeface="Arial Narrow"/>
                        <a:cs typeface="Arial Narrow"/>
                      </a:endParaRPr>
                    </a:p>
                  </a:txBody>
                  <a:tcPr>
                    <a:solidFill>
                      <a:srgbClr val="FFFF00">
                        <a:alpha val="50000"/>
                      </a:srgbClr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ctr"/>
                      <a:r>
                        <a:rPr lang="en-US" sz="900" b="0" i="0" dirty="0" smtClean="0">
                          <a:latin typeface="Arial Narrow"/>
                          <a:cs typeface="Arial Narrow"/>
                        </a:rPr>
                        <a:t>NH</a:t>
                      </a:r>
                      <a:r>
                        <a:rPr lang="en-US" sz="900" b="0" i="0" baseline="-25000" dirty="0" smtClean="0">
                          <a:latin typeface="Arial Narrow"/>
                          <a:cs typeface="Arial Narrow"/>
                        </a:rPr>
                        <a:t>3</a:t>
                      </a:r>
                    </a:p>
                    <a:p>
                      <a:pPr algn="ctr"/>
                      <a:r>
                        <a:rPr lang="en-US" sz="900" b="0" i="0" dirty="0" smtClean="0">
                          <a:latin typeface="Arial Narrow"/>
                          <a:cs typeface="Arial Narrow"/>
                        </a:rPr>
                        <a:t>ND</a:t>
                      </a:r>
                      <a:r>
                        <a:rPr lang="en-US" sz="900" b="0" i="0" baseline="-25000" dirty="0" smtClean="0">
                          <a:latin typeface="Arial Narrow"/>
                          <a:cs typeface="Arial Narrow"/>
                        </a:rPr>
                        <a:t>3</a:t>
                      </a:r>
                      <a:endParaRPr lang="en-US" sz="900" b="0" i="0" baseline="-25000" dirty="0">
                        <a:latin typeface="Arial Narrow"/>
                        <a:cs typeface="Arial Narrow"/>
                      </a:endParaRPr>
                    </a:p>
                  </a:txBody>
                  <a:tcPr>
                    <a:solidFill>
                      <a:srgbClr val="FFFF00">
                        <a:alpha val="50000"/>
                      </a:srgbClr>
                    </a:solidFill>
                  </a:tcPr>
                </a:tc>
              </a:tr>
              <a:tr h="2154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Narrow"/>
                          <a:cs typeface="Arial Narrow"/>
                        </a:rPr>
                        <a:t>E12-06-109A 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 Narrow"/>
                        <a:cs typeface="Arial Narrow"/>
                      </a:endParaRPr>
                    </a:p>
                  </a:txBody>
                  <a:tcPr horzOverflow="overflow">
                    <a:solidFill>
                      <a:srgbClr val="FFFF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0" i="0" dirty="0" smtClean="0">
                          <a:solidFill>
                            <a:srgbClr val="FF0000"/>
                          </a:solidFill>
                          <a:latin typeface="Arial Narrow"/>
                          <a:cs typeface="Arial Narrow"/>
                        </a:rPr>
                        <a:t>DVCS</a:t>
                      </a:r>
                      <a:r>
                        <a:rPr lang="en-US" sz="1000" b="0" i="0" baseline="0" dirty="0" smtClean="0">
                          <a:solidFill>
                            <a:srgbClr val="FF0000"/>
                          </a:solidFill>
                          <a:latin typeface="Arial Narrow"/>
                          <a:cs typeface="Arial Narrow"/>
                        </a:rPr>
                        <a:t> on the neutron with polarized deuterium target</a:t>
                      </a:r>
                      <a:endParaRPr lang="en-US" sz="1000" b="0" i="0" dirty="0">
                        <a:solidFill>
                          <a:srgbClr val="FF0000"/>
                        </a:solidFill>
                        <a:latin typeface="Arial Narrow"/>
                        <a:cs typeface="Arial Narrow"/>
                      </a:endParaRPr>
                    </a:p>
                  </a:txBody>
                  <a:tcPr>
                    <a:solidFill>
                      <a:srgbClr val="FFFF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0" i="0" dirty="0" err="1" smtClean="0">
                          <a:solidFill>
                            <a:srgbClr val="FF0000"/>
                          </a:solidFill>
                          <a:latin typeface="Arial Narrow"/>
                          <a:cs typeface="Arial Narrow"/>
                        </a:rPr>
                        <a:t>Niccolai</a:t>
                      </a:r>
                      <a:endParaRPr lang="en-US" sz="1000" b="0" i="0" dirty="0">
                        <a:solidFill>
                          <a:srgbClr val="FF0000"/>
                        </a:solidFill>
                        <a:latin typeface="Arial Narrow"/>
                        <a:cs typeface="Arial Narrow"/>
                      </a:endParaRPr>
                    </a:p>
                  </a:txBody>
                  <a:tcPr>
                    <a:solidFill>
                      <a:srgbClr val="FFFF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 dirty="0">
                        <a:solidFill>
                          <a:srgbClr val="FF0000"/>
                        </a:solidFill>
                        <a:latin typeface="Arial Narrow"/>
                        <a:cs typeface="Arial Narrow"/>
                      </a:endParaRPr>
                    </a:p>
                  </a:txBody>
                  <a:tcPr>
                    <a:solidFill>
                      <a:srgbClr val="FFFF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i="0" dirty="0" smtClean="0">
                          <a:solidFill>
                            <a:srgbClr val="FF0000"/>
                          </a:solidFill>
                          <a:latin typeface="Arial Narrow"/>
                          <a:cs typeface="Arial Narrow"/>
                        </a:rPr>
                        <a:t>(60)</a:t>
                      </a:r>
                      <a:endParaRPr lang="en-US" sz="1000" b="0" i="0" dirty="0">
                        <a:solidFill>
                          <a:srgbClr val="FF0000"/>
                        </a:solidFill>
                        <a:latin typeface="Arial Narrow"/>
                        <a:cs typeface="Arial Narrow"/>
                      </a:endParaRPr>
                    </a:p>
                  </a:txBody>
                  <a:tcPr>
                    <a:solidFill>
                      <a:srgbClr val="FFFF00">
                        <a:alpha val="5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154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/>
                          <a:cs typeface="Arial Narrow"/>
                        </a:rPr>
                        <a:t>E12-06- 119(b)</a:t>
                      </a:r>
                    </a:p>
                  </a:txBody>
                  <a:tcPr horzOverflow="overflow">
                    <a:solidFill>
                      <a:srgbClr val="FFFF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i="0" dirty="0" smtClean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DVCS</a:t>
                      </a:r>
                      <a:r>
                        <a:rPr lang="en-US" sz="900" b="0" i="0" baseline="0" dirty="0" smtClean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 on longitudinally polarized proton target</a:t>
                      </a:r>
                      <a:endParaRPr lang="en-US" sz="900" b="0" i="0" dirty="0">
                        <a:solidFill>
                          <a:schemeClr val="tx1"/>
                        </a:solidFill>
                        <a:latin typeface="Arial Narrow"/>
                        <a:cs typeface="Arial Narrow"/>
                      </a:endParaRPr>
                    </a:p>
                  </a:txBody>
                  <a:tcPr>
                    <a:solidFill>
                      <a:srgbClr val="FFFF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i="0" dirty="0" err="1" smtClean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Sabatie</a:t>
                      </a:r>
                      <a:endParaRPr lang="en-US" sz="900" b="0" i="0" dirty="0">
                        <a:solidFill>
                          <a:schemeClr val="tx1"/>
                        </a:solidFill>
                        <a:latin typeface="Arial Narrow"/>
                        <a:cs typeface="Arial Narrow"/>
                      </a:endParaRPr>
                    </a:p>
                  </a:txBody>
                  <a:tcPr>
                    <a:solidFill>
                      <a:srgbClr val="FFFF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i="0" dirty="0" smtClean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A</a:t>
                      </a:r>
                      <a:endParaRPr lang="en-US" sz="900" b="0" i="0" dirty="0">
                        <a:solidFill>
                          <a:schemeClr val="tx1"/>
                        </a:solidFill>
                        <a:latin typeface="Arial Narrow"/>
                        <a:cs typeface="Arial Narrow"/>
                      </a:endParaRPr>
                    </a:p>
                  </a:txBody>
                  <a:tcPr>
                    <a:solidFill>
                      <a:srgbClr val="FFFF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i="0" dirty="0" smtClean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120</a:t>
                      </a:r>
                      <a:endParaRPr lang="en-US" sz="900" b="0" i="0" dirty="0">
                        <a:solidFill>
                          <a:schemeClr val="tx1"/>
                        </a:solidFill>
                        <a:latin typeface="Arial Narrow"/>
                        <a:cs typeface="Arial Narrow"/>
                      </a:endParaRPr>
                    </a:p>
                  </a:txBody>
                  <a:tcPr>
                    <a:solidFill>
                      <a:srgbClr val="FFFF00">
                        <a:alpha val="5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1000" b="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1000" b="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1000" b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000" b="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154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/>
                          <a:cs typeface="Arial Narrow"/>
                        </a:rPr>
                        <a:t>E12</a:t>
                      </a: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/>
                          <a:cs typeface="Arial Narrow"/>
                        </a:rPr>
                        <a:t>-07-107</a:t>
                      </a:r>
                    </a:p>
                  </a:txBody>
                  <a:tcPr horzOverflow="overflow">
                    <a:solidFill>
                      <a:srgbClr val="FFFF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i="0" dirty="0" smtClean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Spin-Orbit</a:t>
                      </a:r>
                      <a:r>
                        <a:rPr lang="en-US" sz="900" b="0" i="0" baseline="0" dirty="0" smtClean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 Correl. with Longitudinally polarized target</a:t>
                      </a:r>
                      <a:endParaRPr lang="en-US" sz="900" b="0" i="0" dirty="0">
                        <a:solidFill>
                          <a:schemeClr val="tx1"/>
                        </a:solidFill>
                        <a:latin typeface="Arial Narrow"/>
                        <a:cs typeface="Arial Narrow"/>
                      </a:endParaRPr>
                    </a:p>
                  </a:txBody>
                  <a:tcPr>
                    <a:solidFill>
                      <a:srgbClr val="FFFF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i="0" dirty="0" err="1" smtClean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Avakian</a:t>
                      </a:r>
                      <a:endParaRPr lang="en-US" sz="900" b="0" i="0" dirty="0">
                        <a:solidFill>
                          <a:schemeClr val="tx1"/>
                        </a:solidFill>
                        <a:latin typeface="Arial Narrow"/>
                        <a:cs typeface="Arial Narrow"/>
                      </a:endParaRPr>
                    </a:p>
                  </a:txBody>
                  <a:tcPr>
                    <a:solidFill>
                      <a:srgbClr val="FFFF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i="0" dirty="0" smtClean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A-</a:t>
                      </a:r>
                      <a:endParaRPr lang="en-US" sz="900" b="0" i="0" dirty="0">
                        <a:solidFill>
                          <a:schemeClr val="tx1"/>
                        </a:solidFill>
                        <a:latin typeface="Arial Narrow"/>
                        <a:cs typeface="Arial Narrow"/>
                      </a:endParaRPr>
                    </a:p>
                  </a:txBody>
                  <a:tcPr>
                    <a:solidFill>
                      <a:srgbClr val="FFFF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i="0" dirty="0" smtClean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103</a:t>
                      </a:r>
                      <a:endParaRPr lang="en-US" sz="900" b="0" i="0" dirty="0">
                        <a:solidFill>
                          <a:schemeClr val="tx1"/>
                        </a:solidFill>
                        <a:latin typeface="Arial Narrow"/>
                        <a:cs typeface="Arial Narrow"/>
                      </a:endParaRPr>
                    </a:p>
                  </a:txBody>
                  <a:tcPr>
                    <a:solidFill>
                      <a:srgbClr val="FFFF00">
                        <a:alpha val="5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1000" b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1000" b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1000" b="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000" b="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154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/>
                          <a:cs typeface="Arial Narrow"/>
                        </a:rPr>
                        <a:t>E12-09-007(b)</a:t>
                      </a:r>
                    </a:p>
                  </a:txBody>
                  <a:tcPr horzOverflow="overflow">
                    <a:solidFill>
                      <a:srgbClr val="FFFF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i="0" dirty="0" smtClean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Study of partonic distributions using</a:t>
                      </a:r>
                      <a:r>
                        <a:rPr lang="en-US" sz="900" b="0" i="0" baseline="0" dirty="0" smtClean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 SIDIS K  production</a:t>
                      </a:r>
                      <a:endParaRPr lang="en-US" sz="900" b="0" i="0" dirty="0">
                        <a:solidFill>
                          <a:schemeClr val="tx1"/>
                        </a:solidFill>
                        <a:latin typeface="Arial Narrow"/>
                        <a:cs typeface="Arial Narrow"/>
                      </a:endParaRPr>
                    </a:p>
                  </a:txBody>
                  <a:tcPr>
                    <a:solidFill>
                      <a:srgbClr val="FFFF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i="0" dirty="0" err="1" smtClean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Hafidi</a:t>
                      </a:r>
                      <a:endParaRPr lang="en-US" sz="900" b="0" i="0" dirty="0">
                        <a:solidFill>
                          <a:schemeClr val="tx1"/>
                        </a:solidFill>
                        <a:latin typeface="Arial Narrow"/>
                        <a:cs typeface="Arial Narrow"/>
                      </a:endParaRPr>
                    </a:p>
                  </a:txBody>
                  <a:tcPr>
                    <a:solidFill>
                      <a:srgbClr val="FFFF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i="0" dirty="0" smtClean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A-</a:t>
                      </a:r>
                      <a:endParaRPr lang="en-US" sz="900" b="0" i="0" dirty="0">
                        <a:solidFill>
                          <a:schemeClr val="tx1"/>
                        </a:solidFill>
                        <a:latin typeface="Arial Narrow"/>
                        <a:cs typeface="Arial Narrow"/>
                      </a:endParaRPr>
                    </a:p>
                  </a:txBody>
                  <a:tcPr>
                    <a:solidFill>
                      <a:srgbClr val="FFFF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i="0" dirty="0" smtClean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80</a:t>
                      </a:r>
                      <a:endParaRPr lang="en-US" sz="900" b="0" i="0" dirty="0">
                        <a:solidFill>
                          <a:schemeClr val="tx1"/>
                        </a:solidFill>
                        <a:latin typeface="Arial Narrow"/>
                        <a:cs typeface="Arial Narrow"/>
                      </a:endParaRPr>
                    </a:p>
                  </a:txBody>
                  <a:tcPr>
                    <a:solidFill>
                      <a:srgbClr val="FFFF00">
                        <a:alpha val="5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900" b="0" i="0" dirty="0">
                        <a:solidFill>
                          <a:srgbClr val="0000FF"/>
                        </a:solidFill>
                        <a:latin typeface="Arial Narrow"/>
                        <a:cs typeface="Arial Narrow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900" b="0" i="0" dirty="0">
                        <a:latin typeface="Arial Narrow"/>
                        <a:cs typeface="Arial Narrow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900" b="0" i="0" dirty="0">
                        <a:latin typeface="Arial Narrow"/>
                        <a:cs typeface="Arial Narrow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900" b="0" i="0" dirty="0">
                        <a:solidFill>
                          <a:schemeClr val="tx1"/>
                        </a:solidFill>
                        <a:latin typeface="Arial Narrow"/>
                        <a:cs typeface="Arial Narrow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900" b="0" i="0" dirty="0">
                        <a:latin typeface="Arial Narrow"/>
                        <a:cs typeface="Arial Narrow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154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/>
                          <a:cs typeface="Arial Narrow"/>
                        </a:rPr>
                        <a:t>E12-09-009</a:t>
                      </a:r>
                    </a:p>
                  </a:txBody>
                  <a:tcPr horzOverflow="overflow">
                    <a:solidFill>
                      <a:srgbClr val="FFFF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i="0" dirty="0" smtClean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Spin-Orbit correlations in K production </a:t>
                      </a:r>
                      <a:r>
                        <a:rPr lang="en-US" sz="900" b="0" i="0" dirty="0" err="1" smtClean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w</a:t>
                      </a:r>
                      <a:r>
                        <a:rPr lang="en-US" sz="900" b="0" i="0" dirty="0" smtClean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/ pol. targets</a:t>
                      </a:r>
                      <a:endParaRPr lang="en-US" sz="900" b="0" i="0" dirty="0">
                        <a:solidFill>
                          <a:schemeClr val="tx1"/>
                        </a:solidFill>
                        <a:latin typeface="Arial Narrow"/>
                        <a:cs typeface="Arial Narrow"/>
                      </a:endParaRPr>
                    </a:p>
                  </a:txBody>
                  <a:tcPr>
                    <a:solidFill>
                      <a:srgbClr val="FFFF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i="0" dirty="0" err="1" smtClean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Avakian</a:t>
                      </a:r>
                      <a:endParaRPr lang="en-US" sz="900" b="0" i="0" dirty="0">
                        <a:solidFill>
                          <a:schemeClr val="tx1"/>
                        </a:solidFill>
                        <a:latin typeface="Arial Narrow"/>
                        <a:cs typeface="Arial Narrow"/>
                      </a:endParaRPr>
                    </a:p>
                  </a:txBody>
                  <a:tcPr>
                    <a:solidFill>
                      <a:srgbClr val="FFFF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i="0" dirty="0" smtClean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B+</a:t>
                      </a:r>
                      <a:endParaRPr lang="en-US" sz="900" b="0" i="0" dirty="0">
                        <a:solidFill>
                          <a:schemeClr val="tx1"/>
                        </a:solidFill>
                        <a:latin typeface="Arial Narrow"/>
                        <a:cs typeface="Arial Narrow"/>
                      </a:endParaRPr>
                    </a:p>
                  </a:txBody>
                  <a:tcPr>
                    <a:solidFill>
                      <a:srgbClr val="FFFF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i="0" dirty="0" smtClean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103</a:t>
                      </a:r>
                      <a:endParaRPr lang="en-US" sz="900" b="0" i="0" dirty="0">
                        <a:solidFill>
                          <a:schemeClr val="tx1"/>
                        </a:solidFill>
                        <a:latin typeface="Arial Narrow"/>
                        <a:cs typeface="Arial Narrow"/>
                      </a:endParaRPr>
                    </a:p>
                  </a:txBody>
                  <a:tcPr>
                    <a:solidFill>
                      <a:srgbClr val="FFFF00">
                        <a:alpha val="5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900" b="0" i="0" dirty="0">
                        <a:solidFill>
                          <a:srgbClr val="0000FF"/>
                        </a:solidFill>
                        <a:latin typeface="Arial Narrow"/>
                        <a:cs typeface="Arial Narrow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900" b="0" i="0" dirty="0">
                        <a:latin typeface="Arial Narrow"/>
                        <a:cs typeface="Arial Narrow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900" b="0" i="0" dirty="0">
                        <a:latin typeface="Arial Narrow"/>
                        <a:cs typeface="Arial Narrow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900" b="0" i="0" dirty="0">
                        <a:solidFill>
                          <a:schemeClr val="tx1"/>
                        </a:solidFill>
                        <a:latin typeface="Arial Narrow"/>
                        <a:cs typeface="Arial Narrow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900" b="0" i="0" dirty="0">
                        <a:latin typeface="Arial Narrow"/>
                        <a:cs typeface="Arial Narrow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15472">
                <a:tc>
                  <a:txBody>
                    <a:bodyPr/>
                    <a:lstStyle/>
                    <a:p>
                      <a:r>
                        <a:rPr lang="en-US" sz="900" b="0" i="0" dirty="0" smtClean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E12-06-106</a:t>
                      </a:r>
                      <a:endParaRPr lang="en-US" sz="900" b="0" i="0" dirty="0">
                        <a:solidFill>
                          <a:schemeClr val="tx1"/>
                        </a:solidFill>
                        <a:latin typeface="Arial Narrow"/>
                        <a:cs typeface="Arial Narrow"/>
                      </a:endParaRPr>
                    </a:p>
                  </a:txBody>
                  <a:tcPr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i="0" dirty="0" smtClean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Color transparency</a:t>
                      </a:r>
                      <a:r>
                        <a:rPr lang="en-US" sz="900" b="0" i="0" baseline="0" dirty="0" smtClean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 in exclusive vector meson production  </a:t>
                      </a:r>
                      <a:endParaRPr lang="en-US" sz="900" b="0" i="0" dirty="0">
                        <a:solidFill>
                          <a:schemeClr val="tx1"/>
                        </a:solidFill>
                        <a:latin typeface="Arial Narrow"/>
                        <a:cs typeface="Arial Narrow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i="0" dirty="0" err="1" smtClean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Hafidi</a:t>
                      </a:r>
                      <a:endParaRPr lang="en-US" sz="900" b="0" i="0" dirty="0">
                        <a:solidFill>
                          <a:schemeClr val="tx1"/>
                        </a:solidFill>
                        <a:latin typeface="Arial Narrow"/>
                        <a:cs typeface="Arial Narrow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i="0" dirty="0" smtClean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B+</a:t>
                      </a:r>
                      <a:endParaRPr lang="en-US" sz="900" b="0" i="0" dirty="0">
                        <a:solidFill>
                          <a:schemeClr val="tx1"/>
                        </a:solidFill>
                        <a:latin typeface="Arial Narrow"/>
                        <a:cs typeface="Arial Narrow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i="0" dirty="0" smtClean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60</a:t>
                      </a:r>
                      <a:endParaRPr lang="en-US" sz="900" b="0" i="0" dirty="0">
                        <a:solidFill>
                          <a:schemeClr val="tx1"/>
                        </a:solidFill>
                        <a:latin typeface="Arial Narrow"/>
                        <a:cs typeface="Arial Narrow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i="0" dirty="0" smtClean="0">
                          <a:solidFill>
                            <a:srgbClr val="0000FF"/>
                          </a:solidFill>
                          <a:latin typeface="Arial Narrow"/>
                          <a:cs typeface="Arial Narrow"/>
                        </a:rPr>
                        <a:t>60</a:t>
                      </a:r>
                      <a:endParaRPr lang="en-US" sz="900" b="1" i="0" dirty="0">
                        <a:solidFill>
                          <a:srgbClr val="0000FF"/>
                        </a:solidFill>
                        <a:latin typeface="Arial Narrow"/>
                        <a:cs typeface="Arial Narrow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b="0" i="0" dirty="0">
                        <a:latin typeface="Arial Narrow"/>
                        <a:cs typeface="Arial Narrow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i="0" dirty="0" smtClean="0">
                          <a:latin typeface="Arial Narrow"/>
                          <a:cs typeface="Arial Narrow"/>
                        </a:rPr>
                        <a:t>11</a:t>
                      </a:r>
                      <a:endParaRPr lang="en-US" sz="900" b="0" i="0" dirty="0">
                        <a:latin typeface="Arial Narrow"/>
                        <a:cs typeface="Arial Narrow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i="0" dirty="0" smtClean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D</a:t>
                      </a:r>
                      <a:endParaRPr lang="en-US" sz="900" b="1" i="0" dirty="0">
                        <a:solidFill>
                          <a:schemeClr val="tx1"/>
                        </a:solidFill>
                        <a:latin typeface="Arial Narrow"/>
                        <a:cs typeface="Arial Narrow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b="0" i="0" dirty="0">
                        <a:latin typeface="Arial Narrow"/>
                        <a:cs typeface="Arial Narrow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154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/>
                          <a:cs typeface="Arial Narrow"/>
                        </a:rPr>
                        <a:t>E12-06-117</a:t>
                      </a:r>
                    </a:p>
                  </a:txBody>
                  <a:tcPr horzOverflow="overflow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i="0" dirty="0" smtClean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Quark propagation and </a:t>
                      </a:r>
                      <a:r>
                        <a:rPr lang="en-US" sz="900" b="0" i="0" dirty="0" err="1" smtClean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hadron</a:t>
                      </a:r>
                      <a:r>
                        <a:rPr lang="en-US" sz="900" b="0" i="0" dirty="0" smtClean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 formation</a:t>
                      </a:r>
                      <a:endParaRPr lang="en-US" sz="900" b="0" i="0" dirty="0">
                        <a:solidFill>
                          <a:schemeClr val="tx1"/>
                        </a:solidFill>
                        <a:latin typeface="Arial Narrow"/>
                        <a:cs typeface="Arial Narrow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i="0" dirty="0" smtClean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Brooks</a:t>
                      </a:r>
                      <a:endParaRPr lang="en-US" sz="900" b="0" i="0" dirty="0">
                        <a:solidFill>
                          <a:schemeClr val="tx1"/>
                        </a:solidFill>
                        <a:latin typeface="Arial Narrow"/>
                        <a:cs typeface="Arial Narrow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i="0" dirty="0" smtClean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A-</a:t>
                      </a:r>
                      <a:endParaRPr lang="en-US" sz="900" b="0" i="0" dirty="0">
                        <a:solidFill>
                          <a:schemeClr val="tx1"/>
                        </a:solidFill>
                        <a:latin typeface="Arial Narrow"/>
                        <a:cs typeface="Arial Narrow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i="0" dirty="0" smtClean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60</a:t>
                      </a:r>
                      <a:endParaRPr lang="en-US" sz="900" b="0" i="0" dirty="0">
                        <a:solidFill>
                          <a:schemeClr val="tx1"/>
                        </a:solidFill>
                        <a:latin typeface="Arial Narrow"/>
                        <a:cs typeface="Arial Narrow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i="0" dirty="0" smtClean="0">
                          <a:solidFill>
                            <a:srgbClr val="0000FF"/>
                          </a:solidFill>
                          <a:latin typeface="Arial Narrow"/>
                          <a:cs typeface="Arial Narrow"/>
                        </a:rPr>
                        <a:t>60</a:t>
                      </a:r>
                      <a:endParaRPr lang="en-US" sz="900" b="1" i="0" dirty="0">
                        <a:solidFill>
                          <a:srgbClr val="0000FF"/>
                        </a:solidFill>
                        <a:latin typeface="Arial Narrow"/>
                        <a:cs typeface="Arial Narrow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b="0" i="0" dirty="0">
                        <a:latin typeface="Arial Narrow"/>
                        <a:cs typeface="Arial Narrow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i="0" dirty="0" smtClean="0">
                          <a:latin typeface="Arial Narrow"/>
                          <a:cs typeface="Arial Narrow"/>
                        </a:rPr>
                        <a:t>11</a:t>
                      </a:r>
                      <a:endParaRPr lang="en-US" sz="900" b="0" i="0" dirty="0">
                        <a:latin typeface="Arial Narrow"/>
                        <a:cs typeface="Arial Narrow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i="0" dirty="0" smtClean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E</a:t>
                      </a:r>
                      <a:endParaRPr lang="en-US" sz="900" b="1" i="0" dirty="0">
                        <a:solidFill>
                          <a:schemeClr val="tx1"/>
                        </a:solidFill>
                        <a:latin typeface="Arial Narrow"/>
                        <a:cs typeface="Arial Narrow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i="0" dirty="0" smtClean="0">
                          <a:latin typeface="Arial Narrow"/>
                          <a:cs typeface="Arial Narrow"/>
                        </a:rPr>
                        <a:t>Nuclear </a:t>
                      </a:r>
                      <a:endParaRPr lang="en-US" sz="900" b="0" i="0" dirty="0">
                        <a:latin typeface="Arial Narrow"/>
                        <a:cs typeface="Arial Narrow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2154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/>
                          <a:cs typeface="Arial Narrow"/>
                        </a:rPr>
                        <a:t>E12-06-113</a:t>
                      </a:r>
                    </a:p>
                  </a:txBody>
                  <a:tcPr horzOverflow="overflow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i="0" baseline="0" dirty="0" smtClean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Free  Neutron structure at   large </a:t>
                      </a:r>
                      <a:r>
                        <a:rPr lang="en-US" sz="900" b="0" i="0" baseline="0" dirty="0" err="1" smtClean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x</a:t>
                      </a:r>
                      <a:endParaRPr lang="en-US" sz="900" b="0" i="0" baseline="-25000" dirty="0">
                        <a:solidFill>
                          <a:schemeClr val="tx1"/>
                        </a:solidFill>
                        <a:latin typeface="Arial Narrow"/>
                        <a:cs typeface="Arial Narrow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i="0" dirty="0" err="1" smtClean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Bueltman</a:t>
                      </a:r>
                      <a:endParaRPr lang="en-US" sz="900" b="0" i="0" dirty="0">
                        <a:solidFill>
                          <a:schemeClr val="tx1"/>
                        </a:solidFill>
                        <a:latin typeface="Arial Narrow"/>
                        <a:cs typeface="Arial Narrow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i="0" dirty="0" smtClean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A</a:t>
                      </a:r>
                      <a:endParaRPr lang="en-US" sz="900" b="0" i="0" dirty="0">
                        <a:solidFill>
                          <a:schemeClr val="tx1"/>
                        </a:solidFill>
                        <a:latin typeface="Arial Narrow"/>
                        <a:cs typeface="Arial Narrow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i="0" dirty="0" smtClean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40</a:t>
                      </a:r>
                      <a:endParaRPr lang="en-US" sz="900" b="0" i="0" dirty="0">
                        <a:solidFill>
                          <a:schemeClr val="tx1"/>
                        </a:solidFill>
                        <a:latin typeface="Arial Narrow"/>
                        <a:cs typeface="Arial Narrow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i="0" dirty="0" smtClean="0">
                          <a:solidFill>
                            <a:srgbClr val="0000FF"/>
                          </a:solidFill>
                          <a:latin typeface="Arial Narrow"/>
                          <a:cs typeface="Arial Narrow"/>
                        </a:rPr>
                        <a:t>42</a:t>
                      </a:r>
                      <a:endParaRPr lang="en-US" sz="900" b="1" i="0" dirty="0">
                        <a:solidFill>
                          <a:srgbClr val="0000FF"/>
                        </a:solidFill>
                        <a:latin typeface="Arial Narrow"/>
                        <a:cs typeface="Arial Narrow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i="0" dirty="0" smtClean="0">
                          <a:latin typeface="Arial Narrow"/>
                          <a:cs typeface="Arial Narrow"/>
                        </a:rPr>
                        <a:t>Radial</a:t>
                      </a:r>
                      <a:r>
                        <a:rPr lang="en-US" sz="900" b="0" i="0" baseline="0" dirty="0" smtClean="0">
                          <a:latin typeface="Arial Narrow"/>
                          <a:cs typeface="Arial Narrow"/>
                        </a:rPr>
                        <a:t> TPC</a:t>
                      </a:r>
                      <a:endParaRPr lang="en-US" sz="900" b="0" i="0" dirty="0">
                        <a:latin typeface="Arial Narrow"/>
                        <a:cs typeface="Arial Narrow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i="0" dirty="0" smtClean="0">
                          <a:latin typeface="Arial Narrow"/>
                          <a:cs typeface="Arial Narrow"/>
                        </a:rPr>
                        <a:t>11</a:t>
                      </a:r>
                      <a:endParaRPr lang="en-US" sz="900" b="0" i="0" dirty="0">
                        <a:latin typeface="Arial Narrow"/>
                        <a:cs typeface="Arial Narrow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i="0" dirty="0" smtClean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F</a:t>
                      </a:r>
                      <a:endParaRPr lang="en-US" sz="900" b="1" i="0" dirty="0">
                        <a:solidFill>
                          <a:schemeClr val="tx1"/>
                        </a:solidFill>
                        <a:latin typeface="Arial Narrow"/>
                        <a:cs typeface="Arial Narrow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i="0" dirty="0" smtClean="0">
                          <a:latin typeface="Arial Narrow"/>
                          <a:cs typeface="Arial Narrow"/>
                        </a:rPr>
                        <a:t>Gas D</a:t>
                      </a:r>
                      <a:r>
                        <a:rPr lang="en-US" sz="900" b="0" i="0" baseline="-25000" dirty="0" smtClean="0">
                          <a:latin typeface="Arial Narrow"/>
                          <a:cs typeface="Arial Narrow"/>
                        </a:rPr>
                        <a:t>2</a:t>
                      </a:r>
                      <a:endParaRPr lang="en-US" sz="900" b="0" i="0" baseline="-25000" dirty="0">
                        <a:latin typeface="Arial Narrow"/>
                        <a:cs typeface="Arial Narrow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2154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/>
                          <a:cs typeface="Arial Narrow"/>
                        </a:rPr>
                        <a:t>E12-14-001</a:t>
                      </a:r>
                    </a:p>
                  </a:txBody>
                  <a:tcPr horzOverflow="overflow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i="0" baseline="-25000" dirty="0" smtClean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en-US" sz="900" b="0" i="0" baseline="0" dirty="0" smtClean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EMC effect in spin structure functions</a:t>
                      </a:r>
                      <a:endParaRPr lang="en-US" sz="900" b="0" i="0" baseline="-25000" dirty="0">
                        <a:solidFill>
                          <a:schemeClr val="tx1"/>
                        </a:solidFill>
                        <a:latin typeface="Arial Narrow"/>
                        <a:cs typeface="Arial Narrow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i="0" dirty="0" smtClean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Brooks</a:t>
                      </a:r>
                      <a:endParaRPr lang="en-US" sz="900" b="0" i="0" dirty="0">
                        <a:solidFill>
                          <a:schemeClr val="tx1"/>
                        </a:solidFill>
                        <a:latin typeface="Arial Narrow"/>
                        <a:cs typeface="Arial Narrow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i="0" dirty="0" smtClean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B+</a:t>
                      </a:r>
                      <a:endParaRPr lang="en-US" sz="900" b="0" i="0" dirty="0">
                        <a:solidFill>
                          <a:schemeClr val="tx1"/>
                        </a:solidFill>
                        <a:latin typeface="Arial Narrow"/>
                        <a:cs typeface="Arial Narrow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i="0" dirty="0" smtClean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55</a:t>
                      </a:r>
                      <a:endParaRPr lang="en-US" sz="900" b="0" i="0" dirty="0">
                        <a:solidFill>
                          <a:schemeClr val="tx1"/>
                        </a:solidFill>
                        <a:latin typeface="Arial Narrow"/>
                        <a:cs typeface="Arial Narrow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i="0" dirty="0" smtClean="0">
                          <a:solidFill>
                            <a:srgbClr val="0000FF"/>
                          </a:solidFill>
                          <a:latin typeface="Arial Narrow"/>
                          <a:cs typeface="Arial Narrow"/>
                        </a:rPr>
                        <a:t>55</a:t>
                      </a:r>
                      <a:endParaRPr lang="en-US" sz="900" b="1" i="0" dirty="0">
                        <a:solidFill>
                          <a:srgbClr val="0000FF"/>
                        </a:solidFill>
                        <a:latin typeface="Arial Narrow"/>
                        <a:cs typeface="Arial Narrow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i="0" dirty="0" smtClean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Pol.</a:t>
                      </a:r>
                      <a:r>
                        <a:rPr lang="en-US" sz="900" b="0" i="0" baseline="0" dirty="0" smtClean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  </a:t>
                      </a:r>
                      <a:r>
                        <a:rPr lang="en-US" sz="900" b="0" i="0" dirty="0" err="1" smtClean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LiH</a:t>
                      </a:r>
                      <a:r>
                        <a:rPr lang="en-US" sz="900" b="0" i="0" baseline="0" dirty="0" smtClean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 target</a:t>
                      </a:r>
                      <a:endParaRPr lang="en-US" sz="900" b="0" i="0" dirty="0">
                        <a:solidFill>
                          <a:schemeClr val="tx1"/>
                        </a:solidFill>
                        <a:latin typeface="Arial Narrow"/>
                        <a:cs typeface="Arial Narrow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i="0" dirty="0" smtClean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11</a:t>
                      </a:r>
                      <a:endParaRPr lang="en-US" sz="900" b="0" i="0" dirty="0">
                        <a:solidFill>
                          <a:schemeClr val="tx1"/>
                        </a:solidFill>
                        <a:latin typeface="Arial Narrow"/>
                        <a:cs typeface="Arial Narrow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i="0" dirty="0" smtClean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G</a:t>
                      </a:r>
                      <a:endParaRPr lang="en-US" sz="900" b="1" i="0" dirty="0">
                        <a:solidFill>
                          <a:schemeClr val="tx1"/>
                        </a:solidFill>
                        <a:latin typeface="Arial Narrow"/>
                        <a:cs typeface="Arial Narrow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i="0" baseline="-25000" dirty="0" err="1" smtClean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LiH</a:t>
                      </a:r>
                      <a:endParaRPr lang="en-US" sz="900" b="0" i="0" baseline="-25000" dirty="0">
                        <a:solidFill>
                          <a:schemeClr val="tx1"/>
                        </a:solidFill>
                        <a:latin typeface="Arial Narrow"/>
                        <a:cs typeface="Arial Narrow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29837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/>
                          <a:cs typeface="Arial Narrow"/>
                        </a:rPr>
                        <a:t>TOTAL CLAS12  run time (approved experiments)            </a:t>
                      </a:r>
                      <a:endParaRPr lang="en-US" sz="1050" b="1" i="0" dirty="0">
                        <a:solidFill>
                          <a:schemeClr val="tx1"/>
                        </a:solidFill>
                        <a:latin typeface="Arial Narrow"/>
                        <a:cs typeface="Arial Narrow"/>
                      </a:endParaRPr>
                    </a:p>
                  </a:txBody>
                  <a:tcPr horzOverflow="overflow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en-US" sz="900" b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900" b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sz="900" b="1" dirty="0"/>
                    </a:p>
                  </a:txBody>
                  <a:tcPr horzOverflow="overflow">
                    <a:lnL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050" b="1" i="0" dirty="0" smtClean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1466 (1976)</a:t>
                      </a:r>
                      <a:endParaRPr lang="en-US" sz="1050" b="1" i="0" dirty="0">
                        <a:solidFill>
                          <a:schemeClr val="tx1"/>
                        </a:solidFill>
                        <a:latin typeface="Arial Narrow"/>
                        <a:cs typeface="Arial Narrow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 i="0" dirty="0" smtClean="0">
                          <a:solidFill>
                            <a:srgbClr val="0000FF"/>
                          </a:solidFill>
                          <a:latin typeface="Arial Narrow"/>
                          <a:cs typeface="Arial Narrow"/>
                        </a:rPr>
                        <a:t>631</a:t>
                      </a:r>
                      <a:endParaRPr lang="en-US" sz="1050" b="1" i="0" dirty="0" smtClean="0">
                        <a:solidFill>
                          <a:srgbClr val="FF0000"/>
                        </a:solidFill>
                        <a:latin typeface="Arial Narrow"/>
                        <a:cs typeface="Arial Narrow"/>
                      </a:endParaRPr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endParaRPr lang="en-US" sz="900" b="0" i="0" dirty="0">
                        <a:solidFill>
                          <a:srgbClr val="0000FF"/>
                        </a:solidFill>
                        <a:latin typeface="Arial Narrow"/>
                        <a:cs typeface="Arial Narrow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900" b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9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900" b="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4CC6B-07BA-E947-AB81-2AA089300A9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7/28/16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41EDE-50F2-FD49-B156-DFB8E5BC94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V. Burkert, PAC44 Meeting, July 25, 2016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39469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dirty="0">
                <a:solidFill>
                  <a:srgbClr val="000090"/>
                </a:solidFill>
                <a:latin typeface="+mj-lt"/>
              </a:rPr>
              <a:t>Hall B</a:t>
            </a:r>
            <a:r>
              <a:rPr lang="en-US" sz="3600" b="1" dirty="0" smtClean="0">
                <a:solidFill>
                  <a:srgbClr val="000090"/>
                </a:solidFill>
                <a:latin typeface="+mj-lt"/>
              </a:rPr>
              <a:t> – Run </a:t>
            </a:r>
            <a:r>
              <a:rPr lang="en-US" sz="3600" b="1" dirty="0">
                <a:solidFill>
                  <a:srgbClr val="000090"/>
                </a:solidFill>
                <a:latin typeface="+mj-lt"/>
              </a:rPr>
              <a:t>G</a:t>
            </a:r>
            <a:r>
              <a:rPr lang="en-US" sz="3600" b="1" dirty="0" smtClean="0">
                <a:solidFill>
                  <a:srgbClr val="000090"/>
                </a:solidFill>
                <a:latin typeface="+mj-lt"/>
              </a:rPr>
              <a:t>roups </a:t>
            </a:r>
            <a:endParaRPr lang="en-US" sz="3600" b="1" dirty="0">
              <a:solidFill>
                <a:srgbClr val="000090"/>
              </a:solidFill>
              <a:latin typeface="+mj-lt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712852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1802"/>
            <a:ext cx="8229600" cy="872416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>
                <a:solidFill>
                  <a:srgbClr val="000090"/>
                </a:solidFill>
              </a:rPr>
              <a:t>Transition FF of the </a:t>
            </a:r>
            <a:r>
              <a:rPr lang="en-US" sz="4000" b="1" dirty="0" err="1" smtClean="0">
                <a:solidFill>
                  <a:srgbClr val="000090"/>
                </a:solidFill>
              </a:rPr>
              <a:t>η</a:t>
            </a:r>
            <a:r>
              <a:rPr lang="en-US" sz="4000" b="1" dirty="0" smtClean="0">
                <a:solidFill>
                  <a:srgbClr val="000090"/>
                </a:solidFill>
              </a:rPr>
              <a:t>’ Meson with CLAS12</a:t>
            </a:r>
            <a:endParaRPr lang="en-US" sz="4000" b="1" dirty="0">
              <a:solidFill>
                <a:srgbClr val="00009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EECB2-B4DE-AF49-9570-E52616385A82}" type="datetime1">
              <a:rPr lang="en-US" smtClean="0"/>
              <a:pPr/>
              <a:t>7/28/16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V. Burkert, PAC44 Meeting, July 25,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577F5-4CBB-1B4A-A4E3-F09C5D46D8A7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425305" y="1077266"/>
            <a:ext cx="57247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dirty="0" smtClean="0"/>
              <a:t>Open Questions in the Standard Model (SM)</a:t>
            </a:r>
            <a:endParaRPr lang="en-US" sz="2400" u="sng" dirty="0"/>
          </a:p>
        </p:txBody>
      </p:sp>
      <p:sp>
        <p:nvSpPr>
          <p:cNvPr id="9" name="TextBox 8"/>
          <p:cNvSpPr txBox="1"/>
          <p:nvPr/>
        </p:nvSpPr>
        <p:spPr>
          <a:xfrm>
            <a:off x="457200" y="1767531"/>
            <a:ext cx="8229600" cy="3631763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2000" dirty="0" smtClean="0"/>
              <a:t> Predictions of the amount of matter surviving annihilation after the Big Bang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 many orders of magnitude less than observed</a:t>
            </a:r>
          </a:p>
          <a:p>
            <a:pPr>
              <a:buFont typeface="Arial"/>
              <a:buChar char="•"/>
            </a:pPr>
            <a:endParaRPr lang="en-US" sz="2000" dirty="0" smtClean="0"/>
          </a:p>
          <a:p>
            <a:pPr>
              <a:buFont typeface="Arial"/>
              <a:buChar char="•"/>
            </a:pPr>
            <a:r>
              <a:rPr lang="en-US" sz="2000" dirty="0" smtClean="0"/>
              <a:t> Masses of particles are parameters in SM 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 SM does not provide understanding why values of masses span  many orders of magnitude</a:t>
            </a:r>
          </a:p>
          <a:p>
            <a:pPr>
              <a:buFont typeface="Arial"/>
              <a:buChar char="•"/>
            </a:pPr>
            <a:endParaRPr lang="en-US" sz="2000" dirty="0" smtClean="0"/>
          </a:p>
          <a:p>
            <a:pPr>
              <a:buFont typeface="Arial"/>
              <a:buChar char="•"/>
            </a:pPr>
            <a:r>
              <a:rPr lang="en-US" sz="2000" dirty="0" smtClean="0"/>
              <a:t> Phenomena like Dark Matter and Dark Energy are not explained within SM</a:t>
            </a:r>
          </a:p>
          <a:p>
            <a:pPr>
              <a:buFont typeface="Arial"/>
              <a:buChar char="•"/>
            </a:pPr>
            <a:endParaRPr lang="en-US" sz="2000" dirty="0" smtClean="0"/>
          </a:p>
          <a:p>
            <a:pPr>
              <a:buFont typeface="Arial"/>
              <a:buChar char="•"/>
            </a:pPr>
            <a:r>
              <a:rPr lang="en-US" sz="2000" dirty="0" smtClean="0"/>
              <a:t> Many other issues suggest physics beyond the SM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 Currently a promising candidate for a signal for new physics is the </a:t>
            </a:r>
            <a:r>
              <a:rPr lang="en-US" dirty="0" err="1" smtClean="0"/>
              <a:t>muon</a:t>
            </a:r>
            <a:r>
              <a:rPr lang="en-US" dirty="0" smtClean="0"/>
              <a:t> anomaly </a:t>
            </a:r>
            <a:r>
              <a:rPr lang="en-US" dirty="0" err="1" smtClean="0"/>
              <a:t>a</a:t>
            </a:r>
            <a:r>
              <a:rPr lang="en-US" baseline="-25000" dirty="0" err="1" smtClean="0"/>
              <a:t>μ</a:t>
            </a:r>
            <a:r>
              <a:rPr lang="en-US" baseline="-25000" dirty="0" smtClean="0"/>
              <a:t> </a:t>
            </a:r>
            <a:r>
              <a:rPr lang="en-US" dirty="0" smtClean="0"/>
              <a:t>= (g-2)/2</a:t>
            </a:r>
            <a:endParaRPr lang="en-US" baseline="-25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9102"/>
            <a:ext cx="8229600" cy="872416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000090"/>
                </a:solidFill>
              </a:rPr>
              <a:t>The </a:t>
            </a:r>
            <a:r>
              <a:rPr lang="en-US" sz="4000" b="1" dirty="0" err="1" smtClean="0">
                <a:solidFill>
                  <a:srgbClr val="000090"/>
                </a:solidFill>
              </a:rPr>
              <a:t>muon</a:t>
            </a:r>
            <a:r>
              <a:rPr lang="en-US" sz="4000" b="1" dirty="0" smtClean="0">
                <a:solidFill>
                  <a:srgbClr val="000090"/>
                </a:solidFill>
              </a:rPr>
              <a:t> anomaly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65300"/>
            <a:ext cx="822960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sz="2800" dirty="0" smtClean="0"/>
              <a:t>Low energy observable</a:t>
            </a:r>
          </a:p>
          <a:p>
            <a:pPr lvl="1"/>
            <a:r>
              <a:rPr lang="en-US" sz="2400" dirty="0" smtClean="0"/>
              <a:t>Can be measured and computed to high precision</a:t>
            </a:r>
          </a:p>
          <a:p>
            <a:pPr lvl="1"/>
            <a:r>
              <a:rPr lang="en-US" sz="2400" dirty="0" smtClean="0"/>
              <a:t>Present value </a:t>
            </a:r>
            <a:r>
              <a:rPr lang="en-US" sz="2400" dirty="0" err="1" smtClean="0"/>
              <a:t>a</a:t>
            </a:r>
            <a:r>
              <a:rPr lang="en-US" sz="2400" baseline="-25000" dirty="0" err="1" smtClean="0"/>
              <a:t>μ</a:t>
            </a:r>
            <a:r>
              <a:rPr lang="en-US" sz="2400" dirty="0" smtClean="0"/>
              <a:t> = 1 165 920 89 (63) </a:t>
            </a:r>
            <a:r>
              <a:rPr lang="en-US" sz="2400" dirty="0" err="1" smtClean="0"/>
              <a:t>x</a:t>
            </a:r>
            <a:r>
              <a:rPr lang="en-US" sz="2400" dirty="0" smtClean="0"/>
              <a:t> 10</a:t>
            </a:r>
            <a:r>
              <a:rPr lang="en-US" sz="2400" baseline="30000" dirty="0" smtClean="0"/>
              <a:t>-11</a:t>
            </a:r>
            <a:endParaRPr lang="en-US" sz="2400" dirty="0" smtClean="0"/>
          </a:p>
          <a:p>
            <a:pPr lvl="1"/>
            <a:r>
              <a:rPr lang="en-US" sz="2400" dirty="0" smtClean="0"/>
              <a:t>Deviates from predictions by 3σ, depending on how leading order hadronic corrections are evaluated </a:t>
            </a:r>
          </a:p>
          <a:p>
            <a:pPr lvl="2"/>
            <a:r>
              <a:rPr lang="en-US" sz="2000" dirty="0" smtClean="0"/>
              <a:t> </a:t>
            </a:r>
            <a:r>
              <a:rPr lang="en-US" sz="2000" dirty="0" err="1" smtClean="0"/>
              <a:t>Δa</a:t>
            </a:r>
            <a:r>
              <a:rPr lang="en-US" sz="2000" baseline="-25000" dirty="0" err="1" smtClean="0"/>
              <a:t>μ</a:t>
            </a:r>
            <a:r>
              <a:rPr lang="en-US" sz="2000" baseline="-25000" dirty="0" smtClean="0"/>
              <a:t> </a:t>
            </a:r>
            <a:r>
              <a:rPr lang="en-US" sz="2000" dirty="0" smtClean="0"/>
              <a:t>= (287 ± 80) </a:t>
            </a:r>
            <a:r>
              <a:rPr lang="en-US" sz="2000" dirty="0" err="1" smtClean="0"/>
              <a:t>x</a:t>
            </a:r>
            <a:r>
              <a:rPr lang="en-US" sz="2000" dirty="0" smtClean="0"/>
              <a:t> 10</a:t>
            </a:r>
            <a:r>
              <a:rPr lang="en-US" sz="2000" baseline="30000" dirty="0" smtClean="0"/>
              <a:t>-11</a:t>
            </a:r>
            <a:endParaRPr lang="en-US" sz="2000" dirty="0" smtClean="0"/>
          </a:p>
          <a:p>
            <a:pPr lvl="2"/>
            <a:r>
              <a:rPr lang="en-US" sz="2000" baseline="30000" dirty="0" smtClean="0"/>
              <a:t> </a:t>
            </a:r>
            <a:r>
              <a:rPr lang="en-US" sz="2000" dirty="0" err="1" smtClean="0"/>
              <a:t>Δa</a:t>
            </a:r>
            <a:r>
              <a:rPr lang="en-US" sz="2000" baseline="-25000" dirty="0" err="1" smtClean="0"/>
              <a:t>μ</a:t>
            </a:r>
            <a:r>
              <a:rPr lang="en-US" sz="2000" baseline="-25000" dirty="0" smtClean="0"/>
              <a:t> </a:t>
            </a:r>
            <a:r>
              <a:rPr lang="en-US" sz="2000" dirty="0" smtClean="0"/>
              <a:t>= (261 ± 18) </a:t>
            </a:r>
            <a:r>
              <a:rPr lang="en-US" sz="2000" dirty="0" err="1" smtClean="0"/>
              <a:t>x</a:t>
            </a:r>
            <a:r>
              <a:rPr lang="en-US" sz="2000" dirty="0" smtClean="0"/>
              <a:t> 10</a:t>
            </a:r>
            <a:r>
              <a:rPr lang="en-US" sz="2000" baseline="30000" dirty="0" smtClean="0"/>
              <a:t>-11</a:t>
            </a:r>
          </a:p>
          <a:p>
            <a:pPr lvl="1"/>
            <a:r>
              <a:rPr lang="en-US" dirty="0" smtClean="0"/>
              <a:t>Deviations not large enough to claim failure of SM</a:t>
            </a:r>
          </a:p>
          <a:p>
            <a:pPr lvl="2"/>
            <a:r>
              <a:rPr lang="en-US" dirty="0" smtClean="0"/>
              <a:t>Currently the largest deviation of a SM prediction from what is observed</a:t>
            </a:r>
          </a:p>
          <a:p>
            <a:pPr lvl="1"/>
            <a:r>
              <a:rPr lang="en-US" dirty="0" smtClean="0"/>
              <a:t>Largest uncertainty arise from hadronic quantum corrections </a:t>
            </a:r>
          </a:p>
          <a:p>
            <a:pPr lvl="2"/>
            <a:r>
              <a:rPr lang="en-US" dirty="0" smtClean="0"/>
              <a:t>Hadronic vacuum polarization (HVP)</a:t>
            </a:r>
          </a:p>
          <a:p>
            <a:pPr lvl="2"/>
            <a:r>
              <a:rPr lang="en-US" dirty="0" smtClean="0"/>
              <a:t>Hadronic light-by-light scattering (</a:t>
            </a:r>
            <a:r>
              <a:rPr lang="en-US" dirty="0" err="1" smtClean="0"/>
              <a:t>HLbL</a:t>
            </a:r>
            <a:r>
              <a:rPr lang="en-US" dirty="0" smtClean="0"/>
              <a:t>)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C023B-2FE8-954F-8B1F-D88AD0324523}" type="datetime1">
              <a:rPr lang="en-US" smtClean="0"/>
              <a:pPr/>
              <a:t>7/28/16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V. Burkert, PAC44 Meeting, July 25,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577F5-4CBB-1B4A-A4E3-F09C5D46D8A7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124200" y="953869"/>
            <a:ext cx="23484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/>
              <a:t>a</a:t>
            </a:r>
            <a:r>
              <a:rPr lang="en-US" sz="3600" baseline="-25000" dirty="0" err="1" smtClean="0"/>
              <a:t>μ</a:t>
            </a:r>
            <a:r>
              <a:rPr lang="en-US" sz="3600" baseline="-25000" dirty="0" smtClean="0"/>
              <a:t> </a:t>
            </a:r>
            <a:r>
              <a:rPr lang="en-US" sz="3600" dirty="0" smtClean="0"/>
              <a:t>= (g-2)/2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747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000090"/>
                </a:solidFill>
              </a:rPr>
              <a:t>The </a:t>
            </a:r>
            <a:r>
              <a:rPr lang="en-US" sz="4000" b="1" dirty="0" err="1" smtClean="0">
                <a:solidFill>
                  <a:srgbClr val="000090"/>
                </a:solidFill>
              </a:rPr>
              <a:t>muon</a:t>
            </a:r>
            <a:r>
              <a:rPr lang="en-US" sz="4000" b="1" dirty="0" smtClean="0">
                <a:solidFill>
                  <a:srgbClr val="000090"/>
                </a:solidFill>
              </a:rPr>
              <a:t> anomaly</a:t>
            </a:r>
            <a:endParaRPr lang="en-US" sz="4000" b="1" dirty="0">
              <a:solidFill>
                <a:srgbClr val="00009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C023B-2FE8-954F-8B1F-D88AD0324523}" type="datetime1">
              <a:rPr lang="en-US" smtClean="0"/>
              <a:pPr/>
              <a:t>7/28/16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V. Burkert, PAC44 Meeting, July 25,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577F5-4CBB-1B4A-A4E3-F09C5D46D8A7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7" name="Picture 6"/>
          <p:cNvPicPr>
            <a:picLocks/>
          </p:cNvPicPr>
          <p:nvPr/>
        </p:nvPicPr>
        <p:blipFill>
          <a:blip r:embed="rId2"/>
          <a:srcRect l="3517" t="23419" r="15457"/>
          <a:stretch>
            <a:fillRect/>
          </a:stretch>
        </p:blipFill>
        <p:spPr>
          <a:xfrm>
            <a:off x="723900" y="1892300"/>
            <a:ext cx="6629400" cy="42926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673600" y="4470400"/>
            <a:ext cx="2324100" cy="558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479800" y="1231900"/>
            <a:ext cx="251483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HVP and </a:t>
            </a:r>
            <a:r>
              <a:rPr lang="en-US" sz="3200" dirty="0" err="1" smtClean="0"/>
              <a:t>HLbL</a:t>
            </a:r>
            <a:endParaRPr lang="en-US" sz="3200" dirty="0"/>
          </a:p>
        </p:txBody>
      </p:sp>
      <p:sp>
        <p:nvSpPr>
          <p:cNvPr id="10" name="Rectangle 9"/>
          <p:cNvSpPr/>
          <p:nvPr/>
        </p:nvSpPr>
        <p:spPr>
          <a:xfrm>
            <a:off x="1962150" y="3619500"/>
            <a:ext cx="5035550" cy="558800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5400"/>
            <a:ext cx="8229600" cy="827723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000090"/>
                </a:solidFill>
              </a:rPr>
              <a:t>The </a:t>
            </a:r>
            <a:r>
              <a:rPr lang="en-US" sz="4000" b="1" dirty="0" err="1" smtClean="0">
                <a:solidFill>
                  <a:srgbClr val="000090"/>
                </a:solidFill>
              </a:rPr>
              <a:t>muon</a:t>
            </a:r>
            <a:r>
              <a:rPr lang="en-US" sz="4000" b="1" dirty="0" smtClean="0">
                <a:solidFill>
                  <a:srgbClr val="000090"/>
                </a:solidFill>
              </a:rPr>
              <a:t> anomaly</a:t>
            </a:r>
            <a:endParaRPr lang="en-US" sz="4000" b="1" dirty="0">
              <a:solidFill>
                <a:srgbClr val="00009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C023B-2FE8-954F-8B1F-D88AD0324523}" type="datetime1">
              <a:rPr lang="en-US" smtClean="0"/>
              <a:pPr/>
              <a:t>7/28/16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V. Burkert, PAC44 Meeting, July 25,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577F5-4CBB-1B4A-A4E3-F09C5D46D8A7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rcRect t="19655" b="5829"/>
          <a:stretch>
            <a:fillRect/>
          </a:stretch>
        </p:blipFill>
        <p:spPr>
          <a:xfrm>
            <a:off x="475163" y="1880176"/>
            <a:ext cx="8513266" cy="417772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238500" y="1231900"/>
            <a:ext cx="251483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HVP and </a:t>
            </a:r>
            <a:r>
              <a:rPr lang="en-US" sz="3200" dirty="0" err="1" smtClean="0"/>
              <a:t>HLbL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9102"/>
            <a:ext cx="8229600" cy="872416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000090"/>
                </a:solidFill>
              </a:rPr>
              <a:t>Hadronic corrections</a:t>
            </a:r>
            <a:endParaRPr lang="en-US" sz="4000" b="1" dirty="0">
              <a:solidFill>
                <a:srgbClr val="00009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C023B-2FE8-954F-8B1F-D88AD0324523}" type="datetime1">
              <a:rPr lang="en-US" smtClean="0"/>
              <a:pPr/>
              <a:t>7/28/16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V. Burkert, PAC44 Meeting, July 25,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577F5-4CBB-1B4A-A4E3-F09C5D46D8A7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rcRect t="25523" b="5657"/>
          <a:stretch>
            <a:fillRect/>
          </a:stretch>
        </p:blipFill>
        <p:spPr>
          <a:xfrm>
            <a:off x="381000" y="1358900"/>
            <a:ext cx="8475592" cy="4309707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6781800" y="1906588"/>
            <a:ext cx="749300" cy="1588"/>
          </a:xfrm>
          <a:prstGeom prst="line">
            <a:avLst/>
          </a:prstGeom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>
              <a:schemeClr val="tx1">
                <a:alpha val="43000"/>
              </a:scheme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028700" y="2197100"/>
            <a:ext cx="5956300" cy="1588"/>
          </a:xfrm>
          <a:prstGeom prst="line">
            <a:avLst/>
          </a:prstGeom>
          <a:ln>
            <a:solidFill>
              <a:srgbClr val="FF0000"/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104900" y="3670300"/>
            <a:ext cx="5956300" cy="1588"/>
          </a:xfrm>
          <a:prstGeom prst="line">
            <a:avLst/>
          </a:prstGeom>
          <a:ln>
            <a:solidFill>
              <a:srgbClr val="FF0000"/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447800" y="4800600"/>
            <a:ext cx="5956300" cy="1588"/>
          </a:xfrm>
          <a:prstGeom prst="line">
            <a:avLst/>
          </a:prstGeom>
          <a:ln>
            <a:solidFill>
              <a:srgbClr val="FF0000"/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6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18319</TotalTime>
  <Words>2493</Words>
  <Application>Microsoft Macintosh PowerPoint</Application>
  <PresentationFormat>On-screen Show (4:3)</PresentationFormat>
  <Paragraphs>557</Paragraphs>
  <Slides>24</Slides>
  <Notes>7</Notes>
  <HiddenSlides>0</HiddenSlides>
  <MMClips>0</MMClips>
  <ScaleCrop>false</ScaleCrop>
  <HeadingPairs>
    <vt:vector size="6" baseType="variant">
      <vt:variant>
        <vt:lpstr>Design Template</vt:lpstr>
      </vt:variant>
      <vt:variant>
        <vt:i4>8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4" baseType="lpstr">
      <vt:lpstr>Office Theme</vt:lpstr>
      <vt:lpstr>2_Custom Design</vt:lpstr>
      <vt:lpstr>1_Office Theme</vt:lpstr>
      <vt:lpstr>3_Office Theme</vt:lpstr>
      <vt:lpstr>4_Office Theme</vt:lpstr>
      <vt:lpstr>5_Office Theme</vt:lpstr>
      <vt:lpstr>6_Custom Design</vt:lpstr>
      <vt:lpstr>6_Office Theme</vt:lpstr>
      <vt:lpstr>Équation</vt:lpstr>
      <vt:lpstr>Equation</vt:lpstr>
      <vt:lpstr>Hall B Run Group Additions</vt:lpstr>
      <vt:lpstr>Hall B Proposals for PAC44 </vt:lpstr>
      <vt:lpstr>Slide 3</vt:lpstr>
      <vt:lpstr>Slide 4</vt:lpstr>
      <vt:lpstr>Transition FF of the η’ Meson with CLAS12</vt:lpstr>
      <vt:lpstr>The muon anomaly</vt:lpstr>
      <vt:lpstr>The muon anomaly</vt:lpstr>
      <vt:lpstr>The muon anomaly</vt:lpstr>
      <vt:lpstr>Hadronic corrections</vt:lpstr>
      <vt:lpstr>Experimental Aspects</vt:lpstr>
      <vt:lpstr>Expected Rates</vt:lpstr>
      <vt:lpstr>Expected Results </vt:lpstr>
      <vt:lpstr>Summary</vt:lpstr>
      <vt:lpstr> E12-06-108B</vt:lpstr>
      <vt:lpstr>Theory Comments </vt:lpstr>
      <vt:lpstr>E12-06-109A  Deeply Virtual Compton Scattering on the neutron with a longitudinally polarized deuterium target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 E12-06-109A</vt:lpstr>
    </vt:vector>
  </TitlesOfParts>
  <Company>Jefferson Lab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STATUS OF HALL B</dc:title>
  <dc:creator>Volker Burkert</dc:creator>
  <cp:lastModifiedBy>Volker Burkert</cp:lastModifiedBy>
  <cp:revision>188</cp:revision>
  <dcterms:created xsi:type="dcterms:W3CDTF">2016-07-28T16:53:58Z</dcterms:created>
  <dcterms:modified xsi:type="dcterms:W3CDTF">2016-07-28T16:55:08Z</dcterms:modified>
</cp:coreProperties>
</file>