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26" r:id="rId2"/>
    <p:sldId id="329" r:id="rId3"/>
    <p:sldId id="327" r:id="rId4"/>
    <p:sldId id="330" r:id="rId5"/>
    <p:sldId id="33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0020"/>
    <a:srgbClr val="CB00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44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23C0B-691C-42F0-B555-A21A2ACE68A4}" type="datetimeFigureOut">
              <a:rPr lang="en-US" smtClean="0"/>
              <a:t>5/9/16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F37DA4-89A1-4B16-A965-B46BD099E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90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6437376"/>
            <a:ext cx="9143999" cy="4206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456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2247900" y="6550362"/>
            <a:ext cx="19621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0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2014</a:t>
            </a:r>
            <a:endParaRPr lang="en-US" sz="1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821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2247900" y="6550362"/>
            <a:ext cx="19621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0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2014</a:t>
            </a:r>
            <a:endParaRPr lang="en-US" sz="1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528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0918"/>
            <a:ext cx="8229600" cy="4835245"/>
          </a:xfrm>
        </p:spPr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2247900" y="6550362"/>
            <a:ext cx="19621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0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</a:t>
            </a:r>
            <a:r>
              <a:rPr lang="en-US" sz="1000" baseline="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  <a:endParaRPr lang="en-US" sz="1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831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247900" y="6550362"/>
            <a:ext cx="19621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0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2014</a:t>
            </a:r>
            <a:endParaRPr lang="en-US" sz="1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0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2247900" y="6550362"/>
            <a:ext cx="19621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0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2014</a:t>
            </a:r>
            <a:endParaRPr lang="en-US" sz="1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450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2247900" y="6550362"/>
            <a:ext cx="19621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0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2014</a:t>
            </a:r>
            <a:endParaRPr lang="en-US" sz="1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272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2247900" y="6550362"/>
            <a:ext cx="19621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0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2014</a:t>
            </a:r>
            <a:endParaRPr lang="en-US" sz="1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090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2247900" y="6550362"/>
            <a:ext cx="19621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0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2014</a:t>
            </a:r>
            <a:endParaRPr lang="en-US" sz="1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424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2247900" y="6550362"/>
            <a:ext cx="19621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0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2014</a:t>
            </a:r>
            <a:endParaRPr lang="en-US" sz="1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921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2247900" y="6550362"/>
            <a:ext cx="19621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0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2014</a:t>
            </a:r>
            <a:endParaRPr lang="en-US" sz="1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911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94726"/>
            <a:ext cx="9144000" cy="3979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4926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7376"/>
            <a:ext cx="9144000" cy="420624"/>
          </a:xfrm>
          <a:prstGeom prst="rect">
            <a:avLst/>
          </a:prstGeom>
        </p:spPr>
      </p:pic>
      <p:sp>
        <p:nvSpPr>
          <p:cNvPr id="16" name="Slide Number Placeholder 4"/>
          <p:cNvSpPr txBox="1">
            <a:spLocks/>
          </p:cNvSpPr>
          <p:nvPr userDrawn="1"/>
        </p:nvSpPr>
        <p:spPr>
          <a:xfrm>
            <a:off x="3505200" y="6550362"/>
            <a:ext cx="2133600" cy="190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bg1"/>
                </a:solidFill>
                <a:latin typeface="Minion Pro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58F48A6-A3E1-4848-9AC3-B43F560BE4F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23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NP-ASCR Workshop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990600"/>
            <a:ext cx="8229600" cy="483524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Purposes of </a:t>
            </a:r>
            <a:r>
              <a:rPr lang="en-US" b="1" dirty="0" smtClean="0"/>
              <a:t>review</a:t>
            </a:r>
            <a:endParaRPr lang="en-US" b="1" dirty="0"/>
          </a:p>
          <a:p>
            <a:pPr lvl="1"/>
            <a:r>
              <a:rPr lang="en-US" dirty="0"/>
              <a:t>The overarching purpose is to gather info needed to assure that ASCR can plan for systems and services that best enable NP science in the 2020-2025 time frame.</a:t>
            </a:r>
          </a:p>
          <a:p>
            <a:pPr lvl="1"/>
            <a:r>
              <a:rPr lang="en-US" dirty="0"/>
              <a:t>Identify science drivers/challenges that will show a mission need for future ASCR systems. To that end, we're asking you to state the impact on science and benefit to society that would result from addressing those challenges.</a:t>
            </a:r>
          </a:p>
          <a:p>
            <a:pPr lvl="1"/>
            <a:r>
              <a:rPr lang="en-US" dirty="0"/>
              <a:t>Have ASCR communicate to you what future systems are likely to look like, given the trends in technology and the HPC business.</a:t>
            </a:r>
          </a:p>
          <a:p>
            <a:pPr lvl="1"/>
            <a:r>
              <a:rPr lang="en-US" dirty="0"/>
              <a:t>Identify the challenges you will face getting your codes and workflows to run on these future systems and also identify possible ASCR/NP collaborations that would help you prepare for these systems.</a:t>
            </a:r>
          </a:p>
          <a:p>
            <a:pPr lvl="1"/>
            <a:r>
              <a:rPr lang="en-US" dirty="0"/>
              <a:t>Generate a report that states the NP requirements for HPC systems and services and identifies the grand science challenges that can be addressed by HPC in the 2020-2025 time frame. The report will also contain a set of compelling case studies that tell a good story, specific examples of HPC needs for a given project or subfield.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0917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990600"/>
            <a:ext cx="8229600" cy="483524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Five Subpanels</a:t>
            </a:r>
          </a:p>
          <a:p>
            <a:pPr lvl="1"/>
            <a:r>
              <a:rPr lang="en-US" b="1" dirty="0" smtClean="0"/>
              <a:t>Hot QCD, Cold QCD, Nuclear Structure, Nuclear </a:t>
            </a:r>
            <a:r>
              <a:rPr lang="en-US" b="1" dirty="0" err="1" smtClean="0"/>
              <a:t>Astro</a:t>
            </a:r>
            <a:r>
              <a:rPr lang="en-US" b="1" dirty="0"/>
              <a:t> </a:t>
            </a:r>
            <a:r>
              <a:rPr lang="en-US" b="1" dirty="0" smtClean="0"/>
              <a:t>physics</a:t>
            </a:r>
          </a:p>
          <a:p>
            <a:pPr lvl="1"/>
            <a:r>
              <a:rPr lang="en-US" b="1" dirty="0" smtClean="0"/>
              <a:t>Experimental </a:t>
            </a:r>
          </a:p>
          <a:p>
            <a:pPr marL="457200" lvl="1" indent="0">
              <a:buNone/>
            </a:pPr>
            <a:endParaRPr lang="en-US" b="1" dirty="0" smtClean="0"/>
          </a:p>
          <a:p>
            <a:r>
              <a:rPr lang="en-US" b="1" dirty="0" smtClean="0"/>
              <a:t>Develop a series of ‘case studies’</a:t>
            </a:r>
          </a:p>
          <a:p>
            <a:pPr lvl="1"/>
            <a:r>
              <a:rPr lang="en-US" b="1" dirty="0" smtClean="0"/>
              <a:t>Draw on collaborators</a:t>
            </a:r>
          </a:p>
          <a:p>
            <a:r>
              <a:rPr lang="en-US" b="1" dirty="0" smtClean="0"/>
              <a:t>Develop White Papers that are supported by the case studies</a:t>
            </a:r>
          </a:p>
          <a:p>
            <a:r>
              <a:rPr lang="en-US" b="1" dirty="0" smtClean="0"/>
              <a:t>Develop a final report at the end of the workshop. 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5540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Studies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290918"/>
            <a:ext cx="8229600" cy="483524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/>
          </a:p>
          <a:p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990600"/>
            <a:ext cx="8229600" cy="483524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 </a:t>
            </a:r>
            <a:r>
              <a:rPr lang="en-US" b="1" dirty="0"/>
              <a:t>Description of Research</a:t>
            </a:r>
          </a:p>
          <a:p>
            <a:r>
              <a:rPr lang="en-US" b="1" dirty="0"/>
              <a:t>1.1 Overview and Context: </a:t>
            </a:r>
            <a:r>
              <a:rPr lang="en-US" b="1" dirty="0" smtClean="0"/>
              <a:t>1.2 </a:t>
            </a:r>
            <a:r>
              <a:rPr lang="en-US" b="1" dirty="0"/>
              <a:t>Research Objectives for the Next Decade: </a:t>
            </a:r>
            <a:r>
              <a:rPr lang="en-US" dirty="0"/>
              <a:t> </a:t>
            </a:r>
          </a:p>
          <a:p>
            <a:r>
              <a:rPr lang="en-US" b="1" dirty="0" smtClean="0"/>
              <a:t>2</a:t>
            </a:r>
            <a:r>
              <a:rPr lang="en-US" b="1" dirty="0"/>
              <a:t>.   Computational and Data Strategies </a:t>
            </a:r>
          </a:p>
          <a:p>
            <a:r>
              <a:rPr lang="en-US" b="1" dirty="0"/>
              <a:t>2.1 Approach</a:t>
            </a:r>
            <a:r>
              <a:rPr lang="en-US" b="1" dirty="0" smtClean="0"/>
              <a:t>:</a:t>
            </a:r>
            <a:endParaRPr lang="en-US" b="1" dirty="0"/>
          </a:p>
          <a:p>
            <a:r>
              <a:rPr lang="en-US" b="1" dirty="0"/>
              <a:t>2.2 Codes and Algorithms: </a:t>
            </a:r>
            <a:r>
              <a:rPr lang="en-US" dirty="0"/>
              <a:t> </a:t>
            </a:r>
          </a:p>
          <a:p>
            <a:r>
              <a:rPr lang="en-US" dirty="0"/>
              <a:t>Sections 1 and 2 together </a:t>
            </a:r>
            <a:r>
              <a:rPr lang="en-US" b="1" dirty="0"/>
              <a:t>must be no more than 1 page in length</a:t>
            </a:r>
            <a:r>
              <a:rPr lang="en-US" dirty="0"/>
              <a:t>.</a:t>
            </a:r>
          </a:p>
          <a:p>
            <a:r>
              <a:rPr lang="en-US" b="1" dirty="0"/>
              <a:t>3. Current and Future HPC Needs</a:t>
            </a:r>
          </a:p>
          <a:p>
            <a:r>
              <a:rPr lang="en-US" dirty="0"/>
              <a:t>Quantitative information requested in Section 3 must be put in a table following the template below.</a:t>
            </a:r>
            <a:endParaRPr lang="en-US" b="1" dirty="0"/>
          </a:p>
          <a:p>
            <a:r>
              <a:rPr lang="en-US" b="1" dirty="0"/>
              <a:t>3.1 Computational Hours: </a:t>
            </a:r>
            <a:r>
              <a:rPr lang="en-US" b="1" dirty="0" smtClean="0"/>
              <a:t>3.2 </a:t>
            </a:r>
            <a:r>
              <a:rPr lang="en-US" b="1" dirty="0"/>
              <a:t>Parallelism</a:t>
            </a:r>
            <a:r>
              <a:rPr lang="en-US" b="1" dirty="0" smtClean="0"/>
              <a:t>:</a:t>
            </a:r>
            <a:endParaRPr lang="en-US" b="1" dirty="0"/>
          </a:p>
          <a:p>
            <a:r>
              <a:rPr lang="en-US" b="1" dirty="0"/>
              <a:t>3.3 Memory: </a:t>
            </a:r>
            <a:r>
              <a:rPr lang="en-US" b="1" dirty="0" smtClean="0"/>
              <a:t>3.4 </a:t>
            </a:r>
            <a:r>
              <a:rPr lang="en-US" b="1" dirty="0"/>
              <a:t>Scratch Data and I/</a:t>
            </a:r>
            <a:r>
              <a:rPr lang="en-US" b="1" dirty="0" smtClean="0"/>
              <a:t>O3.5 </a:t>
            </a:r>
            <a:r>
              <a:rPr lang="en-US" b="1" dirty="0"/>
              <a:t>Long-term and Shared Online </a:t>
            </a:r>
            <a:r>
              <a:rPr lang="en-US" b="1" dirty="0" smtClean="0"/>
              <a:t>Data3.6 </a:t>
            </a:r>
            <a:r>
              <a:rPr lang="en-US" b="1" dirty="0"/>
              <a:t>Archival Data Storage: </a:t>
            </a:r>
            <a:r>
              <a:rPr lang="en-US" dirty="0"/>
              <a:t> </a:t>
            </a:r>
          </a:p>
          <a:p>
            <a:r>
              <a:rPr lang="en-US" b="1" dirty="0"/>
              <a:t>3.7 Workflows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b="1" dirty="0" smtClean="0"/>
              <a:t>3.8 </a:t>
            </a:r>
            <a:r>
              <a:rPr lang="en-US" b="1" dirty="0"/>
              <a:t>Many-Core and/or GPU Readiness: 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370446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 Papers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09600" y="844688"/>
            <a:ext cx="8382000" cy="563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/>
              <a:t>Please specify the current science drivers for your field of research and where we are </a:t>
            </a:r>
            <a:r>
              <a:rPr lang="en-US" b="1" dirty="0" smtClean="0"/>
              <a:t>today</a:t>
            </a:r>
            <a:r>
              <a:rPr lang="en-US" i="1" dirty="0" smtClean="0"/>
              <a:t>.</a:t>
            </a:r>
            <a:endParaRPr lang="en-US" dirty="0"/>
          </a:p>
          <a:p>
            <a:r>
              <a:rPr lang="en-US" dirty="0"/>
              <a:t> </a:t>
            </a:r>
          </a:p>
          <a:p>
            <a:pPr lvl="0"/>
            <a:r>
              <a:rPr lang="en-US" b="1" dirty="0"/>
              <a:t>Describe the science challenges expected to be addressed in the 2020-2025 timeframe using extant high performance computing ecosystems.</a:t>
            </a:r>
            <a:r>
              <a:rPr lang="en-US" dirty="0"/>
              <a:t> 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b="1" dirty="0"/>
              <a:t>Describe the science challenges that cannot be solved in the 2020-2025 timeframe using extant computing ecosystems. </a:t>
            </a:r>
            <a:r>
              <a:rPr lang="en-US" i="1" dirty="0"/>
              <a:t> 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b="1" dirty="0"/>
              <a:t>What are your field’s (your breakout group’s) most important needs for computing and data in 2020 and 2025 relative to what you have today</a:t>
            </a:r>
            <a:r>
              <a:rPr lang="en-US" i="1" dirty="0"/>
              <a:t>. </a:t>
            </a:r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b="1" dirty="0"/>
              <a:t>Describe your data and your needs for the storage, transmission, analysis (including real-time analysis), or processing of data. </a:t>
            </a:r>
            <a:r>
              <a:rPr lang="en-US" dirty="0"/>
              <a:t>For example:</a:t>
            </a:r>
          </a:p>
          <a:p>
            <a:r>
              <a:rPr lang="en-US" i="1" dirty="0"/>
              <a:t> </a:t>
            </a:r>
            <a:r>
              <a:rPr lang="en-US" b="1" dirty="0" smtClean="0"/>
              <a:t> </a:t>
            </a:r>
            <a:endParaRPr lang="en-US" dirty="0"/>
          </a:p>
          <a:p>
            <a:pPr lvl="0"/>
            <a:r>
              <a:rPr lang="en-US" b="1" dirty="0"/>
              <a:t>Describe the top three things in an HPC ecosystem in 5-10 years that you think would (1) facilitate your research and (2) impede your progress. Why? </a:t>
            </a:r>
            <a:r>
              <a:rPr lang="en-US" i="1" dirty="0"/>
              <a:t>Examples might include</a:t>
            </a:r>
            <a:r>
              <a:rPr lang="en-US" i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124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Titles (snapshot)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865286"/>
            <a:ext cx="84582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EIC Computing	A collider built the </a:t>
            </a:r>
            <a:r>
              <a:rPr lang="en-US" dirty="0" err="1"/>
              <a:t>exascale</a:t>
            </a:r>
            <a:r>
              <a:rPr lang="en-US" dirty="0"/>
              <a:t> era	</a:t>
            </a:r>
            <a:endParaRPr lang="en-US" dirty="0" smtClean="0"/>
          </a:p>
          <a:p>
            <a:r>
              <a:rPr lang="en-US" dirty="0" smtClean="0"/>
              <a:t>Computing </a:t>
            </a:r>
            <a:r>
              <a:rPr lang="en-US" dirty="0"/>
              <a:t>Infrastructure for the JLAB 12 </a:t>
            </a:r>
            <a:r>
              <a:rPr lang="en-US" dirty="0" err="1"/>
              <a:t>GeV</a:t>
            </a:r>
            <a:r>
              <a:rPr lang="en-US" dirty="0"/>
              <a:t> program 		</a:t>
            </a:r>
            <a:endParaRPr lang="en-US" dirty="0" smtClean="0"/>
          </a:p>
          <a:p>
            <a:r>
              <a:rPr lang="en-US" dirty="0" smtClean="0"/>
              <a:t>DAQ </a:t>
            </a:r>
            <a:r>
              <a:rPr lang="en-US" dirty="0"/>
              <a:t>and On-Line Analysis at FRIB		</a:t>
            </a:r>
            <a:endParaRPr lang="en-US" dirty="0" smtClean="0"/>
          </a:p>
          <a:p>
            <a:r>
              <a:rPr lang="en-US" dirty="0" smtClean="0"/>
              <a:t>Working </a:t>
            </a:r>
            <a:r>
              <a:rPr lang="en-US" dirty="0"/>
              <a:t>Group on Data Acquisition</a:t>
            </a:r>
          </a:p>
          <a:p>
            <a:r>
              <a:rPr lang="en-US" dirty="0"/>
              <a:t>Active Target TPC and GET Readout	</a:t>
            </a:r>
            <a:endParaRPr lang="en-US" dirty="0" smtClean="0"/>
          </a:p>
          <a:p>
            <a:r>
              <a:rPr lang="en-US" dirty="0" smtClean="0"/>
              <a:t>GRETINA</a:t>
            </a:r>
            <a:r>
              <a:rPr lang="en-US" dirty="0"/>
              <a:t>/GRETA Signal </a:t>
            </a:r>
            <a:r>
              <a:rPr lang="en-US" dirty="0" smtClean="0"/>
              <a:t>Decomposition</a:t>
            </a:r>
          </a:p>
          <a:p>
            <a:r>
              <a:rPr lang="en-US" dirty="0" smtClean="0"/>
              <a:t>Gamma</a:t>
            </a:r>
            <a:r>
              <a:rPr lang="en-US" dirty="0"/>
              <a:t>-ray Spectroscopy</a:t>
            </a:r>
          </a:p>
          <a:p>
            <a:r>
              <a:rPr lang="en-US" dirty="0"/>
              <a:t>GRETA Data Streaming	</a:t>
            </a:r>
            <a:endParaRPr lang="en-US" dirty="0" smtClean="0"/>
          </a:p>
          <a:p>
            <a:r>
              <a:rPr lang="en-US" dirty="0" err="1" smtClean="0"/>
              <a:t>GlueX</a:t>
            </a:r>
            <a:r>
              <a:rPr lang="en-US" dirty="0" smtClean="0"/>
              <a:t> </a:t>
            </a:r>
            <a:r>
              <a:rPr lang="en-US" dirty="0"/>
              <a:t>Computing		</a:t>
            </a:r>
          </a:p>
          <a:p>
            <a:r>
              <a:rPr lang="en-US" dirty="0" err="1"/>
              <a:t>SoLID</a:t>
            </a:r>
            <a:r>
              <a:rPr lang="en-US" dirty="0"/>
              <a:t> Computing 		</a:t>
            </a:r>
            <a:endParaRPr lang="en-US" dirty="0" smtClean="0"/>
          </a:p>
          <a:p>
            <a:r>
              <a:rPr lang="en-US" dirty="0" smtClean="0"/>
              <a:t>Moller </a:t>
            </a:r>
            <a:r>
              <a:rPr lang="en-US" dirty="0"/>
              <a:t>Computing 		</a:t>
            </a:r>
            <a:endParaRPr lang="en-US" dirty="0" smtClean="0"/>
          </a:p>
          <a:p>
            <a:r>
              <a:rPr lang="en-US" dirty="0" smtClean="0"/>
              <a:t>CLAS </a:t>
            </a:r>
            <a:r>
              <a:rPr lang="en-US" dirty="0"/>
              <a:t>12 Computing 		</a:t>
            </a:r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0968190"/>
      </p:ext>
    </p:extLst>
  </p:cSld>
  <p:clrMapOvr>
    <a:masterClrMapping/>
  </p:clrMapOvr>
</p:sld>
</file>

<file path=ppt/theme/theme1.xml><?xml version="1.0" encoding="utf-8"?>
<a:theme xmlns:a="http://schemas.openxmlformats.org/drawingml/2006/main" name="JLabPowerpoint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4454</TotalTime>
  <Words>293</Words>
  <Application>Microsoft Macintosh PowerPoint</Application>
  <PresentationFormat>On-screen Show (4:3)</PresentationFormat>
  <Paragraphs>57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JLabPowerpointMain</vt:lpstr>
      <vt:lpstr>NP-ASCR Workshop</vt:lpstr>
      <vt:lpstr>Procedure</vt:lpstr>
      <vt:lpstr>Case Studies</vt:lpstr>
      <vt:lpstr>White Papers</vt:lpstr>
      <vt:lpstr>Case Study Titles (snapshot)</vt:lpstr>
    </vt:vector>
  </TitlesOfParts>
  <Company>Jefferson Science Associates,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stewartm</dc:creator>
  <cp:lastModifiedBy>Amber Boehnlein</cp:lastModifiedBy>
  <cp:revision>94</cp:revision>
  <dcterms:created xsi:type="dcterms:W3CDTF">2014-10-03T12:46:53Z</dcterms:created>
  <dcterms:modified xsi:type="dcterms:W3CDTF">2016-05-10T16:47:50Z</dcterms:modified>
</cp:coreProperties>
</file>