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3" r:id="rId4"/>
    <p:sldId id="264" r:id="rId5"/>
    <p:sldId id="259" r:id="rId6"/>
    <p:sldId id="260" r:id="rId7"/>
    <p:sldId id="262" r:id="rId8"/>
    <p:sldId id="265" r:id="rId9"/>
    <p:sldId id="273" r:id="rId10"/>
    <p:sldId id="277" r:id="rId11"/>
    <p:sldId id="269" r:id="rId12"/>
    <p:sldId id="276" r:id="rId13"/>
    <p:sldId id="272" r:id="rId14"/>
    <p:sldId id="274" r:id="rId15"/>
    <p:sldId id="275" r:id="rId16"/>
    <p:sldId id="268" r:id="rId17"/>
    <p:sldId id="279" r:id="rId18"/>
    <p:sldId id="278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513B5-E705-410C-93A1-8004B2E2B53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4C682-0BBD-41F6-B3F9-7575B73E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4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C682-0BBD-41F6-B3F9-7575B73E4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C682-0BBD-41F6-B3F9-7575B73E46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075F-D87D-4016-9D8B-8753A05D4730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1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D3A7-F537-434E-BA55-49A5F9E98C17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1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ACE5-8E3A-4A88-B865-6A948AE3CE42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3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242E-4B08-47E3-98CC-4521AB73E457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DEDD-37CC-4FE5-9115-8F04B650A033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8A9B-96B7-46F5-B152-7C976C92118E}" type="datetime1">
              <a:rPr lang="en-US" smtClean="0"/>
              <a:t>7/29/2016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3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368E-915E-49BF-A182-E1AF0A655201}" type="datetime1">
              <a:rPr lang="en-US" smtClean="0"/>
              <a:t>7/29/2016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DDAE-C880-4B98-9019-0955D7F8D2E2}" type="datetime1">
              <a:rPr lang="en-US" smtClean="0"/>
              <a:t>7/29/2016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1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7C51-1B0F-41A7-83CA-7B600EBF9028}" type="datetime1">
              <a:rPr lang="en-US" smtClean="0"/>
              <a:t>7/29/2016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6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0861-C864-407F-A106-589120C15227}" type="datetime1">
              <a:rPr lang="en-US" smtClean="0"/>
              <a:t>7/29/2016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7A06-C6DA-42F1-AED4-144994E2AC38}" type="datetime1">
              <a:rPr lang="en-US" smtClean="0"/>
              <a:t>7/29/2016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B93F3-9CC8-453D-BEC3-1FE192C6C726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2831C-A1FB-48CA-8D6C-426EA5C7310C}" type="slidenum">
              <a:rPr lang="en-US" smtClean="0"/>
              <a:pPr/>
              <a:t>‹#›</a:t>
            </a:fld>
            <a:r>
              <a:rPr lang="en-US" dirty="0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7" Type="http://schemas.openxmlformats.org/officeDocument/2006/relationships/image" Target="../media/image39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6842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1.3 </a:t>
            </a:r>
            <a:r>
              <a:rPr lang="en-US" dirty="0" err="1"/>
              <a:t>Ghz</a:t>
            </a:r>
            <a:r>
              <a:rPr lang="en-US" dirty="0"/>
              <a:t> SRF Copper </a:t>
            </a:r>
            <a:r>
              <a:rPr lang="en-US" dirty="0" smtClean="0"/>
              <a:t>Substrate Cavities for SRF </a:t>
            </a:r>
            <a:r>
              <a:rPr lang="en-US" dirty="0"/>
              <a:t>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20000" cy="2362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J</a:t>
            </a:r>
            <a:r>
              <a:rPr lang="en-US" sz="2400" b="1" dirty="0"/>
              <a:t>. </a:t>
            </a:r>
            <a:r>
              <a:rPr lang="en-US" sz="2400" b="1" dirty="0" err="1"/>
              <a:t>Spradlin</a:t>
            </a:r>
            <a:r>
              <a:rPr lang="en-US" sz="2400" b="1" dirty="0"/>
              <a:t>, A. </a:t>
            </a:r>
            <a:r>
              <a:rPr lang="en-US" sz="2400" b="1" dirty="0" err="1"/>
              <a:t>Palczewski</a:t>
            </a:r>
            <a:r>
              <a:rPr lang="en-US" sz="2400" b="1" dirty="0" smtClean="0"/>
              <a:t>, </a:t>
            </a:r>
            <a:r>
              <a:rPr lang="en-US" sz="2400" b="1" dirty="0"/>
              <a:t>L. Phillips, H. Tian, B. </a:t>
            </a:r>
            <a:r>
              <a:rPr lang="en-US" sz="2400" b="1" dirty="0" smtClean="0"/>
              <a:t>Clemens</a:t>
            </a:r>
            <a:r>
              <a:rPr lang="en-US" sz="2400" b="1" dirty="0"/>
              <a:t>, </a:t>
            </a:r>
            <a:r>
              <a:rPr lang="en-US" sz="2400" b="1" dirty="0" smtClean="0"/>
              <a:t>&amp; </a:t>
            </a:r>
            <a:r>
              <a:rPr lang="en-US" sz="2400" b="1" dirty="0"/>
              <a:t>C. </a:t>
            </a:r>
            <a:r>
              <a:rPr lang="en-US" sz="2400" b="1" dirty="0" smtClean="0"/>
              <a:t>Reece</a:t>
            </a:r>
          </a:p>
          <a:p>
            <a:endParaRPr lang="en-US" sz="2400" b="1" dirty="0"/>
          </a:p>
          <a:p>
            <a:r>
              <a:rPr lang="en-US" sz="2200" b="1" dirty="0" smtClean="0"/>
              <a:t>Jefferson Lab – SRF Institute – Process &amp; Materials Analysis Group</a:t>
            </a:r>
          </a:p>
          <a:p>
            <a:endParaRPr lang="en-US" sz="2200" b="1" dirty="0"/>
          </a:p>
          <a:p>
            <a:r>
              <a:rPr lang="en-US" sz="2200" b="1" dirty="0">
                <a:solidFill>
                  <a:srgbClr val="002060"/>
                </a:solidFill>
              </a:rPr>
              <a:t>7</a:t>
            </a:r>
            <a:r>
              <a:rPr lang="en-US" sz="2200" b="1" baseline="30000" dirty="0">
                <a:solidFill>
                  <a:srgbClr val="002060"/>
                </a:solidFill>
              </a:rPr>
              <a:t>th</a:t>
            </a:r>
            <a:r>
              <a:rPr lang="en-US" sz="2200" b="1" dirty="0">
                <a:solidFill>
                  <a:srgbClr val="002060"/>
                </a:solidFill>
              </a:rPr>
              <a:t> International Workshop on Thin Films and New Ideas for Pushing the Limits of RF Superconductivity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4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r="19244" b="9314"/>
          <a:stretch/>
        </p:blipFill>
        <p:spPr>
          <a:xfrm>
            <a:off x="304800" y="1523999"/>
            <a:ext cx="2750478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21877" b="5773"/>
          <a:stretch/>
        </p:blipFill>
        <p:spPr>
          <a:xfrm>
            <a:off x="3262374" y="1526681"/>
            <a:ext cx="2757426" cy="480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r="12830"/>
          <a:stretch/>
        </p:blipFill>
        <p:spPr>
          <a:xfrm>
            <a:off x="6206321" y="1514475"/>
            <a:ext cx="2632879" cy="48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838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experimented with a variety of current and feed speed combinations with full-mass test cavities.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Finding the Right Weld Parameters</a:t>
            </a:r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"/>
          </p:nvPr>
        </p:nvSpPr>
        <p:spPr>
          <a:xfrm>
            <a:off x="1066800" y="6416675"/>
            <a:ext cx="2133600" cy="365125"/>
          </a:xfrm>
        </p:spPr>
        <p:txBody>
          <a:bodyPr/>
          <a:lstStyle/>
          <a:p>
            <a:fld id="{132DA361-141E-45C9-874D-92BDCEECC238}" type="datetime1">
              <a:rPr lang="en-US" sz="1400" b="1" smtClean="0"/>
              <a:t>7/29/2016</a:t>
            </a:fld>
            <a:endParaRPr lang="en-US" sz="1400" b="1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z="1400" b="1" smtClean="0"/>
              <a:t>SRF Institute - PMA Group</a:t>
            </a:r>
            <a:endParaRPr lang="en-US" sz="1400" b="1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</p:spPr>
        <p:txBody>
          <a:bodyPr/>
          <a:lstStyle/>
          <a:p>
            <a:fld id="{D222831C-A1FB-48CA-8D6C-426EA5C7310C}" type="slidenum">
              <a:rPr lang="en-US" sz="1400" b="1" smtClean="0"/>
              <a:pPr/>
              <a:t>10</a:t>
            </a:fld>
            <a:r>
              <a:rPr lang="en-US" sz="1400" b="1" smtClean="0"/>
              <a:t> of 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925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Welding Cu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287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use 1/8” (~3.175 mm) Cu sheet</a:t>
            </a:r>
          </a:p>
          <a:p>
            <a:pPr lvl="1"/>
            <a:r>
              <a:rPr lang="en-US" dirty="0" smtClean="0"/>
              <a:t>Same forming dies as for bulk </a:t>
            </a:r>
            <a:r>
              <a:rPr lang="en-US" dirty="0" err="1" smtClean="0"/>
              <a:t>Nb</a:t>
            </a:r>
            <a:r>
              <a:rPr lang="en-US" dirty="0" smtClean="0"/>
              <a:t> cavities</a:t>
            </a:r>
          </a:p>
          <a:p>
            <a:r>
              <a:rPr lang="en-US" dirty="0" smtClean="0"/>
              <a:t>We sought a full-thickness, full-penetration weld parameter</a:t>
            </a:r>
          </a:p>
          <a:p>
            <a:r>
              <a:rPr lang="en-US" dirty="0" smtClean="0"/>
              <a:t>Cu EBW is </a:t>
            </a:r>
            <a:r>
              <a:rPr lang="en-US" b="1" i="1" u="sng" dirty="0" smtClean="0">
                <a:solidFill>
                  <a:srgbClr val="FF0000"/>
                </a:solidFill>
              </a:rPr>
              <a:t>very different </a:t>
            </a:r>
            <a:r>
              <a:rPr lang="en-US" dirty="0" smtClean="0"/>
              <a:t>from Nb EBW</a:t>
            </a:r>
          </a:p>
          <a:p>
            <a:pPr lvl="1"/>
            <a:r>
              <a:rPr lang="en-US" dirty="0" smtClean="0"/>
              <a:t>Much lower melting temperature</a:t>
            </a:r>
          </a:p>
          <a:p>
            <a:pPr lvl="1"/>
            <a:r>
              <a:rPr lang="en-US" dirty="0" smtClean="0"/>
              <a:t>Much higher thermal conductivity</a:t>
            </a:r>
          </a:p>
          <a:p>
            <a:r>
              <a:rPr lang="en-US" dirty="0" smtClean="0"/>
              <a:t>Found that the part starting temperature greatly affects attaining full penetration</a:t>
            </a:r>
          </a:p>
          <a:p>
            <a:pPr lvl="1"/>
            <a:r>
              <a:rPr lang="en-US" dirty="0" smtClean="0"/>
              <a:t>Residual EBW heat in the Cu parts significantly affects Cu weld </a:t>
            </a:r>
            <a:r>
              <a:rPr lang="en-US" dirty="0"/>
              <a:t>penetration </a:t>
            </a:r>
            <a:r>
              <a:rPr lang="en-US" b="1" u="sng" dirty="0" smtClean="0">
                <a:solidFill>
                  <a:srgbClr val="0070C0"/>
                </a:solidFill>
              </a:rPr>
              <a:t>even after </a:t>
            </a:r>
            <a:r>
              <a:rPr lang="en-US" b="1" u="sng" dirty="0">
                <a:solidFill>
                  <a:srgbClr val="0070C0"/>
                </a:solidFill>
              </a:rPr>
              <a:t>1 </a:t>
            </a:r>
            <a:r>
              <a:rPr lang="en-US" b="1" u="sng" dirty="0" smtClean="0">
                <a:solidFill>
                  <a:srgbClr val="0070C0"/>
                </a:solidFill>
              </a:rPr>
              <a:t>hour!</a:t>
            </a:r>
          </a:p>
          <a:p>
            <a:r>
              <a:rPr lang="en-US" dirty="0" smtClean="0"/>
              <a:t>Managed pre-heating is necessary to realize consistent results</a:t>
            </a:r>
          </a:p>
          <a:p>
            <a:pPr lvl="1"/>
            <a:r>
              <a:rPr lang="en-US" dirty="0" smtClean="0"/>
              <a:t>Amount of required pre-heat scales with total part mass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066800" y="6416675"/>
            <a:ext cx="2133600" cy="365125"/>
          </a:xfrm>
        </p:spPr>
        <p:txBody>
          <a:bodyPr/>
          <a:lstStyle/>
          <a:p>
            <a:fld id="{132DA361-141E-45C9-874D-92BDCEECC238}" type="datetime1">
              <a:rPr lang="en-US" sz="1400" b="1" smtClean="0"/>
              <a:t>7/29/2016</a:t>
            </a:fld>
            <a:endParaRPr lang="en-US" sz="1400" b="1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z="1400" b="1" smtClean="0"/>
              <a:t>SRF Institute - PMA Group</a:t>
            </a:r>
            <a:endParaRPr lang="en-US" sz="1400" b="1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</p:spPr>
        <p:txBody>
          <a:bodyPr/>
          <a:lstStyle/>
          <a:p>
            <a:fld id="{D222831C-A1FB-48CA-8D6C-426EA5C7310C}" type="slidenum">
              <a:rPr lang="en-US" sz="1400" b="1" smtClean="0"/>
              <a:pPr/>
              <a:t>11</a:t>
            </a:fld>
            <a:r>
              <a:rPr lang="en-US" sz="1400" b="1" smtClean="0"/>
              <a:t> of 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578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429000"/>
            <a:ext cx="3352800" cy="292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00" y="3417150"/>
            <a:ext cx="3876600" cy="2907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3122" y="4191000"/>
            <a:ext cx="1628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Inadequate preheat yields inadequate weld penetration.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Weld Quality Examples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838200"/>
            <a:ext cx="3771900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7719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664732"/>
            <a:ext cx="1576072" cy="26161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Incomplete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4192" y="1066800"/>
            <a:ext cx="909223" cy="26161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Uneven HAZ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152400" y="4187790"/>
            <a:ext cx="3886200" cy="3059668"/>
          </a:xfrm>
          <a:prstGeom prst="arc">
            <a:avLst>
              <a:gd name="adj1" fmla="val 11999910"/>
              <a:gd name="adj2" fmla="val 19894022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34288" y="3863538"/>
            <a:ext cx="1122423" cy="26161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Full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228600" y="4797390"/>
            <a:ext cx="3733800" cy="3593068"/>
          </a:xfrm>
          <a:prstGeom prst="arc">
            <a:avLst>
              <a:gd name="adj1" fmla="val 11970295"/>
              <a:gd name="adj2" fmla="val 1989402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304800" y="5102190"/>
            <a:ext cx="3581400" cy="3593068"/>
          </a:xfrm>
          <a:prstGeom prst="arc">
            <a:avLst>
              <a:gd name="adj1" fmla="val 11970295"/>
              <a:gd name="adj2" fmla="val 1989402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381000" y="5342458"/>
            <a:ext cx="3238500" cy="3704272"/>
          </a:xfrm>
          <a:prstGeom prst="arc">
            <a:avLst>
              <a:gd name="adj1" fmla="val 12924983"/>
              <a:gd name="adj2" fmla="val 1956945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19528" y="4504258"/>
            <a:ext cx="1576072" cy="26161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Incomplete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53200" y="3767298"/>
            <a:ext cx="1576072" cy="26161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Full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3200" y="5019508"/>
            <a:ext cx="1576072" cy="261610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Semi-Full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3200" y="4562308"/>
            <a:ext cx="1576072" cy="26161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Incomplete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324800" y="3495508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24800" y="5353836"/>
            <a:ext cx="0" cy="7324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92377" y="2481590"/>
            <a:ext cx="1122423" cy="26161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Full Penetration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066800" y="6416675"/>
            <a:ext cx="2133600" cy="365125"/>
          </a:xfrm>
        </p:spPr>
        <p:txBody>
          <a:bodyPr/>
          <a:lstStyle/>
          <a:p>
            <a:fld id="{132DA361-141E-45C9-874D-92BDCEECC238}" type="datetime1">
              <a:rPr lang="en-US" sz="1400" b="1" smtClean="0"/>
              <a:t>7/29/2016</a:t>
            </a:fld>
            <a:endParaRPr lang="en-US" sz="1400" b="1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b="1" smtClean="0"/>
              <a:t>SRF Institute - PMA Group</a:t>
            </a:r>
            <a:endParaRPr lang="en-US" sz="1400" b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z="1400" b="1" smtClean="0"/>
              <a:pPr/>
              <a:t>12</a:t>
            </a:fld>
            <a:r>
              <a:rPr lang="en-US" sz="1400" b="1" smtClean="0"/>
              <a:t> of 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488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Welding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Further refinement is quite possible, but this is what we are working with now.</a:t>
            </a:r>
          </a:p>
          <a:p>
            <a:r>
              <a:rPr lang="en-US" dirty="0" smtClean="0"/>
              <a:t>Our current weld parameters:</a:t>
            </a:r>
          </a:p>
          <a:p>
            <a:pPr lvl="2"/>
            <a:r>
              <a:rPr lang="en-US" dirty="0" smtClean="0"/>
              <a:t>Gun voltage – V = 50 kV</a:t>
            </a:r>
          </a:p>
          <a:p>
            <a:pPr lvl="2"/>
            <a:r>
              <a:rPr lang="en-US" dirty="0" smtClean="0"/>
              <a:t>Beam current –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weld</a:t>
            </a:r>
            <a:r>
              <a:rPr lang="en-US" dirty="0" smtClean="0"/>
              <a:t> = 74 mA</a:t>
            </a:r>
          </a:p>
          <a:p>
            <a:pPr lvl="2"/>
            <a:r>
              <a:rPr lang="en-US" dirty="0" smtClean="0"/>
              <a:t>Weld speed – 20 </a:t>
            </a:r>
            <a:r>
              <a:rPr lang="en-US" dirty="0" err="1" smtClean="0"/>
              <a:t>ipm</a:t>
            </a:r>
            <a:r>
              <a:rPr lang="en-US" dirty="0" smtClean="0"/>
              <a:t> (50.8 cm/m)</a:t>
            </a:r>
          </a:p>
          <a:p>
            <a:pPr lvl="2"/>
            <a:r>
              <a:rPr lang="en-US" dirty="0" smtClean="0"/>
              <a:t>Oval puddling raster - approx</a:t>
            </a:r>
            <a:r>
              <a:rPr lang="en-US" dirty="0"/>
              <a:t>. 0.055" x </a:t>
            </a:r>
            <a:r>
              <a:rPr lang="en-US" dirty="0" smtClean="0"/>
              <a:t>0.125“</a:t>
            </a:r>
          </a:p>
          <a:p>
            <a:pPr lvl="2"/>
            <a:r>
              <a:rPr lang="en-US" dirty="0" smtClean="0"/>
              <a:t>Focus point above the surface</a:t>
            </a:r>
          </a:p>
          <a:p>
            <a:pPr lvl="1"/>
            <a:r>
              <a:rPr lang="en-US" sz="2400" dirty="0" smtClean="0"/>
              <a:t>Immediately precede this weld with a pre-heating sealing-pass weld with total energy deposition sufficient to bring whole-part equilibrium temperature to ~118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2400" dirty="0" smtClean="0"/>
              <a:t>C</a:t>
            </a:r>
            <a:r>
              <a:rPr lang="en-US" sz="2400" dirty="0" smtClean="0"/>
              <a:t>.</a:t>
            </a:r>
          </a:p>
          <a:p>
            <a:pPr lvl="2"/>
            <a:r>
              <a:rPr lang="en-US" sz="2200" dirty="0" smtClean="0"/>
              <a:t>From development cavity weld studies: ~280 </a:t>
            </a:r>
            <a:r>
              <a:rPr lang="en-US" sz="2200" dirty="0"/>
              <a:t>kJ is required to raise </a:t>
            </a:r>
            <a:r>
              <a:rPr lang="en-US" sz="2200" dirty="0" smtClean="0"/>
              <a:t>whole cavity, 8 </a:t>
            </a:r>
            <a:r>
              <a:rPr lang="en-US" sz="2200" dirty="0"/>
              <a:t>kg </a:t>
            </a:r>
            <a:r>
              <a:rPr lang="en-US" sz="2200" dirty="0" smtClean="0"/>
              <a:t>Cu, </a:t>
            </a:r>
            <a:r>
              <a:rPr lang="en-US" sz="2200" dirty="0"/>
              <a:t>from 27 °C </a:t>
            </a:r>
            <a:r>
              <a:rPr lang="en-US" sz="2200" dirty="0">
                <a:sym typeface="Wingdings" panose="05000000000000000000" pitchFamily="2" charset="2"/>
              </a:rPr>
              <a:t>to</a:t>
            </a:r>
            <a:r>
              <a:rPr lang="en-US" sz="2200" dirty="0"/>
              <a:t> </a:t>
            </a:r>
            <a:r>
              <a:rPr lang="en-US" sz="2200" dirty="0" smtClean="0"/>
              <a:t>~118</a:t>
            </a:r>
            <a:r>
              <a:rPr lang="en-US" sz="2200" dirty="0">
                <a:sym typeface="Symbol"/>
              </a:rPr>
              <a:t></a:t>
            </a:r>
            <a:r>
              <a:rPr lang="en-US" sz="2200" dirty="0" smtClean="0"/>
              <a:t>C neglecting radiant heat losses</a:t>
            </a:r>
            <a:endParaRPr lang="en-US" sz="2200" dirty="0" smtClean="0"/>
          </a:p>
          <a:p>
            <a:pPr lvl="2"/>
            <a:r>
              <a:rPr lang="en-US" sz="2200" dirty="0" err="1" smtClean="0"/>
              <a:t>I</a:t>
            </a:r>
            <a:r>
              <a:rPr lang="en-US" sz="2200" baseline="-25000" dirty="0" err="1" smtClean="0"/>
              <a:t>preheat</a:t>
            </a:r>
            <a:r>
              <a:rPr lang="en-US" sz="2200" dirty="0" smtClean="0"/>
              <a:t> = 48 mA, other parameters the </a:t>
            </a:r>
            <a:r>
              <a:rPr lang="en-US" sz="2200" dirty="0" smtClean="0"/>
              <a:t>same</a:t>
            </a:r>
            <a:endParaRPr lang="en-US" sz="22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3D4B7F-E740-4C19-ABC2-B294E698FD4F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13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71716" cy="914400"/>
          </a:xfrm>
        </p:spPr>
        <p:txBody>
          <a:bodyPr>
            <a:noAutofit/>
          </a:bodyPr>
          <a:lstStyle/>
          <a:p>
            <a:r>
              <a:rPr lang="en-US" dirty="0" smtClean="0"/>
              <a:t>Cu Cavity CBP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tep + Cu BCP Etch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t="17024" b="21057"/>
          <a:stretch/>
        </p:blipFill>
        <p:spPr>
          <a:xfrm rot="16200000">
            <a:off x="-1207890" y="2427091"/>
            <a:ext cx="4854181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4" t="21048" r="24445" b="23351"/>
          <a:stretch/>
        </p:blipFill>
        <p:spPr>
          <a:xfrm>
            <a:off x="2743200" y="4419600"/>
            <a:ext cx="2662852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24502" r="26574" b="29766"/>
          <a:stretch/>
        </p:blipFill>
        <p:spPr>
          <a:xfrm>
            <a:off x="2615203" y="1143000"/>
            <a:ext cx="2918845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52" y="3886200"/>
            <a:ext cx="324908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78" y="2667000"/>
            <a:ext cx="3249089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51" y="1447800"/>
            <a:ext cx="3249089" cy="182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5000" y="1143000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 Water Staining on Cell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3581400"/>
            <a:ext cx="345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Finish on Beam Tube Interior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5DA27D-2C73-41BB-A266-9D00C50D0D62}" type="datetime1">
              <a:rPr lang="en-US" smtClean="0"/>
              <a:t>7/29/2016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14</a:t>
            </a:fld>
            <a:r>
              <a:rPr lang="en-US" smtClean="0"/>
              <a:t> of 16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r="30980" b="50000"/>
          <a:stretch/>
        </p:blipFill>
        <p:spPr>
          <a:xfrm>
            <a:off x="76200" y="1828800"/>
            <a:ext cx="5105400" cy="3657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" y="1383268"/>
            <a:ext cx="4531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Slight Water Staining on Cell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3" t="25000" r="23065"/>
          <a:stretch/>
        </p:blipFill>
        <p:spPr>
          <a:xfrm>
            <a:off x="4495800" y="1828800"/>
            <a:ext cx="4597400" cy="3657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5800" y="1383267"/>
            <a:ext cx="459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Clean Finish on Beam Tube Interior</a:t>
            </a:r>
          </a:p>
        </p:txBody>
      </p:sp>
    </p:spTree>
    <p:extLst>
      <p:ext uri="{BB962C8B-B14F-4D97-AF65-F5344CB8AC3E}">
        <p14:creationId xmlns:p14="http://schemas.microsoft.com/office/powerpoint/2010/main" val="20739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Cu Cavity Final EP Surface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7732" r="15336"/>
          <a:stretch/>
        </p:blipFill>
        <p:spPr>
          <a:xfrm>
            <a:off x="2781300" y="1459971"/>
            <a:ext cx="3238500" cy="2109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014" y="986135"/>
            <a:ext cx="534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CBP + EP –</a:t>
            </a:r>
            <a:r>
              <a:rPr lang="en-US" dirty="0" smtClean="0"/>
              <a:t> </a:t>
            </a:r>
            <a:r>
              <a:rPr lang="en-US" sz="2400" dirty="0" smtClean="0"/>
              <a:t>Stain Free after </a:t>
            </a:r>
            <a:r>
              <a:rPr lang="en-US" sz="2400" dirty="0" err="1" smtClean="0"/>
              <a:t>Sulfamic</a:t>
            </a:r>
            <a:r>
              <a:rPr lang="en-US" sz="2400" dirty="0" smtClean="0"/>
              <a:t> Rinse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9" t="35419" r="36407" b="14999"/>
          <a:stretch/>
        </p:blipFill>
        <p:spPr>
          <a:xfrm>
            <a:off x="86749" y="3810000"/>
            <a:ext cx="2744318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4" t="41482" r="34098"/>
          <a:stretch/>
        </p:blipFill>
        <p:spPr>
          <a:xfrm>
            <a:off x="2974709" y="3810000"/>
            <a:ext cx="2978674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6919"/>
          <a:stretch/>
        </p:blipFill>
        <p:spPr>
          <a:xfrm>
            <a:off x="6096000" y="1459971"/>
            <a:ext cx="2969265" cy="2109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849" r="22500" b="10027"/>
          <a:stretch/>
        </p:blipFill>
        <p:spPr>
          <a:xfrm>
            <a:off x="183884" y="1371600"/>
            <a:ext cx="2423056" cy="2286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119740" y="2581275"/>
            <a:ext cx="487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9609" y="2581275"/>
            <a:ext cx="273316" cy="1838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7800" y="2809875"/>
            <a:ext cx="563400" cy="17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971800" y="2809875"/>
            <a:ext cx="578116" cy="1914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16318" r="31250" b="2438"/>
          <a:stretch/>
        </p:blipFill>
        <p:spPr>
          <a:xfrm>
            <a:off x="6449055" y="3809999"/>
            <a:ext cx="2390145" cy="2286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5C4019-92C2-48FA-9B41-85420DF49AF7}" type="datetime1">
              <a:rPr lang="en-US" smtClean="0"/>
              <a:t>7/29/2016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15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Cu Cavity Fabrication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Had some minor delays in fabrication of Cu cavities due to poor quality EBW seams</a:t>
            </a:r>
          </a:p>
          <a:p>
            <a:r>
              <a:rPr lang="en-US" sz="3400" dirty="0"/>
              <a:t>Weld consistency / reproducibility was poor</a:t>
            </a:r>
          </a:p>
          <a:p>
            <a:pPr lvl="1"/>
            <a:r>
              <a:rPr lang="en-US" dirty="0"/>
              <a:t>Across a single join and comparing between joins of similar parts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Visible arcing in the welding process!</a:t>
            </a:r>
          </a:p>
          <a:p>
            <a:r>
              <a:rPr lang="en-US" sz="3400" dirty="0" smtClean="0"/>
              <a:t>Aligned weld pre-process with </a:t>
            </a:r>
            <a:r>
              <a:rPr lang="en-US" sz="3400" dirty="0" err="1" smtClean="0"/>
              <a:t>Nb</a:t>
            </a:r>
            <a:r>
              <a:rPr lang="en-US" sz="3400" dirty="0" smtClean="0"/>
              <a:t> cavity fabrication</a:t>
            </a:r>
          </a:p>
          <a:p>
            <a:pPr lvl="1"/>
            <a:r>
              <a:rPr lang="en-US" sz="2900" b="1" dirty="0" smtClean="0">
                <a:solidFill>
                  <a:srgbClr val="FF0000"/>
                </a:solidFill>
              </a:rPr>
              <a:t>Emphasis on cleanliness!</a:t>
            </a:r>
          </a:p>
          <a:p>
            <a:r>
              <a:rPr lang="en-US" sz="3400" dirty="0" smtClean="0"/>
              <a:t>Optimized </a:t>
            </a:r>
            <a:r>
              <a:rPr lang="en-US" sz="3400" dirty="0"/>
              <a:t>w</a:t>
            </a:r>
            <a:r>
              <a:rPr lang="en-US" sz="3400" dirty="0" smtClean="0"/>
              <a:t>eld parameters for consistent results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Part thermal character / history is crucial!</a:t>
            </a:r>
          </a:p>
          <a:p>
            <a:r>
              <a:rPr lang="en-US" sz="3400" dirty="0" smtClean="0"/>
              <a:t>Once residues </a:t>
            </a:r>
            <a:r>
              <a:rPr lang="en-US" sz="3400" dirty="0"/>
              <a:t>in the seam </a:t>
            </a:r>
            <a:r>
              <a:rPr lang="en-US" sz="3400" dirty="0" smtClean="0"/>
              <a:t>were </a:t>
            </a:r>
            <a:r>
              <a:rPr lang="en-US" sz="3400" dirty="0"/>
              <a:t>removed… </a:t>
            </a:r>
            <a:r>
              <a:rPr lang="en-US" sz="3400" dirty="0" smtClean="0"/>
              <a:t>it was found that the thermal </a:t>
            </a:r>
            <a:r>
              <a:rPr lang="en-US" sz="3400" dirty="0"/>
              <a:t>mass and history of parts influence </a:t>
            </a:r>
            <a:r>
              <a:rPr lang="en-US" sz="3400" dirty="0" smtClean="0"/>
              <a:t>weld quality</a:t>
            </a:r>
            <a:endParaRPr lang="en-US" sz="3400" dirty="0"/>
          </a:p>
          <a:p>
            <a:pPr lvl="1"/>
            <a:r>
              <a:rPr lang="en-US" dirty="0"/>
              <a:t>Cu has higher thermal conductivity and heat capacity compared to 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heat removed from </a:t>
            </a:r>
            <a:r>
              <a:rPr lang="en-US" dirty="0" smtClean="0"/>
              <a:t>HAZ </a:t>
            </a:r>
            <a:r>
              <a:rPr lang="en-US" dirty="0"/>
              <a:t>faster </a:t>
            </a:r>
            <a:r>
              <a:rPr lang="en-US" dirty="0" smtClean="0"/>
              <a:t>and subsequently requires </a:t>
            </a:r>
            <a:r>
              <a:rPr lang="en-US" dirty="0"/>
              <a:t>more </a:t>
            </a:r>
            <a:r>
              <a:rPr lang="en-US" dirty="0" smtClean="0"/>
              <a:t>local energy (i.e. beam </a:t>
            </a:r>
            <a:r>
              <a:rPr lang="en-US" dirty="0"/>
              <a:t>power &amp; / or part </a:t>
            </a:r>
            <a:r>
              <a:rPr lang="en-US" dirty="0" smtClean="0"/>
              <a:t>pre-heat)</a:t>
            </a:r>
            <a:endParaRPr lang="en-US" dirty="0"/>
          </a:p>
          <a:p>
            <a:r>
              <a:rPr lang="en-US" sz="4600" b="1" dirty="0" smtClean="0">
                <a:solidFill>
                  <a:srgbClr val="00B050"/>
                </a:solidFill>
              </a:rPr>
              <a:t>Started second batch of cavities this week!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CB2F68-D941-4D21-952C-5DD0E5C9CD75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16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work is supported by the U.S. Department of Energy, Office of Science, Office of Nuclear Physics under </a:t>
            </a:r>
            <a:r>
              <a:rPr lang="en-US" dirty="0" smtClean="0"/>
              <a:t>contract:     DE-AC05-06OR2317</a:t>
            </a:r>
            <a:endParaRPr lang="en-US" dirty="0"/>
          </a:p>
          <a:p>
            <a:r>
              <a:rPr lang="en-US" dirty="0" smtClean="0"/>
              <a:t>Jefferson Lab SRF Operations &amp; R&amp;D: </a:t>
            </a:r>
            <a:endParaRPr lang="en-US" dirty="0" smtClean="0"/>
          </a:p>
          <a:p>
            <a:pPr lvl="1"/>
            <a:r>
              <a:rPr lang="en-US" dirty="0"/>
              <a:t>Parts </a:t>
            </a:r>
            <a:r>
              <a:rPr lang="en-US" dirty="0" smtClean="0"/>
              <a:t>Machining, Forming, &amp; Brazing: </a:t>
            </a:r>
            <a:r>
              <a:rPr lang="en-US" dirty="0"/>
              <a:t>S. Williams</a:t>
            </a:r>
          </a:p>
          <a:p>
            <a:pPr lvl="1"/>
            <a:r>
              <a:rPr lang="en-US" dirty="0" smtClean="0"/>
              <a:t>Welding: K. Worland</a:t>
            </a:r>
            <a:r>
              <a:rPr lang="en-US" dirty="0" smtClean="0"/>
              <a:t> &amp; A. </a:t>
            </a:r>
            <a:r>
              <a:rPr lang="en-US" dirty="0" err="1" smtClean="0"/>
              <a:t>Auston</a:t>
            </a:r>
            <a:endParaRPr lang="en-US" dirty="0" smtClean="0"/>
          </a:p>
          <a:p>
            <a:pPr lvl="1"/>
            <a:r>
              <a:rPr lang="en-US" dirty="0" smtClean="0"/>
              <a:t>Chemistry </a:t>
            </a:r>
            <a:r>
              <a:rPr lang="en-US" dirty="0" smtClean="0"/>
              <a:t>&amp; CBP: J. </a:t>
            </a:r>
            <a:r>
              <a:rPr lang="en-US" dirty="0" err="1" smtClean="0"/>
              <a:t>Follkie</a:t>
            </a:r>
            <a:r>
              <a:rPr lang="en-US" dirty="0" smtClean="0"/>
              <a:t>, T. Harris, A. Anderson, &amp; </a:t>
            </a:r>
            <a:r>
              <a:rPr lang="en-US" dirty="0" smtClean="0"/>
              <a:t>C. Johnson</a:t>
            </a:r>
            <a:endParaRPr lang="en-US" dirty="0" smtClean="0"/>
          </a:p>
          <a:p>
            <a:pPr lvl="1"/>
            <a:r>
              <a:rPr lang="en-US" dirty="0" smtClean="0"/>
              <a:t>Dimensioning</a:t>
            </a:r>
            <a:r>
              <a:rPr lang="en-US" dirty="0" smtClean="0"/>
              <a:t>: B. </a:t>
            </a:r>
            <a:r>
              <a:rPr lang="en-US" dirty="0" smtClean="0"/>
              <a:t>Carpenter </a:t>
            </a:r>
            <a:r>
              <a:rPr lang="en-US" dirty="0" smtClean="0"/>
              <a:t>&amp; </a:t>
            </a:r>
            <a:r>
              <a:rPr lang="en-US" dirty="0" smtClean="0"/>
              <a:t>A. G. </a:t>
            </a:r>
            <a:r>
              <a:rPr lang="en-US" dirty="0" err="1" smtClean="0"/>
              <a:t>DeKerlegand</a:t>
            </a:r>
            <a:endParaRPr lang="en-US" dirty="0" smtClean="0"/>
          </a:p>
          <a:p>
            <a:pPr lvl="1"/>
            <a:r>
              <a:rPr lang="en-US" dirty="0" smtClean="0"/>
              <a:t>Tuning: D. Forehand, R. Overton, &amp; C. </a:t>
            </a:r>
            <a:r>
              <a:rPr lang="en-US" dirty="0" err="1" smtClean="0"/>
              <a:t>Dreyfuss</a:t>
            </a:r>
            <a:endParaRPr lang="en-US" dirty="0" smtClean="0"/>
          </a:p>
          <a:p>
            <a:r>
              <a:rPr lang="en-US" dirty="0" smtClean="0"/>
              <a:t>AASC </a:t>
            </a:r>
            <a:r>
              <a:rPr lang="en-US" dirty="0" smtClean="0"/>
              <a:t>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78242E-4B08-47E3-98CC-4521AB73E457}" type="datetime1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16568" cy="25908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" y="4267201"/>
            <a:ext cx="9116568" cy="25908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896C9B-A22E-477D-A649-E07E4DD746C1}" type="datetime1">
              <a:rPr lang="en-US" smtClean="0"/>
              <a:t>7/29/2016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3596640"/>
            <a:ext cx="2578225" cy="2880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51" y="3596640"/>
            <a:ext cx="2578225" cy="2880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15" y="3596640"/>
            <a:ext cx="2578225" cy="2880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51" y="731520"/>
            <a:ext cx="2578225" cy="2880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43" y="731520"/>
            <a:ext cx="2578225" cy="2880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731520"/>
            <a:ext cx="2578225" cy="28803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5483" y="502920"/>
            <a:ext cx="2660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rgbClr val="0070C0"/>
                </a:solidFill>
              </a:rPr>
              <a:t>12 </a:t>
            </a:r>
            <a:r>
              <a:rPr lang="en-US" sz="1100" b="1" u="sng" dirty="0" smtClean="0">
                <a:solidFill>
                  <a:srgbClr val="0070C0"/>
                </a:solidFill>
              </a:rPr>
              <a:t>cm</a:t>
            </a:r>
            <a:r>
              <a:rPr lang="en-US" sz="1100" b="1" u="sng" baseline="30000" dirty="0" smtClean="0">
                <a:solidFill>
                  <a:srgbClr val="0070C0"/>
                </a:solidFill>
              </a:rPr>
              <a:t>2</a:t>
            </a:r>
            <a:r>
              <a:rPr 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sz="1100" b="1" u="sng" dirty="0" smtClean="0">
                <a:solidFill>
                  <a:srgbClr val="0070C0"/>
                </a:solidFill>
              </a:rPr>
              <a:t>in Fresh 350 mL Cu BCP for 2 hours</a:t>
            </a:r>
            <a:endParaRPr lang="en-US" sz="1100" b="1" u="sng" dirty="0">
              <a:solidFill>
                <a:srgbClr val="0070C0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 BCP Etch Rate Surface Mor</a:t>
            </a:r>
            <a:r>
              <a:rPr lang="en-US" sz="3200" dirty="0"/>
              <a:t>p</a:t>
            </a:r>
            <a:r>
              <a:rPr lang="en-US" sz="3200" dirty="0" smtClean="0"/>
              <a:t>hology Comparison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7219" y="500390"/>
            <a:ext cx="2660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rgbClr val="00B050"/>
                </a:solidFill>
              </a:rPr>
              <a:t>0.6 </a:t>
            </a:r>
            <a:r>
              <a:rPr lang="en-US" sz="1100" b="1" u="sng" dirty="0" smtClean="0">
                <a:solidFill>
                  <a:srgbClr val="00B050"/>
                </a:solidFill>
              </a:rPr>
              <a:t>cm</a:t>
            </a:r>
            <a:r>
              <a:rPr lang="en-US" sz="1100" b="1" u="sng" baseline="30000" dirty="0" smtClean="0">
                <a:solidFill>
                  <a:srgbClr val="00B050"/>
                </a:solidFill>
              </a:rPr>
              <a:t>2</a:t>
            </a:r>
            <a:r>
              <a:rPr lang="en-US" sz="1100" b="1" u="sng" dirty="0" smtClean="0">
                <a:solidFill>
                  <a:srgbClr val="00B050"/>
                </a:solidFill>
              </a:rPr>
              <a:t> </a:t>
            </a:r>
            <a:r>
              <a:rPr lang="en-US" sz="1100" b="1" u="sng" dirty="0" smtClean="0">
                <a:solidFill>
                  <a:srgbClr val="00B050"/>
                </a:solidFill>
              </a:rPr>
              <a:t>in Fresh 1 L Cu BCP for 2 hours</a:t>
            </a:r>
            <a:endParaRPr lang="en-US" sz="1100" b="1" u="sng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0292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>
                <a:solidFill>
                  <a:srgbClr val="FF0000"/>
                </a:solidFill>
              </a:rPr>
              <a:t>6 </a:t>
            </a:r>
            <a:r>
              <a:rPr lang="en-US" sz="1100" b="1" u="sng" dirty="0" smtClean="0">
                <a:solidFill>
                  <a:srgbClr val="FF0000"/>
                </a:solidFill>
              </a:rPr>
              <a:t>cm</a:t>
            </a:r>
            <a:r>
              <a:rPr lang="en-US" sz="1100" b="1" u="sng" baseline="30000" dirty="0">
                <a:solidFill>
                  <a:srgbClr val="FF0000"/>
                </a:solidFill>
              </a:rPr>
              <a:t>2</a:t>
            </a:r>
            <a:r>
              <a:rPr lang="en-US" sz="1100" b="1" u="sng" dirty="0" smtClean="0">
                <a:solidFill>
                  <a:srgbClr val="FF0000"/>
                </a:solidFill>
              </a:rPr>
              <a:t> </a:t>
            </a:r>
            <a:r>
              <a:rPr lang="en-US" sz="1100" b="1" u="sng" dirty="0" smtClean="0">
                <a:solidFill>
                  <a:srgbClr val="FF0000"/>
                </a:solidFill>
              </a:rPr>
              <a:t>in Used </a:t>
            </a:r>
            <a:r>
              <a:rPr lang="en-US" sz="1100" b="1" u="sng" dirty="0" smtClean="0">
                <a:solidFill>
                  <a:srgbClr val="FF0000"/>
                </a:solidFill>
              </a:rPr>
              <a:t>&amp; </a:t>
            </a:r>
            <a:r>
              <a:rPr lang="en-US" sz="1100" b="1" u="sng" dirty="0" smtClean="0">
                <a:solidFill>
                  <a:srgbClr val="FF0000"/>
                </a:solidFill>
              </a:rPr>
              <a:t>Stored 1 L Cu BCP for 20 min</a:t>
            </a:r>
            <a:endParaRPr lang="en-US" sz="11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9" y="1095435"/>
            <a:ext cx="4480560" cy="50056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" y="1095435"/>
            <a:ext cx="4480560" cy="500562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896C9B-A22E-477D-A649-E07E4DD746C1}" type="datetime1">
              <a:rPr lang="en-US" smtClean="0"/>
              <a:t>7/29/2016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 BCP Etch Rate Surface Mor</a:t>
            </a:r>
            <a:r>
              <a:rPr lang="en-US" sz="3200" dirty="0"/>
              <a:t>p</a:t>
            </a:r>
            <a:r>
              <a:rPr lang="en-US" sz="3200" dirty="0" smtClean="0"/>
              <a:t>hology Comparison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2186" y="685800"/>
            <a:ext cx="897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B050"/>
                </a:solidFill>
              </a:rPr>
              <a:t>0.6 </a:t>
            </a:r>
            <a:r>
              <a:rPr lang="en-US" sz="2000" b="1" u="sng" dirty="0" smtClean="0">
                <a:solidFill>
                  <a:srgbClr val="00B050"/>
                </a:solidFill>
              </a:rPr>
              <a:t>cm</a:t>
            </a:r>
            <a:r>
              <a:rPr lang="en-US" sz="2000" b="1" u="sng" baseline="30000" dirty="0" smtClean="0">
                <a:solidFill>
                  <a:srgbClr val="00B050"/>
                </a:solidFill>
              </a:rPr>
              <a:t>2</a:t>
            </a:r>
            <a:r>
              <a:rPr lang="en-US" sz="2000" b="1" u="sng" dirty="0" smtClean="0">
                <a:solidFill>
                  <a:srgbClr val="00B050"/>
                </a:solidFill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</a:rPr>
              <a:t>in Fresh 1 L Cu BCP for 2 hours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Copper Cavity Fabrication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Produce Cu </a:t>
            </a:r>
            <a:r>
              <a:rPr lang="en-US" dirty="0"/>
              <a:t>c</a:t>
            </a:r>
            <a:r>
              <a:rPr lang="en-US" dirty="0" smtClean="0"/>
              <a:t>avities as deposition substrates </a:t>
            </a:r>
          </a:p>
          <a:p>
            <a:pPr lvl="1"/>
            <a:r>
              <a:rPr lang="en-US" dirty="0" smtClean="0"/>
              <a:t>1.3 GHz “Low Surface Field” (LSF) cell geometry</a:t>
            </a:r>
          </a:p>
          <a:p>
            <a:r>
              <a:rPr lang="en-US" dirty="0" smtClean="0"/>
              <a:t>Started with initial batch of eight cavities </a:t>
            </a:r>
          </a:p>
          <a:p>
            <a:pPr lvl="1"/>
            <a:r>
              <a:rPr lang="en-US" dirty="0" smtClean="0"/>
              <a:t>Minimalist approach to parts handling and acceptance criteria</a:t>
            </a:r>
          </a:p>
          <a:p>
            <a:pPr lvl="1"/>
            <a:r>
              <a:rPr lang="en-US" dirty="0" smtClean="0"/>
              <a:t>Issues arose with fabrication, both EBW and chemistry</a:t>
            </a:r>
          </a:p>
          <a:p>
            <a:r>
              <a:rPr lang="en-US" dirty="0" smtClean="0"/>
              <a:t>Reworked process for weld prep and weld parameters</a:t>
            </a:r>
          </a:p>
          <a:p>
            <a:pPr lvl="1"/>
            <a:r>
              <a:rPr lang="en-US" dirty="0" smtClean="0"/>
              <a:t>Used reject parts as development tools</a:t>
            </a:r>
          </a:p>
          <a:p>
            <a:r>
              <a:rPr lang="en-US" dirty="0" smtClean="0"/>
              <a:t>Salvaged cavity now serving as a prototype - in CBP</a:t>
            </a:r>
          </a:p>
          <a:p>
            <a:r>
              <a:rPr lang="en-US" dirty="0" smtClean="0"/>
              <a:t>Started the next batch of cavities with vetted procedures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07DCCF-09D4-4341-858C-45922E9EAD08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2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896C9B-A22E-477D-A649-E07E4DD746C1}" type="datetime1">
              <a:rPr lang="en-US" smtClean="0"/>
              <a:t>7/29/2016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1090375"/>
            <a:ext cx="4480560" cy="5005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" y="1090375"/>
            <a:ext cx="4480560" cy="5005625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 BCP Etch Rate Surface Mor</a:t>
            </a:r>
            <a:r>
              <a:rPr lang="en-US" sz="3200" dirty="0"/>
              <a:t>p</a:t>
            </a:r>
            <a:r>
              <a:rPr lang="en-US" sz="3200" dirty="0" smtClean="0"/>
              <a:t>hology Comparison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2186" y="685800"/>
            <a:ext cx="897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70C0"/>
                </a:solidFill>
              </a:rPr>
              <a:t>12 cm</a:t>
            </a:r>
            <a:r>
              <a:rPr lang="en-US" sz="2000" b="1" u="sng" baseline="30000" dirty="0">
                <a:solidFill>
                  <a:srgbClr val="0070C0"/>
                </a:solidFill>
              </a:rPr>
              <a:t>2</a:t>
            </a:r>
            <a:r>
              <a:rPr lang="en-US" sz="2000" b="1" u="sng" dirty="0">
                <a:solidFill>
                  <a:srgbClr val="0070C0"/>
                </a:solidFill>
              </a:rPr>
              <a:t> in Fresh 350 mL Cu BCP for 2 hours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went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Welds had an array of “features” that are not desirable for an RF cavity or substrate</a:t>
            </a:r>
          </a:p>
          <a:p>
            <a:pPr lvl="1"/>
            <a:r>
              <a:rPr lang="en-US" dirty="0" smtClean="0"/>
              <a:t>Voids, pits, uneven HAZ, and lack of part joining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49922"/>
            <a:ext cx="3934153" cy="30449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49922"/>
            <a:ext cx="4057279" cy="304106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3399" y="5449669"/>
            <a:ext cx="8324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residues present in the weld region, or insufficient weld spot energy, cracks / voids / features result, which subsequently trap species from chemistry compounding problems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2421467"/>
            <a:ext cx="405727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Good </a:t>
            </a:r>
            <a:r>
              <a:rPr lang="en-US" sz="2000" b="1" dirty="0">
                <a:solidFill>
                  <a:schemeClr val="bg1"/>
                </a:solidFill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</a:rPr>
              <a:t>eld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449922"/>
            <a:ext cx="3934154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Poor Weld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2B9814-0D99-45C2-A20B-558191D470F0}" type="datetime1">
              <a:rPr lang="en-US" smtClean="0"/>
              <a:t>7/29/2016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3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Diagnosis &amp; Corrective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Contamination in the weld region was identified as the root cause of “features”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Implemented methods used for </a:t>
            </a:r>
            <a:r>
              <a:rPr lang="en-US" dirty="0" err="1" smtClean="0"/>
              <a:t>Nb</a:t>
            </a:r>
            <a:r>
              <a:rPr lang="en-US" dirty="0" smtClean="0"/>
              <a:t> cavity fabrication </a:t>
            </a:r>
          </a:p>
          <a:p>
            <a:pPr lvl="1"/>
            <a:r>
              <a:rPr lang="en-US" dirty="0" smtClean="0"/>
              <a:t>Weld trim </a:t>
            </a:r>
            <a:r>
              <a:rPr lang="en-US" dirty="0" smtClean="0"/>
              <a:t>back &amp; Inspections for burs and surface imperfections</a:t>
            </a:r>
            <a:endParaRPr lang="en-US" dirty="0" smtClean="0"/>
          </a:p>
          <a:p>
            <a:pPr lvl="1"/>
            <a:r>
              <a:rPr lang="en-US" dirty="0" smtClean="0"/>
              <a:t>Aggressive parts etch and strict handling procedures leading into EBW</a:t>
            </a:r>
          </a:p>
          <a:p>
            <a:r>
              <a:rPr lang="en-US" dirty="0"/>
              <a:t>O</a:t>
            </a:r>
            <a:r>
              <a:rPr lang="en-US" dirty="0" smtClean="0"/>
              <a:t>ptimized weld parameters</a:t>
            </a:r>
          </a:p>
          <a:p>
            <a:pPr lvl="1"/>
            <a:r>
              <a:rPr lang="en-US" dirty="0" smtClean="0"/>
              <a:t>Weld is sensitive to thermal history and part mass</a:t>
            </a:r>
          </a:p>
          <a:p>
            <a:pPr lvl="1"/>
            <a:r>
              <a:rPr lang="en-US" dirty="0" smtClean="0"/>
              <a:t>Pre-heating parts prior to welding provides consistent reproducible seams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E55FF4-2BA0-442E-9BAC-A09FB2D9EA1E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4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791200" y="37795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or Reject </a:t>
            </a:r>
            <a:endParaRPr lang="en-US" sz="1300" b="1" dirty="0"/>
          </a:p>
        </p:txBody>
      </p:sp>
      <p:sp>
        <p:nvSpPr>
          <p:cNvPr id="22" name="Rectangle 21"/>
          <p:cNvSpPr/>
          <p:nvPr/>
        </p:nvSpPr>
        <p:spPr>
          <a:xfrm>
            <a:off x="152400" y="12954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Stock Selection</a:t>
            </a:r>
            <a:endParaRPr lang="en-US" sz="1300" b="1" dirty="0"/>
          </a:p>
        </p:txBody>
      </p:sp>
      <p:sp>
        <p:nvSpPr>
          <p:cNvPr id="23" name="Rectangle 22"/>
          <p:cNvSpPr/>
          <p:nvPr/>
        </p:nvSpPr>
        <p:spPr>
          <a:xfrm>
            <a:off x="3429000" y="16002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Pedigree</a:t>
            </a:r>
            <a:endParaRPr lang="en-US" sz="1300" b="1" dirty="0"/>
          </a:p>
        </p:txBody>
      </p:sp>
      <p:sp>
        <p:nvSpPr>
          <p:cNvPr id="24" name="Rectangle 23"/>
          <p:cNvSpPr/>
          <p:nvPr/>
        </p:nvSpPr>
        <p:spPr>
          <a:xfrm>
            <a:off x="152400" y="17983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Cut and Shape Beam Tubes and ½ Cells</a:t>
            </a:r>
            <a:endParaRPr lang="en-US" sz="1300" b="1" dirty="0"/>
          </a:p>
        </p:txBody>
      </p:sp>
      <p:sp>
        <p:nvSpPr>
          <p:cNvPr id="25" name="Rectangle 24"/>
          <p:cNvSpPr/>
          <p:nvPr/>
        </p:nvSpPr>
        <p:spPr>
          <a:xfrm>
            <a:off x="3429000" y="21031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Dimensions</a:t>
            </a:r>
            <a:endParaRPr lang="en-US" sz="1300" b="1" dirty="0"/>
          </a:p>
        </p:txBody>
      </p:sp>
      <p:sp>
        <p:nvSpPr>
          <p:cNvPr id="26" name="Rectangle 25"/>
          <p:cNvSpPr/>
          <p:nvPr/>
        </p:nvSpPr>
        <p:spPr>
          <a:xfrm>
            <a:off x="152400" y="22860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Weld Trim Back</a:t>
            </a:r>
            <a:endParaRPr lang="en-US" sz="1300" b="1" dirty="0"/>
          </a:p>
        </p:txBody>
      </p:sp>
      <p:sp>
        <p:nvSpPr>
          <p:cNvPr id="27" name="Rectangle 26"/>
          <p:cNvSpPr/>
          <p:nvPr/>
        </p:nvSpPr>
        <p:spPr>
          <a:xfrm>
            <a:off x="3429000" y="25908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Dimensions &amp; Appearance</a:t>
            </a:r>
            <a:endParaRPr lang="en-US" sz="1300" b="1" dirty="0"/>
          </a:p>
        </p:txBody>
      </p:sp>
      <p:sp>
        <p:nvSpPr>
          <p:cNvPr id="28" name="Rectangle 27"/>
          <p:cNvSpPr/>
          <p:nvPr/>
        </p:nvSpPr>
        <p:spPr>
          <a:xfrm>
            <a:off x="152400" y="27889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Braze SS316 Transitions to Beam Tubes</a:t>
            </a:r>
            <a:endParaRPr lang="en-US" sz="1300" b="1" dirty="0"/>
          </a:p>
        </p:txBody>
      </p:sp>
      <p:sp>
        <p:nvSpPr>
          <p:cNvPr id="29" name="Rectangle 28"/>
          <p:cNvSpPr/>
          <p:nvPr/>
        </p:nvSpPr>
        <p:spPr>
          <a:xfrm>
            <a:off x="3429000" y="30937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Braze</a:t>
            </a:r>
            <a:endParaRPr lang="en-US" sz="1300" b="1" dirty="0"/>
          </a:p>
        </p:txBody>
      </p:sp>
      <p:sp>
        <p:nvSpPr>
          <p:cNvPr id="30" name="Rectangle 29"/>
          <p:cNvSpPr/>
          <p:nvPr/>
        </p:nvSpPr>
        <p:spPr>
          <a:xfrm>
            <a:off x="152400" y="32766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EBW SS316 Flanges to Beam Tube Transitions</a:t>
            </a:r>
            <a:endParaRPr lang="en-US" sz="1300" b="1" dirty="0"/>
          </a:p>
        </p:txBody>
      </p:sp>
      <p:sp>
        <p:nvSpPr>
          <p:cNvPr id="31" name="Rectangle 30"/>
          <p:cNvSpPr/>
          <p:nvPr/>
        </p:nvSpPr>
        <p:spPr>
          <a:xfrm>
            <a:off x="3429000" y="35814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EBW</a:t>
            </a:r>
            <a:endParaRPr lang="en-US" sz="1300" b="1" dirty="0"/>
          </a:p>
        </p:txBody>
      </p:sp>
      <p:sp>
        <p:nvSpPr>
          <p:cNvPr id="37" name="Rectangle 36"/>
          <p:cNvSpPr/>
          <p:nvPr/>
        </p:nvSpPr>
        <p:spPr>
          <a:xfrm>
            <a:off x="152400" y="37795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Iris Weld Prep Etch</a:t>
            </a:r>
          </a:p>
          <a:p>
            <a:pPr algn="ctr"/>
            <a:r>
              <a:rPr lang="en-US" sz="1300" dirty="0"/>
              <a:t>½ Cell Iris to Beam Tube with Flange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29000" y="40843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39" name="Rectangle 38"/>
          <p:cNvSpPr/>
          <p:nvPr/>
        </p:nvSpPr>
        <p:spPr>
          <a:xfrm>
            <a:off x="152400" y="42672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Weld ½ Cell Iris to Beam Tube</a:t>
            </a:r>
            <a:endParaRPr lang="en-US" sz="1300" dirty="0"/>
          </a:p>
        </p:txBody>
      </p:sp>
      <p:sp>
        <p:nvSpPr>
          <p:cNvPr id="40" name="Rectangle 39"/>
          <p:cNvSpPr/>
          <p:nvPr/>
        </p:nvSpPr>
        <p:spPr>
          <a:xfrm>
            <a:off x="3429000" y="45720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41" name="Rectangle 40"/>
          <p:cNvSpPr/>
          <p:nvPr/>
        </p:nvSpPr>
        <p:spPr>
          <a:xfrm>
            <a:off x="152400" y="47701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Equator Weld Prep Etch </a:t>
            </a:r>
          </a:p>
          <a:p>
            <a:pPr algn="ctr"/>
            <a:r>
              <a:rPr lang="en-US" sz="1300" dirty="0"/>
              <a:t>½ Cell  with Beam Tube &amp; Flange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29000" y="50749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44" name="Rectangle 43"/>
          <p:cNvSpPr/>
          <p:nvPr/>
        </p:nvSpPr>
        <p:spPr>
          <a:xfrm>
            <a:off x="152400" y="52578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Weld ½ Cells @ Equator</a:t>
            </a:r>
            <a:endParaRPr lang="en-US" sz="1300" dirty="0"/>
          </a:p>
        </p:txBody>
      </p:sp>
      <p:sp>
        <p:nvSpPr>
          <p:cNvPr id="45" name="Rectangle 44"/>
          <p:cNvSpPr/>
          <p:nvPr/>
        </p:nvSpPr>
        <p:spPr>
          <a:xfrm>
            <a:off x="3429000" y="55626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068"/>
          </a:xfrm>
        </p:spPr>
        <p:txBody>
          <a:bodyPr/>
          <a:lstStyle/>
          <a:p>
            <a:r>
              <a:rPr lang="en-US" dirty="0" smtClean="0"/>
              <a:t>Cu Cavity Fabrication Process (1/2)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1" y="92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 Step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29000" y="926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Quality Control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1200" y="92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Corrective Action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5791200" y="12954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Resource Stock</a:t>
            </a:r>
            <a:endParaRPr lang="en-US" sz="1300" b="1" dirty="0"/>
          </a:p>
        </p:txBody>
      </p:sp>
      <p:sp>
        <p:nvSpPr>
          <p:cNvPr id="36" name="Rectangle 35"/>
          <p:cNvSpPr/>
          <p:nvPr/>
        </p:nvSpPr>
        <p:spPr>
          <a:xfrm>
            <a:off x="5791200" y="42672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42" name="Rectangle 41"/>
          <p:cNvSpPr/>
          <p:nvPr/>
        </p:nvSpPr>
        <p:spPr>
          <a:xfrm>
            <a:off x="5791200" y="47701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or Reject </a:t>
            </a:r>
            <a:endParaRPr lang="en-US" sz="1300" b="1" dirty="0"/>
          </a:p>
        </p:txBody>
      </p:sp>
      <p:sp>
        <p:nvSpPr>
          <p:cNvPr id="47" name="Rectangle 46"/>
          <p:cNvSpPr/>
          <p:nvPr/>
        </p:nvSpPr>
        <p:spPr>
          <a:xfrm>
            <a:off x="5791200" y="57607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Reject or Repair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91200" y="52578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52" name="Rectangle 51"/>
          <p:cNvSpPr/>
          <p:nvPr/>
        </p:nvSpPr>
        <p:spPr>
          <a:xfrm>
            <a:off x="5791200" y="32766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53" name="Rectangle 52"/>
          <p:cNvSpPr/>
          <p:nvPr/>
        </p:nvSpPr>
        <p:spPr>
          <a:xfrm>
            <a:off x="5791200" y="27889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54" name="Rectangle 53"/>
          <p:cNvSpPr/>
          <p:nvPr/>
        </p:nvSpPr>
        <p:spPr>
          <a:xfrm>
            <a:off x="5791200" y="22860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55" name="Rectangle 54"/>
          <p:cNvSpPr/>
          <p:nvPr/>
        </p:nvSpPr>
        <p:spPr>
          <a:xfrm>
            <a:off x="5791200" y="17983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CA0DBF-C214-4CDA-A738-213EBAE87FB1}" type="datetime1">
              <a:rPr lang="en-US" smtClean="0"/>
              <a:t>7/29/2016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5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4875"/>
          </a:xfrm>
        </p:spPr>
        <p:txBody>
          <a:bodyPr/>
          <a:lstStyle/>
          <a:p>
            <a:r>
              <a:rPr lang="en-US" dirty="0" smtClean="0"/>
              <a:t>Cu Cavity Fabrication Process (2/2)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91200" y="37795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or Reject </a:t>
            </a:r>
            <a:endParaRPr lang="en-US" sz="1300" b="1" dirty="0"/>
          </a:p>
        </p:txBody>
      </p:sp>
      <p:sp>
        <p:nvSpPr>
          <p:cNvPr id="24" name="Rectangle 23"/>
          <p:cNvSpPr/>
          <p:nvPr/>
        </p:nvSpPr>
        <p:spPr>
          <a:xfrm>
            <a:off x="152400" y="12954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CBP Step 1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3429000" y="16002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26" name="Rectangle 25"/>
          <p:cNvSpPr/>
          <p:nvPr/>
        </p:nvSpPr>
        <p:spPr>
          <a:xfrm>
            <a:off x="152400" y="17983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Etch Cavity</a:t>
            </a:r>
            <a:endParaRPr lang="en-US" sz="1200" b="1" dirty="0"/>
          </a:p>
          <a:p>
            <a:pPr algn="ctr"/>
            <a:r>
              <a:rPr lang="en-US" sz="1200" dirty="0" smtClean="0"/>
              <a:t>Cu BCP 30 µm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3429000" y="21031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Q/C on Appearance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" y="22860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CBP </a:t>
            </a:r>
            <a:r>
              <a:rPr lang="en-US" sz="1200" b="1" dirty="0" smtClean="0"/>
              <a:t>Step 2</a:t>
            </a: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429000" y="25908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Q/C on Appearance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27889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Etch Cavity</a:t>
            </a:r>
          </a:p>
          <a:p>
            <a:pPr algn="ctr"/>
            <a:r>
              <a:rPr lang="en-US" sz="1200" dirty="0" smtClean="0"/>
              <a:t>Cu </a:t>
            </a:r>
            <a:r>
              <a:rPr lang="en-US" sz="1200" dirty="0"/>
              <a:t>BCP 30 µm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29000" y="30937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Q/C on Appearance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" y="32766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CBP </a:t>
            </a:r>
            <a:r>
              <a:rPr lang="en-US" sz="1200" b="1" dirty="0" smtClean="0"/>
              <a:t>Step 3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3429000" y="35814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Q/C on Appearance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2400" y="37795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Etch Cavity</a:t>
            </a:r>
          </a:p>
          <a:p>
            <a:pPr algn="ctr"/>
            <a:r>
              <a:rPr lang="en-US" sz="1200" dirty="0" smtClean="0"/>
              <a:t>Cu </a:t>
            </a:r>
            <a:r>
              <a:rPr lang="en-US" sz="1200" dirty="0"/>
              <a:t>BCP 30 µm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29000" y="40843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Q/C on Appearance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42672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Tune Cavity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429000" y="45720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38" name="Rectangle 37"/>
          <p:cNvSpPr/>
          <p:nvPr/>
        </p:nvSpPr>
        <p:spPr>
          <a:xfrm>
            <a:off x="152400" y="47701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HPR Cavity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429000" y="50749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40" name="Rectangle 39"/>
          <p:cNvSpPr/>
          <p:nvPr/>
        </p:nvSpPr>
        <p:spPr>
          <a:xfrm>
            <a:off x="152400" y="52578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EP Cavity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29000" y="55626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1" y="92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 Step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429000" y="926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Quality Control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92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Corrective Action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5791200" y="12954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Repeat </a:t>
            </a:r>
            <a:r>
              <a:rPr lang="en-US" sz="1300" b="1" dirty="0" smtClean="0"/>
              <a:t>CBP </a:t>
            </a:r>
            <a:r>
              <a:rPr lang="en-US" sz="1300" b="1" dirty="0" smtClean="0"/>
              <a:t>Step 1, Repeat Cu BCP, or Reject</a:t>
            </a:r>
            <a:endParaRPr lang="en-US" sz="1300" b="1" dirty="0"/>
          </a:p>
        </p:txBody>
      </p:sp>
      <p:sp>
        <p:nvSpPr>
          <p:cNvPr id="46" name="Rectangle 45"/>
          <p:cNvSpPr/>
          <p:nvPr/>
        </p:nvSpPr>
        <p:spPr>
          <a:xfrm>
            <a:off x="5791200" y="42672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Reject or Repair</a:t>
            </a:r>
            <a:endParaRPr lang="en-US" sz="1300" b="1" dirty="0"/>
          </a:p>
        </p:txBody>
      </p:sp>
      <p:sp>
        <p:nvSpPr>
          <p:cNvPr id="47" name="Rectangle 46"/>
          <p:cNvSpPr/>
          <p:nvPr/>
        </p:nvSpPr>
        <p:spPr>
          <a:xfrm>
            <a:off x="5791200" y="47701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Repeat HPR, Re-etch, or Reject </a:t>
            </a:r>
            <a:endParaRPr lang="en-US" sz="1300" b="1" dirty="0"/>
          </a:p>
        </p:txBody>
      </p:sp>
      <p:sp>
        <p:nvSpPr>
          <p:cNvPr id="49" name="Rectangle 48"/>
          <p:cNvSpPr/>
          <p:nvPr/>
        </p:nvSpPr>
        <p:spPr>
          <a:xfrm>
            <a:off x="5791200" y="52578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Re-etch, Re-CBP, or Reject</a:t>
            </a:r>
            <a:endParaRPr lang="en-US" sz="1300" b="1" dirty="0"/>
          </a:p>
        </p:txBody>
      </p:sp>
      <p:sp>
        <p:nvSpPr>
          <p:cNvPr id="50" name="Rectangle 49"/>
          <p:cNvSpPr/>
          <p:nvPr/>
        </p:nvSpPr>
        <p:spPr>
          <a:xfrm>
            <a:off x="5791200" y="32766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Repeat </a:t>
            </a:r>
            <a:r>
              <a:rPr lang="en-US" sz="1300" b="1" dirty="0" smtClean="0"/>
              <a:t>CBP </a:t>
            </a:r>
            <a:r>
              <a:rPr lang="en-US" sz="1300" b="1" dirty="0"/>
              <a:t>Step </a:t>
            </a:r>
            <a:r>
              <a:rPr lang="en-US" sz="1300" b="1" dirty="0" smtClean="0"/>
              <a:t>3, </a:t>
            </a:r>
            <a:r>
              <a:rPr lang="en-US" sz="1300" b="1" dirty="0"/>
              <a:t>Repeat Cu BCP, or Reject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91200" y="27889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Re-etch or Reject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791200" y="22860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Repeat </a:t>
            </a:r>
            <a:r>
              <a:rPr lang="en-US" sz="1300" b="1" dirty="0"/>
              <a:t>CBP Step </a:t>
            </a:r>
            <a:r>
              <a:rPr lang="en-US" sz="1300" b="1" dirty="0" smtClean="0"/>
              <a:t>2, </a:t>
            </a:r>
            <a:r>
              <a:rPr lang="en-US" sz="1300" b="1" dirty="0"/>
              <a:t>Repeat Cu BCP, or Reject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1200" y="17983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or Reject</a:t>
            </a:r>
            <a:endParaRPr lang="en-US" sz="13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44EA6F-7445-4918-AB2E-1F1E014F3EF4}" type="datetime1">
              <a:rPr lang="en-US" smtClean="0"/>
              <a:t>7/29/2016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SRF Institute - PMA Group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22831C-A1FB-48CA-8D6C-426EA5C7310C}" type="slidenum">
              <a:rPr lang="en-US" smtClean="0"/>
              <a:pPr/>
              <a:t>6</a:t>
            </a:fld>
            <a:r>
              <a:rPr lang="en-US" smtClean="0"/>
              <a:t> of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04155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Copper Buffer Chemical Polish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0"/>
            <a:ext cx="8229601" cy="5287963"/>
          </a:xfrm>
        </p:spPr>
        <p:txBody>
          <a:bodyPr tIns="0" bIns="0">
            <a:normAutofit/>
          </a:bodyPr>
          <a:lstStyle/>
          <a:p>
            <a:r>
              <a:rPr lang="en-US" sz="2800" dirty="0" err="1" smtClean="0"/>
              <a:t>Transene</a:t>
            </a:r>
            <a:r>
              <a:rPr lang="en-US" sz="2800" dirty="0" smtClean="0"/>
              <a:t> Aluminum Etch A / Cu BCP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: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: </a:t>
            </a:r>
            <a:r>
              <a:rPr lang="en-US" sz="2400" dirty="0" err="1" smtClean="0"/>
              <a:t>HAc</a:t>
            </a:r>
            <a:r>
              <a:rPr lang="en-US" sz="2400" dirty="0" smtClean="0"/>
              <a:t> :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(18:1:1:2)</a:t>
            </a:r>
            <a:endParaRPr lang="en-US" sz="2000" dirty="0" smtClean="0"/>
          </a:p>
          <a:p>
            <a:pPr lvl="1"/>
            <a:r>
              <a:rPr lang="en-US" sz="2000" dirty="0" smtClean="0"/>
              <a:t>4.5 to 6 µm / min @ 23 °C for conditions comparable to a cavity</a:t>
            </a:r>
          </a:p>
          <a:p>
            <a:pPr lvl="1"/>
            <a:r>
              <a:rPr lang="en-US" sz="2000" dirty="0" smtClean="0"/>
              <a:t>Reported 2.4 </a:t>
            </a:r>
            <a:r>
              <a:rPr lang="en-US" sz="2000" dirty="0"/>
              <a:t>µm / </a:t>
            </a:r>
            <a:r>
              <a:rPr lang="en-US" sz="2000" dirty="0" smtClean="0"/>
              <a:t>min @ 50 °C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709332"/>
            <a:ext cx="1958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Closest to Cavity Conditions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5.5 µm / min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17 g / L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2663" y="2518112"/>
            <a:ext cx="1332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Best </a:t>
            </a:r>
            <a:r>
              <a:rPr lang="en-US" sz="1200" b="1" dirty="0">
                <a:solidFill>
                  <a:srgbClr val="00B050"/>
                </a:solidFill>
              </a:rPr>
              <a:t>Case /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 Highest Etch </a:t>
            </a:r>
            <a:r>
              <a:rPr lang="en-US" sz="1200" b="1" dirty="0" smtClean="0">
                <a:solidFill>
                  <a:srgbClr val="00B050"/>
                </a:solidFill>
              </a:rPr>
              <a:t>Rate</a:t>
            </a:r>
          </a:p>
          <a:p>
            <a:pPr algn="ctr"/>
            <a:endParaRPr lang="en-US" sz="5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8.8 µm / min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0.47 g / L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1066800" y="6416675"/>
            <a:ext cx="2133600" cy="365125"/>
          </a:xfrm>
        </p:spPr>
        <p:txBody>
          <a:bodyPr/>
          <a:lstStyle/>
          <a:p>
            <a:fld id="{132DA361-141E-45C9-874D-92BDCEECC238}" type="datetime1">
              <a:rPr lang="en-US" sz="1400" b="1" smtClean="0"/>
              <a:t>7/29/2016</a:t>
            </a:fld>
            <a:endParaRPr lang="en-US" sz="1400" b="1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SRF Institute - PMA Group</a:t>
            </a:r>
            <a:endParaRPr lang="en-US" sz="1400" b="1" dirty="0"/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</p:spPr>
        <p:txBody>
          <a:bodyPr/>
          <a:lstStyle/>
          <a:p>
            <a:fld id="{D222831C-A1FB-48CA-8D6C-426EA5C7310C}" type="slidenum">
              <a:rPr lang="en-US" sz="1400" b="1" smtClean="0"/>
              <a:pPr/>
              <a:t>7</a:t>
            </a:fld>
            <a:r>
              <a:rPr lang="en-US" sz="1400" b="1" smtClean="0"/>
              <a:t> of 16</a:t>
            </a:r>
            <a:endParaRPr lang="en-US" sz="1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81488"/>
            <a:ext cx="1828800" cy="2043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81488"/>
            <a:ext cx="1828800" cy="2043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24088"/>
            <a:ext cx="1828800" cy="2043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43" y="2224088"/>
            <a:ext cx="1828800" cy="20431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57800" y="2023288"/>
            <a:ext cx="198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12 cm</a:t>
            </a:r>
            <a:r>
              <a:rPr lang="en-US" sz="12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1200" b="1" dirty="0" smtClean="0">
                <a:solidFill>
                  <a:srgbClr val="0070C0"/>
                </a:solidFill>
              </a:rPr>
              <a:t> Cu Fresh 350 mL 2 </a:t>
            </a:r>
            <a:r>
              <a:rPr lang="en-US" sz="1200" b="1" dirty="0" err="1" smtClean="0">
                <a:solidFill>
                  <a:srgbClr val="0070C0"/>
                </a:solidFill>
              </a:rPr>
              <a:t>hr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0900" y="2023288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0.6 cm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3</a:t>
            </a:r>
            <a:r>
              <a:rPr lang="en-US" sz="1200" b="1" dirty="0" smtClean="0">
                <a:solidFill>
                  <a:srgbClr val="00B050"/>
                </a:solidFill>
              </a:rPr>
              <a:t> in Fresh 1 L for 2 </a:t>
            </a:r>
            <a:r>
              <a:rPr lang="en-US" sz="1200" b="1" dirty="0" err="1" smtClean="0">
                <a:solidFill>
                  <a:srgbClr val="00B050"/>
                </a:solidFill>
              </a:rPr>
              <a:t>hr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687669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200" b="1" dirty="0">
                <a:solidFill>
                  <a:srgbClr val="FF0000"/>
                </a:solidFill>
              </a:rPr>
              <a:t>Bad!</a:t>
            </a:r>
          </a:p>
          <a:p>
            <a:pPr lvl="1" algn="ctr"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3.72 </a:t>
            </a:r>
            <a:r>
              <a:rPr 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µm / </a:t>
            </a:r>
            <a:r>
              <a:rPr lang="en-US" sz="1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min</a:t>
            </a:r>
          </a:p>
          <a:p>
            <a:pPr lvl="1" algn="ctr"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0.4 g / L</a:t>
            </a:r>
            <a:endParaRPr lang="en-US" sz="12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224088"/>
            <a:ext cx="393056" cy="21544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25kX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0" y="4281488"/>
            <a:ext cx="341760" cy="21544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5kX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26944" y="2224088"/>
            <a:ext cx="393056" cy="21544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25kX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6944" y="4281488"/>
            <a:ext cx="341760" cy="21544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5kX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6068"/>
          </a:xfrm>
        </p:spPr>
        <p:txBody>
          <a:bodyPr/>
          <a:lstStyle/>
          <a:p>
            <a:r>
              <a:rPr lang="en-US" dirty="0" smtClean="0"/>
              <a:t>Weld Preparation Chemistry Process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2954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Clean Parts</a:t>
            </a:r>
            <a:endParaRPr lang="en-US" sz="1300" b="1" dirty="0"/>
          </a:p>
        </p:txBody>
      </p:sp>
      <p:sp>
        <p:nvSpPr>
          <p:cNvPr id="11" name="Rectangle 10"/>
          <p:cNvSpPr/>
          <p:nvPr/>
        </p:nvSpPr>
        <p:spPr>
          <a:xfrm>
            <a:off x="3429000" y="16002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 &amp; Burs</a:t>
            </a:r>
            <a:endParaRPr lang="en-US" sz="1300" b="1" dirty="0"/>
          </a:p>
        </p:txBody>
      </p:sp>
      <p:sp>
        <p:nvSpPr>
          <p:cNvPr id="12" name="Rectangle 11"/>
          <p:cNvSpPr/>
          <p:nvPr/>
        </p:nvSpPr>
        <p:spPr>
          <a:xfrm>
            <a:off x="152400" y="17983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DI Rinse</a:t>
            </a:r>
            <a:endParaRPr lang="en-US" sz="1300" b="1" dirty="0"/>
          </a:p>
        </p:txBody>
      </p:sp>
      <p:sp>
        <p:nvSpPr>
          <p:cNvPr id="13" name="Rectangle 12"/>
          <p:cNvSpPr/>
          <p:nvPr/>
        </p:nvSpPr>
        <p:spPr>
          <a:xfrm>
            <a:off x="3429000" y="21031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14" name="Rectangle 13"/>
          <p:cNvSpPr/>
          <p:nvPr/>
        </p:nvSpPr>
        <p:spPr>
          <a:xfrm>
            <a:off x="152400" y="22860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Methanol Rinse</a:t>
            </a:r>
            <a:endParaRPr lang="en-US" sz="1300" b="1" dirty="0"/>
          </a:p>
        </p:txBody>
      </p:sp>
      <p:sp>
        <p:nvSpPr>
          <p:cNvPr id="15" name="Rectangle 14"/>
          <p:cNvSpPr/>
          <p:nvPr/>
        </p:nvSpPr>
        <p:spPr>
          <a:xfrm>
            <a:off x="3429000" y="25908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16" name="Rectangle 15"/>
          <p:cNvSpPr/>
          <p:nvPr/>
        </p:nvSpPr>
        <p:spPr>
          <a:xfrm>
            <a:off x="152400" y="27889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Anti-Static N</a:t>
            </a:r>
            <a:r>
              <a:rPr lang="en-US" sz="1300" b="1" baseline="-25000" dirty="0" smtClean="0"/>
              <a:t>2</a:t>
            </a:r>
            <a:r>
              <a:rPr lang="en-US" sz="1300" b="1" dirty="0" smtClean="0"/>
              <a:t> Dry</a:t>
            </a:r>
            <a:endParaRPr lang="en-US" sz="1300" b="1" dirty="0"/>
          </a:p>
        </p:txBody>
      </p:sp>
      <p:sp>
        <p:nvSpPr>
          <p:cNvPr id="17" name="Rectangle 16"/>
          <p:cNvSpPr/>
          <p:nvPr/>
        </p:nvSpPr>
        <p:spPr>
          <a:xfrm>
            <a:off x="3429000" y="30937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32766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Cu BCP Etch</a:t>
            </a:r>
          </a:p>
          <a:p>
            <a:pPr algn="ctr"/>
            <a:r>
              <a:rPr lang="en-US" sz="1300" b="1" dirty="0" smtClean="0"/>
              <a:t>HPO</a:t>
            </a:r>
            <a:r>
              <a:rPr lang="en-US" sz="1300" b="1" baseline="-25000" dirty="0" smtClean="0"/>
              <a:t>4</a:t>
            </a:r>
            <a:r>
              <a:rPr lang="en-US" sz="1300" b="1" dirty="0" smtClean="0"/>
              <a:t> + HNO</a:t>
            </a:r>
            <a:r>
              <a:rPr lang="en-US" sz="1300" b="1" baseline="-25000" dirty="0" smtClean="0"/>
              <a:t>3</a:t>
            </a:r>
            <a:r>
              <a:rPr lang="en-US" sz="1300" b="1" dirty="0" smtClean="0"/>
              <a:t> + </a:t>
            </a:r>
            <a:r>
              <a:rPr lang="en-US" sz="1300" b="1" dirty="0" err="1" smtClean="0"/>
              <a:t>HAc</a:t>
            </a:r>
            <a:r>
              <a:rPr lang="en-US" sz="1300" b="1" dirty="0" smtClean="0"/>
              <a:t> + DI (16:1:1:2)</a:t>
            </a:r>
            <a:endParaRPr lang="en-US" sz="1300" b="1" dirty="0"/>
          </a:p>
        </p:txBody>
      </p:sp>
      <p:sp>
        <p:nvSpPr>
          <p:cNvPr id="19" name="Rectangle 18"/>
          <p:cNvSpPr/>
          <p:nvPr/>
        </p:nvSpPr>
        <p:spPr>
          <a:xfrm>
            <a:off x="3429000" y="35814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1" y="92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 Step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926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Quality Control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92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Corrective Action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791200" y="129540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Correct Dimensions, Braze, or Weld Issues</a:t>
            </a:r>
          </a:p>
          <a:p>
            <a:pPr algn="ctr"/>
            <a:r>
              <a:rPr lang="en-US" sz="1300" b="1" dirty="0"/>
              <a:t>t</a:t>
            </a:r>
            <a:r>
              <a:rPr lang="en-US" sz="1300" b="1" dirty="0" smtClean="0"/>
              <a:t>hen Re-clean, De-bur, &amp; Re-clean</a:t>
            </a:r>
            <a:endParaRPr lang="en-US" sz="1300" b="1" dirty="0"/>
          </a:p>
        </p:txBody>
      </p:sp>
      <p:sp>
        <p:nvSpPr>
          <p:cNvPr id="25" name="Rectangle 24"/>
          <p:cNvSpPr/>
          <p:nvPr/>
        </p:nvSpPr>
        <p:spPr>
          <a:xfrm>
            <a:off x="5791200" y="37795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for 10 – 15 µm</a:t>
            </a:r>
            <a:endParaRPr lang="en-US" sz="1300" b="1" dirty="0"/>
          </a:p>
        </p:txBody>
      </p:sp>
      <p:sp>
        <p:nvSpPr>
          <p:cNvPr id="26" name="Rectangle 25"/>
          <p:cNvSpPr/>
          <p:nvPr/>
        </p:nvSpPr>
        <p:spPr>
          <a:xfrm>
            <a:off x="152400" y="37795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DI Rinse</a:t>
            </a:r>
          </a:p>
          <a:p>
            <a:pPr algn="ctr"/>
            <a:r>
              <a:rPr lang="en-US" sz="1300" b="1" dirty="0"/>
              <a:t>1</a:t>
            </a:r>
            <a:r>
              <a:rPr lang="en-US" sz="1300" b="1" baseline="30000" dirty="0"/>
              <a:t>st</a:t>
            </a:r>
            <a:r>
              <a:rPr lang="en-US" sz="1300" b="1" dirty="0"/>
              <a:t> Drag Retain then to </a:t>
            </a:r>
            <a:r>
              <a:rPr lang="en-US" sz="1300" b="1" dirty="0" smtClean="0"/>
              <a:t>Resistivity</a:t>
            </a:r>
            <a:endParaRPr lang="en-US" sz="1300" b="1" dirty="0"/>
          </a:p>
        </p:txBody>
      </p:sp>
      <p:sp>
        <p:nvSpPr>
          <p:cNvPr id="27" name="Rectangle 26"/>
          <p:cNvSpPr/>
          <p:nvPr/>
        </p:nvSpPr>
        <p:spPr>
          <a:xfrm>
            <a:off x="3429000" y="40843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28" name="Rectangle 27"/>
          <p:cNvSpPr/>
          <p:nvPr/>
        </p:nvSpPr>
        <p:spPr>
          <a:xfrm>
            <a:off x="152400" y="42672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/>
              <a:t>Sulfamic</a:t>
            </a:r>
            <a:endParaRPr lang="en-US" sz="1300" b="1" dirty="0"/>
          </a:p>
        </p:txBody>
      </p:sp>
      <p:sp>
        <p:nvSpPr>
          <p:cNvPr id="29" name="Rectangle 28"/>
          <p:cNvSpPr/>
          <p:nvPr/>
        </p:nvSpPr>
        <p:spPr>
          <a:xfrm>
            <a:off x="3429000" y="45720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30" name="Rectangle 29"/>
          <p:cNvSpPr/>
          <p:nvPr/>
        </p:nvSpPr>
        <p:spPr>
          <a:xfrm>
            <a:off x="152400" y="47701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DI Rinse</a:t>
            </a:r>
          </a:p>
          <a:p>
            <a:pPr algn="ctr"/>
            <a:r>
              <a:rPr lang="en-US" sz="1300" b="1" dirty="0" smtClean="0"/>
              <a:t>1</a:t>
            </a:r>
            <a:r>
              <a:rPr lang="en-US" sz="1300" b="1" baseline="30000" dirty="0" smtClean="0"/>
              <a:t>st</a:t>
            </a:r>
            <a:r>
              <a:rPr lang="en-US" sz="1300" b="1" dirty="0" smtClean="0"/>
              <a:t> Drag Retain then to Resistivity</a:t>
            </a:r>
            <a:endParaRPr lang="en-US" sz="1300" b="1" dirty="0"/>
          </a:p>
        </p:txBody>
      </p:sp>
      <p:sp>
        <p:nvSpPr>
          <p:cNvPr id="31" name="Rectangle 30"/>
          <p:cNvSpPr/>
          <p:nvPr/>
        </p:nvSpPr>
        <p:spPr>
          <a:xfrm>
            <a:off x="5791200" y="47701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for 10 – 15 µm</a:t>
            </a:r>
            <a:endParaRPr lang="en-US" sz="1300" b="1" dirty="0"/>
          </a:p>
        </p:txBody>
      </p:sp>
      <p:sp>
        <p:nvSpPr>
          <p:cNvPr id="32" name="Rectangle 31"/>
          <p:cNvSpPr/>
          <p:nvPr/>
        </p:nvSpPr>
        <p:spPr>
          <a:xfrm>
            <a:off x="3429000" y="507492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33" name="Rectangle 32"/>
          <p:cNvSpPr/>
          <p:nvPr/>
        </p:nvSpPr>
        <p:spPr>
          <a:xfrm>
            <a:off x="152400" y="525780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Methanol Rinse</a:t>
            </a:r>
            <a:endParaRPr lang="en-US" sz="1300" b="1" dirty="0"/>
          </a:p>
        </p:txBody>
      </p:sp>
      <p:sp>
        <p:nvSpPr>
          <p:cNvPr id="34" name="Rectangle 33"/>
          <p:cNvSpPr/>
          <p:nvPr/>
        </p:nvSpPr>
        <p:spPr>
          <a:xfrm>
            <a:off x="3429000" y="5562600"/>
            <a:ext cx="2286000" cy="41148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Q/C on Appearance</a:t>
            </a:r>
            <a:endParaRPr lang="en-US" sz="1300" b="1" dirty="0"/>
          </a:p>
        </p:txBody>
      </p:sp>
      <p:sp>
        <p:nvSpPr>
          <p:cNvPr id="35" name="Rectangle 34"/>
          <p:cNvSpPr/>
          <p:nvPr/>
        </p:nvSpPr>
        <p:spPr>
          <a:xfrm>
            <a:off x="152400" y="5760720"/>
            <a:ext cx="32004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Anti-Static N</a:t>
            </a:r>
            <a:r>
              <a:rPr lang="en-US" sz="1300" b="1" baseline="-25000" dirty="0" smtClean="0"/>
              <a:t>2</a:t>
            </a:r>
            <a:r>
              <a:rPr lang="en-US" sz="1300" b="1" dirty="0" smtClean="0"/>
              <a:t> Dry</a:t>
            </a:r>
            <a:endParaRPr lang="en-US" sz="1300" b="1" dirty="0"/>
          </a:p>
        </p:txBody>
      </p:sp>
      <p:sp>
        <p:nvSpPr>
          <p:cNvPr id="37" name="Rectangle 36"/>
          <p:cNvSpPr/>
          <p:nvPr/>
        </p:nvSpPr>
        <p:spPr>
          <a:xfrm>
            <a:off x="5791200" y="5760720"/>
            <a:ext cx="3200400" cy="4114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Re-etch for 10 – 15 µm</a:t>
            </a:r>
            <a:endParaRPr lang="en-US" sz="1300" b="1" dirty="0"/>
          </a:p>
        </p:txBody>
      </p:sp>
      <p:sp>
        <p:nvSpPr>
          <p:cNvPr id="38" name="Date Placeholder 6"/>
          <p:cNvSpPr>
            <a:spLocks noGrp="1"/>
          </p:cNvSpPr>
          <p:nvPr>
            <p:ph type="dt" sz="half" idx="2"/>
          </p:nvPr>
        </p:nvSpPr>
        <p:spPr>
          <a:xfrm>
            <a:off x="1066800" y="6416675"/>
            <a:ext cx="2133600" cy="365125"/>
          </a:xfrm>
        </p:spPr>
        <p:txBody>
          <a:bodyPr/>
          <a:lstStyle/>
          <a:p>
            <a:fld id="{132DA361-141E-45C9-874D-92BDCEECC238}" type="datetime1">
              <a:rPr lang="en-US" sz="1400" b="1" smtClean="0"/>
              <a:t>7/29/2016</a:t>
            </a:fld>
            <a:endParaRPr lang="en-US" sz="1400" b="1"/>
          </a:p>
        </p:txBody>
      </p:sp>
      <p:sp>
        <p:nvSpPr>
          <p:cNvPr id="3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z="1400" b="1" smtClean="0"/>
              <a:t>SRF Institute - PMA Group</a:t>
            </a:r>
            <a:endParaRPr lang="en-US" sz="1400" b="1"/>
          </a:p>
        </p:txBody>
      </p:sp>
      <p:sp>
        <p:nvSpPr>
          <p:cNvPr id="4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</p:spPr>
        <p:txBody>
          <a:bodyPr/>
          <a:lstStyle/>
          <a:p>
            <a:fld id="{D222831C-A1FB-48CA-8D6C-426EA5C7310C}" type="slidenum">
              <a:rPr lang="en-US" sz="1400" b="1" smtClean="0"/>
              <a:pPr/>
              <a:t>8</a:t>
            </a:fld>
            <a:r>
              <a:rPr lang="en-US" sz="1400" b="1" smtClean="0"/>
              <a:t> of 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048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49"/>
            <a:ext cx="9144000" cy="920949"/>
          </a:xfrm>
        </p:spPr>
        <p:txBody>
          <a:bodyPr/>
          <a:lstStyle/>
          <a:p>
            <a:r>
              <a:rPr lang="en-US" dirty="0" smtClean="0"/>
              <a:t>Weld Prep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5" t="10520" r="15128" b="26786"/>
          <a:stretch/>
        </p:blipFill>
        <p:spPr>
          <a:xfrm rot="10800000">
            <a:off x="154730" y="914433"/>
            <a:ext cx="178448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40" y="685800"/>
            <a:ext cx="1860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As-Welded Beam Tube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1623" y="685800"/>
            <a:ext cx="1650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Cleaned Beam Tube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7514" r="18624"/>
          <a:stretch/>
        </p:blipFill>
        <p:spPr>
          <a:xfrm>
            <a:off x="4118674" y="914400"/>
            <a:ext cx="194649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41799" r="21470" b="17735"/>
          <a:stretch/>
        </p:blipFill>
        <p:spPr>
          <a:xfrm>
            <a:off x="4114800" y="5027868"/>
            <a:ext cx="4191000" cy="1392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5802" b="7500"/>
          <a:stretch/>
        </p:blipFill>
        <p:spPr>
          <a:xfrm rot="5400000">
            <a:off x="5247240" y="1870238"/>
            <a:ext cx="4011421" cy="21056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6" t="51960" r="40563" b="2069"/>
          <a:stretch/>
        </p:blipFill>
        <p:spPr>
          <a:xfrm>
            <a:off x="4118674" y="3084611"/>
            <a:ext cx="1946490" cy="18441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16674" r="51857" b="20389"/>
          <a:stretch/>
        </p:blipFill>
        <p:spPr>
          <a:xfrm rot="10800000">
            <a:off x="2132537" y="914400"/>
            <a:ext cx="1829863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t="7065" r="22871" b="8874"/>
          <a:stretch/>
        </p:blipFill>
        <p:spPr>
          <a:xfrm>
            <a:off x="425805" y="3200400"/>
            <a:ext cx="3246457" cy="32133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9023" y="2968823"/>
            <a:ext cx="2078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Cu BCP Weld Prep Fixture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685799"/>
            <a:ext cx="4299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(2) Cu Cavity’s Etched Parts Awaiting Assembly for EBW</a:t>
            </a:r>
            <a:endParaRPr lang="en-US" sz="1400" b="1" dirty="0"/>
          </a:p>
        </p:txBody>
      </p:sp>
      <p:sp>
        <p:nvSpPr>
          <p:cNvPr id="23" name="Date Placeholder 6"/>
          <p:cNvSpPr>
            <a:spLocks noGrp="1"/>
          </p:cNvSpPr>
          <p:nvPr>
            <p:ph type="dt" sz="half" idx="2"/>
          </p:nvPr>
        </p:nvSpPr>
        <p:spPr>
          <a:xfrm>
            <a:off x="1066800" y="6416675"/>
            <a:ext cx="2133600" cy="365125"/>
          </a:xfrm>
        </p:spPr>
        <p:txBody>
          <a:bodyPr/>
          <a:lstStyle/>
          <a:p>
            <a:fld id="{132DA361-141E-45C9-874D-92BDCEECC238}" type="datetime1">
              <a:rPr lang="en-US" sz="1400" b="1" smtClean="0"/>
              <a:t>7/29/2016</a:t>
            </a:fld>
            <a:endParaRPr lang="en-US" sz="1400" b="1"/>
          </a:p>
        </p:txBody>
      </p:sp>
      <p:sp>
        <p:nvSpPr>
          <p:cNvPr id="2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z="1400" b="1" smtClean="0"/>
              <a:t>SRF Institute - PMA Group</a:t>
            </a:r>
            <a:endParaRPr lang="en-US" sz="1400" b="1"/>
          </a:p>
        </p:txBody>
      </p:sp>
      <p:sp>
        <p:nvSpPr>
          <p:cNvPr id="2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791200" y="6416675"/>
            <a:ext cx="2133600" cy="365125"/>
          </a:xfrm>
        </p:spPr>
        <p:txBody>
          <a:bodyPr/>
          <a:lstStyle/>
          <a:p>
            <a:fld id="{D222831C-A1FB-48CA-8D6C-426EA5C7310C}" type="slidenum">
              <a:rPr lang="en-US" sz="1400" b="1" smtClean="0"/>
              <a:pPr/>
              <a:t>9</a:t>
            </a:fld>
            <a:r>
              <a:rPr lang="en-US" sz="1400" b="1" smtClean="0"/>
              <a:t> of 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49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1527</Words>
  <Application>Microsoft Office PowerPoint</Application>
  <PresentationFormat>On-screen Show (4:3)</PresentationFormat>
  <Paragraphs>284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Building 1.3 Ghz SRF Copper Substrate Cavities for SRF Applications</vt:lpstr>
      <vt:lpstr>Copper Cavity Fabrication Scope</vt:lpstr>
      <vt:lpstr>What went wrong?</vt:lpstr>
      <vt:lpstr>Diagnosis &amp; Corrective Actions</vt:lpstr>
      <vt:lpstr>Cu Cavity Fabrication Process (1/2)</vt:lpstr>
      <vt:lpstr>Cu Cavity Fabrication Process (2/2)</vt:lpstr>
      <vt:lpstr>Copper Buffer Chemical Polish</vt:lpstr>
      <vt:lpstr>Weld Preparation Chemistry Process</vt:lpstr>
      <vt:lpstr>Weld Prep</vt:lpstr>
      <vt:lpstr>PowerPoint Presentation</vt:lpstr>
      <vt:lpstr>Welding Cu Cavities</vt:lpstr>
      <vt:lpstr>PowerPoint Presentation</vt:lpstr>
      <vt:lpstr>Welding Parameters</vt:lpstr>
      <vt:lpstr>Cu Cavity CBP 1st Step + Cu BCP Etch</vt:lpstr>
      <vt:lpstr>Cu Cavity Final EP Surface</vt:lpstr>
      <vt:lpstr>Cu Cavity Fabrication Status</vt:lpstr>
      <vt:lpstr>Acknowledgements</vt:lpstr>
      <vt:lpstr>Cu BCP Etch Rate Surface Morphology Comparison</vt:lpstr>
      <vt:lpstr>Cu BCP Etch Rate Surface Morphology Comparison</vt:lpstr>
      <vt:lpstr>Cu BCP Etch Rate Surface Morphology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 Cavity Substrate Fabrication &amp; Preparation</dc:title>
  <dc:creator>Joshua Spradlin</dc:creator>
  <cp:lastModifiedBy>Joshua Spradlin</cp:lastModifiedBy>
  <cp:revision>59</cp:revision>
  <dcterms:created xsi:type="dcterms:W3CDTF">2016-07-24T21:55:29Z</dcterms:created>
  <dcterms:modified xsi:type="dcterms:W3CDTF">2016-07-29T15:04:11Z</dcterms:modified>
</cp:coreProperties>
</file>