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7" r:id="rId4"/>
    <p:sldMasterId id="2147483702" r:id="rId5"/>
    <p:sldMasterId id="2147483759" r:id="rId6"/>
    <p:sldMasterId id="2147483783" r:id="rId7"/>
    <p:sldMasterId id="2147483858" r:id="rId8"/>
    <p:sldMasterId id="2147483870" r:id="rId9"/>
    <p:sldMasterId id="2147483882" r:id="rId10"/>
    <p:sldMasterId id="2147483894" r:id="rId11"/>
    <p:sldMasterId id="2147483907" r:id="rId12"/>
    <p:sldMasterId id="2147483919" r:id="rId13"/>
  </p:sldMasterIdLst>
  <p:notesMasterIdLst>
    <p:notesMasterId r:id="rId49"/>
  </p:notesMasterIdLst>
  <p:sldIdLst>
    <p:sldId id="324" r:id="rId14"/>
    <p:sldId id="378" r:id="rId15"/>
    <p:sldId id="414" r:id="rId16"/>
    <p:sldId id="279" r:id="rId17"/>
    <p:sldId id="411" r:id="rId18"/>
    <p:sldId id="380" r:id="rId19"/>
    <p:sldId id="334" r:id="rId20"/>
    <p:sldId id="340" r:id="rId21"/>
    <p:sldId id="292" r:id="rId22"/>
    <p:sldId id="293" r:id="rId23"/>
    <p:sldId id="290" r:id="rId24"/>
    <p:sldId id="294" r:id="rId25"/>
    <p:sldId id="338" r:id="rId26"/>
    <p:sldId id="271" r:id="rId27"/>
    <p:sldId id="288" r:id="rId28"/>
    <p:sldId id="400" r:id="rId29"/>
    <p:sldId id="402" r:id="rId30"/>
    <p:sldId id="403" r:id="rId31"/>
    <p:sldId id="404" r:id="rId32"/>
    <p:sldId id="295" r:id="rId33"/>
    <p:sldId id="339" r:id="rId34"/>
    <p:sldId id="256" r:id="rId35"/>
    <p:sldId id="349" r:id="rId36"/>
    <p:sldId id="350" r:id="rId37"/>
    <p:sldId id="261" r:id="rId38"/>
    <p:sldId id="407" r:id="rId39"/>
    <p:sldId id="408" r:id="rId40"/>
    <p:sldId id="409" r:id="rId41"/>
    <p:sldId id="410" r:id="rId42"/>
    <p:sldId id="352" r:id="rId43"/>
    <p:sldId id="395" r:id="rId44"/>
    <p:sldId id="397" r:id="rId45"/>
    <p:sldId id="396" r:id="rId46"/>
    <p:sldId id="413" r:id="rId47"/>
    <p:sldId id="412" r:id="rId4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9" autoAdjust="0"/>
    <p:restoredTop sz="94603" autoAdjust="0"/>
  </p:normalViewPr>
  <p:slideViewPr>
    <p:cSldViewPr>
      <p:cViewPr>
        <p:scale>
          <a:sx n="110" d="100"/>
          <a:sy n="110" d="100"/>
        </p:scale>
        <p:origin x="306" y="567"/>
      </p:cViewPr>
      <p:guideLst>
        <p:guide orient="horz" pos="2160"/>
        <p:guide pos="2880"/>
      </p:guideLst>
    </p:cSldViewPr>
  </p:slideViewPr>
  <p:notesTextViewPr>
    <p:cViewPr>
      <p:scale>
        <a:sx n="1" d="1"/>
        <a:sy n="1" d="1"/>
      </p:scale>
      <p:origin x="0" y="0"/>
    </p:cViewPr>
  </p:notesTextViewPr>
  <p:sorterViewPr>
    <p:cViewPr>
      <p:scale>
        <a:sx n="100" d="100"/>
        <a:sy n="100" d="100"/>
      </p:scale>
      <p:origin x="0" y="133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er\Documents\W-Pu%20burned%20and%20weighted%20isotopic%20dist..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user\Documents\Burned%20W-Pu%20Yield%20Distribu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5.7755818984165451E-2"/>
          <c:y val="3.2468850055077422E-2"/>
          <c:w val="0.79475619393729635"/>
          <c:h val="0.92709933275181056"/>
        </c:manualLayout>
      </c:layout>
      <c:bar3DChart>
        <c:barDir val="col"/>
        <c:grouping val="standard"/>
        <c:varyColors val="0"/>
        <c:ser>
          <c:idx val="0"/>
          <c:order val="0"/>
          <c:tx>
            <c:strRef>
              <c:f>Sheet1!$C$2</c:f>
              <c:strCache>
                <c:ptCount val="1"/>
                <c:pt idx="0">
                  <c:v>Twice GEM*STAR</c:v>
                </c:pt>
              </c:strCache>
            </c:strRef>
          </c:tx>
          <c:spPr>
            <a:solidFill>
              <a:srgbClr val="00B050"/>
            </a:solidFill>
          </c:spPr>
          <c:invertIfNegative val="0"/>
          <c:cat>
            <c:numRef>
              <c:f>Sheet1!$D$1:$G$1</c:f>
              <c:numCache>
                <c:formatCode>General</c:formatCode>
                <c:ptCount val="4"/>
                <c:pt idx="0">
                  <c:v>239</c:v>
                </c:pt>
                <c:pt idx="1">
                  <c:v>240</c:v>
                </c:pt>
                <c:pt idx="2">
                  <c:v>241</c:v>
                </c:pt>
                <c:pt idx="3">
                  <c:v>242</c:v>
                </c:pt>
              </c:numCache>
            </c:numRef>
          </c:cat>
          <c:val>
            <c:numRef>
              <c:f>Sheet1!$D$2:$G$2</c:f>
              <c:numCache>
                <c:formatCode>General</c:formatCode>
                <c:ptCount val="4"/>
                <c:pt idx="0">
                  <c:v>2.0299999999999999E-2</c:v>
                </c:pt>
                <c:pt idx="1">
                  <c:v>2.69E-2</c:v>
                </c:pt>
                <c:pt idx="2">
                  <c:v>1.5100000000000001E-2</c:v>
                </c:pt>
                <c:pt idx="3">
                  <c:v>3.7699999999999997E-2</c:v>
                </c:pt>
              </c:numCache>
            </c:numRef>
          </c:val>
        </c:ser>
        <c:ser>
          <c:idx val="1"/>
          <c:order val="1"/>
          <c:tx>
            <c:strRef>
              <c:f>Sheet1!$C$3</c:f>
              <c:strCache>
                <c:ptCount val="1"/>
                <c:pt idx="0">
                  <c:v>Once  GEM*STAR</c:v>
                </c:pt>
              </c:strCache>
            </c:strRef>
          </c:tx>
          <c:spPr>
            <a:solidFill>
              <a:srgbClr val="00B050"/>
            </a:solidFill>
          </c:spPr>
          <c:invertIfNegative val="0"/>
          <c:cat>
            <c:numRef>
              <c:f>Sheet1!$D$1:$G$1</c:f>
              <c:numCache>
                <c:formatCode>General</c:formatCode>
                <c:ptCount val="4"/>
                <c:pt idx="0">
                  <c:v>239</c:v>
                </c:pt>
                <c:pt idx="1">
                  <c:v>240</c:v>
                </c:pt>
                <c:pt idx="2">
                  <c:v>241</c:v>
                </c:pt>
                <c:pt idx="3">
                  <c:v>242</c:v>
                </c:pt>
              </c:numCache>
            </c:numRef>
          </c:cat>
          <c:val>
            <c:numRef>
              <c:f>Sheet1!$D$3:$G$3</c:f>
              <c:numCache>
                <c:formatCode>General</c:formatCode>
                <c:ptCount val="4"/>
                <c:pt idx="0">
                  <c:v>0.17399999999999999</c:v>
                </c:pt>
                <c:pt idx="1">
                  <c:v>8.5000000000000006E-2</c:v>
                </c:pt>
                <c:pt idx="2">
                  <c:v>3.5000000000000003E-2</c:v>
                </c:pt>
                <c:pt idx="3">
                  <c:v>3.9E-2</c:v>
                </c:pt>
              </c:numCache>
            </c:numRef>
          </c:val>
        </c:ser>
        <c:ser>
          <c:idx val="2"/>
          <c:order val="2"/>
          <c:tx>
            <c:strRef>
              <c:f>Sheet1!$C$4</c:f>
              <c:strCache>
                <c:ptCount val="1"/>
                <c:pt idx="0">
                  <c:v>Twice thru LWR</c:v>
                </c:pt>
              </c:strCache>
            </c:strRef>
          </c:tx>
          <c:spPr>
            <a:solidFill>
              <a:srgbClr val="FFC000"/>
            </a:solidFill>
          </c:spPr>
          <c:invertIfNegative val="0"/>
          <c:cat>
            <c:numRef>
              <c:f>Sheet1!$D$1:$G$1</c:f>
              <c:numCache>
                <c:formatCode>General</c:formatCode>
                <c:ptCount val="4"/>
                <c:pt idx="0">
                  <c:v>239</c:v>
                </c:pt>
                <c:pt idx="1">
                  <c:v>240</c:v>
                </c:pt>
                <c:pt idx="2">
                  <c:v>241</c:v>
                </c:pt>
                <c:pt idx="3">
                  <c:v>242</c:v>
                </c:pt>
              </c:numCache>
            </c:numRef>
          </c:cat>
          <c:val>
            <c:numRef>
              <c:f>Sheet1!$D$4:$G$4</c:f>
              <c:numCache>
                <c:formatCode>General</c:formatCode>
                <c:ptCount val="4"/>
                <c:pt idx="0">
                  <c:v>0.432</c:v>
                </c:pt>
                <c:pt idx="1">
                  <c:v>0.41499999999999998</c:v>
                </c:pt>
                <c:pt idx="2">
                  <c:v>0.18</c:v>
                </c:pt>
                <c:pt idx="3">
                  <c:v>0.17299999999999999</c:v>
                </c:pt>
              </c:numCache>
            </c:numRef>
          </c:val>
        </c:ser>
        <c:ser>
          <c:idx val="3"/>
          <c:order val="3"/>
          <c:tx>
            <c:strRef>
              <c:f>Sheet1!$C$5</c:f>
              <c:strCache>
                <c:ptCount val="1"/>
                <c:pt idx="0">
                  <c:v>Once thru LWR</c:v>
                </c:pt>
              </c:strCache>
            </c:strRef>
          </c:tx>
          <c:spPr>
            <a:solidFill>
              <a:srgbClr val="FFC000"/>
            </a:solidFill>
          </c:spPr>
          <c:invertIfNegative val="0"/>
          <c:cat>
            <c:numRef>
              <c:f>Sheet1!$D$1:$G$1</c:f>
              <c:numCache>
                <c:formatCode>General</c:formatCode>
                <c:ptCount val="4"/>
                <c:pt idx="0">
                  <c:v>239</c:v>
                </c:pt>
                <c:pt idx="1">
                  <c:v>240</c:v>
                </c:pt>
                <c:pt idx="2">
                  <c:v>241</c:v>
                </c:pt>
                <c:pt idx="3">
                  <c:v>242</c:v>
                </c:pt>
              </c:numCache>
            </c:numRef>
          </c:cat>
          <c:val>
            <c:numRef>
              <c:f>Sheet1!$D$5:$G$5</c:f>
              <c:numCache>
                <c:formatCode>General</c:formatCode>
                <c:ptCount val="4"/>
                <c:pt idx="0">
                  <c:v>0.64500000000000002</c:v>
                </c:pt>
                <c:pt idx="1">
                  <c:v>0.29699999999999999</c:v>
                </c:pt>
                <c:pt idx="2">
                  <c:v>9.9000000000000005E-2</c:v>
                </c:pt>
                <c:pt idx="3">
                  <c:v>6.0999999999999999E-2</c:v>
                </c:pt>
              </c:numCache>
            </c:numRef>
          </c:val>
        </c:ser>
        <c:ser>
          <c:idx val="4"/>
          <c:order val="4"/>
          <c:tx>
            <c:strRef>
              <c:f>Sheet1!$C$6</c:f>
              <c:strCache>
                <c:ptCount val="1"/>
                <c:pt idx="0">
                  <c:v>Once thru FBR</c:v>
                </c:pt>
              </c:strCache>
            </c:strRef>
          </c:tx>
          <c:spPr>
            <a:solidFill>
              <a:srgbClr val="CC3300"/>
            </a:solidFill>
          </c:spPr>
          <c:invertIfNegative val="0"/>
          <c:cat>
            <c:numRef>
              <c:f>Sheet1!$D$1:$G$1</c:f>
              <c:numCache>
                <c:formatCode>General</c:formatCode>
                <c:ptCount val="4"/>
                <c:pt idx="0">
                  <c:v>239</c:v>
                </c:pt>
                <c:pt idx="1">
                  <c:v>240</c:v>
                </c:pt>
                <c:pt idx="2">
                  <c:v>241</c:v>
                </c:pt>
                <c:pt idx="3">
                  <c:v>242</c:v>
                </c:pt>
              </c:numCache>
            </c:numRef>
          </c:cat>
          <c:val>
            <c:numRef>
              <c:f>Sheet1!$D$6:$G$6</c:f>
              <c:numCache>
                <c:formatCode>General</c:formatCode>
                <c:ptCount val="4"/>
                <c:pt idx="0">
                  <c:v>0.99</c:v>
                </c:pt>
                <c:pt idx="1">
                  <c:v>0.14499999999999999</c:v>
                </c:pt>
                <c:pt idx="2">
                  <c:v>1.2999999999999999E-2</c:v>
                </c:pt>
                <c:pt idx="3">
                  <c:v>1E-3</c:v>
                </c:pt>
              </c:numCache>
            </c:numRef>
          </c:val>
        </c:ser>
        <c:ser>
          <c:idx val="5"/>
          <c:order val="5"/>
          <c:tx>
            <c:strRef>
              <c:f>Sheet1!$C$7</c:f>
              <c:strCache>
                <c:ptCount val="1"/>
                <c:pt idx="0">
                  <c:v>No burning </c:v>
                </c:pt>
              </c:strCache>
            </c:strRef>
          </c:tx>
          <c:spPr>
            <a:solidFill>
              <a:srgbClr val="FF0000"/>
            </a:solidFill>
          </c:spPr>
          <c:invertIfNegative val="0"/>
          <c:cat>
            <c:numRef>
              <c:f>Sheet1!$D$1:$G$1</c:f>
              <c:numCache>
                <c:formatCode>General</c:formatCode>
                <c:ptCount val="4"/>
                <c:pt idx="0">
                  <c:v>239</c:v>
                </c:pt>
                <c:pt idx="1">
                  <c:v>240</c:v>
                </c:pt>
                <c:pt idx="2">
                  <c:v>241</c:v>
                </c:pt>
                <c:pt idx="3">
                  <c:v>242</c:v>
                </c:pt>
              </c:numCache>
            </c:numRef>
          </c:cat>
          <c:val>
            <c:numRef>
              <c:f>Sheet1!$D$7:$G$7</c:f>
              <c:numCache>
                <c:formatCode>General</c:formatCode>
                <c:ptCount val="4"/>
                <c:pt idx="0">
                  <c:v>0.93</c:v>
                </c:pt>
                <c:pt idx="1">
                  <c:v>7.0000000000000007E-2</c:v>
                </c:pt>
                <c:pt idx="2">
                  <c:v>0</c:v>
                </c:pt>
                <c:pt idx="3">
                  <c:v>0</c:v>
                </c:pt>
              </c:numCache>
            </c:numRef>
          </c:val>
        </c:ser>
        <c:dLbls>
          <c:showLegendKey val="0"/>
          <c:showVal val="0"/>
          <c:showCatName val="0"/>
          <c:showSerName val="0"/>
          <c:showPercent val="0"/>
          <c:showBubbleSize val="0"/>
        </c:dLbls>
        <c:gapWidth val="150"/>
        <c:shape val="box"/>
        <c:axId val="390556672"/>
        <c:axId val="390558464"/>
        <c:axId val="390550848"/>
      </c:bar3DChart>
      <c:catAx>
        <c:axId val="390556672"/>
        <c:scaling>
          <c:orientation val="minMax"/>
        </c:scaling>
        <c:delete val="0"/>
        <c:axPos val="b"/>
        <c:numFmt formatCode="General" sourceLinked="1"/>
        <c:majorTickMark val="out"/>
        <c:minorTickMark val="none"/>
        <c:tickLblPos val="nextTo"/>
        <c:txPr>
          <a:bodyPr/>
          <a:lstStyle/>
          <a:p>
            <a:pPr>
              <a:defRPr sz="1800" b="1"/>
            </a:pPr>
            <a:endParaRPr lang="en-US"/>
          </a:p>
        </c:txPr>
        <c:crossAx val="390558464"/>
        <c:crosses val="autoZero"/>
        <c:auto val="1"/>
        <c:lblAlgn val="ctr"/>
        <c:lblOffset val="100"/>
        <c:noMultiLvlLbl val="0"/>
      </c:catAx>
      <c:valAx>
        <c:axId val="390558464"/>
        <c:scaling>
          <c:orientation val="minMax"/>
        </c:scaling>
        <c:delete val="0"/>
        <c:axPos val="l"/>
        <c:majorGridlines/>
        <c:numFmt formatCode="General" sourceLinked="1"/>
        <c:majorTickMark val="out"/>
        <c:minorTickMark val="none"/>
        <c:tickLblPos val="nextTo"/>
        <c:txPr>
          <a:bodyPr/>
          <a:lstStyle/>
          <a:p>
            <a:pPr>
              <a:defRPr sz="1800" b="1"/>
            </a:pPr>
            <a:endParaRPr lang="en-US"/>
          </a:p>
        </c:txPr>
        <c:crossAx val="390556672"/>
        <c:crosses val="autoZero"/>
        <c:crossBetween val="between"/>
      </c:valAx>
      <c:serAx>
        <c:axId val="390550848"/>
        <c:scaling>
          <c:orientation val="minMax"/>
        </c:scaling>
        <c:delete val="1"/>
        <c:axPos val="b"/>
        <c:majorTickMark val="out"/>
        <c:minorTickMark val="none"/>
        <c:tickLblPos val="nextTo"/>
        <c:crossAx val="390558464"/>
        <c:crosses val="autoZero"/>
      </c:serAx>
      <c:spPr>
        <a:noFill/>
      </c:spPr>
    </c:plotArea>
    <c:plotVisOnly val="1"/>
    <c:dispBlanksAs val="gap"/>
    <c:showDLblsOverMax val="0"/>
  </c:chart>
  <c:spPr>
    <a:noFill/>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6.3616624844971298E-2"/>
          <c:y val="2.9328214154501948E-2"/>
          <c:w val="0.65049222693317177"/>
          <c:h val="0.90720287005950395"/>
        </c:manualLayout>
      </c:layout>
      <c:bar3DChart>
        <c:barDir val="col"/>
        <c:grouping val="standard"/>
        <c:varyColors val="0"/>
        <c:ser>
          <c:idx val="0"/>
          <c:order val="0"/>
          <c:tx>
            <c:strRef>
              <c:f>Sheet1!$C$7</c:f>
              <c:strCache>
                <c:ptCount val="1"/>
                <c:pt idx="0">
                  <c:v>Twice GEM*STAR  3.4 tons (15.6 kg)</c:v>
                </c:pt>
              </c:strCache>
            </c:strRef>
          </c:tx>
          <c:spPr>
            <a:solidFill>
              <a:srgbClr val="00B050"/>
            </a:solidFill>
          </c:spPr>
          <c:invertIfNegative val="0"/>
          <c:cat>
            <c:strRef>
              <c:f>Sheet1!$D$6:$I$6</c:f>
              <c:strCache>
                <c:ptCount val="6"/>
                <c:pt idx="0">
                  <c:v>Dud</c:v>
                </c:pt>
                <c:pt idx="1">
                  <c:v>1 to 2.5</c:v>
                </c:pt>
                <c:pt idx="2">
                  <c:v>2.5 to 5</c:v>
                </c:pt>
                <c:pt idx="3">
                  <c:v>5 to 10</c:v>
                </c:pt>
                <c:pt idx="4">
                  <c:v>10 to 20</c:v>
                </c:pt>
                <c:pt idx="5">
                  <c:v>20</c:v>
                </c:pt>
              </c:strCache>
            </c:strRef>
          </c:cat>
          <c:val>
            <c:numRef>
              <c:f>Sheet1!$D$7:$I$7</c:f>
              <c:numCache>
                <c:formatCode>General</c:formatCode>
                <c:ptCount val="6"/>
                <c:pt idx="0">
                  <c:v>0.92400000000000004</c:v>
                </c:pt>
                <c:pt idx="1">
                  <c:v>5.6000000000000001E-2</c:v>
                </c:pt>
                <c:pt idx="2">
                  <c:v>0.02</c:v>
                </c:pt>
                <c:pt idx="3">
                  <c:v>4.0000000000000001E-3</c:v>
                </c:pt>
                <c:pt idx="4">
                  <c:v>5.0000000000000001E-4</c:v>
                </c:pt>
                <c:pt idx="5">
                  <c:v>1.5999999999999999E-5</c:v>
                </c:pt>
              </c:numCache>
            </c:numRef>
          </c:val>
        </c:ser>
        <c:ser>
          <c:idx val="1"/>
          <c:order val="1"/>
          <c:tx>
            <c:strRef>
              <c:f>Sheet1!$C$16</c:f>
              <c:strCache>
                <c:ptCount val="1"/>
                <c:pt idx="0">
                  <c:v>Twice MOX in LWR  40 tons (10 kg)</c:v>
                </c:pt>
              </c:strCache>
            </c:strRef>
          </c:tx>
          <c:spPr>
            <a:solidFill>
              <a:srgbClr val="FFCC00"/>
            </a:solidFill>
          </c:spPr>
          <c:invertIfNegative val="0"/>
          <c:cat>
            <c:strRef>
              <c:f>Sheet1!$D$6:$I$6</c:f>
              <c:strCache>
                <c:ptCount val="6"/>
                <c:pt idx="0">
                  <c:v>Dud</c:v>
                </c:pt>
                <c:pt idx="1">
                  <c:v>1 to 2.5</c:v>
                </c:pt>
                <c:pt idx="2">
                  <c:v>2.5 to 5</c:v>
                </c:pt>
                <c:pt idx="3">
                  <c:v>5 to 10</c:v>
                </c:pt>
                <c:pt idx="4">
                  <c:v>10 to 20</c:v>
                </c:pt>
                <c:pt idx="5">
                  <c:v>20</c:v>
                </c:pt>
              </c:strCache>
            </c:strRef>
          </c:cat>
          <c:val>
            <c:numRef>
              <c:f>Sheet1!$D$16:$I$16</c:f>
              <c:numCache>
                <c:formatCode>General</c:formatCode>
                <c:ptCount val="6"/>
                <c:pt idx="0">
                  <c:v>0.61</c:v>
                </c:pt>
                <c:pt idx="1">
                  <c:v>0.19</c:v>
                </c:pt>
                <c:pt idx="2">
                  <c:v>0.1</c:v>
                </c:pt>
                <c:pt idx="3">
                  <c:v>6.5000000000000002E-2</c:v>
                </c:pt>
                <c:pt idx="4">
                  <c:v>0.03</c:v>
                </c:pt>
                <c:pt idx="5">
                  <c:v>0.01</c:v>
                </c:pt>
              </c:numCache>
            </c:numRef>
          </c:val>
        </c:ser>
        <c:ser>
          <c:idx val="2"/>
          <c:order val="2"/>
          <c:tx>
            <c:strRef>
              <c:f>Sheet1!$C$8</c:f>
              <c:strCache>
                <c:ptCount val="1"/>
                <c:pt idx="0">
                  <c:v>Once GEM*STAR  10 tons (8.5 kg)</c:v>
                </c:pt>
              </c:strCache>
            </c:strRef>
          </c:tx>
          <c:spPr>
            <a:solidFill>
              <a:srgbClr val="00B050"/>
            </a:solidFill>
          </c:spPr>
          <c:invertIfNegative val="0"/>
          <c:cat>
            <c:strRef>
              <c:f>Sheet1!$D$6:$I$6</c:f>
              <c:strCache>
                <c:ptCount val="6"/>
                <c:pt idx="0">
                  <c:v>Dud</c:v>
                </c:pt>
                <c:pt idx="1">
                  <c:v>1 to 2.5</c:v>
                </c:pt>
                <c:pt idx="2">
                  <c:v>2.5 to 5</c:v>
                </c:pt>
                <c:pt idx="3">
                  <c:v>5 to 10</c:v>
                </c:pt>
                <c:pt idx="4">
                  <c:v>10 to 20</c:v>
                </c:pt>
                <c:pt idx="5">
                  <c:v>20</c:v>
                </c:pt>
              </c:strCache>
            </c:strRef>
          </c:cat>
          <c:val>
            <c:numRef>
              <c:f>Sheet1!$D$8:$I$8</c:f>
              <c:numCache>
                <c:formatCode>General</c:formatCode>
                <c:ptCount val="6"/>
                <c:pt idx="0">
                  <c:v>0.42</c:v>
                </c:pt>
                <c:pt idx="1">
                  <c:v>0.19</c:v>
                </c:pt>
                <c:pt idx="2">
                  <c:v>0.15</c:v>
                </c:pt>
                <c:pt idx="3">
                  <c:v>0.11</c:v>
                </c:pt>
                <c:pt idx="4">
                  <c:v>7.0000000000000007E-2</c:v>
                </c:pt>
                <c:pt idx="5">
                  <c:v>5.3999999999999999E-2</c:v>
                </c:pt>
              </c:numCache>
            </c:numRef>
          </c:val>
        </c:ser>
        <c:ser>
          <c:idx val="3"/>
          <c:order val="3"/>
          <c:tx>
            <c:strRef>
              <c:f>Sheet1!$C$9</c:f>
              <c:strCache>
                <c:ptCount val="1"/>
                <c:pt idx="0">
                  <c:v>Once MOX in LWR 37.5 tons (5.24 kg)</c:v>
                </c:pt>
              </c:strCache>
            </c:strRef>
          </c:tx>
          <c:spPr>
            <a:solidFill>
              <a:srgbClr val="FFCC00"/>
            </a:solidFill>
          </c:spPr>
          <c:invertIfNegative val="0"/>
          <c:cat>
            <c:strRef>
              <c:f>Sheet1!$D$6:$I$6</c:f>
              <c:strCache>
                <c:ptCount val="6"/>
                <c:pt idx="0">
                  <c:v>Dud</c:v>
                </c:pt>
                <c:pt idx="1">
                  <c:v>1 to 2.5</c:v>
                </c:pt>
                <c:pt idx="2">
                  <c:v>2.5 to 5</c:v>
                </c:pt>
                <c:pt idx="3">
                  <c:v>5 to 10</c:v>
                </c:pt>
                <c:pt idx="4">
                  <c:v>10 to 20</c:v>
                </c:pt>
                <c:pt idx="5">
                  <c:v>20</c:v>
                </c:pt>
              </c:strCache>
            </c:strRef>
          </c:cat>
          <c:val>
            <c:numRef>
              <c:f>Sheet1!$D$9:$I$9</c:f>
              <c:numCache>
                <c:formatCode>General</c:formatCode>
                <c:ptCount val="6"/>
                <c:pt idx="0">
                  <c:v>0.19</c:v>
                </c:pt>
                <c:pt idx="1">
                  <c:v>0.17</c:v>
                </c:pt>
                <c:pt idx="2">
                  <c:v>0.16</c:v>
                </c:pt>
                <c:pt idx="3">
                  <c:v>0.13</c:v>
                </c:pt>
                <c:pt idx="4">
                  <c:v>0.12</c:v>
                </c:pt>
                <c:pt idx="5">
                  <c:v>0.223</c:v>
                </c:pt>
              </c:numCache>
            </c:numRef>
          </c:val>
        </c:ser>
        <c:ser>
          <c:idx val="4"/>
          <c:order val="4"/>
          <c:tx>
            <c:strRef>
              <c:f>Sheet1!$C$10</c:f>
              <c:strCache>
                <c:ptCount val="1"/>
                <c:pt idx="0">
                  <c:v>Once through FBR  39 tons (4.14 kg)</c:v>
                </c:pt>
              </c:strCache>
            </c:strRef>
          </c:tx>
          <c:spPr>
            <a:solidFill>
              <a:srgbClr val="CC3300"/>
            </a:solidFill>
          </c:spPr>
          <c:invertIfNegative val="0"/>
          <c:cat>
            <c:strRef>
              <c:f>Sheet1!$D$6:$I$6</c:f>
              <c:strCache>
                <c:ptCount val="6"/>
                <c:pt idx="0">
                  <c:v>Dud</c:v>
                </c:pt>
                <c:pt idx="1">
                  <c:v>1 to 2.5</c:v>
                </c:pt>
                <c:pt idx="2">
                  <c:v>2.5 to 5</c:v>
                </c:pt>
                <c:pt idx="3">
                  <c:v>5 to 10</c:v>
                </c:pt>
                <c:pt idx="4">
                  <c:v>10 to 20</c:v>
                </c:pt>
                <c:pt idx="5">
                  <c:v>20</c:v>
                </c:pt>
              </c:strCache>
            </c:strRef>
          </c:cat>
          <c:val>
            <c:numRef>
              <c:f>Sheet1!$D$10:$I$10</c:f>
              <c:numCache>
                <c:formatCode>General</c:formatCode>
                <c:ptCount val="6"/>
                <c:pt idx="0">
                  <c:v>0.05</c:v>
                </c:pt>
                <c:pt idx="1">
                  <c:v>0.05</c:v>
                </c:pt>
                <c:pt idx="2">
                  <c:v>7.0000000000000007E-2</c:v>
                </c:pt>
                <c:pt idx="3">
                  <c:v>0.08</c:v>
                </c:pt>
                <c:pt idx="4">
                  <c:v>0.12</c:v>
                </c:pt>
                <c:pt idx="5">
                  <c:v>0.68</c:v>
                </c:pt>
              </c:numCache>
            </c:numRef>
          </c:val>
        </c:ser>
        <c:ser>
          <c:idx val="5"/>
          <c:order val="5"/>
          <c:tx>
            <c:strRef>
              <c:f>Sheet1!$C$11</c:f>
              <c:strCache>
                <c:ptCount val="1"/>
                <c:pt idx="0">
                  <c:v>No burning  34 tons (3 kg)</c:v>
                </c:pt>
              </c:strCache>
            </c:strRef>
          </c:tx>
          <c:spPr>
            <a:solidFill>
              <a:srgbClr val="FF0000"/>
            </a:solidFill>
          </c:spPr>
          <c:invertIfNegative val="0"/>
          <c:cat>
            <c:strRef>
              <c:f>Sheet1!$D$6:$I$6</c:f>
              <c:strCache>
                <c:ptCount val="6"/>
                <c:pt idx="0">
                  <c:v>Dud</c:v>
                </c:pt>
                <c:pt idx="1">
                  <c:v>1 to 2.5</c:v>
                </c:pt>
                <c:pt idx="2">
                  <c:v>2.5 to 5</c:v>
                </c:pt>
                <c:pt idx="3">
                  <c:v>5 to 10</c:v>
                </c:pt>
                <c:pt idx="4">
                  <c:v>10 to 20</c:v>
                </c:pt>
                <c:pt idx="5">
                  <c:v>20</c:v>
                </c:pt>
              </c:strCache>
            </c:strRef>
          </c:cat>
          <c:val>
            <c:numRef>
              <c:f>Sheet1!$D$11:$I$11</c:f>
              <c:numCache>
                <c:formatCode>General</c:formatCode>
                <c:ptCount val="6"/>
                <c:pt idx="0">
                  <c:v>0.01</c:v>
                </c:pt>
                <c:pt idx="1">
                  <c:v>8.0000000000000002E-3</c:v>
                </c:pt>
                <c:pt idx="2">
                  <c:v>1.2E-2</c:v>
                </c:pt>
                <c:pt idx="3">
                  <c:v>1.4E-2</c:v>
                </c:pt>
                <c:pt idx="4">
                  <c:v>1.6E-2</c:v>
                </c:pt>
                <c:pt idx="5">
                  <c:v>0.94</c:v>
                </c:pt>
              </c:numCache>
            </c:numRef>
          </c:val>
        </c:ser>
        <c:dLbls>
          <c:showLegendKey val="0"/>
          <c:showVal val="0"/>
          <c:showCatName val="0"/>
          <c:showSerName val="0"/>
          <c:showPercent val="0"/>
          <c:showBubbleSize val="0"/>
        </c:dLbls>
        <c:gapWidth val="150"/>
        <c:shape val="box"/>
        <c:axId val="390649728"/>
        <c:axId val="390651264"/>
        <c:axId val="390640512"/>
      </c:bar3DChart>
      <c:catAx>
        <c:axId val="390649728"/>
        <c:scaling>
          <c:orientation val="minMax"/>
        </c:scaling>
        <c:delete val="0"/>
        <c:axPos val="b"/>
        <c:majorTickMark val="out"/>
        <c:minorTickMark val="none"/>
        <c:tickLblPos val="nextTo"/>
        <c:txPr>
          <a:bodyPr/>
          <a:lstStyle/>
          <a:p>
            <a:pPr>
              <a:defRPr sz="1400" b="1"/>
            </a:pPr>
            <a:endParaRPr lang="en-US"/>
          </a:p>
        </c:txPr>
        <c:crossAx val="390651264"/>
        <c:crosses val="autoZero"/>
        <c:auto val="1"/>
        <c:lblAlgn val="ctr"/>
        <c:lblOffset val="100"/>
        <c:noMultiLvlLbl val="0"/>
      </c:catAx>
      <c:valAx>
        <c:axId val="390651264"/>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390649728"/>
        <c:crosses val="autoZero"/>
        <c:crossBetween val="between"/>
      </c:valAx>
      <c:serAx>
        <c:axId val="390640512"/>
        <c:scaling>
          <c:orientation val="minMax"/>
        </c:scaling>
        <c:delete val="0"/>
        <c:axPos val="b"/>
        <c:majorTickMark val="out"/>
        <c:minorTickMark val="none"/>
        <c:tickLblPos val="nextTo"/>
        <c:txPr>
          <a:bodyPr/>
          <a:lstStyle/>
          <a:p>
            <a:pPr>
              <a:defRPr sz="1200" b="1"/>
            </a:pPr>
            <a:endParaRPr lang="en-US"/>
          </a:p>
        </c:txPr>
        <c:crossAx val="390651264"/>
        <c:crosses val="autoZero"/>
      </c:serAx>
    </c:plotArea>
    <c:plotVisOnly val="1"/>
    <c:dispBlanksAs val="gap"/>
    <c:showDLblsOverMax val="0"/>
  </c:chart>
  <c:spPr>
    <a:noFill/>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0.625</cdr:x>
      <cdr:y>0.86805</cdr:y>
    </cdr:from>
    <cdr:to>
      <cdr:x>0.73049</cdr:x>
      <cdr:y>0.91493</cdr:y>
    </cdr:to>
    <cdr:sp macro="" textlink="">
      <cdr:nvSpPr>
        <cdr:cNvPr id="2" name="TextBox 1"/>
        <cdr:cNvSpPr txBox="1"/>
      </cdr:nvSpPr>
      <cdr:spPr>
        <a:xfrm xmlns:a="http://schemas.openxmlformats.org/drawingml/2006/main">
          <a:off x="5417345" y="5467351"/>
          <a:ext cx="914400"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a:t>Twice</a:t>
          </a:r>
          <a:r>
            <a:rPr lang="en-US" sz="1400" b="1" baseline="0"/>
            <a:t> thru </a:t>
          </a:r>
          <a:r>
            <a:rPr lang="en-US" sz="1400" b="1"/>
            <a:t>GEM*STAR</a:t>
          </a:r>
        </a:p>
      </cdr:txBody>
    </cdr:sp>
  </cdr:relSizeAnchor>
  <cdr:relSizeAnchor xmlns:cdr="http://schemas.openxmlformats.org/drawingml/2006/chartDrawing">
    <cdr:from>
      <cdr:x>0.6489</cdr:x>
      <cdr:y>0.83403</cdr:y>
    </cdr:from>
    <cdr:to>
      <cdr:x>0.7544</cdr:x>
      <cdr:y>0.88507</cdr:y>
    </cdr:to>
    <cdr:sp macro="" textlink="">
      <cdr:nvSpPr>
        <cdr:cNvPr id="3" name="TextBox 2"/>
        <cdr:cNvSpPr txBox="1"/>
      </cdr:nvSpPr>
      <cdr:spPr>
        <a:xfrm xmlns:a="http://schemas.openxmlformats.org/drawingml/2006/main">
          <a:off x="5334000" y="4978003"/>
          <a:ext cx="867218" cy="3046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Once thru GEM*STAR</a:t>
          </a:r>
        </a:p>
      </cdr:txBody>
    </cdr:sp>
  </cdr:relSizeAnchor>
  <cdr:relSizeAnchor xmlns:cdr="http://schemas.openxmlformats.org/drawingml/2006/chartDrawing">
    <cdr:from>
      <cdr:x>0.68681</cdr:x>
      <cdr:y>0.76371</cdr:y>
    </cdr:from>
    <cdr:to>
      <cdr:x>0.79231</cdr:x>
      <cdr:y>0.80907</cdr:y>
    </cdr:to>
    <cdr:sp macro="" textlink="">
      <cdr:nvSpPr>
        <cdr:cNvPr id="4" name="TextBox 3"/>
        <cdr:cNvSpPr txBox="1"/>
      </cdr:nvSpPr>
      <cdr:spPr>
        <a:xfrm xmlns:a="http://schemas.openxmlformats.org/drawingml/2006/main">
          <a:off x="5953125" y="4810126"/>
          <a:ext cx="91440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a:t>Twice thu LWR</a:t>
          </a:r>
        </a:p>
      </cdr:txBody>
    </cdr:sp>
  </cdr:relSizeAnchor>
  <cdr:relSizeAnchor xmlns:cdr="http://schemas.openxmlformats.org/drawingml/2006/chartDrawing">
    <cdr:from>
      <cdr:x>0.70452</cdr:x>
      <cdr:y>0.7319</cdr:y>
    </cdr:from>
    <cdr:to>
      <cdr:x>0.81001</cdr:x>
      <cdr:y>0.77348</cdr:y>
    </cdr:to>
    <cdr:sp macro="" textlink="">
      <cdr:nvSpPr>
        <cdr:cNvPr id="5" name="TextBox 4"/>
        <cdr:cNvSpPr txBox="1"/>
      </cdr:nvSpPr>
      <cdr:spPr>
        <a:xfrm xmlns:a="http://schemas.openxmlformats.org/drawingml/2006/main">
          <a:off x="5791200" y="4368403"/>
          <a:ext cx="867135" cy="2481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Once thru LWR</a:t>
          </a:r>
        </a:p>
      </cdr:txBody>
    </cdr:sp>
  </cdr:relSizeAnchor>
  <cdr:relSizeAnchor xmlns:cdr="http://schemas.openxmlformats.org/drawingml/2006/chartDrawing">
    <cdr:from>
      <cdr:x>0.7416</cdr:x>
      <cdr:y>0.68083</cdr:y>
    </cdr:from>
    <cdr:to>
      <cdr:x>0.85011</cdr:x>
      <cdr:y>0.72809</cdr:y>
    </cdr:to>
    <cdr:sp macro="" textlink="">
      <cdr:nvSpPr>
        <cdr:cNvPr id="6" name="TextBox 5"/>
        <cdr:cNvSpPr txBox="1"/>
      </cdr:nvSpPr>
      <cdr:spPr>
        <a:xfrm xmlns:a="http://schemas.openxmlformats.org/drawingml/2006/main">
          <a:off x="6096000" y="4063603"/>
          <a:ext cx="891960" cy="28207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Thru FBR</a:t>
          </a:r>
        </a:p>
      </cdr:txBody>
    </cdr:sp>
  </cdr:relSizeAnchor>
  <cdr:relSizeAnchor xmlns:cdr="http://schemas.openxmlformats.org/drawingml/2006/chartDrawing">
    <cdr:from>
      <cdr:x>0.7761</cdr:x>
      <cdr:y>0.6276</cdr:y>
    </cdr:from>
    <cdr:to>
      <cdr:x>0.88159</cdr:x>
      <cdr:y>0.67297</cdr:y>
    </cdr:to>
    <cdr:sp macro="" textlink="">
      <cdr:nvSpPr>
        <cdr:cNvPr id="7" name="TextBox 6"/>
        <cdr:cNvSpPr txBox="1"/>
      </cdr:nvSpPr>
      <cdr:spPr>
        <a:xfrm xmlns:a="http://schemas.openxmlformats.org/drawingml/2006/main">
          <a:off x="6727031" y="3952876"/>
          <a:ext cx="91440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a:t>W-Pu</a:t>
          </a:r>
        </a:p>
      </cdr:txBody>
    </cdr:sp>
  </cdr:relSizeAnchor>
  <cdr:relSizeAnchor xmlns:cdr="http://schemas.openxmlformats.org/drawingml/2006/chartDrawing">
    <cdr:from>
      <cdr:x>0.07692</cdr:x>
      <cdr:y>0.91909</cdr:y>
    </cdr:from>
    <cdr:to>
      <cdr:x>0.18242</cdr:x>
      <cdr:y>0.96786</cdr:y>
    </cdr:to>
    <cdr:sp macro="" textlink="">
      <cdr:nvSpPr>
        <cdr:cNvPr id="9" name="TextBox 8"/>
        <cdr:cNvSpPr txBox="1"/>
      </cdr:nvSpPr>
      <cdr:spPr>
        <a:xfrm xmlns:a="http://schemas.openxmlformats.org/drawingml/2006/main">
          <a:off x="666750" y="5788819"/>
          <a:ext cx="914400" cy="3071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0.05495</cdr:x>
      <cdr:y>0.06238</cdr:y>
    </cdr:from>
    <cdr:to>
      <cdr:x>0.16044</cdr:x>
      <cdr:y>0.20756</cdr:y>
    </cdr:to>
    <cdr:sp macro="" textlink="">
      <cdr:nvSpPr>
        <cdr:cNvPr id="10" name="TextBox 9"/>
        <cdr:cNvSpPr txBox="1"/>
      </cdr:nvSpPr>
      <cdr:spPr>
        <a:xfrm xmlns:a="http://schemas.openxmlformats.org/drawingml/2006/main">
          <a:off x="476250" y="39290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0.16541</cdr:x>
      <cdr:y>0.93421</cdr:y>
    </cdr:from>
    <cdr:to>
      <cdr:x>0.2709</cdr:x>
      <cdr:y>1</cdr:y>
    </cdr:to>
    <cdr:sp macro="" textlink="">
      <cdr:nvSpPr>
        <cdr:cNvPr id="2" name="TextBox 1"/>
        <cdr:cNvSpPr txBox="1"/>
      </cdr:nvSpPr>
      <cdr:spPr>
        <a:xfrm xmlns:a="http://schemas.openxmlformats.org/drawingml/2006/main">
          <a:off x="1371600" y="5694944"/>
          <a:ext cx="874729" cy="4010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t>Yield in kilotons</a:t>
          </a:r>
        </a:p>
      </cdr:txBody>
    </cdr:sp>
  </cdr:relSizeAnchor>
  <cdr:relSizeAnchor xmlns:cdr="http://schemas.openxmlformats.org/drawingml/2006/chartDrawing">
    <cdr:from>
      <cdr:x>0.78434</cdr:x>
      <cdr:y>0.08696</cdr:y>
    </cdr:from>
    <cdr:to>
      <cdr:x>0.88984</cdr:x>
      <cdr:y>0.38563</cdr:y>
    </cdr:to>
    <cdr:sp macro="" textlink="">
      <cdr:nvSpPr>
        <cdr:cNvPr id="3" name="TextBox 2"/>
        <cdr:cNvSpPr txBox="1"/>
      </cdr:nvSpPr>
      <cdr:spPr>
        <a:xfrm xmlns:a="http://schemas.openxmlformats.org/drawingml/2006/main">
          <a:off x="6503787" y="530108"/>
          <a:ext cx="874812" cy="18206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000" b="1" dirty="0"/>
            <a:t>Spontaneous</a:t>
          </a:r>
          <a:r>
            <a:rPr lang="en-US" sz="2000" b="1" baseline="0" dirty="0"/>
            <a:t> Fission </a:t>
          </a:r>
        </a:p>
        <a:p xmlns:a="http://schemas.openxmlformats.org/drawingml/2006/main">
          <a:pPr algn="ctr"/>
          <a:r>
            <a:rPr lang="en-US" sz="2000" b="1" baseline="0" dirty="0"/>
            <a:t>Neutron Impact</a:t>
          </a:r>
        </a:p>
        <a:p xmlns:a="http://schemas.openxmlformats.org/drawingml/2006/main">
          <a:pPr algn="ctr"/>
          <a:r>
            <a:rPr lang="en-US" sz="2000" b="1" baseline="0" dirty="0"/>
            <a:t> on </a:t>
          </a:r>
          <a:r>
            <a:rPr lang="en-US" sz="2000" b="1" dirty="0"/>
            <a:t>Yield Probability</a:t>
          </a:r>
        </a:p>
        <a:p xmlns:a="http://schemas.openxmlformats.org/drawingml/2006/main">
          <a:pPr algn="ctr"/>
          <a:r>
            <a:rPr lang="en-US" sz="1600" b="1" baseline="0" dirty="0"/>
            <a:t>Implosion speed</a:t>
          </a:r>
        </a:p>
        <a:p xmlns:a="http://schemas.openxmlformats.org/drawingml/2006/main">
          <a:pPr algn="ctr"/>
          <a:r>
            <a:rPr lang="en-US" sz="1600" b="1" baseline="0" dirty="0"/>
            <a:t> twice Trinity</a:t>
          </a:r>
        </a:p>
        <a:p xmlns:a="http://schemas.openxmlformats.org/drawingml/2006/main">
          <a:pPr algn="ctr"/>
          <a:r>
            <a:rPr lang="en-US" sz="1600" b="1" baseline="0" dirty="0"/>
            <a:t>3 kg W-</a:t>
          </a:r>
          <a:r>
            <a:rPr lang="en-US" sz="1600" b="1" baseline="0" dirty="0" err="1"/>
            <a:t>Pu</a:t>
          </a:r>
          <a:endParaRPr lang="en-US" sz="1600" b="1" dirty="0"/>
        </a:p>
      </cdr:txBody>
    </cdr:sp>
  </cdr:relSizeAnchor>
  <cdr:relSizeAnchor xmlns:cdr="http://schemas.openxmlformats.org/drawingml/2006/chartDrawing">
    <cdr:from>
      <cdr:x>0.3544</cdr:x>
      <cdr:y>0.46503</cdr:y>
    </cdr:from>
    <cdr:to>
      <cdr:x>0.52582</cdr:x>
      <cdr:y>0.63138</cdr:y>
    </cdr:to>
    <cdr:sp macro="" textlink="">
      <cdr:nvSpPr>
        <cdr:cNvPr id="4" name="TextBox 3"/>
        <cdr:cNvSpPr txBox="1"/>
      </cdr:nvSpPr>
      <cdr:spPr>
        <a:xfrm xmlns:a="http://schemas.openxmlformats.org/drawingml/2006/main">
          <a:off x="3071813" y="2928937"/>
          <a:ext cx="1485900" cy="1047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a:t>47 % of LWR-burned W-Pu </a:t>
          </a:r>
        </a:p>
        <a:p xmlns:a="http://schemas.openxmlformats.org/drawingml/2006/main">
          <a:pPr algn="ctr"/>
          <a:r>
            <a:rPr lang="en-US" sz="1400" b="1"/>
            <a:t>will</a:t>
          </a:r>
          <a:r>
            <a:rPr lang="en-US" sz="1400" b="1" baseline="0"/>
            <a:t> yield at least 5 KT</a:t>
          </a:r>
        </a:p>
        <a:p xmlns:a="http://schemas.openxmlformats.org/drawingml/2006/main">
          <a:pPr algn="ctr"/>
          <a:r>
            <a:rPr lang="en-US" sz="1400" b="1" baseline="0">
              <a:solidFill>
                <a:srgbClr val="FF0000"/>
              </a:solidFill>
            </a:rPr>
            <a:t>with only spontaneous</a:t>
          </a:r>
        </a:p>
        <a:p xmlns:a="http://schemas.openxmlformats.org/drawingml/2006/main">
          <a:pPr algn="ctr"/>
          <a:r>
            <a:rPr lang="en-US" sz="1400" b="1" baseline="0">
              <a:solidFill>
                <a:srgbClr val="FF0000"/>
              </a:solidFill>
            </a:rPr>
            <a:t>fission neutrons </a:t>
          </a:r>
          <a:endParaRPr lang="en-US" sz="1400" b="1">
            <a:solidFill>
              <a:srgbClr val="FF0000"/>
            </a:solidFill>
          </a:endParaRPr>
        </a:p>
      </cdr:txBody>
    </cdr:sp>
  </cdr:relSizeAnchor>
  <cdr:relSizeAnchor xmlns:cdr="http://schemas.openxmlformats.org/drawingml/2006/chartDrawing">
    <cdr:from>
      <cdr:x>0.53434</cdr:x>
      <cdr:y>0.57278</cdr:y>
    </cdr:from>
    <cdr:to>
      <cdr:x>0.5989</cdr:x>
      <cdr:y>0.64083</cdr:y>
    </cdr:to>
    <cdr:cxnSp macro="">
      <cdr:nvCxnSpPr>
        <cdr:cNvPr id="6" name="Straight Arrow Connector 5"/>
        <cdr:cNvCxnSpPr/>
      </cdr:nvCxnSpPr>
      <cdr:spPr>
        <a:xfrm xmlns:a="http://schemas.openxmlformats.org/drawingml/2006/main">
          <a:off x="4631532" y="3607595"/>
          <a:ext cx="559593" cy="42862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0.38599</cdr:x>
      <cdr:y>0.30435</cdr:y>
    </cdr:from>
    <cdr:to>
      <cdr:x>0.49148</cdr:x>
      <cdr:y>0.47637</cdr:y>
    </cdr:to>
    <cdr:sp macro="" textlink="">
      <cdr:nvSpPr>
        <cdr:cNvPr id="9" name="TextBox 8"/>
        <cdr:cNvSpPr txBox="1"/>
      </cdr:nvSpPr>
      <cdr:spPr>
        <a:xfrm xmlns:a="http://schemas.openxmlformats.org/drawingml/2006/main">
          <a:off x="3345657" y="1916907"/>
          <a:ext cx="914400" cy="10834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dirty="0"/>
            <a:t>88 % of  W-</a:t>
          </a:r>
          <a:r>
            <a:rPr lang="en-US" sz="1400" b="1" dirty="0" err="1"/>
            <a:t>Pu</a:t>
          </a:r>
          <a:r>
            <a:rPr lang="en-US" sz="1400" b="1" dirty="0"/>
            <a:t>  thru fast</a:t>
          </a:r>
          <a:r>
            <a:rPr lang="en-US" sz="1400" b="1" baseline="0" dirty="0"/>
            <a:t> reactors</a:t>
          </a:r>
        </a:p>
        <a:p xmlns:a="http://schemas.openxmlformats.org/drawingml/2006/main">
          <a:pPr algn="ctr"/>
          <a:r>
            <a:rPr lang="en-US" sz="1400" b="1" baseline="0" dirty="0"/>
            <a:t>will yield at least 5 KT</a:t>
          </a:r>
        </a:p>
        <a:p xmlns:a="http://schemas.openxmlformats.org/drawingml/2006/main">
          <a:pPr algn="ctr"/>
          <a:r>
            <a:rPr lang="en-US" sz="1400" b="1" baseline="0" dirty="0"/>
            <a:t>with properly timed </a:t>
          </a:r>
        </a:p>
        <a:p xmlns:a="http://schemas.openxmlformats.org/drawingml/2006/main">
          <a:pPr algn="ctr"/>
          <a:r>
            <a:rPr lang="en-US" sz="1400" b="1" baseline="0" dirty="0"/>
            <a:t>neutron pulse </a:t>
          </a:r>
          <a:endParaRPr lang="en-US" sz="1400" b="1" dirty="0"/>
        </a:p>
      </cdr:txBody>
    </cdr:sp>
  </cdr:relSizeAnchor>
  <cdr:relSizeAnchor xmlns:cdr="http://schemas.openxmlformats.org/drawingml/2006/chartDrawing">
    <cdr:from>
      <cdr:x>0.54396</cdr:x>
      <cdr:y>0.38374</cdr:y>
    </cdr:from>
    <cdr:to>
      <cdr:x>0.62225</cdr:x>
      <cdr:y>0.38563</cdr:y>
    </cdr:to>
    <cdr:cxnSp macro="">
      <cdr:nvCxnSpPr>
        <cdr:cNvPr id="11" name="Straight Arrow Connector 10"/>
        <cdr:cNvCxnSpPr/>
      </cdr:nvCxnSpPr>
      <cdr:spPr>
        <a:xfrm xmlns:a="http://schemas.openxmlformats.org/drawingml/2006/main" flipV="1">
          <a:off x="4714875" y="2416969"/>
          <a:ext cx="678656" cy="1190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0.39973</cdr:x>
      <cdr:y>0.13043</cdr:y>
    </cdr:from>
    <cdr:to>
      <cdr:x>0.55632</cdr:x>
      <cdr:y>0.28355</cdr:y>
    </cdr:to>
    <cdr:sp macro="" textlink="">
      <cdr:nvSpPr>
        <cdr:cNvPr id="12" name="TextBox 11"/>
        <cdr:cNvSpPr txBox="1"/>
      </cdr:nvSpPr>
      <cdr:spPr>
        <a:xfrm xmlns:a="http://schemas.openxmlformats.org/drawingml/2006/main">
          <a:off x="3464717" y="821532"/>
          <a:ext cx="1357313" cy="96440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a:t>97 % W-Pu will  yield</a:t>
          </a:r>
        </a:p>
        <a:p xmlns:a="http://schemas.openxmlformats.org/drawingml/2006/main">
          <a:pPr algn="ctr"/>
          <a:r>
            <a:rPr lang="en-US" sz="1400" b="1"/>
            <a:t>at least</a:t>
          </a:r>
          <a:r>
            <a:rPr lang="en-US" sz="1400" b="1" baseline="0"/>
            <a:t> 5 KT</a:t>
          </a:r>
        </a:p>
        <a:p xmlns:a="http://schemas.openxmlformats.org/drawingml/2006/main">
          <a:pPr algn="ctr"/>
          <a:r>
            <a:rPr lang="en-US" sz="1400" b="1"/>
            <a:t>with properly timed</a:t>
          </a:r>
          <a:endParaRPr lang="en-US" sz="1400" b="1" baseline="0"/>
        </a:p>
        <a:p xmlns:a="http://schemas.openxmlformats.org/drawingml/2006/main">
          <a:pPr algn="ctr"/>
          <a:r>
            <a:rPr lang="en-US" sz="1400" b="1" baseline="0"/>
            <a:t>neutron pulse</a:t>
          </a:r>
          <a:endParaRPr lang="en-US" sz="1400" b="1"/>
        </a:p>
      </cdr:txBody>
    </cdr:sp>
  </cdr:relSizeAnchor>
  <cdr:relSizeAnchor xmlns:cdr="http://schemas.openxmlformats.org/drawingml/2006/chartDrawing">
    <cdr:from>
      <cdr:x>0.55632</cdr:x>
      <cdr:y>0.17391</cdr:y>
    </cdr:from>
    <cdr:to>
      <cdr:x>0.64011</cdr:x>
      <cdr:y>0.20699</cdr:y>
    </cdr:to>
    <cdr:cxnSp macro="">
      <cdr:nvCxnSpPr>
        <cdr:cNvPr id="14" name="Straight Arrow Connector 13"/>
        <cdr:cNvCxnSpPr>
          <a:stCxn xmlns:a="http://schemas.openxmlformats.org/drawingml/2006/main" id="12" idx="3"/>
        </cdr:cNvCxnSpPr>
      </cdr:nvCxnSpPr>
      <cdr:spPr>
        <a:xfrm xmlns:a="http://schemas.openxmlformats.org/drawingml/2006/main" flipV="1">
          <a:off x="4822030" y="1095375"/>
          <a:ext cx="726282" cy="20836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0.53022</cdr:x>
      <cdr:y>0.58223</cdr:y>
    </cdr:from>
    <cdr:to>
      <cdr:x>0.53571</cdr:x>
      <cdr:y>0.68998</cdr:y>
    </cdr:to>
    <cdr:cxnSp macro="">
      <cdr:nvCxnSpPr>
        <cdr:cNvPr id="22" name="Straight Arrow Connector 21"/>
        <cdr:cNvCxnSpPr/>
      </cdr:nvCxnSpPr>
      <cdr:spPr>
        <a:xfrm xmlns:a="http://schemas.openxmlformats.org/drawingml/2006/main" flipH="1">
          <a:off x="4595813" y="3667125"/>
          <a:ext cx="47624" cy="67865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0.45192</cdr:x>
      <cdr:y>0.57845</cdr:y>
    </cdr:from>
    <cdr:to>
      <cdr:x>0.53709</cdr:x>
      <cdr:y>0.67486</cdr:y>
    </cdr:to>
    <cdr:cxnSp macro="">
      <cdr:nvCxnSpPr>
        <cdr:cNvPr id="24" name="Straight Arrow Connector 23"/>
        <cdr:cNvCxnSpPr/>
      </cdr:nvCxnSpPr>
      <cdr:spPr>
        <a:xfrm xmlns:a="http://schemas.openxmlformats.org/drawingml/2006/main" flipH="1">
          <a:off x="3917156" y="3643313"/>
          <a:ext cx="738189" cy="60721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48" cy="479891"/>
          </a:xfrm>
          <a:prstGeom prst="rect">
            <a:avLst/>
          </a:prstGeom>
        </p:spPr>
        <p:txBody>
          <a:bodyPr vert="horz" lIns="96085" tIns="48043" rIns="96085" bIns="48043" rtlCol="0"/>
          <a:lstStyle>
            <a:lvl1pPr algn="l">
              <a:defRPr sz="1300"/>
            </a:lvl1pPr>
          </a:lstStyle>
          <a:p>
            <a:endParaRPr lang="en-US"/>
          </a:p>
        </p:txBody>
      </p:sp>
      <p:sp>
        <p:nvSpPr>
          <p:cNvPr id="3" name="Date Placeholder 2"/>
          <p:cNvSpPr>
            <a:spLocks noGrp="1"/>
          </p:cNvSpPr>
          <p:nvPr>
            <p:ph type="dt" idx="1"/>
          </p:nvPr>
        </p:nvSpPr>
        <p:spPr>
          <a:xfrm>
            <a:off x="4143312" y="0"/>
            <a:ext cx="3170248" cy="479891"/>
          </a:xfrm>
          <a:prstGeom prst="rect">
            <a:avLst/>
          </a:prstGeom>
        </p:spPr>
        <p:txBody>
          <a:bodyPr vert="horz" lIns="96085" tIns="48043" rIns="96085" bIns="48043" rtlCol="0"/>
          <a:lstStyle>
            <a:lvl1pPr algn="r">
              <a:defRPr sz="1300"/>
            </a:lvl1pPr>
          </a:lstStyle>
          <a:p>
            <a:fld id="{920EB18B-090C-42FB-BDE4-BF6CEB083F9B}" type="datetimeFigureOut">
              <a:rPr lang="en-US" smtClean="0"/>
              <a:t>7/27/2016</a:t>
            </a:fld>
            <a:endParaRPr lang="en-US"/>
          </a:p>
        </p:txBody>
      </p:sp>
      <p:sp>
        <p:nvSpPr>
          <p:cNvPr id="4" name="Slide Image Placeholder 3"/>
          <p:cNvSpPr>
            <a:spLocks noGrp="1" noRot="1" noChangeAspect="1"/>
          </p:cNvSpPr>
          <p:nvPr>
            <p:ph type="sldImg" idx="2"/>
          </p:nvPr>
        </p:nvSpPr>
        <p:spPr>
          <a:xfrm>
            <a:off x="1257300" y="719138"/>
            <a:ext cx="4800600" cy="3602037"/>
          </a:xfrm>
          <a:prstGeom prst="rect">
            <a:avLst/>
          </a:prstGeom>
          <a:noFill/>
          <a:ln w="12700">
            <a:solidFill>
              <a:prstClr val="black"/>
            </a:solidFill>
          </a:ln>
        </p:spPr>
        <p:txBody>
          <a:bodyPr vert="horz" lIns="96085" tIns="48043" rIns="96085" bIns="48043" rtlCol="0" anchor="ctr"/>
          <a:lstStyle/>
          <a:p>
            <a:endParaRPr lang="en-US"/>
          </a:p>
        </p:txBody>
      </p:sp>
      <p:sp>
        <p:nvSpPr>
          <p:cNvPr id="5" name="Notes Placeholder 4"/>
          <p:cNvSpPr>
            <a:spLocks noGrp="1"/>
          </p:cNvSpPr>
          <p:nvPr>
            <p:ph type="body" sz="quarter" idx="3"/>
          </p:nvPr>
        </p:nvSpPr>
        <p:spPr>
          <a:xfrm>
            <a:off x="731849" y="4560656"/>
            <a:ext cx="5851504" cy="4320708"/>
          </a:xfrm>
          <a:prstGeom prst="rect">
            <a:avLst/>
          </a:prstGeom>
        </p:spPr>
        <p:txBody>
          <a:bodyPr vert="horz" lIns="96085" tIns="48043" rIns="96085" bIns="4804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620"/>
            <a:ext cx="3170248" cy="479891"/>
          </a:xfrm>
          <a:prstGeom prst="rect">
            <a:avLst/>
          </a:prstGeom>
        </p:spPr>
        <p:txBody>
          <a:bodyPr vert="horz" lIns="96085" tIns="48043" rIns="96085" bIns="48043" rtlCol="0" anchor="b"/>
          <a:lstStyle>
            <a:lvl1pPr algn="l">
              <a:defRPr sz="1300"/>
            </a:lvl1pPr>
          </a:lstStyle>
          <a:p>
            <a:endParaRPr lang="en-US"/>
          </a:p>
        </p:txBody>
      </p:sp>
      <p:sp>
        <p:nvSpPr>
          <p:cNvPr id="7" name="Slide Number Placeholder 6"/>
          <p:cNvSpPr>
            <a:spLocks noGrp="1"/>
          </p:cNvSpPr>
          <p:nvPr>
            <p:ph type="sldNum" sz="quarter" idx="5"/>
          </p:nvPr>
        </p:nvSpPr>
        <p:spPr>
          <a:xfrm>
            <a:off x="4143312" y="9119620"/>
            <a:ext cx="3170248" cy="479891"/>
          </a:xfrm>
          <a:prstGeom prst="rect">
            <a:avLst/>
          </a:prstGeom>
        </p:spPr>
        <p:txBody>
          <a:bodyPr vert="horz" lIns="96085" tIns="48043" rIns="96085" bIns="48043" rtlCol="0" anchor="b"/>
          <a:lstStyle>
            <a:lvl1pPr algn="r">
              <a:defRPr sz="1300"/>
            </a:lvl1pPr>
          </a:lstStyle>
          <a:p>
            <a:fld id="{39A5F8A5-5E73-4C83-A895-EF00A6A213D9}" type="slidenum">
              <a:rPr lang="en-US" smtClean="0"/>
              <a:t>‹#›</a:t>
            </a:fld>
            <a:endParaRPr lang="en-US"/>
          </a:p>
        </p:txBody>
      </p:sp>
    </p:spTree>
    <p:extLst>
      <p:ext uri="{BB962C8B-B14F-4D97-AF65-F5344CB8AC3E}">
        <p14:creationId xmlns:p14="http://schemas.microsoft.com/office/powerpoint/2010/main" val="191908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18CAC03-9350-47C4-8472-BABB6EE448B5}" type="slidenum">
              <a:rPr lang="en-US" smtClean="0">
                <a:solidFill>
                  <a:prstClr val="black"/>
                </a:solidFill>
              </a:rPr>
              <a:pPr/>
              <a:t>1</a:t>
            </a:fld>
            <a:endParaRPr lang="en-US" smtClean="0">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11</a:t>
            </a:fld>
            <a:endParaRPr lang="en-US"/>
          </a:p>
        </p:txBody>
      </p:sp>
    </p:spTree>
    <p:extLst>
      <p:ext uri="{BB962C8B-B14F-4D97-AF65-F5344CB8AC3E}">
        <p14:creationId xmlns:p14="http://schemas.microsoft.com/office/powerpoint/2010/main" val="2921029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12</a:t>
            </a:fld>
            <a:endParaRPr lang="en-US"/>
          </a:p>
        </p:txBody>
      </p:sp>
    </p:spTree>
    <p:extLst>
      <p:ext uri="{BB962C8B-B14F-4D97-AF65-F5344CB8AC3E}">
        <p14:creationId xmlns:p14="http://schemas.microsoft.com/office/powerpoint/2010/main" val="3073968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13</a:t>
            </a:fld>
            <a:endParaRPr lang="en-US"/>
          </a:p>
        </p:txBody>
      </p:sp>
    </p:spTree>
    <p:extLst>
      <p:ext uri="{BB962C8B-B14F-4D97-AF65-F5344CB8AC3E}">
        <p14:creationId xmlns:p14="http://schemas.microsoft.com/office/powerpoint/2010/main" val="937357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14</a:t>
            </a:fld>
            <a:endParaRPr lang="en-US"/>
          </a:p>
        </p:txBody>
      </p:sp>
    </p:spTree>
    <p:extLst>
      <p:ext uri="{BB962C8B-B14F-4D97-AF65-F5344CB8AC3E}">
        <p14:creationId xmlns:p14="http://schemas.microsoft.com/office/powerpoint/2010/main" val="2754486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15</a:t>
            </a:fld>
            <a:endParaRPr lang="en-US"/>
          </a:p>
        </p:txBody>
      </p:sp>
    </p:spTree>
    <p:extLst>
      <p:ext uri="{BB962C8B-B14F-4D97-AF65-F5344CB8AC3E}">
        <p14:creationId xmlns:p14="http://schemas.microsoft.com/office/powerpoint/2010/main" val="2471024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8129C-45D6-4DB8-9200-3E6BBFAEC2B3}" type="slidenum">
              <a:rPr lang="en-US">
                <a:solidFill>
                  <a:prstClr val="black"/>
                </a:solidFill>
              </a:rPr>
              <a:pPr/>
              <a:t>16</a:t>
            </a:fld>
            <a:endParaRPr lang="en-US">
              <a:solidFill>
                <a:prstClr val="black"/>
              </a:solidFill>
            </a:endParaRPr>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17</a:t>
            </a:fld>
            <a:endParaRPr lang="en-US"/>
          </a:p>
        </p:txBody>
      </p:sp>
    </p:spTree>
    <p:extLst>
      <p:ext uri="{BB962C8B-B14F-4D97-AF65-F5344CB8AC3E}">
        <p14:creationId xmlns:p14="http://schemas.microsoft.com/office/powerpoint/2010/main" val="2874008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18</a:t>
            </a:fld>
            <a:endParaRPr lang="en-US"/>
          </a:p>
        </p:txBody>
      </p:sp>
    </p:spTree>
    <p:extLst>
      <p:ext uri="{BB962C8B-B14F-4D97-AF65-F5344CB8AC3E}">
        <p14:creationId xmlns:p14="http://schemas.microsoft.com/office/powerpoint/2010/main" val="4028870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19</a:t>
            </a:fld>
            <a:endParaRPr lang="en-US"/>
          </a:p>
        </p:txBody>
      </p:sp>
    </p:spTree>
    <p:extLst>
      <p:ext uri="{BB962C8B-B14F-4D97-AF65-F5344CB8AC3E}">
        <p14:creationId xmlns:p14="http://schemas.microsoft.com/office/powerpoint/2010/main" val="3865494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20</a:t>
            </a:fld>
            <a:endParaRPr lang="en-US"/>
          </a:p>
        </p:txBody>
      </p:sp>
    </p:spTree>
    <p:extLst>
      <p:ext uri="{BB962C8B-B14F-4D97-AF65-F5344CB8AC3E}">
        <p14:creationId xmlns:p14="http://schemas.microsoft.com/office/powerpoint/2010/main" val="226160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2</a:t>
            </a:fld>
            <a:endParaRPr lang="en-US"/>
          </a:p>
        </p:txBody>
      </p:sp>
    </p:spTree>
    <p:extLst>
      <p:ext uri="{BB962C8B-B14F-4D97-AF65-F5344CB8AC3E}">
        <p14:creationId xmlns:p14="http://schemas.microsoft.com/office/powerpoint/2010/main" val="182193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21</a:t>
            </a:fld>
            <a:endParaRPr lang="en-US"/>
          </a:p>
        </p:txBody>
      </p:sp>
    </p:spTree>
    <p:extLst>
      <p:ext uri="{BB962C8B-B14F-4D97-AF65-F5344CB8AC3E}">
        <p14:creationId xmlns:p14="http://schemas.microsoft.com/office/powerpoint/2010/main" val="1365642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22</a:t>
            </a:fld>
            <a:endParaRPr lang="en-US"/>
          </a:p>
        </p:txBody>
      </p:sp>
    </p:spTree>
    <p:extLst>
      <p:ext uri="{BB962C8B-B14F-4D97-AF65-F5344CB8AC3E}">
        <p14:creationId xmlns:p14="http://schemas.microsoft.com/office/powerpoint/2010/main" val="3035667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23</a:t>
            </a:fld>
            <a:endParaRPr lang="en-US"/>
          </a:p>
        </p:txBody>
      </p:sp>
    </p:spTree>
    <p:extLst>
      <p:ext uri="{BB962C8B-B14F-4D97-AF65-F5344CB8AC3E}">
        <p14:creationId xmlns:p14="http://schemas.microsoft.com/office/powerpoint/2010/main" val="210258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24</a:t>
            </a:fld>
            <a:endParaRPr lang="en-US"/>
          </a:p>
        </p:txBody>
      </p:sp>
    </p:spTree>
    <p:extLst>
      <p:ext uri="{BB962C8B-B14F-4D97-AF65-F5344CB8AC3E}">
        <p14:creationId xmlns:p14="http://schemas.microsoft.com/office/powerpoint/2010/main" val="464866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25</a:t>
            </a:fld>
            <a:endParaRPr lang="en-US"/>
          </a:p>
        </p:txBody>
      </p:sp>
    </p:spTree>
    <p:extLst>
      <p:ext uri="{BB962C8B-B14F-4D97-AF65-F5344CB8AC3E}">
        <p14:creationId xmlns:p14="http://schemas.microsoft.com/office/powerpoint/2010/main" val="3424164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26</a:t>
            </a:fld>
            <a:endParaRPr lang="en-US"/>
          </a:p>
        </p:txBody>
      </p:sp>
    </p:spTree>
    <p:extLst>
      <p:ext uri="{BB962C8B-B14F-4D97-AF65-F5344CB8AC3E}">
        <p14:creationId xmlns:p14="http://schemas.microsoft.com/office/powerpoint/2010/main" val="946162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27</a:t>
            </a:fld>
            <a:endParaRPr lang="en-US"/>
          </a:p>
        </p:txBody>
      </p:sp>
    </p:spTree>
    <p:extLst>
      <p:ext uri="{BB962C8B-B14F-4D97-AF65-F5344CB8AC3E}">
        <p14:creationId xmlns:p14="http://schemas.microsoft.com/office/powerpoint/2010/main" val="3253317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28</a:t>
            </a:fld>
            <a:endParaRPr lang="en-US"/>
          </a:p>
        </p:txBody>
      </p:sp>
    </p:spTree>
    <p:extLst>
      <p:ext uri="{BB962C8B-B14F-4D97-AF65-F5344CB8AC3E}">
        <p14:creationId xmlns:p14="http://schemas.microsoft.com/office/powerpoint/2010/main" val="2377498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2187660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30</a:t>
            </a:fld>
            <a:endParaRPr lang="en-US"/>
          </a:p>
        </p:txBody>
      </p:sp>
    </p:spTree>
    <p:extLst>
      <p:ext uri="{BB962C8B-B14F-4D97-AF65-F5344CB8AC3E}">
        <p14:creationId xmlns:p14="http://schemas.microsoft.com/office/powerpoint/2010/main" val="3564788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30">
              <a:defRPr>
                <a:solidFill>
                  <a:schemeClr val="tx1"/>
                </a:solidFill>
                <a:latin typeface="Arial" charset="0"/>
              </a:defRPr>
            </a:lvl1pPr>
            <a:lvl2pPr marL="742828" indent="-285703" defTabSz="966630">
              <a:defRPr>
                <a:solidFill>
                  <a:schemeClr val="tx1"/>
                </a:solidFill>
                <a:latin typeface="Arial" charset="0"/>
              </a:defRPr>
            </a:lvl2pPr>
            <a:lvl3pPr marL="1142813" indent="-228563" defTabSz="966630">
              <a:defRPr>
                <a:solidFill>
                  <a:schemeClr val="tx1"/>
                </a:solidFill>
                <a:latin typeface="Arial" charset="0"/>
              </a:defRPr>
            </a:lvl3pPr>
            <a:lvl4pPr marL="1599938" indent="-228563" defTabSz="966630">
              <a:defRPr>
                <a:solidFill>
                  <a:schemeClr val="tx1"/>
                </a:solidFill>
                <a:latin typeface="Arial" charset="0"/>
              </a:defRPr>
            </a:lvl4pPr>
            <a:lvl5pPr marL="2057063" indent="-228563" defTabSz="966630">
              <a:defRPr>
                <a:solidFill>
                  <a:schemeClr val="tx1"/>
                </a:solidFill>
                <a:latin typeface="Arial" charset="0"/>
              </a:defRPr>
            </a:lvl5pPr>
            <a:lvl6pPr marL="2514188" indent="-228563" algn="ctr" defTabSz="966630" eaLnBrk="0" fontAlgn="base" hangingPunct="0">
              <a:spcBef>
                <a:spcPct val="0"/>
              </a:spcBef>
              <a:spcAft>
                <a:spcPct val="0"/>
              </a:spcAft>
              <a:defRPr>
                <a:solidFill>
                  <a:schemeClr val="tx1"/>
                </a:solidFill>
                <a:latin typeface="Arial" charset="0"/>
              </a:defRPr>
            </a:lvl6pPr>
            <a:lvl7pPr marL="2971314" indent="-228563" algn="ctr" defTabSz="966630" eaLnBrk="0" fontAlgn="base" hangingPunct="0">
              <a:spcBef>
                <a:spcPct val="0"/>
              </a:spcBef>
              <a:spcAft>
                <a:spcPct val="0"/>
              </a:spcAft>
              <a:defRPr>
                <a:solidFill>
                  <a:schemeClr val="tx1"/>
                </a:solidFill>
                <a:latin typeface="Arial" charset="0"/>
              </a:defRPr>
            </a:lvl7pPr>
            <a:lvl8pPr marL="3428439" indent="-228563" algn="ctr" defTabSz="966630" eaLnBrk="0" fontAlgn="base" hangingPunct="0">
              <a:spcBef>
                <a:spcPct val="0"/>
              </a:spcBef>
              <a:spcAft>
                <a:spcPct val="0"/>
              </a:spcAft>
              <a:defRPr>
                <a:solidFill>
                  <a:schemeClr val="tx1"/>
                </a:solidFill>
                <a:latin typeface="Arial" charset="0"/>
              </a:defRPr>
            </a:lvl8pPr>
            <a:lvl9pPr marL="3885563" indent="-228563" algn="ctr" defTabSz="966630" eaLnBrk="0" fontAlgn="base" hangingPunct="0">
              <a:spcBef>
                <a:spcPct val="0"/>
              </a:spcBef>
              <a:spcAft>
                <a:spcPct val="0"/>
              </a:spcAft>
              <a:defRPr>
                <a:solidFill>
                  <a:schemeClr val="tx1"/>
                </a:solidFill>
                <a:latin typeface="Arial" charset="0"/>
              </a:defRPr>
            </a:lvl9pPr>
          </a:lstStyle>
          <a:p>
            <a:fld id="{588E20EA-F39B-432D-A717-15623F62079F}" type="slidenum">
              <a:rPr lang="en-US" smtClean="0">
                <a:solidFill>
                  <a:prstClr val="black"/>
                </a:solidFill>
                <a:latin typeface="Times New Roman" pitchFamily="18" charset="0"/>
              </a:rPr>
              <a:pPr/>
              <a:t>4</a:t>
            </a:fld>
            <a:endParaRPr lang="en-US" smtClean="0">
              <a:solidFill>
                <a:prstClr val="black"/>
              </a:solidFill>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31</a:t>
            </a:fld>
            <a:endParaRPr lang="en-US"/>
          </a:p>
        </p:txBody>
      </p:sp>
    </p:spTree>
    <p:extLst>
      <p:ext uri="{BB962C8B-B14F-4D97-AF65-F5344CB8AC3E}">
        <p14:creationId xmlns:p14="http://schemas.microsoft.com/office/powerpoint/2010/main" val="1491835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32</a:t>
            </a:fld>
            <a:endParaRPr lang="en-US"/>
          </a:p>
        </p:txBody>
      </p:sp>
    </p:spTree>
    <p:extLst>
      <p:ext uri="{BB962C8B-B14F-4D97-AF65-F5344CB8AC3E}">
        <p14:creationId xmlns:p14="http://schemas.microsoft.com/office/powerpoint/2010/main" val="1868209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33</a:t>
            </a:fld>
            <a:endParaRPr lang="en-US"/>
          </a:p>
        </p:txBody>
      </p:sp>
    </p:spTree>
    <p:extLst>
      <p:ext uri="{BB962C8B-B14F-4D97-AF65-F5344CB8AC3E}">
        <p14:creationId xmlns:p14="http://schemas.microsoft.com/office/powerpoint/2010/main" val="3928411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34</a:t>
            </a:fld>
            <a:endParaRPr lang="en-US"/>
          </a:p>
        </p:txBody>
      </p:sp>
    </p:spTree>
    <p:extLst>
      <p:ext uri="{BB962C8B-B14F-4D97-AF65-F5344CB8AC3E}">
        <p14:creationId xmlns:p14="http://schemas.microsoft.com/office/powerpoint/2010/main" val="2857081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18CAC03-9350-47C4-8472-BABB6EE448B5}" type="slidenum">
              <a:rPr lang="en-US" smtClean="0">
                <a:solidFill>
                  <a:prstClr val="black"/>
                </a:solidFill>
              </a:rPr>
              <a:pPr/>
              <a:t>35</a:t>
            </a:fld>
            <a:endParaRPr lang="en-US" smtClean="0">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5</a:t>
            </a:fld>
            <a:endParaRPr lang="en-US"/>
          </a:p>
        </p:txBody>
      </p:sp>
    </p:spTree>
    <p:extLst>
      <p:ext uri="{BB962C8B-B14F-4D97-AF65-F5344CB8AC3E}">
        <p14:creationId xmlns:p14="http://schemas.microsoft.com/office/powerpoint/2010/main" val="3144060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6</a:t>
            </a:fld>
            <a:endParaRPr lang="en-US"/>
          </a:p>
        </p:txBody>
      </p:sp>
    </p:spTree>
    <p:extLst>
      <p:ext uri="{BB962C8B-B14F-4D97-AF65-F5344CB8AC3E}">
        <p14:creationId xmlns:p14="http://schemas.microsoft.com/office/powerpoint/2010/main" val="3576085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30">
              <a:defRPr>
                <a:solidFill>
                  <a:schemeClr val="tx1"/>
                </a:solidFill>
                <a:latin typeface="Arial" charset="0"/>
              </a:defRPr>
            </a:lvl1pPr>
            <a:lvl2pPr marL="742828" indent="-285703" defTabSz="966630">
              <a:defRPr>
                <a:solidFill>
                  <a:schemeClr val="tx1"/>
                </a:solidFill>
                <a:latin typeface="Arial" charset="0"/>
              </a:defRPr>
            </a:lvl2pPr>
            <a:lvl3pPr marL="1142813" indent="-228563" defTabSz="966630">
              <a:defRPr>
                <a:solidFill>
                  <a:schemeClr val="tx1"/>
                </a:solidFill>
                <a:latin typeface="Arial" charset="0"/>
              </a:defRPr>
            </a:lvl3pPr>
            <a:lvl4pPr marL="1599938" indent="-228563" defTabSz="966630">
              <a:defRPr>
                <a:solidFill>
                  <a:schemeClr val="tx1"/>
                </a:solidFill>
                <a:latin typeface="Arial" charset="0"/>
              </a:defRPr>
            </a:lvl4pPr>
            <a:lvl5pPr marL="2057063" indent="-228563" defTabSz="966630">
              <a:defRPr>
                <a:solidFill>
                  <a:schemeClr val="tx1"/>
                </a:solidFill>
                <a:latin typeface="Arial" charset="0"/>
              </a:defRPr>
            </a:lvl5pPr>
            <a:lvl6pPr marL="2514188" indent="-228563" algn="ctr" defTabSz="966630" eaLnBrk="0" fontAlgn="base" hangingPunct="0">
              <a:spcBef>
                <a:spcPct val="0"/>
              </a:spcBef>
              <a:spcAft>
                <a:spcPct val="0"/>
              </a:spcAft>
              <a:defRPr>
                <a:solidFill>
                  <a:schemeClr val="tx1"/>
                </a:solidFill>
                <a:latin typeface="Arial" charset="0"/>
              </a:defRPr>
            </a:lvl6pPr>
            <a:lvl7pPr marL="2971314" indent="-228563" algn="ctr" defTabSz="966630" eaLnBrk="0" fontAlgn="base" hangingPunct="0">
              <a:spcBef>
                <a:spcPct val="0"/>
              </a:spcBef>
              <a:spcAft>
                <a:spcPct val="0"/>
              </a:spcAft>
              <a:defRPr>
                <a:solidFill>
                  <a:schemeClr val="tx1"/>
                </a:solidFill>
                <a:latin typeface="Arial" charset="0"/>
              </a:defRPr>
            </a:lvl7pPr>
            <a:lvl8pPr marL="3428439" indent="-228563" algn="ctr" defTabSz="966630" eaLnBrk="0" fontAlgn="base" hangingPunct="0">
              <a:spcBef>
                <a:spcPct val="0"/>
              </a:spcBef>
              <a:spcAft>
                <a:spcPct val="0"/>
              </a:spcAft>
              <a:defRPr>
                <a:solidFill>
                  <a:schemeClr val="tx1"/>
                </a:solidFill>
                <a:latin typeface="Arial" charset="0"/>
              </a:defRPr>
            </a:lvl8pPr>
            <a:lvl9pPr marL="3885563" indent="-228563" algn="ctr" defTabSz="966630" eaLnBrk="0" fontAlgn="base" hangingPunct="0">
              <a:spcBef>
                <a:spcPct val="0"/>
              </a:spcBef>
              <a:spcAft>
                <a:spcPct val="0"/>
              </a:spcAft>
              <a:defRPr>
                <a:solidFill>
                  <a:schemeClr val="tx1"/>
                </a:solidFill>
                <a:latin typeface="Arial" charset="0"/>
              </a:defRPr>
            </a:lvl9pPr>
          </a:lstStyle>
          <a:p>
            <a:fld id="{8917FC97-2B86-440F-A778-0DB292A2FD99}" type="slidenum">
              <a:rPr lang="en-US" smtClean="0">
                <a:solidFill>
                  <a:prstClr val="black"/>
                </a:solidFill>
                <a:latin typeface="Times New Roman" pitchFamily="18" charset="0"/>
              </a:rPr>
              <a:pPr/>
              <a:t>7</a:t>
            </a:fld>
            <a:endParaRPr lang="en-US" smtClean="0">
              <a:solidFill>
                <a:prstClr val="black"/>
              </a:solidFill>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8</a:t>
            </a:fld>
            <a:endParaRPr lang="en-US"/>
          </a:p>
        </p:txBody>
      </p:sp>
    </p:spTree>
    <p:extLst>
      <p:ext uri="{BB962C8B-B14F-4D97-AF65-F5344CB8AC3E}">
        <p14:creationId xmlns:p14="http://schemas.microsoft.com/office/powerpoint/2010/main" val="3178010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30">
              <a:defRPr>
                <a:solidFill>
                  <a:schemeClr val="tx1"/>
                </a:solidFill>
                <a:latin typeface="Arial" charset="0"/>
              </a:defRPr>
            </a:lvl1pPr>
            <a:lvl2pPr marL="742828" indent="-285703" defTabSz="966630">
              <a:defRPr>
                <a:solidFill>
                  <a:schemeClr val="tx1"/>
                </a:solidFill>
                <a:latin typeface="Arial" charset="0"/>
              </a:defRPr>
            </a:lvl2pPr>
            <a:lvl3pPr marL="1142813" indent="-228563" defTabSz="966630">
              <a:defRPr>
                <a:solidFill>
                  <a:schemeClr val="tx1"/>
                </a:solidFill>
                <a:latin typeface="Arial" charset="0"/>
              </a:defRPr>
            </a:lvl3pPr>
            <a:lvl4pPr marL="1599938" indent="-228563" defTabSz="966630">
              <a:defRPr>
                <a:solidFill>
                  <a:schemeClr val="tx1"/>
                </a:solidFill>
                <a:latin typeface="Arial" charset="0"/>
              </a:defRPr>
            </a:lvl4pPr>
            <a:lvl5pPr marL="2057063" indent="-228563" defTabSz="966630">
              <a:defRPr>
                <a:solidFill>
                  <a:schemeClr val="tx1"/>
                </a:solidFill>
                <a:latin typeface="Arial" charset="0"/>
              </a:defRPr>
            </a:lvl5pPr>
            <a:lvl6pPr marL="2514188" indent="-228563" algn="ctr" defTabSz="966630" eaLnBrk="0" fontAlgn="base" hangingPunct="0">
              <a:spcBef>
                <a:spcPct val="0"/>
              </a:spcBef>
              <a:spcAft>
                <a:spcPct val="0"/>
              </a:spcAft>
              <a:defRPr>
                <a:solidFill>
                  <a:schemeClr val="tx1"/>
                </a:solidFill>
                <a:latin typeface="Arial" charset="0"/>
              </a:defRPr>
            </a:lvl6pPr>
            <a:lvl7pPr marL="2971314" indent="-228563" algn="ctr" defTabSz="966630" eaLnBrk="0" fontAlgn="base" hangingPunct="0">
              <a:spcBef>
                <a:spcPct val="0"/>
              </a:spcBef>
              <a:spcAft>
                <a:spcPct val="0"/>
              </a:spcAft>
              <a:defRPr>
                <a:solidFill>
                  <a:schemeClr val="tx1"/>
                </a:solidFill>
                <a:latin typeface="Arial" charset="0"/>
              </a:defRPr>
            </a:lvl7pPr>
            <a:lvl8pPr marL="3428439" indent="-228563" algn="ctr" defTabSz="966630" eaLnBrk="0" fontAlgn="base" hangingPunct="0">
              <a:spcBef>
                <a:spcPct val="0"/>
              </a:spcBef>
              <a:spcAft>
                <a:spcPct val="0"/>
              </a:spcAft>
              <a:defRPr>
                <a:solidFill>
                  <a:schemeClr val="tx1"/>
                </a:solidFill>
                <a:latin typeface="Arial" charset="0"/>
              </a:defRPr>
            </a:lvl8pPr>
            <a:lvl9pPr marL="3885563" indent="-228563" algn="ctr" defTabSz="966630" eaLnBrk="0" fontAlgn="base" hangingPunct="0">
              <a:spcBef>
                <a:spcPct val="0"/>
              </a:spcBef>
              <a:spcAft>
                <a:spcPct val="0"/>
              </a:spcAft>
              <a:defRPr>
                <a:solidFill>
                  <a:schemeClr val="tx1"/>
                </a:solidFill>
                <a:latin typeface="Arial" charset="0"/>
              </a:defRPr>
            </a:lvl9pPr>
          </a:lstStyle>
          <a:p>
            <a:fld id="{359BA2AE-63AE-4040-8355-F8BCDB5E6249}" type="slidenum">
              <a:rPr lang="en-US" smtClean="0">
                <a:solidFill>
                  <a:prstClr val="black"/>
                </a:solidFill>
                <a:latin typeface="Times New Roman" pitchFamily="18" charset="0"/>
              </a:rPr>
              <a:pPr/>
              <a:t>9</a:t>
            </a:fld>
            <a:endParaRPr lang="en-US" smtClean="0">
              <a:solidFill>
                <a:prstClr val="black"/>
              </a:solidFill>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30">
              <a:defRPr>
                <a:solidFill>
                  <a:schemeClr val="tx1"/>
                </a:solidFill>
                <a:latin typeface="Arial" charset="0"/>
              </a:defRPr>
            </a:lvl1pPr>
            <a:lvl2pPr marL="742828" indent="-285703" defTabSz="966630">
              <a:defRPr>
                <a:solidFill>
                  <a:schemeClr val="tx1"/>
                </a:solidFill>
                <a:latin typeface="Arial" charset="0"/>
              </a:defRPr>
            </a:lvl2pPr>
            <a:lvl3pPr marL="1142813" indent="-228563" defTabSz="966630">
              <a:defRPr>
                <a:solidFill>
                  <a:schemeClr val="tx1"/>
                </a:solidFill>
                <a:latin typeface="Arial" charset="0"/>
              </a:defRPr>
            </a:lvl3pPr>
            <a:lvl4pPr marL="1599938" indent="-228563" defTabSz="966630">
              <a:defRPr>
                <a:solidFill>
                  <a:schemeClr val="tx1"/>
                </a:solidFill>
                <a:latin typeface="Arial" charset="0"/>
              </a:defRPr>
            </a:lvl4pPr>
            <a:lvl5pPr marL="2057063" indent="-228563" defTabSz="966630">
              <a:defRPr>
                <a:solidFill>
                  <a:schemeClr val="tx1"/>
                </a:solidFill>
                <a:latin typeface="Arial" charset="0"/>
              </a:defRPr>
            </a:lvl5pPr>
            <a:lvl6pPr marL="2514188" indent="-228563" algn="ctr" defTabSz="966630" eaLnBrk="0" fontAlgn="base" hangingPunct="0">
              <a:spcBef>
                <a:spcPct val="0"/>
              </a:spcBef>
              <a:spcAft>
                <a:spcPct val="0"/>
              </a:spcAft>
              <a:defRPr>
                <a:solidFill>
                  <a:schemeClr val="tx1"/>
                </a:solidFill>
                <a:latin typeface="Arial" charset="0"/>
              </a:defRPr>
            </a:lvl6pPr>
            <a:lvl7pPr marL="2971314" indent="-228563" algn="ctr" defTabSz="966630" eaLnBrk="0" fontAlgn="base" hangingPunct="0">
              <a:spcBef>
                <a:spcPct val="0"/>
              </a:spcBef>
              <a:spcAft>
                <a:spcPct val="0"/>
              </a:spcAft>
              <a:defRPr>
                <a:solidFill>
                  <a:schemeClr val="tx1"/>
                </a:solidFill>
                <a:latin typeface="Arial" charset="0"/>
              </a:defRPr>
            </a:lvl7pPr>
            <a:lvl8pPr marL="3428439" indent="-228563" algn="ctr" defTabSz="966630" eaLnBrk="0" fontAlgn="base" hangingPunct="0">
              <a:spcBef>
                <a:spcPct val="0"/>
              </a:spcBef>
              <a:spcAft>
                <a:spcPct val="0"/>
              </a:spcAft>
              <a:defRPr>
                <a:solidFill>
                  <a:schemeClr val="tx1"/>
                </a:solidFill>
                <a:latin typeface="Arial" charset="0"/>
              </a:defRPr>
            </a:lvl8pPr>
            <a:lvl9pPr marL="3885563" indent="-228563" algn="ctr" defTabSz="966630" eaLnBrk="0" fontAlgn="base" hangingPunct="0">
              <a:spcBef>
                <a:spcPct val="0"/>
              </a:spcBef>
              <a:spcAft>
                <a:spcPct val="0"/>
              </a:spcAft>
              <a:defRPr>
                <a:solidFill>
                  <a:schemeClr val="tx1"/>
                </a:solidFill>
                <a:latin typeface="Arial" charset="0"/>
              </a:defRPr>
            </a:lvl9pPr>
          </a:lstStyle>
          <a:p>
            <a:fld id="{820F0799-371D-4284-A5F7-924C6484E3DC}" type="slidenum">
              <a:rPr lang="en-US" smtClean="0">
                <a:solidFill>
                  <a:prstClr val="black"/>
                </a:solidFill>
                <a:latin typeface="Times New Roman" pitchFamily="18" charset="0"/>
              </a:rPr>
              <a:pPr/>
              <a:t>10</a:t>
            </a:fld>
            <a:endParaRPr lang="en-US" smtClean="0">
              <a:solidFill>
                <a:prstClr val="black"/>
              </a:solidFill>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July 29, 2016</a:t>
            </a:r>
            <a:endParaRPr lang="en-US"/>
          </a:p>
        </p:txBody>
      </p:sp>
      <p:sp>
        <p:nvSpPr>
          <p:cNvPr id="5" name="Footer Placeholder 4"/>
          <p:cNvSpPr>
            <a:spLocks noGrp="1"/>
          </p:cNvSpPr>
          <p:nvPr>
            <p:ph type="ftr" sz="quarter" idx="11"/>
          </p:nvPr>
        </p:nvSpPr>
        <p:spPr/>
        <p:txBody>
          <a:bodyPr/>
          <a:lstStyle/>
          <a:p>
            <a:r>
              <a:rPr lang="en-US" smtClean="0"/>
              <a:t>Thin Films &amp; Ideas Pushing Limits of SRF</a:t>
            </a:r>
            <a:endParaRPr lang="en-US"/>
          </a:p>
        </p:txBody>
      </p:sp>
      <p:sp>
        <p:nvSpPr>
          <p:cNvPr id="6" name="Slide Number Placeholder 5"/>
          <p:cNvSpPr>
            <a:spLocks noGrp="1"/>
          </p:cNvSpPr>
          <p:nvPr>
            <p:ph type="sldNum" sz="quarter" idx="12"/>
          </p:nvPr>
        </p:nvSpPr>
        <p:spPr/>
        <p:txBody>
          <a:bodyPr/>
          <a:lstStyle/>
          <a:p>
            <a:fld id="{B80B3F71-7FE0-44CE-9220-8FE300BBEB8E}" type="slidenum">
              <a:rPr lang="en-US" smtClean="0"/>
              <a:t>‹#›</a:t>
            </a:fld>
            <a:endParaRPr lang="en-US"/>
          </a:p>
        </p:txBody>
      </p:sp>
    </p:spTree>
    <p:extLst>
      <p:ext uri="{BB962C8B-B14F-4D97-AF65-F5344CB8AC3E}">
        <p14:creationId xmlns:p14="http://schemas.microsoft.com/office/powerpoint/2010/main" val="2786397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29, 2016</a:t>
            </a:r>
            <a:endParaRPr lang="en-US"/>
          </a:p>
        </p:txBody>
      </p:sp>
      <p:sp>
        <p:nvSpPr>
          <p:cNvPr id="5" name="Footer Placeholder 4"/>
          <p:cNvSpPr>
            <a:spLocks noGrp="1"/>
          </p:cNvSpPr>
          <p:nvPr>
            <p:ph type="ftr" sz="quarter" idx="11"/>
          </p:nvPr>
        </p:nvSpPr>
        <p:spPr/>
        <p:txBody>
          <a:bodyPr/>
          <a:lstStyle/>
          <a:p>
            <a:r>
              <a:rPr lang="en-US" smtClean="0"/>
              <a:t>Thin Films &amp; Ideas Pushing Limits of SRF</a:t>
            </a:r>
            <a:endParaRPr lang="en-US"/>
          </a:p>
        </p:txBody>
      </p:sp>
      <p:sp>
        <p:nvSpPr>
          <p:cNvPr id="6" name="Slide Number Placeholder 5"/>
          <p:cNvSpPr>
            <a:spLocks noGrp="1"/>
          </p:cNvSpPr>
          <p:nvPr>
            <p:ph type="sldNum" sz="quarter" idx="12"/>
          </p:nvPr>
        </p:nvSpPr>
        <p:spPr/>
        <p:txBody>
          <a:bodyPr/>
          <a:lstStyle/>
          <a:p>
            <a:fld id="{B80B3F71-7FE0-44CE-9220-8FE300BBEB8E}" type="slidenum">
              <a:rPr lang="en-US" smtClean="0"/>
              <a:t>‹#›</a:t>
            </a:fld>
            <a:endParaRPr lang="en-US"/>
          </a:p>
        </p:txBody>
      </p:sp>
    </p:spTree>
    <p:extLst>
      <p:ext uri="{BB962C8B-B14F-4D97-AF65-F5344CB8AC3E}">
        <p14:creationId xmlns:p14="http://schemas.microsoft.com/office/powerpoint/2010/main" val="8091982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8146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4021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59701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7527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9192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7287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15701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3587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8315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A1826-B2DA-49EF-853D-55ECBEA1DA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57674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29, 2016</a:t>
            </a:r>
            <a:endParaRPr lang="en-US"/>
          </a:p>
        </p:txBody>
      </p:sp>
      <p:sp>
        <p:nvSpPr>
          <p:cNvPr id="5" name="Footer Placeholder 4"/>
          <p:cNvSpPr>
            <a:spLocks noGrp="1"/>
          </p:cNvSpPr>
          <p:nvPr>
            <p:ph type="ftr" sz="quarter" idx="11"/>
          </p:nvPr>
        </p:nvSpPr>
        <p:spPr/>
        <p:txBody>
          <a:bodyPr/>
          <a:lstStyle/>
          <a:p>
            <a:r>
              <a:rPr lang="en-US" smtClean="0"/>
              <a:t>Thin Films &amp; Ideas Pushing Limits of SRF</a:t>
            </a:r>
            <a:endParaRPr lang="en-US"/>
          </a:p>
        </p:txBody>
      </p:sp>
      <p:sp>
        <p:nvSpPr>
          <p:cNvPr id="6" name="Slide Number Placeholder 5"/>
          <p:cNvSpPr>
            <a:spLocks noGrp="1"/>
          </p:cNvSpPr>
          <p:nvPr>
            <p:ph type="sldNum" sz="quarter" idx="12"/>
          </p:nvPr>
        </p:nvSpPr>
        <p:spPr/>
        <p:txBody>
          <a:bodyPr/>
          <a:lstStyle/>
          <a:p>
            <a:fld id="{B80B3F71-7FE0-44CE-9220-8FE300BBEB8E}" type="slidenum">
              <a:rPr lang="en-US" smtClean="0"/>
              <a:t>‹#›</a:t>
            </a:fld>
            <a:endParaRPr lang="en-US"/>
          </a:p>
        </p:txBody>
      </p:sp>
    </p:spTree>
    <p:extLst>
      <p:ext uri="{BB962C8B-B14F-4D97-AF65-F5344CB8AC3E}">
        <p14:creationId xmlns:p14="http://schemas.microsoft.com/office/powerpoint/2010/main" val="10159908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E13D95-D652-4703-B311-DC2B0FB249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948558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E60D07-058F-4AA8-AC68-486BDB6353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31786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64CF15-6105-4672-B674-3E1CE84AE53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750260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7CE6452-A189-4565-A2AC-D07AAF086F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463036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F86D435-B645-4A42-9618-A388D1ED65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212952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30D367D-E8F1-42A6-9F14-B6AB5E358EE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60952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E421EB-B8AA-45E7-B9DB-079A519CB11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697044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D85C27-0A61-48ED-8933-4FE3A0AA5C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071029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10F12C-4339-4B6B-8A47-62A7BD91CD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2726018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61DE63-EB88-4CF1-AFD9-3900752ACD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6418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5051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2400">
              <a:solidFill>
                <a:srgbClr val="FFFFFF"/>
              </a:solidFill>
            </a:endParaRPr>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smtClean="0"/>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5174484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5/28/16</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smtClean="0"/>
              <a:t>Nigel Lockyer | Users Meeting June 2016</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Tree>
    <p:extLst>
      <p:ext uri="{BB962C8B-B14F-4D97-AF65-F5344CB8AC3E}">
        <p14:creationId xmlns:p14="http://schemas.microsoft.com/office/powerpoint/2010/main" val="113558256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5/28/16</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smtClean="0"/>
              <a:t>Nigel Lockyer | Users Meeting June 2016</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00482182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5/28/16</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Nigel Lockyer | Users Meeting June 2016</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01280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5/28/16</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smtClean="0"/>
              <a:t>Nigel Lockyer | Users Meeting June 2016</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2946271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5/28/16</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smtClean="0"/>
              <a:t>Nigel Lockyer | Users Meeting June 2016</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smtClean="0"/>
              <a:t>Drag picture to placeholder or click icon to add</a:t>
            </a:r>
            <a:endParaRPr lang="en-US"/>
          </a:p>
        </p:txBody>
      </p:sp>
    </p:spTree>
    <p:extLst>
      <p:ext uri="{BB962C8B-B14F-4D97-AF65-F5344CB8AC3E}">
        <p14:creationId xmlns:p14="http://schemas.microsoft.com/office/powerpoint/2010/main" val="5837397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5/28/16</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smtClean="0"/>
              <a:t>Nigel Lockyer | Users Meeting June 2016</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Tree>
    <p:extLst>
      <p:ext uri="{BB962C8B-B14F-4D97-AF65-F5344CB8AC3E}">
        <p14:creationId xmlns:p14="http://schemas.microsoft.com/office/powerpoint/2010/main" val="2010583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3087"/>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900">
                <a:solidFill>
                  <a:srgbClr val="003087"/>
                </a:solidFill>
              </a:defRPr>
            </a:lvl1pPr>
          </a:lstStyle>
          <a:p>
            <a:pPr>
              <a:defRPr/>
            </a:pPr>
            <a:r>
              <a:rPr lang="en-US" smtClean="0"/>
              <a:t>5/28/16</a:t>
            </a:r>
            <a:endParaRPr lang="en-US"/>
          </a:p>
        </p:txBody>
      </p:sp>
      <p:sp>
        <p:nvSpPr>
          <p:cNvPr id="5" name="Footer Placeholder 4"/>
          <p:cNvSpPr>
            <a:spLocks noGrp="1"/>
          </p:cNvSpPr>
          <p:nvPr>
            <p:ph type="ftr" sz="quarter" idx="11"/>
          </p:nvPr>
        </p:nvSpPr>
        <p:spPr/>
        <p:txBody>
          <a:bodyPr/>
          <a:lstStyle>
            <a:lvl1pPr>
              <a:defRPr sz="900">
                <a:solidFill>
                  <a:srgbClr val="003087"/>
                </a:solidFill>
              </a:defRPr>
            </a:lvl1pPr>
          </a:lstStyle>
          <a:p>
            <a:pPr>
              <a:defRPr/>
            </a:pPr>
            <a:r>
              <a:rPr lang="en-US" b="1" smtClean="0"/>
              <a:t>Nigel Lockyer | Users Meeting June 2016</a:t>
            </a:r>
            <a:endParaRPr lang="en-US" b="1" dirty="0"/>
          </a:p>
        </p:txBody>
      </p:sp>
      <p:sp>
        <p:nvSpPr>
          <p:cNvPr id="6" name="Slide Number Placeholder 5"/>
          <p:cNvSpPr>
            <a:spLocks noGrp="1"/>
          </p:cNvSpPr>
          <p:nvPr>
            <p:ph type="sldNum" sz="quarter" idx="12"/>
          </p:nvPr>
        </p:nvSpPr>
        <p:spPr/>
        <p:txBody>
          <a:bodyPr/>
          <a:lstStyle>
            <a:lvl1pPr>
              <a:defRPr sz="900">
                <a:solidFill>
                  <a:srgbClr val="003087"/>
                </a:solidFill>
              </a:defRPr>
            </a:lvl1pPr>
          </a:lstStyle>
          <a:p>
            <a:pPr>
              <a:defRPr/>
            </a:pPr>
            <a:fld id="{2252C86A-56CA-C846-AB85-01C4489D8FB7}" type="slidenum">
              <a:rPr lang="en-US"/>
              <a:pPr>
                <a:defRPr/>
              </a:pPr>
              <a:t>‹#›</a:t>
            </a:fld>
            <a:endParaRPr lang="en-US" dirty="0"/>
          </a:p>
        </p:txBody>
      </p:sp>
    </p:spTree>
    <p:extLst>
      <p:ext uri="{BB962C8B-B14F-4D97-AF65-F5344CB8AC3E}">
        <p14:creationId xmlns:p14="http://schemas.microsoft.com/office/powerpoint/2010/main" val="22367516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dirty="0">
              <a:solidFill>
                <a:srgbClr val="003087"/>
              </a:solidFill>
            </a:endParaRPr>
          </a:p>
        </p:txBody>
      </p:sp>
      <p:sp>
        <p:nvSpPr>
          <p:cNvPr id="2" name="Title 1"/>
          <p:cNvSpPr>
            <a:spLocks noGrp="1"/>
          </p:cNvSpPr>
          <p:nvPr>
            <p:ph type="title"/>
          </p:nvPr>
        </p:nvSpPr>
        <p:spPr>
          <a:xfrm>
            <a:off x="457200" y="432610"/>
            <a:ext cx="8293100" cy="569268"/>
          </a:xfrm>
          <a:prstGeom prst="rect">
            <a:avLst/>
          </a:prstGeom>
        </p:spPr>
        <p:txBody>
          <a:bodyPr vert="horz" lIns="0" tIns="0" rIns="0" bIns="0"/>
          <a:lstStyle>
            <a:lvl1pPr algn="l">
              <a:defRPr sz="2200" b="1" i="0" baseline="0">
                <a:solidFill>
                  <a:srgbClr val="004C97"/>
                </a:solidFill>
                <a:latin typeface="Helvetica"/>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r>
              <a:rPr lang="en-US"/>
              <a:t>5/28/16</a:t>
            </a:r>
            <a:endParaRPr lang="en-US" dirty="0"/>
          </a:p>
        </p:txBody>
      </p:sp>
      <p:sp>
        <p:nvSpPr>
          <p:cNvPr id="5" name="Footer Placeholder 4"/>
          <p:cNvSpPr>
            <a:spLocks noGrp="1"/>
          </p:cNvSpPr>
          <p:nvPr>
            <p:ph type="ftr" sz="quarter" idx="11"/>
          </p:nvPr>
        </p:nvSpPr>
        <p:spPr/>
        <p:txBody>
          <a:bodyPr/>
          <a:lstStyle/>
          <a:p>
            <a:pPr>
              <a:defRPr/>
            </a:pPr>
            <a:r>
              <a:rPr lang="en-US" smtClean="0"/>
              <a:t>Nigel Lockyer | Users Meeting June 2016</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a:pPr>
                <a:defRPr/>
              </a:pPr>
              <a:t>‹#›</a:t>
            </a:fld>
            <a:endParaRPr lang="en-US" dirty="0"/>
          </a:p>
        </p:txBody>
      </p:sp>
      <p:sp>
        <p:nvSpPr>
          <p:cNvPr id="8" name="Content Placeholder 2"/>
          <p:cNvSpPr>
            <a:spLocks noGrp="1"/>
          </p:cNvSpPr>
          <p:nvPr>
            <p:ph idx="13"/>
          </p:nvPr>
        </p:nvSpPr>
        <p:spPr>
          <a:xfrm>
            <a:off x="457200" y="1238250"/>
            <a:ext cx="8293100"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509726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a:solidFill>
                  <a:prstClr val="black">
                    <a:tint val="75000"/>
                  </a:prstClr>
                </a:solidFill>
              </a:rPr>
              <a:t>5/28/16</a:t>
            </a:r>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Nigel Lockyer | Users Meeting June 2016</a:t>
            </a: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3FE6153-DFB5-40A9-9C0C-7D4975730AF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6113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2727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099175"/>
          </a:xfrm>
          <a:prstGeom prst="rect">
            <a:avLst/>
          </a:prstGeom>
        </p:spPr>
        <p:txBody>
          <a:bodyPr vert="horz"/>
          <a:lstStyle>
            <a:lvl1pPr marL="0" indent="0">
              <a:buFontTx/>
              <a:buNone/>
              <a:defRPr>
                <a:solidFill>
                  <a:srgbClr val="63666A"/>
                </a:solidFill>
                <a:latin typeface="Helvetica"/>
              </a:defRPr>
            </a:lvl1pPr>
          </a:lstStyle>
          <a:p>
            <a:pPr lvl="0"/>
            <a:r>
              <a:rPr lang="en-US" noProof="0" smtClean="0"/>
              <a:t>Click icon to add picture</a:t>
            </a:r>
            <a:endParaRPr lang="en-US" noProof="0" dirty="0"/>
          </a:p>
        </p:txBody>
      </p:sp>
      <p:sp>
        <p:nvSpPr>
          <p:cNvPr id="3" name="Date Placeholder 3"/>
          <p:cNvSpPr>
            <a:spLocks noGrp="1"/>
          </p:cNvSpPr>
          <p:nvPr>
            <p:ph type="dt" sz="half" idx="11"/>
          </p:nvPr>
        </p:nvSpPr>
        <p:spPr/>
        <p:txBody>
          <a:bodyPr/>
          <a:lstStyle>
            <a:lvl1pPr>
              <a:defRPr/>
            </a:lvl1pPr>
          </a:lstStyle>
          <a:p>
            <a:pPr>
              <a:defRPr/>
            </a:pPr>
            <a:r>
              <a:rPr lang="en-US" smtClean="0"/>
              <a:t>5/28/16</a:t>
            </a:r>
            <a:endParaRPr lang="en-US" dirty="0"/>
          </a:p>
        </p:txBody>
      </p:sp>
      <p:sp>
        <p:nvSpPr>
          <p:cNvPr id="4" name="Footer Placeholder 4"/>
          <p:cNvSpPr>
            <a:spLocks noGrp="1"/>
          </p:cNvSpPr>
          <p:nvPr>
            <p:ph type="ftr" sz="quarter" idx="12"/>
          </p:nvPr>
        </p:nvSpPr>
        <p:spPr/>
        <p:txBody>
          <a:bodyPr/>
          <a:lstStyle>
            <a:lvl1pPr>
              <a:defRPr/>
            </a:lvl1pPr>
          </a:lstStyle>
          <a:p>
            <a:pPr>
              <a:defRPr/>
            </a:pPr>
            <a:r>
              <a:rPr lang="en-US" smtClean="0"/>
              <a:t>Nigel Lockyer | Users Meeting June 2016</a:t>
            </a:r>
            <a:endParaRPr lang="en-US"/>
          </a:p>
        </p:txBody>
      </p:sp>
      <p:sp>
        <p:nvSpPr>
          <p:cNvPr id="5" name="Slide Number Placeholder 5"/>
          <p:cNvSpPr>
            <a:spLocks noGrp="1"/>
          </p:cNvSpPr>
          <p:nvPr>
            <p:ph type="sldNum" sz="quarter" idx="13"/>
          </p:nvPr>
        </p:nvSpPr>
        <p:spPr/>
        <p:txBody>
          <a:bodyPr/>
          <a:lstStyle>
            <a:lvl1pPr>
              <a:defRPr/>
            </a:lvl1pPr>
          </a:lstStyle>
          <a:p>
            <a:pPr>
              <a:defRPr/>
            </a:pPr>
            <a:fld id="{72F71154-E60D-9942-9C7E-C9963561CB3F}" type="slidenum">
              <a:rPr lang="en-US"/>
              <a:pPr>
                <a:defRPr/>
              </a:pPr>
              <a:t>‹#›</a:t>
            </a:fld>
            <a:endParaRPr lang="en-US" dirty="0"/>
          </a:p>
        </p:txBody>
      </p:sp>
    </p:spTree>
    <p:extLst>
      <p:ext uri="{BB962C8B-B14F-4D97-AF65-F5344CB8AC3E}">
        <p14:creationId xmlns:p14="http://schemas.microsoft.com/office/powerpoint/2010/main" val="25627330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a:t>5/28/16</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Nigel Lockyer | Users Meeting June 2016</a:t>
            </a:r>
            <a:endParaRPr kumimoji="1" lang="ja-JP" altLang="en-US"/>
          </a:p>
        </p:txBody>
      </p:sp>
      <p:sp>
        <p:nvSpPr>
          <p:cNvPr id="4" name="スライド番号プレースホルダー 3"/>
          <p:cNvSpPr>
            <a:spLocks noGrp="1"/>
          </p:cNvSpPr>
          <p:nvPr>
            <p:ph type="sldNum" sz="quarter" idx="12"/>
          </p:nvPr>
        </p:nvSpPr>
        <p:spPr/>
        <p:txBody>
          <a:bodyPr/>
          <a:lstStyle/>
          <a:p>
            <a:fld id="{F5BDA9AB-68BF-4C1C-A55C-6322ECA17994}" type="slidenum">
              <a:rPr kumimoji="1" lang="ja-JP" altLang="en-US"/>
              <a:pPr/>
              <a:t>‹#›</a:t>
            </a:fld>
            <a:endParaRPr kumimoji="1" lang="ja-JP" altLang="en-US"/>
          </a:p>
        </p:txBody>
      </p:sp>
    </p:spTree>
    <p:extLst>
      <p:ext uri="{BB962C8B-B14F-4D97-AF65-F5344CB8AC3E}">
        <p14:creationId xmlns:p14="http://schemas.microsoft.com/office/powerpoint/2010/main" val="180344661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smtClean="0">
                <a:solidFill>
                  <a:prstClr val="white">
                    <a:tint val="75000"/>
                  </a:prstClr>
                </a:solidFill>
              </a:rPr>
              <a:t>7/18/2016</a:t>
            </a: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Mu*STAR Value Proposition</a:t>
            </a:r>
          </a:p>
        </p:txBody>
      </p:sp>
      <p:sp>
        <p:nvSpPr>
          <p:cNvPr id="6" name="Slide Number Placeholder 5"/>
          <p:cNvSpPr>
            <a:spLocks noGrp="1"/>
          </p:cNvSpPr>
          <p:nvPr>
            <p:ph type="sldNum" sz="quarter" idx="12"/>
          </p:nvPr>
        </p:nvSpPr>
        <p:spPr/>
        <p:txBody>
          <a:bodyPr/>
          <a:lstStyle/>
          <a:p>
            <a:fld id="{13742690-4717-4D18-B3A6-B74A02A6B1E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736260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solidFill>
                  <a:prstClr val="white">
                    <a:tint val="75000"/>
                  </a:prstClr>
                </a:solidFill>
              </a:rPr>
              <a:t>7/18/2016</a:t>
            </a: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Mu*STAR Value Proposition</a:t>
            </a:r>
          </a:p>
        </p:txBody>
      </p:sp>
      <p:sp>
        <p:nvSpPr>
          <p:cNvPr id="6" name="Slide Number Placeholder 5"/>
          <p:cNvSpPr>
            <a:spLocks noGrp="1"/>
          </p:cNvSpPr>
          <p:nvPr>
            <p:ph type="sldNum" sz="quarter" idx="12"/>
          </p:nvPr>
        </p:nvSpPr>
        <p:spPr/>
        <p:txBody>
          <a:bodyPr/>
          <a:lstStyle/>
          <a:p>
            <a:fld id="{13742690-4717-4D18-B3A6-B74A02A6B1E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991807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solidFill>
                  <a:prstClr val="white">
                    <a:tint val="75000"/>
                  </a:prstClr>
                </a:solidFill>
              </a:rPr>
              <a:t>7/18/2016</a:t>
            </a: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Mu*STAR Value Proposition</a:t>
            </a:r>
          </a:p>
        </p:txBody>
      </p:sp>
      <p:sp>
        <p:nvSpPr>
          <p:cNvPr id="6" name="Slide Number Placeholder 5"/>
          <p:cNvSpPr>
            <a:spLocks noGrp="1"/>
          </p:cNvSpPr>
          <p:nvPr>
            <p:ph type="sldNum" sz="quarter" idx="12"/>
          </p:nvPr>
        </p:nvSpPr>
        <p:spPr/>
        <p:txBody>
          <a:bodyPr/>
          <a:lstStyle/>
          <a:p>
            <a:fld id="{13742690-4717-4D18-B3A6-B74A02A6B1E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799582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smtClean="0">
                <a:solidFill>
                  <a:prstClr val="white">
                    <a:tint val="75000"/>
                  </a:prstClr>
                </a:solidFill>
              </a:rPr>
              <a:t>7/18/2016</a:t>
            </a:r>
            <a:endParaRPr lang="en-US">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Mu*STAR Value Proposition</a:t>
            </a:r>
          </a:p>
        </p:txBody>
      </p:sp>
      <p:sp>
        <p:nvSpPr>
          <p:cNvPr id="7" name="Slide Number Placeholder 6"/>
          <p:cNvSpPr>
            <a:spLocks noGrp="1"/>
          </p:cNvSpPr>
          <p:nvPr>
            <p:ph type="sldNum" sz="quarter" idx="12"/>
          </p:nvPr>
        </p:nvSpPr>
        <p:spPr/>
        <p:txBody>
          <a:bodyPr/>
          <a:lstStyle/>
          <a:p>
            <a:fld id="{13742690-4717-4D18-B3A6-B74A02A6B1E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4576570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smtClean="0">
                <a:solidFill>
                  <a:prstClr val="white">
                    <a:tint val="75000"/>
                  </a:prstClr>
                </a:solidFill>
              </a:rPr>
              <a:t>7/18/2016</a:t>
            </a:r>
            <a:endParaRPr lang="en-US">
              <a:solidFill>
                <a:prstClr val="white">
                  <a:tint val="75000"/>
                </a:prstClr>
              </a:solidFill>
            </a:endParaRPr>
          </a:p>
        </p:txBody>
      </p:sp>
      <p:sp>
        <p:nvSpPr>
          <p:cNvPr id="8" name="Footer Placeholder 7"/>
          <p:cNvSpPr>
            <a:spLocks noGrp="1"/>
          </p:cNvSpPr>
          <p:nvPr>
            <p:ph type="ftr" sz="quarter" idx="11"/>
          </p:nvPr>
        </p:nvSpPr>
        <p:spPr/>
        <p:txBody>
          <a:bodyPr/>
          <a:lstStyle/>
          <a:p>
            <a:r>
              <a:rPr lang="en-US">
                <a:solidFill>
                  <a:prstClr val="white">
                    <a:tint val="75000"/>
                  </a:prstClr>
                </a:solidFill>
              </a:rPr>
              <a:t>Mu*STAR Value Proposition</a:t>
            </a:r>
          </a:p>
        </p:txBody>
      </p:sp>
      <p:sp>
        <p:nvSpPr>
          <p:cNvPr id="9" name="Slide Number Placeholder 8"/>
          <p:cNvSpPr>
            <a:spLocks noGrp="1"/>
          </p:cNvSpPr>
          <p:nvPr>
            <p:ph type="sldNum" sz="quarter" idx="12"/>
          </p:nvPr>
        </p:nvSpPr>
        <p:spPr/>
        <p:txBody>
          <a:bodyPr/>
          <a:lstStyle/>
          <a:p>
            <a:fld id="{13742690-4717-4D18-B3A6-B74A02A6B1E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494201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smtClean="0">
                <a:solidFill>
                  <a:prstClr val="white">
                    <a:tint val="75000"/>
                  </a:prstClr>
                </a:solidFill>
              </a:rPr>
              <a:t>7/18/2016</a:t>
            </a:r>
            <a:endParaRPr lang="en-US">
              <a:solidFill>
                <a:prstClr val="white">
                  <a:tint val="75000"/>
                </a:prstClr>
              </a:solidFill>
            </a:endParaRPr>
          </a:p>
        </p:txBody>
      </p:sp>
      <p:sp>
        <p:nvSpPr>
          <p:cNvPr id="4" name="Footer Placeholder 3"/>
          <p:cNvSpPr>
            <a:spLocks noGrp="1"/>
          </p:cNvSpPr>
          <p:nvPr>
            <p:ph type="ftr" sz="quarter" idx="11"/>
          </p:nvPr>
        </p:nvSpPr>
        <p:spPr/>
        <p:txBody>
          <a:bodyPr/>
          <a:lstStyle/>
          <a:p>
            <a:r>
              <a:rPr lang="en-US">
                <a:solidFill>
                  <a:prstClr val="white">
                    <a:tint val="75000"/>
                  </a:prstClr>
                </a:solidFill>
              </a:rPr>
              <a:t>Mu*STAR Value Proposition</a:t>
            </a:r>
          </a:p>
        </p:txBody>
      </p:sp>
      <p:sp>
        <p:nvSpPr>
          <p:cNvPr id="5" name="Slide Number Placeholder 4"/>
          <p:cNvSpPr>
            <a:spLocks noGrp="1"/>
          </p:cNvSpPr>
          <p:nvPr>
            <p:ph type="sldNum" sz="quarter" idx="12"/>
          </p:nvPr>
        </p:nvSpPr>
        <p:spPr/>
        <p:txBody>
          <a:bodyPr/>
          <a:lstStyle/>
          <a:p>
            <a:fld id="{13742690-4717-4D18-B3A6-B74A02A6B1E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2463433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white">
                    <a:tint val="75000"/>
                  </a:prstClr>
                </a:solidFill>
              </a:rPr>
              <a:t>7/18/2016</a:t>
            </a:r>
            <a:endParaRPr lang="en-US">
              <a:solidFill>
                <a:prstClr val="white">
                  <a:tint val="75000"/>
                </a:prstClr>
              </a:solidFill>
            </a:endParaRPr>
          </a:p>
        </p:txBody>
      </p:sp>
      <p:sp>
        <p:nvSpPr>
          <p:cNvPr id="3" name="Footer Placeholder 2"/>
          <p:cNvSpPr>
            <a:spLocks noGrp="1"/>
          </p:cNvSpPr>
          <p:nvPr>
            <p:ph type="ftr" sz="quarter" idx="11"/>
          </p:nvPr>
        </p:nvSpPr>
        <p:spPr/>
        <p:txBody>
          <a:bodyPr/>
          <a:lstStyle/>
          <a:p>
            <a:r>
              <a:rPr lang="en-US">
                <a:solidFill>
                  <a:prstClr val="white">
                    <a:tint val="75000"/>
                  </a:prstClr>
                </a:solidFill>
              </a:rPr>
              <a:t>Mu*STAR Value Proposition</a:t>
            </a:r>
          </a:p>
        </p:txBody>
      </p:sp>
      <p:sp>
        <p:nvSpPr>
          <p:cNvPr id="4" name="Slide Number Placeholder 3"/>
          <p:cNvSpPr>
            <a:spLocks noGrp="1"/>
          </p:cNvSpPr>
          <p:nvPr>
            <p:ph type="sldNum" sz="quarter" idx="12"/>
          </p:nvPr>
        </p:nvSpPr>
        <p:spPr/>
        <p:txBody>
          <a:bodyPr/>
          <a:lstStyle/>
          <a:p>
            <a:fld id="{13742690-4717-4D18-B3A6-B74A02A6B1E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959060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solidFill>
                  <a:prstClr val="white">
                    <a:tint val="75000"/>
                  </a:prstClr>
                </a:solidFill>
              </a:rPr>
              <a:t>7/18/2016</a:t>
            </a:r>
            <a:endParaRPr lang="en-US">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Mu*STAR Value Proposition</a:t>
            </a:r>
          </a:p>
        </p:txBody>
      </p:sp>
      <p:sp>
        <p:nvSpPr>
          <p:cNvPr id="7" name="Slide Number Placeholder 6"/>
          <p:cNvSpPr>
            <a:spLocks noGrp="1"/>
          </p:cNvSpPr>
          <p:nvPr>
            <p:ph type="sldNum" sz="quarter" idx="12"/>
          </p:nvPr>
        </p:nvSpPr>
        <p:spPr/>
        <p:txBody>
          <a:bodyPr/>
          <a:lstStyle/>
          <a:p>
            <a:fld id="{13742690-4717-4D18-B3A6-B74A02A6B1E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737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13772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solidFill>
                  <a:prstClr val="white">
                    <a:tint val="75000"/>
                  </a:prstClr>
                </a:solidFill>
              </a:rPr>
              <a:t>7/18/2016</a:t>
            </a:r>
            <a:endParaRPr lang="en-US">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Mu*STAR Value Proposition</a:t>
            </a:r>
          </a:p>
        </p:txBody>
      </p:sp>
      <p:sp>
        <p:nvSpPr>
          <p:cNvPr id="7" name="Slide Number Placeholder 6"/>
          <p:cNvSpPr>
            <a:spLocks noGrp="1"/>
          </p:cNvSpPr>
          <p:nvPr>
            <p:ph type="sldNum" sz="quarter" idx="12"/>
          </p:nvPr>
        </p:nvSpPr>
        <p:spPr/>
        <p:txBody>
          <a:bodyPr/>
          <a:lstStyle/>
          <a:p>
            <a:fld id="{13742690-4717-4D18-B3A6-B74A02A6B1E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512540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solidFill>
                  <a:prstClr val="white">
                    <a:tint val="75000"/>
                  </a:prstClr>
                </a:solidFill>
              </a:rPr>
              <a:t>7/18/2016</a:t>
            </a: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Mu*STAR Value Proposition</a:t>
            </a:r>
          </a:p>
        </p:txBody>
      </p:sp>
      <p:sp>
        <p:nvSpPr>
          <p:cNvPr id="6" name="Slide Number Placeholder 5"/>
          <p:cNvSpPr>
            <a:spLocks noGrp="1"/>
          </p:cNvSpPr>
          <p:nvPr>
            <p:ph type="sldNum" sz="quarter" idx="12"/>
          </p:nvPr>
        </p:nvSpPr>
        <p:spPr/>
        <p:txBody>
          <a:bodyPr/>
          <a:lstStyle/>
          <a:p>
            <a:fld id="{13742690-4717-4D18-B3A6-B74A02A6B1E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7944213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solidFill>
                  <a:prstClr val="white">
                    <a:tint val="75000"/>
                  </a:prstClr>
                </a:solidFill>
              </a:rPr>
              <a:t>7/18/2016</a:t>
            </a: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Mu*STAR Value Proposition</a:t>
            </a:r>
          </a:p>
        </p:txBody>
      </p:sp>
      <p:sp>
        <p:nvSpPr>
          <p:cNvPr id="6" name="Slide Number Placeholder 5"/>
          <p:cNvSpPr>
            <a:spLocks noGrp="1"/>
          </p:cNvSpPr>
          <p:nvPr>
            <p:ph type="sldNum" sz="quarter" idx="12"/>
          </p:nvPr>
        </p:nvSpPr>
        <p:spPr/>
        <p:txBody>
          <a:bodyPr/>
          <a:lstStyle/>
          <a:p>
            <a:fld id="{13742690-4717-4D18-B3A6-B74A02A6B1E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2710713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smtClean="0">
                <a:solidFill>
                  <a:prstClr val="white">
                    <a:tint val="75000"/>
                  </a:prstClr>
                </a:solidFill>
              </a:rPr>
              <a:t>7/18/2016</a:t>
            </a: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Mu*STAR Value Proposition</a:t>
            </a:r>
          </a:p>
        </p:txBody>
      </p:sp>
      <p:sp>
        <p:nvSpPr>
          <p:cNvPr id="6" name="Slide Number Placeholder 5"/>
          <p:cNvSpPr>
            <a:spLocks noGrp="1"/>
          </p:cNvSpPr>
          <p:nvPr>
            <p:ph type="sldNum" sz="quarter" idx="12"/>
          </p:nvPr>
        </p:nvSpPr>
        <p:spPr/>
        <p:txBody>
          <a:bodyPr/>
          <a:lstStyle/>
          <a:p>
            <a:fld id="{13742690-4717-4D18-B3A6-B74A02A6B1E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100067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solidFill>
                  <a:prstClr val="white">
                    <a:tint val="75000"/>
                  </a:prstClr>
                </a:solidFill>
              </a:rPr>
              <a:t>7/18/2016</a:t>
            </a: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Mu*STAR Value Proposition</a:t>
            </a:r>
          </a:p>
        </p:txBody>
      </p:sp>
      <p:sp>
        <p:nvSpPr>
          <p:cNvPr id="6" name="Slide Number Placeholder 5"/>
          <p:cNvSpPr>
            <a:spLocks noGrp="1"/>
          </p:cNvSpPr>
          <p:nvPr>
            <p:ph type="sldNum" sz="quarter" idx="12"/>
          </p:nvPr>
        </p:nvSpPr>
        <p:spPr/>
        <p:txBody>
          <a:bodyPr/>
          <a:lstStyle/>
          <a:p>
            <a:fld id="{13742690-4717-4D18-B3A6-B74A02A6B1E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829030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solidFill>
                  <a:prstClr val="white">
                    <a:tint val="75000"/>
                  </a:prstClr>
                </a:solidFill>
              </a:rPr>
              <a:t>7/18/2016</a:t>
            </a: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Mu*STAR Value Proposition</a:t>
            </a:r>
          </a:p>
        </p:txBody>
      </p:sp>
      <p:sp>
        <p:nvSpPr>
          <p:cNvPr id="6" name="Slide Number Placeholder 5"/>
          <p:cNvSpPr>
            <a:spLocks noGrp="1"/>
          </p:cNvSpPr>
          <p:nvPr>
            <p:ph type="sldNum" sz="quarter" idx="12"/>
          </p:nvPr>
        </p:nvSpPr>
        <p:spPr/>
        <p:txBody>
          <a:bodyPr/>
          <a:lstStyle/>
          <a:p>
            <a:fld id="{13742690-4717-4D18-B3A6-B74A02A6B1E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4335941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smtClean="0">
                <a:solidFill>
                  <a:prstClr val="white">
                    <a:tint val="75000"/>
                  </a:prstClr>
                </a:solidFill>
              </a:rPr>
              <a:t>7/18/2016</a:t>
            </a:r>
            <a:endParaRPr lang="en-US">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Mu*STAR Value Proposition</a:t>
            </a:r>
          </a:p>
        </p:txBody>
      </p:sp>
      <p:sp>
        <p:nvSpPr>
          <p:cNvPr id="7" name="Slide Number Placeholder 6"/>
          <p:cNvSpPr>
            <a:spLocks noGrp="1"/>
          </p:cNvSpPr>
          <p:nvPr>
            <p:ph type="sldNum" sz="quarter" idx="12"/>
          </p:nvPr>
        </p:nvSpPr>
        <p:spPr/>
        <p:txBody>
          <a:bodyPr/>
          <a:lstStyle/>
          <a:p>
            <a:fld id="{13742690-4717-4D18-B3A6-B74A02A6B1E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246684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smtClean="0">
                <a:solidFill>
                  <a:prstClr val="white">
                    <a:tint val="75000"/>
                  </a:prstClr>
                </a:solidFill>
              </a:rPr>
              <a:t>7/18/2016</a:t>
            </a:r>
            <a:endParaRPr lang="en-US">
              <a:solidFill>
                <a:prstClr val="white">
                  <a:tint val="75000"/>
                </a:prstClr>
              </a:solidFill>
            </a:endParaRPr>
          </a:p>
        </p:txBody>
      </p:sp>
      <p:sp>
        <p:nvSpPr>
          <p:cNvPr id="8" name="Footer Placeholder 7"/>
          <p:cNvSpPr>
            <a:spLocks noGrp="1"/>
          </p:cNvSpPr>
          <p:nvPr>
            <p:ph type="ftr" sz="quarter" idx="11"/>
          </p:nvPr>
        </p:nvSpPr>
        <p:spPr/>
        <p:txBody>
          <a:bodyPr/>
          <a:lstStyle/>
          <a:p>
            <a:r>
              <a:rPr lang="en-US">
                <a:solidFill>
                  <a:prstClr val="white">
                    <a:tint val="75000"/>
                  </a:prstClr>
                </a:solidFill>
              </a:rPr>
              <a:t>Mu*STAR Value Proposition</a:t>
            </a:r>
          </a:p>
        </p:txBody>
      </p:sp>
      <p:sp>
        <p:nvSpPr>
          <p:cNvPr id="9" name="Slide Number Placeholder 8"/>
          <p:cNvSpPr>
            <a:spLocks noGrp="1"/>
          </p:cNvSpPr>
          <p:nvPr>
            <p:ph type="sldNum" sz="quarter" idx="12"/>
          </p:nvPr>
        </p:nvSpPr>
        <p:spPr/>
        <p:txBody>
          <a:bodyPr/>
          <a:lstStyle/>
          <a:p>
            <a:fld id="{13742690-4717-4D18-B3A6-B74A02A6B1E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3531836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smtClean="0">
                <a:solidFill>
                  <a:prstClr val="white">
                    <a:tint val="75000"/>
                  </a:prstClr>
                </a:solidFill>
              </a:rPr>
              <a:t>7/18/2016</a:t>
            </a:r>
            <a:endParaRPr lang="en-US">
              <a:solidFill>
                <a:prstClr val="white">
                  <a:tint val="75000"/>
                </a:prstClr>
              </a:solidFill>
            </a:endParaRPr>
          </a:p>
        </p:txBody>
      </p:sp>
      <p:sp>
        <p:nvSpPr>
          <p:cNvPr id="4" name="Footer Placeholder 3"/>
          <p:cNvSpPr>
            <a:spLocks noGrp="1"/>
          </p:cNvSpPr>
          <p:nvPr>
            <p:ph type="ftr" sz="quarter" idx="11"/>
          </p:nvPr>
        </p:nvSpPr>
        <p:spPr/>
        <p:txBody>
          <a:bodyPr/>
          <a:lstStyle/>
          <a:p>
            <a:r>
              <a:rPr lang="en-US">
                <a:solidFill>
                  <a:prstClr val="white">
                    <a:tint val="75000"/>
                  </a:prstClr>
                </a:solidFill>
              </a:rPr>
              <a:t>Mu*STAR Value Proposition</a:t>
            </a:r>
          </a:p>
        </p:txBody>
      </p:sp>
      <p:sp>
        <p:nvSpPr>
          <p:cNvPr id="5" name="Slide Number Placeholder 4"/>
          <p:cNvSpPr>
            <a:spLocks noGrp="1"/>
          </p:cNvSpPr>
          <p:nvPr>
            <p:ph type="sldNum" sz="quarter" idx="12"/>
          </p:nvPr>
        </p:nvSpPr>
        <p:spPr/>
        <p:txBody>
          <a:bodyPr/>
          <a:lstStyle/>
          <a:p>
            <a:fld id="{13742690-4717-4D18-B3A6-B74A02A6B1E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9841302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white">
                    <a:tint val="75000"/>
                  </a:prstClr>
                </a:solidFill>
              </a:rPr>
              <a:t>7/18/2016</a:t>
            </a:r>
            <a:endParaRPr lang="en-US">
              <a:solidFill>
                <a:prstClr val="white">
                  <a:tint val="75000"/>
                </a:prstClr>
              </a:solidFill>
            </a:endParaRPr>
          </a:p>
        </p:txBody>
      </p:sp>
      <p:sp>
        <p:nvSpPr>
          <p:cNvPr id="3" name="Footer Placeholder 2"/>
          <p:cNvSpPr>
            <a:spLocks noGrp="1"/>
          </p:cNvSpPr>
          <p:nvPr>
            <p:ph type="ftr" sz="quarter" idx="11"/>
          </p:nvPr>
        </p:nvSpPr>
        <p:spPr/>
        <p:txBody>
          <a:bodyPr/>
          <a:lstStyle/>
          <a:p>
            <a:r>
              <a:rPr lang="en-US">
                <a:solidFill>
                  <a:prstClr val="white">
                    <a:tint val="75000"/>
                  </a:prstClr>
                </a:solidFill>
              </a:rPr>
              <a:t>Mu*STAR Value Proposition</a:t>
            </a:r>
          </a:p>
        </p:txBody>
      </p:sp>
      <p:sp>
        <p:nvSpPr>
          <p:cNvPr id="4" name="Slide Number Placeholder 3"/>
          <p:cNvSpPr>
            <a:spLocks noGrp="1"/>
          </p:cNvSpPr>
          <p:nvPr>
            <p:ph type="sldNum" sz="quarter" idx="12"/>
          </p:nvPr>
        </p:nvSpPr>
        <p:spPr/>
        <p:txBody>
          <a:bodyPr/>
          <a:lstStyle/>
          <a:p>
            <a:fld id="{13742690-4717-4D18-B3A6-B74A02A6B1E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99101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84400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solidFill>
                  <a:prstClr val="white">
                    <a:tint val="75000"/>
                  </a:prstClr>
                </a:solidFill>
              </a:rPr>
              <a:t>7/18/2016</a:t>
            </a:r>
            <a:endParaRPr lang="en-US">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Mu*STAR Value Proposition</a:t>
            </a:r>
          </a:p>
        </p:txBody>
      </p:sp>
      <p:sp>
        <p:nvSpPr>
          <p:cNvPr id="7" name="Slide Number Placeholder 6"/>
          <p:cNvSpPr>
            <a:spLocks noGrp="1"/>
          </p:cNvSpPr>
          <p:nvPr>
            <p:ph type="sldNum" sz="quarter" idx="12"/>
          </p:nvPr>
        </p:nvSpPr>
        <p:spPr/>
        <p:txBody>
          <a:bodyPr/>
          <a:lstStyle/>
          <a:p>
            <a:fld id="{13742690-4717-4D18-B3A6-B74A02A6B1E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891291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solidFill>
                  <a:prstClr val="white">
                    <a:tint val="75000"/>
                  </a:prstClr>
                </a:solidFill>
              </a:rPr>
              <a:t>7/18/2016</a:t>
            </a:r>
            <a:endParaRPr lang="en-US">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Mu*STAR Value Proposition</a:t>
            </a:r>
          </a:p>
        </p:txBody>
      </p:sp>
      <p:sp>
        <p:nvSpPr>
          <p:cNvPr id="7" name="Slide Number Placeholder 6"/>
          <p:cNvSpPr>
            <a:spLocks noGrp="1"/>
          </p:cNvSpPr>
          <p:nvPr>
            <p:ph type="sldNum" sz="quarter" idx="12"/>
          </p:nvPr>
        </p:nvSpPr>
        <p:spPr/>
        <p:txBody>
          <a:bodyPr/>
          <a:lstStyle/>
          <a:p>
            <a:fld id="{13742690-4717-4D18-B3A6-B74A02A6B1E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3832130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solidFill>
                  <a:prstClr val="white">
                    <a:tint val="75000"/>
                  </a:prstClr>
                </a:solidFill>
              </a:rPr>
              <a:t>7/18/2016</a:t>
            </a: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Mu*STAR Value Proposition</a:t>
            </a:r>
          </a:p>
        </p:txBody>
      </p:sp>
      <p:sp>
        <p:nvSpPr>
          <p:cNvPr id="6" name="Slide Number Placeholder 5"/>
          <p:cNvSpPr>
            <a:spLocks noGrp="1"/>
          </p:cNvSpPr>
          <p:nvPr>
            <p:ph type="sldNum" sz="quarter" idx="12"/>
          </p:nvPr>
        </p:nvSpPr>
        <p:spPr/>
        <p:txBody>
          <a:bodyPr/>
          <a:lstStyle/>
          <a:p>
            <a:fld id="{13742690-4717-4D18-B3A6-B74A02A6B1E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8769665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solidFill>
                  <a:prstClr val="white">
                    <a:tint val="75000"/>
                  </a:prstClr>
                </a:solidFill>
              </a:rPr>
              <a:t>7/18/2016</a:t>
            </a: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Mu*STAR Value Proposition</a:t>
            </a:r>
          </a:p>
        </p:txBody>
      </p:sp>
      <p:sp>
        <p:nvSpPr>
          <p:cNvPr id="6" name="Slide Number Placeholder 5"/>
          <p:cNvSpPr>
            <a:spLocks noGrp="1"/>
          </p:cNvSpPr>
          <p:nvPr>
            <p:ph type="sldNum" sz="quarter" idx="12"/>
          </p:nvPr>
        </p:nvSpPr>
        <p:spPr/>
        <p:txBody>
          <a:bodyPr/>
          <a:lstStyle/>
          <a:p>
            <a:fld id="{13742690-4717-4D18-B3A6-B74A02A6B1E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64085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663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332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187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97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29, 2016</a:t>
            </a:r>
            <a:endParaRPr lang="en-US"/>
          </a:p>
        </p:txBody>
      </p:sp>
      <p:sp>
        <p:nvSpPr>
          <p:cNvPr id="5" name="Footer Placeholder 4"/>
          <p:cNvSpPr>
            <a:spLocks noGrp="1"/>
          </p:cNvSpPr>
          <p:nvPr>
            <p:ph type="ftr" sz="quarter" idx="11"/>
          </p:nvPr>
        </p:nvSpPr>
        <p:spPr/>
        <p:txBody>
          <a:bodyPr/>
          <a:lstStyle/>
          <a:p>
            <a:r>
              <a:rPr lang="en-US" smtClean="0"/>
              <a:t>Thin Films &amp; Ideas Pushing Limits of SRF</a:t>
            </a:r>
            <a:endParaRPr lang="en-US"/>
          </a:p>
        </p:txBody>
      </p:sp>
      <p:sp>
        <p:nvSpPr>
          <p:cNvPr id="6" name="Slide Number Placeholder 5"/>
          <p:cNvSpPr>
            <a:spLocks noGrp="1"/>
          </p:cNvSpPr>
          <p:nvPr>
            <p:ph type="sldNum" sz="quarter" idx="12"/>
          </p:nvPr>
        </p:nvSpPr>
        <p:spPr/>
        <p:txBody>
          <a:bodyPr/>
          <a:lstStyle/>
          <a:p>
            <a:fld id="{B80B3F71-7FE0-44CE-9220-8FE300BBEB8E}" type="slidenum">
              <a:rPr lang="en-US" smtClean="0"/>
              <a:t>‹#›</a:t>
            </a:fld>
            <a:endParaRPr lang="en-US"/>
          </a:p>
        </p:txBody>
      </p:sp>
    </p:spTree>
    <p:extLst>
      <p:ext uri="{BB962C8B-B14F-4D97-AF65-F5344CB8AC3E}">
        <p14:creationId xmlns:p14="http://schemas.microsoft.com/office/powerpoint/2010/main" val="573171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413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289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659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sp>
        <p:nvSpPr>
          <p:cNvPr id="366631"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36663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a:lvl1pPr>
          </a:lstStyle>
          <a:p>
            <a:pPr>
              <a:defRPr/>
            </a:pPr>
            <a:fld id="{D0F62B12-320A-4019-90DB-2F2A3E96A5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28068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6589C4DB-A6CC-4B7D-BE4D-4AB27C0F8E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37508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18370934-3991-41DF-968C-81CD81CF09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34378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2A1C3F49-5385-4EF4-A249-0A3035F346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9925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20550DD4-56C1-4B30-8868-0B57C29402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56936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9FF5EEF7-6A87-404E-8A7B-B8A39769D5E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6035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4D6F35EA-7630-4559-8280-A056F84B68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91055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July 29, 2016</a:t>
            </a:r>
            <a:endParaRPr lang="en-US"/>
          </a:p>
        </p:txBody>
      </p:sp>
      <p:sp>
        <p:nvSpPr>
          <p:cNvPr id="5" name="Footer Placeholder 4"/>
          <p:cNvSpPr>
            <a:spLocks noGrp="1"/>
          </p:cNvSpPr>
          <p:nvPr>
            <p:ph type="ftr" sz="quarter" idx="11"/>
          </p:nvPr>
        </p:nvSpPr>
        <p:spPr/>
        <p:txBody>
          <a:bodyPr/>
          <a:lstStyle/>
          <a:p>
            <a:r>
              <a:rPr lang="en-US" smtClean="0"/>
              <a:t>Thin Films &amp; Ideas Pushing Limits of SRF</a:t>
            </a:r>
            <a:endParaRPr lang="en-US"/>
          </a:p>
        </p:txBody>
      </p:sp>
      <p:sp>
        <p:nvSpPr>
          <p:cNvPr id="6" name="Slide Number Placeholder 5"/>
          <p:cNvSpPr>
            <a:spLocks noGrp="1"/>
          </p:cNvSpPr>
          <p:nvPr>
            <p:ph type="sldNum" sz="quarter" idx="12"/>
          </p:nvPr>
        </p:nvSpPr>
        <p:spPr/>
        <p:txBody>
          <a:bodyPr/>
          <a:lstStyle/>
          <a:p>
            <a:fld id="{B80B3F71-7FE0-44CE-9220-8FE300BBEB8E}" type="slidenum">
              <a:rPr lang="en-US" smtClean="0"/>
              <a:t>‹#›</a:t>
            </a:fld>
            <a:endParaRPr lang="en-US"/>
          </a:p>
        </p:txBody>
      </p:sp>
    </p:spTree>
    <p:extLst>
      <p:ext uri="{BB962C8B-B14F-4D97-AF65-F5344CB8AC3E}">
        <p14:creationId xmlns:p14="http://schemas.microsoft.com/office/powerpoint/2010/main" val="16758940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A4771627-5CB3-42BD-937E-76BDCA5640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63119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02BEDD1A-D8C4-4293-9D17-81B086F93D4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01894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69A99BC2-C66F-44C3-A56E-DEA04C6DD5E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01668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DAA2E3AF-5945-45FB-94AC-D4AB74D1DF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8630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FDBBB9F2-9F07-452E-9E1A-419B5CCFCD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051394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FC0BC8D9-2F7E-4590-98D0-90914762C75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455567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5F3FA874-CB6C-4968-B617-53D465E2AB6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446479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sp>
        <p:nvSpPr>
          <p:cNvPr id="366631"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36663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a:lvl1pPr>
          </a:lstStyle>
          <a:p>
            <a:pPr>
              <a:defRPr/>
            </a:pPr>
            <a:fld id="{D0F62B12-320A-4019-90DB-2F2A3E96A5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575881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6589C4DB-A6CC-4B7D-BE4D-4AB27C0F8E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247790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18370934-3991-41DF-968C-81CD81CF09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3916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July 29, 2016</a:t>
            </a:r>
            <a:endParaRPr lang="en-US"/>
          </a:p>
        </p:txBody>
      </p:sp>
      <p:sp>
        <p:nvSpPr>
          <p:cNvPr id="6" name="Footer Placeholder 5"/>
          <p:cNvSpPr>
            <a:spLocks noGrp="1"/>
          </p:cNvSpPr>
          <p:nvPr>
            <p:ph type="ftr" sz="quarter" idx="11"/>
          </p:nvPr>
        </p:nvSpPr>
        <p:spPr/>
        <p:txBody>
          <a:bodyPr/>
          <a:lstStyle/>
          <a:p>
            <a:r>
              <a:rPr lang="en-US" smtClean="0"/>
              <a:t>Thin Films &amp; Ideas Pushing Limits of SRF</a:t>
            </a:r>
            <a:endParaRPr lang="en-US"/>
          </a:p>
        </p:txBody>
      </p:sp>
      <p:sp>
        <p:nvSpPr>
          <p:cNvPr id="7" name="Slide Number Placeholder 6"/>
          <p:cNvSpPr>
            <a:spLocks noGrp="1"/>
          </p:cNvSpPr>
          <p:nvPr>
            <p:ph type="sldNum" sz="quarter" idx="12"/>
          </p:nvPr>
        </p:nvSpPr>
        <p:spPr/>
        <p:txBody>
          <a:bodyPr/>
          <a:lstStyle/>
          <a:p>
            <a:fld id="{B80B3F71-7FE0-44CE-9220-8FE300BBEB8E}" type="slidenum">
              <a:rPr lang="en-US" smtClean="0"/>
              <a:t>‹#›</a:t>
            </a:fld>
            <a:endParaRPr lang="en-US"/>
          </a:p>
        </p:txBody>
      </p:sp>
    </p:spTree>
    <p:extLst>
      <p:ext uri="{BB962C8B-B14F-4D97-AF65-F5344CB8AC3E}">
        <p14:creationId xmlns:p14="http://schemas.microsoft.com/office/powerpoint/2010/main" val="41306428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2A1C3F49-5385-4EF4-A249-0A3035F346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403297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20550DD4-56C1-4B30-8868-0B57C29402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8298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9FF5EEF7-6A87-404E-8A7B-B8A39769D5E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11711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4D6F35EA-7630-4559-8280-A056F84B68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474962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A4771627-5CB3-42BD-937E-76BDCA5640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55325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02BEDD1A-D8C4-4293-9D17-81B086F93D4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13682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69A99BC2-C66F-44C3-A56E-DEA04C6DD5E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323735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DAA2E3AF-5945-45FB-94AC-D4AB74D1DF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747775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FDBBB9F2-9F07-452E-9E1A-419B5CCFCD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351223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FC0BC8D9-2F7E-4590-98D0-90914762C75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6322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July 29, 2016</a:t>
            </a:r>
            <a:endParaRPr lang="en-US"/>
          </a:p>
        </p:txBody>
      </p:sp>
      <p:sp>
        <p:nvSpPr>
          <p:cNvPr id="8" name="Footer Placeholder 7"/>
          <p:cNvSpPr>
            <a:spLocks noGrp="1"/>
          </p:cNvSpPr>
          <p:nvPr>
            <p:ph type="ftr" sz="quarter" idx="11"/>
          </p:nvPr>
        </p:nvSpPr>
        <p:spPr/>
        <p:txBody>
          <a:bodyPr/>
          <a:lstStyle/>
          <a:p>
            <a:r>
              <a:rPr lang="en-US" smtClean="0"/>
              <a:t>Thin Films &amp; Ideas Pushing Limits of SRF</a:t>
            </a:r>
            <a:endParaRPr lang="en-US"/>
          </a:p>
        </p:txBody>
      </p:sp>
      <p:sp>
        <p:nvSpPr>
          <p:cNvPr id="9" name="Slide Number Placeholder 8"/>
          <p:cNvSpPr>
            <a:spLocks noGrp="1"/>
          </p:cNvSpPr>
          <p:nvPr>
            <p:ph type="sldNum" sz="quarter" idx="12"/>
          </p:nvPr>
        </p:nvSpPr>
        <p:spPr/>
        <p:txBody>
          <a:bodyPr/>
          <a:lstStyle/>
          <a:p>
            <a:fld id="{B80B3F71-7FE0-44CE-9220-8FE300BBEB8E}" type="slidenum">
              <a:rPr lang="en-US" smtClean="0"/>
              <a:t>‹#›</a:t>
            </a:fld>
            <a:endParaRPr lang="en-US"/>
          </a:p>
        </p:txBody>
      </p:sp>
    </p:spTree>
    <p:extLst>
      <p:ext uri="{BB962C8B-B14F-4D97-AF65-F5344CB8AC3E}">
        <p14:creationId xmlns:p14="http://schemas.microsoft.com/office/powerpoint/2010/main" val="36942946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5F3FA874-CB6C-4968-B617-53D465E2AB6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37784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sp>
        <p:nvSpPr>
          <p:cNvPr id="366631"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36663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a:lvl1pPr>
          </a:lstStyle>
          <a:p>
            <a:pPr>
              <a:defRPr/>
            </a:pPr>
            <a:fld id="{D0F62B12-320A-4019-90DB-2F2A3E96A5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3592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6589C4DB-A6CC-4B7D-BE4D-4AB27C0F8E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203994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18370934-3991-41DF-968C-81CD81CF09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12173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2A1C3F49-5385-4EF4-A249-0A3035F346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536547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20550DD4-56C1-4B30-8868-0B57C29402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408345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9FF5EEF7-6A87-404E-8A7B-B8A39769D5E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952407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4D6F35EA-7630-4559-8280-A056F84B68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378090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A4771627-5CB3-42BD-937E-76BDCA5640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407986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02BEDD1A-D8C4-4293-9D17-81B086F93D4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76640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July 29, 2016</a:t>
            </a:r>
            <a:endParaRPr lang="en-US"/>
          </a:p>
        </p:txBody>
      </p:sp>
      <p:sp>
        <p:nvSpPr>
          <p:cNvPr id="4" name="Footer Placeholder 3"/>
          <p:cNvSpPr>
            <a:spLocks noGrp="1"/>
          </p:cNvSpPr>
          <p:nvPr>
            <p:ph type="ftr" sz="quarter" idx="11"/>
          </p:nvPr>
        </p:nvSpPr>
        <p:spPr/>
        <p:txBody>
          <a:bodyPr/>
          <a:lstStyle/>
          <a:p>
            <a:r>
              <a:rPr lang="en-US" smtClean="0"/>
              <a:t>Thin Films &amp; Ideas Pushing Limits of SRF</a:t>
            </a:r>
            <a:endParaRPr lang="en-US"/>
          </a:p>
        </p:txBody>
      </p:sp>
      <p:sp>
        <p:nvSpPr>
          <p:cNvPr id="5" name="Slide Number Placeholder 4"/>
          <p:cNvSpPr>
            <a:spLocks noGrp="1"/>
          </p:cNvSpPr>
          <p:nvPr>
            <p:ph type="sldNum" sz="quarter" idx="12"/>
          </p:nvPr>
        </p:nvSpPr>
        <p:spPr/>
        <p:txBody>
          <a:bodyPr/>
          <a:lstStyle/>
          <a:p>
            <a:fld id="{B80B3F71-7FE0-44CE-9220-8FE300BBEB8E}" type="slidenum">
              <a:rPr lang="en-US" smtClean="0"/>
              <a:t>‹#›</a:t>
            </a:fld>
            <a:endParaRPr lang="en-US"/>
          </a:p>
        </p:txBody>
      </p:sp>
    </p:spTree>
    <p:extLst>
      <p:ext uri="{BB962C8B-B14F-4D97-AF65-F5344CB8AC3E}">
        <p14:creationId xmlns:p14="http://schemas.microsoft.com/office/powerpoint/2010/main" val="16708716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69A99BC2-C66F-44C3-A56E-DEA04C6DD5E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113361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DAA2E3AF-5945-45FB-94AC-D4AB74D1DF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791027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FDBBB9F2-9F07-452E-9E1A-419B5CCFCD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846231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FC0BC8D9-2F7E-4590-98D0-90914762C75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162609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r>
              <a:rPr lang="en-US" smtClean="0">
                <a:solidFill>
                  <a:srgbClr val="FFFFFF"/>
                </a:solidFill>
              </a:rPr>
              <a:t>July 29, 2016</a:t>
            </a: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r>
              <a:rPr lang="en-US" smtClean="0">
                <a:solidFill>
                  <a:srgbClr val="FFFFFF"/>
                </a:solidFill>
              </a:rPr>
              <a:t>Thin Films &amp; Ideas Pushing Limits of SRF</a:t>
            </a: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5F3FA874-CB6C-4968-B617-53D465E2AB6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138789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692664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81589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256484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33007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626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29, 2016</a:t>
            </a:r>
            <a:endParaRPr lang="en-US"/>
          </a:p>
        </p:txBody>
      </p:sp>
      <p:sp>
        <p:nvSpPr>
          <p:cNvPr id="3" name="Footer Placeholder 2"/>
          <p:cNvSpPr>
            <a:spLocks noGrp="1"/>
          </p:cNvSpPr>
          <p:nvPr>
            <p:ph type="ftr" sz="quarter" idx="11"/>
          </p:nvPr>
        </p:nvSpPr>
        <p:spPr/>
        <p:txBody>
          <a:bodyPr/>
          <a:lstStyle/>
          <a:p>
            <a:r>
              <a:rPr lang="en-US" smtClean="0"/>
              <a:t>Thin Films &amp; Ideas Pushing Limits of SRF</a:t>
            </a:r>
            <a:endParaRPr lang="en-US"/>
          </a:p>
        </p:txBody>
      </p:sp>
      <p:sp>
        <p:nvSpPr>
          <p:cNvPr id="4" name="Slide Number Placeholder 3"/>
          <p:cNvSpPr>
            <a:spLocks noGrp="1"/>
          </p:cNvSpPr>
          <p:nvPr>
            <p:ph type="sldNum" sz="quarter" idx="12"/>
          </p:nvPr>
        </p:nvSpPr>
        <p:spPr/>
        <p:txBody>
          <a:bodyPr/>
          <a:lstStyle/>
          <a:p>
            <a:fld id="{B80B3F71-7FE0-44CE-9220-8FE300BBEB8E}" type="slidenum">
              <a:rPr lang="en-US" smtClean="0"/>
              <a:t>‹#›</a:t>
            </a:fld>
            <a:endParaRPr lang="en-US"/>
          </a:p>
        </p:txBody>
      </p:sp>
    </p:spTree>
    <p:extLst>
      <p:ext uri="{BB962C8B-B14F-4D97-AF65-F5344CB8AC3E}">
        <p14:creationId xmlns:p14="http://schemas.microsoft.com/office/powerpoint/2010/main" val="16652347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03120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2198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528960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91387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56428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048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60375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665133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07492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916085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7846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July 29, 2016</a:t>
            </a:r>
            <a:endParaRPr lang="en-US"/>
          </a:p>
        </p:txBody>
      </p:sp>
      <p:sp>
        <p:nvSpPr>
          <p:cNvPr id="6" name="Footer Placeholder 5"/>
          <p:cNvSpPr>
            <a:spLocks noGrp="1"/>
          </p:cNvSpPr>
          <p:nvPr>
            <p:ph type="ftr" sz="quarter" idx="11"/>
          </p:nvPr>
        </p:nvSpPr>
        <p:spPr/>
        <p:txBody>
          <a:bodyPr/>
          <a:lstStyle/>
          <a:p>
            <a:r>
              <a:rPr lang="en-US" smtClean="0"/>
              <a:t>Thin Films &amp; Ideas Pushing Limits of SRF</a:t>
            </a:r>
            <a:endParaRPr lang="en-US"/>
          </a:p>
        </p:txBody>
      </p:sp>
      <p:sp>
        <p:nvSpPr>
          <p:cNvPr id="7" name="Slide Number Placeholder 6"/>
          <p:cNvSpPr>
            <a:spLocks noGrp="1"/>
          </p:cNvSpPr>
          <p:nvPr>
            <p:ph type="sldNum" sz="quarter" idx="12"/>
          </p:nvPr>
        </p:nvSpPr>
        <p:spPr/>
        <p:txBody>
          <a:bodyPr/>
          <a:lstStyle/>
          <a:p>
            <a:fld id="{B80B3F71-7FE0-44CE-9220-8FE300BBEB8E}" type="slidenum">
              <a:rPr lang="en-US" smtClean="0"/>
              <a:t>‹#›</a:t>
            </a:fld>
            <a:endParaRPr lang="en-US"/>
          </a:p>
        </p:txBody>
      </p:sp>
    </p:spTree>
    <p:extLst>
      <p:ext uri="{BB962C8B-B14F-4D97-AF65-F5344CB8AC3E}">
        <p14:creationId xmlns:p14="http://schemas.microsoft.com/office/powerpoint/2010/main" val="33671524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95844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001610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3766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557075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41047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07888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048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83638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8362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080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443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July 29, 2016</a:t>
            </a:r>
            <a:endParaRPr lang="en-US"/>
          </a:p>
        </p:txBody>
      </p:sp>
      <p:sp>
        <p:nvSpPr>
          <p:cNvPr id="6" name="Footer Placeholder 5"/>
          <p:cNvSpPr>
            <a:spLocks noGrp="1"/>
          </p:cNvSpPr>
          <p:nvPr>
            <p:ph type="ftr" sz="quarter" idx="11"/>
          </p:nvPr>
        </p:nvSpPr>
        <p:spPr/>
        <p:txBody>
          <a:bodyPr/>
          <a:lstStyle/>
          <a:p>
            <a:r>
              <a:rPr lang="en-US" smtClean="0"/>
              <a:t>Thin Films &amp; Ideas Pushing Limits of SRF</a:t>
            </a:r>
            <a:endParaRPr lang="en-US"/>
          </a:p>
        </p:txBody>
      </p:sp>
      <p:sp>
        <p:nvSpPr>
          <p:cNvPr id="7" name="Slide Number Placeholder 6"/>
          <p:cNvSpPr>
            <a:spLocks noGrp="1"/>
          </p:cNvSpPr>
          <p:nvPr>
            <p:ph type="sldNum" sz="quarter" idx="12"/>
          </p:nvPr>
        </p:nvSpPr>
        <p:spPr/>
        <p:txBody>
          <a:bodyPr/>
          <a:lstStyle/>
          <a:p>
            <a:fld id="{B80B3F71-7FE0-44CE-9220-8FE300BBEB8E}" type="slidenum">
              <a:rPr lang="en-US" smtClean="0"/>
              <a:t>‹#›</a:t>
            </a:fld>
            <a:endParaRPr lang="en-US"/>
          </a:p>
        </p:txBody>
      </p:sp>
    </p:spTree>
    <p:extLst>
      <p:ext uri="{BB962C8B-B14F-4D97-AF65-F5344CB8AC3E}">
        <p14:creationId xmlns:p14="http://schemas.microsoft.com/office/powerpoint/2010/main" val="9429939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7163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9821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8973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9468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6772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1215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6685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6706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0863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580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2.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3.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1.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July 29, 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Thin Films &amp; Ideas Pushing Limits of SRF</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B3F71-7FE0-44CE-9220-8FE300BBEB8E}" type="slidenum">
              <a:rPr lang="en-US" smtClean="0"/>
              <a:t>‹#›</a:t>
            </a:fld>
            <a:endParaRPr lang="en-US"/>
          </a:p>
        </p:txBody>
      </p:sp>
    </p:spTree>
    <p:extLst>
      <p:ext uri="{BB962C8B-B14F-4D97-AF65-F5344CB8AC3E}">
        <p14:creationId xmlns:p14="http://schemas.microsoft.com/office/powerpoint/2010/main" val="721788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1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smtClean="0">
                <a:latin typeface="+mn-lt"/>
              </a:defRPr>
            </a:lvl1pPr>
          </a:lstStyle>
          <a:p>
            <a:pPr fontAlgn="base">
              <a:spcBef>
                <a:spcPct val="0"/>
              </a:spcBef>
              <a:spcAft>
                <a:spcPct val="0"/>
              </a:spcAft>
              <a:defRPr/>
            </a:pPr>
            <a:r>
              <a:rPr lang="en-US">
                <a:solidFill>
                  <a:srgbClr val="FFFFFF"/>
                </a:solidFill>
              </a:rPr>
              <a:t>July 29, 2016</a:t>
            </a:r>
            <a:endParaRPr lang="en-US">
              <a:solidFill>
                <a:srgbClr val="FFFFFF"/>
              </a:solidFill>
            </a:endParaRPr>
          </a:p>
        </p:txBody>
      </p:sp>
      <p:sp>
        <p:nvSpPr>
          <p:cNvPr id="261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atin typeface="+mn-lt"/>
              </a:defRPr>
            </a:lvl1pPr>
          </a:lstStyle>
          <a:p>
            <a:pPr algn="ctr" fontAlgn="base">
              <a:spcBef>
                <a:spcPct val="0"/>
              </a:spcBef>
              <a:spcAft>
                <a:spcPct val="0"/>
              </a:spcAft>
              <a:defRPr/>
            </a:pPr>
            <a:r>
              <a:rPr lang="en-US">
                <a:solidFill>
                  <a:srgbClr val="FFFFFF"/>
                </a:solidFill>
              </a:rPr>
              <a:t>Thin Films &amp; Ideas Pushing Limits of SRF</a:t>
            </a:r>
            <a:endParaRPr lang="en-US">
              <a:solidFill>
                <a:srgbClr val="FFFFFF"/>
              </a:solidFill>
            </a:endParaRPr>
          </a:p>
        </p:txBody>
      </p:sp>
      <p:sp>
        <p:nvSpPr>
          <p:cNvPr id="261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fontAlgn="base">
              <a:spcBef>
                <a:spcPct val="0"/>
              </a:spcBef>
              <a:spcAft>
                <a:spcPct val="0"/>
              </a:spcAft>
              <a:defRPr/>
            </a:pPr>
            <a:fld id="{07817FAB-F7C6-4EBE-B06B-B75284DD3749}"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451685525"/>
      </p:ext>
    </p:extLst>
  </p:cSld>
  <p:clrMap bg1="dk2" tx1="lt1" bg2="dk1"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defTabSz="457200" fontAlgn="base">
              <a:spcBef>
                <a:spcPct val="0"/>
              </a:spcBef>
              <a:spcAft>
                <a:spcPct val="0"/>
              </a:spcAft>
              <a:defRPr/>
            </a:pPr>
            <a:r>
              <a:rPr lang="en-US"/>
              <a:t>5/28/16</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defTabSz="457200" fontAlgn="base">
              <a:spcBef>
                <a:spcPct val="0"/>
              </a:spcBef>
              <a:spcAft>
                <a:spcPct val="0"/>
              </a:spcAft>
              <a:defRPr/>
            </a:pPr>
            <a:r>
              <a:rPr lang="en-US" smtClean="0"/>
              <a:t>Nigel Lockyer | Users Meeting June 2016</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defTabSz="457200" fontAlgn="base">
              <a:spcBef>
                <a:spcPct val="0"/>
              </a:spcBef>
              <a:spcAft>
                <a:spcPct val="0"/>
              </a:spcAft>
              <a:defRPr/>
            </a:pPr>
            <a:fld id="{148C009B-CB69-E04A-B9B3-34B26D69E9CF}" type="slidenum">
              <a:rPr lang="en-US"/>
              <a:pPr defTabSz="457200" fontAlgn="base">
                <a:spcBef>
                  <a:spcPct val="0"/>
                </a:spcBef>
                <a:spcAft>
                  <a:spcPct val="0"/>
                </a:spcAft>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solidFill>
                <a:srgbClr val="003087"/>
              </a:solidFill>
            </a:endParaRPr>
          </a:p>
        </p:txBody>
      </p:sp>
      <p:grpSp>
        <p:nvGrpSpPr>
          <p:cNvPr id="2" name="Group 1"/>
          <p:cNvGrpSpPr/>
          <p:nvPr/>
        </p:nvGrpSpPr>
        <p:grpSpPr>
          <a:xfrm>
            <a:off x="222250" y="6258863"/>
            <a:ext cx="8675688" cy="188846"/>
            <a:chOff x="222250" y="6258863"/>
            <a:chExt cx="8675688" cy="188846"/>
          </a:xfrm>
        </p:grpSpPr>
        <p:cxnSp>
          <p:nvCxnSpPr>
            <p:cNvPr id="11" name="Straight Connector 10"/>
            <p:cNvCxnSpPr/>
            <p:nvPr userDrawn="1"/>
          </p:nvCxnSpPr>
          <p:spPr>
            <a:xfrm>
              <a:off x="222250" y="6357936"/>
              <a:ext cx="7568751"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6" descr="FermiLogo_RGB_NALBlue.png"/>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6394289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iming>
    <p:tnLst>
      <p:par>
        <p:cTn id="1" dur="indefinite" restart="never" nodeType="tmRoot"/>
      </p:par>
    </p:tnLst>
  </p:timing>
  <p:hf hdr="0" dt="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smtClean="0">
                <a:solidFill>
                  <a:prstClr val="white">
                    <a:tint val="75000"/>
                  </a:prstClr>
                </a:solidFill>
              </a:rPr>
              <a:t>7/18/2016</a:t>
            </a:r>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a:solidFill>
                  <a:prstClr val="white">
                    <a:tint val="75000"/>
                  </a:prstClr>
                </a:solidFill>
              </a:rPr>
              <a:t>Mu*STAR Value Proposition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3742690-4717-4D18-B3A6-B74A02A6B1E6}" type="slidenum">
              <a:rPr lang="en-US" smtClean="0">
                <a:solidFill>
                  <a:prstClr val="white">
                    <a:tint val="75000"/>
                  </a:prstClr>
                </a:solidFill>
              </a:rPr>
              <a:pPr defTabSz="457200"/>
              <a:t>‹#›</a:t>
            </a:fld>
            <a:endParaRPr lang="en-US">
              <a:solidFill>
                <a:prstClr val="white">
                  <a:tint val="75000"/>
                </a:prstClr>
              </a:solidFill>
            </a:endParaRPr>
          </a:p>
        </p:txBody>
      </p:sp>
    </p:spTree>
    <p:extLst>
      <p:ext uri="{BB962C8B-B14F-4D97-AF65-F5344CB8AC3E}">
        <p14:creationId xmlns:p14="http://schemas.microsoft.com/office/powerpoint/2010/main" val="2804726672"/>
      </p:ext>
    </p:extLst>
  </p:cSld>
  <p:clrMap bg1="dk1" tx1="lt1" bg2="dk2" tx2="lt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smtClean="0">
                <a:solidFill>
                  <a:prstClr val="white">
                    <a:tint val="75000"/>
                  </a:prstClr>
                </a:solidFill>
              </a:rPr>
              <a:t>7/18/2016</a:t>
            </a:r>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a:solidFill>
                  <a:prstClr val="white">
                    <a:tint val="75000"/>
                  </a:prstClr>
                </a:solidFill>
              </a:rPr>
              <a:t>Mu*STAR Value Proposition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3742690-4717-4D18-B3A6-B74A02A6B1E6}" type="slidenum">
              <a:rPr lang="en-US" smtClean="0">
                <a:solidFill>
                  <a:prstClr val="white">
                    <a:tint val="75000"/>
                  </a:prstClr>
                </a:solidFill>
              </a:rPr>
              <a:pPr defTabSz="457200"/>
              <a:t>‹#›</a:t>
            </a:fld>
            <a:endParaRPr lang="en-US">
              <a:solidFill>
                <a:prstClr val="white">
                  <a:tint val="75000"/>
                </a:prstClr>
              </a:solidFill>
            </a:endParaRPr>
          </a:p>
        </p:txBody>
      </p:sp>
    </p:spTree>
    <p:extLst>
      <p:ext uri="{BB962C8B-B14F-4D97-AF65-F5344CB8AC3E}">
        <p14:creationId xmlns:p14="http://schemas.microsoft.com/office/powerpoint/2010/main" val="3946315354"/>
      </p:ext>
    </p:extLst>
  </p:cSld>
  <p:clrMap bg1="dk1" tx1="lt1" bg2="dk2" tx2="lt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July 29, 2016</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99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1588" y="0"/>
            <a:ext cx="9148762" cy="6851650"/>
            <a:chOff x="1" y="0"/>
            <a:chExt cx="5763" cy="4316"/>
          </a:xfrm>
        </p:grpSpPr>
        <p:sp>
          <p:nvSpPr>
            <p:cNvPr id="36557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7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7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nvGrpSpPr>
            <p:cNvPr id="6155" name="Group 6"/>
            <p:cNvGrpSpPr>
              <a:grpSpLocks/>
            </p:cNvGrpSpPr>
            <p:nvPr/>
          </p:nvGrpSpPr>
          <p:grpSpPr bwMode="auto">
            <a:xfrm>
              <a:off x="288" y="0"/>
              <a:ext cx="5098" cy="4316"/>
              <a:chOff x="288" y="0"/>
              <a:chExt cx="5098" cy="4316"/>
            </a:xfrm>
          </p:grpSpPr>
          <p:sp>
            <p:nvSpPr>
              <p:cNvPr id="36557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7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7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7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7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8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8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8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8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8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8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8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8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sp>
          <p:nvSpPr>
            <p:cNvPr id="36558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8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9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9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9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9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9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9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9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9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9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nvGrpSpPr>
            <p:cNvPr id="6167" name="Group 31"/>
            <p:cNvGrpSpPr>
              <a:grpSpLocks/>
            </p:cNvGrpSpPr>
            <p:nvPr/>
          </p:nvGrpSpPr>
          <p:grpSpPr bwMode="auto">
            <a:xfrm>
              <a:off x="1" y="392"/>
              <a:ext cx="5758" cy="1571"/>
              <a:chOff x="1" y="392"/>
              <a:chExt cx="5758" cy="1571"/>
            </a:xfrm>
          </p:grpSpPr>
          <p:sp>
            <p:nvSpPr>
              <p:cNvPr id="36560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60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60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60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60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sp>
          <p:nvSpPr>
            <p:cNvPr id="36560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60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sp>
        <p:nvSpPr>
          <p:cNvPr id="36560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6560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latin typeface="+mn-lt"/>
              </a:defRPr>
            </a:lvl1pPr>
          </a:lstStyle>
          <a:p>
            <a:pPr fontAlgn="base">
              <a:spcBef>
                <a:spcPct val="0"/>
              </a:spcBef>
              <a:spcAft>
                <a:spcPct val="0"/>
              </a:spcAft>
              <a:defRPr/>
            </a:pPr>
            <a:r>
              <a:rPr lang="en-US" smtClean="0">
                <a:solidFill>
                  <a:srgbClr val="FFFFFF"/>
                </a:solidFill>
              </a:rPr>
              <a:t>July 29, 2016</a:t>
            </a:r>
            <a:endParaRPr lang="en-US">
              <a:solidFill>
                <a:srgbClr val="FFFFFF"/>
              </a:solidFill>
            </a:endParaRPr>
          </a:p>
        </p:txBody>
      </p:sp>
      <p:sp>
        <p:nvSpPr>
          <p:cNvPr id="36560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lgn="ctr" fontAlgn="base">
              <a:spcBef>
                <a:spcPct val="0"/>
              </a:spcBef>
              <a:spcAft>
                <a:spcPct val="0"/>
              </a:spcAft>
              <a:defRPr/>
            </a:pPr>
            <a:r>
              <a:rPr lang="en-US" smtClean="0">
                <a:solidFill>
                  <a:srgbClr val="FFFFFF"/>
                </a:solidFill>
              </a:rPr>
              <a:t>Thin Films &amp; Ideas Pushing Limits of SRF</a:t>
            </a:r>
            <a:endParaRPr lang="en-US">
              <a:solidFill>
                <a:srgbClr val="FFFFFF"/>
              </a:solidFill>
            </a:endParaRPr>
          </a:p>
        </p:txBody>
      </p:sp>
      <p:sp>
        <p:nvSpPr>
          <p:cNvPr id="36561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fontAlgn="base">
              <a:spcBef>
                <a:spcPct val="0"/>
              </a:spcBef>
              <a:spcAft>
                <a:spcPct val="0"/>
              </a:spcAft>
              <a:defRPr/>
            </a:pPr>
            <a:fld id="{346B61A4-1433-45E4-A288-F2CA8CF6D953}"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36561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83850581"/>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1588" y="0"/>
            <a:ext cx="9148762" cy="6851650"/>
            <a:chOff x="1" y="0"/>
            <a:chExt cx="5763" cy="4316"/>
          </a:xfrm>
        </p:grpSpPr>
        <p:sp>
          <p:nvSpPr>
            <p:cNvPr id="36557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7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7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nvGrpSpPr>
            <p:cNvPr id="6155" name="Group 6"/>
            <p:cNvGrpSpPr>
              <a:grpSpLocks/>
            </p:cNvGrpSpPr>
            <p:nvPr/>
          </p:nvGrpSpPr>
          <p:grpSpPr bwMode="auto">
            <a:xfrm>
              <a:off x="288" y="0"/>
              <a:ext cx="5098" cy="4316"/>
              <a:chOff x="288" y="0"/>
              <a:chExt cx="5098" cy="4316"/>
            </a:xfrm>
          </p:grpSpPr>
          <p:sp>
            <p:nvSpPr>
              <p:cNvPr id="36557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7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7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7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7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8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8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8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8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8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8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8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8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sp>
          <p:nvSpPr>
            <p:cNvPr id="36558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8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9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9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9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9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9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9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9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9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9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nvGrpSpPr>
            <p:cNvPr id="6167" name="Group 31"/>
            <p:cNvGrpSpPr>
              <a:grpSpLocks/>
            </p:cNvGrpSpPr>
            <p:nvPr/>
          </p:nvGrpSpPr>
          <p:grpSpPr bwMode="auto">
            <a:xfrm>
              <a:off x="1" y="392"/>
              <a:ext cx="5758" cy="1571"/>
              <a:chOff x="1" y="392"/>
              <a:chExt cx="5758" cy="1571"/>
            </a:xfrm>
          </p:grpSpPr>
          <p:sp>
            <p:nvSpPr>
              <p:cNvPr id="36560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60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60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60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60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sp>
          <p:nvSpPr>
            <p:cNvPr id="36560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60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sp>
        <p:nvSpPr>
          <p:cNvPr id="36560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6560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latin typeface="+mn-lt"/>
              </a:defRPr>
            </a:lvl1pPr>
          </a:lstStyle>
          <a:p>
            <a:pPr fontAlgn="base">
              <a:spcBef>
                <a:spcPct val="0"/>
              </a:spcBef>
              <a:spcAft>
                <a:spcPct val="0"/>
              </a:spcAft>
              <a:defRPr/>
            </a:pPr>
            <a:r>
              <a:rPr lang="en-US" smtClean="0">
                <a:solidFill>
                  <a:srgbClr val="FFFFFF"/>
                </a:solidFill>
              </a:rPr>
              <a:t>July 29, 2016</a:t>
            </a:r>
            <a:endParaRPr lang="en-US">
              <a:solidFill>
                <a:srgbClr val="FFFFFF"/>
              </a:solidFill>
            </a:endParaRPr>
          </a:p>
        </p:txBody>
      </p:sp>
      <p:sp>
        <p:nvSpPr>
          <p:cNvPr id="36560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lgn="ctr" fontAlgn="base">
              <a:spcBef>
                <a:spcPct val="0"/>
              </a:spcBef>
              <a:spcAft>
                <a:spcPct val="0"/>
              </a:spcAft>
              <a:defRPr/>
            </a:pPr>
            <a:r>
              <a:rPr lang="en-US" smtClean="0">
                <a:solidFill>
                  <a:srgbClr val="FFFFFF"/>
                </a:solidFill>
              </a:rPr>
              <a:t>Thin Films &amp; Ideas Pushing Limits of SRF</a:t>
            </a:r>
            <a:endParaRPr lang="en-US">
              <a:solidFill>
                <a:srgbClr val="FFFFFF"/>
              </a:solidFill>
            </a:endParaRPr>
          </a:p>
        </p:txBody>
      </p:sp>
      <p:sp>
        <p:nvSpPr>
          <p:cNvPr id="36561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fontAlgn="base">
              <a:spcBef>
                <a:spcPct val="0"/>
              </a:spcBef>
              <a:spcAft>
                <a:spcPct val="0"/>
              </a:spcAft>
              <a:defRPr/>
            </a:pPr>
            <a:fld id="{346B61A4-1433-45E4-A288-F2CA8CF6D953}"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36561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313938271"/>
      </p:ext>
    </p:extLst>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1588" y="0"/>
            <a:ext cx="9148762" cy="6851650"/>
            <a:chOff x="1" y="0"/>
            <a:chExt cx="5763" cy="4316"/>
          </a:xfrm>
        </p:grpSpPr>
        <p:sp>
          <p:nvSpPr>
            <p:cNvPr id="36557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7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7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nvGrpSpPr>
            <p:cNvPr id="6155" name="Group 6"/>
            <p:cNvGrpSpPr>
              <a:grpSpLocks/>
            </p:cNvGrpSpPr>
            <p:nvPr/>
          </p:nvGrpSpPr>
          <p:grpSpPr bwMode="auto">
            <a:xfrm>
              <a:off x="288" y="0"/>
              <a:ext cx="5098" cy="4316"/>
              <a:chOff x="288" y="0"/>
              <a:chExt cx="5098" cy="4316"/>
            </a:xfrm>
          </p:grpSpPr>
          <p:sp>
            <p:nvSpPr>
              <p:cNvPr id="36557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7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7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7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7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8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8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8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8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8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8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8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8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sp>
          <p:nvSpPr>
            <p:cNvPr id="36558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8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9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9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9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9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9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9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9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9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59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nvGrpSpPr>
            <p:cNvPr id="6167" name="Group 31"/>
            <p:cNvGrpSpPr>
              <a:grpSpLocks/>
            </p:cNvGrpSpPr>
            <p:nvPr/>
          </p:nvGrpSpPr>
          <p:grpSpPr bwMode="auto">
            <a:xfrm>
              <a:off x="1" y="392"/>
              <a:ext cx="5758" cy="1571"/>
              <a:chOff x="1" y="392"/>
              <a:chExt cx="5758" cy="1571"/>
            </a:xfrm>
          </p:grpSpPr>
          <p:sp>
            <p:nvSpPr>
              <p:cNvPr id="36560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60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60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60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60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sp>
          <p:nvSpPr>
            <p:cNvPr id="36560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sp>
          <p:nvSpPr>
            <p:cNvPr id="36560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eaLnBrk="0" fontAlgn="base" hangingPunct="0">
                <a:spcBef>
                  <a:spcPct val="0"/>
                </a:spcBef>
                <a:spcAft>
                  <a:spcPct val="0"/>
                </a:spcAft>
                <a:defRPr/>
              </a:pPr>
              <a:endParaRPr lang="en-US">
                <a:solidFill>
                  <a:srgbClr val="FFFFFF"/>
                </a:solidFill>
                <a:latin typeface="Arial" charset="0"/>
              </a:endParaRPr>
            </a:p>
          </p:txBody>
        </p:sp>
      </p:grpSp>
      <p:sp>
        <p:nvSpPr>
          <p:cNvPr id="36560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6560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latin typeface="+mn-lt"/>
              </a:defRPr>
            </a:lvl1pPr>
          </a:lstStyle>
          <a:p>
            <a:pPr fontAlgn="base">
              <a:spcBef>
                <a:spcPct val="0"/>
              </a:spcBef>
              <a:spcAft>
                <a:spcPct val="0"/>
              </a:spcAft>
              <a:defRPr/>
            </a:pPr>
            <a:r>
              <a:rPr lang="en-US" smtClean="0">
                <a:solidFill>
                  <a:srgbClr val="FFFFFF"/>
                </a:solidFill>
              </a:rPr>
              <a:t>July 29, 2016</a:t>
            </a:r>
            <a:endParaRPr lang="en-US">
              <a:solidFill>
                <a:srgbClr val="FFFFFF"/>
              </a:solidFill>
            </a:endParaRPr>
          </a:p>
        </p:txBody>
      </p:sp>
      <p:sp>
        <p:nvSpPr>
          <p:cNvPr id="36560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lgn="ctr" fontAlgn="base">
              <a:spcBef>
                <a:spcPct val="0"/>
              </a:spcBef>
              <a:spcAft>
                <a:spcPct val="0"/>
              </a:spcAft>
              <a:defRPr/>
            </a:pPr>
            <a:r>
              <a:rPr lang="en-US" smtClean="0">
                <a:solidFill>
                  <a:srgbClr val="FFFFFF"/>
                </a:solidFill>
              </a:rPr>
              <a:t>Thin Films &amp; Ideas Pushing Limits of SRF</a:t>
            </a:r>
            <a:endParaRPr lang="en-US">
              <a:solidFill>
                <a:srgbClr val="FFFFFF"/>
              </a:solidFill>
            </a:endParaRPr>
          </a:p>
        </p:txBody>
      </p:sp>
      <p:sp>
        <p:nvSpPr>
          <p:cNvPr id="36561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fontAlgn="base">
              <a:spcBef>
                <a:spcPct val="0"/>
              </a:spcBef>
              <a:spcAft>
                <a:spcPct val="0"/>
              </a:spcAft>
              <a:defRPr/>
            </a:pPr>
            <a:fld id="{346B61A4-1433-45E4-A288-F2CA8CF6D953}"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36561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419162334"/>
      </p:ext>
    </p:extLst>
  </p:cSld>
  <p:clrMap bg1="dk2" tx1="lt1" bg2="dk1"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descr="column"/>
          <p:cNvPicPr>
            <a:picLocks noChangeAspect="1" noChangeArrowheads="1"/>
          </p:cNvPicPr>
          <p:nvPr/>
        </p:nvPicPr>
        <p:blipFill>
          <a:blip r:embed="rId13" cstate="print"/>
          <a:srcRect/>
          <a:stretch>
            <a:fillRect/>
          </a:stretch>
        </p:blipFill>
        <p:spPr bwMode="auto">
          <a:xfrm>
            <a:off x="0" y="0"/>
            <a:ext cx="639763" cy="6859588"/>
          </a:xfrm>
          <a:prstGeom prst="rect">
            <a:avLst/>
          </a:prstGeom>
          <a:noFill/>
        </p:spPr>
      </p:pic>
      <p:sp>
        <p:nvSpPr>
          <p:cNvPr id="1045" name="Rectangle 21"/>
          <p:cNvSpPr>
            <a:spLocks noGrp="1" noChangeArrowheads="1"/>
          </p:cNvSpPr>
          <p:nvPr>
            <p:ph type="title"/>
          </p:nvPr>
        </p:nvSpPr>
        <p:spPr bwMode="auto">
          <a:xfrm>
            <a:off x="838200" y="3048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6" name="Rectangle 22"/>
          <p:cNvSpPr>
            <a:spLocks noGrp="1" noChangeArrowheads="1"/>
          </p:cNvSpPr>
          <p:nvPr>
            <p:ph type="body" idx="1"/>
          </p:nvPr>
        </p:nvSpPr>
        <p:spPr bwMode="auto">
          <a:xfrm>
            <a:off x="838200" y="1676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7" name="Line 23"/>
          <p:cNvSpPr>
            <a:spLocks noChangeShapeType="1"/>
          </p:cNvSpPr>
          <p:nvPr/>
        </p:nvSpPr>
        <p:spPr bwMode="auto">
          <a:xfrm>
            <a:off x="152400" y="6629400"/>
            <a:ext cx="533400" cy="0"/>
          </a:xfrm>
          <a:prstGeom prst="line">
            <a:avLst/>
          </a:prstGeom>
          <a:noFill/>
          <a:ln w="9525">
            <a:solidFill>
              <a:schemeClr val="bg1"/>
            </a:solidFill>
            <a:round/>
            <a:headEnd/>
            <a:tailEnd/>
          </a:ln>
        </p:spPr>
        <p:txBody>
          <a:bodyPr/>
          <a:lstStyle/>
          <a:p>
            <a:pPr fontAlgn="base">
              <a:spcBef>
                <a:spcPct val="0"/>
              </a:spcBef>
              <a:spcAft>
                <a:spcPct val="0"/>
              </a:spcAft>
            </a:pPr>
            <a:endParaRPr lang="en-US">
              <a:solidFill>
                <a:srgbClr val="000000"/>
              </a:solidFill>
            </a:endParaRPr>
          </a:p>
        </p:txBody>
      </p:sp>
      <p:sp>
        <p:nvSpPr>
          <p:cNvPr id="1048" name="Line 24"/>
          <p:cNvSpPr>
            <a:spLocks noChangeShapeType="1"/>
          </p:cNvSpPr>
          <p:nvPr/>
        </p:nvSpPr>
        <p:spPr bwMode="auto">
          <a:xfrm flipV="1">
            <a:off x="152400" y="6400800"/>
            <a:ext cx="0" cy="228600"/>
          </a:xfrm>
          <a:prstGeom prst="line">
            <a:avLst/>
          </a:prstGeom>
          <a:noFill/>
          <a:ln w="9525">
            <a:solidFill>
              <a:schemeClr val="bg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1049" name="Line 25"/>
          <p:cNvSpPr>
            <a:spLocks noChangeShapeType="1"/>
          </p:cNvSpPr>
          <p:nvPr/>
        </p:nvSpPr>
        <p:spPr bwMode="auto">
          <a:xfrm>
            <a:off x="152400" y="6400800"/>
            <a:ext cx="228600" cy="0"/>
          </a:xfrm>
          <a:prstGeom prst="line">
            <a:avLst/>
          </a:prstGeom>
          <a:noFill/>
          <a:ln w="9525">
            <a:solidFill>
              <a:schemeClr val="bg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1051" name="Text Box 27"/>
          <p:cNvSpPr txBox="1">
            <a:spLocks noChangeArrowheads="1"/>
          </p:cNvSpPr>
          <p:nvPr/>
        </p:nvSpPr>
        <p:spPr bwMode="auto">
          <a:xfrm rot="-5400000">
            <a:off x="-2155825" y="3160068"/>
            <a:ext cx="4953000" cy="461665"/>
          </a:xfrm>
          <a:prstGeom prst="rect">
            <a:avLst/>
          </a:prstGeom>
          <a:noFill/>
          <a:ln w="9525">
            <a:noFill/>
            <a:miter lim="800000"/>
            <a:headEnd/>
            <a:tailEnd/>
          </a:ln>
          <a:effectLst/>
        </p:spPr>
        <p:txBody>
          <a:bodyPr>
            <a:spAutoFit/>
          </a:bodyPr>
          <a:lstStyle/>
          <a:p>
            <a:pPr fontAlgn="base">
              <a:spcBef>
                <a:spcPct val="50000"/>
              </a:spcBef>
              <a:spcAft>
                <a:spcPct val="0"/>
              </a:spcAft>
            </a:pPr>
            <a:r>
              <a:rPr lang="en-US" sz="2400" dirty="0">
                <a:solidFill>
                  <a:srgbClr val="FF6600"/>
                </a:solidFill>
              </a:rPr>
              <a:t>ADNA &amp; </a:t>
            </a:r>
            <a:r>
              <a:rPr lang="en-US" sz="2400" dirty="0" smtClean="0">
                <a:solidFill>
                  <a:srgbClr val="FF6600"/>
                </a:solidFill>
              </a:rPr>
              <a:t>GEM*STAR Consortium</a:t>
            </a:r>
            <a:endParaRPr lang="en-US" sz="2400" dirty="0">
              <a:solidFill>
                <a:srgbClr val="FF6600"/>
              </a:solidFill>
            </a:endParaRPr>
          </a:p>
        </p:txBody>
      </p:sp>
      <p:sp>
        <p:nvSpPr>
          <p:cNvPr id="1052" name="Text Box 28"/>
          <p:cNvSpPr txBox="1">
            <a:spLocks noChangeArrowheads="1"/>
          </p:cNvSpPr>
          <p:nvPr/>
        </p:nvSpPr>
        <p:spPr bwMode="auto">
          <a:xfrm>
            <a:off x="0" y="152400"/>
            <a:ext cx="609600" cy="549275"/>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000">
                <a:solidFill>
                  <a:srgbClr val="FFFFFF"/>
                </a:solidFill>
              </a:rPr>
              <a:t>Invent</a:t>
            </a:r>
            <a:br>
              <a:rPr lang="en-US" sz="1000">
                <a:solidFill>
                  <a:srgbClr val="FFFFFF"/>
                </a:solidFill>
              </a:rPr>
            </a:br>
            <a:r>
              <a:rPr lang="en-US" sz="1000">
                <a:solidFill>
                  <a:srgbClr val="FFFFFF"/>
                </a:solidFill>
              </a:rPr>
              <a:t>the</a:t>
            </a:r>
            <a:br>
              <a:rPr lang="en-US" sz="1000">
                <a:solidFill>
                  <a:srgbClr val="FFFFFF"/>
                </a:solidFill>
              </a:rPr>
            </a:br>
            <a:r>
              <a:rPr lang="en-US" sz="1000">
                <a:solidFill>
                  <a:srgbClr val="FFFFFF"/>
                </a:solidFill>
              </a:rPr>
              <a:t>Future</a:t>
            </a:r>
          </a:p>
        </p:txBody>
      </p:sp>
      <p:sp>
        <p:nvSpPr>
          <p:cNvPr id="1053" name="Text Box 29"/>
          <p:cNvSpPr txBox="1">
            <a:spLocks noChangeArrowheads="1"/>
          </p:cNvSpPr>
          <p:nvPr/>
        </p:nvSpPr>
        <p:spPr bwMode="auto">
          <a:xfrm>
            <a:off x="76200" y="6400800"/>
            <a:ext cx="533400" cy="366713"/>
          </a:xfrm>
          <a:prstGeom prst="rect">
            <a:avLst/>
          </a:prstGeom>
          <a:noFill/>
          <a:ln w="9525">
            <a:noFill/>
            <a:miter lim="800000"/>
            <a:headEnd/>
            <a:tailEnd/>
          </a:ln>
          <a:effectLst/>
        </p:spPr>
        <p:txBody>
          <a:bodyPr>
            <a:spAutoFit/>
          </a:bodyPr>
          <a:lstStyle/>
          <a:p>
            <a:pPr fontAlgn="base">
              <a:spcBef>
                <a:spcPct val="50000"/>
              </a:spcBef>
              <a:spcAft>
                <a:spcPct val="0"/>
              </a:spcAft>
            </a:pPr>
            <a:endParaRPr lang="en-US">
              <a:solidFill>
                <a:srgbClr val="000000"/>
              </a:solidFill>
            </a:endParaRPr>
          </a:p>
        </p:txBody>
      </p:sp>
      <p:sp>
        <p:nvSpPr>
          <p:cNvPr id="1054" name="Text Box 30"/>
          <p:cNvSpPr txBox="1">
            <a:spLocks noChangeArrowheads="1"/>
          </p:cNvSpPr>
          <p:nvPr/>
        </p:nvSpPr>
        <p:spPr bwMode="auto">
          <a:xfrm>
            <a:off x="134938" y="6388100"/>
            <a:ext cx="533400" cy="274638"/>
          </a:xfrm>
          <a:prstGeom prst="rect">
            <a:avLst/>
          </a:prstGeom>
          <a:noFill/>
          <a:ln w="9525">
            <a:noFill/>
            <a:miter lim="800000"/>
            <a:headEnd/>
            <a:tailEnd/>
          </a:ln>
          <a:effectLst/>
        </p:spPr>
        <p:txBody>
          <a:bodyPr>
            <a:spAutoFit/>
          </a:bodyPr>
          <a:lstStyle/>
          <a:p>
            <a:pPr fontAlgn="base">
              <a:spcBef>
                <a:spcPct val="50000"/>
              </a:spcBef>
              <a:spcAft>
                <a:spcPct val="0"/>
              </a:spcAft>
            </a:pPr>
            <a:fld id="{D9FF26A5-7A0A-481B-9F51-57A66BC4E091}" type="slidenum">
              <a:rPr lang="en-US" sz="1200">
                <a:solidFill>
                  <a:srgbClr val="FFFFFF"/>
                </a:solidFill>
              </a:rPr>
              <a:pPr fontAlgn="base">
                <a:spcBef>
                  <a:spcPct val="50000"/>
                </a:spcBef>
                <a:spcAft>
                  <a:spcPct val="0"/>
                </a:spcAft>
              </a:pPr>
              <a:t>‹#›</a:t>
            </a:fld>
            <a:endParaRPr lang="en-US" sz="1200">
              <a:solidFill>
                <a:srgbClr val="FFFFFF"/>
              </a:solidFill>
            </a:endParaRPr>
          </a:p>
        </p:txBody>
      </p:sp>
      <p:sp>
        <p:nvSpPr>
          <p:cNvPr id="1055" name="Rectangle 31"/>
          <p:cNvSpPr>
            <a:spLocks noChangeArrowheads="1"/>
          </p:cNvSpPr>
          <p:nvPr/>
        </p:nvSpPr>
        <p:spPr bwMode="auto">
          <a:xfrm>
            <a:off x="0" y="6350"/>
            <a:ext cx="9144000" cy="6851650"/>
          </a:xfrm>
          <a:prstGeom prst="rect">
            <a:avLst/>
          </a:prstGeom>
          <a:noFill/>
          <a:ln w="9525">
            <a:solidFill>
              <a:srgbClr val="660033"/>
            </a:solidFill>
            <a:miter lim="800000"/>
            <a:headEnd/>
            <a:tailEnd/>
          </a:ln>
          <a:effectLst/>
        </p:spPr>
        <p:txBody>
          <a:bodyPr wrap="none" anchor="ctr"/>
          <a:lstStyle/>
          <a:p>
            <a:pPr fontAlgn="base">
              <a:spcBef>
                <a:spcPct val="0"/>
              </a:spcBef>
              <a:spcAft>
                <a:spcPct val="0"/>
              </a:spcAft>
            </a:pPr>
            <a:endParaRPr lang="en-US">
              <a:solidFill>
                <a:srgbClr val="000000"/>
              </a:solidFill>
            </a:endParaRPr>
          </a:p>
        </p:txBody>
      </p:sp>
      <p:sp>
        <p:nvSpPr>
          <p:cNvPr id="1057" name="Rectangle 33"/>
          <p:cNvSpPr>
            <a:spLocks noChangeArrowheads="1"/>
          </p:cNvSpPr>
          <p:nvPr/>
        </p:nvSpPr>
        <p:spPr bwMode="auto">
          <a:xfrm>
            <a:off x="7613650" y="6497638"/>
            <a:ext cx="1554163"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a:solidFill>
                  <a:srgbClr val="000000"/>
                </a:solidFill>
                <a:latin typeface="Times New Roman" pitchFamily="18" charset="0"/>
              </a:rPr>
              <a:t>GEM</a:t>
            </a:r>
            <a:r>
              <a:rPr lang="en-US">
                <a:solidFill>
                  <a:srgbClr val="FF0000"/>
                </a:solidFill>
                <a:sym typeface="Wingdings" pitchFamily="2" charset="2"/>
              </a:rPr>
              <a:t></a:t>
            </a:r>
            <a:r>
              <a:rPr lang="en-US" b="1">
                <a:solidFill>
                  <a:srgbClr val="000000"/>
                </a:solidFill>
                <a:latin typeface="Times New Roman" pitchFamily="18" charset="0"/>
              </a:rPr>
              <a:t>STA</a:t>
            </a:r>
            <a:r>
              <a:rPr lang="en-US" b="1">
                <a:solidFill>
                  <a:srgbClr val="000000"/>
                </a:solidFill>
                <a:latin typeface="Imprint MT Shadow" pitchFamily="82" charset="0"/>
              </a:rPr>
              <a:t>R</a:t>
            </a:r>
          </a:p>
        </p:txBody>
      </p:sp>
    </p:spTree>
    <p:extLst>
      <p:ext uri="{BB962C8B-B14F-4D97-AF65-F5344CB8AC3E}">
        <p14:creationId xmlns:p14="http://schemas.microsoft.com/office/powerpoint/2010/main" val="271139604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p:txStyles>
    <p:titleStyle>
      <a:lvl1pPr algn="ctr"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descr="column"/>
          <p:cNvPicPr>
            <a:picLocks noChangeAspect="1" noChangeArrowheads="1"/>
          </p:cNvPicPr>
          <p:nvPr/>
        </p:nvPicPr>
        <p:blipFill>
          <a:blip r:embed="rId13" cstate="print"/>
          <a:srcRect/>
          <a:stretch>
            <a:fillRect/>
          </a:stretch>
        </p:blipFill>
        <p:spPr bwMode="auto">
          <a:xfrm>
            <a:off x="0" y="0"/>
            <a:ext cx="639763" cy="6859588"/>
          </a:xfrm>
          <a:prstGeom prst="rect">
            <a:avLst/>
          </a:prstGeom>
          <a:noFill/>
        </p:spPr>
      </p:pic>
      <p:sp>
        <p:nvSpPr>
          <p:cNvPr id="1045" name="Rectangle 21"/>
          <p:cNvSpPr>
            <a:spLocks noGrp="1" noChangeArrowheads="1"/>
          </p:cNvSpPr>
          <p:nvPr>
            <p:ph type="title"/>
          </p:nvPr>
        </p:nvSpPr>
        <p:spPr bwMode="auto">
          <a:xfrm>
            <a:off x="838200" y="3048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6" name="Rectangle 22"/>
          <p:cNvSpPr>
            <a:spLocks noGrp="1" noChangeArrowheads="1"/>
          </p:cNvSpPr>
          <p:nvPr>
            <p:ph type="body" idx="1"/>
          </p:nvPr>
        </p:nvSpPr>
        <p:spPr bwMode="auto">
          <a:xfrm>
            <a:off x="838200" y="1676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7" name="Line 23"/>
          <p:cNvSpPr>
            <a:spLocks noChangeShapeType="1"/>
          </p:cNvSpPr>
          <p:nvPr/>
        </p:nvSpPr>
        <p:spPr bwMode="auto">
          <a:xfrm>
            <a:off x="152400" y="6629400"/>
            <a:ext cx="533400" cy="0"/>
          </a:xfrm>
          <a:prstGeom prst="line">
            <a:avLst/>
          </a:prstGeom>
          <a:noFill/>
          <a:ln w="9525">
            <a:solidFill>
              <a:schemeClr val="bg1"/>
            </a:solidFill>
            <a:round/>
            <a:headEnd/>
            <a:tailEnd/>
          </a:ln>
        </p:spPr>
        <p:txBody>
          <a:bodyPr/>
          <a:lstStyle/>
          <a:p>
            <a:pPr fontAlgn="base">
              <a:spcBef>
                <a:spcPct val="0"/>
              </a:spcBef>
              <a:spcAft>
                <a:spcPct val="0"/>
              </a:spcAft>
            </a:pPr>
            <a:endParaRPr lang="en-US">
              <a:solidFill>
                <a:srgbClr val="000000"/>
              </a:solidFill>
            </a:endParaRPr>
          </a:p>
        </p:txBody>
      </p:sp>
      <p:sp>
        <p:nvSpPr>
          <p:cNvPr id="1048" name="Line 24"/>
          <p:cNvSpPr>
            <a:spLocks noChangeShapeType="1"/>
          </p:cNvSpPr>
          <p:nvPr/>
        </p:nvSpPr>
        <p:spPr bwMode="auto">
          <a:xfrm flipV="1">
            <a:off x="152400" y="6400800"/>
            <a:ext cx="0" cy="228600"/>
          </a:xfrm>
          <a:prstGeom prst="line">
            <a:avLst/>
          </a:prstGeom>
          <a:noFill/>
          <a:ln w="9525">
            <a:solidFill>
              <a:schemeClr val="bg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1049" name="Line 25"/>
          <p:cNvSpPr>
            <a:spLocks noChangeShapeType="1"/>
          </p:cNvSpPr>
          <p:nvPr/>
        </p:nvSpPr>
        <p:spPr bwMode="auto">
          <a:xfrm>
            <a:off x="152400" y="6400800"/>
            <a:ext cx="228600" cy="0"/>
          </a:xfrm>
          <a:prstGeom prst="line">
            <a:avLst/>
          </a:prstGeom>
          <a:noFill/>
          <a:ln w="9525">
            <a:solidFill>
              <a:schemeClr val="bg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1051" name="Text Box 27"/>
          <p:cNvSpPr txBox="1">
            <a:spLocks noChangeArrowheads="1"/>
          </p:cNvSpPr>
          <p:nvPr/>
        </p:nvSpPr>
        <p:spPr bwMode="auto">
          <a:xfrm rot="-5400000">
            <a:off x="-1622425" y="2626669"/>
            <a:ext cx="3886201"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2400" dirty="0" smtClean="0">
                <a:solidFill>
                  <a:srgbClr val="FF6600"/>
                </a:solidFill>
              </a:rPr>
              <a:t>GEM*STAR Consortium</a:t>
            </a:r>
            <a:endParaRPr lang="en-US" sz="2400" dirty="0">
              <a:solidFill>
                <a:srgbClr val="FF6600"/>
              </a:solidFill>
            </a:endParaRPr>
          </a:p>
        </p:txBody>
      </p:sp>
      <p:sp>
        <p:nvSpPr>
          <p:cNvPr id="1052" name="Text Box 28"/>
          <p:cNvSpPr txBox="1">
            <a:spLocks noChangeArrowheads="1"/>
          </p:cNvSpPr>
          <p:nvPr/>
        </p:nvSpPr>
        <p:spPr bwMode="auto">
          <a:xfrm>
            <a:off x="0" y="152400"/>
            <a:ext cx="609600" cy="549275"/>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000">
                <a:solidFill>
                  <a:srgbClr val="FFFFFF"/>
                </a:solidFill>
              </a:rPr>
              <a:t>Invent</a:t>
            </a:r>
            <a:br>
              <a:rPr lang="en-US" sz="1000">
                <a:solidFill>
                  <a:srgbClr val="FFFFFF"/>
                </a:solidFill>
              </a:rPr>
            </a:br>
            <a:r>
              <a:rPr lang="en-US" sz="1000">
                <a:solidFill>
                  <a:srgbClr val="FFFFFF"/>
                </a:solidFill>
              </a:rPr>
              <a:t>the</a:t>
            </a:r>
            <a:br>
              <a:rPr lang="en-US" sz="1000">
                <a:solidFill>
                  <a:srgbClr val="FFFFFF"/>
                </a:solidFill>
              </a:rPr>
            </a:br>
            <a:r>
              <a:rPr lang="en-US" sz="1000">
                <a:solidFill>
                  <a:srgbClr val="FFFFFF"/>
                </a:solidFill>
              </a:rPr>
              <a:t>Future</a:t>
            </a:r>
          </a:p>
        </p:txBody>
      </p:sp>
      <p:sp>
        <p:nvSpPr>
          <p:cNvPr id="1053" name="Text Box 29"/>
          <p:cNvSpPr txBox="1">
            <a:spLocks noChangeArrowheads="1"/>
          </p:cNvSpPr>
          <p:nvPr/>
        </p:nvSpPr>
        <p:spPr bwMode="auto">
          <a:xfrm>
            <a:off x="76200" y="6400800"/>
            <a:ext cx="533400" cy="366713"/>
          </a:xfrm>
          <a:prstGeom prst="rect">
            <a:avLst/>
          </a:prstGeom>
          <a:noFill/>
          <a:ln w="9525">
            <a:noFill/>
            <a:miter lim="800000"/>
            <a:headEnd/>
            <a:tailEnd/>
          </a:ln>
          <a:effectLst/>
        </p:spPr>
        <p:txBody>
          <a:bodyPr>
            <a:spAutoFit/>
          </a:bodyPr>
          <a:lstStyle/>
          <a:p>
            <a:pPr fontAlgn="base">
              <a:spcBef>
                <a:spcPct val="50000"/>
              </a:spcBef>
              <a:spcAft>
                <a:spcPct val="0"/>
              </a:spcAft>
            </a:pPr>
            <a:endParaRPr lang="en-US">
              <a:solidFill>
                <a:srgbClr val="000000"/>
              </a:solidFill>
            </a:endParaRPr>
          </a:p>
        </p:txBody>
      </p:sp>
      <p:sp>
        <p:nvSpPr>
          <p:cNvPr id="1054" name="Text Box 30"/>
          <p:cNvSpPr txBox="1">
            <a:spLocks noChangeArrowheads="1"/>
          </p:cNvSpPr>
          <p:nvPr/>
        </p:nvSpPr>
        <p:spPr bwMode="auto">
          <a:xfrm>
            <a:off x="134938" y="6388100"/>
            <a:ext cx="533400" cy="274638"/>
          </a:xfrm>
          <a:prstGeom prst="rect">
            <a:avLst/>
          </a:prstGeom>
          <a:noFill/>
          <a:ln w="9525">
            <a:noFill/>
            <a:miter lim="800000"/>
            <a:headEnd/>
            <a:tailEnd/>
          </a:ln>
          <a:effectLst/>
        </p:spPr>
        <p:txBody>
          <a:bodyPr>
            <a:spAutoFit/>
          </a:bodyPr>
          <a:lstStyle/>
          <a:p>
            <a:pPr fontAlgn="base">
              <a:spcBef>
                <a:spcPct val="50000"/>
              </a:spcBef>
              <a:spcAft>
                <a:spcPct val="0"/>
              </a:spcAft>
            </a:pPr>
            <a:fld id="{D9FF26A5-7A0A-481B-9F51-57A66BC4E091}" type="slidenum">
              <a:rPr lang="en-US" sz="1200">
                <a:solidFill>
                  <a:srgbClr val="FFFFFF"/>
                </a:solidFill>
              </a:rPr>
              <a:pPr fontAlgn="base">
                <a:spcBef>
                  <a:spcPct val="50000"/>
                </a:spcBef>
                <a:spcAft>
                  <a:spcPct val="0"/>
                </a:spcAft>
              </a:pPr>
              <a:t>‹#›</a:t>
            </a:fld>
            <a:endParaRPr lang="en-US" sz="1200">
              <a:solidFill>
                <a:srgbClr val="FFFFFF"/>
              </a:solidFill>
            </a:endParaRPr>
          </a:p>
        </p:txBody>
      </p:sp>
      <p:sp>
        <p:nvSpPr>
          <p:cNvPr id="1055" name="Rectangle 31"/>
          <p:cNvSpPr>
            <a:spLocks noChangeArrowheads="1"/>
          </p:cNvSpPr>
          <p:nvPr/>
        </p:nvSpPr>
        <p:spPr bwMode="auto">
          <a:xfrm>
            <a:off x="0" y="6350"/>
            <a:ext cx="9144000" cy="6851650"/>
          </a:xfrm>
          <a:prstGeom prst="rect">
            <a:avLst/>
          </a:prstGeom>
          <a:noFill/>
          <a:ln w="9525">
            <a:solidFill>
              <a:srgbClr val="660033"/>
            </a:solidFill>
            <a:miter lim="800000"/>
            <a:headEnd/>
            <a:tailEnd/>
          </a:ln>
          <a:effectLst/>
        </p:spPr>
        <p:txBody>
          <a:bodyPr wrap="none" anchor="ctr"/>
          <a:lstStyle/>
          <a:p>
            <a:pPr fontAlgn="base">
              <a:spcBef>
                <a:spcPct val="0"/>
              </a:spcBef>
              <a:spcAft>
                <a:spcPct val="0"/>
              </a:spcAft>
            </a:pPr>
            <a:endParaRPr lang="en-US">
              <a:solidFill>
                <a:srgbClr val="000000"/>
              </a:solidFill>
            </a:endParaRPr>
          </a:p>
        </p:txBody>
      </p:sp>
      <p:sp>
        <p:nvSpPr>
          <p:cNvPr id="1057" name="Rectangle 33"/>
          <p:cNvSpPr>
            <a:spLocks noChangeArrowheads="1"/>
          </p:cNvSpPr>
          <p:nvPr/>
        </p:nvSpPr>
        <p:spPr bwMode="auto">
          <a:xfrm>
            <a:off x="7613650" y="6497638"/>
            <a:ext cx="1554163"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a:solidFill>
                  <a:srgbClr val="000000"/>
                </a:solidFill>
                <a:latin typeface="Times New Roman" pitchFamily="18" charset="0"/>
              </a:rPr>
              <a:t>GEM</a:t>
            </a:r>
            <a:r>
              <a:rPr lang="en-US">
                <a:solidFill>
                  <a:srgbClr val="FF0000"/>
                </a:solidFill>
                <a:sym typeface="Wingdings" pitchFamily="2" charset="2"/>
              </a:rPr>
              <a:t></a:t>
            </a:r>
            <a:r>
              <a:rPr lang="en-US" b="1">
                <a:solidFill>
                  <a:srgbClr val="000000"/>
                </a:solidFill>
                <a:latin typeface="Times New Roman" pitchFamily="18" charset="0"/>
              </a:rPr>
              <a:t>STA</a:t>
            </a:r>
            <a:r>
              <a:rPr lang="en-US" b="1">
                <a:solidFill>
                  <a:srgbClr val="000000"/>
                </a:solidFill>
                <a:latin typeface="Imprint MT Shadow" pitchFamily="82" charset="0"/>
              </a:rPr>
              <a:t>R</a:t>
            </a:r>
          </a:p>
        </p:txBody>
      </p:sp>
    </p:spTree>
    <p:extLst>
      <p:ext uri="{BB962C8B-B14F-4D97-AF65-F5344CB8AC3E}">
        <p14:creationId xmlns:p14="http://schemas.microsoft.com/office/powerpoint/2010/main" val="84964038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hdr="0"/>
  <p:txStyles>
    <p:titleStyle>
      <a:lvl1pPr algn="ctr"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July 29, 2016</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8301687"/>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July 29, 2016</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073728"/>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uonsinc.com/" TargetMode="External"/><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3.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5.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99.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9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9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57.xml"/><Relationship Id="rId5" Type="http://schemas.openxmlformats.org/officeDocument/2006/relationships/image" Target="../media/image23.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hyperlink" Target="http://en.wikipedia.org/wiki/Plutonium-242" TargetMode="External"/><Relationship Id="rId2" Type="http://schemas.openxmlformats.org/officeDocument/2006/relationships/notesSlide" Target="../notesSlides/notesSlide22.xml"/><Relationship Id="rId1" Type="http://schemas.openxmlformats.org/officeDocument/2006/relationships/slideLayout" Target="../slideLayouts/slideLayout81.xml"/><Relationship Id="rId6" Type="http://schemas.openxmlformats.org/officeDocument/2006/relationships/hyperlink" Target="http://en.wikipedia.org/wiki/Plutonium-241" TargetMode="External"/><Relationship Id="rId5" Type="http://schemas.openxmlformats.org/officeDocument/2006/relationships/hyperlink" Target="http://en.wikipedia.org/wiki/Plutonium-240" TargetMode="External"/><Relationship Id="rId4" Type="http://schemas.openxmlformats.org/officeDocument/2006/relationships/hyperlink" Target="http://en.wikipedia.org/wiki/Plutonium-239" TargetMode="Externa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8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0.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10.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7.xml"/><Relationship Id="rId1" Type="http://schemas.openxmlformats.org/officeDocument/2006/relationships/slideLayout" Target="../slideLayouts/slideLayout127.xml"/></Relationships>
</file>

<file path=ppt/slides/_rels/slide29.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2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fif"/><Relationship Id="rId2" Type="http://schemas.openxmlformats.org/officeDocument/2006/relationships/notesSlide" Target="../notesSlides/notesSlide33.xml"/><Relationship Id="rId1" Type="http://schemas.openxmlformats.org/officeDocument/2006/relationships/slideLayout" Target="../slideLayouts/slideLayout139.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p:cNvSpPr>
            <a:spLocks noGrp="1"/>
          </p:cNvSpPr>
          <p:nvPr>
            <p:ph type="dt" sz="quarter" idx="10"/>
          </p:nvPr>
        </p:nvSpPr>
        <p:spPr/>
        <p:txBody>
          <a:bodyPr/>
          <a:lstStyle/>
          <a:p>
            <a:pPr>
              <a:defRPr/>
            </a:pPr>
            <a:r>
              <a:rPr lang="en-US" smtClean="0">
                <a:solidFill>
                  <a:srgbClr val="FFFFFF"/>
                </a:solidFill>
              </a:rPr>
              <a:t>July 29, 2016</a:t>
            </a:r>
            <a:endParaRPr lang="en-US">
              <a:solidFill>
                <a:srgbClr val="FFFFFF"/>
              </a:solidFill>
            </a:endParaRPr>
          </a:p>
        </p:txBody>
      </p:sp>
      <p:sp>
        <p:nvSpPr>
          <p:cNvPr id="11" name="Footer Placeholder 2"/>
          <p:cNvSpPr>
            <a:spLocks noGrp="1"/>
          </p:cNvSpPr>
          <p:nvPr>
            <p:ph type="ftr" sz="quarter" idx="11"/>
          </p:nvPr>
        </p:nvSpPr>
        <p:spPr/>
        <p:txBody>
          <a:bodyPr/>
          <a:lstStyle/>
          <a:p>
            <a:pPr>
              <a:defRPr/>
            </a:pPr>
            <a:r>
              <a:rPr lang="en-US" smtClean="0">
                <a:solidFill>
                  <a:srgbClr val="FFFFFF"/>
                </a:solidFill>
              </a:rPr>
              <a:t>Thin Films &amp; Ideas Pushing Limits of SRF</a:t>
            </a:r>
            <a:endParaRPr lang="en-US">
              <a:solidFill>
                <a:srgbClr val="FFFFFF"/>
              </a:solidFill>
            </a:endParaRPr>
          </a:p>
        </p:txBody>
      </p:sp>
      <p:sp>
        <p:nvSpPr>
          <p:cNvPr id="12" name="Slide Number Placeholder 3"/>
          <p:cNvSpPr>
            <a:spLocks noGrp="1"/>
          </p:cNvSpPr>
          <p:nvPr>
            <p:ph type="sldNum" sz="quarter" idx="12"/>
          </p:nvPr>
        </p:nvSpPr>
        <p:spPr/>
        <p:txBody>
          <a:bodyPr/>
          <a:lstStyle/>
          <a:p>
            <a:pPr>
              <a:defRPr/>
            </a:pPr>
            <a:fld id="{27A2283F-6915-425C-9282-0104AE6A760C}" type="slidenum">
              <a:rPr lang="en-US">
                <a:solidFill>
                  <a:srgbClr val="FFFFFF"/>
                </a:solidFill>
              </a:rPr>
              <a:pPr>
                <a:defRPr/>
              </a:pPr>
              <a:t>1</a:t>
            </a:fld>
            <a:endParaRPr lang="en-US">
              <a:solidFill>
                <a:srgbClr val="FFFFFF"/>
              </a:solidFill>
            </a:endParaRPr>
          </a:p>
        </p:txBody>
      </p:sp>
      <p:sp>
        <p:nvSpPr>
          <p:cNvPr id="10245" name="Rectangle 2"/>
          <p:cNvSpPr>
            <a:spLocks noChangeArrowheads="1"/>
          </p:cNvSpPr>
          <p:nvPr/>
        </p:nvSpPr>
        <p:spPr bwMode="auto">
          <a:xfrm>
            <a:off x="225491" y="845870"/>
            <a:ext cx="8766109" cy="5386090"/>
          </a:xfrm>
          <a:prstGeom prst="rect">
            <a:avLst/>
          </a:prstGeom>
          <a:noFill/>
          <a:ln w="9525">
            <a:noFill/>
            <a:miter lim="800000"/>
            <a:headEnd/>
            <a:tailEnd/>
          </a:ln>
        </p:spPr>
        <p:txBody>
          <a:bodyPr wrap="square" anchor="ctr">
            <a:spAutoFit/>
          </a:bodyPr>
          <a:lstStyle/>
          <a:p>
            <a:pPr algn="ctr" eaLnBrk="0" fontAlgn="base" hangingPunct="0">
              <a:spcBef>
                <a:spcPct val="0"/>
              </a:spcBef>
              <a:spcAft>
                <a:spcPct val="0"/>
              </a:spcAft>
            </a:pPr>
            <a:r>
              <a:rPr lang="en-US" altLang="en-US" sz="2800" dirty="0" smtClean="0">
                <a:solidFill>
                  <a:srgbClr val="FFFF00"/>
                </a:solidFill>
                <a:latin typeface="Arial" charset="0"/>
              </a:rPr>
              <a:t>GEM*STAR</a:t>
            </a:r>
            <a:r>
              <a:rPr lang="en-US" altLang="en-US" sz="2800" dirty="0">
                <a:solidFill>
                  <a:srgbClr val="FFFF00"/>
                </a:solidFill>
                <a:latin typeface="Arial" charset="0"/>
              </a:rPr>
              <a:t>: </a:t>
            </a:r>
            <a:endParaRPr lang="en-US" altLang="en-US" sz="2800" dirty="0" smtClean="0">
              <a:solidFill>
                <a:srgbClr val="FFFF00"/>
              </a:solidFill>
              <a:latin typeface="Arial" charset="0"/>
            </a:endParaRPr>
          </a:p>
          <a:p>
            <a:pPr algn="ctr" eaLnBrk="0" fontAlgn="base" hangingPunct="0">
              <a:spcBef>
                <a:spcPct val="0"/>
              </a:spcBef>
              <a:spcAft>
                <a:spcPct val="0"/>
              </a:spcAft>
            </a:pPr>
            <a:r>
              <a:rPr lang="en-US" altLang="en-US" sz="2800" dirty="0" smtClean="0">
                <a:solidFill>
                  <a:srgbClr val="FFFF00"/>
                </a:solidFill>
                <a:latin typeface="Arial" charset="0"/>
              </a:rPr>
              <a:t>ACCELERATOR-DRIVEN </a:t>
            </a:r>
            <a:r>
              <a:rPr lang="en-US" altLang="en-US" sz="2800" dirty="0">
                <a:solidFill>
                  <a:srgbClr val="FFFF00"/>
                </a:solidFill>
                <a:latin typeface="Arial" charset="0"/>
              </a:rPr>
              <a:t>SUBCRITICAL REACTOR </a:t>
            </a:r>
            <a:br>
              <a:rPr lang="en-US" altLang="en-US" sz="2800" dirty="0">
                <a:solidFill>
                  <a:srgbClr val="FFFF00"/>
                </a:solidFill>
                <a:latin typeface="Arial" charset="0"/>
              </a:rPr>
            </a:br>
            <a:r>
              <a:rPr lang="en-US" altLang="en-US" sz="2800" dirty="0">
                <a:solidFill>
                  <a:srgbClr val="FFFF00"/>
                </a:solidFill>
                <a:latin typeface="Arial" charset="0"/>
              </a:rPr>
              <a:t>FOR IMPROVED SAFETY, WASTE MANAGEMENT, </a:t>
            </a:r>
            <a:br>
              <a:rPr lang="en-US" altLang="en-US" sz="2800" dirty="0">
                <a:solidFill>
                  <a:srgbClr val="FFFF00"/>
                </a:solidFill>
                <a:latin typeface="Arial" charset="0"/>
              </a:rPr>
            </a:br>
            <a:r>
              <a:rPr lang="en-US" altLang="en-US" sz="2800" dirty="0">
                <a:solidFill>
                  <a:srgbClr val="FFFF00"/>
                </a:solidFill>
                <a:latin typeface="Arial" charset="0"/>
              </a:rPr>
              <a:t>AND PLUTONIUM DISPOSITION</a:t>
            </a:r>
            <a:endParaRPr lang="en-US" sz="2800" dirty="0">
              <a:solidFill>
                <a:srgbClr val="FFFF00"/>
              </a:solidFill>
              <a:latin typeface="Arial" charset="0"/>
            </a:endParaRPr>
          </a:p>
          <a:p>
            <a:pPr algn="ctr" eaLnBrk="0" fontAlgn="base" hangingPunct="0">
              <a:spcBef>
                <a:spcPct val="0"/>
              </a:spcBef>
              <a:spcAft>
                <a:spcPct val="0"/>
              </a:spcAft>
            </a:pPr>
            <a:r>
              <a:rPr lang="en-US" dirty="0" smtClean="0">
                <a:solidFill>
                  <a:srgbClr val="FFFF00"/>
                </a:solidFill>
                <a:latin typeface="Arial" charset="0"/>
              </a:rPr>
              <a:t>Rolland </a:t>
            </a:r>
            <a:r>
              <a:rPr lang="en-US" dirty="0">
                <a:solidFill>
                  <a:srgbClr val="FFFF00"/>
                </a:solidFill>
                <a:latin typeface="Arial" charset="0"/>
              </a:rPr>
              <a:t>P. Johnson</a:t>
            </a:r>
          </a:p>
          <a:p>
            <a:pPr algn="ctr" eaLnBrk="0" fontAlgn="base" hangingPunct="0">
              <a:spcBef>
                <a:spcPct val="0"/>
              </a:spcBef>
              <a:spcAft>
                <a:spcPct val="0"/>
              </a:spcAft>
            </a:pPr>
            <a:r>
              <a:rPr lang="en-US" dirty="0">
                <a:solidFill>
                  <a:srgbClr val="FFFF00"/>
                </a:solidFill>
                <a:latin typeface="Arial" charset="0"/>
              </a:rPr>
              <a:t>Muons, Inc. (</a:t>
            </a:r>
            <a:r>
              <a:rPr lang="en-US" dirty="0">
                <a:solidFill>
                  <a:srgbClr val="FFFF00"/>
                </a:solidFill>
                <a:latin typeface="Arial" charset="0"/>
                <a:hlinkClick r:id="rId3" tooltip="http://www.muonsinc.com/"/>
              </a:rPr>
              <a:t>http://www.muonsinc.com/</a:t>
            </a:r>
            <a:r>
              <a:rPr lang="en-US" dirty="0">
                <a:solidFill>
                  <a:srgbClr val="FFFF00"/>
                </a:solidFill>
                <a:latin typeface="Arial" charset="0"/>
              </a:rPr>
              <a:t>)</a:t>
            </a:r>
          </a:p>
          <a:p>
            <a:pPr algn="ctr" eaLnBrk="0" fontAlgn="base" hangingPunct="0">
              <a:spcBef>
                <a:spcPct val="0"/>
              </a:spcBef>
              <a:spcAft>
                <a:spcPct val="0"/>
              </a:spcAft>
            </a:pPr>
            <a:r>
              <a:rPr lang="en-US" sz="800" dirty="0">
                <a:solidFill>
                  <a:srgbClr val="FFFF00"/>
                </a:solidFill>
                <a:latin typeface="Arial" charset="0"/>
              </a:rPr>
              <a:t> </a:t>
            </a:r>
          </a:p>
          <a:p>
            <a:pPr marL="285750" indent="-285750" eaLnBrk="0" fontAlgn="base" hangingPunct="0">
              <a:spcBef>
                <a:spcPct val="0"/>
              </a:spcBef>
              <a:spcAft>
                <a:spcPct val="0"/>
              </a:spcAft>
              <a:buFont typeface="Arial" panose="020B0604020202020204" pitchFamily="34" charset="0"/>
              <a:buChar char="•"/>
            </a:pPr>
            <a:r>
              <a:rPr lang="en-US" dirty="0" smtClean="0">
                <a:solidFill>
                  <a:srgbClr val="FFFF00"/>
                </a:solidFill>
                <a:latin typeface="Arial" charset="0"/>
              </a:rPr>
              <a:t>Designing </a:t>
            </a:r>
            <a:r>
              <a:rPr lang="en-US" dirty="0" smtClean="0">
                <a:solidFill>
                  <a:srgbClr val="FFFF00"/>
                </a:solidFill>
                <a:latin typeface="Arial" charset="0"/>
              </a:rPr>
              <a:t>a new kind of Accelerator-Driven Subcritical Nuclear Reactor (ADSR) </a:t>
            </a:r>
          </a:p>
          <a:p>
            <a:pPr marL="742950" lvl="1" indent="-285750" eaLnBrk="0" fontAlgn="base" hangingPunct="0">
              <a:spcBef>
                <a:spcPct val="0"/>
              </a:spcBef>
              <a:spcAft>
                <a:spcPct val="0"/>
              </a:spcAft>
              <a:buFont typeface="Arial" panose="020B0604020202020204" pitchFamily="34" charset="0"/>
              <a:buChar char="•"/>
            </a:pPr>
            <a:r>
              <a:rPr lang="en-US" dirty="0" smtClean="0">
                <a:solidFill>
                  <a:srgbClr val="FFFF00"/>
                </a:solidFill>
                <a:latin typeface="Arial" charset="0"/>
              </a:rPr>
              <a:t>intrinsically safe, with large profits</a:t>
            </a:r>
          </a:p>
          <a:p>
            <a:pPr marL="742950" lvl="1" indent="-285750" eaLnBrk="0" fontAlgn="base" hangingPunct="0">
              <a:spcBef>
                <a:spcPct val="0"/>
              </a:spcBef>
              <a:spcAft>
                <a:spcPct val="0"/>
              </a:spcAft>
              <a:buFont typeface="Arial" panose="020B0604020202020204" pitchFamily="34" charset="0"/>
              <a:buChar char="•"/>
            </a:pPr>
            <a:r>
              <a:rPr lang="en-US" dirty="0" smtClean="0">
                <a:solidFill>
                  <a:srgbClr val="FFFF00"/>
                </a:solidFill>
                <a:latin typeface="Arial" charset="0"/>
              </a:rPr>
              <a:t>producing </a:t>
            </a:r>
            <a:r>
              <a:rPr lang="en-US" dirty="0">
                <a:solidFill>
                  <a:srgbClr val="FFFF00"/>
                </a:solidFill>
                <a:latin typeface="Arial" charset="0"/>
              </a:rPr>
              <a:t>synthetic diesel from natural gas and carbon for the US Navy</a:t>
            </a:r>
            <a:endParaRPr lang="en-US" dirty="0" smtClean="0">
              <a:solidFill>
                <a:srgbClr val="FFFF00"/>
              </a:solidFill>
              <a:latin typeface="Arial" charset="0"/>
            </a:endParaRPr>
          </a:p>
          <a:p>
            <a:pPr marL="285750" indent="-285750" eaLnBrk="0" fontAlgn="base" hangingPunct="0">
              <a:spcBef>
                <a:spcPct val="0"/>
              </a:spcBef>
              <a:spcAft>
                <a:spcPct val="0"/>
              </a:spcAft>
              <a:buFont typeface="Arial" panose="020B0604020202020204" pitchFamily="34" charset="0"/>
              <a:buChar char="•"/>
            </a:pPr>
            <a:r>
              <a:rPr lang="en-US" dirty="0">
                <a:solidFill>
                  <a:srgbClr val="FFFF00"/>
                </a:solidFill>
                <a:latin typeface="Arial" charset="0"/>
              </a:rPr>
              <a:t>D</a:t>
            </a:r>
            <a:r>
              <a:rPr lang="en-US" dirty="0" smtClean="0">
                <a:solidFill>
                  <a:srgbClr val="FFFF00"/>
                </a:solidFill>
                <a:latin typeface="Arial" charset="0"/>
              </a:rPr>
              <a:t>estroy </a:t>
            </a:r>
            <a:r>
              <a:rPr lang="en-US" dirty="0" smtClean="0">
                <a:solidFill>
                  <a:srgbClr val="FFFF00"/>
                </a:solidFill>
                <a:latin typeface="Arial" charset="0"/>
              </a:rPr>
              <a:t>and utilize weapons-grade plutonium </a:t>
            </a:r>
          </a:p>
          <a:p>
            <a:pPr marL="742950" lvl="1" indent="-285750" eaLnBrk="0" fontAlgn="base" hangingPunct="0">
              <a:spcBef>
                <a:spcPct val="0"/>
              </a:spcBef>
              <a:spcAft>
                <a:spcPct val="0"/>
              </a:spcAft>
              <a:buFont typeface="Arial" panose="020B0604020202020204" pitchFamily="34" charset="0"/>
              <a:buChar char="•"/>
            </a:pPr>
            <a:r>
              <a:rPr lang="en-US" dirty="0" smtClean="0">
                <a:solidFill>
                  <a:srgbClr val="FFFF00"/>
                </a:solidFill>
                <a:latin typeface="Arial" charset="0"/>
              </a:rPr>
              <a:t>under </a:t>
            </a:r>
            <a:r>
              <a:rPr lang="en-US" dirty="0">
                <a:solidFill>
                  <a:srgbClr val="FFFF00"/>
                </a:solidFill>
                <a:latin typeface="Arial" charset="0"/>
              </a:rPr>
              <a:t>2000 U.S.-Russian Pu Management and Disposition </a:t>
            </a:r>
            <a:r>
              <a:rPr lang="en-US" dirty="0" smtClean="0">
                <a:solidFill>
                  <a:srgbClr val="FFFF00"/>
                </a:solidFill>
                <a:latin typeface="Arial" charset="0"/>
              </a:rPr>
              <a:t>Agreement</a:t>
            </a:r>
          </a:p>
          <a:p>
            <a:pPr marL="285750" indent="-285750" eaLnBrk="0" fontAlgn="base" hangingPunct="0">
              <a:spcBef>
                <a:spcPct val="0"/>
              </a:spcBef>
              <a:spcAft>
                <a:spcPct val="0"/>
              </a:spcAft>
              <a:buFont typeface="Arial" panose="020B0604020202020204" pitchFamily="34" charset="0"/>
              <a:buChar char="•"/>
            </a:pPr>
            <a:r>
              <a:rPr lang="en-US" dirty="0" smtClean="0">
                <a:solidFill>
                  <a:srgbClr val="FFFF00"/>
                </a:solidFill>
                <a:latin typeface="Arial" charset="0"/>
              </a:rPr>
              <a:t>Proposed </a:t>
            </a:r>
            <a:r>
              <a:rPr lang="en-US" dirty="0" smtClean="0">
                <a:solidFill>
                  <a:srgbClr val="FFFF00"/>
                </a:solidFill>
                <a:latin typeface="Arial" charset="0"/>
              </a:rPr>
              <a:t>to </a:t>
            </a:r>
            <a:r>
              <a:rPr lang="en-US" dirty="0" smtClean="0">
                <a:solidFill>
                  <a:srgbClr val="FFFF00"/>
                </a:solidFill>
                <a:latin typeface="Arial" charset="0"/>
              </a:rPr>
              <a:t>design </a:t>
            </a:r>
            <a:r>
              <a:rPr lang="en-US" dirty="0" smtClean="0">
                <a:solidFill>
                  <a:srgbClr val="FFFF00"/>
                </a:solidFill>
                <a:latin typeface="Arial" charset="0"/>
              </a:rPr>
              <a:t>GEM*STAR Pilot Plant to DOE </a:t>
            </a:r>
            <a:r>
              <a:rPr lang="en-US" dirty="0">
                <a:solidFill>
                  <a:srgbClr val="FFFF00"/>
                </a:solidFill>
                <a:latin typeface="Arial" charset="0"/>
              </a:rPr>
              <a:t>NE for $50M </a:t>
            </a:r>
            <a:endParaRPr lang="en-US" dirty="0" smtClean="0">
              <a:solidFill>
                <a:srgbClr val="FFFF00"/>
              </a:solidFill>
              <a:latin typeface="Arial" charset="0"/>
            </a:endParaRPr>
          </a:p>
          <a:p>
            <a:pPr marL="742950" lvl="1" indent="-285750" eaLnBrk="0" fontAlgn="base" hangingPunct="0">
              <a:spcBef>
                <a:spcPct val="0"/>
              </a:spcBef>
              <a:spcAft>
                <a:spcPct val="0"/>
              </a:spcAft>
              <a:buFont typeface="Arial" panose="020B0604020202020204" pitchFamily="34" charset="0"/>
              <a:buChar char="•"/>
            </a:pPr>
            <a:r>
              <a:rPr lang="en-US" dirty="0" smtClean="0">
                <a:solidFill>
                  <a:srgbClr val="FFFF00"/>
                </a:solidFill>
                <a:latin typeface="Arial" charset="0"/>
              </a:rPr>
              <a:t>With very strong team - 4 industries, 2 National Labs, 2 </a:t>
            </a:r>
            <a:r>
              <a:rPr lang="en-US" dirty="0" smtClean="0">
                <a:solidFill>
                  <a:srgbClr val="FFFF00"/>
                </a:solidFill>
                <a:latin typeface="Arial" charset="0"/>
              </a:rPr>
              <a:t>Universities</a:t>
            </a:r>
          </a:p>
          <a:p>
            <a:pPr marL="285750" indent="-285750" eaLnBrk="0" fontAlgn="base" hangingPunct="0">
              <a:spcBef>
                <a:spcPct val="0"/>
              </a:spcBef>
              <a:spcAft>
                <a:spcPct val="0"/>
              </a:spcAft>
              <a:buFont typeface="Arial" panose="020B0604020202020204" pitchFamily="34" charset="0"/>
              <a:buChar char="•"/>
            </a:pPr>
            <a:r>
              <a:rPr lang="en-US" dirty="0" smtClean="0">
                <a:solidFill>
                  <a:srgbClr val="FFFF00"/>
                </a:solidFill>
                <a:latin typeface="Arial" charset="0"/>
              </a:rPr>
              <a:t>Mu*STAR a new company has been formed to fund a $800M pilot plant</a:t>
            </a:r>
            <a:endParaRPr lang="en-US" dirty="0">
              <a:solidFill>
                <a:srgbClr val="FFFF00"/>
              </a:solidFill>
              <a:latin typeface="Arial" charset="0"/>
            </a:endParaRPr>
          </a:p>
          <a:p>
            <a:pPr eaLnBrk="0" fontAlgn="base" hangingPunct="0">
              <a:spcBef>
                <a:spcPct val="0"/>
              </a:spcBef>
              <a:spcAft>
                <a:spcPct val="0"/>
              </a:spcAft>
            </a:pPr>
            <a:endParaRPr lang="en-US" sz="800" dirty="0">
              <a:solidFill>
                <a:srgbClr val="FFFF00"/>
              </a:solidFill>
              <a:latin typeface="Arial" charset="0"/>
            </a:endParaRPr>
          </a:p>
          <a:p>
            <a:pPr algn="ctr" eaLnBrk="0" fontAlgn="base" hangingPunct="0">
              <a:spcBef>
                <a:spcPct val="0"/>
              </a:spcBef>
              <a:spcAft>
                <a:spcPct val="0"/>
              </a:spcAft>
            </a:pPr>
            <a:endParaRPr lang="en-US" dirty="0">
              <a:solidFill>
                <a:srgbClr val="FFFF00"/>
              </a:solidFill>
              <a:latin typeface="Arial" charset="0"/>
            </a:endParaRPr>
          </a:p>
          <a:p>
            <a:pPr algn="ctr" eaLnBrk="0" fontAlgn="base" hangingPunct="0">
              <a:spcBef>
                <a:spcPct val="0"/>
              </a:spcBef>
              <a:spcAft>
                <a:spcPct val="0"/>
              </a:spcAft>
            </a:pPr>
            <a:endParaRPr lang="en-US" dirty="0">
              <a:solidFill>
                <a:srgbClr val="FFFFFF"/>
              </a:solidFill>
              <a:latin typeface="Arial" charset="0"/>
            </a:endParaRPr>
          </a:p>
        </p:txBody>
      </p:sp>
      <p:grpSp>
        <p:nvGrpSpPr>
          <p:cNvPr id="10246" name="Group 3"/>
          <p:cNvGrpSpPr>
            <a:grpSpLocks/>
          </p:cNvGrpSpPr>
          <p:nvPr/>
        </p:nvGrpSpPr>
        <p:grpSpPr bwMode="auto">
          <a:xfrm>
            <a:off x="0" y="0"/>
            <a:ext cx="1905000" cy="838200"/>
            <a:chOff x="3840" y="3216"/>
            <a:chExt cx="1440" cy="624"/>
          </a:xfrm>
        </p:grpSpPr>
        <p:grpSp>
          <p:nvGrpSpPr>
            <p:cNvPr id="10248" name="Group 4"/>
            <p:cNvGrpSpPr>
              <a:grpSpLocks/>
            </p:cNvGrpSpPr>
            <p:nvPr/>
          </p:nvGrpSpPr>
          <p:grpSpPr bwMode="auto">
            <a:xfrm>
              <a:off x="3840" y="3216"/>
              <a:ext cx="336" cy="624"/>
              <a:chOff x="1152" y="288"/>
              <a:chExt cx="960" cy="1872"/>
            </a:xfrm>
          </p:grpSpPr>
          <p:sp>
            <p:nvSpPr>
              <p:cNvPr id="10250" name="Oval 5"/>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0251" name="Oval 6"/>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0252" name="Rectangle 7"/>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0253" name="WordArt 8"/>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pPr algn="ctr" eaLnBrk="0" fontAlgn="base" hangingPunct="0">
                  <a:spcBef>
                    <a:spcPct val="0"/>
                  </a:spcBef>
                  <a:spcAft>
                    <a:spcPct val="0"/>
                  </a:spcAft>
                </a:pPr>
                <a:r>
                  <a:rPr lang="en-US" sz="5400" b="1" i="1" kern="10">
                    <a:ln w="19050">
                      <a:noFill/>
                      <a:round/>
                      <a:headEnd/>
                      <a:tailEnd/>
                    </a:ln>
                    <a:solidFill>
                      <a:srgbClr val="FFFFFF"/>
                    </a:solidFill>
                    <a:latin typeface="Symbol"/>
                  </a:rPr>
                  <a:t>m</a:t>
                </a:r>
              </a:p>
            </p:txBody>
          </p:sp>
        </p:grpSp>
        <p:sp>
          <p:nvSpPr>
            <p:cNvPr id="10249" name="Text Box 9"/>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600" b="1" i="1">
                  <a:solidFill>
                    <a:srgbClr val="66CCFF"/>
                  </a:solidFill>
                  <a:latin typeface="Times New Roman" pitchFamily="18" charset="0"/>
                </a:rPr>
                <a:t>Muons, Inc.</a:t>
              </a:r>
            </a:p>
          </p:txBody>
        </p:sp>
      </p:grpSp>
    </p:spTree>
    <p:extLst>
      <p:ext uri="{BB962C8B-B14F-4D97-AF65-F5344CB8AC3E}">
        <p14:creationId xmlns:p14="http://schemas.microsoft.com/office/powerpoint/2010/main" val="4160243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p:cNvSpPr>
            <a:spLocks noGrp="1"/>
          </p:cNvSpPr>
          <p:nvPr>
            <p:ph type="dt" sz="quarter" idx="10"/>
          </p:nvPr>
        </p:nvSpPr>
        <p:spPr/>
        <p:txBody>
          <a:bodyPr/>
          <a:lstStyle/>
          <a:p>
            <a:pPr>
              <a:defRPr/>
            </a:pPr>
            <a:r>
              <a:rPr lang="en-US" smtClean="0">
                <a:solidFill>
                  <a:srgbClr val="FFFFFF"/>
                </a:solidFill>
              </a:rPr>
              <a:t>July 29, 2016</a:t>
            </a:r>
            <a:endParaRPr lang="en-US">
              <a:solidFill>
                <a:srgbClr val="FFFFFF"/>
              </a:solidFill>
            </a:endParaRPr>
          </a:p>
        </p:txBody>
      </p:sp>
      <p:sp>
        <p:nvSpPr>
          <p:cNvPr id="11" name="Footer Placeholder 2"/>
          <p:cNvSpPr>
            <a:spLocks noGrp="1"/>
          </p:cNvSpPr>
          <p:nvPr>
            <p:ph type="ftr" sz="quarter" idx="11"/>
          </p:nvPr>
        </p:nvSpPr>
        <p:spPr/>
        <p:txBody>
          <a:bodyPr/>
          <a:lstStyle/>
          <a:p>
            <a:pPr>
              <a:defRPr/>
            </a:pPr>
            <a:r>
              <a:rPr lang="en-US" smtClean="0">
                <a:solidFill>
                  <a:srgbClr val="FFFFFF"/>
                </a:solidFill>
              </a:rPr>
              <a:t>Thin Films &amp; Ideas Pushing Limits of SRF</a:t>
            </a:r>
            <a:endParaRPr lang="en-US" dirty="0">
              <a:solidFill>
                <a:srgbClr val="FFFFFF"/>
              </a:solidFill>
            </a:endParaRPr>
          </a:p>
        </p:txBody>
      </p:sp>
      <p:sp>
        <p:nvSpPr>
          <p:cNvPr id="12" name="Slide Number Placeholder 3"/>
          <p:cNvSpPr>
            <a:spLocks noGrp="1"/>
          </p:cNvSpPr>
          <p:nvPr>
            <p:ph type="sldNum" sz="quarter" idx="12"/>
          </p:nvPr>
        </p:nvSpPr>
        <p:spPr/>
        <p:txBody>
          <a:bodyPr/>
          <a:lstStyle/>
          <a:p>
            <a:pPr>
              <a:defRPr/>
            </a:pPr>
            <a:fld id="{F1E86C28-66D8-4A9C-ACE0-7A455C12CF97}" type="slidenum">
              <a:rPr lang="en-US">
                <a:solidFill>
                  <a:srgbClr val="FFFFFF"/>
                </a:solidFill>
              </a:rPr>
              <a:pPr>
                <a:defRPr/>
              </a:pPr>
              <a:t>10</a:t>
            </a:fld>
            <a:endParaRPr lang="en-US">
              <a:solidFill>
                <a:srgbClr val="FFFFFF"/>
              </a:solidFill>
            </a:endParaRPr>
          </a:p>
        </p:txBody>
      </p:sp>
      <p:sp>
        <p:nvSpPr>
          <p:cNvPr id="29701" name="Rectangle 2"/>
          <p:cNvSpPr>
            <a:spLocks noChangeArrowheads="1"/>
          </p:cNvSpPr>
          <p:nvPr/>
        </p:nvSpPr>
        <p:spPr bwMode="auto">
          <a:xfrm>
            <a:off x="838200" y="495300"/>
            <a:ext cx="8382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fontAlgn="base" hangingPunct="0">
              <a:spcBef>
                <a:spcPct val="0"/>
              </a:spcBef>
              <a:spcAft>
                <a:spcPct val="0"/>
              </a:spcAft>
            </a:pPr>
            <a:r>
              <a:rPr lang="en-US" sz="2800">
                <a:solidFill>
                  <a:srgbClr val="FFFF00"/>
                </a:solidFill>
                <a:latin typeface="Arial" charset="0"/>
              </a:rPr>
              <a:t>Molten-salt Reactor Experiment</a:t>
            </a:r>
            <a:r>
              <a:rPr lang="en-US">
                <a:solidFill>
                  <a:srgbClr val="FFFF00"/>
                </a:solidFill>
                <a:latin typeface="Arial" charset="0"/>
              </a:rPr>
              <a:t> </a:t>
            </a:r>
          </a:p>
          <a:p>
            <a:pPr algn="ctr" eaLnBrk="0" fontAlgn="base" hangingPunct="0">
              <a:spcBef>
                <a:spcPct val="0"/>
              </a:spcBef>
              <a:spcAft>
                <a:spcPct val="0"/>
              </a:spcAft>
            </a:pPr>
            <a:endParaRPr lang="en-US">
              <a:solidFill>
                <a:srgbClr val="FFFF00"/>
              </a:solidFill>
              <a:latin typeface="Arial" charset="0"/>
            </a:endParaRPr>
          </a:p>
          <a:p>
            <a:pPr algn="ctr" eaLnBrk="0" fontAlgn="base" hangingPunct="0">
              <a:spcBef>
                <a:spcPct val="0"/>
              </a:spcBef>
              <a:spcAft>
                <a:spcPct val="0"/>
              </a:spcAft>
            </a:pPr>
            <a:endParaRPr lang="en-US">
              <a:solidFill>
                <a:srgbClr val="FFFFFF"/>
              </a:solidFill>
              <a:latin typeface="Arial" charset="0"/>
            </a:endParaRPr>
          </a:p>
        </p:txBody>
      </p:sp>
      <p:grpSp>
        <p:nvGrpSpPr>
          <p:cNvPr id="29702" name="Group 3"/>
          <p:cNvGrpSpPr>
            <a:grpSpLocks/>
          </p:cNvGrpSpPr>
          <p:nvPr/>
        </p:nvGrpSpPr>
        <p:grpSpPr bwMode="auto">
          <a:xfrm>
            <a:off x="0" y="0"/>
            <a:ext cx="1905000" cy="838200"/>
            <a:chOff x="3840" y="3216"/>
            <a:chExt cx="1440" cy="624"/>
          </a:xfrm>
        </p:grpSpPr>
        <p:grpSp>
          <p:nvGrpSpPr>
            <p:cNvPr id="29706" name="Group 4"/>
            <p:cNvGrpSpPr>
              <a:grpSpLocks/>
            </p:cNvGrpSpPr>
            <p:nvPr/>
          </p:nvGrpSpPr>
          <p:grpSpPr bwMode="auto">
            <a:xfrm>
              <a:off x="3840" y="3216"/>
              <a:ext cx="336" cy="624"/>
              <a:chOff x="1152" y="288"/>
              <a:chExt cx="960" cy="1872"/>
            </a:xfrm>
          </p:grpSpPr>
          <p:sp>
            <p:nvSpPr>
              <p:cNvPr id="29708"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9709"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9710"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9711"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algn="ctr" eaLnBrk="0" fontAlgn="base" hangingPunct="0">
                  <a:spcBef>
                    <a:spcPct val="0"/>
                  </a:spcBef>
                  <a:spcAft>
                    <a:spcPct val="0"/>
                  </a:spcAft>
                </a:pPr>
                <a:r>
                  <a:rPr lang="en-US" sz="5400" b="1" i="1" kern="10">
                    <a:solidFill>
                      <a:srgbClr val="FFFFFF"/>
                    </a:solidFill>
                    <a:latin typeface="Symbol"/>
                  </a:rPr>
                  <a:t>m</a:t>
                </a:r>
              </a:p>
            </p:txBody>
          </p:sp>
        </p:grpSp>
        <p:sp>
          <p:nvSpPr>
            <p:cNvPr id="29707"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z="1600" b="1" i="1">
                  <a:solidFill>
                    <a:srgbClr val="66CCFF"/>
                  </a:solidFill>
                  <a:latin typeface="Times New Roman" pitchFamily="18" charset="0"/>
                </a:rPr>
                <a:t>Muons, Inc.</a:t>
              </a:r>
            </a:p>
          </p:txBody>
        </p:sp>
      </p:grpSp>
      <p:sp>
        <p:nvSpPr>
          <p:cNvPr id="29703" name="Rectangle 2"/>
          <p:cNvSpPr>
            <a:spLocks noChangeArrowheads="1"/>
          </p:cNvSpPr>
          <p:nvPr/>
        </p:nvSpPr>
        <p:spPr bwMode="auto">
          <a:xfrm>
            <a:off x="222250" y="3421063"/>
            <a:ext cx="88042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endParaRPr lang="en-US" sz="2400">
              <a:solidFill>
                <a:srgbClr val="FFFF00"/>
              </a:solidFill>
              <a:latin typeface="Arial" charset="0"/>
            </a:endParaRPr>
          </a:p>
          <a:p>
            <a:pPr algn="ctr" eaLnBrk="0" fontAlgn="base" hangingPunct="0">
              <a:spcBef>
                <a:spcPct val="0"/>
              </a:spcBef>
              <a:spcAft>
                <a:spcPct val="0"/>
              </a:spcAft>
            </a:pPr>
            <a:endParaRPr lang="en-US">
              <a:solidFill>
                <a:srgbClr val="FFFFFF"/>
              </a:solidFill>
              <a:latin typeface="Arial" charset="0"/>
            </a:endParaRPr>
          </a:p>
        </p:txBody>
      </p:sp>
      <p:pic>
        <p:nvPicPr>
          <p:cNvPr id="2970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223963"/>
            <a:ext cx="4225925"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042988"/>
            <a:ext cx="391795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491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0B3F71-7FE0-44CE-9220-8FE300BBEB8E}" type="slidenum">
              <a:rPr lang="en-US" smtClean="0">
                <a:solidFill>
                  <a:prstClr val="black">
                    <a:tint val="75000"/>
                  </a:prstClr>
                </a:solidFill>
              </a:rPr>
              <a:pPr/>
              <a:t>11</a:t>
            </a:fld>
            <a:endParaRPr lang="en-US">
              <a:solidFill>
                <a:prstClr val="black">
                  <a:tint val="75000"/>
                </a:prst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2875918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solidFill>
                  <a:srgbClr val="FFFFFF"/>
                </a:solidFill>
              </a:rPr>
              <a:t>July 29, 2016</a:t>
            </a:r>
            <a:endParaRPr lang="en-US">
              <a:solidFill>
                <a:srgbClr val="FFFFFF"/>
              </a:solidFill>
            </a:endParaRPr>
          </a:p>
        </p:txBody>
      </p:sp>
      <p:sp>
        <p:nvSpPr>
          <p:cNvPr id="3" name="Footer Placeholder 2"/>
          <p:cNvSpPr>
            <a:spLocks noGrp="1"/>
          </p:cNvSpPr>
          <p:nvPr>
            <p:ph type="ftr" sz="quarter" idx="11"/>
          </p:nvPr>
        </p:nvSpPr>
        <p:spPr/>
        <p:txBody>
          <a:bodyPr/>
          <a:lstStyle/>
          <a:p>
            <a:pPr>
              <a:defRPr/>
            </a:pPr>
            <a:r>
              <a:rPr lang="en-US" smtClean="0">
                <a:solidFill>
                  <a:srgbClr val="FFFFFF"/>
                </a:solidFill>
              </a:rPr>
              <a:t>Thin Films &amp; Ideas Pushing Limits of SRF</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750DC5AE-EF0F-46F0-B330-6B4386A94227}" type="slidenum">
              <a:rPr lang="en-US" smtClean="0">
                <a:solidFill>
                  <a:srgbClr val="FFFFFF"/>
                </a:solidFill>
              </a:rPr>
              <a:pPr>
                <a:defRPr/>
              </a:pPr>
              <a:t>12</a:t>
            </a:fld>
            <a:endParaRPr lang="en-US">
              <a:solidFill>
                <a:srgbClr val="FFFFFF"/>
              </a:solidFill>
            </a:endParaRPr>
          </a:p>
        </p:txBody>
      </p:sp>
      <p:sp>
        <p:nvSpPr>
          <p:cNvPr id="30725" name="TextBox 4"/>
          <p:cNvSpPr txBox="1">
            <a:spLocks noChangeArrowheads="1"/>
          </p:cNvSpPr>
          <p:nvPr/>
        </p:nvSpPr>
        <p:spPr bwMode="auto">
          <a:xfrm>
            <a:off x="1676400" y="1588"/>
            <a:ext cx="563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b="1" i="1">
                <a:solidFill>
                  <a:srgbClr val="FFFF00"/>
                </a:solidFill>
              </a:rPr>
              <a:t>From 1969 MSRE Report Abstract</a:t>
            </a:r>
          </a:p>
        </p:txBody>
      </p:sp>
      <p:sp>
        <p:nvSpPr>
          <p:cNvPr id="30726" name="TextBox 5"/>
          <p:cNvSpPr txBox="1">
            <a:spLocks noChangeArrowheads="1"/>
          </p:cNvSpPr>
          <p:nvPr/>
        </p:nvSpPr>
        <p:spPr bwMode="auto">
          <a:xfrm>
            <a:off x="508000" y="533400"/>
            <a:ext cx="81534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just" eaLnBrk="0" fontAlgn="base" hangingPunct="0">
              <a:spcBef>
                <a:spcPct val="0"/>
              </a:spcBef>
              <a:spcAft>
                <a:spcPct val="0"/>
              </a:spcAft>
            </a:pPr>
            <a:r>
              <a:rPr lang="en-US" sz="1600" i="1">
                <a:solidFill>
                  <a:srgbClr val="FFFF00"/>
                </a:solidFill>
              </a:rPr>
              <a:t>“The MSRE is an 8-MW(th) reactor in which molten fluoride salt at 1200°F (650 C) circulates through a core of graphite bars. Its purpose was to demonstrate the practicality of the key features of molten-salt power reactors.  </a:t>
            </a:r>
          </a:p>
          <a:p>
            <a:pPr algn="just" eaLnBrk="0" fontAlgn="base" hangingPunct="0">
              <a:spcBef>
                <a:spcPct val="0"/>
              </a:spcBef>
              <a:spcAft>
                <a:spcPct val="0"/>
              </a:spcAft>
            </a:pPr>
            <a:endParaRPr lang="en-US" sz="800" i="1">
              <a:solidFill>
                <a:srgbClr val="FFFF00"/>
              </a:solidFill>
            </a:endParaRPr>
          </a:p>
          <a:p>
            <a:pPr algn="just" eaLnBrk="0" fontAlgn="base" hangingPunct="0">
              <a:spcBef>
                <a:spcPct val="0"/>
              </a:spcBef>
              <a:spcAft>
                <a:spcPct val="0"/>
              </a:spcAft>
            </a:pPr>
            <a:r>
              <a:rPr lang="en-US" sz="1600" i="1">
                <a:solidFill>
                  <a:srgbClr val="FFFF00"/>
                </a:solidFill>
              </a:rPr>
              <a:t>Operation with 235U (33% enrichment) in the fuel salt began in June 1965, and by March 1968 nuclear operation amounted to 9,000 equivalent full-power hours. The goal of demonstrating reliability had been attained - over the last 15 months of 235U operation the reactor had been critical 80% of the time. At the end of a 6-month run which climaxed this demonstration, the reactor was shutdown and the 0.9 mole% uranium in the fuel was stripped very efficiently in an on-site fluorination facility. Uranium-233 was then added to the carrier salt, making the MSRE the world's first reactor to be fueled with this fissile material. Nuclear operation was resumed in October 1968, and over 2,500 equivalent full-power hours have now been produced with 233U. </a:t>
            </a:r>
          </a:p>
          <a:p>
            <a:pPr algn="just" eaLnBrk="0" fontAlgn="base" hangingPunct="0">
              <a:spcBef>
                <a:spcPct val="0"/>
              </a:spcBef>
              <a:spcAft>
                <a:spcPct val="0"/>
              </a:spcAft>
            </a:pPr>
            <a:endParaRPr lang="en-US" sz="800" i="1">
              <a:solidFill>
                <a:srgbClr val="FFFF00"/>
              </a:solidFill>
            </a:endParaRPr>
          </a:p>
          <a:p>
            <a:pPr algn="just" eaLnBrk="0" fontAlgn="base" hangingPunct="0">
              <a:spcBef>
                <a:spcPct val="0"/>
              </a:spcBef>
              <a:spcAft>
                <a:spcPct val="0"/>
              </a:spcAft>
            </a:pPr>
            <a:r>
              <a:rPr lang="en-US" sz="1600" i="1" u="sng">
                <a:solidFill>
                  <a:srgbClr val="FFFF00"/>
                </a:solidFill>
              </a:rPr>
              <a:t>The MSRE has shown that salt handling in an operating reactor is quite practical, the salt chemistry is well behaved, there is practically no corrosion, the nuclear characteristics are very close to predictions, and the system is dynamically stable. Containment of fission products has been excellent and maintenance of radioactive components has been accomplished without unreasonable delay and with very little radiation exposure. </a:t>
            </a:r>
          </a:p>
          <a:p>
            <a:pPr algn="just" eaLnBrk="0" fontAlgn="base" hangingPunct="0">
              <a:spcBef>
                <a:spcPct val="0"/>
              </a:spcBef>
              <a:spcAft>
                <a:spcPct val="0"/>
              </a:spcAft>
            </a:pPr>
            <a:endParaRPr lang="en-US" sz="800" i="1">
              <a:solidFill>
                <a:srgbClr val="FFFF00"/>
              </a:solidFill>
            </a:endParaRPr>
          </a:p>
          <a:p>
            <a:pPr algn="just" eaLnBrk="0" fontAlgn="base" hangingPunct="0">
              <a:spcBef>
                <a:spcPct val="0"/>
              </a:spcBef>
              <a:spcAft>
                <a:spcPct val="0"/>
              </a:spcAft>
            </a:pPr>
            <a:r>
              <a:rPr lang="en-US" sz="1600" i="1">
                <a:solidFill>
                  <a:srgbClr val="FFFF00"/>
                </a:solidFill>
              </a:rPr>
              <a:t>The successful operation of the MSRE is an achievement that should strengthen confidence in the practicality of the molten-salt reactor concept.”</a:t>
            </a:r>
            <a:endParaRPr lang="en-US" sz="1600">
              <a:solidFill>
                <a:srgbClr val="FFFF00"/>
              </a:solidFill>
            </a:endParaRPr>
          </a:p>
        </p:txBody>
      </p:sp>
      <p:sp>
        <p:nvSpPr>
          <p:cNvPr id="30727" name="TextBox 6"/>
          <p:cNvSpPr txBox="1">
            <a:spLocks noChangeArrowheads="1"/>
          </p:cNvSpPr>
          <p:nvPr/>
        </p:nvSpPr>
        <p:spPr bwMode="auto">
          <a:xfrm>
            <a:off x="1143000" y="5868988"/>
            <a:ext cx="708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dirty="0">
                <a:solidFill>
                  <a:srgbClr val="FF6600"/>
                </a:solidFill>
              </a:rPr>
              <a:t>NOW FAST FORWARD </a:t>
            </a:r>
            <a:r>
              <a:rPr lang="en-US" dirty="0" smtClean="0">
                <a:solidFill>
                  <a:srgbClr val="FF6600"/>
                </a:solidFill>
              </a:rPr>
              <a:t>50 </a:t>
            </a:r>
            <a:r>
              <a:rPr lang="en-US" dirty="0">
                <a:solidFill>
                  <a:srgbClr val="FF6600"/>
                </a:solidFill>
              </a:rPr>
              <a:t>YEARS and add an accelerator</a:t>
            </a:r>
          </a:p>
        </p:txBody>
      </p:sp>
    </p:spTree>
    <p:extLst>
      <p:ext uri="{BB962C8B-B14F-4D97-AF65-F5344CB8AC3E}">
        <p14:creationId xmlns:p14="http://schemas.microsoft.com/office/powerpoint/2010/main" val="1643095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0177" y="713363"/>
            <a:ext cx="8610600" cy="1877437"/>
          </a:xfrm>
          <a:prstGeom prst="rect">
            <a:avLst/>
          </a:prstGeom>
          <a:noFill/>
        </p:spPr>
        <p:txBody>
          <a:bodyPr wrap="square" rtlCol="0">
            <a:spAutoFit/>
          </a:bodyPr>
          <a:lstStyle/>
          <a:p>
            <a:r>
              <a:rPr lang="en-US" sz="2800" b="1" dirty="0" smtClean="0">
                <a:solidFill>
                  <a:prstClr val="black"/>
                </a:solidFill>
              </a:rPr>
              <a:t>    New Accelerator Technology Enables </a:t>
            </a:r>
            <a:r>
              <a:rPr lang="en-US" sz="2800" b="1" dirty="0">
                <a:solidFill>
                  <a:prstClr val="black"/>
                </a:solidFill>
              </a:rPr>
              <a:t>GEM*STAR </a:t>
            </a:r>
            <a:endParaRPr lang="en-US" sz="2800" b="1" dirty="0" smtClean="0">
              <a:solidFill>
                <a:prstClr val="black"/>
              </a:solidFill>
            </a:endParaRPr>
          </a:p>
          <a:p>
            <a:r>
              <a:rPr lang="en-US" sz="2200" dirty="0" smtClean="0">
                <a:solidFill>
                  <a:prstClr val="black"/>
                </a:solidFill>
              </a:rPr>
              <a:t>OAK </a:t>
            </a:r>
            <a:r>
              <a:rPr lang="en-US" sz="2200" dirty="0">
                <a:solidFill>
                  <a:prstClr val="black"/>
                </a:solidFill>
              </a:rPr>
              <a:t>RIDGE, Tenn., Sep. 28, 2009 — </a:t>
            </a:r>
            <a:r>
              <a:rPr lang="en-US" sz="2200" dirty="0" smtClean="0">
                <a:solidFill>
                  <a:prstClr val="black"/>
                </a:solidFill>
              </a:rPr>
              <a:t>The </a:t>
            </a:r>
            <a:r>
              <a:rPr lang="en-US" sz="2200" dirty="0">
                <a:solidFill>
                  <a:prstClr val="black"/>
                </a:solidFill>
              </a:rPr>
              <a:t>Department of Energy's </a:t>
            </a:r>
            <a:r>
              <a:rPr lang="en-US" sz="2200" dirty="0" smtClean="0">
                <a:solidFill>
                  <a:prstClr val="black"/>
                </a:solidFill>
              </a:rPr>
              <a:t>1 GeV Spallation </a:t>
            </a:r>
            <a:r>
              <a:rPr lang="en-US" sz="2200" dirty="0">
                <a:solidFill>
                  <a:prstClr val="black"/>
                </a:solidFill>
              </a:rPr>
              <a:t>Neutron Source (SNS), </a:t>
            </a:r>
            <a:r>
              <a:rPr lang="en-US" sz="2200" dirty="0" smtClean="0">
                <a:solidFill>
                  <a:prstClr val="black"/>
                </a:solidFill>
              </a:rPr>
              <a:t>breaks </a:t>
            </a:r>
            <a:r>
              <a:rPr lang="en-US" sz="2200" dirty="0">
                <a:solidFill>
                  <a:prstClr val="black"/>
                </a:solidFill>
              </a:rPr>
              <a:t>the one-megawatt </a:t>
            </a:r>
            <a:r>
              <a:rPr lang="en-US" sz="2200" dirty="0" smtClean="0">
                <a:solidFill>
                  <a:prstClr val="black"/>
                </a:solidFill>
              </a:rPr>
              <a:t>barrier! Operating at &lt;10% duty factor, this corresponds to &gt;10 MW at CW. </a:t>
            </a:r>
          </a:p>
          <a:p>
            <a:r>
              <a:rPr lang="en-US" sz="2200" dirty="0" smtClean="0">
                <a:solidFill>
                  <a:prstClr val="black"/>
                </a:solidFill>
              </a:rPr>
              <a:t>Based on Superconducting RF Cavities, available from U.S. Industry: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8874" y="2590800"/>
            <a:ext cx="5457048" cy="371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N:\File Transfer\Kolka, Ahren\Advertising Jan 2011\Final Marketing Flier Design\Files from Bennet Consulting\niobium accelerator handout 2011 version 2b.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19" t="19184" r="3351" b="19713"/>
          <a:stretch/>
        </p:blipFill>
        <p:spPr bwMode="auto">
          <a:xfrm>
            <a:off x="152400" y="4114800"/>
            <a:ext cx="4607810" cy="243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
          <p:cNvGrpSpPr>
            <a:grpSpLocks/>
          </p:cNvGrpSpPr>
          <p:nvPr/>
        </p:nvGrpSpPr>
        <p:grpSpPr bwMode="auto">
          <a:xfrm>
            <a:off x="101730" y="71596"/>
            <a:ext cx="1905000" cy="838200"/>
            <a:chOff x="3840" y="3216"/>
            <a:chExt cx="1440" cy="624"/>
          </a:xfrm>
        </p:grpSpPr>
        <p:grpSp>
          <p:nvGrpSpPr>
            <p:cNvPr id="8" name="Group 4"/>
            <p:cNvGrpSpPr>
              <a:grpSpLocks/>
            </p:cNvGrpSpPr>
            <p:nvPr/>
          </p:nvGrpSpPr>
          <p:grpSpPr bwMode="auto">
            <a:xfrm>
              <a:off x="3840" y="3216"/>
              <a:ext cx="336" cy="624"/>
              <a:chOff x="1152" y="288"/>
              <a:chExt cx="960" cy="1872"/>
            </a:xfrm>
          </p:grpSpPr>
          <p:sp>
            <p:nvSpPr>
              <p:cNvPr id="10"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1"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2"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solidFill>
                    <a:prstClr val="black"/>
                  </a:solidFill>
                </a:endParaRPr>
              </a:p>
            </p:txBody>
          </p:sp>
          <p:sp>
            <p:nvSpPr>
              <p:cNvPr id="13"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r>
                  <a:rPr lang="en-US" sz="5400" b="1" i="1" kern="10" dirty="0">
                    <a:solidFill>
                      <a:srgbClr val="FFFFFF"/>
                    </a:solidFill>
                    <a:latin typeface="Symbol"/>
                  </a:rPr>
                  <a:t>m</a:t>
                </a:r>
              </a:p>
            </p:txBody>
          </p:sp>
        </p:grpSp>
        <p:sp>
          <p:nvSpPr>
            <p:cNvPr id="9"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600" b="1" i="1">
                  <a:solidFill>
                    <a:srgbClr val="297FD5"/>
                  </a:solidFill>
                  <a:latin typeface="Times New Roman" pitchFamily="18" charset="0"/>
                </a:rPr>
                <a:t>Muons, Inc.</a:t>
              </a:r>
            </a:p>
          </p:txBody>
        </p:sp>
      </p:grpSp>
      <p:sp>
        <p:nvSpPr>
          <p:cNvPr id="2" name="Date Placeholder 1"/>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pic>
        <p:nvPicPr>
          <p:cNvPr id="6" name="Picture 27" descr="bowman.jpg"/>
          <p:cNvPicPr>
            <a:picLocks noChangeAspect="1"/>
          </p:cNvPicPr>
          <p:nvPr/>
        </p:nvPicPr>
        <p:blipFill>
          <a:blip r:embed="rId5">
            <a:extLst>
              <a:ext uri="{28A0092B-C50C-407E-A947-70E740481C1C}">
                <a14:useLocalDpi xmlns:a14="http://schemas.microsoft.com/office/drawing/2010/main" val="0"/>
              </a:ext>
            </a:extLst>
          </a:blip>
          <a:srcRect l="80533" t="65477" r="6442" b="23158"/>
          <a:stretch>
            <a:fillRect/>
          </a:stretch>
        </p:blipFill>
        <p:spPr bwMode="auto">
          <a:xfrm>
            <a:off x="7973858" y="0"/>
            <a:ext cx="108024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13"/>
          <p:cNvSpPr>
            <a:spLocks noGrp="1"/>
          </p:cNvSpPr>
          <p:nvPr>
            <p:ph type="sldNum" sz="quarter" idx="12"/>
          </p:nvPr>
        </p:nvSpPr>
        <p:spPr/>
        <p:txBody>
          <a:bodyPr/>
          <a:lstStyle/>
          <a:p>
            <a:fld id="{B80B3F71-7FE0-44CE-9220-8FE300BBEB8E}" type="slidenum">
              <a:rPr lang="en-US" smtClean="0">
                <a:solidFill>
                  <a:prstClr val="black">
                    <a:tint val="75000"/>
                  </a:prstClr>
                </a:solidFill>
              </a:rPr>
              <a:pPr/>
              <a:t>13</a:t>
            </a:fld>
            <a:endParaRPr lang="en-US">
              <a:solidFill>
                <a:prstClr val="black">
                  <a:tint val="75000"/>
                </a:prstClr>
              </a:solidFill>
            </a:endParaRPr>
          </a:p>
        </p:txBody>
      </p:sp>
      <p:sp>
        <p:nvSpPr>
          <p:cNvPr id="15" name="Footer Placeholder 14"/>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Tree>
    <p:extLst>
      <p:ext uri="{BB962C8B-B14F-4D97-AF65-F5344CB8AC3E}">
        <p14:creationId xmlns:p14="http://schemas.microsoft.com/office/powerpoint/2010/main" val="2790136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28600" y="17212"/>
            <a:ext cx="8915400" cy="6710456"/>
            <a:chOff x="-228600" y="17212"/>
            <a:chExt cx="8915400" cy="6710456"/>
          </a:xfrm>
        </p:grpSpPr>
        <p:grpSp>
          <p:nvGrpSpPr>
            <p:cNvPr id="4" name="Group 3"/>
            <p:cNvGrpSpPr/>
            <p:nvPr/>
          </p:nvGrpSpPr>
          <p:grpSpPr>
            <a:xfrm>
              <a:off x="-228600" y="17212"/>
              <a:ext cx="8915400" cy="6710456"/>
              <a:chOff x="-228600" y="17212"/>
              <a:chExt cx="8915400" cy="6710456"/>
            </a:xfrm>
          </p:grpSpPr>
          <p:pic>
            <p:nvPicPr>
              <p:cNvPr id="2" name="Picture 4"/>
              <p:cNvPicPr>
                <a:picLocks noChangeAspect="1"/>
              </p:cNvPicPr>
              <p:nvPr/>
            </p:nvPicPr>
            <p:blipFill>
              <a:blip r:embed="rId3">
                <a:extLst>
                  <a:ext uri="{28A0092B-C50C-407E-A947-70E740481C1C}">
                    <a14:useLocalDpi xmlns:a14="http://schemas.microsoft.com/office/drawing/2010/main" val="0"/>
                  </a:ext>
                </a:extLst>
              </a:blip>
              <a:srcRect l="3435" t="3920" r="2626" b="4613"/>
              <a:stretch>
                <a:fillRect/>
              </a:stretch>
            </p:blipFill>
            <p:spPr bwMode="auto">
              <a:xfrm>
                <a:off x="-228600" y="17212"/>
                <a:ext cx="8915400" cy="671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023716" y="2209800"/>
                <a:ext cx="2263035" cy="369332"/>
              </a:xfrm>
              <a:prstGeom prst="rect">
                <a:avLst/>
              </a:prstGeom>
              <a:noFill/>
            </p:spPr>
            <p:txBody>
              <a:bodyPr wrap="square" rtlCol="0">
                <a:spAutoFit/>
              </a:bodyPr>
              <a:lstStyle/>
              <a:p>
                <a:pPr algn="ctr"/>
                <a:r>
                  <a:rPr lang="en-US" b="1" dirty="0">
                    <a:solidFill>
                      <a:prstClr val="black"/>
                    </a:solidFill>
                  </a:rPr>
                  <a:t> 2.5  </a:t>
                </a:r>
                <a:r>
                  <a:rPr lang="en-US" b="1" dirty="0" err="1">
                    <a:solidFill>
                      <a:prstClr val="black"/>
                    </a:solidFill>
                  </a:rPr>
                  <a:t>MWb</a:t>
                </a:r>
                <a:r>
                  <a:rPr lang="en-US" b="1" dirty="0">
                    <a:solidFill>
                      <a:prstClr val="black"/>
                    </a:solidFill>
                  </a:rPr>
                  <a:t> provides </a:t>
                </a:r>
              </a:p>
            </p:txBody>
          </p:sp>
          <p:sp>
            <p:nvSpPr>
              <p:cNvPr id="3" name="Rectangle 2"/>
              <p:cNvSpPr/>
              <p:nvPr/>
            </p:nvSpPr>
            <p:spPr>
              <a:xfrm>
                <a:off x="3962401" y="374160"/>
                <a:ext cx="4305300" cy="29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3962400" y="198802"/>
                <a:ext cx="4305300" cy="646331"/>
              </a:xfrm>
              <a:prstGeom prst="rect">
                <a:avLst/>
              </a:prstGeom>
              <a:noFill/>
            </p:spPr>
            <p:txBody>
              <a:bodyPr wrap="square" rtlCol="0">
                <a:spAutoFit/>
              </a:bodyPr>
              <a:lstStyle/>
              <a:p>
                <a:r>
                  <a:rPr lang="en-US" b="1" dirty="0">
                    <a:solidFill>
                      <a:prstClr val="black"/>
                    </a:solidFill>
                  </a:rPr>
                  <a:t>W-</a:t>
                </a:r>
                <a:r>
                  <a:rPr lang="en-US" b="1" dirty="0" err="1">
                    <a:solidFill>
                      <a:prstClr val="black"/>
                    </a:solidFill>
                  </a:rPr>
                  <a:t>Pu</a:t>
                </a:r>
                <a:r>
                  <a:rPr lang="en-US" b="1" dirty="0">
                    <a:solidFill>
                      <a:prstClr val="black"/>
                    </a:solidFill>
                  </a:rPr>
                  <a:t> as PuF</a:t>
                </a:r>
                <a:r>
                  <a:rPr lang="en-US" b="1" baseline="-25000" dirty="0">
                    <a:solidFill>
                      <a:prstClr val="black"/>
                    </a:solidFill>
                  </a:rPr>
                  <a:t>3</a:t>
                </a:r>
                <a:r>
                  <a:rPr lang="en-US" b="1" dirty="0">
                    <a:solidFill>
                      <a:prstClr val="black"/>
                    </a:solidFill>
                  </a:rPr>
                  <a:t> (30 g/h) plus carrier salt </a:t>
                </a:r>
              </a:p>
              <a:p>
                <a:endParaRPr lang="en-US" dirty="0">
                  <a:solidFill>
                    <a:prstClr val="black"/>
                  </a:solidFill>
                </a:endParaRPr>
              </a:p>
            </p:txBody>
          </p:sp>
        </p:grpSp>
        <p:sp>
          <p:nvSpPr>
            <p:cNvPr id="7" name="Rectangle 6"/>
            <p:cNvSpPr/>
            <p:nvPr/>
          </p:nvSpPr>
          <p:spPr>
            <a:xfrm>
              <a:off x="4680074" y="2216727"/>
              <a:ext cx="838200" cy="200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9392" y="1250582"/>
              <a:ext cx="838200" cy="200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9600" y="4881663"/>
              <a:ext cx="838200" cy="200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99174" y="5410200"/>
              <a:ext cx="838200" cy="200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7"/>
          <p:cNvSpPr>
            <a:spLocks noGrp="1"/>
          </p:cNvSpPr>
          <p:nvPr>
            <p:ph type="sldNum" sz="quarter" idx="12"/>
          </p:nvPr>
        </p:nvSpPr>
        <p:spPr/>
        <p:txBody>
          <a:bodyPr/>
          <a:lstStyle/>
          <a:p>
            <a:fld id="{B80B3F71-7FE0-44CE-9220-8FE300BBEB8E}" type="slidenum">
              <a:rPr lang="en-US" smtClean="0"/>
              <a:t>14</a:t>
            </a:fld>
            <a:endParaRPr lang="en-US"/>
          </a:p>
        </p:txBody>
      </p:sp>
      <p:sp>
        <p:nvSpPr>
          <p:cNvPr id="9" name="Date Placeholder 8"/>
          <p:cNvSpPr>
            <a:spLocks noGrp="1"/>
          </p:cNvSpPr>
          <p:nvPr>
            <p:ph type="dt" sz="half" idx="10"/>
          </p:nvPr>
        </p:nvSpPr>
        <p:spPr/>
        <p:txBody>
          <a:bodyPr/>
          <a:lstStyle/>
          <a:p>
            <a:r>
              <a:rPr lang="en-US" smtClean="0"/>
              <a:t>July 29, 2016</a:t>
            </a:r>
            <a:endParaRPr lang="en-US"/>
          </a:p>
        </p:txBody>
      </p:sp>
      <p:sp>
        <p:nvSpPr>
          <p:cNvPr id="10" name="Footer Placeholder 9"/>
          <p:cNvSpPr>
            <a:spLocks noGrp="1"/>
          </p:cNvSpPr>
          <p:nvPr>
            <p:ph type="ftr" sz="quarter" idx="11"/>
          </p:nvPr>
        </p:nvSpPr>
        <p:spPr/>
        <p:txBody>
          <a:bodyPr/>
          <a:lstStyle/>
          <a:p>
            <a:r>
              <a:rPr lang="en-US" smtClean="0"/>
              <a:t>Thin Films &amp; Ideas Pushing Limits of SRF</a:t>
            </a:r>
            <a:endParaRPr lang="en-US"/>
          </a:p>
        </p:txBody>
      </p:sp>
    </p:spTree>
    <p:extLst>
      <p:ext uri="{BB962C8B-B14F-4D97-AF65-F5344CB8AC3E}">
        <p14:creationId xmlns:p14="http://schemas.microsoft.com/office/powerpoint/2010/main" val="667358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29, 2016</a:t>
            </a:r>
            <a:endParaRPr lang="en-US"/>
          </a:p>
        </p:txBody>
      </p:sp>
      <p:sp>
        <p:nvSpPr>
          <p:cNvPr id="3" name="Footer Placeholder 2"/>
          <p:cNvSpPr>
            <a:spLocks noGrp="1"/>
          </p:cNvSpPr>
          <p:nvPr>
            <p:ph type="ftr" sz="quarter" idx="11"/>
          </p:nvPr>
        </p:nvSpPr>
        <p:spPr/>
        <p:txBody>
          <a:bodyPr/>
          <a:lstStyle/>
          <a:p>
            <a:r>
              <a:rPr lang="en-US" smtClean="0"/>
              <a:t>Thin Films &amp; Ideas Pushing Limits of SRF</a:t>
            </a:r>
            <a:endParaRPr lang="en-US"/>
          </a:p>
        </p:txBody>
      </p:sp>
      <p:sp>
        <p:nvSpPr>
          <p:cNvPr id="4" name="Slide Number Placeholder 3"/>
          <p:cNvSpPr>
            <a:spLocks noGrp="1"/>
          </p:cNvSpPr>
          <p:nvPr>
            <p:ph type="sldNum" sz="quarter" idx="12"/>
          </p:nvPr>
        </p:nvSpPr>
        <p:spPr/>
        <p:txBody>
          <a:bodyPr/>
          <a:lstStyle/>
          <a:p>
            <a:fld id="{B80B3F71-7FE0-44CE-9220-8FE300BBEB8E}" type="slidenum">
              <a:rPr lang="en-US" smtClean="0"/>
              <a:t>15</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37" y="0"/>
            <a:ext cx="8873325" cy="6858000"/>
          </a:xfrm>
          <a:prstGeom prst="rect">
            <a:avLst/>
          </a:prstGeom>
        </p:spPr>
      </p:pic>
    </p:spTree>
    <p:extLst>
      <p:ext uri="{BB962C8B-B14F-4D97-AF65-F5344CB8AC3E}">
        <p14:creationId xmlns:p14="http://schemas.microsoft.com/office/powerpoint/2010/main" val="765299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838200" y="0"/>
            <a:ext cx="7620000" cy="838200"/>
          </a:xfrm>
        </p:spPr>
        <p:txBody>
          <a:bodyPr/>
          <a:lstStyle/>
          <a:p>
            <a:r>
              <a:rPr lang="en-US" sz="4000" dirty="0" smtClean="0"/>
              <a:t>Target Considerations</a:t>
            </a:r>
            <a:endParaRPr lang="en-US" sz="4000" dirty="0"/>
          </a:p>
        </p:txBody>
      </p:sp>
      <p:sp>
        <p:nvSpPr>
          <p:cNvPr id="210949" name="Rectangle 5"/>
          <p:cNvSpPr>
            <a:spLocks noChangeArrowheads="1"/>
          </p:cNvSpPr>
          <p:nvPr/>
        </p:nvSpPr>
        <p:spPr bwMode="auto">
          <a:xfrm>
            <a:off x="2743200" y="3810000"/>
            <a:ext cx="3657600" cy="307777"/>
          </a:xfrm>
          <a:prstGeom prst="rect">
            <a:avLst/>
          </a:prstGeom>
          <a:noFill/>
          <a:ln w="9525">
            <a:noFill/>
            <a:miter lim="800000"/>
            <a:headEnd/>
            <a:tailEnd/>
          </a:ln>
          <a:effectLst/>
        </p:spPr>
        <p:txBody>
          <a:bodyPr wrap="square">
            <a:spAutoFit/>
          </a:bodyPr>
          <a:lstStyle/>
          <a:p>
            <a:pPr algn="ctr"/>
            <a:r>
              <a:rPr lang="en-US" sz="1400" b="1" dirty="0" smtClean="0">
                <a:solidFill>
                  <a:srgbClr val="000000"/>
                </a:solidFill>
              </a:rPr>
              <a:t>GEM*STAR Internal Target</a:t>
            </a:r>
            <a:endParaRPr lang="en-US" sz="1400" b="1" dirty="0">
              <a:solidFill>
                <a:srgbClr val="000000"/>
              </a:solidFill>
            </a:endParaRPr>
          </a:p>
        </p:txBody>
      </p:sp>
      <p:sp>
        <p:nvSpPr>
          <p:cNvPr id="7" name="TextBox 6"/>
          <p:cNvSpPr txBox="1"/>
          <p:nvPr/>
        </p:nvSpPr>
        <p:spPr>
          <a:xfrm>
            <a:off x="1295400" y="4038600"/>
            <a:ext cx="7010400" cy="2677656"/>
          </a:xfrm>
          <a:prstGeom prst="rect">
            <a:avLst/>
          </a:prstGeom>
          <a:noFill/>
        </p:spPr>
        <p:txBody>
          <a:bodyPr wrap="square" rtlCol="0">
            <a:spAutoFit/>
          </a:bodyPr>
          <a:lstStyle/>
          <a:p>
            <a:pPr>
              <a:buFont typeface="Arial" pitchFamily="34" charset="0"/>
              <a:buChar char="•"/>
            </a:pPr>
            <a:r>
              <a:rPr lang="en-US" sz="2800" dirty="0" smtClean="0">
                <a:solidFill>
                  <a:srgbClr val="000000"/>
                </a:solidFill>
              </a:rPr>
              <a:t> diffuse (or multiple) beam spots</a:t>
            </a:r>
          </a:p>
          <a:p>
            <a:pPr>
              <a:buFont typeface="Arial" pitchFamily="34" charset="0"/>
              <a:buChar char="•"/>
            </a:pPr>
            <a:r>
              <a:rPr lang="en-US" sz="2800" dirty="0" smtClean="0">
                <a:solidFill>
                  <a:srgbClr val="000000"/>
                </a:solidFill>
              </a:rPr>
              <a:t> molten salt used for heat removal</a:t>
            </a:r>
          </a:p>
          <a:p>
            <a:pPr>
              <a:buFont typeface="Arial" pitchFamily="34" charset="0"/>
              <a:buChar char="•"/>
            </a:pPr>
            <a:r>
              <a:rPr lang="en-US" sz="2800" dirty="0" smtClean="0">
                <a:solidFill>
                  <a:srgbClr val="000000"/>
                </a:solidFill>
              </a:rPr>
              <a:t> high neutron yield from uranium</a:t>
            </a:r>
            <a:br>
              <a:rPr lang="en-US" sz="2800" dirty="0" smtClean="0">
                <a:solidFill>
                  <a:srgbClr val="000000"/>
                </a:solidFill>
              </a:rPr>
            </a:br>
            <a:r>
              <a:rPr lang="en-US" sz="2800" dirty="0" smtClean="0">
                <a:solidFill>
                  <a:srgbClr val="000000"/>
                </a:solidFill>
              </a:rPr>
              <a:t>  	</a:t>
            </a:r>
            <a:r>
              <a:rPr lang="en-US" sz="2400" dirty="0" smtClean="0">
                <a:solidFill>
                  <a:srgbClr val="000000"/>
                </a:solidFill>
              </a:rPr>
              <a:t>(but minimize target fission)</a:t>
            </a:r>
          </a:p>
          <a:p>
            <a:pPr>
              <a:buFont typeface="Arial" pitchFamily="34" charset="0"/>
              <a:buChar char="•"/>
            </a:pPr>
            <a:r>
              <a:rPr lang="en-US" sz="2800" dirty="0" smtClean="0">
                <a:solidFill>
                  <a:srgbClr val="000000"/>
                </a:solidFill>
              </a:rPr>
              <a:t> spent target fluorinated and used as fuel</a:t>
            </a:r>
          </a:p>
          <a:p>
            <a:pPr>
              <a:buFont typeface="Arial" pitchFamily="34" charset="0"/>
              <a:buChar char="•"/>
            </a:pPr>
            <a:r>
              <a:rPr lang="en-US" sz="2800" dirty="0" smtClean="0">
                <a:solidFill>
                  <a:srgbClr val="000000"/>
                </a:solidFill>
              </a:rPr>
              <a:t> </a:t>
            </a:r>
            <a:r>
              <a:rPr lang="en-US" sz="2800" dirty="0" smtClean="0">
                <a:solidFill>
                  <a:srgbClr val="0000FF"/>
                </a:solidFill>
              </a:rPr>
              <a:t>minimize impact on local reactivity</a:t>
            </a:r>
          </a:p>
        </p:txBody>
      </p:sp>
      <p:pic>
        <p:nvPicPr>
          <p:cNvPr id="108546" name="Picture 2" descr="C:\Users\vogelaar\Desktop\desktops\d12\protron-track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6796" y="833497"/>
            <a:ext cx="5250408" cy="3024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15200" y="457200"/>
            <a:ext cx="1447800" cy="2585323"/>
          </a:xfrm>
          <a:prstGeom prst="rect">
            <a:avLst/>
          </a:prstGeom>
          <a:noFill/>
        </p:spPr>
        <p:txBody>
          <a:bodyPr wrap="square" rtlCol="0">
            <a:spAutoFit/>
          </a:bodyPr>
          <a:lstStyle/>
          <a:p>
            <a:r>
              <a:rPr lang="en-US" b="1" dirty="0" smtClean="0">
                <a:solidFill>
                  <a:srgbClr val="000000"/>
                </a:solidFill>
              </a:rPr>
              <a:t>Work of Bruce </a:t>
            </a:r>
            <a:r>
              <a:rPr lang="en-US" b="1" dirty="0" err="1" smtClean="0">
                <a:solidFill>
                  <a:srgbClr val="000000"/>
                </a:solidFill>
              </a:rPr>
              <a:t>Vogelaar</a:t>
            </a:r>
            <a:r>
              <a:rPr lang="en-US" b="1" dirty="0" smtClean="0">
                <a:solidFill>
                  <a:srgbClr val="000000"/>
                </a:solidFill>
              </a:rPr>
              <a:t> </a:t>
            </a:r>
          </a:p>
          <a:p>
            <a:r>
              <a:rPr lang="en-US" b="1" dirty="0" smtClean="0">
                <a:solidFill>
                  <a:srgbClr val="000000"/>
                </a:solidFill>
              </a:rPr>
              <a:t>of Virginia Tech (co-author of GEM*STAR article in HB of NE)</a:t>
            </a:r>
            <a:endParaRPr lang="en-US" b="1" dirty="0">
              <a:solidFill>
                <a:srgbClr val="000000"/>
              </a:solidFill>
            </a:endParaRPr>
          </a:p>
        </p:txBody>
      </p:sp>
    </p:spTree>
    <p:extLst>
      <p:ext uri="{BB962C8B-B14F-4D97-AF65-F5344CB8AC3E}">
        <p14:creationId xmlns:p14="http://schemas.microsoft.com/office/powerpoint/2010/main" val="1776152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3730"/>
            <a:ext cx="7620000" cy="811481"/>
          </a:xfrm>
        </p:spPr>
        <p:txBody>
          <a:bodyPr>
            <a:normAutofit/>
          </a:bodyPr>
          <a:lstStyle/>
          <a:p>
            <a:r>
              <a:rPr lang="en-US" sz="3600" dirty="0" smtClean="0"/>
              <a:t>First </a:t>
            </a:r>
            <a:r>
              <a:rPr lang="en-US" sz="3600" dirty="0" err="1" smtClean="0"/>
              <a:t>MuSim</a:t>
            </a:r>
            <a:r>
              <a:rPr lang="en-US" sz="3600" dirty="0" smtClean="0"/>
              <a:t> Application -GEM*STAR</a:t>
            </a:r>
            <a:endParaRPr lang="en-US" sz="3600"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17</a:t>
            </a:fld>
            <a:endParaRPr lang="en-US">
              <a:solidFill>
                <a:prstClr val="black">
                  <a:tint val="75000"/>
                </a:prstClr>
              </a:solidFill>
            </a:endParaRPr>
          </a:p>
        </p:txBody>
      </p:sp>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36122" y="609599"/>
            <a:ext cx="6781800" cy="4804291"/>
          </a:xfrm>
          <a:prstGeom prst="rect">
            <a:avLst/>
          </a:prstGeom>
          <a:noFill/>
          <a:ln w="9525">
            <a:noFill/>
            <a:miter lim="800000"/>
            <a:headEnd/>
            <a:tailEnd/>
          </a:ln>
        </p:spPr>
      </p:pic>
      <p:sp>
        <p:nvSpPr>
          <p:cNvPr id="8" name="Content Placeholder 3"/>
          <p:cNvSpPr>
            <a:spLocks noGrp="1"/>
          </p:cNvSpPr>
          <p:nvPr>
            <p:ph sz="half" idx="4294967295"/>
          </p:nvPr>
        </p:nvSpPr>
        <p:spPr>
          <a:xfrm>
            <a:off x="0" y="5424507"/>
            <a:ext cx="9144000" cy="1143000"/>
          </a:xfrm>
          <a:prstGeom prst="rect">
            <a:avLst/>
          </a:prstGeom>
        </p:spPr>
        <p:txBody>
          <a:bodyPr>
            <a:normAutofit lnSpcReduction="10000"/>
          </a:bodyPr>
          <a:lstStyle/>
          <a:p>
            <a:pPr marL="0" indent="0">
              <a:buNone/>
            </a:pPr>
            <a:r>
              <a:rPr lang="en-US" sz="1400" dirty="0" smtClean="0">
                <a:solidFill>
                  <a:srgbClr val="222222"/>
                </a:solidFill>
                <a:latin typeface="arial"/>
              </a:rPr>
              <a:t>Screen </a:t>
            </a:r>
            <a:r>
              <a:rPr lang="en-US" sz="1400" dirty="0">
                <a:solidFill>
                  <a:srgbClr val="222222"/>
                </a:solidFill>
                <a:latin typeface="arial"/>
              </a:rPr>
              <a:t>shot of </a:t>
            </a:r>
            <a:r>
              <a:rPr lang="en-US" sz="1400" dirty="0" err="1">
                <a:solidFill>
                  <a:srgbClr val="222222"/>
                </a:solidFill>
                <a:latin typeface="arial"/>
              </a:rPr>
              <a:t>MuSim</a:t>
            </a:r>
            <a:r>
              <a:rPr lang="en-US" sz="1400" dirty="0">
                <a:solidFill>
                  <a:srgbClr val="222222"/>
                </a:solidFill>
                <a:latin typeface="arial"/>
              </a:rPr>
              <a:t>: carbon is brown, salt is blue, the spallation target (natural uranium) is green; the right side is an editing pane: ADSR-4 is the name of this simulation, and the blue headers are categories to specify the simulation that can be edited; Parameters are for </a:t>
            </a:r>
            <a:r>
              <a:rPr lang="en-US" sz="1400" dirty="0" err="1">
                <a:solidFill>
                  <a:srgbClr val="222222"/>
                </a:solidFill>
                <a:latin typeface="arial"/>
              </a:rPr>
              <a:t>parametrizing</a:t>
            </a:r>
            <a:r>
              <a:rPr lang="en-US" sz="1400" dirty="0">
                <a:solidFill>
                  <a:srgbClr val="222222"/>
                </a:solidFill>
                <a:latin typeface="arial"/>
              </a:rPr>
              <a:t> the simulation; Definitions define general things like materials; </a:t>
            </a:r>
            <a:r>
              <a:rPr lang="en-US" sz="1400" dirty="0" err="1">
                <a:solidFill>
                  <a:srgbClr val="222222"/>
                </a:solidFill>
                <a:latin typeface="arial"/>
              </a:rPr>
              <a:t>GlobalGeometry</a:t>
            </a:r>
            <a:r>
              <a:rPr lang="en-US" sz="1400" dirty="0">
                <a:solidFill>
                  <a:srgbClr val="222222"/>
                </a:solidFill>
                <a:latin typeface="arial"/>
              </a:rPr>
              <a:t> includes all objects, solids, sources, and detectors (except objects placed via design coordinates); </a:t>
            </a:r>
            <a:r>
              <a:rPr lang="en-US" sz="1400" dirty="0" err="1">
                <a:solidFill>
                  <a:srgbClr val="222222"/>
                </a:solidFill>
                <a:latin typeface="arial"/>
              </a:rPr>
              <a:t>DesignCoordinates</a:t>
            </a:r>
            <a:r>
              <a:rPr lang="en-US" sz="1400" dirty="0">
                <a:solidFill>
                  <a:srgbClr val="222222"/>
                </a:solidFill>
                <a:latin typeface="arial"/>
              </a:rPr>
              <a:t> are for a </a:t>
            </a:r>
            <a:r>
              <a:rPr lang="en-US" sz="1400" dirty="0" err="1">
                <a:solidFill>
                  <a:srgbClr val="222222"/>
                </a:solidFill>
                <a:latin typeface="arial"/>
              </a:rPr>
              <a:t>beamline</a:t>
            </a:r>
            <a:r>
              <a:rPr lang="en-US" sz="1400" dirty="0">
                <a:solidFill>
                  <a:srgbClr val="222222"/>
                </a:solidFill>
                <a:latin typeface="arial"/>
              </a:rPr>
              <a:t> and define its centerline for placing objects.</a:t>
            </a:r>
            <a:endParaRPr lang="en-US" sz="1400" dirty="0"/>
          </a:p>
        </p:txBody>
      </p:sp>
      <p:grpSp>
        <p:nvGrpSpPr>
          <p:cNvPr id="9" name="Group 3"/>
          <p:cNvGrpSpPr>
            <a:grpSpLocks/>
          </p:cNvGrpSpPr>
          <p:nvPr/>
        </p:nvGrpSpPr>
        <p:grpSpPr bwMode="auto">
          <a:xfrm>
            <a:off x="0" y="0"/>
            <a:ext cx="1905000" cy="838200"/>
            <a:chOff x="3840" y="3216"/>
            <a:chExt cx="1440" cy="624"/>
          </a:xfrm>
        </p:grpSpPr>
        <p:grpSp>
          <p:nvGrpSpPr>
            <p:cNvPr id="10" name="Group 4"/>
            <p:cNvGrpSpPr>
              <a:grpSpLocks/>
            </p:cNvGrpSpPr>
            <p:nvPr/>
          </p:nvGrpSpPr>
          <p:grpSpPr bwMode="auto">
            <a:xfrm>
              <a:off x="3840" y="3216"/>
              <a:ext cx="336" cy="624"/>
              <a:chOff x="1152" y="288"/>
              <a:chExt cx="960" cy="1872"/>
            </a:xfrm>
          </p:grpSpPr>
          <p:sp>
            <p:nvSpPr>
              <p:cNvPr id="12"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3"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4"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5"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algn="ctr" eaLnBrk="0" fontAlgn="base" hangingPunct="0">
                  <a:spcBef>
                    <a:spcPct val="0"/>
                  </a:spcBef>
                  <a:spcAft>
                    <a:spcPct val="0"/>
                  </a:spcAft>
                </a:pPr>
                <a:r>
                  <a:rPr lang="en-US" sz="5400" b="1" i="1" kern="10" dirty="0">
                    <a:solidFill>
                      <a:srgbClr val="FFFFFF"/>
                    </a:solidFill>
                    <a:latin typeface="Symbol"/>
                  </a:rPr>
                  <a:t>m</a:t>
                </a:r>
              </a:p>
            </p:txBody>
          </p:sp>
        </p:grpSp>
        <p:sp>
          <p:nvSpPr>
            <p:cNvPr id="11"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z="1600" b="1" i="1" dirty="0" err="1">
                  <a:solidFill>
                    <a:srgbClr val="66CCFF"/>
                  </a:solidFill>
                  <a:latin typeface="Times New Roman" pitchFamily="18" charset="0"/>
                </a:rPr>
                <a:t>Muons</a:t>
              </a:r>
              <a:r>
                <a:rPr lang="en-US" sz="1600" b="1" i="1" dirty="0">
                  <a:solidFill>
                    <a:srgbClr val="66CCFF"/>
                  </a:solidFill>
                  <a:latin typeface="Times New Roman" pitchFamily="18" charset="0"/>
                </a:rPr>
                <a:t>, Inc.</a:t>
              </a:r>
            </a:p>
          </p:txBody>
        </p:sp>
      </p:grpSp>
    </p:spTree>
    <p:extLst>
      <p:ext uri="{BB962C8B-B14F-4D97-AF65-F5344CB8AC3E}">
        <p14:creationId xmlns:p14="http://schemas.microsoft.com/office/powerpoint/2010/main" val="2811001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3730"/>
            <a:ext cx="7620000" cy="811481"/>
          </a:xfrm>
        </p:spPr>
        <p:txBody>
          <a:bodyPr>
            <a:normAutofit/>
          </a:bodyPr>
          <a:lstStyle/>
          <a:p>
            <a:r>
              <a:rPr lang="en-US" sz="3600" dirty="0" err="1" smtClean="0"/>
              <a:t>MuSim</a:t>
            </a:r>
            <a:r>
              <a:rPr lang="en-US" sz="3600" dirty="0" smtClean="0"/>
              <a:t> MCNP6 single event display</a:t>
            </a:r>
            <a:endParaRPr lang="en-US" sz="3600"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18</a:t>
            </a:fld>
            <a:endParaRPr lang="en-US">
              <a:solidFill>
                <a:prstClr val="black">
                  <a:tint val="75000"/>
                </a:prstClr>
              </a:solidFill>
            </a:endParaRPr>
          </a:p>
        </p:txBody>
      </p:sp>
      <p:sp>
        <p:nvSpPr>
          <p:cNvPr id="8" name="Content Placeholder 3"/>
          <p:cNvSpPr>
            <a:spLocks noGrp="1"/>
          </p:cNvSpPr>
          <p:nvPr>
            <p:ph sz="half" idx="4294967295"/>
          </p:nvPr>
        </p:nvSpPr>
        <p:spPr>
          <a:xfrm>
            <a:off x="437573" y="5791200"/>
            <a:ext cx="8318500" cy="623907"/>
          </a:xfrm>
          <a:prstGeom prst="rect">
            <a:avLst/>
          </a:prstGeom>
        </p:spPr>
        <p:txBody>
          <a:bodyPr>
            <a:normAutofit fontScale="85000" lnSpcReduction="10000"/>
          </a:bodyPr>
          <a:lstStyle/>
          <a:p>
            <a:pPr marL="0" indent="0">
              <a:buNone/>
            </a:pPr>
            <a:r>
              <a:rPr lang="en-US" sz="1400" dirty="0">
                <a:solidFill>
                  <a:srgbClr val="222222"/>
                </a:solidFill>
                <a:latin typeface="arial"/>
              </a:rPr>
              <a:t>Here is a single event, green=neutron, </a:t>
            </a:r>
            <a:r>
              <a:rPr lang="en-US" sz="1400" dirty="0" err="1">
                <a:solidFill>
                  <a:srgbClr val="222222"/>
                </a:solidFill>
                <a:latin typeface="arial"/>
              </a:rPr>
              <a:t>darkgreen</a:t>
            </a:r>
            <a:r>
              <a:rPr lang="en-US" sz="1400" dirty="0">
                <a:solidFill>
                  <a:srgbClr val="222222"/>
                </a:solidFill>
                <a:latin typeface="arial"/>
              </a:rPr>
              <a:t>=gamma. This single proton generated 402,138 tracks (not counting e- &lt; 0.5MeV). I used a "transparency slider" to make the solids mostly transparent, so tracks inside them can be seen. This makes the solids darker, because the black background show through; tracks inside them affect their color.</a:t>
            </a:r>
            <a:endParaRPr lang="en-US" sz="1400" dirty="0"/>
          </a:p>
        </p:txBody>
      </p:sp>
      <p:grpSp>
        <p:nvGrpSpPr>
          <p:cNvPr id="9" name="Group 3"/>
          <p:cNvGrpSpPr>
            <a:grpSpLocks/>
          </p:cNvGrpSpPr>
          <p:nvPr/>
        </p:nvGrpSpPr>
        <p:grpSpPr bwMode="auto">
          <a:xfrm>
            <a:off x="0" y="0"/>
            <a:ext cx="1905000" cy="838200"/>
            <a:chOff x="3840" y="3216"/>
            <a:chExt cx="1440" cy="624"/>
          </a:xfrm>
        </p:grpSpPr>
        <p:grpSp>
          <p:nvGrpSpPr>
            <p:cNvPr id="10" name="Group 4"/>
            <p:cNvGrpSpPr>
              <a:grpSpLocks/>
            </p:cNvGrpSpPr>
            <p:nvPr/>
          </p:nvGrpSpPr>
          <p:grpSpPr bwMode="auto">
            <a:xfrm>
              <a:off x="3840" y="3216"/>
              <a:ext cx="336" cy="624"/>
              <a:chOff x="1152" y="288"/>
              <a:chExt cx="960" cy="1872"/>
            </a:xfrm>
          </p:grpSpPr>
          <p:sp>
            <p:nvSpPr>
              <p:cNvPr id="12"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3"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4"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5"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algn="ctr" eaLnBrk="0" fontAlgn="base" hangingPunct="0">
                  <a:spcBef>
                    <a:spcPct val="0"/>
                  </a:spcBef>
                  <a:spcAft>
                    <a:spcPct val="0"/>
                  </a:spcAft>
                </a:pPr>
                <a:r>
                  <a:rPr lang="en-US" sz="5400" b="1" i="1" kern="10" dirty="0">
                    <a:solidFill>
                      <a:srgbClr val="FFFFFF"/>
                    </a:solidFill>
                    <a:latin typeface="Symbol"/>
                  </a:rPr>
                  <a:t>m</a:t>
                </a:r>
              </a:p>
            </p:txBody>
          </p:sp>
        </p:grpSp>
        <p:sp>
          <p:nvSpPr>
            <p:cNvPr id="11"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z="1600" b="1" i="1" dirty="0" err="1">
                  <a:solidFill>
                    <a:srgbClr val="66CCFF"/>
                  </a:solidFill>
                  <a:latin typeface="Times New Roman" pitchFamily="18" charset="0"/>
                </a:rPr>
                <a:t>Muons</a:t>
              </a:r>
              <a:r>
                <a:rPr lang="en-US" sz="1600" b="1" i="1" dirty="0">
                  <a:solidFill>
                    <a:srgbClr val="66CCFF"/>
                  </a:solidFill>
                  <a:latin typeface="Times New Roman" pitchFamily="18" charset="0"/>
                </a:rPr>
                <a:t>, Inc.</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609600"/>
            <a:ext cx="7329414" cy="5181600"/>
          </a:xfrm>
          <a:prstGeom prst="rect">
            <a:avLst/>
          </a:prstGeom>
        </p:spPr>
      </p:pic>
    </p:spTree>
    <p:extLst>
      <p:ext uri="{BB962C8B-B14F-4D97-AF65-F5344CB8AC3E}">
        <p14:creationId xmlns:p14="http://schemas.microsoft.com/office/powerpoint/2010/main" val="780935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9"/>
            <a:ext cx="8229600" cy="1143000"/>
          </a:xfrm>
        </p:spPr>
        <p:txBody>
          <a:bodyPr/>
          <a:lstStyle/>
          <a:p>
            <a:r>
              <a:rPr lang="en-US" dirty="0" smtClean="0"/>
              <a:t>Optimum Beam Energy</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19</a:t>
            </a:fld>
            <a:endParaRPr lang="en-US">
              <a:solidFill>
                <a:prstClr val="black">
                  <a:tint val="75000"/>
                </a:prstClr>
              </a:solidFill>
            </a:endParaRPr>
          </a:p>
        </p:txBody>
      </p:sp>
      <p:pic>
        <p:nvPicPr>
          <p:cNvPr id="7"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43000" y="990600"/>
            <a:ext cx="6710363" cy="4860311"/>
          </a:xfrm>
        </p:spPr>
      </p:pic>
      <p:grpSp>
        <p:nvGrpSpPr>
          <p:cNvPr id="8" name="Group 3"/>
          <p:cNvGrpSpPr>
            <a:grpSpLocks/>
          </p:cNvGrpSpPr>
          <p:nvPr/>
        </p:nvGrpSpPr>
        <p:grpSpPr bwMode="auto">
          <a:xfrm>
            <a:off x="0" y="0"/>
            <a:ext cx="1905000" cy="838200"/>
            <a:chOff x="3840" y="3216"/>
            <a:chExt cx="1440" cy="624"/>
          </a:xfrm>
        </p:grpSpPr>
        <p:grpSp>
          <p:nvGrpSpPr>
            <p:cNvPr id="9" name="Group 4"/>
            <p:cNvGrpSpPr>
              <a:grpSpLocks/>
            </p:cNvGrpSpPr>
            <p:nvPr/>
          </p:nvGrpSpPr>
          <p:grpSpPr bwMode="auto">
            <a:xfrm>
              <a:off x="3840" y="3216"/>
              <a:ext cx="336" cy="624"/>
              <a:chOff x="1152" y="288"/>
              <a:chExt cx="960" cy="1872"/>
            </a:xfrm>
          </p:grpSpPr>
          <p:sp>
            <p:nvSpPr>
              <p:cNvPr id="11"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2"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3"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4"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algn="ctr" eaLnBrk="0" fontAlgn="base" hangingPunct="0">
                  <a:spcBef>
                    <a:spcPct val="0"/>
                  </a:spcBef>
                  <a:spcAft>
                    <a:spcPct val="0"/>
                  </a:spcAft>
                </a:pPr>
                <a:r>
                  <a:rPr lang="en-US" sz="5400" b="1" i="1" kern="10" dirty="0">
                    <a:solidFill>
                      <a:srgbClr val="FFFFFF"/>
                    </a:solidFill>
                    <a:latin typeface="Symbol"/>
                  </a:rPr>
                  <a:t>m</a:t>
                </a:r>
              </a:p>
            </p:txBody>
          </p:sp>
        </p:grpSp>
        <p:sp>
          <p:nvSpPr>
            <p:cNvPr id="10"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z="1600" b="1" i="1" dirty="0" err="1">
                  <a:solidFill>
                    <a:srgbClr val="66CCFF"/>
                  </a:solidFill>
                  <a:latin typeface="Times New Roman" pitchFamily="18" charset="0"/>
                </a:rPr>
                <a:t>Muons</a:t>
              </a:r>
              <a:r>
                <a:rPr lang="en-US" sz="1600" b="1" i="1" dirty="0">
                  <a:solidFill>
                    <a:srgbClr val="66CCFF"/>
                  </a:solidFill>
                  <a:latin typeface="Times New Roman" pitchFamily="18" charset="0"/>
                </a:rPr>
                <a:t>, Inc.</a:t>
              </a:r>
            </a:p>
          </p:txBody>
        </p:sp>
      </p:grpSp>
    </p:spTree>
    <p:extLst>
      <p:ext uri="{BB962C8B-B14F-4D97-AF65-F5344CB8AC3E}">
        <p14:creationId xmlns:p14="http://schemas.microsoft.com/office/powerpoint/2010/main" val="331590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045" y="283065"/>
            <a:ext cx="8610600" cy="1631216"/>
          </a:xfrm>
          <a:prstGeom prst="rect">
            <a:avLst/>
          </a:prstGeom>
          <a:noFill/>
        </p:spPr>
        <p:txBody>
          <a:bodyPr wrap="square" rtlCol="0">
            <a:spAutoFit/>
          </a:bodyPr>
          <a:lstStyle/>
          <a:p>
            <a:pPr algn="ctr"/>
            <a:r>
              <a:rPr lang="en-US" sz="2800" b="1" dirty="0" smtClean="0">
                <a:solidFill>
                  <a:prstClr val="black"/>
                </a:solidFill>
              </a:rPr>
              <a:t>GEM*STAR</a:t>
            </a:r>
          </a:p>
          <a:p>
            <a:pPr algn="ctr"/>
            <a:endParaRPr lang="en-US" sz="1600" b="1" dirty="0" smtClean="0">
              <a:solidFill>
                <a:prstClr val="black"/>
              </a:solidFill>
            </a:endParaRPr>
          </a:p>
          <a:p>
            <a:pPr algn="ctr"/>
            <a:r>
              <a:rPr lang="en-US" sz="2800" b="1" dirty="0" smtClean="0">
                <a:solidFill>
                  <a:prstClr val="black"/>
                </a:solidFill>
              </a:rPr>
              <a:t>Goal: Develop Intrinsically Safe Power</a:t>
            </a:r>
          </a:p>
          <a:p>
            <a:pPr algn="ctr"/>
            <a:r>
              <a:rPr lang="en-US" sz="2800" b="1" dirty="0" smtClean="0">
                <a:solidFill>
                  <a:prstClr val="black"/>
                </a:solidFill>
              </a:rPr>
              <a:t>First Customers: NNSA, DOD</a:t>
            </a:r>
          </a:p>
        </p:txBody>
      </p:sp>
      <p:pic>
        <p:nvPicPr>
          <p:cNvPr id="6" name="Picture 27" descr="bowman.jpg"/>
          <p:cNvPicPr>
            <a:picLocks noChangeAspect="1"/>
          </p:cNvPicPr>
          <p:nvPr/>
        </p:nvPicPr>
        <p:blipFill>
          <a:blip r:embed="rId3">
            <a:extLst>
              <a:ext uri="{28A0092B-C50C-407E-A947-70E740481C1C}">
                <a14:useLocalDpi xmlns:a14="http://schemas.microsoft.com/office/drawing/2010/main" val="0"/>
              </a:ext>
            </a:extLst>
          </a:blip>
          <a:srcRect l="80533" t="65477" r="6442" b="23158"/>
          <a:stretch>
            <a:fillRect/>
          </a:stretch>
        </p:blipFill>
        <p:spPr bwMode="auto">
          <a:xfrm>
            <a:off x="7906344" y="0"/>
            <a:ext cx="1147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
          <p:cNvGrpSpPr>
            <a:grpSpLocks/>
          </p:cNvGrpSpPr>
          <p:nvPr/>
        </p:nvGrpSpPr>
        <p:grpSpPr bwMode="auto">
          <a:xfrm>
            <a:off x="101730" y="71596"/>
            <a:ext cx="1905000" cy="838200"/>
            <a:chOff x="3840" y="3216"/>
            <a:chExt cx="1440" cy="624"/>
          </a:xfrm>
        </p:grpSpPr>
        <p:grpSp>
          <p:nvGrpSpPr>
            <p:cNvPr id="8" name="Group 4"/>
            <p:cNvGrpSpPr>
              <a:grpSpLocks/>
            </p:cNvGrpSpPr>
            <p:nvPr/>
          </p:nvGrpSpPr>
          <p:grpSpPr bwMode="auto">
            <a:xfrm>
              <a:off x="3840" y="3216"/>
              <a:ext cx="336" cy="624"/>
              <a:chOff x="1152" y="288"/>
              <a:chExt cx="960" cy="1872"/>
            </a:xfrm>
          </p:grpSpPr>
          <p:sp>
            <p:nvSpPr>
              <p:cNvPr id="10"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1"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2"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solidFill>
                    <a:prstClr val="black"/>
                  </a:solidFill>
                </a:endParaRPr>
              </a:p>
            </p:txBody>
          </p:sp>
          <p:sp>
            <p:nvSpPr>
              <p:cNvPr id="13"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r>
                  <a:rPr lang="en-US" sz="5400" b="1" i="1" kern="10" dirty="0">
                    <a:solidFill>
                      <a:srgbClr val="FFFFFF"/>
                    </a:solidFill>
                    <a:latin typeface="Symbol"/>
                  </a:rPr>
                  <a:t>m</a:t>
                </a:r>
              </a:p>
            </p:txBody>
          </p:sp>
        </p:grpSp>
        <p:sp>
          <p:nvSpPr>
            <p:cNvPr id="9"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600" b="1" i="1">
                  <a:solidFill>
                    <a:srgbClr val="297FD5"/>
                  </a:solidFill>
                  <a:latin typeface="Times New Roman" pitchFamily="18" charset="0"/>
                </a:rPr>
                <a:t>Muons, Inc.</a:t>
              </a:r>
            </a:p>
          </p:txBody>
        </p:sp>
      </p:grpSp>
      <p:sp>
        <p:nvSpPr>
          <p:cNvPr id="2" name="Date Placeholder 1"/>
          <p:cNvSpPr>
            <a:spLocks noGrp="1"/>
          </p:cNvSpPr>
          <p:nvPr>
            <p:ph type="dt" sz="half" idx="10"/>
          </p:nvPr>
        </p:nvSpPr>
        <p:spPr/>
        <p:txBody>
          <a:bodyPr/>
          <a:lstStyle/>
          <a:p>
            <a:r>
              <a:rPr lang="en-US" smtClean="0">
                <a:solidFill>
                  <a:prstClr val="black">
                    <a:tint val="75000"/>
                  </a:prstClr>
                </a:solidFill>
              </a:rPr>
              <a:t>July 29, 2016</a:t>
            </a:r>
            <a:endParaRPr lang="en-US">
              <a:solidFill>
                <a:prstClr val="black">
                  <a:tint val="75000"/>
                </a:prstClr>
              </a:solidFill>
            </a:endParaRPr>
          </a:p>
        </p:txBody>
      </p:sp>
      <p:sp>
        <p:nvSpPr>
          <p:cNvPr id="14" name="Slide Number Placeholder 13"/>
          <p:cNvSpPr>
            <a:spLocks noGrp="1"/>
          </p:cNvSpPr>
          <p:nvPr>
            <p:ph type="sldNum" sz="quarter" idx="12"/>
          </p:nvPr>
        </p:nvSpPr>
        <p:spPr/>
        <p:txBody>
          <a:bodyPr/>
          <a:lstStyle/>
          <a:p>
            <a:fld id="{B80B3F71-7FE0-44CE-9220-8FE300BBEB8E}" type="slidenum">
              <a:rPr lang="en-US" smtClean="0">
                <a:solidFill>
                  <a:prstClr val="black">
                    <a:tint val="75000"/>
                  </a:prstClr>
                </a:solidFill>
              </a:rPr>
              <a:pPr/>
              <a:t>2</a:t>
            </a:fld>
            <a:endParaRPr lang="en-US">
              <a:solidFill>
                <a:prstClr val="black">
                  <a:tint val="75000"/>
                </a:prstClr>
              </a:solidFill>
            </a:endParaRP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14668" t="10983" r="19062" b="11158"/>
          <a:stretch/>
        </p:blipFill>
        <p:spPr>
          <a:xfrm>
            <a:off x="4495800" y="3124200"/>
            <a:ext cx="4174573" cy="2933182"/>
          </a:xfrm>
          <a:prstGeom prst="rect">
            <a:avLst/>
          </a:prstGeom>
        </p:spPr>
      </p:pic>
      <p:pic>
        <p:nvPicPr>
          <p:cNvPr id="16"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0045" y="3124200"/>
            <a:ext cx="4189556" cy="2904607"/>
          </a:xfrm>
          <a:prstGeom prst="rect">
            <a:avLst/>
          </a:prstGeom>
          <a:noFill/>
          <a:ln w="9525">
            <a:noFill/>
            <a:miter lim="800000"/>
            <a:headEnd/>
            <a:tailEnd/>
          </a:ln>
          <a:effectLst/>
        </p:spPr>
      </p:pic>
      <p:sp>
        <p:nvSpPr>
          <p:cNvPr id="17" name="TextBox 16"/>
          <p:cNvSpPr txBox="1"/>
          <p:nvPr/>
        </p:nvSpPr>
        <p:spPr>
          <a:xfrm>
            <a:off x="4535345" y="2178011"/>
            <a:ext cx="4057008" cy="954107"/>
          </a:xfrm>
          <a:prstGeom prst="rect">
            <a:avLst/>
          </a:prstGeom>
          <a:noFill/>
        </p:spPr>
        <p:txBody>
          <a:bodyPr wrap="none" rtlCol="0">
            <a:spAutoFit/>
          </a:bodyPr>
          <a:lstStyle/>
          <a:p>
            <a:pPr algn="ctr">
              <a:defRPr/>
            </a:pPr>
            <a:r>
              <a:rPr lang="en-US" sz="2000" b="1" kern="0" dirty="0" smtClean="0">
                <a:solidFill>
                  <a:sysClr val="windowText" lastClr="000000"/>
                </a:solidFill>
              </a:rPr>
              <a:t>Charles D. Bowman, Ph. D.</a:t>
            </a:r>
          </a:p>
          <a:p>
            <a:pPr algn="ctr">
              <a:defRPr/>
            </a:pPr>
            <a:r>
              <a:rPr lang="en-US" b="1" kern="0" dirty="0" smtClean="0">
                <a:solidFill>
                  <a:sysClr val="windowText" lastClr="000000"/>
                </a:solidFill>
              </a:rPr>
              <a:t>President ADNA Corporation</a:t>
            </a:r>
          </a:p>
          <a:p>
            <a:pPr algn="ctr">
              <a:defRPr/>
            </a:pPr>
            <a:r>
              <a:rPr lang="en-US" b="1" i="1" kern="0" dirty="0" smtClean="0">
                <a:solidFill>
                  <a:sysClr val="windowText" lastClr="000000"/>
                </a:solidFill>
              </a:rPr>
              <a:t>Accelerator-Driven Neutron Applications</a:t>
            </a:r>
          </a:p>
        </p:txBody>
      </p:sp>
      <p:sp>
        <p:nvSpPr>
          <p:cNvPr id="18" name="TextBox 17"/>
          <p:cNvSpPr txBox="1"/>
          <p:nvPr/>
        </p:nvSpPr>
        <p:spPr>
          <a:xfrm>
            <a:off x="555755" y="2252835"/>
            <a:ext cx="2965940" cy="677108"/>
          </a:xfrm>
          <a:prstGeom prst="rect">
            <a:avLst/>
          </a:prstGeom>
          <a:noFill/>
        </p:spPr>
        <p:txBody>
          <a:bodyPr wrap="none" rtlCol="0">
            <a:spAutoFit/>
          </a:bodyPr>
          <a:lstStyle/>
          <a:p>
            <a:pPr algn="ctr"/>
            <a:r>
              <a:rPr lang="en-US" sz="2000" b="1" dirty="0" smtClean="0">
                <a:solidFill>
                  <a:prstClr val="black"/>
                </a:solidFill>
              </a:rPr>
              <a:t>Rolland P. Johnson, Ph. D. </a:t>
            </a:r>
          </a:p>
          <a:p>
            <a:pPr algn="ctr"/>
            <a:r>
              <a:rPr lang="en-US" b="1" dirty="0" smtClean="0">
                <a:solidFill>
                  <a:prstClr val="black"/>
                </a:solidFill>
              </a:rPr>
              <a:t>President , Muons Inc. </a:t>
            </a:r>
          </a:p>
        </p:txBody>
      </p:sp>
      <p:sp>
        <p:nvSpPr>
          <p:cNvPr id="20" name="Rectangle 19"/>
          <p:cNvSpPr/>
          <p:nvPr/>
        </p:nvSpPr>
        <p:spPr>
          <a:xfrm>
            <a:off x="1143000" y="6028807"/>
            <a:ext cx="2146037" cy="369332"/>
          </a:xfrm>
          <a:prstGeom prst="rect">
            <a:avLst/>
          </a:prstGeom>
        </p:spPr>
        <p:txBody>
          <a:bodyPr wrap="none">
            <a:spAutoFit/>
          </a:bodyPr>
          <a:lstStyle/>
          <a:p>
            <a:r>
              <a:rPr lang="en-US" dirty="0">
                <a:solidFill>
                  <a:prstClr val="black"/>
                </a:solidFill>
              </a:rPr>
              <a:t>512 GeV at </a:t>
            </a:r>
            <a:r>
              <a:rPr lang="en-US" dirty="0" err="1">
                <a:solidFill>
                  <a:prstClr val="black"/>
                </a:solidFill>
              </a:rPr>
              <a:t>Fermilab</a:t>
            </a:r>
            <a:r>
              <a:rPr lang="en-US" dirty="0">
                <a:solidFill>
                  <a:prstClr val="black"/>
                </a:solidFill>
              </a:rPr>
              <a:t> </a:t>
            </a:r>
          </a:p>
        </p:txBody>
      </p:sp>
      <p:sp>
        <p:nvSpPr>
          <p:cNvPr id="21" name="Rectangle 20"/>
          <p:cNvSpPr/>
          <p:nvPr/>
        </p:nvSpPr>
        <p:spPr>
          <a:xfrm>
            <a:off x="5758436" y="6057382"/>
            <a:ext cx="1610826" cy="369332"/>
          </a:xfrm>
          <a:prstGeom prst="rect">
            <a:avLst/>
          </a:prstGeom>
        </p:spPr>
        <p:txBody>
          <a:bodyPr wrap="none">
            <a:spAutoFit/>
          </a:bodyPr>
          <a:lstStyle/>
          <a:p>
            <a:r>
              <a:rPr lang="en-US" dirty="0" smtClean="0">
                <a:solidFill>
                  <a:prstClr val="black"/>
                </a:solidFill>
              </a:rPr>
              <a:t>Charlie at LANL</a:t>
            </a:r>
            <a:endParaRPr lang="en-US" dirty="0">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Tree>
    <p:extLst>
      <p:ext uri="{BB962C8B-B14F-4D97-AF65-F5344CB8AC3E}">
        <p14:creationId xmlns:p14="http://schemas.microsoft.com/office/powerpoint/2010/main" val="3875397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solidFill>
                  <a:srgbClr val="FFFFFF"/>
                </a:solidFill>
              </a:rPr>
              <a:t>July 29, 2016</a:t>
            </a:r>
            <a:endParaRPr lang="en-US">
              <a:solidFill>
                <a:srgbClr val="FFFFFF"/>
              </a:solidFill>
            </a:endParaRPr>
          </a:p>
        </p:txBody>
      </p:sp>
      <p:sp>
        <p:nvSpPr>
          <p:cNvPr id="3" name="Footer Placeholder 2"/>
          <p:cNvSpPr>
            <a:spLocks noGrp="1"/>
          </p:cNvSpPr>
          <p:nvPr>
            <p:ph type="ftr" sz="quarter" idx="11"/>
          </p:nvPr>
        </p:nvSpPr>
        <p:spPr/>
        <p:txBody>
          <a:bodyPr/>
          <a:lstStyle/>
          <a:p>
            <a:pPr>
              <a:defRPr/>
            </a:pPr>
            <a:r>
              <a:rPr lang="en-US" smtClean="0">
                <a:solidFill>
                  <a:srgbClr val="FFFFFF"/>
                </a:solidFill>
              </a:rPr>
              <a:t>Thin Films &amp; Ideas Pushing Limits of SRF</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B61A6E00-B9A4-45B3-AC00-6366C1874415}" type="slidenum">
              <a:rPr lang="en-US" smtClean="0">
                <a:solidFill>
                  <a:srgbClr val="FFFFFF"/>
                </a:solidFill>
              </a:rPr>
              <a:pPr>
                <a:defRPr/>
              </a:pPr>
              <a:t>20</a:t>
            </a:fld>
            <a:endParaRPr lang="en-US">
              <a:solidFill>
                <a:srgbClr val="FFFFFF"/>
              </a:solidFill>
            </a:endParaRPr>
          </a:p>
        </p:txBody>
      </p:sp>
      <p:pic>
        <p:nvPicPr>
          <p:cNvPr id="35845" name="Picture 4"/>
          <p:cNvPicPr>
            <a:picLocks noChangeAspect="1"/>
          </p:cNvPicPr>
          <p:nvPr/>
        </p:nvPicPr>
        <p:blipFill>
          <a:blip r:embed="rId3">
            <a:extLst>
              <a:ext uri="{28A0092B-C50C-407E-A947-70E740481C1C}">
                <a14:useLocalDpi xmlns:a14="http://schemas.microsoft.com/office/drawing/2010/main" val="0"/>
              </a:ext>
            </a:extLst>
          </a:blip>
          <a:srcRect l="3435" t="3920" r="2626" b="4613"/>
          <a:stretch>
            <a:fillRect/>
          </a:stretch>
        </p:blipFill>
        <p:spPr bwMode="auto">
          <a:xfrm>
            <a:off x="152401" y="509751"/>
            <a:ext cx="7124700" cy="568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27" descr="bowman.jpg"/>
          <p:cNvPicPr>
            <a:picLocks noChangeAspect="1"/>
          </p:cNvPicPr>
          <p:nvPr/>
        </p:nvPicPr>
        <p:blipFill>
          <a:blip r:embed="rId4">
            <a:extLst>
              <a:ext uri="{28A0092B-C50C-407E-A947-70E740481C1C}">
                <a14:useLocalDpi xmlns:a14="http://schemas.microsoft.com/office/drawing/2010/main" val="0"/>
              </a:ext>
            </a:extLst>
          </a:blip>
          <a:srcRect l="80533" t="65477" r="6442" b="23158"/>
          <a:stretch>
            <a:fillRect/>
          </a:stretch>
        </p:blipFill>
        <p:spPr bwMode="auto">
          <a:xfrm>
            <a:off x="7996238" y="0"/>
            <a:ext cx="1147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7277100" y="1524000"/>
            <a:ext cx="1866900" cy="4667414"/>
          </a:xfrm>
          <a:prstGeom prst="rect">
            <a:avLst/>
          </a:prstGeom>
          <a:noFill/>
        </p:spPr>
      </p:pic>
    </p:spTree>
    <p:extLst>
      <p:ext uri="{BB962C8B-B14F-4D97-AF65-F5344CB8AC3E}">
        <p14:creationId xmlns:p14="http://schemas.microsoft.com/office/powerpoint/2010/main" val="466201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W-</a:t>
            </a:r>
            <a:r>
              <a:rPr lang="en-US" dirty="0" err="1" smtClean="0"/>
              <a:t>Pu</a:t>
            </a:r>
            <a:r>
              <a:rPr lang="en-US" dirty="0" smtClean="0"/>
              <a:t> a Killer Application?</a:t>
            </a:r>
            <a:endParaRPr lang="en-US" dirty="0"/>
          </a:p>
        </p:txBody>
      </p:sp>
      <p:sp>
        <p:nvSpPr>
          <p:cNvPr id="3" name="Content Placeholder 2"/>
          <p:cNvSpPr>
            <a:spLocks noGrp="1"/>
          </p:cNvSpPr>
          <p:nvPr>
            <p:ph idx="1"/>
          </p:nvPr>
        </p:nvSpPr>
        <p:spPr/>
        <p:txBody>
          <a:bodyPr/>
          <a:lstStyle/>
          <a:p>
            <a:r>
              <a:rPr lang="en-US" dirty="0">
                <a:solidFill>
                  <a:srgbClr val="500050"/>
                </a:solidFill>
              </a:rPr>
              <a:t>34 metric tons of excess weapons-grade plutonium slated to be destroyed by the troubled 2000 U.S.-Russian Plutonium Management and Disposition Agreement (PMDA)[2</a:t>
            </a:r>
            <a:r>
              <a:rPr lang="en-US" dirty="0" smtClean="0">
                <a:solidFill>
                  <a:srgbClr val="500050"/>
                </a:solidFill>
              </a:rPr>
              <a:t>]</a:t>
            </a:r>
            <a:endParaRPr lang="en-US" dirty="0">
              <a:solidFill>
                <a:srgbClr val="500050"/>
              </a:solidFill>
            </a:endParaRPr>
          </a:p>
          <a:p>
            <a:r>
              <a:rPr lang="en-US" dirty="0" smtClean="0">
                <a:solidFill>
                  <a:srgbClr val="500050"/>
                </a:solidFill>
              </a:rPr>
              <a:t>GEM*STAR allows a better solution than either MOX (US) or BR (Russia)</a:t>
            </a:r>
          </a:p>
          <a:p>
            <a:r>
              <a:rPr lang="en-US" dirty="0" smtClean="0">
                <a:solidFill>
                  <a:srgbClr val="500050"/>
                </a:solidFill>
              </a:rPr>
              <a:t>&lt;7% Pu240 </a:t>
            </a:r>
            <a:r>
              <a:rPr lang="en-US" dirty="0" err="1" smtClean="0">
                <a:solidFill>
                  <a:srgbClr val="500050"/>
                </a:solidFill>
              </a:rPr>
              <a:t>vs</a:t>
            </a:r>
            <a:r>
              <a:rPr lang="en-US" dirty="0" smtClean="0">
                <a:solidFill>
                  <a:srgbClr val="500050"/>
                </a:solidFill>
              </a:rPr>
              <a:t> &gt;19%</a:t>
            </a:r>
            <a:endParaRPr lang="en-US" dirty="0"/>
          </a:p>
        </p:txBody>
      </p:sp>
    </p:spTree>
    <p:extLst>
      <p:ext uri="{BB962C8B-B14F-4D97-AF65-F5344CB8AC3E}">
        <p14:creationId xmlns:p14="http://schemas.microsoft.com/office/powerpoint/2010/main" val="649400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apezoid 3"/>
          <p:cNvSpPr/>
          <p:nvPr/>
        </p:nvSpPr>
        <p:spPr>
          <a:xfrm rot="10800000">
            <a:off x="3657600" y="2362200"/>
            <a:ext cx="2438400" cy="1905000"/>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53261" y="4263932"/>
            <a:ext cx="15240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rot="2977209">
            <a:off x="3267313" y="1486111"/>
            <a:ext cx="762000" cy="914400"/>
            <a:chOff x="1447800" y="2286000"/>
            <a:chExt cx="762000" cy="914400"/>
          </a:xfrm>
          <a:noFill/>
        </p:grpSpPr>
        <p:sp>
          <p:nvSpPr>
            <p:cNvPr id="8" name="Rectangle 7"/>
            <p:cNvSpPr/>
            <p:nvPr/>
          </p:nvSpPr>
          <p:spPr>
            <a:xfrm>
              <a:off x="1447800" y="2286000"/>
              <a:ext cx="533400" cy="914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p:nvSpPr>
          <p:spPr>
            <a:xfrm flipV="1">
              <a:off x="1981200" y="2286000"/>
              <a:ext cx="228600" cy="511629"/>
            </a:xfrm>
            <a:prstGeom prst="r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reeform 11"/>
          <p:cNvSpPr/>
          <p:nvPr/>
        </p:nvSpPr>
        <p:spPr>
          <a:xfrm>
            <a:off x="3730171" y="2554514"/>
            <a:ext cx="2278743" cy="46709"/>
          </a:xfrm>
          <a:custGeom>
            <a:avLst/>
            <a:gdLst>
              <a:gd name="connsiteX0" fmla="*/ 0 w 2278743"/>
              <a:gd name="connsiteY0" fmla="*/ 14515 h 46709"/>
              <a:gd name="connsiteX1" fmla="*/ 261258 w 2278743"/>
              <a:gd name="connsiteY1" fmla="*/ 29029 h 46709"/>
              <a:gd name="connsiteX2" fmla="*/ 609600 w 2278743"/>
              <a:gd name="connsiteY2" fmla="*/ 29029 h 46709"/>
              <a:gd name="connsiteX3" fmla="*/ 870858 w 2278743"/>
              <a:gd name="connsiteY3" fmla="*/ 29029 h 46709"/>
              <a:gd name="connsiteX4" fmla="*/ 914400 w 2278743"/>
              <a:gd name="connsiteY4" fmla="*/ 14515 h 46709"/>
              <a:gd name="connsiteX5" fmla="*/ 986972 w 2278743"/>
              <a:gd name="connsiteY5" fmla="*/ 0 h 46709"/>
              <a:gd name="connsiteX6" fmla="*/ 1190172 w 2278743"/>
              <a:gd name="connsiteY6" fmla="*/ 14515 h 46709"/>
              <a:gd name="connsiteX7" fmla="*/ 1291772 w 2278743"/>
              <a:gd name="connsiteY7" fmla="*/ 43543 h 46709"/>
              <a:gd name="connsiteX8" fmla="*/ 1436915 w 2278743"/>
              <a:gd name="connsiteY8" fmla="*/ 29029 h 46709"/>
              <a:gd name="connsiteX9" fmla="*/ 1480458 w 2278743"/>
              <a:gd name="connsiteY9" fmla="*/ 14515 h 46709"/>
              <a:gd name="connsiteX10" fmla="*/ 1582058 w 2278743"/>
              <a:gd name="connsiteY10" fmla="*/ 0 h 46709"/>
              <a:gd name="connsiteX11" fmla="*/ 1843315 w 2278743"/>
              <a:gd name="connsiteY11" fmla="*/ 0 h 46709"/>
              <a:gd name="connsiteX12" fmla="*/ 1901372 w 2278743"/>
              <a:gd name="connsiteY12" fmla="*/ 14515 h 46709"/>
              <a:gd name="connsiteX13" fmla="*/ 2002972 w 2278743"/>
              <a:gd name="connsiteY13" fmla="*/ 29029 h 46709"/>
              <a:gd name="connsiteX14" fmla="*/ 2278743 w 2278743"/>
              <a:gd name="connsiteY14" fmla="*/ 43543 h 4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8743" h="46709">
                <a:moveTo>
                  <a:pt x="0" y="14515"/>
                </a:moveTo>
                <a:cubicBezTo>
                  <a:pt x="87086" y="19353"/>
                  <a:pt x="174038" y="29029"/>
                  <a:pt x="261258" y="29029"/>
                </a:cubicBezTo>
                <a:cubicBezTo>
                  <a:pt x="707965" y="29029"/>
                  <a:pt x="213676" y="-6963"/>
                  <a:pt x="609600" y="29029"/>
                </a:cubicBezTo>
                <a:cubicBezTo>
                  <a:pt x="731689" y="53446"/>
                  <a:pt x="689126" y="51745"/>
                  <a:pt x="870858" y="29029"/>
                </a:cubicBezTo>
                <a:cubicBezTo>
                  <a:pt x="886039" y="27131"/>
                  <a:pt x="899558" y="18226"/>
                  <a:pt x="914400" y="14515"/>
                </a:cubicBezTo>
                <a:cubicBezTo>
                  <a:pt x="938333" y="8532"/>
                  <a:pt x="962781" y="4838"/>
                  <a:pt x="986972" y="0"/>
                </a:cubicBezTo>
                <a:cubicBezTo>
                  <a:pt x="1054705" y="4838"/>
                  <a:pt x="1122681" y="7016"/>
                  <a:pt x="1190172" y="14515"/>
                </a:cubicBezTo>
                <a:cubicBezTo>
                  <a:pt x="1217509" y="17553"/>
                  <a:pt x="1264249" y="34369"/>
                  <a:pt x="1291772" y="43543"/>
                </a:cubicBezTo>
                <a:cubicBezTo>
                  <a:pt x="1340153" y="38705"/>
                  <a:pt x="1388858" y="36422"/>
                  <a:pt x="1436915" y="29029"/>
                </a:cubicBezTo>
                <a:cubicBezTo>
                  <a:pt x="1452037" y="26703"/>
                  <a:pt x="1465456" y="17516"/>
                  <a:pt x="1480458" y="14515"/>
                </a:cubicBezTo>
                <a:cubicBezTo>
                  <a:pt x="1514004" y="7806"/>
                  <a:pt x="1548191" y="4838"/>
                  <a:pt x="1582058" y="0"/>
                </a:cubicBezTo>
                <a:cubicBezTo>
                  <a:pt x="1864477" y="35304"/>
                  <a:pt x="1512196" y="0"/>
                  <a:pt x="1843315" y="0"/>
                </a:cubicBezTo>
                <a:cubicBezTo>
                  <a:pt x="1863263" y="0"/>
                  <a:pt x="1881746" y="10947"/>
                  <a:pt x="1901372" y="14515"/>
                </a:cubicBezTo>
                <a:cubicBezTo>
                  <a:pt x="1935031" y="20635"/>
                  <a:pt x="1968996" y="25032"/>
                  <a:pt x="2002972" y="29029"/>
                </a:cubicBezTo>
                <a:cubicBezTo>
                  <a:pt x="2163171" y="47876"/>
                  <a:pt x="2124810" y="43543"/>
                  <a:pt x="2278743" y="435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522683" y="2509762"/>
            <a:ext cx="87086" cy="19412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818742" y="3200400"/>
            <a:ext cx="159658"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Single Corner Rectangle 17"/>
          <p:cNvSpPr/>
          <p:nvPr/>
        </p:nvSpPr>
        <p:spPr>
          <a:xfrm>
            <a:off x="4869542" y="1829434"/>
            <a:ext cx="45719" cy="1370966"/>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p:cNvSpPr/>
          <p:nvPr/>
        </p:nvSpPr>
        <p:spPr>
          <a:xfrm flipH="1">
            <a:off x="4738914" y="1613534"/>
            <a:ext cx="239486" cy="2286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ingle Corner Rectangle 20"/>
          <p:cNvSpPr/>
          <p:nvPr/>
        </p:nvSpPr>
        <p:spPr>
          <a:xfrm>
            <a:off x="4978400" y="1727834"/>
            <a:ext cx="1422400" cy="45719"/>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p:cNvSpPr/>
          <p:nvPr/>
        </p:nvSpPr>
        <p:spPr>
          <a:xfrm>
            <a:off x="6400800" y="1613534"/>
            <a:ext cx="1981200" cy="228600"/>
          </a:xfrm>
          <a:prstGeom prst="round1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441362" y="1172214"/>
            <a:ext cx="914417" cy="369332"/>
          </a:xfrm>
          <a:prstGeom prst="rect">
            <a:avLst/>
          </a:prstGeom>
          <a:noFill/>
        </p:spPr>
        <p:txBody>
          <a:bodyPr wrap="none" rtlCol="0">
            <a:spAutoFit/>
          </a:bodyPr>
          <a:lstStyle/>
          <a:p>
            <a:r>
              <a:rPr lang="en-US" dirty="0" smtClean="0"/>
              <a:t>Magnet</a:t>
            </a:r>
            <a:endParaRPr lang="en-US" dirty="0"/>
          </a:p>
        </p:txBody>
      </p:sp>
      <p:sp>
        <p:nvSpPr>
          <p:cNvPr id="24" name="TextBox 23"/>
          <p:cNvSpPr txBox="1"/>
          <p:nvPr/>
        </p:nvSpPr>
        <p:spPr>
          <a:xfrm>
            <a:off x="6522904" y="719809"/>
            <a:ext cx="1840953" cy="923330"/>
          </a:xfrm>
          <a:prstGeom prst="rect">
            <a:avLst/>
          </a:prstGeom>
          <a:noFill/>
        </p:spPr>
        <p:txBody>
          <a:bodyPr wrap="none" rtlCol="0">
            <a:spAutoFit/>
          </a:bodyPr>
          <a:lstStyle/>
          <a:p>
            <a:pPr algn="ctr"/>
            <a:r>
              <a:rPr lang="en-US" b="1" dirty="0" smtClean="0"/>
              <a:t>Superconducting </a:t>
            </a:r>
          </a:p>
          <a:p>
            <a:pPr algn="ctr"/>
            <a:r>
              <a:rPr lang="en-US" b="1" dirty="0" smtClean="0"/>
              <a:t>Accelerator</a:t>
            </a:r>
          </a:p>
          <a:p>
            <a:pPr algn="ctr"/>
            <a:r>
              <a:rPr lang="en-US" b="1" dirty="0" smtClean="0"/>
              <a:t>2.5 mA, 1 </a:t>
            </a:r>
            <a:r>
              <a:rPr lang="en-US" b="1" dirty="0" err="1" smtClean="0"/>
              <a:t>GeV</a:t>
            </a:r>
            <a:endParaRPr lang="en-US" b="1" dirty="0"/>
          </a:p>
        </p:txBody>
      </p:sp>
      <p:sp>
        <p:nvSpPr>
          <p:cNvPr id="25" name="TextBox 24"/>
          <p:cNvSpPr txBox="1"/>
          <p:nvPr/>
        </p:nvSpPr>
        <p:spPr>
          <a:xfrm>
            <a:off x="4054172" y="3282434"/>
            <a:ext cx="774379" cy="369332"/>
          </a:xfrm>
          <a:prstGeom prst="rect">
            <a:avLst/>
          </a:prstGeom>
          <a:noFill/>
        </p:spPr>
        <p:txBody>
          <a:bodyPr wrap="none" rtlCol="0">
            <a:spAutoFit/>
          </a:bodyPr>
          <a:lstStyle/>
          <a:p>
            <a:r>
              <a:rPr lang="en-US" b="1" dirty="0" smtClean="0"/>
              <a:t>Target</a:t>
            </a:r>
            <a:endParaRPr lang="en-US" b="1" dirty="0"/>
          </a:p>
        </p:txBody>
      </p:sp>
      <p:sp>
        <p:nvSpPr>
          <p:cNvPr id="26" name="TextBox 25"/>
          <p:cNvSpPr txBox="1"/>
          <p:nvPr/>
        </p:nvSpPr>
        <p:spPr>
          <a:xfrm>
            <a:off x="1083911" y="854338"/>
            <a:ext cx="1353256" cy="1231106"/>
          </a:xfrm>
          <a:prstGeom prst="rect">
            <a:avLst/>
          </a:prstGeom>
          <a:noFill/>
        </p:spPr>
        <p:txBody>
          <a:bodyPr wrap="none" rtlCol="0">
            <a:spAutoFit/>
          </a:bodyPr>
          <a:lstStyle/>
          <a:p>
            <a:pPr algn="ctr"/>
            <a:r>
              <a:rPr lang="en-US" sz="2000" b="1" u="sng" dirty="0" smtClean="0">
                <a:solidFill>
                  <a:srgbClr val="FF0000"/>
                </a:solidFill>
              </a:rPr>
              <a:t>Hourly  fill:</a:t>
            </a:r>
          </a:p>
          <a:p>
            <a:pPr algn="ctr"/>
            <a:r>
              <a:rPr lang="en-US" b="1" dirty="0" smtClean="0">
                <a:solidFill>
                  <a:srgbClr val="FF0000"/>
                </a:solidFill>
              </a:rPr>
              <a:t>30 g W-</a:t>
            </a:r>
            <a:r>
              <a:rPr lang="en-US" b="1" dirty="0" err="1" smtClean="0">
                <a:solidFill>
                  <a:srgbClr val="FF0000"/>
                </a:solidFill>
              </a:rPr>
              <a:t>Pu</a:t>
            </a:r>
            <a:endParaRPr lang="en-US" b="1" dirty="0" smtClean="0">
              <a:solidFill>
                <a:srgbClr val="FF0000"/>
              </a:solidFill>
            </a:endParaRPr>
          </a:p>
          <a:p>
            <a:pPr algn="ctr"/>
            <a:r>
              <a:rPr lang="en-US" b="1" dirty="0">
                <a:solidFill>
                  <a:srgbClr val="FF0000"/>
                </a:solidFill>
              </a:rPr>
              <a:t>a</a:t>
            </a:r>
            <a:r>
              <a:rPr lang="en-US" b="1" dirty="0" smtClean="0">
                <a:solidFill>
                  <a:srgbClr val="FF0000"/>
                </a:solidFill>
              </a:rPr>
              <a:t>s PuF</a:t>
            </a:r>
            <a:r>
              <a:rPr lang="en-US" b="1" baseline="-25000" dirty="0" smtClean="0">
                <a:solidFill>
                  <a:srgbClr val="FF0000"/>
                </a:solidFill>
              </a:rPr>
              <a:t>3</a:t>
            </a:r>
            <a:r>
              <a:rPr lang="en-US" b="1" dirty="0" smtClean="0">
                <a:solidFill>
                  <a:srgbClr val="FF0000"/>
                </a:solidFill>
              </a:rPr>
              <a:t> +</a:t>
            </a:r>
          </a:p>
          <a:p>
            <a:pPr algn="ctr"/>
            <a:r>
              <a:rPr lang="en-US" b="1" dirty="0">
                <a:solidFill>
                  <a:srgbClr val="FF0000"/>
                </a:solidFill>
              </a:rPr>
              <a:t>c</a:t>
            </a:r>
            <a:r>
              <a:rPr lang="en-US" b="1" dirty="0" smtClean="0">
                <a:solidFill>
                  <a:srgbClr val="FF0000"/>
                </a:solidFill>
              </a:rPr>
              <a:t>arrier salt</a:t>
            </a:r>
            <a:endParaRPr lang="en-US" b="1" baseline="-25000" dirty="0">
              <a:solidFill>
                <a:srgbClr val="FF0000"/>
              </a:solidFill>
            </a:endParaRPr>
          </a:p>
        </p:txBody>
      </p:sp>
      <p:sp>
        <p:nvSpPr>
          <p:cNvPr id="27" name="TextBox 26"/>
          <p:cNvSpPr txBox="1"/>
          <p:nvPr/>
        </p:nvSpPr>
        <p:spPr>
          <a:xfrm>
            <a:off x="4170681" y="4792899"/>
            <a:ext cx="1533433" cy="646331"/>
          </a:xfrm>
          <a:prstGeom prst="rect">
            <a:avLst/>
          </a:prstGeom>
          <a:noFill/>
        </p:spPr>
        <p:txBody>
          <a:bodyPr wrap="none" rtlCol="0">
            <a:spAutoFit/>
          </a:bodyPr>
          <a:lstStyle/>
          <a:p>
            <a:pPr algn="ctr"/>
            <a:r>
              <a:rPr lang="en-US" b="1" dirty="0" smtClean="0"/>
              <a:t>Salt Overflow </a:t>
            </a:r>
          </a:p>
          <a:p>
            <a:pPr algn="ctr"/>
            <a:r>
              <a:rPr lang="en-US" b="1" dirty="0" smtClean="0"/>
              <a:t>tank</a:t>
            </a:r>
            <a:endParaRPr lang="en-US" b="1" dirty="0"/>
          </a:p>
        </p:txBody>
      </p:sp>
      <p:sp>
        <p:nvSpPr>
          <p:cNvPr id="28" name="TextBox 27"/>
          <p:cNvSpPr txBox="1"/>
          <p:nvPr/>
        </p:nvSpPr>
        <p:spPr>
          <a:xfrm>
            <a:off x="6146800" y="2820768"/>
            <a:ext cx="1068562" cy="646331"/>
          </a:xfrm>
          <a:prstGeom prst="rect">
            <a:avLst/>
          </a:prstGeom>
          <a:noFill/>
        </p:spPr>
        <p:txBody>
          <a:bodyPr wrap="none" rtlCol="0">
            <a:spAutoFit/>
          </a:bodyPr>
          <a:lstStyle/>
          <a:p>
            <a:pPr algn="ctr"/>
            <a:r>
              <a:rPr lang="en-US" b="1" dirty="0" smtClean="0"/>
              <a:t>Overflow</a:t>
            </a:r>
          </a:p>
          <a:p>
            <a:pPr algn="ctr"/>
            <a:r>
              <a:rPr lang="en-US" b="1" dirty="0" smtClean="0"/>
              <a:t>pipe</a:t>
            </a:r>
            <a:endParaRPr lang="en-US" b="1" dirty="0"/>
          </a:p>
        </p:txBody>
      </p:sp>
      <p:sp>
        <p:nvSpPr>
          <p:cNvPr id="29" name="Freeform 28"/>
          <p:cNvSpPr/>
          <p:nvPr/>
        </p:nvSpPr>
        <p:spPr>
          <a:xfrm>
            <a:off x="4107542" y="4789713"/>
            <a:ext cx="1582057" cy="45719"/>
          </a:xfrm>
          <a:custGeom>
            <a:avLst/>
            <a:gdLst>
              <a:gd name="connsiteX0" fmla="*/ 0 w 1422400"/>
              <a:gd name="connsiteY0" fmla="*/ 0 h 33842"/>
              <a:gd name="connsiteX1" fmla="*/ 478971 w 1422400"/>
              <a:gd name="connsiteY1" fmla="*/ 14515 h 33842"/>
              <a:gd name="connsiteX2" fmla="*/ 754743 w 1422400"/>
              <a:gd name="connsiteY2" fmla="*/ 0 h 33842"/>
              <a:gd name="connsiteX3" fmla="*/ 1146628 w 1422400"/>
              <a:gd name="connsiteY3" fmla="*/ 14515 h 33842"/>
              <a:gd name="connsiteX4" fmla="*/ 1422400 w 1422400"/>
              <a:gd name="connsiteY4" fmla="*/ 29029 h 3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400" h="33842">
                <a:moveTo>
                  <a:pt x="0" y="0"/>
                </a:moveTo>
                <a:cubicBezTo>
                  <a:pt x="159657" y="4838"/>
                  <a:pt x="319241" y="14515"/>
                  <a:pt x="478971" y="14515"/>
                </a:cubicBezTo>
                <a:cubicBezTo>
                  <a:pt x="571022" y="14515"/>
                  <a:pt x="662692" y="0"/>
                  <a:pt x="754743" y="0"/>
                </a:cubicBezTo>
                <a:cubicBezTo>
                  <a:pt x="885461" y="0"/>
                  <a:pt x="1016000" y="9677"/>
                  <a:pt x="1146628" y="14515"/>
                </a:cubicBezTo>
                <a:cubicBezTo>
                  <a:pt x="1275091" y="46630"/>
                  <a:pt x="1184738" y="29029"/>
                  <a:pt x="1422400" y="290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895600" y="2231348"/>
            <a:ext cx="929550" cy="646331"/>
          </a:xfrm>
          <a:prstGeom prst="rect">
            <a:avLst/>
          </a:prstGeom>
          <a:noFill/>
        </p:spPr>
        <p:txBody>
          <a:bodyPr wrap="none" rtlCol="0">
            <a:spAutoFit/>
          </a:bodyPr>
          <a:lstStyle/>
          <a:p>
            <a:pPr algn="ctr"/>
            <a:r>
              <a:rPr lang="en-US" b="1" dirty="0" smtClean="0"/>
              <a:t>Free</a:t>
            </a:r>
          </a:p>
          <a:p>
            <a:pPr algn="ctr"/>
            <a:r>
              <a:rPr lang="en-US" b="1" dirty="0" smtClean="0"/>
              <a:t> surface</a:t>
            </a:r>
            <a:endParaRPr lang="en-US" b="1" dirty="0"/>
          </a:p>
        </p:txBody>
      </p:sp>
      <p:grpSp>
        <p:nvGrpSpPr>
          <p:cNvPr id="33" name="Group 32"/>
          <p:cNvGrpSpPr/>
          <p:nvPr/>
        </p:nvGrpSpPr>
        <p:grpSpPr>
          <a:xfrm>
            <a:off x="4081357" y="2025953"/>
            <a:ext cx="324136" cy="659298"/>
            <a:chOff x="2266664" y="3314700"/>
            <a:chExt cx="324136" cy="659298"/>
          </a:xfrm>
          <a:solidFill>
            <a:srgbClr val="92D050"/>
          </a:solidFill>
        </p:grpSpPr>
        <p:sp>
          <p:nvSpPr>
            <p:cNvPr id="31" name="Isosceles Triangle 30"/>
            <p:cNvSpPr/>
            <p:nvPr/>
          </p:nvSpPr>
          <p:spPr>
            <a:xfrm flipV="1">
              <a:off x="2266664" y="3314700"/>
              <a:ext cx="324136" cy="4191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428732" y="3651766"/>
              <a:ext cx="45719" cy="3222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1029015" y="2025953"/>
            <a:ext cx="1436547" cy="923330"/>
          </a:xfrm>
          <a:prstGeom prst="rect">
            <a:avLst/>
          </a:prstGeom>
          <a:noFill/>
        </p:spPr>
        <p:txBody>
          <a:bodyPr wrap="none" rtlCol="0">
            <a:spAutoFit/>
          </a:bodyPr>
          <a:lstStyle/>
          <a:p>
            <a:r>
              <a:rPr lang="en-US" b="1" dirty="0" smtClean="0">
                <a:solidFill>
                  <a:srgbClr val="FF0000"/>
                </a:solidFill>
              </a:rPr>
              <a:t>Inflow W-</a:t>
            </a:r>
            <a:r>
              <a:rPr lang="en-US" b="1" dirty="0" err="1" smtClean="0">
                <a:solidFill>
                  <a:srgbClr val="FF0000"/>
                </a:solidFill>
              </a:rPr>
              <a:t>Pu</a:t>
            </a:r>
            <a:r>
              <a:rPr lang="en-US" b="1" dirty="0" smtClean="0">
                <a:solidFill>
                  <a:srgbClr val="FF0000"/>
                </a:solidFill>
              </a:rPr>
              <a:t>:</a:t>
            </a:r>
          </a:p>
          <a:p>
            <a:r>
              <a:rPr lang="en-US" b="1" dirty="0" smtClean="0">
                <a:solidFill>
                  <a:srgbClr val="FF0000"/>
                </a:solidFill>
              </a:rPr>
              <a:t>    93 % </a:t>
            </a:r>
            <a:r>
              <a:rPr lang="en-US" b="1" baseline="30000" dirty="0" smtClean="0">
                <a:solidFill>
                  <a:srgbClr val="FF0000"/>
                </a:solidFill>
              </a:rPr>
              <a:t>239</a:t>
            </a:r>
            <a:r>
              <a:rPr lang="en-US" b="1" dirty="0" smtClean="0">
                <a:solidFill>
                  <a:srgbClr val="FF0000"/>
                </a:solidFill>
              </a:rPr>
              <a:t>Pu</a:t>
            </a:r>
          </a:p>
          <a:p>
            <a:r>
              <a:rPr lang="en-US" b="1" dirty="0">
                <a:solidFill>
                  <a:srgbClr val="FF0000"/>
                </a:solidFill>
              </a:rPr>
              <a:t> </a:t>
            </a:r>
            <a:r>
              <a:rPr lang="en-US" b="1" dirty="0" smtClean="0">
                <a:solidFill>
                  <a:srgbClr val="FF0000"/>
                </a:solidFill>
              </a:rPr>
              <a:t>     7 % </a:t>
            </a:r>
            <a:r>
              <a:rPr lang="en-US" b="1" baseline="30000" dirty="0" smtClean="0">
                <a:solidFill>
                  <a:srgbClr val="FF0000"/>
                </a:solidFill>
              </a:rPr>
              <a:t>240</a:t>
            </a:r>
            <a:r>
              <a:rPr lang="en-US" b="1" dirty="0" smtClean="0">
                <a:solidFill>
                  <a:srgbClr val="FF0000"/>
                </a:solidFill>
              </a:rPr>
              <a:t>Pu</a:t>
            </a:r>
            <a:endParaRPr lang="en-US" b="1" dirty="0">
              <a:solidFill>
                <a:srgbClr val="FF0000"/>
              </a:solidFill>
            </a:endParaRPr>
          </a:p>
        </p:txBody>
      </p:sp>
      <p:sp>
        <p:nvSpPr>
          <p:cNvPr id="35" name="TextBox 34"/>
          <p:cNvSpPr txBox="1"/>
          <p:nvPr/>
        </p:nvSpPr>
        <p:spPr>
          <a:xfrm>
            <a:off x="521972" y="3651766"/>
            <a:ext cx="2661498" cy="1785104"/>
          </a:xfrm>
          <a:prstGeom prst="rect">
            <a:avLst/>
          </a:prstGeom>
          <a:noFill/>
        </p:spPr>
        <p:txBody>
          <a:bodyPr wrap="none" rtlCol="0">
            <a:spAutoFit/>
          </a:bodyPr>
          <a:lstStyle/>
          <a:p>
            <a:pPr algn="ctr"/>
            <a:r>
              <a:rPr lang="en-US" sz="2000" b="1" u="sng" dirty="0" smtClean="0">
                <a:solidFill>
                  <a:srgbClr val="00B050"/>
                </a:solidFill>
              </a:rPr>
              <a:t>Hourly overflow:</a:t>
            </a:r>
          </a:p>
          <a:p>
            <a:pPr algn="ctr"/>
            <a:r>
              <a:rPr lang="en-US" b="1" dirty="0" smtClean="0">
                <a:solidFill>
                  <a:srgbClr val="00B050"/>
                </a:solidFill>
              </a:rPr>
              <a:t>7.5 g as PuF</a:t>
            </a:r>
            <a:r>
              <a:rPr lang="en-US" b="1" baseline="-25000" dirty="0" smtClean="0">
                <a:solidFill>
                  <a:srgbClr val="00B050"/>
                </a:solidFill>
              </a:rPr>
              <a:t>3</a:t>
            </a:r>
            <a:r>
              <a:rPr lang="en-US" b="1" dirty="0" smtClean="0">
                <a:solidFill>
                  <a:srgbClr val="00B050"/>
                </a:solidFill>
              </a:rPr>
              <a:t> +</a:t>
            </a:r>
          </a:p>
          <a:p>
            <a:pPr algn="ctr"/>
            <a:r>
              <a:rPr lang="en-US" b="1" dirty="0">
                <a:solidFill>
                  <a:srgbClr val="00B050"/>
                </a:solidFill>
              </a:rPr>
              <a:t>c</a:t>
            </a:r>
            <a:r>
              <a:rPr lang="en-US" b="1" dirty="0" smtClean="0">
                <a:solidFill>
                  <a:srgbClr val="00B050"/>
                </a:solidFill>
              </a:rPr>
              <a:t>arrier salt +</a:t>
            </a:r>
          </a:p>
          <a:p>
            <a:pPr algn="ctr"/>
            <a:r>
              <a:rPr lang="en-US" b="1" dirty="0" smtClean="0">
                <a:solidFill>
                  <a:srgbClr val="00B050"/>
                </a:solidFill>
              </a:rPr>
              <a:t>22.5 g of fission product </a:t>
            </a:r>
          </a:p>
          <a:p>
            <a:pPr algn="ctr"/>
            <a:endParaRPr lang="en-US" b="1" dirty="0" smtClean="0">
              <a:solidFill>
                <a:srgbClr val="00B050"/>
              </a:solidFill>
            </a:endParaRPr>
          </a:p>
          <a:p>
            <a:endParaRPr lang="en-US" dirty="0"/>
          </a:p>
        </p:txBody>
      </p:sp>
      <p:sp>
        <p:nvSpPr>
          <p:cNvPr id="36" name="TextBox 35"/>
          <p:cNvSpPr txBox="1"/>
          <p:nvPr/>
        </p:nvSpPr>
        <p:spPr>
          <a:xfrm>
            <a:off x="572903" y="4900620"/>
            <a:ext cx="2697533" cy="1477328"/>
          </a:xfrm>
          <a:prstGeom prst="rect">
            <a:avLst/>
          </a:prstGeom>
          <a:noFill/>
        </p:spPr>
        <p:txBody>
          <a:bodyPr wrap="none" rtlCol="0">
            <a:spAutoFit/>
          </a:bodyPr>
          <a:lstStyle/>
          <a:p>
            <a:pPr algn="ctr"/>
            <a:r>
              <a:rPr lang="en-US" b="1" dirty="0" smtClean="0">
                <a:solidFill>
                  <a:srgbClr val="00B050"/>
                </a:solidFill>
              </a:rPr>
              <a:t>Non-weapons </a:t>
            </a:r>
            <a:r>
              <a:rPr lang="en-US" b="1" dirty="0" err="1" smtClean="0">
                <a:solidFill>
                  <a:srgbClr val="00B050"/>
                </a:solidFill>
              </a:rPr>
              <a:t>Pu</a:t>
            </a:r>
            <a:r>
              <a:rPr lang="en-US" b="1" dirty="0" smtClean="0">
                <a:solidFill>
                  <a:srgbClr val="00B050"/>
                </a:solidFill>
              </a:rPr>
              <a:t> Outflow:</a:t>
            </a:r>
          </a:p>
          <a:p>
            <a:pPr algn="ctr"/>
            <a:r>
              <a:rPr lang="en-US" b="1" dirty="0" smtClean="0">
                <a:solidFill>
                  <a:srgbClr val="00B050"/>
                </a:solidFill>
              </a:rPr>
              <a:t>52.4 % </a:t>
            </a:r>
            <a:r>
              <a:rPr lang="en-US" b="1" baseline="30000" dirty="0" smtClean="0">
                <a:solidFill>
                  <a:srgbClr val="00B050"/>
                </a:solidFill>
              </a:rPr>
              <a:t>239</a:t>
            </a:r>
            <a:r>
              <a:rPr lang="en-US" b="1" dirty="0" smtClean="0">
                <a:solidFill>
                  <a:srgbClr val="00B050"/>
                </a:solidFill>
              </a:rPr>
              <a:t>Pu</a:t>
            </a:r>
          </a:p>
          <a:p>
            <a:pPr algn="ctr"/>
            <a:r>
              <a:rPr lang="en-US" b="1" dirty="0" smtClean="0">
                <a:solidFill>
                  <a:srgbClr val="00B050"/>
                </a:solidFill>
              </a:rPr>
              <a:t>25.4 % </a:t>
            </a:r>
            <a:r>
              <a:rPr lang="en-US" b="1" baseline="30000" dirty="0" smtClean="0">
                <a:solidFill>
                  <a:srgbClr val="00B050"/>
                </a:solidFill>
              </a:rPr>
              <a:t>240</a:t>
            </a:r>
            <a:r>
              <a:rPr lang="en-US" b="1" dirty="0" smtClean="0">
                <a:solidFill>
                  <a:srgbClr val="00B050"/>
                </a:solidFill>
              </a:rPr>
              <a:t>Pu</a:t>
            </a:r>
          </a:p>
          <a:p>
            <a:pPr algn="ctr"/>
            <a:r>
              <a:rPr lang="en-US" b="1" dirty="0" smtClean="0">
                <a:solidFill>
                  <a:srgbClr val="00B050"/>
                </a:solidFill>
              </a:rPr>
              <a:t>10.6 % </a:t>
            </a:r>
            <a:r>
              <a:rPr lang="en-US" b="1" baseline="30000" dirty="0" smtClean="0">
                <a:solidFill>
                  <a:srgbClr val="00B050"/>
                </a:solidFill>
              </a:rPr>
              <a:t>241</a:t>
            </a:r>
            <a:r>
              <a:rPr lang="en-US" b="1" dirty="0" smtClean="0">
                <a:solidFill>
                  <a:srgbClr val="00B050"/>
                </a:solidFill>
              </a:rPr>
              <a:t>Pu</a:t>
            </a:r>
          </a:p>
          <a:p>
            <a:pPr algn="ctr"/>
            <a:r>
              <a:rPr lang="en-US" b="1" dirty="0" smtClean="0">
                <a:solidFill>
                  <a:srgbClr val="00B050"/>
                </a:solidFill>
              </a:rPr>
              <a:t>11.7 % </a:t>
            </a:r>
            <a:r>
              <a:rPr lang="en-US" b="1" baseline="30000" dirty="0" smtClean="0">
                <a:solidFill>
                  <a:srgbClr val="00B050"/>
                </a:solidFill>
              </a:rPr>
              <a:t>242</a:t>
            </a:r>
            <a:r>
              <a:rPr lang="en-US" b="1" dirty="0" smtClean="0">
                <a:solidFill>
                  <a:srgbClr val="00B050"/>
                </a:solidFill>
              </a:rPr>
              <a:t>Pu</a:t>
            </a:r>
            <a:endParaRPr lang="en-US" b="1" dirty="0">
              <a:solidFill>
                <a:srgbClr val="00B050"/>
              </a:solidFill>
            </a:endParaRPr>
          </a:p>
        </p:txBody>
      </p:sp>
      <p:sp>
        <p:nvSpPr>
          <p:cNvPr id="37" name="TextBox 36"/>
          <p:cNvSpPr txBox="1"/>
          <p:nvPr/>
        </p:nvSpPr>
        <p:spPr>
          <a:xfrm>
            <a:off x="6400800" y="4562067"/>
            <a:ext cx="2207206" cy="1754326"/>
          </a:xfrm>
          <a:prstGeom prst="rect">
            <a:avLst/>
          </a:prstGeom>
          <a:noFill/>
        </p:spPr>
        <p:txBody>
          <a:bodyPr wrap="none" rtlCol="0">
            <a:spAutoFit/>
          </a:bodyPr>
          <a:lstStyle/>
          <a:p>
            <a:pPr algn="ctr"/>
            <a:endParaRPr lang="en-US" sz="800" b="1" u="sng" dirty="0" smtClean="0">
              <a:solidFill>
                <a:srgbClr val="CE5620"/>
              </a:solidFill>
            </a:endParaRPr>
          </a:p>
          <a:p>
            <a:pPr algn="ctr"/>
            <a:r>
              <a:rPr lang="en-US" sz="2000" b="1" dirty="0" smtClean="0">
                <a:solidFill>
                  <a:srgbClr val="CE5620"/>
                </a:solidFill>
              </a:rPr>
              <a:t>W-</a:t>
            </a:r>
            <a:r>
              <a:rPr lang="en-US" sz="2000" b="1" dirty="0" err="1" smtClean="0">
                <a:solidFill>
                  <a:srgbClr val="CE5620"/>
                </a:solidFill>
              </a:rPr>
              <a:t>Pu</a:t>
            </a:r>
            <a:r>
              <a:rPr lang="en-US" sz="2000" b="1" dirty="0" smtClean="0">
                <a:solidFill>
                  <a:srgbClr val="CE5620"/>
                </a:solidFill>
              </a:rPr>
              <a:t> transformed </a:t>
            </a:r>
          </a:p>
          <a:p>
            <a:pPr algn="ctr"/>
            <a:r>
              <a:rPr lang="en-US" sz="2000" b="1" dirty="0" smtClean="0">
                <a:solidFill>
                  <a:srgbClr val="CE5620"/>
                </a:solidFill>
              </a:rPr>
              <a:t>to permanent</a:t>
            </a:r>
          </a:p>
          <a:p>
            <a:pPr algn="ctr"/>
            <a:r>
              <a:rPr lang="en-US" sz="2000" b="1" dirty="0">
                <a:solidFill>
                  <a:srgbClr val="CE5620"/>
                </a:solidFill>
              </a:rPr>
              <a:t>n</a:t>
            </a:r>
            <a:r>
              <a:rPr lang="en-US" sz="2000" b="1" dirty="0" smtClean="0">
                <a:solidFill>
                  <a:srgbClr val="CE5620"/>
                </a:solidFill>
              </a:rPr>
              <a:t>on-weapons </a:t>
            </a:r>
            <a:r>
              <a:rPr lang="en-US" sz="2000" b="1" dirty="0" err="1" smtClean="0">
                <a:solidFill>
                  <a:srgbClr val="CE5620"/>
                </a:solidFill>
              </a:rPr>
              <a:t>Pu</a:t>
            </a:r>
            <a:endParaRPr lang="en-US" sz="2000" b="1" dirty="0" smtClean="0">
              <a:solidFill>
                <a:srgbClr val="CE5620"/>
              </a:solidFill>
            </a:endParaRPr>
          </a:p>
          <a:p>
            <a:pPr algn="ctr"/>
            <a:r>
              <a:rPr lang="en-US" sz="2000" b="1" dirty="0" smtClean="0">
                <a:solidFill>
                  <a:srgbClr val="CE5620"/>
                </a:solidFill>
              </a:rPr>
              <a:t>immediately upon </a:t>
            </a:r>
          </a:p>
          <a:p>
            <a:pPr algn="ctr"/>
            <a:r>
              <a:rPr lang="en-US" sz="2000" b="1" dirty="0" smtClean="0">
                <a:solidFill>
                  <a:srgbClr val="CE5620"/>
                </a:solidFill>
              </a:rPr>
              <a:t>adding and mixing</a:t>
            </a:r>
            <a:endParaRPr lang="en-US" sz="2000" b="1" dirty="0">
              <a:solidFill>
                <a:srgbClr val="CE5620"/>
              </a:solidFill>
            </a:endParaRPr>
          </a:p>
        </p:txBody>
      </p:sp>
      <p:cxnSp>
        <p:nvCxnSpPr>
          <p:cNvPr id="39" name="Straight Arrow Connector 38"/>
          <p:cNvCxnSpPr/>
          <p:nvPr/>
        </p:nvCxnSpPr>
        <p:spPr>
          <a:xfrm flipH="1">
            <a:off x="5566226" y="2996171"/>
            <a:ext cx="67491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479917" y="189974"/>
            <a:ext cx="6233117" cy="954107"/>
          </a:xfrm>
          <a:prstGeom prst="rect">
            <a:avLst/>
          </a:prstGeom>
          <a:noFill/>
        </p:spPr>
        <p:txBody>
          <a:bodyPr wrap="none" rtlCol="0">
            <a:spAutoFit/>
          </a:bodyPr>
          <a:lstStyle/>
          <a:p>
            <a:pPr algn="ctr"/>
            <a:r>
              <a:rPr lang="en-US" sz="2800" b="1" dirty="0" smtClean="0"/>
              <a:t>GEM*STAR  Burns W-</a:t>
            </a:r>
            <a:r>
              <a:rPr lang="en-US" sz="2800" b="1" dirty="0" err="1" smtClean="0"/>
              <a:t>Pu</a:t>
            </a:r>
            <a:r>
              <a:rPr lang="en-US" sz="2800" b="1" dirty="0" smtClean="0"/>
              <a:t> Without U or </a:t>
            </a:r>
            <a:r>
              <a:rPr lang="en-US" sz="2800" b="1" dirty="0" err="1" smtClean="0"/>
              <a:t>Th</a:t>
            </a:r>
            <a:endParaRPr lang="en-US" sz="2800" b="1" dirty="0" smtClean="0"/>
          </a:p>
          <a:p>
            <a:pPr algn="ctr"/>
            <a:r>
              <a:rPr lang="en-US" sz="2800" b="1" dirty="0" smtClean="0"/>
              <a:t>34 Tons in 30 Years </a:t>
            </a:r>
          </a:p>
        </p:txBody>
      </p:sp>
      <p:sp>
        <p:nvSpPr>
          <p:cNvPr id="41" name="TextBox 40"/>
          <p:cNvSpPr txBox="1"/>
          <p:nvPr/>
        </p:nvSpPr>
        <p:spPr>
          <a:xfrm>
            <a:off x="3885011" y="2641200"/>
            <a:ext cx="981358" cy="584775"/>
          </a:xfrm>
          <a:prstGeom prst="rect">
            <a:avLst/>
          </a:prstGeom>
          <a:noFill/>
        </p:spPr>
        <p:txBody>
          <a:bodyPr wrap="none" rtlCol="0">
            <a:spAutoFit/>
          </a:bodyPr>
          <a:lstStyle/>
          <a:p>
            <a:pPr algn="ctr"/>
            <a:r>
              <a:rPr lang="en-US" sz="1600" b="1" dirty="0" err="1" smtClean="0"/>
              <a:t>K</a:t>
            </a:r>
            <a:r>
              <a:rPr lang="en-US" sz="1600" b="1" baseline="-25000" dirty="0" err="1" smtClean="0"/>
              <a:t>eff</a:t>
            </a:r>
            <a:r>
              <a:rPr lang="en-US" sz="1600" b="1" dirty="0" smtClean="0"/>
              <a:t>  </a:t>
            </a:r>
          </a:p>
          <a:p>
            <a:pPr algn="ctr"/>
            <a:r>
              <a:rPr lang="en-US" sz="1600" b="1" dirty="0" smtClean="0"/>
              <a:t>0.98-0.99</a:t>
            </a:r>
            <a:endParaRPr lang="en-US" sz="1600" b="1" dirty="0"/>
          </a:p>
        </p:txBody>
      </p:sp>
      <p:sp>
        <p:nvSpPr>
          <p:cNvPr id="42" name="Bent Arrow 41"/>
          <p:cNvSpPr/>
          <p:nvPr/>
        </p:nvSpPr>
        <p:spPr>
          <a:xfrm>
            <a:off x="5976285" y="2250827"/>
            <a:ext cx="2921000" cy="209550"/>
          </a:xfrm>
          <a:prstGeom prst="ben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Box 43"/>
          <p:cNvSpPr txBox="1"/>
          <p:nvPr/>
        </p:nvSpPr>
        <p:spPr>
          <a:xfrm>
            <a:off x="6146800" y="1969983"/>
            <a:ext cx="2562175" cy="646331"/>
          </a:xfrm>
          <a:prstGeom prst="rect">
            <a:avLst/>
          </a:prstGeom>
          <a:noFill/>
        </p:spPr>
        <p:txBody>
          <a:bodyPr wrap="none" rtlCol="0">
            <a:spAutoFit/>
          </a:bodyPr>
          <a:lstStyle/>
          <a:p>
            <a:pPr algn="ctr"/>
            <a:r>
              <a:rPr lang="en-US" b="1" dirty="0" smtClean="0"/>
              <a:t>Volatile f. p. removed by </a:t>
            </a:r>
          </a:p>
          <a:p>
            <a:pPr algn="ctr"/>
            <a:r>
              <a:rPr lang="en-US" b="1" dirty="0" smtClean="0"/>
              <a:t>closed cycle He flow</a:t>
            </a:r>
            <a:endParaRPr lang="en-US" b="1" dirty="0"/>
          </a:p>
        </p:txBody>
      </p:sp>
      <p:sp>
        <p:nvSpPr>
          <p:cNvPr id="46" name="TextBox 45"/>
          <p:cNvSpPr txBox="1"/>
          <p:nvPr/>
        </p:nvSpPr>
        <p:spPr>
          <a:xfrm>
            <a:off x="4078110" y="3702122"/>
            <a:ext cx="1344663" cy="584775"/>
          </a:xfrm>
          <a:prstGeom prst="rect">
            <a:avLst/>
          </a:prstGeom>
          <a:noFill/>
        </p:spPr>
        <p:txBody>
          <a:bodyPr wrap="none" rtlCol="0">
            <a:spAutoFit/>
          </a:bodyPr>
          <a:lstStyle/>
          <a:p>
            <a:pPr algn="ctr"/>
            <a:r>
              <a:rPr lang="en-US" sz="1600" b="1" dirty="0" smtClean="0"/>
              <a:t>93 % graphite</a:t>
            </a:r>
          </a:p>
          <a:p>
            <a:pPr algn="ctr"/>
            <a:r>
              <a:rPr lang="en-US" sz="1600" b="1" dirty="0" smtClean="0"/>
              <a:t>7 % salt</a:t>
            </a:r>
            <a:endParaRPr lang="en-US" sz="1600" b="1" dirty="0"/>
          </a:p>
        </p:txBody>
      </p:sp>
      <p:sp>
        <p:nvSpPr>
          <p:cNvPr id="49" name="TextBox 48"/>
          <p:cNvSpPr txBox="1"/>
          <p:nvPr/>
        </p:nvSpPr>
        <p:spPr>
          <a:xfrm>
            <a:off x="3661290" y="5650468"/>
            <a:ext cx="2447465" cy="369332"/>
          </a:xfrm>
          <a:prstGeom prst="rect">
            <a:avLst/>
          </a:prstGeom>
          <a:noFill/>
        </p:spPr>
        <p:txBody>
          <a:bodyPr wrap="none" rtlCol="0">
            <a:spAutoFit/>
          </a:bodyPr>
          <a:lstStyle/>
          <a:p>
            <a:pPr algn="ctr"/>
            <a:r>
              <a:rPr lang="en-US" b="1" dirty="0" smtClean="0"/>
              <a:t>Fission power 500 </a:t>
            </a:r>
            <a:r>
              <a:rPr lang="en-US" b="1" dirty="0" err="1" smtClean="0"/>
              <a:t>MWt</a:t>
            </a:r>
            <a:endParaRPr lang="en-US" b="1" dirty="0" smtClean="0"/>
          </a:p>
        </p:txBody>
      </p:sp>
      <p:sp>
        <p:nvSpPr>
          <p:cNvPr id="51" name="TextBox 50"/>
          <p:cNvSpPr txBox="1"/>
          <p:nvPr/>
        </p:nvSpPr>
        <p:spPr>
          <a:xfrm>
            <a:off x="3218237" y="1671575"/>
            <a:ext cx="712054" cy="369332"/>
          </a:xfrm>
          <a:prstGeom prst="rect">
            <a:avLst/>
          </a:prstGeom>
          <a:noFill/>
        </p:spPr>
        <p:txBody>
          <a:bodyPr wrap="none" rtlCol="0">
            <a:spAutoFit/>
          </a:bodyPr>
          <a:lstStyle/>
          <a:p>
            <a:r>
              <a:rPr lang="en-US" b="1" dirty="0" smtClean="0"/>
              <a:t>W-</a:t>
            </a:r>
            <a:r>
              <a:rPr lang="en-US" b="1" dirty="0" err="1" smtClean="0"/>
              <a:t>Pu</a:t>
            </a:r>
            <a:endParaRPr lang="en-US" b="1" dirty="0"/>
          </a:p>
        </p:txBody>
      </p:sp>
      <p:sp>
        <p:nvSpPr>
          <p:cNvPr id="52" name="TextBox 51"/>
          <p:cNvSpPr txBox="1"/>
          <p:nvPr/>
        </p:nvSpPr>
        <p:spPr>
          <a:xfrm>
            <a:off x="5990799" y="4209381"/>
            <a:ext cx="1181734" cy="369332"/>
          </a:xfrm>
          <a:prstGeom prst="rect">
            <a:avLst/>
          </a:prstGeom>
          <a:noFill/>
        </p:spPr>
        <p:txBody>
          <a:bodyPr wrap="none" rtlCol="0">
            <a:spAutoFit/>
          </a:bodyPr>
          <a:lstStyle/>
          <a:p>
            <a:r>
              <a:rPr lang="en-US" b="1" dirty="0" smtClean="0"/>
              <a:t>Non-W-</a:t>
            </a:r>
            <a:r>
              <a:rPr lang="en-US" b="1" dirty="0" err="1" smtClean="0"/>
              <a:t>Pu</a:t>
            </a:r>
            <a:endParaRPr lang="en-US" b="1" dirty="0"/>
          </a:p>
        </p:txBody>
      </p:sp>
      <p:cxnSp>
        <p:nvCxnSpPr>
          <p:cNvPr id="54" name="Straight Arrow Connector 53"/>
          <p:cNvCxnSpPr>
            <a:stCxn id="52" idx="1"/>
            <a:endCxn id="13" idx="2"/>
          </p:cNvCxnSpPr>
          <p:nvPr/>
        </p:nvCxnSpPr>
        <p:spPr>
          <a:xfrm flipH="1">
            <a:off x="5566226" y="4394047"/>
            <a:ext cx="424573" cy="57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80B3F71-7FE0-44CE-9220-8FE300BBEB8E}" type="slidenum">
              <a:rPr lang="en-US" smtClean="0"/>
              <a:t>22</a:t>
            </a:fld>
            <a:endParaRPr lang="en-US"/>
          </a:p>
        </p:txBody>
      </p:sp>
      <p:pic>
        <p:nvPicPr>
          <p:cNvPr id="43" name="Picture 27" descr="bowman.jpg"/>
          <p:cNvPicPr>
            <a:picLocks noChangeAspect="1"/>
          </p:cNvPicPr>
          <p:nvPr/>
        </p:nvPicPr>
        <p:blipFill>
          <a:blip r:embed="rId3">
            <a:extLst>
              <a:ext uri="{28A0092B-C50C-407E-A947-70E740481C1C}">
                <a14:useLocalDpi xmlns:a14="http://schemas.microsoft.com/office/drawing/2010/main" val="0"/>
              </a:ext>
            </a:extLst>
          </a:blip>
          <a:srcRect l="80533" t="65477" r="6442" b="23158"/>
          <a:stretch>
            <a:fillRect/>
          </a:stretch>
        </p:blipFill>
        <p:spPr bwMode="auto">
          <a:xfrm>
            <a:off x="7973858" y="0"/>
            <a:ext cx="108024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smtClean="0"/>
              <a:t>July 29, 2016</a:t>
            </a:r>
            <a:endParaRPr lang="en-US"/>
          </a:p>
        </p:txBody>
      </p:sp>
      <p:sp>
        <p:nvSpPr>
          <p:cNvPr id="5" name="Footer Placeholder 4"/>
          <p:cNvSpPr>
            <a:spLocks noGrp="1"/>
          </p:cNvSpPr>
          <p:nvPr>
            <p:ph type="ftr" sz="quarter" idx="11"/>
          </p:nvPr>
        </p:nvSpPr>
        <p:spPr/>
        <p:txBody>
          <a:bodyPr/>
          <a:lstStyle/>
          <a:p>
            <a:r>
              <a:rPr lang="en-US" smtClean="0"/>
              <a:t>Thin Films &amp; Ideas Pushing Limits of SRF</a:t>
            </a:r>
            <a:endParaRPr lang="en-US"/>
          </a:p>
        </p:txBody>
      </p:sp>
    </p:spTree>
    <p:extLst>
      <p:ext uri="{BB962C8B-B14F-4D97-AF65-F5344CB8AC3E}">
        <p14:creationId xmlns:p14="http://schemas.microsoft.com/office/powerpoint/2010/main" val="2791889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424520797"/>
              </p:ext>
            </p:extLst>
          </p:nvPr>
        </p:nvGraphicFramePr>
        <p:xfrm>
          <a:off x="457200" y="889397"/>
          <a:ext cx="8220075" cy="596860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xfrm>
            <a:off x="576470" y="76200"/>
            <a:ext cx="8534400" cy="1143000"/>
          </a:xfrm>
        </p:spPr>
        <p:txBody>
          <a:bodyPr/>
          <a:lstStyle/>
          <a:p>
            <a:r>
              <a:rPr lang="en-US" sz="4000" dirty="0" smtClean="0">
                <a:solidFill>
                  <a:srgbClr val="CC3300"/>
                </a:solidFill>
              </a:rPr>
              <a:t>FB BN800  </a:t>
            </a:r>
            <a:r>
              <a:rPr lang="en-US" sz="4000" dirty="0" smtClean="0">
                <a:solidFill>
                  <a:srgbClr val="FFC000"/>
                </a:solidFill>
              </a:rPr>
              <a:t>MOX-LWR</a:t>
            </a:r>
            <a:r>
              <a:rPr lang="en-US" sz="4000" dirty="0" smtClean="0"/>
              <a:t>  </a:t>
            </a:r>
            <a:r>
              <a:rPr lang="en-US" sz="4000" dirty="0" smtClean="0">
                <a:solidFill>
                  <a:srgbClr val="00B050"/>
                </a:solidFill>
              </a:rPr>
              <a:t>GEM*STAR</a:t>
            </a:r>
            <a:endParaRPr lang="en-US" sz="4000" dirty="0">
              <a:solidFill>
                <a:srgbClr val="00B05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097984652"/>
              </p:ext>
            </p:extLst>
          </p:nvPr>
        </p:nvGraphicFramePr>
        <p:xfrm>
          <a:off x="7086600" y="2286000"/>
          <a:ext cx="1981200" cy="1447800"/>
        </p:xfrm>
        <a:graphic>
          <a:graphicData uri="http://schemas.openxmlformats.org/drawingml/2006/table">
            <a:tbl>
              <a:tblPr firstRow="1" firstCol="1" bandRow="1"/>
              <a:tblGrid>
                <a:gridCol w="332957"/>
                <a:gridCol w="306429"/>
                <a:gridCol w="1341814"/>
              </a:tblGrid>
              <a:tr h="361950">
                <a:tc>
                  <a:txBody>
                    <a:bodyPr/>
                    <a:lstStyle/>
                    <a:p>
                      <a:pPr marL="0" marR="0" algn="just">
                        <a:spcBef>
                          <a:spcPts val="0"/>
                        </a:spcBef>
                        <a:spcAft>
                          <a:spcPts val="0"/>
                        </a:spcAft>
                      </a:pPr>
                      <a:r>
                        <a:rPr lang="en-US" sz="1200" u="sng" baseline="30000" dirty="0">
                          <a:solidFill>
                            <a:srgbClr val="0000FF"/>
                          </a:solidFill>
                          <a:effectLst/>
                          <a:latin typeface="Times New Roman"/>
                          <a:ea typeface="Times New Roman"/>
                          <a:hlinkClick r:id="rId4" tooltip="Plutonium-239"/>
                        </a:rPr>
                        <a:t>239</a:t>
                      </a:r>
                      <a:r>
                        <a:rPr lang="en-US" sz="1200" u="sng" dirty="0">
                          <a:solidFill>
                            <a:srgbClr val="0000FF"/>
                          </a:solidFill>
                          <a:effectLst/>
                          <a:latin typeface="Times New Roman"/>
                          <a:ea typeface="Times New Roman"/>
                          <a:hlinkClick r:id="rId4" tooltip="Plutonium-239"/>
                        </a:rPr>
                        <a:t>Pu</a:t>
                      </a:r>
                      <a:endParaRPr lang="en-US" sz="1200" dirty="0">
                        <a:effectLst/>
                        <a:latin typeface="Times New Roman"/>
                        <a:ea typeface="Times New Roman"/>
                      </a:endParaRPr>
                    </a:p>
                  </a:txBody>
                  <a:tcPr marL="9525" marR="9525" marT="9525" marB="9525" anchor="ctr">
                    <a:lnL>
                      <a:noFill/>
                    </a:lnL>
                    <a:lnR>
                      <a:noFill/>
                    </a:lnR>
                    <a:lnT>
                      <a:noFill/>
                    </a:lnT>
                    <a:lnB>
                      <a:noFill/>
                    </a:lnB>
                  </a:tcPr>
                </a:tc>
                <a:tc>
                  <a:txBody>
                    <a:bodyPr/>
                    <a:lstStyle/>
                    <a:p>
                      <a:pPr marL="0" marR="0" algn="just">
                        <a:spcBef>
                          <a:spcPts val="0"/>
                        </a:spcBef>
                        <a:spcAft>
                          <a:spcPts val="0"/>
                        </a:spcAft>
                      </a:pPr>
                      <a:r>
                        <a:rPr lang="en-US" sz="1200">
                          <a:effectLst/>
                          <a:latin typeface="Times New Roman"/>
                          <a:ea typeface="Times New Roman"/>
                        </a:rPr>
                        <a:t>α</a:t>
                      </a:r>
                    </a:p>
                  </a:txBody>
                  <a:tcPr marL="9525" marR="9525" marT="9525" marB="9525" anchor="ctr">
                    <a:lnL>
                      <a:noFill/>
                    </a:lnL>
                    <a:lnR>
                      <a:noFill/>
                    </a:lnR>
                    <a:lnT>
                      <a:noFill/>
                    </a:lnT>
                    <a:lnB>
                      <a:noFill/>
                    </a:lnB>
                  </a:tcPr>
                </a:tc>
                <a:tc>
                  <a:txBody>
                    <a:bodyPr/>
                    <a:lstStyle/>
                    <a:p>
                      <a:pPr marL="0" marR="0" algn="ctr">
                        <a:spcBef>
                          <a:spcPts val="0"/>
                        </a:spcBef>
                        <a:spcAft>
                          <a:spcPts val="0"/>
                        </a:spcAft>
                      </a:pPr>
                      <a:r>
                        <a:rPr lang="en-US" sz="1200">
                          <a:effectLst/>
                          <a:latin typeface="Times New Roman"/>
                          <a:ea typeface="Times New Roman"/>
                        </a:rPr>
                        <a:t>24,110 years</a:t>
                      </a:r>
                    </a:p>
                  </a:txBody>
                  <a:tcPr marL="9525" marR="9525" marT="9525" marB="9525" anchor="ctr">
                    <a:lnL>
                      <a:noFill/>
                    </a:lnL>
                    <a:lnR>
                      <a:noFill/>
                    </a:lnR>
                    <a:lnT>
                      <a:noFill/>
                    </a:lnT>
                    <a:lnB>
                      <a:noFill/>
                    </a:lnB>
                  </a:tcPr>
                </a:tc>
              </a:tr>
              <a:tr h="361950">
                <a:tc>
                  <a:txBody>
                    <a:bodyPr/>
                    <a:lstStyle/>
                    <a:p>
                      <a:pPr marL="0" marR="0" algn="just">
                        <a:spcBef>
                          <a:spcPts val="0"/>
                        </a:spcBef>
                        <a:spcAft>
                          <a:spcPts val="0"/>
                        </a:spcAft>
                      </a:pPr>
                      <a:r>
                        <a:rPr lang="en-US" sz="1200" u="sng" baseline="30000" dirty="0">
                          <a:solidFill>
                            <a:srgbClr val="0000FF"/>
                          </a:solidFill>
                          <a:effectLst/>
                          <a:latin typeface="Times New Roman"/>
                          <a:ea typeface="Times New Roman"/>
                          <a:hlinkClick r:id="rId5" tooltip="Plutonium-240"/>
                        </a:rPr>
                        <a:t>240</a:t>
                      </a:r>
                      <a:r>
                        <a:rPr lang="en-US" sz="1200" u="sng" dirty="0">
                          <a:solidFill>
                            <a:srgbClr val="0000FF"/>
                          </a:solidFill>
                          <a:effectLst/>
                          <a:latin typeface="Times New Roman"/>
                          <a:ea typeface="Times New Roman"/>
                          <a:hlinkClick r:id="rId5" tooltip="Plutonium-240"/>
                        </a:rPr>
                        <a:t>Pu</a:t>
                      </a:r>
                      <a:endParaRPr lang="en-US" sz="1200" dirty="0">
                        <a:effectLst/>
                        <a:latin typeface="Times New Roman"/>
                        <a:ea typeface="Times New Roman"/>
                      </a:endParaRPr>
                    </a:p>
                  </a:txBody>
                  <a:tcPr marL="9525" marR="9525" marT="9525" marB="9525" anchor="ctr">
                    <a:lnL>
                      <a:noFill/>
                    </a:lnL>
                    <a:lnR>
                      <a:noFill/>
                    </a:lnR>
                    <a:lnT>
                      <a:noFill/>
                    </a:lnT>
                    <a:lnB>
                      <a:noFill/>
                    </a:lnB>
                  </a:tcPr>
                </a:tc>
                <a:tc>
                  <a:txBody>
                    <a:bodyPr/>
                    <a:lstStyle/>
                    <a:p>
                      <a:pPr marL="0" marR="0" algn="just">
                        <a:spcBef>
                          <a:spcPts val="0"/>
                        </a:spcBef>
                        <a:spcAft>
                          <a:spcPts val="0"/>
                        </a:spcAft>
                      </a:pPr>
                      <a:r>
                        <a:rPr lang="en-US" sz="1200">
                          <a:effectLst/>
                          <a:latin typeface="Times New Roman"/>
                          <a:ea typeface="Times New Roman"/>
                        </a:rPr>
                        <a:t>α,sf</a:t>
                      </a:r>
                    </a:p>
                  </a:txBody>
                  <a:tcPr marL="9525" marR="9525" marT="9525" marB="9525" anchor="ctr">
                    <a:lnL>
                      <a:noFill/>
                    </a:lnL>
                    <a:lnR>
                      <a:noFill/>
                    </a:lnR>
                    <a:lnT>
                      <a:noFill/>
                    </a:lnT>
                    <a:lnB>
                      <a:noFill/>
                    </a:lnB>
                  </a:tcPr>
                </a:tc>
                <a:tc>
                  <a:txBody>
                    <a:bodyPr/>
                    <a:lstStyle/>
                    <a:p>
                      <a:pPr marL="0" marR="0" algn="ctr">
                        <a:spcBef>
                          <a:spcPts val="0"/>
                        </a:spcBef>
                        <a:spcAft>
                          <a:spcPts val="0"/>
                        </a:spcAft>
                      </a:pPr>
                      <a:r>
                        <a:rPr lang="en-US" sz="1200" dirty="0">
                          <a:effectLst/>
                          <a:latin typeface="Times New Roman"/>
                          <a:ea typeface="Times New Roman"/>
                        </a:rPr>
                        <a:t>6,561 years</a:t>
                      </a:r>
                    </a:p>
                  </a:txBody>
                  <a:tcPr marL="9525" marR="9525" marT="9525" marB="9525" anchor="ctr">
                    <a:lnL>
                      <a:noFill/>
                    </a:lnL>
                    <a:lnR>
                      <a:noFill/>
                    </a:lnR>
                    <a:lnT>
                      <a:noFill/>
                    </a:lnT>
                    <a:lnB>
                      <a:noFill/>
                    </a:lnB>
                  </a:tcPr>
                </a:tc>
              </a:tr>
              <a:tr h="361950">
                <a:tc>
                  <a:txBody>
                    <a:bodyPr/>
                    <a:lstStyle/>
                    <a:p>
                      <a:pPr marL="0" marR="0" algn="just">
                        <a:spcBef>
                          <a:spcPts val="0"/>
                        </a:spcBef>
                        <a:spcAft>
                          <a:spcPts val="0"/>
                        </a:spcAft>
                      </a:pPr>
                      <a:r>
                        <a:rPr lang="en-US" sz="1200" u="sng" baseline="30000" dirty="0">
                          <a:solidFill>
                            <a:srgbClr val="0000FF"/>
                          </a:solidFill>
                          <a:effectLst/>
                          <a:latin typeface="Times New Roman"/>
                          <a:ea typeface="Times New Roman"/>
                          <a:hlinkClick r:id="rId6" tooltip="Plutonium-241"/>
                        </a:rPr>
                        <a:t>241</a:t>
                      </a:r>
                      <a:r>
                        <a:rPr lang="en-US" sz="1200" u="sng" dirty="0">
                          <a:solidFill>
                            <a:srgbClr val="0000FF"/>
                          </a:solidFill>
                          <a:effectLst/>
                          <a:latin typeface="Times New Roman"/>
                          <a:ea typeface="Times New Roman"/>
                          <a:hlinkClick r:id="rId6" tooltip="Plutonium-241"/>
                        </a:rPr>
                        <a:t>Pu</a:t>
                      </a:r>
                      <a:endParaRPr lang="en-US" sz="1200" dirty="0">
                        <a:effectLst/>
                        <a:latin typeface="Times New Roman"/>
                        <a:ea typeface="Times New Roman"/>
                      </a:endParaRPr>
                    </a:p>
                  </a:txBody>
                  <a:tcPr marL="9525" marR="9525" marT="9525" marB="9525" anchor="ctr">
                    <a:lnL>
                      <a:noFill/>
                    </a:lnL>
                    <a:lnR>
                      <a:noFill/>
                    </a:lnR>
                    <a:lnT>
                      <a:noFill/>
                    </a:lnT>
                    <a:lnB>
                      <a:noFill/>
                    </a:lnB>
                  </a:tcPr>
                </a:tc>
                <a:tc>
                  <a:txBody>
                    <a:bodyPr/>
                    <a:lstStyle/>
                    <a:p>
                      <a:pPr marL="0" marR="0" algn="just">
                        <a:spcBef>
                          <a:spcPts val="0"/>
                        </a:spcBef>
                        <a:spcAft>
                          <a:spcPts val="0"/>
                        </a:spcAft>
                      </a:pPr>
                      <a:r>
                        <a:rPr lang="en-US" sz="1200">
                          <a:effectLst/>
                          <a:latin typeface="Times New Roman"/>
                          <a:ea typeface="Times New Roman"/>
                        </a:rPr>
                        <a:t>β</a:t>
                      </a:r>
                    </a:p>
                  </a:txBody>
                  <a:tcPr marL="9525" marR="9525" marT="9525" marB="9525" anchor="ctr">
                    <a:lnL>
                      <a:noFill/>
                    </a:lnL>
                    <a:lnR>
                      <a:noFill/>
                    </a:lnR>
                    <a:lnT>
                      <a:noFill/>
                    </a:lnT>
                    <a:lnB>
                      <a:noFill/>
                    </a:lnB>
                  </a:tcPr>
                </a:tc>
                <a:tc>
                  <a:txBody>
                    <a:bodyPr/>
                    <a:lstStyle/>
                    <a:p>
                      <a:pPr marL="0" marR="0" algn="ctr">
                        <a:spcBef>
                          <a:spcPts val="0"/>
                        </a:spcBef>
                        <a:spcAft>
                          <a:spcPts val="0"/>
                        </a:spcAft>
                      </a:pPr>
                      <a:r>
                        <a:rPr lang="en-US" sz="1200" dirty="0">
                          <a:effectLst/>
                          <a:latin typeface="Times New Roman"/>
                          <a:ea typeface="Times New Roman"/>
                        </a:rPr>
                        <a:t>14.325 years</a:t>
                      </a:r>
                    </a:p>
                  </a:txBody>
                  <a:tcPr marL="9525" marR="9525" marT="9525" marB="9525" anchor="ctr">
                    <a:lnL>
                      <a:noFill/>
                    </a:lnL>
                    <a:lnR>
                      <a:noFill/>
                    </a:lnR>
                    <a:lnT>
                      <a:noFill/>
                    </a:lnT>
                    <a:lnB>
                      <a:noFill/>
                    </a:lnB>
                  </a:tcPr>
                </a:tc>
              </a:tr>
              <a:tr h="361950">
                <a:tc>
                  <a:txBody>
                    <a:bodyPr/>
                    <a:lstStyle/>
                    <a:p>
                      <a:pPr marL="0" marR="0" algn="just">
                        <a:spcBef>
                          <a:spcPts val="0"/>
                        </a:spcBef>
                        <a:spcAft>
                          <a:spcPts val="0"/>
                        </a:spcAft>
                      </a:pPr>
                      <a:r>
                        <a:rPr lang="en-US" sz="1200" u="sng" baseline="30000" dirty="0">
                          <a:solidFill>
                            <a:srgbClr val="0000FF"/>
                          </a:solidFill>
                          <a:effectLst/>
                          <a:latin typeface="Times New Roman"/>
                          <a:ea typeface="Times New Roman"/>
                          <a:hlinkClick r:id="rId7" tooltip="Plutonium-242"/>
                        </a:rPr>
                        <a:t>242</a:t>
                      </a:r>
                      <a:r>
                        <a:rPr lang="en-US" sz="1200" u="sng" dirty="0">
                          <a:solidFill>
                            <a:srgbClr val="0000FF"/>
                          </a:solidFill>
                          <a:effectLst/>
                          <a:latin typeface="Times New Roman"/>
                          <a:ea typeface="Times New Roman"/>
                          <a:hlinkClick r:id="rId7" tooltip="Plutonium-242"/>
                        </a:rPr>
                        <a:t>Pu</a:t>
                      </a:r>
                      <a:endParaRPr lang="en-US" sz="1200" dirty="0">
                        <a:effectLst/>
                        <a:latin typeface="Times New Roman"/>
                        <a:ea typeface="Times New Roman"/>
                      </a:endParaRPr>
                    </a:p>
                  </a:txBody>
                  <a:tcPr marL="9525" marR="9525" marT="9525" marB="9525" anchor="ctr">
                    <a:lnL>
                      <a:noFill/>
                    </a:lnL>
                    <a:lnR>
                      <a:noFill/>
                    </a:lnR>
                    <a:lnT>
                      <a:noFill/>
                    </a:lnT>
                    <a:lnB>
                      <a:noFill/>
                    </a:lnB>
                  </a:tcPr>
                </a:tc>
                <a:tc>
                  <a:txBody>
                    <a:bodyPr/>
                    <a:lstStyle/>
                    <a:p>
                      <a:pPr marL="0" marR="0" algn="just">
                        <a:spcBef>
                          <a:spcPts val="0"/>
                        </a:spcBef>
                        <a:spcAft>
                          <a:spcPts val="0"/>
                        </a:spcAft>
                      </a:pPr>
                      <a:r>
                        <a:rPr lang="en-US" sz="1200">
                          <a:effectLst/>
                          <a:latin typeface="Times New Roman"/>
                          <a:ea typeface="Times New Roman"/>
                        </a:rPr>
                        <a:t>α,sf</a:t>
                      </a:r>
                    </a:p>
                  </a:txBody>
                  <a:tcPr marL="9525" marR="9525" marT="9525" marB="9525" anchor="ctr">
                    <a:lnL>
                      <a:noFill/>
                    </a:lnL>
                    <a:lnR>
                      <a:noFill/>
                    </a:lnR>
                    <a:lnT>
                      <a:noFill/>
                    </a:lnT>
                    <a:lnB>
                      <a:noFill/>
                    </a:lnB>
                  </a:tcPr>
                </a:tc>
                <a:tc>
                  <a:txBody>
                    <a:bodyPr/>
                    <a:lstStyle/>
                    <a:p>
                      <a:pPr marL="0" marR="0" algn="ctr">
                        <a:spcBef>
                          <a:spcPts val="0"/>
                        </a:spcBef>
                        <a:spcAft>
                          <a:spcPts val="0"/>
                        </a:spcAft>
                      </a:pPr>
                      <a:r>
                        <a:rPr lang="en-US" sz="1200" dirty="0">
                          <a:effectLst/>
                          <a:latin typeface="Times New Roman"/>
                          <a:ea typeface="Times New Roman"/>
                        </a:rPr>
                        <a:t>373,300 years</a:t>
                      </a:r>
                    </a:p>
                  </a:txBody>
                  <a:tcPr marL="9525" marR="9525" marT="9525" marB="9525" anchor="ctr">
                    <a:lnL>
                      <a:noFill/>
                    </a:lnL>
                    <a:lnR>
                      <a:noFill/>
                    </a:lnR>
                    <a:lnT>
                      <a:noFill/>
                    </a:lnT>
                    <a:lnB>
                      <a:noFill/>
                    </a:lnB>
                  </a:tcPr>
                </a:tc>
              </a:tr>
            </a:tbl>
          </a:graphicData>
        </a:graphic>
      </p:graphicFrame>
    </p:spTree>
    <p:extLst>
      <p:ext uri="{BB962C8B-B14F-4D97-AF65-F5344CB8AC3E}">
        <p14:creationId xmlns:p14="http://schemas.microsoft.com/office/powerpoint/2010/main" val="221960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81923" y="5147145"/>
            <a:ext cx="2209800" cy="2286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Rectangle 2"/>
          <p:cNvSpPr/>
          <p:nvPr/>
        </p:nvSpPr>
        <p:spPr>
          <a:xfrm>
            <a:off x="5486400" y="5638800"/>
            <a:ext cx="2209800" cy="2286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2" name="Chart 1"/>
          <p:cNvGraphicFramePr>
            <a:graphicFrameLocks noGrp="1"/>
          </p:cNvGraphicFramePr>
          <p:nvPr>
            <p:extLst>
              <p:ext uri="{D42A27DB-BD31-4B8C-83A1-F6EECF244321}">
                <p14:modId xmlns:p14="http://schemas.microsoft.com/office/powerpoint/2010/main" val="916906534"/>
              </p:ext>
            </p:extLst>
          </p:nvPr>
        </p:nvGraphicFramePr>
        <p:xfrm>
          <a:off x="533400" y="304800"/>
          <a:ext cx="8292051" cy="609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9359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5383" y="224843"/>
            <a:ext cx="5086905" cy="523220"/>
          </a:xfrm>
          <a:prstGeom prst="rect">
            <a:avLst/>
          </a:prstGeom>
          <a:noFill/>
        </p:spPr>
        <p:txBody>
          <a:bodyPr wrap="none" rtlCol="0">
            <a:spAutoFit/>
          </a:bodyPr>
          <a:lstStyle/>
          <a:p>
            <a:pPr algn="ctr"/>
            <a:r>
              <a:rPr lang="en-US" sz="2800" b="1" dirty="0" smtClean="0"/>
              <a:t>Benefits of GEM*STAR for W-</a:t>
            </a:r>
            <a:r>
              <a:rPr lang="en-US" sz="2800" b="1" dirty="0" err="1" smtClean="0"/>
              <a:t>Pu</a:t>
            </a:r>
            <a:r>
              <a:rPr lang="en-US" sz="2800" b="1" dirty="0" smtClean="0"/>
              <a:t>  </a:t>
            </a:r>
          </a:p>
        </p:txBody>
      </p:sp>
      <p:sp>
        <p:nvSpPr>
          <p:cNvPr id="3" name="TextBox 2"/>
          <p:cNvSpPr txBox="1"/>
          <p:nvPr/>
        </p:nvSpPr>
        <p:spPr>
          <a:xfrm>
            <a:off x="659769" y="914400"/>
            <a:ext cx="7918130" cy="6278642"/>
          </a:xfrm>
          <a:prstGeom prst="rect">
            <a:avLst/>
          </a:prstGeom>
          <a:noFill/>
        </p:spPr>
        <p:txBody>
          <a:bodyPr wrap="none" rtlCol="0">
            <a:spAutoFit/>
          </a:bodyPr>
          <a:lstStyle/>
          <a:p>
            <a:r>
              <a:rPr lang="en-US" sz="2000" b="1" dirty="0" smtClean="0"/>
              <a:t>Burned W-</a:t>
            </a:r>
            <a:r>
              <a:rPr lang="en-US" sz="2000" b="1" dirty="0" err="1" smtClean="0"/>
              <a:t>Pu</a:t>
            </a:r>
            <a:r>
              <a:rPr lang="en-US" sz="2000" b="1" dirty="0" smtClean="0"/>
              <a:t> never useful for weapons</a:t>
            </a:r>
          </a:p>
          <a:p>
            <a:r>
              <a:rPr lang="en-US" sz="2000" b="1" dirty="0" smtClean="0"/>
              <a:t>Burned W-</a:t>
            </a:r>
            <a:r>
              <a:rPr lang="en-US" sz="2000" b="1" dirty="0" err="1" smtClean="0"/>
              <a:t>Pu</a:t>
            </a:r>
            <a:r>
              <a:rPr lang="en-US" sz="2000" b="1" dirty="0" smtClean="0"/>
              <a:t> never decays to back to weapons useful material</a:t>
            </a:r>
          </a:p>
          <a:p>
            <a:r>
              <a:rPr lang="en-US" sz="2000" b="1" dirty="0" smtClean="0"/>
              <a:t>Conversion to non-W-</a:t>
            </a:r>
            <a:r>
              <a:rPr lang="en-US" sz="2000" b="1" dirty="0" err="1" smtClean="0"/>
              <a:t>Pu</a:t>
            </a:r>
            <a:r>
              <a:rPr lang="en-US" sz="2000" b="1" dirty="0" smtClean="0"/>
              <a:t> in minutes</a:t>
            </a:r>
          </a:p>
          <a:p>
            <a:r>
              <a:rPr lang="en-US" sz="2000" b="1" dirty="0" err="1" smtClean="0"/>
              <a:t>Pu</a:t>
            </a:r>
            <a:r>
              <a:rPr lang="en-US" sz="2000" b="1" dirty="0" smtClean="0"/>
              <a:t> isotopic mixture can be reduced from 34 tons to 0.2 tons if desired</a:t>
            </a:r>
          </a:p>
          <a:p>
            <a:r>
              <a:rPr lang="en-US" sz="2000" b="1" dirty="0" smtClean="0"/>
              <a:t>Also converts C-</a:t>
            </a:r>
            <a:r>
              <a:rPr lang="en-US" sz="2000" b="1" dirty="0" err="1" smtClean="0"/>
              <a:t>Pu</a:t>
            </a:r>
            <a:r>
              <a:rPr lang="en-US" sz="2000" b="1" dirty="0" smtClean="0"/>
              <a:t> to-non-weapons-useful material</a:t>
            </a:r>
          </a:p>
          <a:p>
            <a:r>
              <a:rPr lang="en-US" sz="2000" b="1" dirty="0" smtClean="0"/>
              <a:t>Never requires a critical mass so no control rods</a:t>
            </a:r>
          </a:p>
          <a:p>
            <a:r>
              <a:rPr lang="en-US" sz="2000" b="1" dirty="0" smtClean="0"/>
              <a:t>No reprocessing or enrichment required</a:t>
            </a:r>
          </a:p>
          <a:p>
            <a:r>
              <a:rPr lang="en-US" sz="2000" b="1" dirty="0" smtClean="0"/>
              <a:t>No conversion to MOX; simple conversion of </a:t>
            </a:r>
            <a:r>
              <a:rPr lang="en-US" sz="2000" b="1" dirty="0" err="1" smtClean="0"/>
              <a:t>Pu</a:t>
            </a:r>
            <a:r>
              <a:rPr lang="en-US" sz="2000" b="1" dirty="0" smtClean="0"/>
              <a:t> metal and PuO</a:t>
            </a:r>
            <a:r>
              <a:rPr lang="en-US" sz="2000" b="1" baseline="-25000" dirty="0" smtClean="0"/>
              <a:t>2</a:t>
            </a:r>
            <a:r>
              <a:rPr lang="en-US" sz="2000" b="1" dirty="0" smtClean="0"/>
              <a:t> to PuF</a:t>
            </a:r>
            <a:r>
              <a:rPr lang="en-US" sz="2000" b="1" baseline="-25000" dirty="0" smtClean="0"/>
              <a:t>3</a:t>
            </a:r>
          </a:p>
          <a:p>
            <a:r>
              <a:rPr lang="en-US" sz="2000" b="1" dirty="0" smtClean="0"/>
              <a:t>Fission energy converted to diesel and sold as green fuel to DOD</a:t>
            </a:r>
          </a:p>
          <a:p>
            <a:r>
              <a:rPr lang="en-US" sz="2000" b="1" dirty="0" smtClean="0"/>
              <a:t>No stored large volatile fission product inventory as in LWRs (Fukushima)</a:t>
            </a:r>
          </a:p>
          <a:p>
            <a:r>
              <a:rPr lang="en-US" sz="2000" b="1" dirty="0" smtClean="0"/>
              <a:t>Liquid fuel moved by He pressure; no radiation exposure to humans</a:t>
            </a:r>
          </a:p>
          <a:p>
            <a:r>
              <a:rPr lang="en-US" sz="2000" b="1" dirty="0" smtClean="0"/>
              <a:t>No pressure vessel</a:t>
            </a:r>
          </a:p>
          <a:p>
            <a:r>
              <a:rPr lang="en-US" sz="2000" b="1" dirty="0" smtClean="0"/>
              <a:t>Passive recovery from loss of coolant (LOCA)</a:t>
            </a:r>
          </a:p>
          <a:p>
            <a:pPr algn="ctr"/>
            <a:endParaRPr lang="en-US" sz="800" b="1" i="1" dirty="0" smtClean="0">
              <a:solidFill>
                <a:srgbClr val="C00000"/>
              </a:solidFill>
            </a:endParaRPr>
          </a:p>
          <a:p>
            <a:pPr algn="ctr"/>
            <a:r>
              <a:rPr lang="en-US" sz="2800" b="1" i="1" dirty="0" smtClean="0">
                <a:solidFill>
                  <a:srgbClr val="C00000"/>
                </a:solidFill>
              </a:rPr>
              <a:t>Eliminating problems</a:t>
            </a:r>
          </a:p>
          <a:p>
            <a:pPr algn="ctr"/>
            <a:r>
              <a:rPr lang="en-US" sz="2400" b="1" i="1" dirty="0">
                <a:solidFill>
                  <a:srgbClr val="C00000"/>
                </a:solidFill>
              </a:rPr>
              <a:t>a</a:t>
            </a:r>
            <a:r>
              <a:rPr lang="en-US" sz="2400" b="1" i="1" dirty="0" smtClean="0">
                <a:solidFill>
                  <a:srgbClr val="C00000"/>
                </a:solidFill>
              </a:rPr>
              <a:t>voids the need for </a:t>
            </a:r>
          </a:p>
          <a:p>
            <a:pPr algn="ctr"/>
            <a:r>
              <a:rPr lang="en-US" sz="2800" b="1" i="1" dirty="0" smtClean="0">
                <a:solidFill>
                  <a:srgbClr val="C00000"/>
                </a:solidFill>
              </a:rPr>
              <a:t>Defense in Depth</a:t>
            </a:r>
          </a:p>
          <a:p>
            <a:endParaRPr lang="en-US" i="1"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B80B3F71-7FE0-44CE-9220-8FE300BBEB8E}" type="slidenum">
              <a:rPr lang="en-US" smtClean="0"/>
              <a:t>25</a:t>
            </a:fld>
            <a:endParaRPr lang="en-US"/>
          </a:p>
        </p:txBody>
      </p:sp>
      <p:sp>
        <p:nvSpPr>
          <p:cNvPr id="5" name="Date Placeholder 4"/>
          <p:cNvSpPr>
            <a:spLocks noGrp="1"/>
          </p:cNvSpPr>
          <p:nvPr>
            <p:ph type="dt" sz="half" idx="10"/>
          </p:nvPr>
        </p:nvSpPr>
        <p:spPr/>
        <p:txBody>
          <a:bodyPr/>
          <a:lstStyle/>
          <a:p>
            <a:r>
              <a:rPr lang="en-US" smtClean="0"/>
              <a:t>July 29, 2016</a:t>
            </a:r>
            <a:endParaRPr lang="en-US"/>
          </a:p>
        </p:txBody>
      </p:sp>
      <p:sp>
        <p:nvSpPr>
          <p:cNvPr id="6" name="Footer Placeholder 5"/>
          <p:cNvSpPr>
            <a:spLocks noGrp="1"/>
          </p:cNvSpPr>
          <p:nvPr>
            <p:ph type="ftr" sz="quarter" idx="11"/>
          </p:nvPr>
        </p:nvSpPr>
        <p:spPr/>
        <p:txBody>
          <a:bodyPr/>
          <a:lstStyle/>
          <a:p>
            <a:r>
              <a:rPr lang="en-US" smtClean="0"/>
              <a:t>Thin Films &amp; Ideas Pushing Limits of SRF</a:t>
            </a:r>
            <a:endParaRPr lang="en-US"/>
          </a:p>
        </p:txBody>
      </p:sp>
    </p:spTree>
    <p:extLst>
      <p:ext uri="{BB962C8B-B14F-4D97-AF65-F5344CB8AC3E}">
        <p14:creationId xmlns:p14="http://schemas.microsoft.com/office/powerpoint/2010/main" val="3131410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defRPr/>
            </a:pPr>
            <a:r>
              <a:rPr lang="en-US" altLang="en-US" dirty="0" smtClean="0">
                <a:solidFill>
                  <a:srgbClr val="FFFF00"/>
                </a:solidFill>
              </a:rPr>
              <a:t>Magnetron Power Sources</a:t>
            </a:r>
          </a:p>
        </p:txBody>
      </p:sp>
      <p:sp>
        <p:nvSpPr>
          <p:cNvPr id="3" name="Content Placeholder 2"/>
          <p:cNvSpPr>
            <a:spLocks noGrp="1"/>
          </p:cNvSpPr>
          <p:nvPr>
            <p:ph idx="1"/>
          </p:nvPr>
        </p:nvSpPr>
        <p:spPr>
          <a:xfrm>
            <a:off x="457200" y="1408113"/>
            <a:ext cx="8229600" cy="4948237"/>
          </a:xfrm>
        </p:spPr>
        <p:txBody>
          <a:bodyPr rtlCol="0">
            <a:normAutofit/>
          </a:bodyPr>
          <a:lstStyle/>
          <a:p>
            <a:pPr eaLnBrk="1" fontAlgn="auto" hangingPunct="1">
              <a:spcAft>
                <a:spcPts val="0"/>
              </a:spcAft>
              <a:buFont typeface="Arial"/>
              <a:buChar char="•"/>
              <a:defRPr/>
            </a:pPr>
            <a:r>
              <a:rPr lang="en-US" sz="2800" dirty="0" smtClean="0">
                <a:solidFill>
                  <a:srgbClr val="FFFF00"/>
                </a:solidFill>
              </a:rPr>
              <a:t>Magnetron is a good RF source for </a:t>
            </a:r>
            <a:r>
              <a:rPr lang="en-US" sz="2800" dirty="0" smtClean="0">
                <a:solidFill>
                  <a:srgbClr val="FFFF00"/>
                </a:solidFill>
              </a:rPr>
              <a:t>SRF</a:t>
            </a:r>
            <a:endParaRPr lang="en-US" sz="2800" dirty="0" smtClean="0">
              <a:solidFill>
                <a:srgbClr val="FFFF00"/>
              </a:solidFill>
            </a:endParaRPr>
          </a:p>
          <a:p>
            <a:pPr lvl="1" eaLnBrk="1" fontAlgn="auto" hangingPunct="1">
              <a:spcAft>
                <a:spcPts val="0"/>
              </a:spcAft>
              <a:buFont typeface="Arial"/>
              <a:buChar char="–"/>
              <a:defRPr/>
            </a:pPr>
            <a:r>
              <a:rPr lang="en-US" sz="2400" dirty="0">
                <a:solidFill>
                  <a:srgbClr val="FFFF00"/>
                </a:solidFill>
              </a:rPr>
              <a:t>Inexpensive (&lt;$2/W </a:t>
            </a:r>
            <a:r>
              <a:rPr lang="en-US" sz="2400" dirty="0" err="1">
                <a:solidFill>
                  <a:srgbClr val="FFFF00"/>
                </a:solidFill>
              </a:rPr>
              <a:t>vs</a:t>
            </a:r>
            <a:r>
              <a:rPr lang="en-US" sz="2400" dirty="0">
                <a:solidFill>
                  <a:srgbClr val="FFFF00"/>
                </a:solidFill>
              </a:rPr>
              <a:t> $5 to $10/W for klystron or IOT)</a:t>
            </a:r>
          </a:p>
          <a:p>
            <a:pPr lvl="1" eaLnBrk="1" fontAlgn="auto" hangingPunct="1">
              <a:spcAft>
                <a:spcPts val="0"/>
              </a:spcAft>
              <a:buFont typeface="Arial"/>
              <a:buChar char="–"/>
              <a:defRPr/>
            </a:pPr>
            <a:r>
              <a:rPr lang="en-US" sz="2400" dirty="0">
                <a:solidFill>
                  <a:srgbClr val="FFFF00"/>
                </a:solidFill>
              </a:rPr>
              <a:t>Efficient (~85% </a:t>
            </a:r>
            <a:r>
              <a:rPr lang="en-US" sz="2400" dirty="0" err="1">
                <a:solidFill>
                  <a:srgbClr val="FFFF00"/>
                </a:solidFill>
              </a:rPr>
              <a:t>vs</a:t>
            </a:r>
            <a:r>
              <a:rPr lang="en-US" sz="2400" dirty="0">
                <a:solidFill>
                  <a:srgbClr val="FFFF00"/>
                </a:solidFill>
              </a:rPr>
              <a:t> 50-60% for klystron or IOT)</a:t>
            </a:r>
          </a:p>
          <a:p>
            <a:pPr lvl="1" eaLnBrk="1" fontAlgn="auto" hangingPunct="1">
              <a:spcAft>
                <a:spcPts val="0"/>
              </a:spcAft>
              <a:buFont typeface="Arial"/>
              <a:buChar char="–"/>
              <a:defRPr/>
            </a:pPr>
            <a:r>
              <a:rPr lang="en-US" sz="2400" dirty="0">
                <a:solidFill>
                  <a:srgbClr val="FFFF00"/>
                </a:solidFill>
              </a:rPr>
              <a:t>Frequency and phase stabilization are an issue for accelerators </a:t>
            </a:r>
          </a:p>
          <a:p>
            <a:pPr lvl="1" eaLnBrk="1" fontAlgn="auto" hangingPunct="1">
              <a:spcAft>
                <a:spcPts val="0"/>
              </a:spcAft>
              <a:buFont typeface="Arial"/>
              <a:buChar char="–"/>
              <a:defRPr/>
            </a:pPr>
            <a:r>
              <a:rPr lang="en-US" sz="2400" dirty="0">
                <a:solidFill>
                  <a:srgbClr val="FFFF00"/>
                </a:solidFill>
              </a:rPr>
              <a:t>Muons, Inc. has several </a:t>
            </a:r>
            <a:r>
              <a:rPr lang="en-US" sz="2400" dirty="0" smtClean="0">
                <a:solidFill>
                  <a:srgbClr val="FFFF00"/>
                </a:solidFill>
              </a:rPr>
              <a:t>magnetron projects </a:t>
            </a:r>
            <a:r>
              <a:rPr lang="en-US" sz="2400" dirty="0" smtClean="0">
                <a:solidFill>
                  <a:srgbClr val="FFFF00"/>
                </a:solidFill>
              </a:rPr>
              <a:t>underway</a:t>
            </a:r>
            <a:r>
              <a:rPr lang="en-US" sz="2400" dirty="0">
                <a:solidFill>
                  <a:srgbClr val="FFFF00"/>
                </a:solidFill>
              </a:rPr>
              <a:t> </a:t>
            </a:r>
            <a:r>
              <a:rPr lang="en-US" sz="2400" dirty="0" smtClean="0">
                <a:solidFill>
                  <a:srgbClr val="FFFF00"/>
                </a:solidFill>
              </a:rPr>
              <a:t>that are relevant to </a:t>
            </a:r>
            <a:r>
              <a:rPr lang="en-US" sz="2400" dirty="0" smtClean="0">
                <a:solidFill>
                  <a:srgbClr val="FFFF00"/>
                </a:solidFill>
              </a:rPr>
              <a:t>ADS</a:t>
            </a:r>
            <a:endParaRPr lang="en-US" sz="2400" dirty="0" smtClean="0">
              <a:solidFill>
                <a:srgbClr val="FFFF00"/>
              </a:solidFill>
            </a:endParaRPr>
          </a:p>
          <a:p>
            <a:pPr lvl="2" eaLnBrk="1" fontAlgn="auto" hangingPunct="1">
              <a:spcAft>
                <a:spcPts val="0"/>
              </a:spcAft>
              <a:buFont typeface="Arial"/>
              <a:buChar char="–"/>
              <a:defRPr/>
            </a:pPr>
            <a:r>
              <a:rPr lang="en-US" sz="2000" dirty="0" smtClean="0">
                <a:solidFill>
                  <a:srgbClr val="FFFF00"/>
                </a:solidFill>
              </a:rPr>
              <a:t>350 MHz CW 120 kW for radioisotope production</a:t>
            </a:r>
          </a:p>
          <a:p>
            <a:pPr lvl="2" eaLnBrk="1" fontAlgn="auto" hangingPunct="1">
              <a:spcAft>
                <a:spcPts val="0"/>
              </a:spcAft>
              <a:buFont typeface="Arial"/>
              <a:buChar char="–"/>
              <a:defRPr/>
            </a:pPr>
            <a:r>
              <a:rPr lang="en-US" sz="2000" dirty="0" smtClean="0">
                <a:solidFill>
                  <a:srgbClr val="FFFF00"/>
                </a:solidFill>
              </a:rPr>
              <a:t>650 MHz for medical application</a:t>
            </a:r>
          </a:p>
          <a:p>
            <a:pPr lvl="2" eaLnBrk="1" fontAlgn="auto" hangingPunct="1">
              <a:spcAft>
                <a:spcPts val="0"/>
              </a:spcAft>
              <a:buFont typeface="Arial"/>
              <a:buChar char="–"/>
              <a:defRPr/>
            </a:pPr>
            <a:r>
              <a:rPr lang="en-US" sz="2000" dirty="0" smtClean="0">
                <a:solidFill>
                  <a:srgbClr val="FFFF00"/>
                </a:solidFill>
              </a:rPr>
              <a:t>1500 MHz for CEBAF klystron replacement</a:t>
            </a:r>
            <a:endParaRPr lang="en-US" sz="2000" dirty="0">
              <a:solidFill>
                <a:srgbClr val="FFFF00"/>
              </a:solidFill>
            </a:endParaRPr>
          </a:p>
        </p:txBody>
      </p:sp>
      <p:sp>
        <p:nvSpPr>
          <p:cNvPr id="2" name="Date Placeholder 1"/>
          <p:cNvSpPr>
            <a:spLocks noGrp="1"/>
          </p:cNvSpPr>
          <p:nvPr>
            <p:ph type="dt" sz="half" idx="10"/>
          </p:nvPr>
        </p:nvSpPr>
        <p:spPr/>
        <p:txBody>
          <a:bodyPr/>
          <a:lstStyle/>
          <a:p>
            <a:pPr>
              <a:defRPr/>
            </a:pPr>
            <a:r>
              <a:rPr lang="en-US" smtClean="0">
                <a:solidFill>
                  <a:srgbClr val="FFFFFF"/>
                </a:solidFill>
              </a:rPr>
              <a:t>July 29, 2016</a:t>
            </a:r>
            <a:endParaRPr lang="en-US">
              <a:solidFill>
                <a:srgbClr val="FFFFFF"/>
              </a:solidFill>
            </a:endParaRPr>
          </a:p>
        </p:txBody>
      </p:sp>
      <p:sp>
        <p:nvSpPr>
          <p:cNvPr id="40964"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defRPr/>
            </a:pPr>
            <a:r>
              <a:rPr lang="en-US" altLang="en-US" smtClean="0">
                <a:solidFill>
                  <a:srgbClr val="898989"/>
                </a:solidFill>
              </a:rPr>
              <a:t>Thin Films &amp; Ideas Pushing Limits of SRF</a:t>
            </a:r>
          </a:p>
        </p:txBody>
      </p:sp>
      <p:sp>
        <p:nvSpPr>
          <p:cNvPr id="40965"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defRPr/>
            </a:pPr>
            <a:fld id="{5024284C-594F-4EAF-9504-2E65C2FCAFD4}" type="slidenum">
              <a:rPr lang="en-US" altLang="en-US" smtClean="0">
                <a:solidFill>
                  <a:srgbClr val="898989"/>
                </a:solidFill>
              </a:rPr>
              <a:pPr>
                <a:defRPr/>
              </a:pPr>
              <a:t>26</a:t>
            </a:fld>
            <a:endParaRPr lang="en-US" altLang="en-US" smtClean="0">
              <a:solidFill>
                <a:srgbClr val="898989"/>
              </a:solidFill>
            </a:endParaRPr>
          </a:p>
        </p:txBody>
      </p:sp>
      <p:grpSp>
        <p:nvGrpSpPr>
          <p:cNvPr id="16391" name="Group 70"/>
          <p:cNvGrpSpPr>
            <a:grpSpLocks/>
          </p:cNvGrpSpPr>
          <p:nvPr/>
        </p:nvGrpSpPr>
        <p:grpSpPr bwMode="auto">
          <a:xfrm>
            <a:off x="0" y="0"/>
            <a:ext cx="1905000" cy="838200"/>
            <a:chOff x="3840" y="3216"/>
            <a:chExt cx="1440" cy="624"/>
          </a:xfrm>
        </p:grpSpPr>
        <p:grpSp>
          <p:nvGrpSpPr>
            <p:cNvPr id="16392" name="Group 71"/>
            <p:cNvGrpSpPr>
              <a:grpSpLocks/>
            </p:cNvGrpSpPr>
            <p:nvPr/>
          </p:nvGrpSpPr>
          <p:grpSpPr bwMode="auto">
            <a:xfrm>
              <a:off x="3840" y="3216"/>
              <a:ext cx="336" cy="624"/>
              <a:chOff x="1152" y="288"/>
              <a:chExt cx="960" cy="1872"/>
            </a:xfrm>
          </p:grpSpPr>
          <p:sp>
            <p:nvSpPr>
              <p:cNvPr id="16394" name="Oval 72"/>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lgn="l">
                  <a:spcBef>
                    <a:spcPct val="20000"/>
                  </a:spcBef>
                  <a:buClr>
                    <a:schemeClr val="tx1"/>
                  </a:buClr>
                  <a:buChar char="•"/>
                  <a:defRPr sz="2800">
                    <a:solidFill>
                      <a:schemeClr val="tx1"/>
                    </a:solidFill>
                    <a:latin typeface="Verdana" pitchFamily="34" charset="0"/>
                  </a:defRPr>
                </a:lvl2pPr>
                <a:lvl3pPr marL="1143000" indent="-228600" algn="l">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lgn="l">
                  <a:spcBef>
                    <a:spcPct val="20000"/>
                  </a:spcBef>
                  <a:buClr>
                    <a:schemeClr val="tx2"/>
                  </a:buClr>
                  <a:buChar char="•"/>
                  <a:defRPr sz="2000">
                    <a:solidFill>
                      <a:schemeClr val="tx1"/>
                    </a:solidFill>
                    <a:latin typeface="Verdana" pitchFamily="34" charset="0"/>
                  </a:defRPr>
                </a:lvl4pPr>
                <a:lvl5pPr marL="2057400" indent="-228600" algn="l">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SzTx/>
                  <a:buFontTx/>
                  <a:buNone/>
                </a:pPr>
                <a:endParaRPr lang="en-US" altLang="en-US" sz="1800">
                  <a:solidFill>
                    <a:srgbClr val="FFFFFF"/>
                  </a:solidFill>
                  <a:latin typeface="Arial" pitchFamily="34" charset="0"/>
                </a:endParaRPr>
              </a:p>
            </p:txBody>
          </p:sp>
          <p:sp>
            <p:nvSpPr>
              <p:cNvPr id="16395" name="Oval 73"/>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lgn="l">
                  <a:spcBef>
                    <a:spcPct val="20000"/>
                  </a:spcBef>
                  <a:buClr>
                    <a:schemeClr val="tx1"/>
                  </a:buClr>
                  <a:buChar char="•"/>
                  <a:defRPr sz="2800">
                    <a:solidFill>
                      <a:schemeClr val="tx1"/>
                    </a:solidFill>
                    <a:latin typeface="Verdana" pitchFamily="34" charset="0"/>
                  </a:defRPr>
                </a:lvl2pPr>
                <a:lvl3pPr marL="1143000" indent="-228600" algn="l">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lgn="l">
                  <a:spcBef>
                    <a:spcPct val="20000"/>
                  </a:spcBef>
                  <a:buClr>
                    <a:schemeClr val="tx2"/>
                  </a:buClr>
                  <a:buChar char="•"/>
                  <a:defRPr sz="2000">
                    <a:solidFill>
                      <a:schemeClr val="tx1"/>
                    </a:solidFill>
                    <a:latin typeface="Verdana" pitchFamily="34" charset="0"/>
                  </a:defRPr>
                </a:lvl4pPr>
                <a:lvl5pPr marL="2057400" indent="-228600" algn="l">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SzTx/>
                  <a:buFontTx/>
                  <a:buNone/>
                </a:pPr>
                <a:endParaRPr lang="en-US" altLang="en-US" sz="1800">
                  <a:solidFill>
                    <a:srgbClr val="FFFFFF"/>
                  </a:solidFill>
                  <a:latin typeface="Arial" pitchFamily="34" charset="0"/>
                </a:endParaRPr>
              </a:p>
            </p:txBody>
          </p:sp>
          <p:sp>
            <p:nvSpPr>
              <p:cNvPr id="16396" name="Rectangle 74"/>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lgn="l">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lgn="l">
                  <a:spcBef>
                    <a:spcPct val="20000"/>
                  </a:spcBef>
                  <a:buClr>
                    <a:schemeClr val="tx1"/>
                  </a:buClr>
                  <a:buChar char="•"/>
                  <a:defRPr sz="2800">
                    <a:solidFill>
                      <a:schemeClr val="tx1"/>
                    </a:solidFill>
                    <a:latin typeface="Verdana" pitchFamily="34" charset="0"/>
                  </a:defRPr>
                </a:lvl2pPr>
                <a:lvl3pPr marL="1143000" indent="-228600" algn="l">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lgn="l">
                  <a:spcBef>
                    <a:spcPct val="20000"/>
                  </a:spcBef>
                  <a:buClr>
                    <a:schemeClr val="tx2"/>
                  </a:buClr>
                  <a:buChar char="•"/>
                  <a:defRPr sz="2000">
                    <a:solidFill>
                      <a:schemeClr val="tx1"/>
                    </a:solidFill>
                    <a:latin typeface="Verdana" pitchFamily="34" charset="0"/>
                  </a:defRPr>
                </a:lvl4pPr>
                <a:lvl5pPr marL="2057400" indent="-228600" algn="l">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SzTx/>
                  <a:buFontTx/>
                  <a:buNone/>
                </a:pPr>
                <a:endParaRPr lang="en-US" altLang="en-US" sz="1800">
                  <a:solidFill>
                    <a:srgbClr val="FFFFFF"/>
                  </a:solidFill>
                  <a:latin typeface="Arial" pitchFamily="34" charset="0"/>
                </a:endParaRPr>
              </a:p>
            </p:txBody>
          </p:sp>
          <p:sp>
            <p:nvSpPr>
              <p:cNvPr id="16397" name="WordArt 75"/>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r>
                  <a:rPr lang="en-US" sz="5400" b="1" i="1" kern="10">
                    <a:solidFill>
                      <a:srgbClr val="FFFFFF"/>
                    </a:solidFill>
                    <a:latin typeface="Symbol"/>
                  </a:rPr>
                  <a:t>m</a:t>
                </a:r>
              </a:p>
            </p:txBody>
          </p:sp>
        </p:grpSp>
        <p:sp>
          <p:nvSpPr>
            <p:cNvPr id="16393" name="Text Box 76"/>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lgn="l">
                <a:spcBef>
                  <a:spcPct val="20000"/>
                </a:spcBef>
                <a:buClr>
                  <a:schemeClr val="tx1"/>
                </a:buClr>
                <a:buChar char="•"/>
                <a:defRPr sz="2800">
                  <a:solidFill>
                    <a:schemeClr val="tx1"/>
                  </a:solidFill>
                  <a:latin typeface="Verdana" pitchFamily="34" charset="0"/>
                </a:defRPr>
              </a:lvl2pPr>
              <a:lvl3pPr marL="1143000" indent="-228600" algn="l">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lgn="l">
                <a:spcBef>
                  <a:spcPct val="20000"/>
                </a:spcBef>
                <a:buClr>
                  <a:schemeClr val="tx2"/>
                </a:buClr>
                <a:buChar char="•"/>
                <a:defRPr sz="2000">
                  <a:solidFill>
                    <a:schemeClr val="tx1"/>
                  </a:solidFill>
                  <a:latin typeface="Verdana" pitchFamily="34" charset="0"/>
                </a:defRPr>
              </a:lvl4pPr>
              <a:lvl5pPr marL="2057400" indent="-228600" algn="l">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50000"/>
                </a:spcBef>
                <a:buClrTx/>
                <a:buSzTx/>
                <a:buFontTx/>
                <a:buNone/>
              </a:pPr>
              <a:r>
                <a:rPr lang="en-US" altLang="en-US" sz="1600" b="1" i="1">
                  <a:solidFill>
                    <a:srgbClr val="00FFFF"/>
                  </a:solidFill>
                  <a:latin typeface="Times New Roman" pitchFamily="18" charset="0"/>
                </a:rPr>
                <a:t>Muons, Inc.</a:t>
              </a:r>
            </a:p>
          </p:txBody>
        </p:sp>
      </p:grpSp>
    </p:spTree>
    <p:extLst>
      <p:ext uri="{BB962C8B-B14F-4D97-AF65-F5344CB8AC3E}">
        <p14:creationId xmlns:p14="http://schemas.microsoft.com/office/powerpoint/2010/main" val="780419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534400" cy="1143000"/>
          </a:xfrm>
        </p:spPr>
        <p:txBody>
          <a:bodyPr/>
          <a:lstStyle/>
          <a:p>
            <a:r>
              <a:rPr lang="en-US" altLang="en-US" smtClean="0"/>
              <a:t>EDM of 350 MHz Magnetron Anode</a:t>
            </a:r>
          </a:p>
        </p:txBody>
      </p:sp>
      <p:pic>
        <p:nvPicPr>
          <p:cNvPr id="17411"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1125" y="3886200"/>
            <a:ext cx="3327400" cy="1871663"/>
          </a:xfrm>
        </p:spPr>
      </p:pic>
      <p:sp>
        <p:nvSpPr>
          <p:cNvPr id="4" name="Date Placeholder 3"/>
          <p:cNvSpPr>
            <a:spLocks noGrp="1"/>
          </p:cNvSpPr>
          <p:nvPr>
            <p:ph type="dt" sz="half" idx="10"/>
          </p:nvPr>
        </p:nvSpPr>
        <p:spPr/>
        <p:txBody>
          <a:bodyPr/>
          <a:lstStyle/>
          <a:p>
            <a:pPr>
              <a:defRPr/>
            </a:pPr>
            <a:r>
              <a:rPr lang="en-US" smtClean="0">
                <a:solidFill>
                  <a:srgbClr val="FFFFFF"/>
                </a:solidFill>
              </a:rPr>
              <a:t>July 29, 2016</a:t>
            </a:r>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srgbClr val="FFFFFF"/>
                </a:solidFill>
              </a:rPr>
              <a:t>Thin Films &amp; Ideas Pushing Limits of SRF</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B28E6EBF-096A-42FE-8D20-6DCB1D45F77F}" type="slidenum">
              <a:rPr lang="en-US" smtClean="0">
                <a:solidFill>
                  <a:srgbClr val="FFFFFF"/>
                </a:solidFill>
              </a:rPr>
              <a:pPr>
                <a:defRPr/>
              </a:pPr>
              <a:t>27</a:t>
            </a:fld>
            <a:endParaRPr lang="en-US">
              <a:solidFill>
                <a:srgbClr val="FFFFFF"/>
              </a:solidFill>
            </a:endParaRPr>
          </a:p>
        </p:txBody>
      </p:sp>
      <p:pic>
        <p:nvPicPr>
          <p:cNvPr id="1741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2954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6" name="Group 70"/>
          <p:cNvGrpSpPr>
            <a:grpSpLocks/>
          </p:cNvGrpSpPr>
          <p:nvPr/>
        </p:nvGrpSpPr>
        <p:grpSpPr bwMode="auto">
          <a:xfrm>
            <a:off x="0" y="0"/>
            <a:ext cx="1905000" cy="838200"/>
            <a:chOff x="3840" y="3216"/>
            <a:chExt cx="1440" cy="624"/>
          </a:xfrm>
        </p:grpSpPr>
        <p:grpSp>
          <p:nvGrpSpPr>
            <p:cNvPr id="17417" name="Group 71"/>
            <p:cNvGrpSpPr>
              <a:grpSpLocks/>
            </p:cNvGrpSpPr>
            <p:nvPr/>
          </p:nvGrpSpPr>
          <p:grpSpPr bwMode="auto">
            <a:xfrm>
              <a:off x="3840" y="3216"/>
              <a:ext cx="336" cy="624"/>
              <a:chOff x="1152" y="288"/>
              <a:chExt cx="960" cy="1872"/>
            </a:xfrm>
          </p:grpSpPr>
          <p:sp>
            <p:nvSpPr>
              <p:cNvPr id="17419" name="Oval 72"/>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1800">
                  <a:solidFill>
                    <a:srgbClr val="FFFFFF"/>
                  </a:solidFill>
                  <a:latin typeface="Arial" pitchFamily="34" charset="0"/>
                </a:endParaRPr>
              </a:p>
            </p:txBody>
          </p:sp>
          <p:sp>
            <p:nvSpPr>
              <p:cNvPr id="17420" name="Oval 73"/>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1800">
                  <a:solidFill>
                    <a:srgbClr val="FFFFFF"/>
                  </a:solidFill>
                  <a:latin typeface="Arial" pitchFamily="34" charset="0"/>
                </a:endParaRPr>
              </a:p>
            </p:txBody>
          </p:sp>
          <p:sp>
            <p:nvSpPr>
              <p:cNvPr id="17421" name="Rectangle 74"/>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1800">
                  <a:solidFill>
                    <a:srgbClr val="FFFFFF"/>
                  </a:solidFill>
                  <a:latin typeface="Arial" pitchFamily="34" charset="0"/>
                </a:endParaRPr>
              </a:p>
            </p:txBody>
          </p:sp>
          <p:sp>
            <p:nvSpPr>
              <p:cNvPr id="17422" name="WordArt 75"/>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r>
                  <a:rPr lang="en-US" sz="5400" b="1" i="1" kern="10">
                    <a:solidFill>
                      <a:srgbClr val="FFFFFF"/>
                    </a:solidFill>
                    <a:latin typeface="Symbol"/>
                  </a:rPr>
                  <a:t>m</a:t>
                </a:r>
              </a:p>
            </p:txBody>
          </p:sp>
        </p:grpSp>
        <p:sp>
          <p:nvSpPr>
            <p:cNvPr id="17418" name="Text Box 76"/>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1600" b="1" i="1">
                  <a:solidFill>
                    <a:srgbClr val="00FFFF"/>
                  </a:solidFill>
                </a:rPr>
                <a:t>Muons, Inc.</a:t>
              </a:r>
            </a:p>
          </p:txBody>
        </p:sp>
      </p:grpSp>
    </p:spTree>
    <p:extLst>
      <p:ext uri="{BB962C8B-B14F-4D97-AF65-F5344CB8AC3E}">
        <p14:creationId xmlns:p14="http://schemas.microsoft.com/office/powerpoint/2010/main" val="4029065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comparison </a:t>
            </a:r>
            <a:r>
              <a:rPr lang="en-US" dirty="0" smtClean="0"/>
              <a:t>:</a:t>
            </a:r>
            <a:br>
              <a:rPr lang="en-US" dirty="0" smtClean="0"/>
            </a:br>
            <a:r>
              <a:rPr lang="en-US" dirty="0" smtClean="0"/>
              <a:t>“</a:t>
            </a:r>
            <a:r>
              <a:rPr lang="en-US" dirty="0"/>
              <a:t>standard” 120C bake </a:t>
            </a:r>
            <a:r>
              <a:rPr lang="en-US" dirty="0" err="1"/>
              <a:t>vs</a:t>
            </a:r>
            <a:r>
              <a:rPr lang="en-US" dirty="0"/>
              <a:t> “N infused” 120C bake</a:t>
            </a:r>
          </a:p>
        </p:txBody>
      </p:sp>
      <p:sp>
        <p:nvSpPr>
          <p:cNvPr id="4" name="Footer Placeholder 3"/>
          <p:cNvSpPr>
            <a:spLocks noGrp="1"/>
          </p:cNvSpPr>
          <p:nvPr>
            <p:ph type="ftr" sz="quarter" idx="11"/>
          </p:nvPr>
        </p:nvSpPr>
        <p:spPr/>
        <p:txBody>
          <a:bodyPr/>
          <a:lstStyle/>
          <a:p>
            <a:pPr>
              <a:defRPr/>
            </a:pPr>
            <a:r>
              <a:rPr lang="en-US" smtClean="0"/>
              <a:t>Nigel Lockyer | Users Meeting June 2016</a:t>
            </a:r>
            <a:endParaRPr lang="en-US" b="1" dirty="0"/>
          </a:p>
        </p:txBody>
      </p:sp>
      <p:sp>
        <p:nvSpPr>
          <p:cNvPr id="5" name="Slide Number Placeholder 4"/>
          <p:cNvSpPr>
            <a:spLocks noGrp="1"/>
          </p:cNvSpPr>
          <p:nvPr>
            <p:ph type="sldNum" sz="quarter" idx="12"/>
          </p:nvPr>
        </p:nvSpPr>
        <p:spPr/>
        <p:txBody>
          <a:bodyPr/>
          <a:lstStyle/>
          <a:p>
            <a:fld id="{9DE26129-0817-4012-8787-948D8284B3DE}" type="slidenum">
              <a:rPr lang="en-US" smtClean="0"/>
              <a:pPr/>
              <a:t>28</a:t>
            </a:fld>
            <a:endParaRPr lang="en-US"/>
          </a:p>
        </p:txBody>
      </p:sp>
      <p:sp>
        <p:nvSpPr>
          <p:cNvPr id="8" name="TextBox 7"/>
          <p:cNvSpPr txBox="1"/>
          <p:nvPr/>
        </p:nvSpPr>
        <p:spPr>
          <a:xfrm>
            <a:off x="6131276" y="1750373"/>
            <a:ext cx="3012725" cy="2308324"/>
          </a:xfrm>
          <a:prstGeom prst="rect">
            <a:avLst/>
          </a:prstGeom>
          <a:noFill/>
        </p:spPr>
        <p:txBody>
          <a:bodyPr wrap="square" rtlCol="0">
            <a:spAutoFit/>
          </a:bodyPr>
          <a:lstStyle/>
          <a:p>
            <a:pPr marL="342900" indent="-342900" defTabSz="457200" fontAlgn="base">
              <a:spcBef>
                <a:spcPct val="0"/>
              </a:spcBef>
              <a:spcAft>
                <a:spcPct val="0"/>
              </a:spcAft>
              <a:buFont typeface="Arial"/>
              <a:buChar char="•"/>
            </a:pPr>
            <a:r>
              <a:rPr lang="en-US" sz="2400" dirty="0" smtClean="0">
                <a:solidFill>
                  <a:srgbClr val="003087"/>
                </a:solidFill>
              </a:rPr>
              <a:t>Achieved: </a:t>
            </a:r>
          </a:p>
          <a:p>
            <a:pPr defTabSz="457200" fontAlgn="base">
              <a:spcBef>
                <a:spcPct val="0"/>
              </a:spcBef>
              <a:spcAft>
                <a:spcPct val="0"/>
              </a:spcAft>
            </a:pPr>
            <a:r>
              <a:rPr lang="en-US" sz="2400" dirty="0" smtClean="0">
                <a:solidFill>
                  <a:srgbClr val="003087"/>
                </a:solidFill>
              </a:rPr>
              <a:t>45.6 MV/m </a:t>
            </a:r>
            <a:r>
              <a:rPr lang="en-US" sz="2400" dirty="0" smtClean="0">
                <a:solidFill>
                  <a:srgbClr val="003087"/>
                </a:solidFill>
                <a:sym typeface="Wingdings"/>
              </a:rPr>
              <a:t> 194 </a:t>
            </a:r>
            <a:r>
              <a:rPr lang="en-US" sz="2400" dirty="0" err="1" smtClean="0">
                <a:solidFill>
                  <a:srgbClr val="003087"/>
                </a:solidFill>
                <a:sym typeface="Wingdings"/>
              </a:rPr>
              <a:t>mT</a:t>
            </a:r>
            <a:endParaRPr lang="en-US" sz="2400" dirty="0" smtClean="0">
              <a:solidFill>
                <a:srgbClr val="003087"/>
              </a:solidFill>
              <a:sym typeface="Wingdings"/>
            </a:endParaRPr>
          </a:p>
          <a:p>
            <a:pPr defTabSz="457200" fontAlgn="base">
              <a:spcBef>
                <a:spcPct val="0"/>
              </a:spcBef>
              <a:spcAft>
                <a:spcPct val="0"/>
              </a:spcAft>
            </a:pPr>
            <a:r>
              <a:rPr lang="en-US" sz="2400" dirty="0" smtClean="0">
                <a:solidFill>
                  <a:srgbClr val="003087"/>
                </a:solidFill>
                <a:sym typeface="Wingdings"/>
              </a:rPr>
              <a:t>With Q ~ 2e10!</a:t>
            </a:r>
          </a:p>
          <a:p>
            <a:pPr marL="342900" indent="-342900" defTabSz="457200" fontAlgn="base">
              <a:spcBef>
                <a:spcPct val="0"/>
              </a:spcBef>
              <a:spcAft>
                <a:spcPct val="0"/>
              </a:spcAft>
              <a:buFont typeface="Arial"/>
              <a:buChar char="•"/>
            </a:pPr>
            <a:endParaRPr lang="en-US" sz="2400" dirty="0">
              <a:solidFill>
                <a:srgbClr val="003087"/>
              </a:solidFill>
              <a:sym typeface="Wingdings"/>
            </a:endParaRPr>
          </a:p>
          <a:p>
            <a:pPr marL="342900" indent="-342900" defTabSz="457200" fontAlgn="base">
              <a:spcBef>
                <a:spcPct val="0"/>
              </a:spcBef>
              <a:spcAft>
                <a:spcPct val="0"/>
              </a:spcAft>
              <a:buFont typeface="Arial"/>
              <a:buChar char="•"/>
            </a:pPr>
            <a:r>
              <a:rPr lang="en-US" sz="2400" dirty="0" smtClean="0">
                <a:solidFill>
                  <a:srgbClr val="003087"/>
                </a:solidFill>
                <a:sym typeface="Wingdings"/>
              </a:rPr>
              <a:t>Q at ~ 35 MV/m ~ 2.3e10!</a:t>
            </a:r>
            <a:endParaRPr lang="en-US" sz="2400" dirty="0">
              <a:solidFill>
                <a:srgbClr val="003087"/>
              </a:solidFill>
            </a:endParaRPr>
          </a:p>
        </p:txBody>
      </p:sp>
      <p:sp>
        <p:nvSpPr>
          <p:cNvPr id="9" name="TextBox 8"/>
          <p:cNvSpPr txBox="1"/>
          <p:nvPr/>
        </p:nvSpPr>
        <p:spPr>
          <a:xfrm>
            <a:off x="736827" y="5847562"/>
            <a:ext cx="6878806" cy="461665"/>
          </a:xfrm>
          <a:prstGeom prst="rect">
            <a:avLst/>
          </a:prstGeom>
          <a:noFill/>
        </p:spPr>
        <p:txBody>
          <a:bodyPr wrap="none" rtlCol="0">
            <a:spAutoFit/>
          </a:bodyPr>
          <a:lstStyle/>
          <a:p>
            <a:pPr defTabSz="457200" fontAlgn="base">
              <a:spcBef>
                <a:spcPct val="0"/>
              </a:spcBef>
              <a:spcAft>
                <a:spcPct val="0"/>
              </a:spcAft>
            </a:pPr>
            <a:r>
              <a:rPr lang="en-US" sz="2400" dirty="0" smtClean="0">
                <a:solidFill>
                  <a:srgbClr val="003087"/>
                </a:solidFill>
              </a:rPr>
              <a:t>Increase in Q factor of two, increase in gradient ~15%</a:t>
            </a:r>
            <a:endParaRPr lang="en-US" sz="2400" dirty="0">
              <a:solidFill>
                <a:srgbClr val="003087"/>
              </a:solidFill>
            </a:endParaRPr>
          </a:p>
        </p:txBody>
      </p:sp>
      <p:pic>
        <p:nvPicPr>
          <p:cNvPr id="10" name="Picture 9"/>
          <p:cNvPicPr>
            <a:picLocks noChangeAspect="1"/>
          </p:cNvPicPr>
          <p:nvPr/>
        </p:nvPicPr>
        <p:blipFill>
          <a:blip r:embed="rId3"/>
          <a:stretch>
            <a:fillRect/>
          </a:stretch>
        </p:blipFill>
        <p:spPr>
          <a:xfrm>
            <a:off x="207554" y="835669"/>
            <a:ext cx="5934412" cy="5011893"/>
          </a:xfrm>
          <a:prstGeom prst="rect">
            <a:avLst/>
          </a:prstGeom>
        </p:spPr>
      </p:pic>
      <p:sp>
        <p:nvSpPr>
          <p:cNvPr id="12" name="TextBox 11"/>
          <p:cNvSpPr txBox="1"/>
          <p:nvPr/>
        </p:nvSpPr>
        <p:spPr>
          <a:xfrm>
            <a:off x="5375749" y="4749086"/>
            <a:ext cx="3634867" cy="307777"/>
          </a:xfrm>
          <a:prstGeom prst="rect">
            <a:avLst/>
          </a:prstGeom>
          <a:noFill/>
        </p:spPr>
        <p:txBody>
          <a:bodyPr wrap="none" rtlCol="0">
            <a:spAutoFit/>
          </a:bodyPr>
          <a:lstStyle/>
          <a:p>
            <a:pPr defTabSz="457200" fontAlgn="base">
              <a:spcBef>
                <a:spcPct val="0"/>
              </a:spcBef>
              <a:spcAft>
                <a:spcPct val="0"/>
              </a:spcAft>
            </a:pPr>
            <a:r>
              <a:rPr lang="en-US" sz="1400" dirty="0" smtClean="0">
                <a:solidFill>
                  <a:srgbClr val="003087"/>
                </a:solidFill>
              </a:rPr>
              <a:t>A. Grassellino et al, in submission to SUST rapid</a:t>
            </a:r>
            <a:endParaRPr lang="en-US" sz="1400" dirty="0">
              <a:solidFill>
                <a:srgbClr val="003087"/>
              </a:solidFill>
            </a:endParaRPr>
          </a:p>
        </p:txBody>
      </p:sp>
    </p:spTree>
    <p:extLst>
      <p:ext uri="{BB962C8B-B14F-4D97-AF65-F5344CB8AC3E}">
        <p14:creationId xmlns:p14="http://schemas.microsoft.com/office/powerpoint/2010/main" val="39247653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Nb</a:t>
            </a:r>
            <a:r>
              <a:rPr lang="en-US" baseline="-25000" dirty="0" smtClean="0"/>
              <a:t>3</a:t>
            </a:r>
            <a:r>
              <a:rPr lang="en-US" dirty="0" smtClean="0"/>
              <a:t>Sn SRF Cavities</a:t>
            </a:r>
            <a:endParaRPr lang="en-US" dirty="0"/>
          </a:p>
        </p:txBody>
      </p:sp>
      <p:sp>
        <p:nvSpPr>
          <p:cNvPr id="4" name="Date Placeholder 3"/>
          <p:cNvSpPr>
            <a:spLocks noGrp="1"/>
          </p:cNvSpPr>
          <p:nvPr>
            <p:ph type="dt" sz="half" idx="2"/>
          </p:nvPr>
        </p:nvSpPr>
        <p:spPr/>
        <p:txBody>
          <a:bodyPr/>
          <a:lstStyle/>
          <a:p>
            <a:pPr>
              <a:defRPr/>
            </a:pPr>
            <a:fld id="{8F875A73-027C-44A2-A633-5B6E608B0AA1}" type="datetime1">
              <a:rPr lang="en-US"/>
              <a:pPr>
                <a:defRPr/>
              </a:pPr>
              <a:t>7/28/2016</a:t>
            </a:fld>
            <a:endParaRPr lang="en-US" dirty="0"/>
          </a:p>
        </p:txBody>
      </p:sp>
      <p:sp>
        <p:nvSpPr>
          <p:cNvPr id="5" name="Footer Placeholder 4"/>
          <p:cNvSpPr>
            <a:spLocks noGrp="1"/>
          </p:cNvSpPr>
          <p:nvPr>
            <p:ph type="ftr" sz="quarter" idx="3"/>
          </p:nvPr>
        </p:nvSpPr>
        <p:spPr/>
        <p:txBody>
          <a:bodyPr/>
          <a:lstStyle/>
          <a:p>
            <a:pPr>
              <a:defRPr/>
            </a:pPr>
            <a:r>
              <a:rPr lang="pl-PL" smtClean="0"/>
              <a:t>| </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a:pPr>
                <a:defRPr/>
              </a:pPr>
              <a:t>29</a:t>
            </a:fld>
            <a:endParaRPr lang="en-US" dirty="0"/>
          </a:p>
        </p:txBody>
      </p:sp>
      <p:grpSp>
        <p:nvGrpSpPr>
          <p:cNvPr id="45" name="Group 44"/>
          <p:cNvGrpSpPr>
            <a:grpSpLocks noChangeAspect="1"/>
          </p:cNvGrpSpPr>
          <p:nvPr/>
        </p:nvGrpSpPr>
        <p:grpSpPr>
          <a:xfrm>
            <a:off x="134934" y="4890851"/>
            <a:ext cx="5360175" cy="1394601"/>
            <a:chOff x="0" y="3904457"/>
            <a:chExt cx="9144000" cy="2379071"/>
          </a:xfrm>
        </p:grpSpPr>
        <p:grpSp>
          <p:nvGrpSpPr>
            <p:cNvPr id="7" name="Group 6"/>
            <p:cNvGrpSpPr>
              <a:grpSpLocks noChangeAspect="1"/>
            </p:cNvGrpSpPr>
            <p:nvPr/>
          </p:nvGrpSpPr>
          <p:grpSpPr>
            <a:xfrm>
              <a:off x="0" y="3906088"/>
              <a:ext cx="2756698" cy="2377440"/>
              <a:chOff x="152400" y="2514600"/>
              <a:chExt cx="3092450" cy="2667000"/>
            </a:xfrm>
          </p:grpSpPr>
          <p:pic>
            <p:nvPicPr>
              <p:cNvPr id="8" name="Picture 7" descr="20140914 STEM-BF Nb3Sn on Nb Tecnai 200kV-2.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514600"/>
                <a:ext cx="30924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p:cNvSpPr txBox="1">
                <a:spLocks noChangeArrowheads="1"/>
              </p:cNvSpPr>
              <p:nvPr/>
            </p:nvSpPr>
            <p:spPr bwMode="auto">
              <a:xfrm>
                <a:off x="2368889" y="2771155"/>
                <a:ext cx="4555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err="1">
                    <a:solidFill>
                      <a:prstClr val="black"/>
                    </a:solidFill>
                  </a:rPr>
                  <a:t>Nb</a:t>
                </a:r>
                <a:endParaRPr lang="en-US" altLang="en-US" dirty="0">
                  <a:solidFill>
                    <a:prstClr val="black"/>
                  </a:solidFill>
                </a:endParaRPr>
              </a:p>
            </p:txBody>
          </p:sp>
          <p:sp>
            <p:nvSpPr>
              <p:cNvPr id="10" name="TextBox 10"/>
              <p:cNvSpPr txBox="1">
                <a:spLocks noChangeArrowheads="1"/>
              </p:cNvSpPr>
              <p:nvPr/>
            </p:nvSpPr>
            <p:spPr bwMode="auto">
              <a:xfrm>
                <a:off x="879771" y="2615359"/>
                <a:ext cx="761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a:solidFill>
                      <a:prstClr val="black"/>
                    </a:solidFill>
                  </a:rPr>
                  <a:t>Nb</a:t>
                </a:r>
                <a:r>
                  <a:rPr lang="en-US" altLang="en-US" baseline="-25000" dirty="0">
                    <a:solidFill>
                      <a:prstClr val="black"/>
                    </a:solidFill>
                  </a:rPr>
                  <a:t>3</a:t>
                </a:r>
                <a:r>
                  <a:rPr lang="en-US" altLang="en-US" dirty="0">
                    <a:solidFill>
                      <a:prstClr val="black"/>
                    </a:solidFill>
                  </a:rPr>
                  <a:t>Sn</a:t>
                </a:r>
              </a:p>
            </p:txBody>
          </p:sp>
        </p:grpSp>
        <p:grpSp>
          <p:nvGrpSpPr>
            <p:cNvPr id="11" name="Group 10"/>
            <p:cNvGrpSpPr>
              <a:grpSpLocks noChangeAspect="1"/>
            </p:cNvGrpSpPr>
            <p:nvPr/>
          </p:nvGrpSpPr>
          <p:grpSpPr>
            <a:xfrm>
              <a:off x="3010015" y="3904457"/>
              <a:ext cx="2938585" cy="2377439"/>
              <a:chOff x="0" y="0"/>
              <a:chExt cx="3300413" cy="2670175"/>
            </a:xfrm>
          </p:grpSpPr>
          <p:pic>
            <p:nvPicPr>
              <p:cNvPr id="12" name="Picture 5" descr="Sn L_1 MthinAt map-2.t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175"/>
                <a:ext cx="33004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Nb L_1 MthinAt map-2.t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3004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850083" y="2319295"/>
                <a:ext cx="868074" cy="265359"/>
              </a:xfrm>
              <a:prstGeom prst="rect">
                <a:avLst/>
              </a:prstGeom>
              <a:solidFill>
                <a:sysClr val="windowText" lastClr="000000"/>
              </a:solidFill>
            </p:spPr>
            <p:txBody>
              <a:bodyPr wrap="square" lIns="0" tIns="0" rIns="0" bIns="0" rtlCol="0">
                <a:spAutoFit/>
              </a:bodyPr>
              <a:lstStyle/>
              <a:p>
                <a:pPr algn="ctr">
                  <a:defRPr/>
                </a:pPr>
                <a:r>
                  <a:rPr lang="en-US" sz="900" kern="0" dirty="0" err="1" smtClean="0">
                    <a:solidFill>
                      <a:prstClr val="white"/>
                    </a:solidFill>
                  </a:rPr>
                  <a:t>Nb</a:t>
                </a:r>
                <a:r>
                  <a:rPr lang="en-US" sz="900" kern="0" dirty="0" smtClean="0">
                    <a:solidFill>
                      <a:prstClr val="white"/>
                    </a:solidFill>
                  </a:rPr>
                  <a:t> L</a:t>
                </a:r>
              </a:p>
            </p:txBody>
          </p:sp>
          <p:sp>
            <p:nvSpPr>
              <p:cNvPr id="17" name="TextBox 16"/>
              <p:cNvSpPr txBox="1"/>
              <p:nvPr/>
            </p:nvSpPr>
            <p:spPr>
              <a:xfrm>
                <a:off x="55389" y="2332679"/>
                <a:ext cx="868074" cy="235877"/>
              </a:xfrm>
              <a:prstGeom prst="rect">
                <a:avLst/>
              </a:prstGeom>
              <a:solidFill>
                <a:sysClr val="windowText" lastClr="000000"/>
              </a:solidFill>
            </p:spPr>
            <p:txBody>
              <a:bodyPr wrap="square" lIns="0" tIns="0" rIns="0" bIns="0" rtlCol="0">
                <a:spAutoFit/>
              </a:bodyPr>
              <a:lstStyle/>
              <a:p>
                <a:pPr algn="ctr">
                  <a:defRPr/>
                </a:pPr>
                <a:r>
                  <a:rPr lang="en-US" sz="800" kern="0" dirty="0" smtClean="0">
                    <a:solidFill>
                      <a:prstClr val="white"/>
                    </a:solidFill>
                  </a:rPr>
                  <a:t>0.5 </a:t>
                </a:r>
                <a:r>
                  <a:rPr lang="el-GR" sz="800" kern="0" dirty="0" smtClean="0">
                    <a:solidFill>
                      <a:prstClr val="white"/>
                    </a:solidFill>
                  </a:rPr>
                  <a:t>μ</a:t>
                </a:r>
                <a:r>
                  <a:rPr lang="en-US" sz="800" kern="0" dirty="0" smtClean="0">
                    <a:solidFill>
                      <a:prstClr val="white"/>
                    </a:solidFill>
                  </a:rPr>
                  <a:t>m</a:t>
                </a:r>
              </a:p>
            </p:txBody>
          </p:sp>
        </p:grpSp>
        <p:grpSp>
          <p:nvGrpSpPr>
            <p:cNvPr id="18" name="Group 17"/>
            <p:cNvGrpSpPr>
              <a:grpSpLocks noChangeAspect="1"/>
            </p:cNvGrpSpPr>
            <p:nvPr/>
          </p:nvGrpSpPr>
          <p:grpSpPr>
            <a:xfrm>
              <a:off x="6201918" y="3905870"/>
              <a:ext cx="2942082" cy="2377438"/>
              <a:chOff x="5828415" y="2587625"/>
              <a:chExt cx="3300413" cy="2667000"/>
            </a:xfrm>
          </p:grpSpPr>
          <p:pic>
            <p:nvPicPr>
              <p:cNvPr id="19" name="Picture 5" descr="Sn L_1 MthinAt map-2.t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28415" y="2587625"/>
                <a:ext cx="33004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6572166" y="4925053"/>
                <a:ext cx="842893" cy="265044"/>
              </a:xfrm>
              <a:prstGeom prst="rect">
                <a:avLst/>
              </a:prstGeom>
              <a:solidFill>
                <a:sysClr val="windowText" lastClr="000000"/>
              </a:solidFill>
            </p:spPr>
            <p:txBody>
              <a:bodyPr wrap="square" lIns="0" tIns="0" rIns="0" bIns="0" rtlCol="0">
                <a:spAutoFit/>
              </a:bodyPr>
              <a:lstStyle/>
              <a:p>
                <a:pPr algn="ctr">
                  <a:defRPr/>
                </a:pPr>
                <a:r>
                  <a:rPr lang="en-US" sz="900" kern="0" dirty="0" smtClean="0">
                    <a:solidFill>
                      <a:prstClr val="white"/>
                    </a:solidFill>
                  </a:rPr>
                  <a:t>Sn L</a:t>
                </a:r>
              </a:p>
            </p:txBody>
          </p:sp>
          <p:sp>
            <p:nvSpPr>
              <p:cNvPr id="23" name="TextBox 22"/>
              <p:cNvSpPr txBox="1"/>
              <p:nvPr/>
            </p:nvSpPr>
            <p:spPr>
              <a:xfrm>
                <a:off x="5834007" y="4917303"/>
                <a:ext cx="842893" cy="235596"/>
              </a:xfrm>
              <a:prstGeom prst="rect">
                <a:avLst/>
              </a:prstGeom>
              <a:solidFill>
                <a:sysClr val="windowText" lastClr="000000"/>
              </a:solidFill>
            </p:spPr>
            <p:txBody>
              <a:bodyPr wrap="square" lIns="0" tIns="0" rIns="0" bIns="0" rtlCol="0">
                <a:spAutoFit/>
              </a:bodyPr>
              <a:lstStyle/>
              <a:p>
                <a:pPr algn="ctr">
                  <a:defRPr/>
                </a:pPr>
                <a:r>
                  <a:rPr lang="en-US" sz="800" kern="0" dirty="0" smtClean="0">
                    <a:solidFill>
                      <a:prstClr val="white"/>
                    </a:solidFill>
                  </a:rPr>
                  <a:t>0.5 </a:t>
                </a:r>
                <a:r>
                  <a:rPr lang="el-GR" sz="800" kern="0" dirty="0" smtClean="0">
                    <a:solidFill>
                      <a:prstClr val="white"/>
                    </a:solidFill>
                  </a:rPr>
                  <a:t>μ</a:t>
                </a:r>
                <a:r>
                  <a:rPr lang="en-US" sz="800" kern="0" dirty="0" smtClean="0">
                    <a:solidFill>
                      <a:prstClr val="white"/>
                    </a:solidFill>
                  </a:rPr>
                  <a:t>m</a:t>
                </a:r>
              </a:p>
            </p:txBody>
          </p:sp>
        </p:grpSp>
      </p:grpSp>
      <p:pic>
        <p:nvPicPr>
          <p:cNvPr id="24" name="Content Placeholder 6"/>
          <p:cNvPicPr>
            <a:picLocks noChangeAspect="1"/>
          </p:cNvPicPr>
          <p:nvPr/>
        </p:nvPicPr>
        <p:blipFill rotWithShape="1">
          <a:blip r:embed="rId7"/>
          <a:srcRect l="22786" t="21662" r="15305" b="12593"/>
          <a:stretch/>
        </p:blipFill>
        <p:spPr>
          <a:xfrm>
            <a:off x="5970480" y="3636595"/>
            <a:ext cx="2944920" cy="1700514"/>
          </a:xfrm>
          <a:prstGeom prst="rect">
            <a:avLst/>
          </a:prstGeom>
        </p:spPr>
      </p:pic>
      <p:pic>
        <p:nvPicPr>
          <p:cNvPr id="46" name="Picture 45"/>
          <p:cNvPicPr>
            <a:picLocks noChangeAspect="1"/>
          </p:cNvPicPr>
          <p:nvPr/>
        </p:nvPicPr>
        <p:blipFill>
          <a:blip r:embed="rId8"/>
          <a:stretch>
            <a:fillRect/>
          </a:stretch>
        </p:blipFill>
        <p:spPr>
          <a:xfrm>
            <a:off x="5689629" y="507763"/>
            <a:ext cx="3350521" cy="2189227"/>
          </a:xfrm>
          <a:prstGeom prst="rect">
            <a:avLst/>
          </a:prstGeom>
        </p:spPr>
      </p:pic>
      <p:cxnSp>
        <p:nvCxnSpPr>
          <p:cNvPr id="47" name="Straight Connector 46"/>
          <p:cNvCxnSpPr/>
          <p:nvPr/>
        </p:nvCxnSpPr>
        <p:spPr>
          <a:xfrm flipH="1" flipV="1">
            <a:off x="6935211" y="575670"/>
            <a:ext cx="1651440" cy="1563971"/>
          </a:xfrm>
          <a:prstGeom prst="line">
            <a:avLst/>
          </a:prstGeom>
          <a:noFill/>
          <a:ln w="22225" cap="flat" cmpd="sng" algn="ctr">
            <a:solidFill>
              <a:sysClr val="windowText" lastClr="000000"/>
            </a:solidFill>
            <a:prstDash val="solid"/>
            <a:miter lim="800000"/>
            <a:tailEnd type="stealth" w="lg" len="lg"/>
          </a:ln>
          <a:effectLst/>
        </p:spPr>
      </p:cxnSp>
      <p:sp>
        <p:nvSpPr>
          <p:cNvPr id="51" name="Rectangle 50"/>
          <p:cNvSpPr/>
          <p:nvPr/>
        </p:nvSpPr>
        <p:spPr>
          <a:xfrm>
            <a:off x="5768942" y="36880"/>
            <a:ext cx="3349585" cy="523220"/>
          </a:xfrm>
          <a:prstGeom prst="rect">
            <a:avLst/>
          </a:prstGeom>
        </p:spPr>
        <p:txBody>
          <a:bodyPr wrap="square">
            <a:spAutoFit/>
          </a:bodyPr>
          <a:lstStyle/>
          <a:p>
            <a:pPr algn="ctr"/>
            <a:r>
              <a:rPr lang="en-US" sz="1400" dirty="0">
                <a:solidFill>
                  <a:prstClr val="black"/>
                </a:solidFill>
              </a:rPr>
              <a:t>S. Posen, N. Valles, and M. Liepe, </a:t>
            </a:r>
            <a:r>
              <a:rPr lang="en-US" sz="1400" i="1" dirty="0" smtClean="0">
                <a:solidFill>
                  <a:prstClr val="black"/>
                </a:solidFill>
              </a:rPr>
              <a:t>Phys</a:t>
            </a:r>
            <a:r>
              <a:rPr lang="en-US" sz="1400" i="1" dirty="0">
                <a:solidFill>
                  <a:prstClr val="black"/>
                </a:solidFill>
              </a:rPr>
              <a:t>. Rev. Lett</a:t>
            </a:r>
            <a:r>
              <a:rPr lang="en-US" sz="1400" i="1" dirty="0" smtClean="0">
                <a:solidFill>
                  <a:prstClr val="black"/>
                </a:solidFill>
              </a:rPr>
              <a:t>.</a:t>
            </a:r>
            <a:r>
              <a:rPr lang="en-US" sz="1400" dirty="0" smtClean="0">
                <a:solidFill>
                  <a:prstClr val="black"/>
                </a:solidFill>
              </a:rPr>
              <a:t>, </a:t>
            </a:r>
            <a:r>
              <a:rPr lang="en-US" sz="1400" dirty="0">
                <a:solidFill>
                  <a:prstClr val="black"/>
                </a:solidFill>
              </a:rPr>
              <a:t>115, 047001 (2015).</a:t>
            </a:r>
          </a:p>
        </p:txBody>
      </p:sp>
      <p:sp>
        <p:nvSpPr>
          <p:cNvPr id="2" name="Content Placeholder 1"/>
          <p:cNvSpPr>
            <a:spLocks noGrp="1"/>
          </p:cNvSpPr>
          <p:nvPr>
            <p:ph idx="1"/>
          </p:nvPr>
        </p:nvSpPr>
        <p:spPr>
          <a:xfrm>
            <a:off x="56189" y="884956"/>
            <a:ext cx="5203788" cy="3952738"/>
          </a:xfrm>
        </p:spPr>
        <p:txBody>
          <a:bodyPr/>
          <a:lstStyle/>
          <a:p>
            <a:r>
              <a:rPr lang="en-US" dirty="0"/>
              <a:t>Predicted </a:t>
            </a:r>
            <a:r>
              <a:rPr lang="en-US" dirty="0" smtClean="0"/>
              <a:t>superheating field 2x as high as niobium: </a:t>
            </a:r>
            <a:r>
              <a:rPr lang="en-US" dirty="0" smtClean="0">
                <a:solidFill>
                  <a:schemeClr val="tx1"/>
                </a:solidFill>
              </a:rPr>
              <a:t>potential to increase reach of SRF accelerators</a:t>
            </a:r>
            <a:endParaRPr lang="en-US" dirty="0">
              <a:solidFill>
                <a:schemeClr val="tx1"/>
              </a:solidFill>
            </a:endParaRPr>
          </a:p>
          <a:p>
            <a:r>
              <a:rPr lang="en-US" dirty="0" smtClean="0"/>
              <a:t>High Q</a:t>
            </a:r>
            <a:r>
              <a:rPr lang="en-US" baseline="-25000" dirty="0" smtClean="0"/>
              <a:t>0</a:t>
            </a:r>
            <a:r>
              <a:rPr lang="en-US" dirty="0" smtClean="0"/>
              <a:t> at high temperature</a:t>
            </a:r>
            <a:r>
              <a:rPr lang="en-US" dirty="0"/>
              <a:t>: </a:t>
            </a:r>
            <a:r>
              <a:rPr lang="en-US" dirty="0" smtClean="0"/>
              <a:t>simpler </a:t>
            </a:r>
            <a:r>
              <a:rPr lang="en-US" dirty="0" err="1" smtClean="0"/>
              <a:t>cryoplant</a:t>
            </a:r>
            <a:r>
              <a:rPr lang="en-US" dirty="0"/>
              <a:t> </a:t>
            </a:r>
            <a:r>
              <a:rPr lang="en-US" dirty="0" smtClean="0"/>
              <a:t>with </a:t>
            </a:r>
            <a:r>
              <a:rPr lang="en-US" dirty="0"/>
              <a:t>3-4x </a:t>
            </a:r>
            <a:r>
              <a:rPr lang="en-US" dirty="0" smtClean="0">
                <a:solidFill>
                  <a:schemeClr val="tx1"/>
                </a:solidFill>
              </a:rPr>
              <a:t>higher efficiency </a:t>
            </a:r>
            <a:r>
              <a:rPr lang="en-US" dirty="0" smtClean="0"/>
              <a:t>at 4.2 K vs 2 K</a:t>
            </a:r>
          </a:p>
          <a:p>
            <a:r>
              <a:rPr lang="en-US" dirty="0" smtClean="0"/>
              <a:t>New Fermilab program aims to understand and overcome limitation mechanisms in this material and coat </a:t>
            </a:r>
            <a:r>
              <a:rPr lang="en-US" dirty="0" err="1" smtClean="0"/>
              <a:t>multicell</a:t>
            </a:r>
            <a:r>
              <a:rPr lang="en-US" dirty="0" smtClean="0"/>
              <a:t> cavities</a:t>
            </a:r>
          </a:p>
        </p:txBody>
      </p:sp>
      <p:sp>
        <p:nvSpPr>
          <p:cNvPr id="56" name="Rectangle 55"/>
          <p:cNvSpPr/>
          <p:nvPr/>
        </p:nvSpPr>
        <p:spPr>
          <a:xfrm>
            <a:off x="206770" y="5726881"/>
            <a:ext cx="1573038" cy="400110"/>
          </a:xfrm>
          <a:prstGeom prst="rect">
            <a:avLst/>
          </a:prstGeom>
        </p:spPr>
        <p:txBody>
          <a:bodyPr wrap="square">
            <a:spAutoFit/>
          </a:bodyPr>
          <a:lstStyle/>
          <a:p>
            <a:pPr algn="ctr"/>
            <a:r>
              <a:rPr lang="en-US" sz="1000" dirty="0" smtClean="0">
                <a:solidFill>
                  <a:prstClr val="white"/>
                </a:solidFill>
              </a:rPr>
              <a:t>C. Becker et al., </a:t>
            </a:r>
            <a:r>
              <a:rPr lang="en-US" sz="1000" i="1" dirty="0" smtClean="0">
                <a:solidFill>
                  <a:prstClr val="white"/>
                </a:solidFill>
              </a:rPr>
              <a:t>App</a:t>
            </a:r>
            <a:r>
              <a:rPr lang="en-US" sz="1000" i="1" dirty="0">
                <a:solidFill>
                  <a:prstClr val="white"/>
                </a:solidFill>
              </a:rPr>
              <a:t>. Phys. Lett</a:t>
            </a:r>
            <a:r>
              <a:rPr lang="en-US" sz="1000" i="1" dirty="0" smtClean="0">
                <a:solidFill>
                  <a:prstClr val="white"/>
                </a:solidFill>
              </a:rPr>
              <a:t>.</a:t>
            </a:r>
            <a:r>
              <a:rPr lang="en-US" sz="1000" dirty="0" smtClean="0">
                <a:solidFill>
                  <a:prstClr val="white"/>
                </a:solidFill>
              </a:rPr>
              <a:t>, </a:t>
            </a:r>
            <a:r>
              <a:rPr lang="en-US" sz="1000" dirty="0">
                <a:solidFill>
                  <a:prstClr val="white"/>
                </a:solidFill>
              </a:rPr>
              <a:t>106, </a:t>
            </a:r>
            <a:r>
              <a:rPr lang="en-US" sz="1000" dirty="0" smtClean="0">
                <a:solidFill>
                  <a:prstClr val="white"/>
                </a:solidFill>
              </a:rPr>
              <a:t>082602 </a:t>
            </a:r>
            <a:r>
              <a:rPr lang="en-US" sz="1000" dirty="0">
                <a:solidFill>
                  <a:prstClr val="white"/>
                </a:solidFill>
              </a:rPr>
              <a:t>(2015).</a:t>
            </a:r>
          </a:p>
        </p:txBody>
      </p:sp>
      <p:sp>
        <p:nvSpPr>
          <p:cNvPr id="60" name="Rectangle 59"/>
          <p:cNvSpPr/>
          <p:nvPr/>
        </p:nvSpPr>
        <p:spPr>
          <a:xfrm>
            <a:off x="5689629" y="2744526"/>
            <a:ext cx="3404366" cy="523220"/>
          </a:xfrm>
          <a:prstGeom prst="rect">
            <a:avLst/>
          </a:prstGeom>
        </p:spPr>
        <p:txBody>
          <a:bodyPr wrap="square">
            <a:spAutoFit/>
          </a:bodyPr>
          <a:lstStyle/>
          <a:p>
            <a:pPr algn="ctr"/>
            <a:r>
              <a:rPr lang="en-US" sz="1400" dirty="0" smtClean="0">
                <a:solidFill>
                  <a:prstClr val="black"/>
                </a:solidFill>
              </a:rPr>
              <a:t>Extrapolation suggests 350 </a:t>
            </a:r>
            <a:r>
              <a:rPr lang="en-US" sz="1400" dirty="0" err="1" smtClean="0">
                <a:solidFill>
                  <a:prstClr val="black"/>
                </a:solidFill>
              </a:rPr>
              <a:t>mT</a:t>
            </a:r>
            <a:r>
              <a:rPr lang="en-US" sz="1400" dirty="0" smtClean="0">
                <a:solidFill>
                  <a:prstClr val="black"/>
                </a:solidFill>
              </a:rPr>
              <a:t> ~ 80 MV/m possible if defects can be mitigated</a:t>
            </a:r>
            <a:endParaRPr lang="en-US" sz="1400" dirty="0">
              <a:solidFill>
                <a:prstClr val="black"/>
              </a:solidFill>
            </a:endParaRPr>
          </a:p>
        </p:txBody>
      </p:sp>
      <p:sp>
        <p:nvSpPr>
          <p:cNvPr id="61" name="Rectangle 60"/>
          <p:cNvSpPr/>
          <p:nvPr/>
        </p:nvSpPr>
        <p:spPr>
          <a:xfrm>
            <a:off x="5848933" y="5285530"/>
            <a:ext cx="3331500" cy="738664"/>
          </a:xfrm>
          <a:prstGeom prst="rect">
            <a:avLst/>
          </a:prstGeom>
        </p:spPr>
        <p:txBody>
          <a:bodyPr wrap="square">
            <a:spAutoFit/>
          </a:bodyPr>
          <a:lstStyle/>
          <a:p>
            <a:pPr algn="ctr"/>
            <a:r>
              <a:rPr lang="en-US" sz="1400" dirty="0" smtClean="0">
                <a:solidFill>
                  <a:prstClr val="black"/>
                </a:solidFill>
              </a:rPr>
              <a:t>Largest-ever Nb</a:t>
            </a:r>
            <a:r>
              <a:rPr lang="en-US" sz="1400" baseline="-25000" dirty="0" smtClean="0">
                <a:solidFill>
                  <a:prstClr val="black"/>
                </a:solidFill>
              </a:rPr>
              <a:t>3</a:t>
            </a:r>
            <a:r>
              <a:rPr lang="en-US" sz="1400" dirty="0" smtClean="0">
                <a:solidFill>
                  <a:prstClr val="black"/>
                </a:solidFill>
              </a:rPr>
              <a:t>Sn SRF cavity coating chamber in fabrication: coatings for 9-cell 1.3 GHz cavities and 650 MHz 5-cell cavities</a:t>
            </a:r>
            <a:endParaRPr lang="en-US" sz="1400" dirty="0">
              <a:solidFill>
                <a:prstClr val="black"/>
              </a:solidFill>
            </a:endParaRPr>
          </a:p>
        </p:txBody>
      </p:sp>
    </p:spTree>
    <p:extLst>
      <p:ext uri="{BB962C8B-B14F-4D97-AF65-F5344CB8AC3E}">
        <p14:creationId xmlns:p14="http://schemas.microsoft.com/office/powerpoint/2010/main" val="2762571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976" y="137852"/>
            <a:ext cx="7772400" cy="1470025"/>
          </a:xfrm>
        </p:spPr>
        <p:txBody>
          <a:bodyPr/>
          <a:lstStyle/>
          <a:p>
            <a:r>
              <a:rPr lang="en-US" dirty="0">
                <a:solidFill>
                  <a:srgbClr val="FFFF00"/>
                </a:solidFill>
                <a:latin typeface="Calibri Light" panose="020F0302020204030204" pitchFamily="34" charset="0"/>
              </a:rPr>
              <a:t>GEM*STAR</a:t>
            </a:r>
          </a:p>
        </p:txBody>
      </p:sp>
      <p:sp>
        <p:nvSpPr>
          <p:cNvPr id="3" name="Subtitle 2"/>
          <p:cNvSpPr>
            <a:spLocks noGrp="1"/>
          </p:cNvSpPr>
          <p:nvPr>
            <p:ph type="subTitle" idx="1"/>
          </p:nvPr>
        </p:nvSpPr>
        <p:spPr>
          <a:xfrm>
            <a:off x="483084" y="1596787"/>
            <a:ext cx="8210540" cy="2056263"/>
          </a:xfrm>
        </p:spPr>
        <p:txBody>
          <a:bodyPr>
            <a:normAutofit fontScale="25000" lnSpcReduction="20000"/>
          </a:bodyPr>
          <a:lstStyle/>
          <a:p>
            <a:r>
              <a:rPr lang="en-US" sz="8000" i="1" dirty="0">
                <a:solidFill>
                  <a:srgbClr val="FFFF00"/>
                </a:solidFill>
              </a:rPr>
              <a:t>Reinventing Nuclear Power by Combining Accelerator Technology with Molten Salt Reactor Technology</a:t>
            </a:r>
          </a:p>
          <a:p>
            <a:endParaRPr lang="en-US" sz="8000" i="1" dirty="0">
              <a:solidFill>
                <a:srgbClr val="FFFF00"/>
              </a:solidFill>
            </a:endParaRPr>
          </a:p>
          <a:p>
            <a:pPr algn="l"/>
            <a:r>
              <a:rPr lang="en-US" sz="8000" i="1" dirty="0">
                <a:solidFill>
                  <a:srgbClr val="FFFF00"/>
                </a:solidFill>
              </a:rPr>
              <a:t>GEM*STAR </a:t>
            </a:r>
          </a:p>
          <a:p>
            <a:pPr algn="l"/>
            <a:r>
              <a:rPr lang="en-US" sz="8000" i="1" u="sng" dirty="0">
                <a:solidFill>
                  <a:srgbClr val="FFFF00"/>
                </a:solidFill>
              </a:rPr>
              <a:t>G</a:t>
            </a:r>
            <a:r>
              <a:rPr lang="en-US" sz="8000" i="1" dirty="0">
                <a:solidFill>
                  <a:srgbClr val="FFFF00"/>
                </a:solidFill>
              </a:rPr>
              <a:t>reen </a:t>
            </a:r>
            <a:r>
              <a:rPr lang="en-US" sz="8000" i="1" u="sng" dirty="0">
                <a:solidFill>
                  <a:srgbClr val="FFFF00"/>
                </a:solidFill>
              </a:rPr>
              <a:t>E</a:t>
            </a:r>
            <a:r>
              <a:rPr lang="en-US" sz="8000" i="1" dirty="0">
                <a:solidFill>
                  <a:srgbClr val="FFFF00"/>
                </a:solidFill>
              </a:rPr>
              <a:t>nergy </a:t>
            </a:r>
            <a:r>
              <a:rPr lang="en-US" sz="8000" i="1" u="sng" dirty="0">
                <a:solidFill>
                  <a:srgbClr val="FFFF00"/>
                </a:solidFill>
              </a:rPr>
              <a:t>M</a:t>
            </a:r>
            <a:r>
              <a:rPr lang="en-US" sz="8000" i="1" dirty="0">
                <a:solidFill>
                  <a:srgbClr val="FFFF00"/>
                </a:solidFill>
              </a:rPr>
              <a:t>ultiplier-</a:t>
            </a:r>
            <a:r>
              <a:rPr lang="en-US" sz="8000" i="1" u="sng" dirty="0">
                <a:solidFill>
                  <a:srgbClr val="FFFF00"/>
                </a:solidFill>
              </a:rPr>
              <a:t>S</a:t>
            </a:r>
            <a:r>
              <a:rPr lang="en-US" sz="8000" i="1" dirty="0">
                <a:solidFill>
                  <a:srgbClr val="FFFF00"/>
                </a:solidFill>
              </a:rPr>
              <a:t>ubcritical </a:t>
            </a:r>
            <a:r>
              <a:rPr lang="en-US" sz="8000" i="1" u="sng" dirty="0">
                <a:solidFill>
                  <a:srgbClr val="FFFF00"/>
                </a:solidFill>
              </a:rPr>
              <a:t>T</a:t>
            </a:r>
            <a:r>
              <a:rPr lang="en-US" sz="8000" i="1" dirty="0">
                <a:solidFill>
                  <a:srgbClr val="FFFF00"/>
                </a:solidFill>
              </a:rPr>
              <a:t>echnology for </a:t>
            </a:r>
            <a:r>
              <a:rPr lang="en-US" sz="8000" i="1" u="sng" dirty="0">
                <a:solidFill>
                  <a:srgbClr val="FFFF00"/>
                </a:solidFill>
              </a:rPr>
              <a:t>A</a:t>
            </a:r>
            <a:r>
              <a:rPr lang="en-US" sz="8000" i="1" dirty="0">
                <a:solidFill>
                  <a:srgbClr val="FFFF00"/>
                </a:solidFill>
              </a:rPr>
              <a:t>dvanced </a:t>
            </a:r>
            <a:r>
              <a:rPr lang="en-US" sz="8000" i="1" u="sng" dirty="0">
                <a:solidFill>
                  <a:srgbClr val="FFFF00"/>
                </a:solidFill>
              </a:rPr>
              <a:t>R</a:t>
            </a:r>
            <a:r>
              <a:rPr lang="en-US" sz="8000" i="1" dirty="0">
                <a:solidFill>
                  <a:srgbClr val="FFFF00"/>
                </a:solidFill>
              </a:rPr>
              <a:t>eactors was first described in the 2010 Handbook of Nuclear Engineering:</a:t>
            </a:r>
          </a:p>
          <a:p>
            <a:endParaRPr lang="en-US" sz="8000" i="1" dirty="0">
              <a:solidFill>
                <a:srgbClr val="FFFF00"/>
              </a:solidFill>
            </a:endParaRPr>
          </a:p>
          <a:p>
            <a:pPr algn="l">
              <a:spcBef>
                <a:spcPts val="0"/>
              </a:spcBef>
            </a:pPr>
            <a:r>
              <a:rPr lang="en-US" sz="8000" dirty="0">
                <a:latin typeface="Times New Roman"/>
                <a:ea typeface="Calibri"/>
                <a:cs typeface="Times New Roman"/>
              </a:rPr>
              <a:t>Charles D. Bowman, R. Bruce </a:t>
            </a:r>
            <a:r>
              <a:rPr lang="en-US" sz="8000" dirty="0" err="1">
                <a:latin typeface="Times New Roman"/>
                <a:ea typeface="Calibri"/>
                <a:cs typeface="Times New Roman"/>
              </a:rPr>
              <a:t>Vogelaar</a:t>
            </a:r>
            <a:r>
              <a:rPr lang="en-US" sz="8000" dirty="0">
                <a:latin typeface="Times New Roman"/>
                <a:ea typeface="Calibri"/>
                <a:cs typeface="Times New Roman"/>
              </a:rPr>
              <a:t>, Edward G. </a:t>
            </a:r>
            <a:r>
              <a:rPr lang="en-US" sz="8000" dirty="0" err="1">
                <a:latin typeface="Times New Roman"/>
                <a:ea typeface="Calibri"/>
                <a:cs typeface="Times New Roman"/>
              </a:rPr>
              <a:t>Bilpuch</a:t>
            </a:r>
            <a:r>
              <a:rPr lang="en-US" sz="8000" dirty="0">
                <a:latin typeface="Times New Roman"/>
                <a:ea typeface="Calibri"/>
                <a:cs typeface="Times New Roman"/>
              </a:rPr>
              <a:t>, Calvin R. Howell, Anton P. </a:t>
            </a:r>
            <a:r>
              <a:rPr lang="en-US" sz="8000" dirty="0" err="1">
                <a:latin typeface="Times New Roman"/>
                <a:ea typeface="Calibri"/>
                <a:cs typeface="Times New Roman"/>
              </a:rPr>
              <a:t>Tonchev</a:t>
            </a:r>
            <a:r>
              <a:rPr lang="en-US" sz="8000" dirty="0">
                <a:latin typeface="Times New Roman"/>
                <a:ea typeface="Calibri"/>
                <a:cs typeface="Times New Roman"/>
              </a:rPr>
              <a:t>, Werner </a:t>
            </a:r>
            <a:r>
              <a:rPr lang="en-US" sz="8000" dirty="0" err="1">
                <a:latin typeface="Times New Roman"/>
                <a:ea typeface="Calibri"/>
                <a:cs typeface="Times New Roman"/>
              </a:rPr>
              <a:t>Tornow</a:t>
            </a:r>
            <a:r>
              <a:rPr lang="en-US" sz="8000" dirty="0">
                <a:latin typeface="Times New Roman"/>
                <a:ea typeface="Calibri"/>
                <a:cs typeface="Times New Roman"/>
              </a:rPr>
              <a:t>, R.L. Walter, </a:t>
            </a:r>
            <a:r>
              <a:rPr lang="en-US" sz="8000" dirty="0">
                <a:solidFill>
                  <a:srgbClr val="FFFF00"/>
                </a:solidFill>
                <a:latin typeface="Times New Roman"/>
                <a:ea typeface="Calibri"/>
                <a:cs typeface="Times New Roman"/>
              </a:rPr>
              <a:t>“GEM*STAR: The Alternative Reactor Technology Comprising Graphite, Molten Salt, and Accelerators,” </a:t>
            </a:r>
            <a:r>
              <a:rPr lang="en-US" sz="8000" dirty="0">
                <a:latin typeface="Times New Roman"/>
                <a:ea typeface="Calibri"/>
                <a:cs typeface="Times New Roman"/>
              </a:rPr>
              <a:t>Handbook of Nuclear Engineering, Springer </a:t>
            </a:r>
            <a:r>
              <a:rPr lang="en-US" sz="8000" dirty="0" err="1">
                <a:latin typeface="Times New Roman"/>
                <a:ea typeface="Calibri"/>
                <a:cs typeface="Times New Roman"/>
              </a:rPr>
              <a:t>Science+Business</a:t>
            </a:r>
            <a:r>
              <a:rPr lang="en-US" sz="8000" dirty="0">
                <a:latin typeface="Times New Roman"/>
                <a:ea typeface="Calibri"/>
                <a:cs typeface="Times New Roman"/>
              </a:rPr>
              <a:t> Media LLC (2010). </a:t>
            </a:r>
          </a:p>
          <a:p>
            <a:pPr algn="l">
              <a:spcBef>
                <a:spcPts val="0"/>
              </a:spcBef>
            </a:pPr>
            <a:endParaRPr lang="en-US" sz="8000" dirty="0">
              <a:latin typeface="Times New Roman"/>
              <a:ea typeface="Calibri"/>
              <a:cs typeface="Times New Roman"/>
            </a:endParaRPr>
          </a:p>
          <a:p>
            <a:pPr algn="l">
              <a:spcBef>
                <a:spcPts val="0"/>
              </a:spcBef>
            </a:pPr>
            <a:r>
              <a:rPr lang="en-US" sz="8000" dirty="0">
                <a:solidFill>
                  <a:srgbClr val="FFFF00"/>
                </a:solidFill>
                <a:latin typeface="Times New Roman"/>
                <a:ea typeface="Calibri"/>
                <a:cs typeface="Times New Roman"/>
              </a:rPr>
              <a:t>GEM*STAR is enabled and extended by recently developed and demonstrated superconducting radio-frequency particle accelerator technology:</a:t>
            </a:r>
          </a:p>
          <a:p>
            <a:pPr algn="l">
              <a:spcBef>
                <a:spcPts val="0"/>
              </a:spcBef>
            </a:pPr>
            <a:endParaRPr lang="en-US" sz="8000" dirty="0">
              <a:solidFill>
                <a:srgbClr val="FFFF00"/>
              </a:solidFill>
              <a:latin typeface="Times New Roman"/>
              <a:ea typeface="Calibri"/>
              <a:cs typeface="Times New Roman"/>
            </a:endParaRPr>
          </a:p>
          <a:p>
            <a:pPr algn="l">
              <a:spcBef>
                <a:spcPts val="0"/>
              </a:spcBef>
            </a:pPr>
            <a:r>
              <a:rPr lang="en-US" sz="8000" dirty="0">
                <a:solidFill>
                  <a:srgbClr val="FFFF00"/>
                </a:solidFill>
                <a:latin typeface="Times New Roman"/>
                <a:ea typeface="Calibri"/>
                <a:cs typeface="Times New Roman"/>
              </a:rPr>
              <a:t>	      Powerful – Affordable – Efficient – Reliable – Still Improving</a:t>
            </a:r>
            <a:endParaRPr lang="en-US" sz="8000" dirty="0">
              <a:solidFill>
                <a:srgbClr val="FFFF00"/>
              </a:solidFill>
              <a:ea typeface="Calibri"/>
              <a:cs typeface="Times New Roman"/>
            </a:endParaRPr>
          </a:p>
        </p:txBody>
      </p:sp>
      <p:sp>
        <p:nvSpPr>
          <p:cNvPr id="4" name="Date Placeholder 3"/>
          <p:cNvSpPr>
            <a:spLocks noGrp="1"/>
          </p:cNvSpPr>
          <p:nvPr>
            <p:ph type="dt" sz="half" idx="10"/>
          </p:nvPr>
        </p:nvSpPr>
        <p:spPr/>
        <p:txBody>
          <a:bodyPr/>
          <a:lstStyle/>
          <a:p>
            <a:r>
              <a:rPr lang="en-US" smtClean="0">
                <a:solidFill>
                  <a:prstClr val="white">
                    <a:tint val="75000"/>
                  </a:prstClr>
                </a:solidFill>
              </a:rPr>
              <a:t>7/18/2016</a:t>
            </a: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Mu*STAR Value Proposition</a:t>
            </a:r>
          </a:p>
        </p:txBody>
      </p:sp>
      <p:sp>
        <p:nvSpPr>
          <p:cNvPr id="6" name="Slide Number Placeholder 5"/>
          <p:cNvSpPr>
            <a:spLocks noGrp="1"/>
          </p:cNvSpPr>
          <p:nvPr>
            <p:ph type="sldNum" sz="quarter" idx="12"/>
          </p:nvPr>
        </p:nvSpPr>
        <p:spPr/>
        <p:txBody>
          <a:bodyPr/>
          <a:lstStyle/>
          <a:p>
            <a:fld id="{13742690-4717-4D18-B3A6-B74A02A6B1E6}" type="slidenum">
              <a:rPr lang="en-US" smtClean="0">
                <a:solidFill>
                  <a:prstClr val="white">
                    <a:tint val="75000"/>
                  </a:prstClr>
                </a:solidFill>
              </a:rPr>
              <a:pPr/>
              <a:t>3</a:t>
            </a:fld>
            <a:endParaRPr lang="en-US">
              <a:solidFill>
                <a:prstClr val="white">
                  <a:tint val="75000"/>
                </a:prstClr>
              </a:solidFill>
            </a:endParaRPr>
          </a:p>
        </p:txBody>
      </p:sp>
    </p:spTree>
    <p:extLst>
      <p:ext uri="{BB962C8B-B14F-4D97-AF65-F5344CB8AC3E}">
        <p14:creationId xmlns:p14="http://schemas.microsoft.com/office/powerpoint/2010/main" val="1865620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 Perfect Storm of Opportunities</a:t>
            </a:r>
            <a:r>
              <a:rPr lang="en-US" dirty="0" smtClean="0"/>
              <a:t>?</a:t>
            </a:r>
            <a:endParaRPr lang="en-US" dirty="0"/>
          </a:p>
        </p:txBody>
      </p:sp>
      <p:sp>
        <p:nvSpPr>
          <p:cNvPr id="3" name="Content Placeholder 2"/>
          <p:cNvSpPr>
            <a:spLocks noGrp="1"/>
          </p:cNvSpPr>
          <p:nvPr>
            <p:ph idx="1"/>
          </p:nvPr>
        </p:nvSpPr>
        <p:spPr>
          <a:xfrm>
            <a:off x="441587" y="1143000"/>
            <a:ext cx="8229600" cy="4800600"/>
          </a:xfrm>
        </p:spPr>
        <p:txBody>
          <a:bodyPr>
            <a:normAutofit fontScale="92500"/>
          </a:bodyPr>
          <a:lstStyle/>
          <a:p>
            <a:r>
              <a:rPr lang="en-US" dirty="0" smtClean="0"/>
              <a:t>US Plan to use MOX plant and LWRs not working</a:t>
            </a:r>
          </a:p>
          <a:p>
            <a:pPr marL="795338" indent="-331788"/>
            <a:r>
              <a:rPr lang="en-US" sz="2400" dirty="0"/>
              <a:t>SRS Plant overspent: $2B -&gt; $5B -&gt; asking for $2B more,</a:t>
            </a:r>
          </a:p>
          <a:p>
            <a:pPr marL="795338" indent="-331788"/>
            <a:r>
              <a:rPr lang="en-US" sz="2400" dirty="0"/>
              <a:t>No LWR ready to accept </a:t>
            </a:r>
            <a:r>
              <a:rPr lang="en-US" sz="2400" dirty="0" smtClean="0"/>
              <a:t>W-Pu </a:t>
            </a:r>
            <a:r>
              <a:rPr lang="en-US" sz="2400" dirty="0"/>
              <a:t>MOX fuel =&gt;</a:t>
            </a:r>
          </a:p>
          <a:p>
            <a:pPr marL="795338" indent="-331788"/>
            <a:r>
              <a:rPr lang="en-US" sz="2400" dirty="0"/>
              <a:t>Obama MOX budget on hold while alternatives </a:t>
            </a:r>
            <a:r>
              <a:rPr lang="en-US" sz="2400" dirty="0" smtClean="0"/>
              <a:t>examined</a:t>
            </a:r>
          </a:p>
          <a:p>
            <a:r>
              <a:rPr lang="en-US" dirty="0" smtClean="0"/>
              <a:t>Eliminate W-Pu</a:t>
            </a:r>
            <a:r>
              <a:rPr lang="en-US" sz="2400" dirty="0" smtClean="0">
                <a:solidFill>
                  <a:prstClr val="black"/>
                </a:solidFill>
              </a:rPr>
              <a:t> (State Department-DOE/NNSA)</a:t>
            </a:r>
          </a:p>
          <a:p>
            <a:pPr lvl="1">
              <a:buFont typeface="Arial" panose="020B0604020202020204" pitchFamily="34" charset="0"/>
              <a:buChar char="•"/>
            </a:pPr>
            <a:r>
              <a:rPr lang="en-US" sz="2400" dirty="0" smtClean="0"/>
              <a:t>Opportunity for </a:t>
            </a:r>
            <a:r>
              <a:rPr lang="en-US" sz="2400" dirty="0" err="1" smtClean="0"/>
              <a:t>Lavrov</a:t>
            </a:r>
            <a:r>
              <a:rPr lang="en-US" sz="2400" dirty="0" smtClean="0"/>
              <a:t> </a:t>
            </a:r>
            <a:r>
              <a:rPr lang="en-US" sz="2400" dirty="0"/>
              <a:t>and Kerry to </a:t>
            </a:r>
            <a:r>
              <a:rPr lang="en-US" sz="2400" dirty="0" smtClean="0"/>
              <a:t>extend cooperation </a:t>
            </a:r>
          </a:p>
          <a:p>
            <a:pPr lvl="1">
              <a:buFont typeface="Arial" panose="020B0604020202020204" pitchFamily="34" charset="0"/>
              <a:buChar char="•"/>
            </a:pPr>
            <a:r>
              <a:rPr lang="en-US" sz="2400" dirty="0" smtClean="0"/>
              <a:t>2000 </a:t>
            </a:r>
            <a:r>
              <a:rPr lang="en-US" sz="2400" dirty="0"/>
              <a:t>Plutonium Management and Disposition </a:t>
            </a:r>
            <a:r>
              <a:rPr lang="en-US" sz="2400" dirty="0" smtClean="0"/>
              <a:t>Agreement</a:t>
            </a:r>
          </a:p>
          <a:p>
            <a:pPr lvl="2"/>
            <a:r>
              <a:rPr lang="en-US" sz="2000" dirty="0" smtClean="0"/>
              <a:t>(DOE Secretary Moniz was major proponent of PMDA)</a:t>
            </a:r>
            <a:endParaRPr lang="en-US" sz="2000" dirty="0"/>
          </a:p>
          <a:p>
            <a:pPr lvl="1">
              <a:buFont typeface="Arial" panose="020B0604020202020204" pitchFamily="34" charset="0"/>
              <a:buChar char="•"/>
            </a:pPr>
            <a:r>
              <a:rPr lang="en-US" sz="2400" dirty="0" smtClean="0"/>
              <a:t>Navy </a:t>
            </a:r>
            <a:r>
              <a:rPr lang="en-US" sz="2400" dirty="0"/>
              <a:t>adds nuclear power </a:t>
            </a:r>
            <a:r>
              <a:rPr lang="en-US" sz="2400" dirty="0" smtClean="0"/>
              <a:t>expertise, and location for demo</a:t>
            </a:r>
            <a:endParaRPr lang="en-US" sz="2400" dirty="0"/>
          </a:p>
          <a:p>
            <a:pPr lvl="1">
              <a:buFont typeface="Arial" panose="020B0604020202020204" pitchFamily="34" charset="0"/>
              <a:buChar char="•"/>
            </a:pPr>
            <a:r>
              <a:rPr lang="en-US" sz="2400" dirty="0"/>
              <a:t>Solves </a:t>
            </a:r>
            <a:r>
              <a:rPr lang="en-US" sz="2400" dirty="0" smtClean="0"/>
              <a:t>Navy long-range </a:t>
            </a:r>
            <a:r>
              <a:rPr lang="en-US" sz="2400" dirty="0"/>
              <a:t>synthetic fuel </a:t>
            </a:r>
            <a:r>
              <a:rPr lang="en-US" sz="2400" dirty="0" smtClean="0"/>
              <a:t>need</a:t>
            </a:r>
          </a:p>
          <a:p>
            <a:pPr lvl="1">
              <a:buFont typeface="Arial" panose="020B0604020202020204" pitchFamily="34" charset="0"/>
              <a:buChar char="•"/>
            </a:pPr>
            <a:r>
              <a:rPr lang="en-US" sz="2400" dirty="0" smtClean="0"/>
              <a:t>Turn </a:t>
            </a:r>
            <a:r>
              <a:rPr lang="en-US" sz="2400" dirty="0"/>
              <a:t>$30B liability into $40B </a:t>
            </a:r>
            <a:r>
              <a:rPr lang="en-US" sz="2400" dirty="0" smtClean="0"/>
              <a:t>Profit</a:t>
            </a:r>
            <a:r>
              <a:rPr lang="en-US" sz="2400" dirty="0"/>
              <a:t> </a:t>
            </a:r>
            <a:r>
              <a:rPr lang="en-US" sz="2400" dirty="0" smtClean="0"/>
              <a:t>(Congress/OMB)</a:t>
            </a:r>
          </a:p>
          <a:p>
            <a:pPr lvl="1">
              <a:buFont typeface="Arial" panose="020B0604020202020204" pitchFamily="34" charset="0"/>
              <a:buChar char="•"/>
            </a:pPr>
            <a:endParaRPr lang="en-US" sz="2400" dirty="0"/>
          </a:p>
          <a:p>
            <a:pPr lvl="1"/>
            <a:endParaRPr lang="en-US" dirty="0"/>
          </a:p>
        </p:txBody>
      </p:sp>
      <p:sp>
        <p:nvSpPr>
          <p:cNvPr id="4" name="Date Placeholder 3"/>
          <p:cNvSpPr>
            <a:spLocks noGrp="1"/>
          </p:cNvSpPr>
          <p:nvPr>
            <p:ph type="dt" sz="half" idx="10"/>
          </p:nvPr>
        </p:nvSpPr>
        <p:spPr/>
        <p:txBody>
          <a:bodyPr/>
          <a:lstStyle/>
          <a:p>
            <a:r>
              <a:rPr lang="en-US" smtClean="0"/>
              <a:t>July 29, 2016</a:t>
            </a:r>
            <a:endParaRPr lang="en-US"/>
          </a:p>
        </p:txBody>
      </p:sp>
      <p:sp>
        <p:nvSpPr>
          <p:cNvPr id="5" name="Footer Placeholder 4"/>
          <p:cNvSpPr>
            <a:spLocks noGrp="1"/>
          </p:cNvSpPr>
          <p:nvPr>
            <p:ph type="ftr" sz="quarter" idx="11"/>
          </p:nvPr>
        </p:nvSpPr>
        <p:spPr/>
        <p:txBody>
          <a:bodyPr/>
          <a:lstStyle/>
          <a:p>
            <a:r>
              <a:rPr lang="en-US" smtClean="0"/>
              <a:t>Thin Films &amp; Ideas Pushing Limits of SRF</a:t>
            </a:r>
            <a:endParaRPr lang="en-US"/>
          </a:p>
        </p:txBody>
      </p:sp>
      <p:sp>
        <p:nvSpPr>
          <p:cNvPr id="6" name="Slide Number Placeholder 5"/>
          <p:cNvSpPr>
            <a:spLocks noGrp="1"/>
          </p:cNvSpPr>
          <p:nvPr>
            <p:ph type="sldNum" sz="quarter" idx="12"/>
          </p:nvPr>
        </p:nvSpPr>
        <p:spPr/>
        <p:txBody>
          <a:bodyPr/>
          <a:lstStyle/>
          <a:p>
            <a:fld id="{B80B3F71-7FE0-44CE-9220-8FE300BBEB8E}" type="slidenum">
              <a:rPr lang="en-US" smtClean="0"/>
              <a:t>30</a:t>
            </a:fld>
            <a:endParaRPr lang="en-US"/>
          </a:p>
        </p:txBody>
      </p:sp>
      <p:grpSp>
        <p:nvGrpSpPr>
          <p:cNvPr id="8" name="Group 3"/>
          <p:cNvGrpSpPr>
            <a:grpSpLocks/>
          </p:cNvGrpSpPr>
          <p:nvPr/>
        </p:nvGrpSpPr>
        <p:grpSpPr bwMode="auto">
          <a:xfrm>
            <a:off x="101730" y="71596"/>
            <a:ext cx="1905000" cy="838200"/>
            <a:chOff x="3840" y="3216"/>
            <a:chExt cx="1440" cy="624"/>
          </a:xfrm>
        </p:grpSpPr>
        <p:grpSp>
          <p:nvGrpSpPr>
            <p:cNvPr id="9" name="Group 4"/>
            <p:cNvGrpSpPr>
              <a:grpSpLocks/>
            </p:cNvGrpSpPr>
            <p:nvPr/>
          </p:nvGrpSpPr>
          <p:grpSpPr bwMode="auto">
            <a:xfrm>
              <a:off x="3840" y="3216"/>
              <a:ext cx="336" cy="624"/>
              <a:chOff x="1152" y="288"/>
              <a:chExt cx="960" cy="1872"/>
            </a:xfrm>
          </p:grpSpPr>
          <p:sp>
            <p:nvSpPr>
              <p:cNvPr id="11" name="Oval 5"/>
              <p:cNvSpPr>
                <a:spLocks noChangeArrowheads="1"/>
              </p:cNvSpPr>
              <p:nvPr/>
            </p:nvSpPr>
            <p:spPr bwMode="auto">
              <a:xfrm>
                <a:off x="1152" y="1488"/>
                <a:ext cx="960" cy="672"/>
              </a:xfrm>
              <a:prstGeom prst="ellipse">
                <a:avLst/>
              </a:prstGeom>
              <a:solidFill>
                <a:srgbClr val="297F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 name="Oval 6"/>
              <p:cNvSpPr>
                <a:spLocks noChangeArrowheads="1"/>
              </p:cNvSpPr>
              <p:nvPr/>
            </p:nvSpPr>
            <p:spPr bwMode="auto">
              <a:xfrm>
                <a:off x="1152" y="288"/>
                <a:ext cx="960" cy="672"/>
              </a:xfrm>
              <a:prstGeom prst="ellipse">
                <a:avLst/>
              </a:prstGeom>
              <a:solidFill>
                <a:srgbClr val="297F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3" name="Rectangle 7"/>
              <p:cNvSpPr>
                <a:spLocks noChangeAspect="1" noChangeArrowheads="1"/>
              </p:cNvSpPr>
              <p:nvPr/>
            </p:nvSpPr>
            <p:spPr bwMode="auto">
              <a:xfrm>
                <a:off x="1152" y="624"/>
                <a:ext cx="960" cy="1200"/>
              </a:xfrm>
              <a:prstGeom prst="rect">
                <a:avLst/>
              </a:prstGeom>
              <a:solidFill>
                <a:srgbClr val="297FD5"/>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4"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i="1" u="none" strike="noStrike" kern="10" cap="none" spc="0" normalizeH="0" baseline="0" noProof="0" dirty="0" smtClean="0">
                    <a:ln>
                      <a:noFill/>
                    </a:ln>
                    <a:solidFill>
                      <a:srgbClr val="FFFFFF"/>
                    </a:solidFill>
                    <a:effectLst/>
                    <a:uLnTx/>
                    <a:uFillTx/>
                    <a:latin typeface="Symbol"/>
                  </a:rPr>
                  <a:t>m</a:t>
                </a:r>
              </a:p>
            </p:txBody>
          </p:sp>
        </p:grpSp>
        <p:sp>
          <p:nvSpPr>
            <p:cNvPr id="10"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600" b="1" i="1" u="none" strike="noStrike" kern="0" cap="none" spc="0" normalizeH="0" baseline="0" noProof="0">
                  <a:ln>
                    <a:noFill/>
                  </a:ln>
                  <a:solidFill>
                    <a:srgbClr val="297FD5"/>
                  </a:solidFill>
                  <a:effectLst/>
                  <a:uLnTx/>
                  <a:uFillTx/>
                  <a:latin typeface="Times New Roman" pitchFamily="18" charset="0"/>
                </a:rPr>
                <a:t>Muons, Inc.</a:t>
              </a:r>
            </a:p>
          </p:txBody>
        </p:sp>
      </p:grpSp>
      <p:pic>
        <p:nvPicPr>
          <p:cNvPr id="15" name="Picture 27" descr="bowman.jpg"/>
          <p:cNvPicPr>
            <a:picLocks noChangeAspect="1"/>
          </p:cNvPicPr>
          <p:nvPr/>
        </p:nvPicPr>
        <p:blipFill>
          <a:blip r:embed="rId3">
            <a:extLst>
              <a:ext uri="{28A0092B-C50C-407E-A947-70E740481C1C}">
                <a14:useLocalDpi xmlns:a14="http://schemas.microsoft.com/office/drawing/2010/main" val="0"/>
              </a:ext>
            </a:extLst>
          </a:blip>
          <a:srcRect l="80533" t="65477" r="6442" b="23158"/>
          <a:stretch>
            <a:fillRect/>
          </a:stretch>
        </p:blipFill>
        <p:spPr bwMode="auto">
          <a:xfrm>
            <a:off x="7906344" y="0"/>
            <a:ext cx="1147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225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249" y="0"/>
            <a:ext cx="8229600" cy="1143000"/>
          </a:xfrm>
        </p:spPr>
        <p:txBody>
          <a:bodyPr/>
          <a:lstStyle/>
          <a:p>
            <a:pPr lvl="0" indent="457200" fontAlgn="base">
              <a:spcAft>
                <a:spcPct val="0"/>
              </a:spcAft>
            </a:pPr>
            <a:r>
              <a:rPr lang="en-US" altLang="en-US" sz="1600" b="1" dirty="0">
                <a:solidFill>
                  <a:prstClr val="black"/>
                </a:solidFill>
                <a:latin typeface="Calibri" pitchFamily="34" charset="0"/>
                <a:ea typeface="Calibri" pitchFamily="34" charset="0"/>
                <a:cs typeface="Times New Roman" pitchFamily="18" charset="0"/>
              </a:rPr>
              <a:t>GEM*STAR: ACCELERATOR-DRIVEN SUBCRITICAL REACTOR </a:t>
            </a:r>
            <a:br>
              <a:rPr lang="en-US" altLang="en-US" sz="1600" b="1" dirty="0">
                <a:solidFill>
                  <a:prstClr val="black"/>
                </a:solidFill>
                <a:latin typeface="Calibri" pitchFamily="34" charset="0"/>
                <a:ea typeface="Calibri" pitchFamily="34" charset="0"/>
                <a:cs typeface="Times New Roman" pitchFamily="18" charset="0"/>
              </a:rPr>
            </a:br>
            <a:r>
              <a:rPr lang="en-US" altLang="en-US" sz="1600" b="1" dirty="0">
                <a:solidFill>
                  <a:prstClr val="black"/>
                </a:solidFill>
                <a:latin typeface="Calibri" pitchFamily="34" charset="0"/>
                <a:ea typeface="Calibri" pitchFamily="34" charset="0"/>
                <a:cs typeface="Times New Roman" pitchFamily="18" charset="0"/>
              </a:rPr>
              <a:t>FOR IMPROVED SAFETY, WASTE MANAGEMENT, </a:t>
            </a:r>
            <a:br>
              <a:rPr lang="en-US" altLang="en-US" sz="1600" b="1" dirty="0">
                <a:solidFill>
                  <a:prstClr val="black"/>
                </a:solidFill>
                <a:latin typeface="Calibri" pitchFamily="34" charset="0"/>
                <a:ea typeface="Calibri" pitchFamily="34" charset="0"/>
                <a:cs typeface="Times New Roman" pitchFamily="18" charset="0"/>
              </a:rPr>
            </a:br>
            <a:r>
              <a:rPr lang="en-US" altLang="en-US" sz="1600" b="1" dirty="0">
                <a:solidFill>
                  <a:prstClr val="black"/>
                </a:solidFill>
                <a:latin typeface="Calibri" pitchFamily="34" charset="0"/>
                <a:ea typeface="Calibri" pitchFamily="34" charset="0"/>
                <a:cs typeface="Times New Roman" pitchFamily="18" charset="0"/>
              </a:rPr>
              <a:t>AND PLUTONIUM DISPOSITION</a:t>
            </a:r>
            <a:endParaRPr lang="en-US" altLang="en-US" sz="300" dirty="0">
              <a:solidFill>
                <a:prstClr val="black"/>
              </a:solidFill>
              <a:latin typeface="Arial" pitchFamily="34" charset="0"/>
              <a:ea typeface="+mn-ea"/>
              <a:cs typeface="Arial" pitchFamily="34" charset="0"/>
            </a:endParaRPr>
          </a:p>
        </p:txBody>
      </p:sp>
      <p:sp>
        <p:nvSpPr>
          <p:cNvPr id="3" name="Content Placeholder 2"/>
          <p:cNvSpPr>
            <a:spLocks noGrp="1"/>
          </p:cNvSpPr>
          <p:nvPr>
            <p:ph idx="1"/>
          </p:nvPr>
        </p:nvSpPr>
        <p:spPr>
          <a:xfrm>
            <a:off x="441587" y="1143000"/>
            <a:ext cx="8229600" cy="4800600"/>
          </a:xfrm>
        </p:spPr>
        <p:txBody>
          <a:bodyPr>
            <a:normAutofit/>
          </a:bodyPr>
          <a:lstStyle/>
          <a:p>
            <a:pPr lvl="1">
              <a:buFont typeface="Arial" panose="020B0604020202020204" pitchFamily="34" charset="0"/>
              <a:buChar char="•"/>
            </a:pPr>
            <a:endParaRPr lang="en-US" sz="2400" dirty="0"/>
          </a:p>
          <a:p>
            <a:pPr lvl="1"/>
            <a:endParaRPr lang="en-US" dirty="0"/>
          </a:p>
        </p:txBody>
      </p:sp>
      <p:sp>
        <p:nvSpPr>
          <p:cNvPr id="4" name="Date Placeholder 3"/>
          <p:cNvSpPr>
            <a:spLocks noGrp="1"/>
          </p:cNvSpPr>
          <p:nvPr>
            <p:ph type="dt" sz="half" idx="10"/>
          </p:nvPr>
        </p:nvSpPr>
        <p:spPr/>
        <p:txBody>
          <a:bodyPr/>
          <a:lstStyle/>
          <a:p>
            <a:r>
              <a:rPr lang="en-US" smtClean="0"/>
              <a:t>July 29, 2016</a:t>
            </a:r>
            <a:endParaRPr lang="en-US"/>
          </a:p>
        </p:txBody>
      </p:sp>
      <p:sp>
        <p:nvSpPr>
          <p:cNvPr id="5" name="Footer Placeholder 4"/>
          <p:cNvSpPr>
            <a:spLocks noGrp="1"/>
          </p:cNvSpPr>
          <p:nvPr>
            <p:ph type="ftr" sz="quarter" idx="11"/>
          </p:nvPr>
        </p:nvSpPr>
        <p:spPr/>
        <p:txBody>
          <a:bodyPr/>
          <a:lstStyle/>
          <a:p>
            <a:r>
              <a:rPr lang="en-US" smtClean="0"/>
              <a:t>Thin Films &amp; Ideas Pushing Limits of SRF</a:t>
            </a:r>
            <a:endParaRPr lang="en-US"/>
          </a:p>
        </p:txBody>
      </p:sp>
      <p:sp>
        <p:nvSpPr>
          <p:cNvPr id="6" name="Slide Number Placeholder 5"/>
          <p:cNvSpPr>
            <a:spLocks noGrp="1"/>
          </p:cNvSpPr>
          <p:nvPr>
            <p:ph type="sldNum" sz="quarter" idx="12"/>
          </p:nvPr>
        </p:nvSpPr>
        <p:spPr/>
        <p:txBody>
          <a:bodyPr/>
          <a:lstStyle/>
          <a:p>
            <a:fld id="{B80B3F71-7FE0-44CE-9220-8FE300BBEB8E}" type="slidenum">
              <a:rPr lang="en-US" smtClean="0"/>
              <a:t>31</a:t>
            </a:fld>
            <a:endParaRPr lang="en-US"/>
          </a:p>
        </p:txBody>
      </p:sp>
      <p:grpSp>
        <p:nvGrpSpPr>
          <p:cNvPr id="8" name="Group 3"/>
          <p:cNvGrpSpPr>
            <a:grpSpLocks/>
          </p:cNvGrpSpPr>
          <p:nvPr/>
        </p:nvGrpSpPr>
        <p:grpSpPr bwMode="auto">
          <a:xfrm>
            <a:off x="101730" y="71596"/>
            <a:ext cx="1905000" cy="838200"/>
            <a:chOff x="3840" y="3216"/>
            <a:chExt cx="1440" cy="624"/>
          </a:xfrm>
        </p:grpSpPr>
        <p:grpSp>
          <p:nvGrpSpPr>
            <p:cNvPr id="9" name="Group 4"/>
            <p:cNvGrpSpPr>
              <a:grpSpLocks/>
            </p:cNvGrpSpPr>
            <p:nvPr/>
          </p:nvGrpSpPr>
          <p:grpSpPr bwMode="auto">
            <a:xfrm>
              <a:off x="3840" y="3216"/>
              <a:ext cx="336" cy="624"/>
              <a:chOff x="1152" y="288"/>
              <a:chExt cx="960" cy="1872"/>
            </a:xfrm>
          </p:grpSpPr>
          <p:sp>
            <p:nvSpPr>
              <p:cNvPr id="11" name="Oval 5"/>
              <p:cNvSpPr>
                <a:spLocks noChangeArrowheads="1"/>
              </p:cNvSpPr>
              <p:nvPr/>
            </p:nvSpPr>
            <p:spPr bwMode="auto">
              <a:xfrm>
                <a:off x="1152" y="1488"/>
                <a:ext cx="960" cy="672"/>
              </a:xfrm>
              <a:prstGeom prst="ellipse">
                <a:avLst/>
              </a:prstGeom>
              <a:solidFill>
                <a:srgbClr val="297F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 name="Oval 6"/>
              <p:cNvSpPr>
                <a:spLocks noChangeArrowheads="1"/>
              </p:cNvSpPr>
              <p:nvPr/>
            </p:nvSpPr>
            <p:spPr bwMode="auto">
              <a:xfrm>
                <a:off x="1152" y="288"/>
                <a:ext cx="960" cy="672"/>
              </a:xfrm>
              <a:prstGeom prst="ellipse">
                <a:avLst/>
              </a:prstGeom>
              <a:solidFill>
                <a:srgbClr val="297F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3" name="Rectangle 7"/>
              <p:cNvSpPr>
                <a:spLocks noChangeAspect="1" noChangeArrowheads="1"/>
              </p:cNvSpPr>
              <p:nvPr/>
            </p:nvSpPr>
            <p:spPr bwMode="auto">
              <a:xfrm>
                <a:off x="1152" y="624"/>
                <a:ext cx="960" cy="1200"/>
              </a:xfrm>
              <a:prstGeom prst="rect">
                <a:avLst/>
              </a:prstGeom>
              <a:solidFill>
                <a:srgbClr val="297FD5"/>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4"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i="1" u="none" strike="noStrike" kern="10" cap="none" spc="0" normalizeH="0" baseline="0" noProof="0" dirty="0" smtClean="0">
                    <a:ln>
                      <a:noFill/>
                    </a:ln>
                    <a:solidFill>
                      <a:srgbClr val="FFFFFF"/>
                    </a:solidFill>
                    <a:effectLst/>
                    <a:uLnTx/>
                    <a:uFillTx/>
                    <a:latin typeface="Symbol"/>
                  </a:rPr>
                  <a:t>m</a:t>
                </a:r>
              </a:p>
            </p:txBody>
          </p:sp>
        </p:grpSp>
        <p:sp>
          <p:nvSpPr>
            <p:cNvPr id="10"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600" b="1" i="1" u="none" strike="noStrike" kern="0" cap="none" spc="0" normalizeH="0" baseline="0" noProof="0">
                  <a:ln>
                    <a:noFill/>
                  </a:ln>
                  <a:solidFill>
                    <a:srgbClr val="297FD5"/>
                  </a:solidFill>
                  <a:effectLst/>
                  <a:uLnTx/>
                  <a:uFillTx/>
                  <a:latin typeface="Times New Roman" pitchFamily="18" charset="0"/>
                </a:rPr>
                <a:t>Muons, Inc.</a:t>
              </a:r>
            </a:p>
          </p:txBody>
        </p:sp>
      </p:grpSp>
      <p:pic>
        <p:nvPicPr>
          <p:cNvPr id="15" name="Picture 27" descr="bowman.jpg"/>
          <p:cNvPicPr>
            <a:picLocks noChangeAspect="1"/>
          </p:cNvPicPr>
          <p:nvPr/>
        </p:nvPicPr>
        <p:blipFill>
          <a:blip r:embed="rId3">
            <a:extLst>
              <a:ext uri="{28A0092B-C50C-407E-A947-70E740481C1C}">
                <a14:useLocalDpi xmlns:a14="http://schemas.microsoft.com/office/drawing/2010/main" val="0"/>
              </a:ext>
            </a:extLst>
          </a:blip>
          <a:srcRect l="80533" t="65477" r="6442" b="23158"/>
          <a:stretch>
            <a:fillRect/>
          </a:stretch>
        </p:blipFill>
        <p:spPr bwMode="auto">
          <a:xfrm>
            <a:off x="7906344" y="0"/>
            <a:ext cx="1147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a:spLocks noChangeArrowheads="1"/>
          </p:cNvSpPr>
          <p:nvPr/>
        </p:nvSpPr>
        <p:spPr bwMode="auto">
          <a:xfrm>
            <a:off x="0" y="1784866"/>
            <a:ext cx="9054106"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mn-lt"/>
                <a:ea typeface="Calibri" pitchFamily="34" charset="0"/>
                <a:cs typeface="Times New Roman" pitchFamily="18" charset="0"/>
              </a:rPr>
              <a:t>From</a:t>
            </a:r>
            <a:r>
              <a:rPr kumimoji="0" lang="en-US" altLang="en-US" b="1" i="0" u="none" strike="noStrike" cap="none" normalizeH="0" dirty="0" smtClean="0">
                <a:ln>
                  <a:noFill/>
                </a:ln>
                <a:solidFill>
                  <a:schemeClr val="tx1"/>
                </a:solidFill>
                <a:effectLst/>
                <a:latin typeface="+mn-lt"/>
                <a:ea typeface="Calibri" pitchFamily="34" charset="0"/>
                <a:cs typeface="Times New Roman" pitchFamily="18" charset="0"/>
              </a:rPr>
              <a:t> Proposal Cover Page</a:t>
            </a:r>
            <a:endParaRPr kumimoji="0" lang="en-US" altLang="en-US" b="1" i="0" u="none" strike="noStrike" cap="none" normalizeH="0" baseline="0" dirty="0" smtClean="0">
              <a:ln>
                <a:noFill/>
              </a:ln>
              <a:solidFill>
                <a:schemeClr val="tx1"/>
              </a:solidFill>
              <a:effectLst/>
              <a:latin typeface="+mn-lt"/>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mn-lt"/>
                <a:ea typeface="Calibri" pitchFamily="34" charset="0"/>
                <a:cs typeface="Times New Roman" pitchFamily="18" charset="0"/>
              </a:rPr>
              <a:t>The name of organization: GEM*STAR Consortium, directed by for-profit companies</a:t>
            </a:r>
            <a:endParaRPr kumimoji="0" lang="en-US" altLang="en-US" sz="2400" b="0" i="0" u="none" strike="noStrike" cap="none" normalizeH="0" baseline="0" dirty="0" smtClean="0">
              <a:ln>
                <a:noFill/>
              </a:ln>
              <a:solidFill>
                <a:schemeClr val="tx1"/>
              </a:solidFill>
              <a:effectLst/>
              <a:latin typeface="+mn-l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mn-lt"/>
                <a:ea typeface="Calibri" pitchFamily="34" charset="0"/>
                <a:cs typeface="Times New Roman" pitchFamily="18" charset="0"/>
              </a:rPr>
              <a:t>Funding Opportunity Announcement Number: DE-FOA-0001313</a:t>
            </a:r>
            <a:r>
              <a:rPr kumimoji="0" lang="en-US" altLang="en-US" sz="2400" b="1" i="0" u="none" strike="noStrike" cap="none" normalizeH="0" baseline="0" dirty="0" smtClean="0">
                <a:ln>
                  <a:noFill/>
                </a:ln>
                <a:solidFill>
                  <a:srgbClr val="000000"/>
                </a:solidFill>
                <a:effectLst/>
                <a:latin typeface="+mn-lt"/>
                <a:ea typeface="Calibri" pitchFamily="34" charset="0"/>
              </a:rPr>
              <a:t> </a:t>
            </a:r>
            <a:r>
              <a:rPr kumimoji="0" lang="en-US" altLang="en-US" sz="2400" b="1" i="0" u="none" strike="noStrike" cap="none" normalizeH="0" baseline="0" dirty="0" smtClean="0">
                <a:ln>
                  <a:noFill/>
                </a:ln>
                <a:solidFill>
                  <a:schemeClr val="tx1"/>
                </a:solidFill>
                <a:effectLst/>
                <a:latin typeface="+mn-lt"/>
                <a:ea typeface="Calibri" pitchFamily="34" charset="0"/>
                <a:cs typeface="Times New Roman" pitchFamily="18" charset="0"/>
              </a:rPr>
              <a:t>Advanced Reactor Industry Competition for Concept Development</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mn-lt"/>
                <a:ea typeface="Calibri" pitchFamily="34" charset="0"/>
                <a:cs typeface="Times New Roman" pitchFamily="18" charset="0"/>
              </a:rPr>
              <a:t>Project Manager: Dr. Rolland Johnson, Muons, Inc. </a:t>
            </a:r>
            <a:endParaRPr kumimoji="0" lang="en-US" altLang="en-US" sz="2400" b="0" i="0" u="none" strike="noStrike" cap="none" normalizeH="0" baseline="0" dirty="0" smtClean="0">
              <a:ln>
                <a:noFill/>
              </a:ln>
              <a:solidFill>
                <a:schemeClr val="tx1"/>
              </a:solidFill>
              <a:effectLst/>
              <a:latin typeface="+mn-l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mn-lt"/>
                <a:ea typeface="Calibri" pitchFamily="34" charset="0"/>
                <a:cs typeface="Times New Roman" pitchFamily="18" charset="0"/>
              </a:rPr>
              <a:t>Chief Scientist: Dr. Charles Bowman, ADNA Corp., BCLF Corp.</a:t>
            </a:r>
            <a:endParaRPr kumimoji="0" lang="en-US" altLang="en-US" sz="2400" b="0" i="0" u="none" strike="noStrike" cap="none" normalizeH="0" baseline="0" dirty="0" smtClean="0">
              <a:ln>
                <a:noFill/>
              </a:ln>
              <a:solidFill>
                <a:schemeClr val="tx1"/>
              </a:solidFill>
              <a:effectLst/>
              <a:latin typeface="+mn-l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mn-lt"/>
                <a:ea typeface="Calibri" pitchFamily="34" charset="0"/>
                <a:cs typeface="Times New Roman" pitchFamily="18" charset="0"/>
              </a:rPr>
              <a:t>Estimated Cost: $50,000,000 over 5 years or less, including $10,000,000 cost share.</a:t>
            </a:r>
            <a:endParaRPr kumimoji="0" lang="en-US" altLang="en-US" sz="2400" b="0" i="0" u="none" strike="noStrike" cap="none" normalizeH="0" baseline="0" dirty="0" smtClean="0">
              <a:ln>
                <a:noFill/>
              </a:ln>
              <a:solidFill>
                <a:schemeClr val="tx1"/>
              </a:solidFill>
              <a:effectLst/>
              <a:latin typeface="+mn-l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mn-lt"/>
                <a:ea typeface="Calibri" pitchFamily="34" charset="0"/>
                <a:cs typeface="Times New Roman" pitchFamily="18" charset="0"/>
              </a:rPr>
              <a:t>FY 2016 Proposed Cost: $7,500,000; with $4,100,000 to industry </a:t>
            </a:r>
          </a:p>
          <a:p>
            <a:pPr marL="0" marR="0" lvl="0" indent="457200" algn="l" defTabSz="914400" rtl="0" eaLnBrk="0" fontAlgn="base" latinLnBrk="0" hangingPunct="0">
              <a:lnSpc>
                <a:spcPct val="100000"/>
              </a:lnSpc>
              <a:spcBef>
                <a:spcPct val="0"/>
              </a:spcBef>
              <a:spcAft>
                <a:spcPct val="0"/>
              </a:spcAft>
              <a:buClrTx/>
              <a:buSzTx/>
              <a:buFontTx/>
              <a:buNone/>
              <a:tabLst/>
            </a:pPr>
            <a:r>
              <a:rPr lang="en-US" altLang="en-US" sz="2400" dirty="0">
                <a:latin typeface="+mn-lt"/>
                <a:ea typeface="Calibri" pitchFamily="34" charset="0"/>
                <a:cs typeface="Times New Roman" pitchFamily="18" charset="0"/>
              </a:rPr>
              <a:t>	</a:t>
            </a:r>
            <a:r>
              <a:rPr kumimoji="0" lang="en-US" altLang="en-US" sz="2400" b="0" i="0" u="none" strike="noStrike" cap="none" normalizeH="0" baseline="0" dirty="0" smtClean="0">
                <a:ln>
                  <a:noFill/>
                </a:ln>
                <a:solidFill>
                  <a:schemeClr val="tx1"/>
                </a:solidFill>
                <a:effectLst/>
                <a:latin typeface="+mn-lt"/>
                <a:ea typeface="Calibri" pitchFamily="34" charset="0"/>
                <a:cs typeface="Times New Roman" pitchFamily="18" charset="0"/>
              </a:rPr>
              <a:t>(including $1,500,000 cost-share),</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mn-lt"/>
                <a:ea typeface="Calibri" pitchFamily="34" charset="0"/>
                <a:cs typeface="Times New Roman" pitchFamily="18" charset="0"/>
              </a:rPr>
              <a:t> $2,400,000 to FFRDC national labs, and $1,000,000 to universities.</a:t>
            </a:r>
          </a:p>
          <a:p>
            <a:pPr marL="0" marR="0" lvl="0" indent="457200" algn="l" defTabSz="914400" rtl="0" eaLnBrk="0" fontAlgn="base" latinLnBrk="0" hangingPunct="0">
              <a:lnSpc>
                <a:spcPct val="100000"/>
              </a:lnSpc>
              <a:spcBef>
                <a:spcPct val="0"/>
              </a:spcBef>
              <a:spcAft>
                <a:spcPct val="0"/>
              </a:spcAft>
              <a:buClrTx/>
              <a:buSzTx/>
              <a:buFontTx/>
              <a:buNone/>
              <a:tabLst/>
            </a:pPr>
            <a:endParaRPr lang="en-US" altLang="en-US" sz="2400" dirty="0">
              <a:latin typeface="+mn-lt"/>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4766151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249" y="0"/>
            <a:ext cx="8229600" cy="1143000"/>
          </a:xfrm>
        </p:spPr>
        <p:txBody>
          <a:bodyPr/>
          <a:lstStyle/>
          <a:p>
            <a:pPr lvl="0" indent="457200" fontAlgn="base">
              <a:spcAft>
                <a:spcPct val="0"/>
              </a:spcAft>
            </a:pPr>
            <a:r>
              <a:rPr lang="en-US" altLang="en-US" sz="1600" b="1" dirty="0">
                <a:solidFill>
                  <a:prstClr val="black"/>
                </a:solidFill>
                <a:latin typeface="Calibri" pitchFamily="34" charset="0"/>
                <a:ea typeface="Calibri" pitchFamily="34" charset="0"/>
                <a:cs typeface="Times New Roman" pitchFamily="18" charset="0"/>
              </a:rPr>
              <a:t>GEM*STAR: ACCELERATOR-DRIVEN SUBCRITICAL REACTOR </a:t>
            </a:r>
            <a:br>
              <a:rPr lang="en-US" altLang="en-US" sz="1600" b="1" dirty="0">
                <a:solidFill>
                  <a:prstClr val="black"/>
                </a:solidFill>
                <a:latin typeface="Calibri" pitchFamily="34" charset="0"/>
                <a:ea typeface="Calibri" pitchFamily="34" charset="0"/>
                <a:cs typeface="Times New Roman" pitchFamily="18" charset="0"/>
              </a:rPr>
            </a:br>
            <a:r>
              <a:rPr lang="en-US" altLang="en-US" sz="1600" b="1" dirty="0">
                <a:solidFill>
                  <a:prstClr val="black"/>
                </a:solidFill>
                <a:latin typeface="Calibri" pitchFamily="34" charset="0"/>
                <a:ea typeface="Calibri" pitchFamily="34" charset="0"/>
                <a:cs typeface="Times New Roman" pitchFamily="18" charset="0"/>
              </a:rPr>
              <a:t>FOR IMPROVED SAFETY, WASTE MANAGEMENT, </a:t>
            </a:r>
            <a:br>
              <a:rPr lang="en-US" altLang="en-US" sz="1600" b="1" dirty="0">
                <a:solidFill>
                  <a:prstClr val="black"/>
                </a:solidFill>
                <a:latin typeface="Calibri" pitchFamily="34" charset="0"/>
                <a:ea typeface="Calibri" pitchFamily="34" charset="0"/>
                <a:cs typeface="Times New Roman" pitchFamily="18" charset="0"/>
              </a:rPr>
            </a:br>
            <a:r>
              <a:rPr lang="en-US" altLang="en-US" sz="1600" b="1" dirty="0">
                <a:solidFill>
                  <a:prstClr val="black"/>
                </a:solidFill>
                <a:latin typeface="Calibri" pitchFamily="34" charset="0"/>
                <a:ea typeface="Calibri" pitchFamily="34" charset="0"/>
                <a:cs typeface="Times New Roman" pitchFamily="18" charset="0"/>
              </a:rPr>
              <a:t>AND PLUTONIUM DISPOSITION</a:t>
            </a:r>
            <a:endParaRPr lang="en-US" altLang="en-US" sz="300" dirty="0">
              <a:solidFill>
                <a:prstClr val="black"/>
              </a:solidFill>
              <a:latin typeface="Arial" pitchFamily="34" charset="0"/>
              <a:ea typeface="+mn-ea"/>
              <a:cs typeface="Arial" pitchFamily="34" charset="0"/>
            </a:endParaRPr>
          </a:p>
        </p:txBody>
      </p:sp>
      <p:sp>
        <p:nvSpPr>
          <p:cNvPr id="3" name="Content Placeholder 2"/>
          <p:cNvSpPr>
            <a:spLocks noGrp="1"/>
          </p:cNvSpPr>
          <p:nvPr>
            <p:ph idx="1"/>
          </p:nvPr>
        </p:nvSpPr>
        <p:spPr>
          <a:xfrm>
            <a:off x="441587" y="1143000"/>
            <a:ext cx="8229600" cy="4800600"/>
          </a:xfrm>
        </p:spPr>
        <p:txBody>
          <a:bodyPr>
            <a:normAutofit/>
          </a:bodyPr>
          <a:lstStyle/>
          <a:p>
            <a:pPr lvl="1">
              <a:buFont typeface="Arial" panose="020B0604020202020204" pitchFamily="34" charset="0"/>
              <a:buChar char="•"/>
            </a:pPr>
            <a:endParaRPr lang="en-US" sz="2400" dirty="0"/>
          </a:p>
          <a:p>
            <a:pPr lvl="1"/>
            <a:endParaRPr lang="en-US" dirty="0"/>
          </a:p>
        </p:txBody>
      </p:sp>
      <p:sp>
        <p:nvSpPr>
          <p:cNvPr id="4" name="Date Placeholder 3"/>
          <p:cNvSpPr>
            <a:spLocks noGrp="1"/>
          </p:cNvSpPr>
          <p:nvPr>
            <p:ph type="dt" sz="half" idx="10"/>
          </p:nvPr>
        </p:nvSpPr>
        <p:spPr/>
        <p:txBody>
          <a:bodyPr/>
          <a:lstStyle/>
          <a:p>
            <a:r>
              <a:rPr lang="en-US" smtClean="0"/>
              <a:t>July 29, 2016</a:t>
            </a:r>
            <a:endParaRPr lang="en-US"/>
          </a:p>
        </p:txBody>
      </p:sp>
      <p:sp>
        <p:nvSpPr>
          <p:cNvPr id="5" name="Footer Placeholder 4"/>
          <p:cNvSpPr>
            <a:spLocks noGrp="1"/>
          </p:cNvSpPr>
          <p:nvPr>
            <p:ph type="ftr" sz="quarter" idx="11"/>
          </p:nvPr>
        </p:nvSpPr>
        <p:spPr/>
        <p:txBody>
          <a:bodyPr/>
          <a:lstStyle/>
          <a:p>
            <a:r>
              <a:rPr lang="en-US" smtClean="0"/>
              <a:t>Thin Films &amp; Ideas Pushing Limits of SRF</a:t>
            </a:r>
            <a:endParaRPr lang="en-US"/>
          </a:p>
        </p:txBody>
      </p:sp>
      <p:sp>
        <p:nvSpPr>
          <p:cNvPr id="6" name="Slide Number Placeholder 5"/>
          <p:cNvSpPr>
            <a:spLocks noGrp="1"/>
          </p:cNvSpPr>
          <p:nvPr>
            <p:ph type="sldNum" sz="quarter" idx="12"/>
          </p:nvPr>
        </p:nvSpPr>
        <p:spPr/>
        <p:txBody>
          <a:bodyPr/>
          <a:lstStyle/>
          <a:p>
            <a:fld id="{B80B3F71-7FE0-44CE-9220-8FE300BBEB8E}" type="slidenum">
              <a:rPr lang="en-US" smtClean="0"/>
              <a:t>32</a:t>
            </a:fld>
            <a:endParaRPr lang="en-US"/>
          </a:p>
        </p:txBody>
      </p:sp>
      <p:grpSp>
        <p:nvGrpSpPr>
          <p:cNvPr id="8" name="Group 3"/>
          <p:cNvGrpSpPr>
            <a:grpSpLocks/>
          </p:cNvGrpSpPr>
          <p:nvPr/>
        </p:nvGrpSpPr>
        <p:grpSpPr bwMode="auto">
          <a:xfrm>
            <a:off x="101730" y="71596"/>
            <a:ext cx="1905000" cy="838200"/>
            <a:chOff x="3840" y="3216"/>
            <a:chExt cx="1440" cy="624"/>
          </a:xfrm>
        </p:grpSpPr>
        <p:grpSp>
          <p:nvGrpSpPr>
            <p:cNvPr id="9" name="Group 4"/>
            <p:cNvGrpSpPr>
              <a:grpSpLocks/>
            </p:cNvGrpSpPr>
            <p:nvPr/>
          </p:nvGrpSpPr>
          <p:grpSpPr bwMode="auto">
            <a:xfrm>
              <a:off x="3840" y="3216"/>
              <a:ext cx="336" cy="624"/>
              <a:chOff x="1152" y="288"/>
              <a:chExt cx="960" cy="1872"/>
            </a:xfrm>
          </p:grpSpPr>
          <p:sp>
            <p:nvSpPr>
              <p:cNvPr id="11" name="Oval 5"/>
              <p:cNvSpPr>
                <a:spLocks noChangeArrowheads="1"/>
              </p:cNvSpPr>
              <p:nvPr/>
            </p:nvSpPr>
            <p:spPr bwMode="auto">
              <a:xfrm>
                <a:off x="1152" y="1488"/>
                <a:ext cx="960" cy="672"/>
              </a:xfrm>
              <a:prstGeom prst="ellipse">
                <a:avLst/>
              </a:prstGeom>
              <a:solidFill>
                <a:srgbClr val="297F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 name="Oval 6"/>
              <p:cNvSpPr>
                <a:spLocks noChangeArrowheads="1"/>
              </p:cNvSpPr>
              <p:nvPr/>
            </p:nvSpPr>
            <p:spPr bwMode="auto">
              <a:xfrm>
                <a:off x="1152" y="288"/>
                <a:ext cx="960" cy="672"/>
              </a:xfrm>
              <a:prstGeom prst="ellipse">
                <a:avLst/>
              </a:prstGeom>
              <a:solidFill>
                <a:srgbClr val="297F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3" name="Rectangle 7"/>
              <p:cNvSpPr>
                <a:spLocks noChangeAspect="1" noChangeArrowheads="1"/>
              </p:cNvSpPr>
              <p:nvPr/>
            </p:nvSpPr>
            <p:spPr bwMode="auto">
              <a:xfrm>
                <a:off x="1152" y="624"/>
                <a:ext cx="960" cy="1200"/>
              </a:xfrm>
              <a:prstGeom prst="rect">
                <a:avLst/>
              </a:prstGeom>
              <a:solidFill>
                <a:srgbClr val="297FD5"/>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4"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i="1" u="none" strike="noStrike" kern="10" cap="none" spc="0" normalizeH="0" baseline="0" noProof="0" dirty="0" smtClean="0">
                    <a:ln>
                      <a:noFill/>
                    </a:ln>
                    <a:solidFill>
                      <a:srgbClr val="FFFFFF"/>
                    </a:solidFill>
                    <a:effectLst/>
                    <a:uLnTx/>
                    <a:uFillTx/>
                    <a:latin typeface="Symbol"/>
                  </a:rPr>
                  <a:t>m</a:t>
                </a:r>
              </a:p>
            </p:txBody>
          </p:sp>
        </p:grpSp>
        <p:sp>
          <p:nvSpPr>
            <p:cNvPr id="10"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600" b="1" i="1" u="none" strike="noStrike" kern="0" cap="none" spc="0" normalizeH="0" baseline="0" noProof="0">
                  <a:ln>
                    <a:noFill/>
                  </a:ln>
                  <a:solidFill>
                    <a:srgbClr val="297FD5"/>
                  </a:solidFill>
                  <a:effectLst/>
                  <a:uLnTx/>
                  <a:uFillTx/>
                  <a:latin typeface="Times New Roman" pitchFamily="18" charset="0"/>
                </a:rPr>
                <a:t>Muons, Inc.</a:t>
              </a:r>
            </a:p>
          </p:txBody>
        </p:sp>
      </p:grpSp>
      <p:pic>
        <p:nvPicPr>
          <p:cNvPr id="15" name="Picture 27" descr="bowman.jpg"/>
          <p:cNvPicPr>
            <a:picLocks noChangeAspect="1"/>
          </p:cNvPicPr>
          <p:nvPr/>
        </p:nvPicPr>
        <p:blipFill>
          <a:blip r:embed="rId3">
            <a:extLst>
              <a:ext uri="{28A0092B-C50C-407E-A947-70E740481C1C}">
                <a14:useLocalDpi xmlns:a14="http://schemas.microsoft.com/office/drawing/2010/main" val="0"/>
              </a:ext>
            </a:extLst>
          </a:blip>
          <a:srcRect l="80533" t="65477" r="6442" b="23158"/>
          <a:stretch>
            <a:fillRect/>
          </a:stretch>
        </p:blipFill>
        <p:spPr bwMode="auto">
          <a:xfrm>
            <a:off x="7906344" y="0"/>
            <a:ext cx="1147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Table 16"/>
          <p:cNvGraphicFramePr>
            <a:graphicFrameLocks noGrp="1"/>
          </p:cNvGraphicFramePr>
          <p:nvPr>
            <p:extLst>
              <p:ext uri="{D42A27DB-BD31-4B8C-83A1-F6EECF244321}">
                <p14:modId xmlns:p14="http://schemas.microsoft.com/office/powerpoint/2010/main" val="699942177"/>
              </p:ext>
            </p:extLst>
          </p:nvPr>
        </p:nvGraphicFramePr>
        <p:xfrm>
          <a:off x="222380" y="1219200"/>
          <a:ext cx="8693021" cy="3810001"/>
        </p:xfrm>
        <a:graphic>
          <a:graphicData uri="http://schemas.openxmlformats.org/drawingml/2006/table">
            <a:tbl>
              <a:tblPr firstRow="1" bandRow="1">
                <a:tableStyleId>{5C22544A-7EE6-4342-B048-85BDC9FD1C3A}</a:tableStyleId>
              </a:tblPr>
              <a:tblGrid>
                <a:gridCol w="1568665"/>
                <a:gridCol w="723555"/>
                <a:gridCol w="4096824"/>
                <a:gridCol w="2303977"/>
              </a:tblGrid>
              <a:tr h="293077">
                <a:tc>
                  <a:txBody>
                    <a:bodyPr/>
                    <a:lstStyle/>
                    <a:p>
                      <a:pPr marL="0" marR="0">
                        <a:spcBef>
                          <a:spcPts val="0"/>
                        </a:spcBef>
                        <a:spcAft>
                          <a:spcPts val="0"/>
                        </a:spcAft>
                      </a:pPr>
                      <a:r>
                        <a:rPr lang="en-US" sz="1800" u="sng" dirty="0">
                          <a:effectLst/>
                        </a:rPr>
                        <a:t>Partners</a:t>
                      </a:r>
                      <a:endParaRPr lang="en-US" sz="1800" dirty="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u="sng" dirty="0" smtClean="0">
                          <a:effectLst/>
                        </a:rPr>
                        <a:t>year 1</a:t>
                      </a:r>
                      <a:endParaRPr lang="en-US" sz="1800" dirty="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u="sng" dirty="0">
                          <a:effectLst/>
                        </a:rPr>
                        <a:t>Primary Role</a:t>
                      </a:r>
                      <a:endParaRPr lang="en-US" sz="1800" dirty="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u="sng">
                          <a:effectLst/>
                        </a:rPr>
                        <a:t>Point of Contact</a:t>
                      </a:r>
                      <a:endParaRPr lang="en-US" sz="1800">
                        <a:solidFill>
                          <a:srgbClr val="000000"/>
                        </a:solidFill>
                        <a:effectLst/>
                        <a:latin typeface="Times New Roman"/>
                        <a:ea typeface="Calibri"/>
                      </a:endParaRPr>
                    </a:p>
                  </a:txBody>
                  <a:tcPr marL="68580" marR="68580" marT="0" marB="0"/>
                </a:tc>
              </a:tr>
              <a:tr h="293077">
                <a:tc>
                  <a:txBody>
                    <a:bodyPr/>
                    <a:lstStyle/>
                    <a:p>
                      <a:pPr marL="0" marR="0">
                        <a:spcBef>
                          <a:spcPts val="0"/>
                        </a:spcBef>
                        <a:spcAft>
                          <a:spcPts val="0"/>
                        </a:spcAft>
                      </a:pPr>
                      <a:r>
                        <a:rPr lang="en-US" sz="1800" dirty="0">
                          <a:effectLst/>
                        </a:rPr>
                        <a:t>Muons/ADNA</a:t>
                      </a:r>
                      <a:endParaRPr lang="en-US" sz="1800" dirty="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a:effectLst/>
                        </a:rPr>
                        <a:t>2.6</a:t>
                      </a:r>
                      <a:endParaRPr lang="en-US" sz="180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dirty="0">
                          <a:effectLst/>
                        </a:rPr>
                        <a:t>Project direction, integration</a:t>
                      </a:r>
                      <a:endParaRPr lang="en-US" sz="1800" dirty="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dirty="0">
                          <a:effectLst/>
                        </a:rPr>
                        <a:t>Dr. Rolland Johnson</a:t>
                      </a:r>
                      <a:endParaRPr lang="en-US" sz="1800" dirty="0">
                        <a:solidFill>
                          <a:srgbClr val="000000"/>
                        </a:solidFill>
                        <a:effectLst/>
                        <a:latin typeface="Times New Roman"/>
                        <a:ea typeface="Calibri"/>
                      </a:endParaRPr>
                    </a:p>
                  </a:txBody>
                  <a:tcPr marL="68580" marR="68580" marT="0" marB="0"/>
                </a:tc>
              </a:tr>
              <a:tr h="293077">
                <a:tc>
                  <a:txBody>
                    <a:bodyPr/>
                    <a:lstStyle/>
                    <a:p>
                      <a:pPr marL="0" marR="0">
                        <a:spcBef>
                          <a:spcPts val="0"/>
                        </a:spcBef>
                        <a:spcAft>
                          <a:spcPts val="0"/>
                        </a:spcAft>
                      </a:pPr>
                      <a:r>
                        <a:rPr lang="en-US" sz="1800">
                          <a:effectLst/>
                        </a:rPr>
                        <a:t> </a:t>
                      </a:r>
                      <a:endParaRPr lang="en-US" sz="180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a:effectLst/>
                        </a:rPr>
                        <a:t> </a:t>
                      </a:r>
                      <a:endParaRPr lang="en-US" sz="180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a:effectLst/>
                        </a:rPr>
                        <a:t>Scientific oversight, Fischer-Tropsch</a:t>
                      </a:r>
                      <a:endParaRPr lang="en-US" sz="180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a:effectLst/>
                        </a:rPr>
                        <a:t>Dr. Charles Bowman</a:t>
                      </a:r>
                      <a:endParaRPr lang="en-US" sz="1800">
                        <a:solidFill>
                          <a:srgbClr val="000000"/>
                        </a:solidFill>
                        <a:effectLst/>
                        <a:latin typeface="Times New Roman"/>
                        <a:ea typeface="Calibri"/>
                      </a:endParaRPr>
                    </a:p>
                  </a:txBody>
                  <a:tcPr marL="68580" marR="68580" marT="0" marB="0"/>
                </a:tc>
              </a:tr>
              <a:tr h="293077">
                <a:tc>
                  <a:txBody>
                    <a:bodyPr/>
                    <a:lstStyle/>
                    <a:p>
                      <a:pPr marL="0" marR="0">
                        <a:spcBef>
                          <a:spcPts val="0"/>
                        </a:spcBef>
                        <a:spcAft>
                          <a:spcPts val="0"/>
                        </a:spcAft>
                      </a:pPr>
                      <a:r>
                        <a:rPr lang="en-US" sz="1800" dirty="0" err="1" smtClean="0">
                          <a:effectLst/>
                        </a:rPr>
                        <a:t>Niowave</a:t>
                      </a:r>
                      <a:r>
                        <a:rPr lang="en-US" sz="1800" dirty="0" smtClean="0">
                          <a:effectLst/>
                        </a:rPr>
                        <a:t>, Inc.</a:t>
                      </a:r>
                      <a:endParaRPr lang="en-US" sz="1800" dirty="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a:effectLst/>
                        </a:rPr>
                        <a:t>1.0</a:t>
                      </a:r>
                      <a:endParaRPr lang="en-US" sz="180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a:effectLst/>
                        </a:rPr>
                        <a:t>Commercial Accelerator Manufacturer</a:t>
                      </a:r>
                      <a:endParaRPr lang="en-US" sz="180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a:effectLst/>
                        </a:rPr>
                        <a:t>Dr. Terry Grimm</a:t>
                      </a:r>
                      <a:endParaRPr lang="en-US" sz="1800">
                        <a:solidFill>
                          <a:srgbClr val="000000"/>
                        </a:solidFill>
                        <a:effectLst/>
                        <a:latin typeface="Times New Roman"/>
                        <a:ea typeface="Calibri"/>
                      </a:endParaRPr>
                    </a:p>
                  </a:txBody>
                  <a:tcPr marL="68580" marR="68580" marT="0" marB="0"/>
                </a:tc>
              </a:tr>
              <a:tr h="586154">
                <a:tc>
                  <a:txBody>
                    <a:bodyPr/>
                    <a:lstStyle/>
                    <a:p>
                      <a:pPr marL="0" marR="0">
                        <a:spcBef>
                          <a:spcPts val="0"/>
                        </a:spcBef>
                        <a:spcAft>
                          <a:spcPts val="0"/>
                        </a:spcAft>
                      </a:pPr>
                      <a:r>
                        <a:rPr lang="en-US" sz="1800" dirty="0" smtClean="0">
                          <a:effectLst/>
                        </a:rPr>
                        <a:t>Newport News Shipbuilding</a:t>
                      </a:r>
                      <a:endParaRPr lang="en-US" sz="1800" dirty="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a:effectLst/>
                        </a:rPr>
                        <a:t>0.5</a:t>
                      </a:r>
                      <a:endParaRPr lang="en-US" sz="180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dirty="0">
                          <a:effectLst/>
                        </a:rPr>
                        <a:t>Commercial </a:t>
                      </a:r>
                      <a:r>
                        <a:rPr lang="en-US" sz="1800" dirty="0" smtClean="0">
                          <a:effectLst/>
                        </a:rPr>
                        <a:t>Manufacturer of</a:t>
                      </a:r>
                      <a:r>
                        <a:rPr lang="en-US" sz="1800" baseline="0" dirty="0" smtClean="0">
                          <a:effectLst/>
                        </a:rPr>
                        <a:t> Nuclear Reactors (for Aircraft Carriers and Subs)</a:t>
                      </a:r>
                      <a:endParaRPr lang="en-US" sz="1800" dirty="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dirty="0">
                          <a:effectLst/>
                        </a:rPr>
                        <a:t>Mr. Phillip Mills</a:t>
                      </a:r>
                    </a:p>
                    <a:p>
                      <a:pPr marL="0" marR="0">
                        <a:spcBef>
                          <a:spcPts val="0"/>
                        </a:spcBef>
                        <a:spcAft>
                          <a:spcPts val="0"/>
                        </a:spcAft>
                      </a:pPr>
                      <a:r>
                        <a:rPr lang="en-US" sz="1800" dirty="0">
                          <a:effectLst/>
                        </a:rPr>
                        <a:t>Mr. Neil </a:t>
                      </a:r>
                      <a:r>
                        <a:rPr lang="en-US" sz="1800" dirty="0" err="1">
                          <a:effectLst/>
                        </a:rPr>
                        <a:t>Moravek</a:t>
                      </a:r>
                      <a:endParaRPr lang="en-US" sz="1800" dirty="0">
                        <a:solidFill>
                          <a:srgbClr val="000000"/>
                        </a:solidFill>
                        <a:effectLst/>
                        <a:latin typeface="Times New Roman"/>
                        <a:ea typeface="Calibri"/>
                      </a:endParaRPr>
                    </a:p>
                  </a:txBody>
                  <a:tcPr marL="68580" marR="68580" marT="0" marB="0"/>
                </a:tc>
              </a:tr>
              <a:tr h="293077">
                <a:tc>
                  <a:txBody>
                    <a:bodyPr/>
                    <a:lstStyle/>
                    <a:p>
                      <a:pPr marL="0" marR="0">
                        <a:spcBef>
                          <a:spcPts val="0"/>
                        </a:spcBef>
                        <a:spcAft>
                          <a:spcPts val="0"/>
                        </a:spcAft>
                      </a:pPr>
                      <a:r>
                        <a:rPr lang="en-US" sz="1800">
                          <a:effectLst/>
                        </a:rPr>
                        <a:t>ORNL</a:t>
                      </a:r>
                      <a:endParaRPr lang="en-US" sz="180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a:effectLst/>
                        </a:rPr>
                        <a:t>2.0</a:t>
                      </a:r>
                      <a:endParaRPr lang="en-US" sz="180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dirty="0">
                          <a:effectLst/>
                        </a:rPr>
                        <a:t>Reactor Design</a:t>
                      </a:r>
                      <a:endParaRPr lang="en-US" sz="1800" dirty="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a:effectLst/>
                        </a:rPr>
                        <a:t>Dr. Lou Qualls</a:t>
                      </a:r>
                      <a:endParaRPr lang="en-US" sz="1800">
                        <a:solidFill>
                          <a:srgbClr val="000000"/>
                        </a:solidFill>
                        <a:effectLst/>
                        <a:latin typeface="Times New Roman"/>
                        <a:ea typeface="Calibri"/>
                      </a:endParaRPr>
                    </a:p>
                  </a:txBody>
                  <a:tcPr marL="68580" marR="68580" marT="0" marB="0"/>
                </a:tc>
              </a:tr>
              <a:tr h="293077">
                <a:tc>
                  <a:txBody>
                    <a:bodyPr/>
                    <a:lstStyle/>
                    <a:p>
                      <a:pPr marL="0" marR="0">
                        <a:spcBef>
                          <a:spcPts val="0"/>
                        </a:spcBef>
                        <a:spcAft>
                          <a:spcPts val="0"/>
                        </a:spcAft>
                      </a:pPr>
                      <a:r>
                        <a:rPr lang="en-US" sz="1800">
                          <a:effectLst/>
                        </a:rPr>
                        <a:t> </a:t>
                      </a:r>
                      <a:endParaRPr lang="en-US" sz="180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a:effectLst/>
                        </a:rPr>
                        <a:t> </a:t>
                      </a:r>
                      <a:endParaRPr lang="en-US" sz="180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dirty="0">
                          <a:effectLst/>
                        </a:rPr>
                        <a:t>Accelerator </a:t>
                      </a:r>
                      <a:r>
                        <a:rPr lang="en-US" sz="1800" dirty="0" smtClean="0">
                          <a:effectLst/>
                        </a:rPr>
                        <a:t>Operations (SNS)</a:t>
                      </a:r>
                      <a:endParaRPr lang="en-US" sz="1800" dirty="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a:effectLst/>
                        </a:rPr>
                        <a:t>Dr. John Galambos</a:t>
                      </a:r>
                      <a:endParaRPr lang="en-US" sz="1800">
                        <a:solidFill>
                          <a:srgbClr val="000000"/>
                        </a:solidFill>
                        <a:effectLst/>
                        <a:latin typeface="Times New Roman"/>
                        <a:ea typeface="Calibri"/>
                      </a:endParaRPr>
                    </a:p>
                  </a:txBody>
                  <a:tcPr marL="68580" marR="68580" marT="0" marB="0"/>
                </a:tc>
              </a:tr>
              <a:tr h="293077">
                <a:tc>
                  <a:txBody>
                    <a:bodyPr/>
                    <a:lstStyle/>
                    <a:p>
                      <a:pPr marL="0" marR="0">
                        <a:spcBef>
                          <a:spcPts val="0"/>
                        </a:spcBef>
                        <a:spcAft>
                          <a:spcPts val="0"/>
                        </a:spcAft>
                      </a:pPr>
                      <a:r>
                        <a:rPr lang="en-US" sz="1800">
                          <a:effectLst/>
                        </a:rPr>
                        <a:t>TJNAF</a:t>
                      </a:r>
                      <a:endParaRPr lang="en-US" sz="180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a:effectLst/>
                        </a:rPr>
                        <a:t>0.4</a:t>
                      </a:r>
                      <a:endParaRPr lang="en-US" sz="180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a:effectLst/>
                        </a:rPr>
                        <a:t>Accelerator Design</a:t>
                      </a:r>
                      <a:endParaRPr lang="en-US" sz="180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a:effectLst/>
                        </a:rPr>
                        <a:t>Dr. Andrew Hutton</a:t>
                      </a:r>
                      <a:endParaRPr lang="en-US" sz="1800">
                        <a:solidFill>
                          <a:srgbClr val="000000"/>
                        </a:solidFill>
                        <a:effectLst/>
                        <a:latin typeface="Times New Roman"/>
                        <a:ea typeface="Calibri"/>
                      </a:endParaRPr>
                    </a:p>
                  </a:txBody>
                  <a:tcPr marL="68580" marR="68580" marT="0" marB="0"/>
                </a:tc>
              </a:tr>
              <a:tr h="293077">
                <a:tc>
                  <a:txBody>
                    <a:bodyPr/>
                    <a:lstStyle/>
                    <a:p>
                      <a:pPr marL="0" marR="0">
                        <a:spcBef>
                          <a:spcPts val="0"/>
                        </a:spcBef>
                        <a:spcAft>
                          <a:spcPts val="0"/>
                        </a:spcAft>
                      </a:pPr>
                      <a:r>
                        <a:rPr lang="en-US" sz="1800">
                          <a:effectLst/>
                        </a:rPr>
                        <a:t>VT</a:t>
                      </a:r>
                      <a:endParaRPr lang="en-US" sz="180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a:effectLst/>
                        </a:rPr>
                        <a:t>0.5</a:t>
                      </a:r>
                      <a:endParaRPr lang="en-US" sz="180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a:effectLst/>
                        </a:rPr>
                        <a:t>Reactor Design, Simulations</a:t>
                      </a:r>
                      <a:endParaRPr lang="en-US" sz="180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a:effectLst/>
                        </a:rPr>
                        <a:t>Prof. Alireza Haghighat</a:t>
                      </a:r>
                      <a:endParaRPr lang="en-US" sz="1800">
                        <a:solidFill>
                          <a:srgbClr val="000000"/>
                        </a:solidFill>
                        <a:effectLst/>
                        <a:latin typeface="Times New Roman"/>
                        <a:ea typeface="Calibri"/>
                      </a:endParaRPr>
                    </a:p>
                  </a:txBody>
                  <a:tcPr marL="68580" marR="68580" marT="0" marB="0"/>
                </a:tc>
              </a:tr>
              <a:tr h="293077">
                <a:tc>
                  <a:txBody>
                    <a:bodyPr/>
                    <a:lstStyle/>
                    <a:p>
                      <a:pPr marL="0" marR="0">
                        <a:spcBef>
                          <a:spcPts val="0"/>
                        </a:spcBef>
                        <a:spcAft>
                          <a:spcPts val="0"/>
                        </a:spcAft>
                      </a:pPr>
                      <a:r>
                        <a:rPr lang="en-US" sz="1800">
                          <a:effectLst/>
                        </a:rPr>
                        <a:t> </a:t>
                      </a:r>
                      <a:endParaRPr lang="en-US" sz="180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a:effectLst/>
                        </a:rPr>
                        <a:t> </a:t>
                      </a:r>
                      <a:endParaRPr lang="en-US" sz="180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a:effectLst/>
                        </a:rPr>
                        <a:t>Internal Target Design</a:t>
                      </a:r>
                      <a:endParaRPr lang="en-US" sz="180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a:effectLst/>
                        </a:rPr>
                        <a:t>Prof. R. Bruce Vogelaar</a:t>
                      </a:r>
                      <a:endParaRPr lang="en-US" sz="1800">
                        <a:solidFill>
                          <a:srgbClr val="000000"/>
                        </a:solidFill>
                        <a:effectLst/>
                        <a:latin typeface="Times New Roman"/>
                        <a:ea typeface="Calibri"/>
                      </a:endParaRPr>
                    </a:p>
                  </a:txBody>
                  <a:tcPr marL="68580" marR="68580" marT="0" marB="0"/>
                </a:tc>
              </a:tr>
              <a:tr h="293077">
                <a:tc>
                  <a:txBody>
                    <a:bodyPr/>
                    <a:lstStyle/>
                    <a:p>
                      <a:pPr marL="0" marR="0">
                        <a:spcBef>
                          <a:spcPts val="0"/>
                        </a:spcBef>
                        <a:spcAft>
                          <a:spcPts val="0"/>
                        </a:spcAft>
                      </a:pPr>
                      <a:r>
                        <a:rPr lang="en-US" sz="1800">
                          <a:effectLst/>
                        </a:rPr>
                        <a:t>GWU</a:t>
                      </a:r>
                      <a:endParaRPr lang="en-US" sz="180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a:effectLst/>
                        </a:rPr>
                        <a:t>0.5</a:t>
                      </a:r>
                      <a:endParaRPr lang="en-US" sz="180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a:effectLst/>
                        </a:rPr>
                        <a:t>Policy Issues, Systems Integration</a:t>
                      </a:r>
                      <a:endParaRPr lang="en-US" sz="180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a:effectLst/>
                        </a:rPr>
                        <a:t>Prof. Andrei Afanasev </a:t>
                      </a:r>
                      <a:endParaRPr lang="en-US" sz="1800">
                        <a:solidFill>
                          <a:srgbClr val="000000"/>
                        </a:solidFill>
                        <a:effectLst/>
                        <a:latin typeface="Times New Roman"/>
                        <a:ea typeface="Calibri"/>
                      </a:endParaRPr>
                    </a:p>
                  </a:txBody>
                  <a:tcPr marL="68580" marR="68580" marT="0" marB="0"/>
                </a:tc>
              </a:tr>
              <a:tr h="293077">
                <a:tc>
                  <a:txBody>
                    <a:bodyPr/>
                    <a:lstStyle/>
                    <a:p>
                      <a:pPr marL="0" marR="0">
                        <a:spcBef>
                          <a:spcPts val="0"/>
                        </a:spcBef>
                        <a:spcAft>
                          <a:spcPts val="0"/>
                        </a:spcAft>
                      </a:pPr>
                      <a:r>
                        <a:rPr lang="en-US" sz="1800">
                          <a:effectLst/>
                        </a:rPr>
                        <a:t> </a:t>
                      </a:r>
                      <a:endParaRPr lang="en-US" sz="180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a:effectLst/>
                        </a:rPr>
                        <a:t> </a:t>
                      </a:r>
                      <a:endParaRPr lang="en-US" sz="180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a:effectLst/>
                        </a:rPr>
                        <a:t>Simulations, Material Studies</a:t>
                      </a:r>
                      <a:endParaRPr lang="en-US" sz="1800">
                        <a:solidFill>
                          <a:srgbClr val="000000"/>
                        </a:solidFill>
                        <a:effectLst/>
                        <a:latin typeface="Times New Roman"/>
                        <a:ea typeface="Calibri"/>
                      </a:endParaRPr>
                    </a:p>
                  </a:txBody>
                  <a:tcPr marL="68580" marR="68580" marT="0" marB="0"/>
                </a:tc>
                <a:tc>
                  <a:txBody>
                    <a:bodyPr/>
                    <a:lstStyle/>
                    <a:p>
                      <a:pPr marL="0" marR="0">
                        <a:spcBef>
                          <a:spcPts val="0"/>
                        </a:spcBef>
                        <a:spcAft>
                          <a:spcPts val="0"/>
                        </a:spcAft>
                      </a:pPr>
                      <a:r>
                        <a:rPr lang="en-US" sz="1800" dirty="0">
                          <a:effectLst/>
                        </a:rPr>
                        <a:t>Prof. Philippe Bardet</a:t>
                      </a:r>
                      <a:endParaRPr lang="en-US" sz="1800" dirty="0">
                        <a:solidFill>
                          <a:srgbClr val="000000"/>
                        </a:solidFill>
                        <a:effectLst/>
                        <a:latin typeface="Times New Roman"/>
                        <a:ea typeface="Calibri"/>
                      </a:endParaRPr>
                    </a:p>
                  </a:txBody>
                  <a:tcPr marL="68580" marR="68580" marT="0" marB="0"/>
                </a:tc>
              </a:tr>
            </a:tbl>
          </a:graphicData>
        </a:graphic>
      </p:graphicFrame>
      <p:sp>
        <p:nvSpPr>
          <p:cNvPr id="18" name="Rectangle 2"/>
          <p:cNvSpPr>
            <a:spLocks noChangeArrowheads="1"/>
          </p:cNvSpPr>
          <p:nvPr/>
        </p:nvSpPr>
        <p:spPr bwMode="auto">
          <a:xfrm>
            <a:off x="152400" y="1303644"/>
            <a:ext cx="90541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41571621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249" y="0"/>
            <a:ext cx="8229600" cy="1143000"/>
          </a:xfrm>
        </p:spPr>
        <p:txBody>
          <a:bodyPr/>
          <a:lstStyle/>
          <a:p>
            <a:pPr lvl="0" indent="457200" fontAlgn="base">
              <a:spcAft>
                <a:spcPct val="0"/>
              </a:spcAft>
            </a:pPr>
            <a:r>
              <a:rPr lang="en-US" altLang="en-US" sz="1600" b="1" dirty="0">
                <a:solidFill>
                  <a:prstClr val="black"/>
                </a:solidFill>
                <a:latin typeface="Calibri" pitchFamily="34" charset="0"/>
                <a:ea typeface="Calibri" pitchFamily="34" charset="0"/>
                <a:cs typeface="Times New Roman" pitchFamily="18" charset="0"/>
              </a:rPr>
              <a:t>GEM*STAR: ACCELERATOR-DRIVEN SUBCRITICAL REACTOR </a:t>
            </a:r>
            <a:br>
              <a:rPr lang="en-US" altLang="en-US" sz="1600" b="1" dirty="0">
                <a:solidFill>
                  <a:prstClr val="black"/>
                </a:solidFill>
                <a:latin typeface="Calibri" pitchFamily="34" charset="0"/>
                <a:ea typeface="Calibri" pitchFamily="34" charset="0"/>
                <a:cs typeface="Times New Roman" pitchFamily="18" charset="0"/>
              </a:rPr>
            </a:br>
            <a:r>
              <a:rPr lang="en-US" altLang="en-US" sz="1600" b="1" dirty="0">
                <a:solidFill>
                  <a:prstClr val="black"/>
                </a:solidFill>
                <a:latin typeface="Calibri" pitchFamily="34" charset="0"/>
                <a:ea typeface="Calibri" pitchFamily="34" charset="0"/>
                <a:cs typeface="Times New Roman" pitchFamily="18" charset="0"/>
              </a:rPr>
              <a:t>FOR IMPROVED SAFETY, WASTE MANAGEMENT, </a:t>
            </a:r>
            <a:br>
              <a:rPr lang="en-US" altLang="en-US" sz="1600" b="1" dirty="0">
                <a:solidFill>
                  <a:prstClr val="black"/>
                </a:solidFill>
                <a:latin typeface="Calibri" pitchFamily="34" charset="0"/>
                <a:ea typeface="Calibri" pitchFamily="34" charset="0"/>
                <a:cs typeface="Times New Roman" pitchFamily="18" charset="0"/>
              </a:rPr>
            </a:br>
            <a:r>
              <a:rPr lang="en-US" altLang="en-US" sz="1600" b="1" dirty="0">
                <a:solidFill>
                  <a:prstClr val="black"/>
                </a:solidFill>
                <a:latin typeface="Calibri" pitchFamily="34" charset="0"/>
                <a:ea typeface="Calibri" pitchFamily="34" charset="0"/>
                <a:cs typeface="Times New Roman" pitchFamily="18" charset="0"/>
              </a:rPr>
              <a:t>AND PLUTONIUM DISPOSITION</a:t>
            </a:r>
            <a:endParaRPr lang="en-US" altLang="en-US" sz="300" dirty="0">
              <a:solidFill>
                <a:prstClr val="black"/>
              </a:solidFill>
              <a:latin typeface="Arial" pitchFamily="34" charset="0"/>
              <a:ea typeface="+mn-ea"/>
              <a:cs typeface="Arial" pitchFamily="34" charset="0"/>
            </a:endParaRPr>
          </a:p>
        </p:txBody>
      </p:sp>
      <p:sp>
        <p:nvSpPr>
          <p:cNvPr id="3" name="Content Placeholder 2"/>
          <p:cNvSpPr>
            <a:spLocks noGrp="1"/>
          </p:cNvSpPr>
          <p:nvPr>
            <p:ph idx="1"/>
          </p:nvPr>
        </p:nvSpPr>
        <p:spPr>
          <a:xfrm>
            <a:off x="441587" y="1143000"/>
            <a:ext cx="8229600" cy="4800600"/>
          </a:xfrm>
        </p:spPr>
        <p:txBody>
          <a:bodyPr>
            <a:normAutofit/>
          </a:bodyPr>
          <a:lstStyle/>
          <a:p>
            <a:pPr lvl="1">
              <a:buFont typeface="Arial" panose="020B0604020202020204" pitchFamily="34" charset="0"/>
              <a:buChar char="•"/>
            </a:pPr>
            <a:endParaRPr lang="en-US" sz="2400" dirty="0"/>
          </a:p>
          <a:p>
            <a:pPr lvl="1"/>
            <a:endParaRPr lang="en-US" dirty="0"/>
          </a:p>
        </p:txBody>
      </p:sp>
      <p:sp>
        <p:nvSpPr>
          <p:cNvPr id="4" name="Date Placeholder 3"/>
          <p:cNvSpPr>
            <a:spLocks noGrp="1"/>
          </p:cNvSpPr>
          <p:nvPr>
            <p:ph type="dt" sz="half" idx="10"/>
          </p:nvPr>
        </p:nvSpPr>
        <p:spPr/>
        <p:txBody>
          <a:bodyPr/>
          <a:lstStyle/>
          <a:p>
            <a:r>
              <a:rPr lang="en-US" smtClean="0"/>
              <a:t>July 29, 2016</a:t>
            </a:r>
            <a:endParaRPr lang="en-US"/>
          </a:p>
        </p:txBody>
      </p:sp>
      <p:sp>
        <p:nvSpPr>
          <p:cNvPr id="5" name="Footer Placeholder 4"/>
          <p:cNvSpPr>
            <a:spLocks noGrp="1"/>
          </p:cNvSpPr>
          <p:nvPr>
            <p:ph type="ftr" sz="quarter" idx="11"/>
          </p:nvPr>
        </p:nvSpPr>
        <p:spPr/>
        <p:txBody>
          <a:bodyPr/>
          <a:lstStyle/>
          <a:p>
            <a:r>
              <a:rPr lang="en-US" smtClean="0"/>
              <a:t>Thin Films &amp; Ideas Pushing Limits of SRF</a:t>
            </a:r>
            <a:endParaRPr lang="en-US"/>
          </a:p>
        </p:txBody>
      </p:sp>
      <p:sp>
        <p:nvSpPr>
          <p:cNvPr id="6" name="Slide Number Placeholder 5"/>
          <p:cNvSpPr>
            <a:spLocks noGrp="1"/>
          </p:cNvSpPr>
          <p:nvPr>
            <p:ph type="sldNum" sz="quarter" idx="12"/>
          </p:nvPr>
        </p:nvSpPr>
        <p:spPr/>
        <p:txBody>
          <a:bodyPr/>
          <a:lstStyle/>
          <a:p>
            <a:fld id="{B80B3F71-7FE0-44CE-9220-8FE300BBEB8E}" type="slidenum">
              <a:rPr lang="en-US" smtClean="0"/>
              <a:t>33</a:t>
            </a:fld>
            <a:endParaRPr lang="en-US"/>
          </a:p>
        </p:txBody>
      </p:sp>
      <p:grpSp>
        <p:nvGrpSpPr>
          <p:cNvPr id="8" name="Group 3"/>
          <p:cNvGrpSpPr>
            <a:grpSpLocks/>
          </p:cNvGrpSpPr>
          <p:nvPr/>
        </p:nvGrpSpPr>
        <p:grpSpPr bwMode="auto">
          <a:xfrm>
            <a:off x="101730" y="71596"/>
            <a:ext cx="1905000" cy="838200"/>
            <a:chOff x="3840" y="3216"/>
            <a:chExt cx="1440" cy="624"/>
          </a:xfrm>
        </p:grpSpPr>
        <p:grpSp>
          <p:nvGrpSpPr>
            <p:cNvPr id="9" name="Group 4"/>
            <p:cNvGrpSpPr>
              <a:grpSpLocks/>
            </p:cNvGrpSpPr>
            <p:nvPr/>
          </p:nvGrpSpPr>
          <p:grpSpPr bwMode="auto">
            <a:xfrm>
              <a:off x="3840" y="3216"/>
              <a:ext cx="336" cy="624"/>
              <a:chOff x="1152" y="288"/>
              <a:chExt cx="960" cy="1872"/>
            </a:xfrm>
          </p:grpSpPr>
          <p:sp>
            <p:nvSpPr>
              <p:cNvPr id="11" name="Oval 5"/>
              <p:cNvSpPr>
                <a:spLocks noChangeArrowheads="1"/>
              </p:cNvSpPr>
              <p:nvPr/>
            </p:nvSpPr>
            <p:spPr bwMode="auto">
              <a:xfrm>
                <a:off x="1152" y="1488"/>
                <a:ext cx="960" cy="672"/>
              </a:xfrm>
              <a:prstGeom prst="ellipse">
                <a:avLst/>
              </a:prstGeom>
              <a:solidFill>
                <a:srgbClr val="297F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 name="Oval 6"/>
              <p:cNvSpPr>
                <a:spLocks noChangeArrowheads="1"/>
              </p:cNvSpPr>
              <p:nvPr/>
            </p:nvSpPr>
            <p:spPr bwMode="auto">
              <a:xfrm>
                <a:off x="1152" y="288"/>
                <a:ext cx="960" cy="672"/>
              </a:xfrm>
              <a:prstGeom prst="ellipse">
                <a:avLst/>
              </a:prstGeom>
              <a:solidFill>
                <a:srgbClr val="297F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3" name="Rectangle 7"/>
              <p:cNvSpPr>
                <a:spLocks noChangeAspect="1" noChangeArrowheads="1"/>
              </p:cNvSpPr>
              <p:nvPr/>
            </p:nvSpPr>
            <p:spPr bwMode="auto">
              <a:xfrm>
                <a:off x="1152" y="624"/>
                <a:ext cx="960" cy="1200"/>
              </a:xfrm>
              <a:prstGeom prst="rect">
                <a:avLst/>
              </a:prstGeom>
              <a:solidFill>
                <a:srgbClr val="297FD5"/>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4"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i="1" u="none" strike="noStrike" kern="10" cap="none" spc="0" normalizeH="0" baseline="0" noProof="0" dirty="0" smtClean="0">
                    <a:ln>
                      <a:noFill/>
                    </a:ln>
                    <a:solidFill>
                      <a:srgbClr val="FFFFFF"/>
                    </a:solidFill>
                    <a:effectLst/>
                    <a:uLnTx/>
                    <a:uFillTx/>
                    <a:latin typeface="Symbol"/>
                  </a:rPr>
                  <a:t>m</a:t>
                </a:r>
              </a:p>
            </p:txBody>
          </p:sp>
        </p:grpSp>
        <p:sp>
          <p:nvSpPr>
            <p:cNvPr id="10"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600" b="1" i="1" u="none" strike="noStrike" kern="0" cap="none" spc="0" normalizeH="0" baseline="0" noProof="0">
                  <a:ln>
                    <a:noFill/>
                  </a:ln>
                  <a:solidFill>
                    <a:srgbClr val="297FD5"/>
                  </a:solidFill>
                  <a:effectLst/>
                  <a:uLnTx/>
                  <a:uFillTx/>
                  <a:latin typeface="Times New Roman" pitchFamily="18" charset="0"/>
                </a:rPr>
                <a:t>Muons, Inc.</a:t>
              </a:r>
            </a:p>
          </p:txBody>
        </p:sp>
      </p:grpSp>
      <p:sp>
        <p:nvSpPr>
          <p:cNvPr id="18" name="Rectangle 2"/>
          <p:cNvSpPr>
            <a:spLocks noChangeArrowheads="1"/>
          </p:cNvSpPr>
          <p:nvPr/>
        </p:nvSpPr>
        <p:spPr bwMode="auto">
          <a:xfrm>
            <a:off x="152400" y="1303644"/>
            <a:ext cx="90541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mn-lt"/>
            </a:endParaRPr>
          </a:p>
        </p:txBody>
      </p:sp>
      <p:pic>
        <p:nvPicPr>
          <p:cNvPr id="1229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065" b="8605"/>
          <a:stretch/>
        </p:blipFill>
        <p:spPr bwMode="auto">
          <a:xfrm>
            <a:off x="0" y="990600"/>
            <a:ext cx="9144000" cy="443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97205" y="2145268"/>
            <a:ext cx="1143000" cy="369332"/>
          </a:xfrm>
          <a:prstGeom prst="rect">
            <a:avLst/>
          </a:prstGeom>
          <a:noFill/>
        </p:spPr>
        <p:txBody>
          <a:bodyPr wrap="square" rtlCol="0">
            <a:spAutoFit/>
          </a:bodyPr>
          <a:lstStyle/>
          <a:p>
            <a:r>
              <a:rPr lang="en-US" dirty="0" smtClean="0"/>
              <a:t>      CDR</a:t>
            </a:r>
            <a:r>
              <a:rPr lang="en-US" dirty="0" smtClean="0">
                <a:sym typeface="Wingdings" panose="05000000000000000000" pitchFamily="2" charset="2"/>
              </a:rPr>
              <a:t></a:t>
            </a:r>
            <a:endParaRPr lang="en-US" dirty="0"/>
          </a:p>
        </p:txBody>
      </p:sp>
      <p:sp>
        <p:nvSpPr>
          <p:cNvPr id="19" name="TextBox 18"/>
          <p:cNvSpPr txBox="1"/>
          <p:nvPr/>
        </p:nvSpPr>
        <p:spPr>
          <a:xfrm>
            <a:off x="3048000" y="2145268"/>
            <a:ext cx="1143000" cy="369332"/>
          </a:xfrm>
          <a:prstGeom prst="rect">
            <a:avLst/>
          </a:prstGeom>
          <a:noFill/>
        </p:spPr>
        <p:txBody>
          <a:bodyPr wrap="square" rtlCol="0">
            <a:spAutoFit/>
          </a:bodyPr>
          <a:lstStyle/>
          <a:p>
            <a:r>
              <a:rPr lang="en-US" dirty="0" smtClean="0"/>
              <a:t>      TDR</a:t>
            </a:r>
            <a:r>
              <a:rPr lang="en-US" dirty="0" smtClean="0">
                <a:sym typeface="Wingdings" panose="05000000000000000000" pitchFamily="2" charset="2"/>
              </a:rPr>
              <a:t></a:t>
            </a:r>
            <a:endParaRPr lang="en-US" dirty="0"/>
          </a:p>
        </p:txBody>
      </p:sp>
      <p:sp>
        <p:nvSpPr>
          <p:cNvPr id="20" name="TextBox 19"/>
          <p:cNvSpPr txBox="1"/>
          <p:nvPr/>
        </p:nvSpPr>
        <p:spPr>
          <a:xfrm>
            <a:off x="3905249" y="2145268"/>
            <a:ext cx="1745160" cy="369332"/>
          </a:xfrm>
          <a:prstGeom prst="rect">
            <a:avLst/>
          </a:prstGeom>
          <a:noFill/>
        </p:spPr>
        <p:txBody>
          <a:bodyPr wrap="square" rtlCol="0">
            <a:spAutoFit/>
          </a:bodyPr>
          <a:lstStyle/>
          <a:p>
            <a:r>
              <a:rPr lang="en-US" dirty="0" smtClean="0"/>
              <a:t>  Pilot TDR</a:t>
            </a:r>
            <a:r>
              <a:rPr lang="en-US" dirty="0" smtClean="0">
                <a:sym typeface="Wingdings" panose="05000000000000000000" pitchFamily="2" charset="2"/>
              </a:rPr>
              <a:t></a:t>
            </a:r>
            <a:endParaRPr lang="en-US" dirty="0"/>
          </a:p>
        </p:txBody>
      </p:sp>
      <p:sp>
        <p:nvSpPr>
          <p:cNvPr id="16" name="TextBox 15"/>
          <p:cNvSpPr txBox="1"/>
          <p:nvPr/>
        </p:nvSpPr>
        <p:spPr>
          <a:xfrm>
            <a:off x="546230" y="5457825"/>
            <a:ext cx="8064370" cy="923330"/>
          </a:xfrm>
          <a:prstGeom prst="rect">
            <a:avLst/>
          </a:prstGeom>
          <a:noFill/>
        </p:spPr>
        <p:txBody>
          <a:bodyPr wrap="square" rtlCol="0">
            <a:spAutoFit/>
          </a:bodyPr>
          <a:lstStyle/>
          <a:p>
            <a:r>
              <a:rPr lang="en-US" dirty="0" smtClean="0"/>
              <a:t>Conceptual Design Report (CDR), Technical Design Report (TDR), and Site Specific Pilot TDR are needed for the DOE/NNSA Critical Decision Management Process.</a:t>
            </a:r>
          </a:p>
          <a:p>
            <a:r>
              <a:rPr lang="en-US" dirty="0" smtClean="0"/>
              <a:t>CD-0 follows from stated need for alternatives to MOX solution at Savannah River.</a:t>
            </a:r>
            <a:endParaRPr lang="en-US" dirty="0"/>
          </a:p>
        </p:txBody>
      </p:sp>
    </p:spTree>
    <p:extLst>
      <p:ext uri="{BB962C8B-B14F-4D97-AF65-F5344CB8AC3E}">
        <p14:creationId xmlns:p14="http://schemas.microsoft.com/office/powerpoint/2010/main" val="13808565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8958" y="287867"/>
            <a:ext cx="2949177" cy="1600200"/>
          </a:xfrm>
        </p:spPr>
      </p:pic>
      <p:sp>
        <p:nvSpPr>
          <p:cNvPr id="4" name="Text Placeholder 3"/>
          <p:cNvSpPr>
            <a:spLocks noGrp="1"/>
          </p:cNvSpPr>
          <p:nvPr>
            <p:ph type="body" sz="half" idx="2"/>
          </p:nvPr>
        </p:nvSpPr>
        <p:spPr>
          <a:xfrm>
            <a:off x="25167" y="1923942"/>
            <a:ext cx="4094328" cy="3913732"/>
          </a:xfrm>
        </p:spPr>
        <p:txBody>
          <a:bodyPr>
            <a:noAutofit/>
          </a:bodyPr>
          <a:lstStyle/>
          <a:p>
            <a:r>
              <a:rPr lang="en-US" b="1" u="sng" dirty="0"/>
              <a:t>DOE’s Technology Readiness Scorecard (Levels 1 – 9):</a:t>
            </a:r>
          </a:p>
          <a:p>
            <a:pPr marL="342900" indent="-342900">
              <a:buFont typeface="+mj-lt"/>
              <a:buAutoNum type="arabicPeriod"/>
            </a:pPr>
            <a:endParaRPr lang="en-US" sz="1200" dirty="0"/>
          </a:p>
          <a:p>
            <a:pPr marL="342900" indent="-342900">
              <a:buFont typeface="+mj-lt"/>
              <a:buAutoNum type="arabicPeriod"/>
            </a:pPr>
            <a:r>
              <a:rPr lang="en-US" sz="1250" dirty="0"/>
              <a:t>Basic principles observed and reported.</a:t>
            </a:r>
          </a:p>
          <a:p>
            <a:pPr marL="342900" indent="-342900">
              <a:buFont typeface="+mj-lt"/>
              <a:buAutoNum type="arabicPeriod"/>
            </a:pPr>
            <a:r>
              <a:rPr lang="en-US" sz="1250" dirty="0"/>
              <a:t>Technology concept application formulated.</a:t>
            </a:r>
          </a:p>
          <a:p>
            <a:pPr marL="342900" indent="-342900">
              <a:buFont typeface="+mj-lt"/>
              <a:buAutoNum type="arabicPeriod"/>
            </a:pPr>
            <a:r>
              <a:rPr lang="en-US" sz="1250" dirty="0"/>
              <a:t>Analytical and experimental critical function and/or characteristic proof of concept.</a:t>
            </a:r>
          </a:p>
          <a:p>
            <a:pPr marL="342900" indent="-342900">
              <a:buFont typeface="+mj-lt"/>
              <a:buAutoNum type="arabicPeriod"/>
            </a:pPr>
            <a:r>
              <a:rPr lang="en-US" sz="1250" dirty="0"/>
              <a:t>Component and/or breadboard validation in a laboratory environment.</a:t>
            </a:r>
          </a:p>
          <a:p>
            <a:pPr marL="342900" indent="-342900">
              <a:buFont typeface="+mj-lt"/>
              <a:buAutoNum type="arabicPeriod"/>
            </a:pPr>
            <a:r>
              <a:rPr lang="en-US" sz="1250" dirty="0"/>
              <a:t>Component and/or breadboard validation in a   relevant environment.</a:t>
            </a:r>
          </a:p>
          <a:p>
            <a:pPr marL="342900" indent="-342900">
              <a:buFont typeface="+mj-lt"/>
              <a:buAutoNum type="arabicPeriod"/>
            </a:pPr>
            <a:r>
              <a:rPr lang="en-US" sz="1250" dirty="0"/>
              <a:t>System/subsystem model or prototype         demonstration in a relevant environment.</a:t>
            </a:r>
          </a:p>
          <a:p>
            <a:pPr marL="342900" indent="-342900">
              <a:buFont typeface="+mj-lt"/>
              <a:buAutoNum type="arabicPeriod"/>
            </a:pPr>
            <a:r>
              <a:rPr lang="en-US" sz="1250" dirty="0"/>
              <a:t>System prototype demonstration in an                operational environment.</a:t>
            </a:r>
          </a:p>
          <a:p>
            <a:pPr marL="342900" indent="-342900">
              <a:buFont typeface="+mj-lt"/>
              <a:buAutoNum type="arabicPeriod"/>
            </a:pPr>
            <a:r>
              <a:rPr lang="en-US" sz="1250" dirty="0"/>
              <a:t>Actual system completed and qualified through  test and demonstration.</a:t>
            </a:r>
          </a:p>
          <a:p>
            <a:pPr marL="342900" indent="-342900">
              <a:buFont typeface="+mj-lt"/>
              <a:buAutoNum type="arabicPeriod"/>
            </a:pPr>
            <a:r>
              <a:rPr lang="en-US" sz="1250" dirty="0"/>
              <a:t>Actual system proven through mission operations.</a:t>
            </a:r>
          </a:p>
        </p:txBody>
      </p:sp>
      <p:pic>
        <p:nvPicPr>
          <p:cNvPr id="8" name="Picture 7"/>
          <p:cNvPicPr>
            <a:picLocks noChangeAspect="1"/>
          </p:cNvPicPr>
          <p:nvPr/>
        </p:nvPicPr>
        <p:blipFill>
          <a:blip r:embed="rId4"/>
          <a:stretch>
            <a:fillRect/>
          </a:stretch>
        </p:blipFill>
        <p:spPr>
          <a:xfrm>
            <a:off x="4119495" y="1914035"/>
            <a:ext cx="4737902" cy="4109247"/>
          </a:xfrm>
          <a:prstGeom prst="rect">
            <a:avLst/>
          </a:prstGeom>
        </p:spPr>
      </p:pic>
      <p:sp>
        <p:nvSpPr>
          <p:cNvPr id="9" name="TextBox 8"/>
          <p:cNvSpPr txBox="1"/>
          <p:nvPr/>
        </p:nvSpPr>
        <p:spPr>
          <a:xfrm>
            <a:off x="3846538" y="153351"/>
            <a:ext cx="4840262" cy="1815882"/>
          </a:xfrm>
          <a:prstGeom prst="rect">
            <a:avLst/>
          </a:prstGeom>
          <a:noFill/>
        </p:spPr>
        <p:txBody>
          <a:bodyPr wrap="square" rtlCol="0">
            <a:spAutoFit/>
          </a:bodyPr>
          <a:lstStyle/>
          <a:p>
            <a:pPr defTabSz="457200"/>
            <a:r>
              <a:rPr lang="en-US" sz="2800" dirty="0">
                <a:solidFill>
                  <a:srgbClr val="FFFF00"/>
                </a:solidFill>
                <a:latin typeface="Calibri Light" panose="020F0302020204030204" pitchFamily="34" charset="0"/>
              </a:rPr>
              <a:t>Technology Readiness Review - GEM*STAR needs engineering to merge known technologies (no additional Research needed)</a:t>
            </a:r>
          </a:p>
        </p:txBody>
      </p:sp>
      <p:sp>
        <p:nvSpPr>
          <p:cNvPr id="11" name="TextBox 10"/>
          <p:cNvSpPr txBox="1"/>
          <p:nvPr/>
        </p:nvSpPr>
        <p:spPr>
          <a:xfrm>
            <a:off x="3666223" y="6112501"/>
            <a:ext cx="5644445" cy="338554"/>
          </a:xfrm>
          <a:prstGeom prst="rect">
            <a:avLst/>
          </a:prstGeom>
          <a:noFill/>
        </p:spPr>
        <p:txBody>
          <a:bodyPr wrap="square" rtlCol="0">
            <a:spAutoFit/>
          </a:bodyPr>
          <a:lstStyle/>
          <a:p>
            <a:pPr defTabSz="457200"/>
            <a:r>
              <a:rPr lang="en-US" sz="1600" i="1" dirty="0">
                <a:solidFill>
                  <a:srgbClr val="FFFF00"/>
                </a:solidFill>
              </a:rPr>
              <a:t>Detailed lists of year-by-year tasks and deliverables are available</a:t>
            </a:r>
            <a:r>
              <a:rPr lang="en-US" sz="1600" dirty="0">
                <a:solidFill>
                  <a:prstClr val="white"/>
                </a:solidFill>
              </a:rPr>
              <a:t> </a:t>
            </a:r>
          </a:p>
        </p:txBody>
      </p:sp>
      <p:sp>
        <p:nvSpPr>
          <p:cNvPr id="2" name="Date Placeholder 1"/>
          <p:cNvSpPr>
            <a:spLocks noGrp="1"/>
          </p:cNvSpPr>
          <p:nvPr>
            <p:ph type="dt" sz="half" idx="10"/>
          </p:nvPr>
        </p:nvSpPr>
        <p:spPr/>
        <p:txBody>
          <a:bodyPr/>
          <a:lstStyle/>
          <a:p>
            <a:r>
              <a:rPr lang="en-US" smtClean="0">
                <a:solidFill>
                  <a:prstClr val="white">
                    <a:tint val="75000"/>
                  </a:prstClr>
                </a:solidFill>
              </a:rPr>
              <a:t>7/18/2016</a:t>
            </a:r>
            <a:endParaRPr lang="en-US" dirty="0">
              <a:solidFill>
                <a:prstClr val="white">
                  <a:tint val="75000"/>
                </a:prstClr>
              </a:solidFill>
            </a:endParaRPr>
          </a:p>
        </p:txBody>
      </p:sp>
      <p:sp>
        <p:nvSpPr>
          <p:cNvPr id="3" name="Slide Number Placeholder 2"/>
          <p:cNvSpPr>
            <a:spLocks noGrp="1"/>
          </p:cNvSpPr>
          <p:nvPr>
            <p:ph type="sldNum" sz="quarter" idx="12"/>
          </p:nvPr>
        </p:nvSpPr>
        <p:spPr/>
        <p:txBody>
          <a:bodyPr/>
          <a:lstStyle/>
          <a:p>
            <a:fld id="{13742690-4717-4D18-B3A6-B74A02A6B1E6}" type="slidenum">
              <a:rPr lang="en-US" smtClean="0">
                <a:solidFill>
                  <a:prstClr val="white">
                    <a:tint val="75000"/>
                  </a:prstClr>
                </a:solidFill>
              </a:rPr>
              <a:pPr/>
              <a:t>34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Mu*STAR Value Proposition</a:t>
            </a:r>
          </a:p>
        </p:txBody>
      </p:sp>
    </p:spTree>
    <p:extLst>
      <p:ext uri="{BB962C8B-B14F-4D97-AF65-F5344CB8AC3E}">
        <p14:creationId xmlns:p14="http://schemas.microsoft.com/office/powerpoint/2010/main" val="3184230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p:cNvSpPr>
            <a:spLocks noGrp="1"/>
          </p:cNvSpPr>
          <p:nvPr>
            <p:ph type="dt" sz="quarter" idx="10"/>
          </p:nvPr>
        </p:nvSpPr>
        <p:spPr/>
        <p:txBody>
          <a:bodyPr/>
          <a:lstStyle/>
          <a:p>
            <a:pPr>
              <a:defRPr/>
            </a:pPr>
            <a:r>
              <a:rPr lang="en-US" smtClean="0">
                <a:solidFill>
                  <a:srgbClr val="FFFFFF"/>
                </a:solidFill>
              </a:rPr>
              <a:t>July 29, 2016</a:t>
            </a:r>
            <a:endParaRPr lang="en-US">
              <a:solidFill>
                <a:srgbClr val="FFFFFF"/>
              </a:solidFill>
            </a:endParaRPr>
          </a:p>
        </p:txBody>
      </p:sp>
      <p:sp>
        <p:nvSpPr>
          <p:cNvPr id="11" name="Footer Placeholder 2"/>
          <p:cNvSpPr>
            <a:spLocks noGrp="1"/>
          </p:cNvSpPr>
          <p:nvPr>
            <p:ph type="ftr" sz="quarter" idx="11"/>
          </p:nvPr>
        </p:nvSpPr>
        <p:spPr/>
        <p:txBody>
          <a:bodyPr/>
          <a:lstStyle/>
          <a:p>
            <a:pPr>
              <a:defRPr/>
            </a:pPr>
            <a:r>
              <a:rPr lang="en-US" smtClean="0">
                <a:solidFill>
                  <a:srgbClr val="FFFFFF"/>
                </a:solidFill>
              </a:rPr>
              <a:t>Thin Films &amp; Ideas Pushing Limits of SRF</a:t>
            </a:r>
            <a:endParaRPr lang="en-US">
              <a:solidFill>
                <a:srgbClr val="FFFFFF"/>
              </a:solidFill>
            </a:endParaRPr>
          </a:p>
        </p:txBody>
      </p:sp>
      <p:sp>
        <p:nvSpPr>
          <p:cNvPr id="12" name="Slide Number Placeholder 3"/>
          <p:cNvSpPr>
            <a:spLocks noGrp="1"/>
          </p:cNvSpPr>
          <p:nvPr>
            <p:ph type="sldNum" sz="quarter" idx="12"/>
          </p:nvPr>
        </p:nvSpPr>
        <p:spPr/>
        <p:txBody>
          <a:bodyPr/>
          <a:lstStyle/>
          <a:p>
            <a:pPr>
              <a:defRPr/>
            </a:pPr>
            <a:fld id="{27A2283F-6915-425C-9282-0104AE6A760C}" type="slidenum">
              <a:rPr lang="en-US">
                <a:solidFill>
                  <a:srgbClr val="FFFFFF"/>
                </a:solidFill>
              </a:rPr>
              <a:pPr>
                <a:defRPr/>
              </a:pPr>
              <a:t>35</a:t>
            </a:fld>
            <a:endParaRPr lang="en-US">
              <a:solidFill>
                <a:srgbClr val="FFFFFF"/>
              </a:solidFill>
            </a:endParaRPr>
          </a:p>
        </p:txBody>
      </p:sp>
      <p:sp>
        <p:nvSpPr>
          <p:cNvPr id="10245" name="Rectangle 2"/>
          <p:cNvSpPr>
            <a:spLocks noChangeArrowheads="1"/>
          </p:cNvSpPr>
          <p:nvPr/>
        </p:nvSpPr>
        <p:spPr bwMode="auto">
          <a:xfrm>
            <a:off x="220444" y="495394"/>
            <a:ext cx="8766109" cy="5586145"/>
          </a:xfrm>
          <a:prstGeom prst="rect">
            <a:avLst/>
          </a:prstGeom>
          <a:noFill/>
          <a:ln w="9525">
            <a:noFill/>
            <a:miter lim="800000"/>
            <a:headEnd/>
            <a:tailEnd/>
          </a:ln>
        </p:spPr>
        <p:txBody>
          <a:bodyPr wrap="square" anchor="ctr">
            <a:spAutoFit/>
          </a:bodyPr>
          <a:lstStyle/>
          <a:p>
            <a:pPr eaLnBrk="0" fontAlgn="base" hangingPunct="0">
              <a:spcBef>
                <a:spcPct val="0"/>
              </a:spcBef>
              <a:spcAft>
                <a:spcPct val="0"/>
              </a:spcAft>
            </a:pPr>
            <a:endParaRPr lang="en-US" sz="800" dirty="0">
              <a:solidFill>
                <a:srgbClr val="FFFF00"/>
              </a:solidFill>
              <a:latin typeface="Arial" charset="0"/>
            </a:endParaRPr>
          </a:p>
          <a:p>
            <a:pPr marL="285750" indent="-285750" eaLnBrk="0" fontAlgn="base" hangingPunct="0">
              <a:spcBef>
                <a:spcPct val="0"/>
              </a:spcBef>
              <a:spcAft>
                <a:spcPct val="0"/>
              </a:spcAft>
              <a:buFont typeface="Arial" panose="020B0604020202020204" pitchFamily="34" charset="0"/>
              <a:buChar char="•"/>
            </a:pPr>
            <a:r>
              <a:rPr lang="en-US" dirty="0" err="1">
                <a:solidFill>
                  <a:srgbClr val="FFFF00"/>
                </a:solidFill>
              </a:rPr>
              <a:t>MuSTAR</a:t>
            </a:r>
            <a:r>
              <a:rPr lang="en-US" dirty="0">
                <a:solidFill>
                  <a:srgbClr val="FFFF00"/>
                </a:solidFill>
              </a:rPr>
              <a:t> </a:t>
            </a:r>
            <a:r>
              <a:rPr lang="en-US" dirty="0" smtClean="0">
                <a:solidFill>
                  <a:srgbClr val="FFFF00"/>
                </a:solidFill>
              </a:rPr>
              <a:t>proposes a </a:t>
            </a:r>
            <a:r>
              <a:rPr lang="en-US" dirty="0">
                <a:solidFill>
                  <a:srgbClr val="FFFF00"/>
                </a:solidFill>
              </a:rPr>
              <a:t>profitable pilot </a:t>
            </a:r>
            <a:r>
              <a:rPr lang="en-US" dirty="0" smtClean="0">
                <a:solidFill>
                  <a:srgbClr val="FFFF00"/>
                </a:solidFill>
              </a:rPr>
              <a:t>plant demo of a subcritical </a:t>
            </a:r>
            <a:r>
              <a:rPr lang="en-US" dirty="0">
                <a:solidFill>
                  <a:srgbClr val="FFFF00"/>
                </a:solidFill>
              </a:rPr>
              <a:t>molten-salt fueled nuclear </a:t>
            </a:r>
            <a:r>
              <a:rPr lang="en-US" dirty="0" smtClean="0">
                <a:solidFill>
                  <a:srgbClr val="FFFF00"/>
                </a:solidFill>
              </a:rPr>
              <a:t>reactor </a:t>
            </a:r>
            <a:r>
              <a:rPr lang="en-US" dirty="0">
                <a:solidFill>
                  <a:srgbClr val="FFFF00"/>
                </a:solidFill>
              </a:rPr>
              <a:t>driven by </a:t>
            </a:r>
            <a:r>
              <a:rPr lang="en-US" dirty="0" smtClean="0">
                <a:solidFill>
                  <a:srgbClr val="FFFF00"/>
                </a:solidFill>
              </a:rPr>
              <a:t>a </a:t>
            </a:r>
            <a:r>
              <a:rPr lang="en-US" dirty="0">
                <a:solidFill>
                  <a:srgbClr val="FFFF00"/>
                </a:solidFill>
              </a:rPr>
              <a:t>superconducting RF proton </a:t>
            </a:r>
            <a:r>
              <a:rPr lang="en-US" dirty="0" err="1">
                <a:solidFill>
                  <a:srgbClr val="FFFF00"/>
                </a:solidFill>
              </a:rPr>
              <a:t>linac</a:t>
            </a:r>
            <a:r>
              <a:rPr lang="en-US" dirty="0">
                <a:solidFill>
                  <a:srgbClr val="FFFF00"/>
                </a:solidFill>
              </a:rPr>
              <a:t>. </a:t>
            </a:r>
            <a:endParaRPr lang="en-US" dirty="0" smtClean="0">
              <a:solidFill>
                <a:srgbClr val="FFFF00"/>
              </a:solidFill>
            </a:endParaRPr>
          </a:p>
          <a:p>
            <a:pPr marL="285750" indent="-285750" eaLnBrk="0" fontAlgn="base" hangingPunct="0">
              <a:spcBef>
                <a:spcPct val="0"/>
              </a:spcBef>
              <a:spcAft>
                <a:spcPct val="0"/>
              </a:spcAft>
              <a:buFont typeface="Arial" panose="020B0604020202020204" pitchFamily="34" charset="0"/>
              <a:buChar char="•"/>
            </a:pPr>
            <a:endParaRPr lang="en-US" sz="800" dirty="0" smtClean="0">
              <a:solidFill>
                <a:srgbClr val="FFFF00"/>
              </a:solidFill>
            </a:endParaRPr>
          </a:p>
          <a:p>
            <a:pPr marL="285750" indent="-285750" eaLnBrk="0" fontAlgn="base" hangingPunct="0">
              <a:spcBef>
                <a:spcPct val="0"/>
              </a:spcBef>
              <a:spcAft>
                <a:spcPct val="0"/>
              </a:spcAft>
              <a:buFont typeface="Arial" panose="020B0604020202020204" pitchFamily="34" charset="0"/>
              <a:buChar char="•"/>
            </a:pPr>
            <a:r>
              <a:rPr lang="en-US" dirty="0" smtClean="0">
                <a:solidFill>
                  <a:srgbClr val="FFFF00"/>
                </a:solidFill>
              </a:rPr>
              <a:t>The </a:t>
            </a:r>
            <a:r>
              <a:rPr lang="en-US" dirty="0">
                <a:solidFill>
                  <a:srgbClr val="FFFF00"/>
                </a:solidFill>
              </a:rPr>
              <a:t>GEM*STAR multipurpose reactor design </a:t>
            </a:r>
            <a:r>
              <a:rPr lang="en-US" dirty="0" smtClean="0">
                <a:solidFill>
                  <a:srgbClr val="FFFF00"/>
                </a:solidFill>
              </a:rPr>
              <a:t>features </a:t>
            </a:r>
            <a:r>
              <a:rPr lang="en-US" dirty="0">
                <a:solidFill>
                  <a:srgbClr val="FFFF00"/>
                </a:solidFill>
              </a:rPr>
              <a:t>an internal spallation neutron target and high temperature molten-salt fuel with continuous purging of volatile radioactive fission products. </a:t>
            </a:r>
            <a:endParaRPr lang="en-US" dirty="0" smtClean="0">
              <a:solidFill>
                <a:srgbClr val="FFFF00"/>
              </a:solidFill>
            </a:endParaRPr>
          </a:p>
          <a:p>
            <a:pPr marL="285750" indent="-285750" eaLnBrk="0" fontAlgn="base" hangingPunct="0">
              <a:spcBef>
                <a:spcPct val="0"/>
              </a:spcBef>
              <a:spcAft>
                <a:spcPct val="0"/>
              </a:spcAft>
              <a:buFont typeface="Arial" panose="020B0604020202020204" pitchFamily="34" charset="0"/>
              <a:buChar char="•"/>
            </a:pPr>
            <a:endParaRPr lang="en-US" sz="800" dirty="0" smtClean="0">
              <a:solidFill>
                <a:srgbClr val="FFFF00"/>
              </a:solidFill>
            </a:endParaRPr>
          </a:p>
          <a:p>
            <a:pPr marL="285750" indent="-285750" eaLnBrk="0" fontAlgn="base" hangingPunct="0">
              <a:spcBef>
                <a:spcPct val="0"/>
              </a:spcBef>
              <a:spcAft>
                <a:spcPct val="0"/>
              </a:spcAft>
              <a:buFont typeface="Arial" panose="020B0604020202020204" pitchFamily="34" charset="0"/>
              <a:buChar char="•"/>
            </a:pPr>
            <a:endParaRPr lang="en-US" sz="300" dirty="0" smtClean="0">
              <a:solidFill>
                <a:srgbClr val="FFFF00"/>
              </a:solidFill>
            </a:endParaRPr>
          </a:p>
          <a:p>
            <a:pPr marL="285750" indent="-285750" eaLnBrk="0" fontAlgn="base" hangingPunct="0">
              <a:spcBef>
                <a:spcPct val="0"/>
              </a:spcBef>
              <a:spcAft>
                <a:spcPct val="0"/>
              </a:spcAft>
              <a:buFont typeface="Arial" panose="020B0604020202020204" pitchFamily="34" charset="0"/>
              <a:buChar char="•"/>
            </a:pPr>
            <a:r>
              <a:rPr lang="en-US" dirty="0" smtClean="0">
                <a:solidFill>
                  <a:srgbClr val="FFFF00"/>
                </a:solidFill>
              </a:rPr>
              <a:t>GEM*STAR </a:t>
            </a:r>
            <a:r>
              <a:rPr lang="en-US" dirty="0">
                <a:solidFill>
                  <a:srgbClr val="FFFF00"/>
                </a:solidFill>
              </a:rPr>
              <a:t>is a reactor that without redesign will burn spent nuclear fuel, natural uranium, thorium, or surplus weapons material. </a:t>
            </a:r>
            <a:endParaRPr lang="en-US" dirty="0" smtClean="0">
              <a:solidFill>
                <a:srgbClr val="FFFF00"/>
              </a:solidFill>
            </a:endParaRPr>
          </a:p>
          <a:p>
            <a:pPr marL="285750" indent="-285750" eaLnBrk="0" fontAlgn="base" hangingPunct="0">
              <a:spcBef>
                <a:spcPct val="0"/>
              </a:spcBef>
              <a:spcAft>
                <a:spcPct val="0"/>
              </a:spcAft>
              <a:buFont typeface="Arial" panose="020B0604020202020204" pitchFamily="34" charset="0"/>
              <a:buChar char="•"/>
            </a:pPr>
            <a:endParaRPr lang="en-US" sz="800" dirty="0" smtClean="0">
              <a:solidFill>
                <a:srgbClr val="FFFF00"/>
              </a:solidFill>
            </a:endParaRPr>
          </a:p>
          <a:p>
            <a:pPr marL="285750" indent="-285750" eaLnBrk="0" fontAlgn="base" hangingPunct="0">
              <a:spcBef>
                <a:spcPct val="0"/>
              </a:spcBef>
              <a:spcAft>
                <a:spcPct val="0"/>
              </a:spcAft>
              <a:buFont typeface="Arial" panose="020B0604020202020204" pitchFamily="34" charset="0"/>
              <a:buChar char="•"/>
            </a:pPr>
            <a:r>
              <a:rPr lang="en-US" dirty="0" smtClean="0">
                <a:solidFill>
                  <a:srgbClr val="FFFF00"/>
                </a:solidFill>
              </a:rPr>
              <a:t>The </a:t>
            </a:r>
            <a:r>
              <a:rPr lang="en-US" dirty="0">
                <a:solidFill>
                  <a:srgbClr val="FFFF00"/>
                </a:solidFill>
              </a:rPr>
              <a:t>reactor itself, by virtue of its simple modular design and intrinsic safety features, is </a:t>
            </a:r>
            <a:r>
              <a:rPr lang="en-US" dirty="0" smtClean="0">
                <a:solidFill>
                  <a:srgbClr val="FFFF00"/>
                </a:solidFill>
              </a:rPr>
              <a:t>less </a:t>
            </a:r>
            <a:r>
              <a:rPr lang="en-US" dirty="0">
                <a:solidFill>
                  <a:srgbClr val="FFFF00"/>
                </a:solidFill>
              </a:rPr>
              <a:t>expensive than conventional reactors. </a:t>
            </a:r>
            <a:endParaRPr lang="en-US" dirty="0" smtClean="0">
              <a:solidFill>
                <a:srgbClr val="FFFF00"/>
              </a:solidFill>
            </a:endParaRPr>
          </a:p>
          <a:p>
            <a:pPr marL="285750" indent="-285750" eaLnBrk="0" fontAlgn="base" hangingPunct="0">
              <a:spcBef>
                <a:spcPct val="0"/>
              </a:spcBef>
              <a:spcAft>
                <a:spcPct val="0"/>
              </a:spcAft>
              <a:buFont typeface="Arial" panose="020B0604020202020204" pitchFamily="34" charset="0"/>
              <a:buChar char="•"/>
            </a:pPr>
            <a:endParaRPr lang="en-US" sz="800" dirty="0" smtClean="0">
              <a:solidFill>
                <a:srgbClr val="FFFF00"/>
              </a:solidFill>
            </a:endParaRPr>
          </a:p>
          <a:p>
            <a:pPr marL="285750" indent="-285750" eaLnBrk="0" fontAlgn="base" hangingPunct="0">
              <a:spcBef>
                <a:spcPct val="0"/>
              </a:spcBef>
              <a:spcAft>
                <a:spcPct val="0"/>
              </a:spcAft>
              <a:buFont typeface="Arial" panose="020B0604020202020204" pitchFamily="34" charset="0"/>
              <a:buChar char="•"/>
            </a:pPr>
            <a:r>
              <a:rPr lang="en-US" dirty="0" smtClean="0">
                <a:solidFill>
                  <a:srgbClr val="FFFF00"/>
                </a:solidFill>
              </a:rPr>
              <a:t>While </a:t>
            </a:r>
            <a:r>
              <a:rPr lang="en-US" dirty="0">
                <a:solidFill>
                  <a:srgbClr val="FFFF00"/>
                </a:solidFill>
              </a:rPr>
              <a:t>already sufficiently powerful, reliable, affordable, and efficient, SRF linacs are on a steep learning curve with new developments in magnetron power sources, cryostats, and </a:t>
            </a:r>
            <a:r>
              <a:rPr lang="en-US" dirty="0" smtClean="0">
                <a:solidFill>
                  <a:srgbClr val="FFFF00"/>
                </a:solidFill>
              </a:rPr>
              <a:t>cavity </a:t>
            </a:r>
            <a:r>
              <a:rPr lang="en-US" dirty="0">
                <a:solidFill>
                  <a:srgbClr val="FFFF00"/>
                </a:solidFill>
              </a:rPr>
              <a:t>construction techniques that will make SRF systems even more compelling. </a:t>
            </a:r>
            <a:endParaRPr lang="en-US" dirty="0" smtClean="0">
              <a:solidFill>
                <a:srgbClr val="FFFF00"/>
              </a:solidFill>
            </a:endParaRPr>
          </a:p>
          <a:p>
            <a:pPr marL="285750" indent="-285750" eaLnBrk="0" fontAlgn="base" hangingPunct="0">
              <a:spcBef>
                <a:spcPct val="0"/>
              </a:spcBef>
              <a:spcAft>
                <a:spcPct val="0"/>
              </a:spcAft>
              <a:buFont typeface="Arial" panose="020B0604020202020204" pitchFamily="34" charset="0"/>
              <a:buChar char="•"/>
            </a:pPr>
            <a:endParaRPr lang="en-US" sz="800" dirty="0" smtClean="0">
              <a:solidFill>
                <a:srgbClr val="FFFF00"/>
              </a:solidFill>
            </a:endParaRPr>
          </a:p>
          <a:p>
            <a:pPr marL="285750" indent="-285750" eaLnBrk="0" fontAlgn="base" hangingPunct="0">
              <a:spcBef>
                <a:spcPct val="0"/>
              </a:spcBef>
              <a:spcAft>
                <a:spcPct val="0"/>
              </a:spcAft>
              <a:buFont typeface="Arial" panose="020B0604020202020204" pitchFamily="34" charset="0"/>
              <a:buChar char="•"/>
            </a:pPr>
            <a:r>
              <a:rPr lang="en-US" dirty="0" smtClean="0">
                <a:solidFill>
                  <a:srgbClr val="FFFF00"/>
                </a:solidFill>
              </a:rPr>
              <a:t>We </a:t>
            </a:r>
            <a:r>
              <a:rPr lang="en-US" dirty="0" smtClean="0">
                <a:solidFill>
                  <a:srgbClr val="FFFF00"/>
                </a:solidFill>
              </a:rPr>
              <a:t>described </a:t>
            </a:r>
            <a:r>
              <a:rPr lang="en-US" dirty="0">
                <a:solidFill>
                  <a:srgbClr val="FFFF00"/>
                </a:solidFill>
              </a:rPr>
              <a:t>the design and the proposal and </a:t>
            </a:r>
            <a:r>
              <a:rPr lang="en-US" dirty="0" smtClean="0">
                <a:solidFill>
                  <a:srgbClr val="FFFF00"/>
                </a:solidFill>
              </a:rPr>
              <a:t>discussed </a:t>
            </a:r>
            <a:r>
              <a:rPr lang="en-US" dirty="0">
                <a:solidFill>
                  <a:srgbClr val="FFFF00"/>
                </a:solidFill>
              </a:rPr>
              <a:t>the prospects for funding a profitable pilot plant to burn weapons-grade plutonium.</a:t>
            </a:r>
          </a:p>
          <a:p>
            <a:pPr algn="ctr" eaLnBrk="0" fontAlgn="base" hangingPunct="0">
              <a:spcBef>
                <a:spcPct val="0"/>
              </a:spcBef>
              <a:spcAft>
                <a:spcPct val="0"/>
              </a:spcAft>
            </a:pPr>
            <a:endParaRPr lang="en-US" dirty="0">
              <a:solidFill>
                <a:srgbClr val="FFFF00"/>
              </a:solidFill>
              <a:latin typeface="Arial" charset="0"/>
            </a:endParaRPr>
          </a:p>
          <a:p>
            <a:pPr algn="ctr" eaLnBrk="0" fontAlgn="base" hangingPunct="0">
              <a:spcBef>
                <a:spcPct val="0"/>
              </a:spcBef>
              <a:spcAft>
                <a:spcPct val="0"/>
              </a:spcAft>
            </a:pPr>
            <a:endParaRPr lang="en-US" dirty="0">
              <a:solidFill>
                <a:srgbClr val="FFFFFF"/>
              </a:solidFill>
              <a:latin typeface="Arial" charset="0"/>
            </a:endParaRPr>
          </a:p>
        </p:txBody>
      </p:sp>
      <p:grpSp>
        <p:nvGrpSpPr>
          <p:cNvPr id="10246" name="Group 3"/>
          <p:cNvGrpSpPr>
            <a:grpSpLocks/>
          </p:cNvGrpSpPr>
          <p:nvPr/>
        </p:nvGrpSpPr>
        <p:grpSpPr bwMode="auto">
          <a:xfrm>
            <a:off x="0" y="0"/>
            <a:ext cx="1905000" cy="838200"/>
            <a:chOff x="3840" y="3216"/>
            <a:chExt cx="1440" cy="624"/>
          </a:xfrm>
        </p:grpSpPr>
        <p:grpSp>
          <p:nvGrpSpPr>
            <p:cNvPr id="10248" name="Group 4"/>
            <p:cNvGrpSpPr>
              <a:grpSpLocks/>
            </p:cNvGrpSpPr>
            <p:nvPr/>
          </p:nvGrpSpPr>
          <p:grpSpPr bwMode="auto">
            <a:xfrm>
              <a:off x="3840" y="3216"/>
              <a:ext cx="336" cy="624"/>
              <a:chOff x="1152" y="288"/>
              <a:chExt cx="960" cy="1872"/>
            </a:xfrm>
          </p:grpSpPr>
          <p:sp>
            <p:nvSpPr>
              <p:cNvPr id="10250" name="Oval 5"/>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0251" name="Oval 6"/>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0252" name="Rectangle 7"/>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0253" name="WordArt 8"/>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pPr algn="ctr" eaLnBrk="0" fontAlgn="base" hangingPunct="0">
                  <a:spcBef>
                    <a:spcPct val="0"/>
                  </a:spcBef>
                  <a:spcAft>
                    <a:spcPct val="0"/>
                  </a:spcAft>
                </a:pPr>
                <a:r>
                  <a:rPr lang="en-US" sz="5400" b="1" i="1" kern="10">
                    <a:ln w="19050">
                      <a:noFill/>
                      <a:round/>
                      <a:headEnd/>
                      <a:tailEnd/>
                    </a:ln>
                    <a:solidFill>
                      <a:srgbClr val="FFFFFF"/>
                    </a:solidFill>
                    <a:latin typeface="Symbol"/>
                  </a:rPr>
                  <a:t>m</a:t>
                </a:r>
              </a:p>
            </p:txBody>
          </p:sp>
        </p:grpSp>
        <p:sp>
          <p:nvSpPr>
            <p:cNvPr id="10249" name="Text Box 9"/>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600" b="1" i="1">
                  <a:solidFill>
                    <a:srgbClr val="66CCFF"/>
                  </a:solidFill>
                  <a:latin typeface="Times New Roman" pitchFamily="18" charset="0"/>
                </a:rPr>
                <a:t>Muons, Inc.</a:t>
              </a:r>
            </a:p>
          </p:txBody>
        </p:sp>
      </p:grpSp>
    </p:spTree>
    <p:extLst>
      <p:ext uri="{BB962C8B-B14F-4D97-AF65-F5344CB8AC3E}">
        <p14:creationId xmlns:p14="http://schemas.microsoft.com/office/powerpoint/2010/main" val="1082139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p:cNvSpPr>
            <a:spLocks noGrp="1"/>
          </p:cNvSpPr>
          <p:nvPr>
            <p:ph type="dt" sz="quarter" idx="10"/>
          </p:nvPr>
        </p:nvSpPr>
        <p:spPr/>
        <p:txBody>
          <a:bodyPr/>
          <a:lstStyle/>
          <a:p>
            <a:pPr>
              <a:defRPr/>
            </a:pPr>
            <a:r>
              <a:rPr lang="en-US" smtClean="0">
                <a:solidFill>
                  <a:srgbClr val="FFFFFF"/>
                </a:solidFill>
              </a:rPr>
              <a:t>July 29, 2016</a:t>
            </a:r>
            <a:endParaRPr lang="en-US" dirty="0">
              <a:solidFill>
                <a:srgbClr val="FFFFFF"/>
              </a:solidFill>
            </a:endParaRPr>
          </a:p>
        </p:txBody>
      </p:sp>
      <p:sp>
        <p:nvSpPr>
          <p:cNvPr id="11" name="Footer Placeholder 2"/>
          <p:cNvSpPr>
            <a:spLocks noGrp="1"/>
          </p:cNvSpPr>
          <p:nvPr>
            <p:ph type="ftr" sz="quarter" idx="11"/>
          </p:nvPr>
        </p:nvSpPr>
        <p:spPr/>
        <p:txBody>
          <a:bodyPr/>
          <a:lstStyle/>
          <a:p>
            <a:pPr>
              <a:defRPr/>
            </a:pPr>
            <a:r>
              <a:rPr lang="en-US" smtClean="0">
                <a:solidFill>
                  <a:srgbClr val="FFFFFF"/>
                </a:solidFill>
              </a:rPr>
              <a:t>Thin Films &amp; Ideas Pushing Limits of SRF</a:t>
            </a:r>
            <a:endParaRPr lang="en-US" dirty="0">
              <a:solidFill>
                <a:srgbClr val="FFFFFF"/>
              </a:solidFill>
            </a:endParaRPr>
          </a:p>
        </p:txBody>
      </p:sp>
      <p:sp>
        <p:nvSpPr>
          <p:cNvPr id="12" name="Slide Number Placeholder 3"/>
          <p:cNvSpPr>
            <a:spLocks noGrp="1"/>
          </p:cNvSpPr>
          <p:nvPr>
            <p:ph type="sldNum" sz="quarter" idx="12"/>
          </p:nvPr>
        </p:nvSpPr>
        <p:spPr/>
        <p:txBody>
          <a:bodyPr/>
          <a:lstStyle/>
          <a:p>
            <a:pPr>
              <a:defRPr/>
            </a:pPr>
            <a:fld id="{0AA76AF9-1420-4A04-8C2D-7563F175EFDE}" type="slidenum">
              <a:rPr lang="en-US">
                <a:solidFill>
                  <a:srgbClr val="FFFFFF"/>
                </a:solidFill>
              </a:rPr>
              <a:pPr>
                <a:defRPr/>
              </a:pPr>
              <a:t>4</a:t>
            </a:fld>
            <a:endParaRPr lang="en-US">
              <a:solidFill>
                <a:srgbClr val="FFFFFF"/>
              </a:solidFill>
            </a:endParaRPr>
          </a:p>
        </p:txBody>
      </p:sp>
      <p:sp>
        <p:nvSpPr>
          <p:cNvPr id="15365" name="Rectangle 2"/>
          <p:cNvSpPr>
            <a:spLocks noChangeArrowheads="1"/>
          </p:cNvSpPr>
          <p:nvPr/>
        </p:nvSpPr>
        <p:spPr bwMode="auto">
          <a:xfrm>
            <a:off x="339725" y="1479600"/>
            <a:ext cx="865187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000" dirty="0">
                <a:solidFill>
                  <a:srgbClr val="FFFF00"/>
                </a:solidFill>
                <a:latin typeface="Arial" charset="0"/>
              </a:rPr>
              <a:t>  </a:t>
            </a:r>
            <a:endParaRPr lang="en-US" sz="1600" dirty="0">
              <a:solidFill>
                <a:srgbClr val="FFFF00"/>
              </a:solidFill>
              <a:latin typeface="Arial" charset="0"/>
            </a:endParaRPr>
          </a:p>
          <a:p>
            <a:pPr eaLnBrk="0" fontAlgn="base" hangingPunct="0">
              <a:spcBef>
                <a:spcPct val="0"/>
              </a:spcBef>
              <a:spcAft>
                <a:spcPct val="0"/>
              </a:spcAft>
            </a:pPr>
            <a:r>
              <a:rPr lang="en-US" dirty="0">
                <a:solidFill>
                  <a:srgbClr val="FFFF00"/>
                </a:solidFill>
                <a:latin typeface="Arial" charset="0"/>
              </a:rPr>
              <a:t>The long-range goal </a:t>
            </a:r>
            <a:r>
              <a:rPr lang="en-US" dirty="0" smtClean="0">
                <a:solidFill>
                  <a:srgbClr val="FFFF00"/>
                </a:solidFill>
                <a:latin typeface="Arial" charset="0"/>
              </a:rPr>
              <a:t>is </a:t>
            </a:r>
            <a:r>
              <a:rPr lang="en-US" dirty="0">
                <a:solidFill>
                  <a:srgbClr val="FFFF00"/>
                </a:solidFill>
                <a:latin typeface="Arial" charset="0"/>
              </a:rPr>
              <a:t>to sell intrinsically safe and versatile nuclear reactors to address world energy needs.  </a:t>
            </a:r>
            <a:endParaRPr lang="en-US" dirty="0" smtClean="0">
              <a:solidFill>
                <a:srgbClr val="FFFF00"/>
              </a:solidFill>
              <a:latin typeface="Arial" charset="0"/>
            </a:endParaRPr>
          </a:p>
          <a:p>
            <a:pPr eaLnBrk="0" fontAlgn="base" hangingPunct="0">
              <a:spcBef>
                <a:spcPct val="0"/>
              </a:spcBef>
              <a:spcAft>
                <a:spcPct val="0"/>
              </a:spcAft>
            </a:pPr>
            <a:endParaRPr lang="en-US" sz="1000" dirty="0" smtClean="0">
              <a:solidFill>
                <a:srgbClr val="FFFF00"/>
              </a:solidFill>
              <a:latin typeface="Arial" charset="0"/>
            </a:endParaRPr>
          </a:p>
          <a:p>
            <a:pPr eaLnBrk="0" fontAlgn="base" hangingPunct="0">
              <a:spcBef>
                <a:spcPct val="0"/>
              </a:spcBef>
              <a:spcAft>
                <a:spcPct val="0"/>
              </a:spcAft>
            </a:pPr>
            <a:r>
              <a:rPr lang="en-US" dirty="0" smtClean="0">
                <a:solidFill>
                  <a:srgbClr val="FFFF00"/>
                </a:solidFill>
                <a:latin typeface="Arial" charset="0"/>
              </a:rPr>
              <a:t>The </a:t>
            </a:r>
            <a:r>
              <a:rPr lang="en-US" dirty="0">
                <a:solidFill>
                  <a:srgbClr val="FFFF00"/>
                </a:solidFill>
                <a:latin typeface="Arial" charset="0"/>
              </a:rPr>
              <a:t>first application is an Accelerator-Driven Subcritical Reactor that burns non-enriched Uranium, Thorium, </a:t>
            </a:r>
            <a:r>
              <a:rPr lang="en-US" dirty="0" smtClean="0">
                <a:solidFill>
                  <a:srgbClr val="FFFF00"/>
                </a:solidFill>
                <a:latin typeface="Arial" charset="0"/>
              </a:rPr>
              <a:t>spent </a:t>
            </a:r>
            <a:r>
              <a:rPr lang="en-US" dirty="0">
                <a:solidFill>
                  <a:srgbClr val="FFFF00"/>
                </a:solidFill>
                <a:latin typeface="Arial" charset="0"/>
              </a:rPr>
              <a:t>fuel from conventional nuclear </a:t>
            </a:r>
            <a:r>
              <a:rPr lang="en-US" dirty="0" smtClean="0">
                <a:solidFill>
                  <a:srgbClr val="FFFF00"/>
                </a:solidFill>
                <a:latin typeface="Arial" charset="0"/>
              </a:rPr>
              <a:t>reactors (SNF), or excess </a:t>
            </a:r>
            <a:r>
              <a:rPr lang="en-US" u="sng" dirty="0" smtClean="0">
                <a:solidFill>
                  <a:srgbClr val="FFFF00"/>
                </a:solidFill>
                <a:latin typeface="Arial" charset="0"/>
              </a:rPr>
              <a:t>weapons-grade plutonium </a:t>
            </a:r>
            <a:r>
              <a:rPr lang="en-US" dirty="0">
                <a:solidFill>
                  <a:srgbClr val="FFFF00"/>
                </a:solidFill>
                <a:latin typeface="Arial" charset="0"/>
              </a:rPr>
              <a:t>in a molten salt fuel to produce high-temperature heat to convert Natural Gas and </a:t>
            </a:r>
            <a:r>
              <a:rPr lang="en-US" dirty="0" smtClean="0">
                <a:solidFill>
                  <a:srgbClr val="FFFF00"/>
                </a:solidFill>
                <a:latin typeface="Arial" charset="0"/>
              </a:rPr>
              <a:t>renewable Carbon </a:t>
            </a:r>
            <a:r>
              <a:rPr lang="en-US" dirty="0">
                <a:solidFill>
                  <a:srgbClr val="FFFF00"/>
                </a:solidFill>
                <a:latin typeface="Arial" charset="0"/>
              </a:rPr>
              <a:t>into liquid fuel for vehicles. </a:t>
            </a:r>
            <a:endParaRPr lang="en-US" dirty="0" smtClean="0">
              <a:solidFill>
                <a:srgbClr val="FFFF00"/>
              </a:solidFill>
              <a:latin typeface="Arial" charset="0"/>
            </a:endParaRPr>
          </a:p>
          <a:p>
            <a:pPr eaLnBrk="0" fontAlgn="base" hangingPunct="0">
              <a:spcBef>
                <a:spcPct val="0"/>
              </a:spcBef>
              <a:spcAft>
                <a:spcPct val="0"/>
              </a:spcAft>
            </a:pPr>
            <a:endParaRPr lang="en-US" dirty="0" smtClean="0">
              <a:solidFill>
                <a:srgbClr val="FFFF00"/>
              </a:solidFill>
              <a:latin typeface="Arial" charset="0"/>
            </a:endParaRPr>
          </a:p>
          <a:p>
            <a:pPr eaLnBrk="0" fontAlgn="base" hangingPunct="0">
              <a:spcBef>
                <a:spcPct val="0"/>
              </a:spcBef>
              <a:spcAft>
                <a:spcPct val="0"/>
              </a:spcAft>
            </a:pPr>
            <a:r>
              <a:rPr lang="en-US" dirty="0" smtClean="0">
                <a:solidFill>
                  <a:srgbClr val="FFFF00"/>
                </a:solidFill>
                <a:latin typeface="Arial" charset="0"/>
              </a:rPr>
              <a:t>Requires </a:t>
            </a:r>
            <a:r>
              <a:rPr lang="en-US" u="sng" dirty="0" smtClean="0">
                <a:solidFill>
                  <a:srgbClr val="FFFF00"/>
                </a:solidFill>
                <a:latin typeface="Arial" charset="0"/>
              </a:rPr>
              <a:t>development </a:t>
            </a:r>
            <a:r>
              <a:rPr lang="en-US" u="sng" dirty="0">
                <a:solidFill>
                  <a:srgbClr val="FFFF00"/>
                </a:solidFill>
                <a:latin typeface="Arial" charset="0"/>
              </a:rPr>
              <a:t>and interfacing between known technologies </a:t>
            </a:r>
            <a:r>
              <a:rPr lang="en-US" dirty="0">
                <a:solidFill>
                  <a:srgbClr val="FFFF00"/>
                </a:solidFill>
                <a:latin typeface="Arial" charset="0"/>
              </a:rPr>
              <a:t>that </a:t>
            </a:r>
            <a:endParaRPr lang="en-US" dirty="0" smtClean="0">
              <a:solidFill>
                <a:srgbClr val="FFFF00"/>
              </a:solidFill>
              <a:latin typeface="Arial" charset="0"/>
            </a:endParaRPr>
          </a:p>
          <a:p>
            <a:pPr eaLnBrk="0" fontAlgn="base" hangingPunct="0">
              <a:spcBef>
                <a:spcPct val="0"/>
              </a:spcBef>
              <a:spcAft>
                <a:spcPct val="0"/>
              </a:spcAft>
            </a:pPr>
            <a:endParaRPr lang="en-US" dirty="0">
              <a:solidFill>
                <a:srgbClr val="FFFF00"/>
              </a:solidFill>
              <a:latin typeface="Arial" charset="0"/>
            </a:endParaRPr>
          </a:p>
          <a:p>
            <a:pPr eaLnBrk="0" fontAlgn="base" hangingPunct="0">
              <a:spcBef>
                <a:spcPct val="0"/>
              </a:spcBef>
              <a:spcAft>
                <a:spcPct val="0"/>
              </a:spcAft>
            </a:pPr>
            <a:r>
              <a:rPr lang="en-US" dirty="0" smtClean="0">
                <a:solidFill>
                  <a:srgbClr val="FFFF00"/>
                </a:solidFill>
                <a:latin typeface="Arial" charset="0"/>
              </a:rPr>
              <a:t>-use an SRF </a:t>
            </a:r>
            <a:r>
              <a:rPr lang="en-US" dirty="0">
                <a:solidFill>
                  <a:srgbClr val="FFFF00"/>
                </a:solidFill>
                <a:latin typeface="Arial" charset="0"/>
              </a:rPr>
              <a:t>accelerator to produce an intense source of neutrons to </a:t>
            </a:r>
            <a:endParaRPr lang="en-US" dirty="0" smtClean="0">
              <a:solidFill>
                <a:srgbClr val="FFFF00"/>
              </a:solidFill>
              <a:latin typeface="Arial" charset="0"/>
            </a:endParaRPr>
          </a:p>
          <a:p>
            <a:pPr marL="457200" indent="-457200" eaLnBrk="0" fontAlgn="base" hangingPunct="0">
              <a:spcBef>
                <a:spcPct val="0"/>
              </a:spcBef>
              <a:spcAft>
                <a:spcPct val="0"/>
              </a:spcAft>
              <a:buAutoNum type="arabicParenR"/>
            </a:pPr>
            <a:endParaRPr lang="en-US" dirty="0">
              <a:solidFill>
                <a:srgbClr val="FFFF00"/>
              </a:solidFill>
              <a:latin typeface="Arial" charset="0"/>
            </a:endParaRPr>
          </a:p>
          <a:p>
            <a:pPr eaLnBrk="0" fontAlgn="base" hangingPunct="0">
              <a:spcBef>
                <a:spcPct val="0"/>
              </a:spcBef>
              <a:spcAft>
                <a:spcPct val="0"/>
              </a:spcAft>
            </a:pPr>
            <a:r>
              <a:rPr lang="en-US" dirty="0" smtClean="0">
                <a:solidFill>
                  <a:srgbClr val="FFFF00"/>
                </a:solidFill>
                <a:latin typeface="Arial" charset="0"/>
              </a:rPr>
              <a:t>-generate </a:t>
            </a:r>
            <a:r>
              <a:rPr lang="en-US" dirty="0">
                <a:solidFill>
                  <a:srgbClr val="FFFF00"/>
                </a:solidFill>
                <a:latin typeface="Arial" charset="0"/>
              </a:rPr>
              <a:t>process heat in </a:t>
            </a:r>
            <a:r>
              <a:rPr lang="en-US" dirty="0" smtClean="0">
                <a:solidFill>
                  <a:srgbClr val="FFFF00"/>
                </a:solidFill>
                <a:latin typeface="Arial" charset="0"/>
              </a:rPr>
              <a:t>GEM*STAR, a </a:t>
            </a:r>
            <a:r>
              <a:rPr lang="en-US" dirty="0">
                <a:solidFill>
                  <a:srgbClr val="FFFF00"/>
                </a:solidFill>
                <a:latin typeface="Arial" charset="0"/>
              </a:rPr>
              <a:t>molten-salt-fueled subcritical </a:t>
            </a:r>
            <a:r>
              <a:rPr lang="en-US" dirty="0" smtClean="0">
                <a:solidFill>
                  <a:srgbClr val="FFFF00"/>
                </a:solidFill>
                <a:latin typeface="Arial" charset="0"/>
              </a:rPr>
              <a:t>reactor, </a:t>
            </a:r>
            <a:r>
              <a:rPr lang="en-US" dirty="0">
                <a:solidFill>
                  <a:srgbClr val="FFFF00"/>
                </a:solidFill>
                <a:latin typeface="Arial" charset="0"/>
              </a:rPr>
              <a:t>to </a:t>
            </a:r>
            <a:endParaRPr lang="en-US" dirty="0" smtClean="0">
              <a:solidFill>
                <a:srgbClr val="FFFF00"/>
              </a:solidFill>
              <a:latin typeface="Arial" charset="0"/>
            </a:endParaRPr>
          </a:p>
          <a:p>
            <a:pPr eaLnBrk="0" fontAlgn="base" hangingPunct="0">
              <a:spcBef>
                <a:spcPct val="0"/>
              </a:spcBef>
              <a:spcAft>
                <a:spcPct val="0"/>
              </a:spcAft>
            </a:pPr>
            <a:endParaRPr lang="en-US" dirty="0">
              <a:solidFill>
                <a:srgbClr val="FFFF00"/>
              </a:solidFill>
              <a:latin typeface="Arial" charset="0"/>
            </a:endParaRPr>
          </a:p>
          <a:p>
            <a:pPr eaLnBrk="0" fontAlgn="base" hangingPunct="0">
              <a:spcBef>
                <a:spcPct val="0"/>
              </a:spcBef>
              <a:spcAft>
                <a:spcPct val="0"/>
              </a:spcAft>
            </a:pPr>
            <a:r>
              <a:rPr lang="en-US" dirty="0" smtClean="0">
                <a:solidFill>
                  <a:srgbClr val="FFFF00"/>
                </a:solidFill>
                <a:latin typeface="Arial" charset="0"/>
              </a:rPr>
              <a:t>-prepare </a:t>
            </a:r>
            <a:r>
              <a:rPr lang="en-US" dirty="0">
                <a:solidFill>
                  <a:srgbClr val="FFFF00"/>
                </a:solidFill>
                <a:latin typeface="Arial" charset="0"/>
              </a:rPr>
              <a:t>methane and </a:t>
            </a:r>
            <a:r>
              <a:rPr lang="en-US" dirty="0" smtClean="0">
                <a:solidFill>
                  <a:srgbClr val="FFFF00"/>
                </a:solidFill>
                <a:latin typeface="Arial" charset="0"/>
              </a:rPr>
              <a:t>carbon </a:t>
            </a:r>
            <a:r>
              <a:rPr lang="en-US" dirty="0">
                <a:solidFill>
                  <a:srgbClr val="FFFF00"/>
                </a:solidFill>
                <a:latin typeface="Arial" charset="0"/>
              </a:rPr>
              <a:t>for the Fischer-</a:t>
            </a:r>
            <a:r>
              <a:rPr lang="en-US" dirty="0" err="1">
                <a:solidFill>
                  <a:srgbClr val="FFFF00"/>
                </a:solidFill>
                <a:latin typeface="Arial" charset="0"/>
              </a:rPr>
              <a:t>Tropsch</a:t>
            </a:r>
            <a:r>
              <a:rPr lang="en-US" dirty="0">
                <a:solidFill>
                  <a:srgbClr val="FFFF00"/>
                </a:solidFill>
                <a:latin typeface="Arial" charset="0"/>
              </a:rPr>
              <a:t> generation of diesel fuel. </a:t>
            </a:r>
          </a:p>
          <a:p>
            <a:pPr eaLnBrk="0" fontAlgn="base" hangingPunct="0">
              <a:spcBef>
                <a:spcPct val="0"/>
              </a:spcBef>
              <a:spcAft>
                <a:spcPct val="0"/>
              </a:spcAft>
            </a:pPr>
            <a:endParaRPr lang="en-US" sz="1600" dirty="0">
              <a:solidFill>
                <a:srgbClr val="FFFF00"/>
              </a:solidFill>
              <a:latin typeface="Arial" charset="0"/>
            </a:endParaRPr>
          </a:p>
          <a:p>
            <a:pPr algn="ctr" eaLnBrk="0" fontAlgn="base" hangingPunct="0">
              <a:spcBef>
                <a:spcPct val="0"/>
              </a:spcBef>
              <a:spcAft>
                <a:spcPct val="0"/>
              </a:spcAft>
            </a:pPr>
            <a:endParaRPr lang="en-US" dirty="0">
              <a:solidFill>
                <a:srgbClr val="FFFFFF"/>
              </a:solidFill>
              <a:latin typeface="Arial" charset="0"/>
            </a:endParaRPr>
          </a:p>
        </p:txBody>
      </p:sp>
      <p:grpSp>
        <p:nvGrpSpPr>
          <p:cNvPr id="15366" name="Group 3"/>
          <p:cNvGrpSpPr>
            <a:grpSpLocks/>
          </p:cNvGrpSpPr>
          <p:nvPr/>
        </p:nvGrpSpPr>
        <p:grpSpPr bwMode="auto">
          <a:xfrm>
            <a:off x="0" y="0"/>
            <a:ext cx="1905000" cy="838200"/>
            <a:chOff x="3840" y="3216"/>
            <a:chExt cx="1440" cy="624"/>
          </a:xfrm>
        </p:grpSpPr>
        <p:grpSp>
          <p:nvGrpSpPr>
            <p:cNvPr id="15369" name="Group 4"/>
            <p:cNvGrpSpPr>
              <a:grpSpLocks/>
            </p:cNvGrpSpPr>
            <p:nvPr/>
          </p:nvGrpSpPr>
          <p:grpSpPr bwMode="auto">
            <a:xfrm>
              <a:off x="3840" y="3216"/>
              <a:ext cx="336" cy="624"/>
              <a:chOff x="1152" y="288"/>
              <a:chExt cx="960" cy="1872"/>
            </a:xfrm>
          </p:grpSpPr>
          <p:sp>
            <p:nvSpPr>
              <p:cNvPr id="15371"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5372"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5373"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5374"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algn="ctr" eaLnBrk="0" fontAlgn="base" hangingPunct="0">
                  <a:spcBef>
                    <a:spcPct val="0"/>
                  </a:spcBef>
                  <a:spcAft>
                    <a:spcPct val="0"/>
                  </a:spcAft>
                </a:pPr>
                <a:r>
                  <a:rPr lang="en-US" sz="5400" b="1" i="1" kern="10">
                    <a:solidFill>
                      <a:srgbClr val="FFFFFF"/>
                    </a:solidFill>
                    <a:latin typeface="Symbol"/>
                  </a:rPr>
                  <a:t>m</a:t>
                </a:r>
              </a:p>
            </p:txBody>
          </p:sp>
        </p:grpSp>
        <p:sp>
          <p:nvSpPr>
            <p:cNvPr id="15370"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z="1600" b="1" i="1">
                  <a:solidFill>
                    <a:srgbClr val="66CCFF"/>
                  </a:solidFill>
                  <a:latin typeface="Times New Roman" pitchFamily="18" charset="0"/>
                </a:rPr>
                <a:t>Muons, Inc.</a:t>
              </a:r>
            </a:p>
          </p:txBody>
        </p:sp>
      </p:grpSp>
      <p:pic>
        <p:nvPicPr>
          <p:cNvPr id="1536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3575" y="4763"/>
            <a:ext cx="860425" cy="97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8" name="TextBox 1"/>
          <p:cNvSpPr txBox="1">
            <a:spLocks noChangeArrowheads="1"/>
          </p:cNvSpPr>
          <p:nvPr/>
        </p:nvSpPr>
        <p:spPr bwMode="auto">
          <a:xfrm>
            <a:off x="206375" y="490538"/>
            <a:ext cx="80232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sz="2400" b="1" dirty="0" smtClean="0">
                <a:solidFill>
                  <a:srgbClr val="FFFF00"/>
                </a:solidFill>
              </a:rPr>
              <a:t>New </a:t>
            </a:r>
            <a:r>
              <a:rPr lang="en-US" sz="2400" b="1" dirty="0">
                <a:solidFill>
                  <a:srgbClr val="FFFF00"/>
                </a:solidFill>
              </a:rPr>
              <a:t>Nuclear Technology to Produce Inexpensive </a:t>
            </a:r>
          </a:p>
          <a:p>
            <a:pPr algn="ctr" eaLnBrk="0" fontAlgn="base" hangingPunct="0">
              <a:spcBef>
                <a:spcPct val="0"/>
              </a:spcBef>
              <a:spcAft>
                <a:spcPct val="0"/>
              </a:spcAft>
            </a:pPr>
            <a:r>
              <a:rPr lang="en-US" sz="2400" b="1" dirty="0">
                <a:solidFill>
                  <a:srgbClr val="FFFF00"/>
                </a:solidFill>
              </a:rPr>
              <a:t>Diesel Fuel from Natural Gas and Renewable Carbon</a:t>
            </a:r>
            <a:endParaRPr lang="en-US" sz="2400" dirty="0">
              <a:solidFill>
                <a:srgbClr val="FFFF00"/>
              </a:solidFill>
            </a:endParaRPr>
          </a:p>
          <a:p>
            <a:pPr algn="ctr" eaLnBrk="0" fontAlgn="base" hangingPunct="0">
              <a:spcBef>
                <a:spcPct val="0"/>
              </a:spcBef>
              <a:spcAft>
                <a:spcPct val="0"/>
              </a:spcAft>
            </a:pPr>
            <a:r>
              <a:rPr lang="en-US" sz="2000" b="1" dirty="0">
                <a:solidFill>
                  <a:srgbClr val="FFFF00"/>
                </a:solidFill>
              </a:rPr>
              <a:t> 	Charles Bowman                     </a:t>
            </a:r>
            <a:r>
              <a:rPr lang="fr-FR" sz="2000" b="1" dirty="0">
                <a:solidFill>
                  <a:srgbClr val="FFFF00"/>
                </a:solidFill>
              </a:rPr>
              <a:t>Rolland P. Johnson     	      </a:t>
            </a:r>
          </a:p>
          <a:p>
            <a:pPr algn="ctr" eaLnBrk="0" fontAlgn="base" hangingPunct="0">
              <a:spcBef>
                <a:spcPct val="0"/>
              </a:spcBef>
              <a:spcAft>
                <a:spcPct val="0"/>
              </a:spcAft>
            </a:pPr>
            <a:r>
              <a:rPr lang="fr-FR" sz="2000" b="1" i="1" dirty="0">
                <a:solidFill>
                  <a:srgbClr val="FFFF00"/>
                </a:solidFill>
              </a:rPr>
              <a:t>ADNA &amp; CLF Corps                        </a:t>
            </a:r>
            <a:r>
              <a:rPr lang="en-US" sz="2000" b="1" i="1" dirty="0">
                <a:solidFill>
                  <a:srgbClr val="FFFF00"/>
                </a:solidFill>
              </a:rPr>
              <a:t>Muons, Inc., </a:t>
            </a:r>
          </a:p>
        </p:txBody>
      </p:sp>
    </p:spTree>
    <p:extLst>
      <p:ext uri="{BB962C8B-B14F-4D97-AF65-F5344CB8AC3E}">
        <p14:creationId xmlns:p14="http://schemas.microsoft.com/office/powerpoint/2010/main" val="3814143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a:t>
            </a:r>
            <a:endParaRPr lang="en-US" dirty="0"/>
          </a:p>
        </p:txBody>
      </p:sp>
      <p:sp>
        <p:nvSpPr>
          <p:cNvPr id="3" name="Content Placeholder 2"/>
          <p:cNvSpPr>
            <a:spLocks noGrp="1"/>
          </p:cNvSpPr>
          <p:nvPr>
            <p:ph idx="1"/>
          </p:nvPr>
        </p:nvSpPr>
        <p:spPr>
          <a:xfrm>
            <a:off x="457200" y="1524000"/>
            <a:ext cx="8229600" cy="4525963"/>
          </a:xfrm>
        </p:spPr>
        <p:txBody>
          <a:bodyPr>
            <a:normAutofit fontScale="92500"/>
          </a:bodyPr>
          <a:lstStyle/>
          <a:p>
            <a:r>
              <a:rPr lang="en-US" dirty="0" smtClean="0"/>
              <a:t>The price of diesel fuel has fallen dramatically in 4years - &gt;$4/g to as low as $1.65</a:t>
            </a:r>
          </a:p>
          <a:p>
            <a:r>
              <a:rPr lang="en-US" dirty="0"/>
              <a:t>Using nuclear power to produce fuel reduces its carbon footprint, especially if it can be made from natural gas and renewable carbon (e.g. forest fire remnants or urban trash). But without a carbon tax, this is not an incentive yet.</a:t>
            </a:r>
          </a:p>
          <a:p>
            <a:r>
              <a:rPr lang="en-US" dirty="0"/>
              <a:t>So we have changed our proposal to emphasize profitably burning up weapons-grade plutonium.</a:t>
            </a:r>
          </a:p>
        </p:txBody>
      </p:sp>
      <p:sp>
        <p:nvSpPr>
          <p:cNvPr id="4" name="Date Placeholder 3"/>
          <p:cNvSpPr>
            <a:spLocks noGrp="1"/>
          </p:cNvSpPr>
          <p:nvPr>
            <p:ph type="dt" sz="half" idx="10"/>
          </p:nvPr>
        </p:nvSpPr>
        <p:spPr/>
        <p:txBody>
          <a:bodyPr/>
          <a:lstStyle/>
          <a:p>
            <a:r>
              <a:rPr lang="en-US" smtClean="0">
                <a:solidFill>
                  <a:prstClr val="black">
                    <a:tint val="75000"/>
                  </a:prstClr>
                </a:solidFill>
              </a:rPr>
              <a:t>July 29, 2016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5</a:t>
            </a:fld>
            <a:endParaRPr lang="en-US">
              <a:solidFill>
                <a:prstClr val="black">
                  <a:tint val="75000"/>
                </a:prstClr>
              </a:solidFill>
            </a:endParaRPr>
          </a:p>
        </p:txBody>
      </p:sp>
      <p:grpSp>
        <p:nvGrpSpPr>
          <p:cNvPr id="8" name="Group 3"/>
          <p:cNvGrpSpPr>
            <a:grpSpLocks/>
          </p:cNvGrpSpPr>
          <p:nvPr/>
        </p:nvGrpSpPr>
        <p:grpSpPr bwMode="auto">
          <a:xfrm>
            <a:off x="101730" y="71596"/>
            <a:ext cx="1905000" cy="838200"/>
            <a:chOff x="3840" y="3216"/>
            <a:chExt cx="1440" cy="624"/>
          </a:xfrm>
        </p:grpSpPr>
        <p:grpSp>
          <p:nvGrpSpPr>
            <p:cNvPr id="9" name="Group 4"/>
            <p:cNvGrpSpPr>
              <a:grpSpLocks/>
            </p:cNvGrpSpPr>
            <p:nvPr/>
          </p:nvGrpSpPr>
          <p:grpSpPr bwMode="auto">
            <a:xfrm>
              <a:off x="3840" y="3216"/>
              <a:ext cx="336" cy="624"/>
              <a:chOff x="1152" y="288"/>
              <a:chExt cx="960" cy="1872"/>
            </a:xfrm>
          </p:grpSpPr>
          <p:sp>
            <p:nvSpPr>
              <p:cNvPr id="11" name="Oval 5"/>
              <p:cNvSpPr>
                <a:spLocks noChangeArrowheads="1"/>
              </p:cNvSpPr>
              <p:nvPr/>
            </p:nvSpPr>
            <p:spPr bwMode="auto">
              <a:xfrm>
                <a:off x="1152" y="1488"/>
                <a:ext cx="960" cy="672"/>
              </a:xfrm>
              <a:prstGeom prst="ellipse">
                <a:avLst/>
              </a:prstGeom>
              <a:solidFill>
                <a:srgbClr val="297F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kern="0" smtClean="0">
                  <a:solidFill>
                    <a:prstClr val="black"/>
                  </a:solidFill>
                </a:endParaRPr>
              </a:p>
            </p:txBody>
          </p:sp>
          <p:sp>
            <p:nvSpPr>
              <p:cNvPr id="12" name="Oval 6"/>
              <p:cNvSpPr>
                <a:spLocks noChangeArrowheads="1"/>
              </p:cNvSpPr>
              <p:nvPr/>
            </p:nvSpPr>
            <p:spPr bwMode="auto">
              <a:xfrm>
                <a:off x="1152" y="288"/>
                <a:ext cx="960" cy="672"/>
              </a:xfrm>
              <a:prstGeom prst="ellipse">
                <a:avLst/>
              </a:prstGeom>
              <a:solidFill>
                <a:srgbClr val="297F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kern="0" smtClean="0">
                  <a:solidFill>
                    <a:prstClr val="black"/>
                  </a:solidFill>
                </a:endParaRPr>
              </a:p>
            </p:txBody>
          </p:sp>
          <p:sp>
            <p:nvSpPr>
              <p:cNvPr id="13" name="Rectangle 7"/>
              <p:cNvSpPr>
                <a:spLocks noChangeAspect="1" noChangeArrowheads="1"/>
              </p:cNvSpPr>
              <p:nvPr/>
            </p:nvSpPr>
            <p:spPr bwMode="auto">
              <a:xfrm>
                <a:off x="1152" y="624"/>
                <a:ext cx="960" cy="1200"/>
              </a:xfrm>
              <a:prstGeom prst="rect">
                <a:avLst/>
              </a:prstGeom>
              <a:solidFill>
                <a:srgbClr val="297FD5"/>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defRPr/>
                </a:pPr>
                <a:endParaRPr lang="en-US" kern="0" smtClean="0">
                  <a:solidFill>
                    <a:prstClr val="black"/>
                  </a:solidFill>
                </a:endParaRPr>
              </a:p>
            </p:txBody>
          </p:sp>
          <p:sp>
            <p:nvSpPr>
              <p:cNvPr id="14"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a:defRPr/>
                </a:pPr>
                <a:r>
                  <a:rPr lang="en-US" sz="5400" b="1" i="1" kern="10" dirty="0" smtClean="0">
                    <a:solidFill>
                      <a:srgbClr val="FFFFFF"/>
                    </a:solidFill>
                    <a:latin typeface="Symbol"/>
                  </a:rPr>
                  <a:t>m</a:t>
                </a:r>
              </a:p>
            </p:txBody>
          </p:sp>
        </p:grpSp>
        <p:sp>
          <p:nvSpPr>
            <p:cNvPr id="10"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defRPr/>
              </a:pPr>
              <a:r>
                <a:rPr lang="en-US" sz="1600" b="1" i="1" kern="0">
                  <a:solidFill>
                    <a:srgbClr val="297FD5"/>
                  </a:solidFill>
                  <a:latin typeface="Times New Roman" pitchFamily="18" charset="0"/>
                </a:rPr>
                <a:t>Muons, Inc.</a:t>
              </a:r>
            </a:p>
          </p:txBody>
        </p:sp>
      </p:grpSp>
      <p:pic>
        <p:nvPicPr>
          <p:cNvPr id="15" name="Picture 27" descr="bowman.jpg"/>
          <p:cNvPicPr>
            <a:picLocks noChangeAspect="1"/>
          </p:cNvPicPr>
          <p:nvPr/>
        </p:nvPicPr>
        <p:blipFill>
          <a:blip r:embed="rId3">
            <a:extLst>
              <a:ext uri="{28A0092B-C50C-407E-A947-70E740481C1C}">
                <a14:useLocalDpi xmlns:a14="http://schemas.microsoft.com/office/drawing/2010/main" val="0"/>
              </a:ext>
            </a:extLst>
          </a:blip>
          <a:srcRect l="80533" t="65477" r="6442" b="23158"/>
          <a:stretch>
            <a:fillRect/>
          </a:stretch>
        </p:blipFill>
        <p:spPr bwMode="auto">
          <a:xfrm>
            <a:off x="7906344" y="0"/>
            <a:ext cx="1147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496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July 29, 2016</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Thin Films &amp; Ideas Pushing Limits of SRF</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0B3F71-7FE0-44CE-9220-8FE300BBEB8E}" type="slidenum">
              <a:rPr lang="en-US" smtClean="0">
                <a:solidFill>
                  <a:prstClr val="black">
                    <a:tint val="75000"/>
                  </a:prstClr>
                </a:solidFill>
              </a:rPr>
              <a:pPr/>
              <a:t>6</a:t>
            </a:fld>
            <a:endParaRPr lang="en-US">
              <a:solidFill>
                <a:prstClr val="black">
                  <a:tint val="75000"/>
                </a:prstClr>
              </a:solidFill>
            </a:endParaRPr>
          </a:p>
        </p:txBody>
      </p:sp>
      <p:sp>
        <p:nvSpPr>
          <p:cNvPr id="5" name="Rectangle 4"/>
          <p:cNvSpPr/>
          <p:nvPr/>
        </p:nvSpPr>
        <p:spPr>
          <a:xfrm>
            <a:off x="525448" y="1066800"/>
            <a:ext cx="8528658" cy="5724644"/>
          </a:xfrm>
          <a:prstGeom prst="rect">
            <a:avLst/>
          </a:prstGeom>
        </p:spPr>
        <p:txBody>
          <a:bodyPr wrap="square">
            <a:spAutoFit/>
          </a:bodyPr>
          <a:lstStyle/>
          <a:p>
            <a:endParaRPr lang="en-US" dirty="0">
              <a:solidFill>
                <a:srgbClr val="500050"/>
              </a:solidFill>
            </a:endParaRPr>
          </a:p>
          <a:p>
            <a:r>
              <a:rPr lang="en-US" sz="2400" dirty="0"/>
              <a:t>GEM*STAR </a:t>
            </a:r>
            <a:r>
              <a:rPr lang="en-US" sz="2400" dirty="0"/>
              <a:t>burns the w-</a:t>
            </a:r>
            <a:r>
              <a:rPr lang="en-US" sz="2400" dirty="0" err="1"/>
              <a:t>Pu</a:t>
            </a:r>
            <a:r>
              <a:rPr lang="en-US" sz="2400" dirty="0"/>
              <a:t> and renders it permanently unusable for nuclear </a:t>
            </a:r>
            <a:r>
              <a:rPr lang="en-US" sz="2400" dirty="0"/>
              <a:t>weapons</a:t>
            </a:r>
            <a:endParaRPr lang="en-US" sz="2400" dirty="0"/>
          </a:p>
          <a:p>
            <a:endParaRPr lang="en-US" sz="2400" dirty="0"/>
          </a:p>
          <a:p>
            <a:r>
              <a:rPr lang="en-US" sz="2400" dirty="0"/>
              <a:t>one </a:t>
            </a:r>
            <a:r>
              <a:rPr lang="en-US" sz="2400" dirty="0"/>
              <a:t>10 MW, 1 GeV proton accelerator feeding four GEM*STAR units </a:t>
            </a:r>
            <a:r>
              <a:rPr lang="en-US" sz="2400" dirty="0"/>
              <a:t>burns 34T </a:t>
            </a:r>
            <a:r>
              <a:rPr lang="en-US" sz="2400" dirty="0"/>
              <a:t>w-Pu to provide the US DOD with </a:t>
            </a:r>
            <a:r>
              <a:rPr lang="en-US" sz="2400" dirty="0" smtClean="0"/>
              <a:t>42Bg </a:t>
            </a:r>
            <a:r>
              <a:rPr lang="en-US" sz="2400" dirty="0"/>
              <a:t>green </a:t>
            </a:r>
            <a:r>
              <a:rPr lang="en-US" sz="2400" dirty="0"/>
              <a:t>diesel </a:t>
            </a:r>
            <a:r>
              <a:rPr lang="en-US" sz="2400" dirty="0"/>
              <a:t>fuel, half of that needed for next 30 years</a:t>
            </a:r>
            <a:r>
              <a:rPr lang="en-US" sz="2400" dirty="0"/>
              <a:t> </a:t>
            </a:r>
            <a:endParaRPr lang="en-US" sz="2400" dirty="0"/>
          </a:p>
          <a:p>
            <a:endParaRPr lang="en-US" sz="2400" dirty="0"/>
          </a:p>
          <a:p>
            <a:r>
              <a:rPr lang="en-US" sz="2400" dirty="0"/>
              <a:t>Profits </a:t>
            </a:r>
            <a:r>
              <a:rPr lang="en-US" sz="2400" dirty="0"/>
              <a:t>from producing (renewable) diesel fuel at &lt;$2.00/gallon </a:t>
            </a:r>
            <a:r>
              <a:rPr lang="en-US" sz="2400" dirty="0"/>
              <a:t>will inspire </a:t>
            </a:r>
            <a:r>
              <a:rPr lang="en-US" sz="2400" dirty="0"/>
              <a:t>funding for a Conceptual Design Report prior to a 3-year demo construction </a:t>
            </a:r>
            <a:r>
              <a:rPr lang="en-US" sz="2400" dirty="0"/>
              <a:t>project </a:t>
            </a:r>
          </a:p>
          <a:p>
            <a:endParaRPr lang="en-US" sz="2400" dirty="0"/>
          </a:p>
          <a:p>
            <a:r>
              <a:rPr lang="en-US" sz="2400" dirty="0"/>
              <a:t>DOD (US Navy) interest </a:t>
            </a:r>
            <a:r>
              <a:rPr lang="en-US" sz="2400" dirty="0"/>
              <a:t>in </a:t>
            </a:r>
            <a:r>
              <a:rPr lang="en-US" sz="2400" dirty="0"/>
              <a:t>40 </a:t>
            </a:r>
            <a:r>
              <a:rPr lang="en-US" sz="2400" dirty="0"/>
              <a:t>billion gallons of green diesel from burning 34 tons of w-Pu on a DOE site could expedite the </a:t>
            </a:r>
            <a:r>
              <a:rPr lang="en-US" sz="2400" dirty="0"/>
              <a:t>project </a:t>
            </a:r>
          </a:p>
          <a:p>
            <a:r>
              <a:rPr lang="en-US" dirty="0">
                <a:solidFill>
                  <a:prstClr val="black"/>
                </a:solidFill>
              </a:rPr>
              <a:t/>
            </a:r>
            <a:br>
              <a:rPr lang="en-US" dirty="0">
                <a:solidFill>
                  <a:prstClr val="black"/>
                </a:solidFill>
              </a:rPr>
            </a:br>
            <a:endParaRPr lang="en-US" dirty="0">
              <a:solidFill>
                <a:srgbClr val="500050"/>
              </a:solidFill>
            </a:endParaRPr>
          </a:p>
        </p:txBody>
      </p:sp>
      <p:pic>
        <p:nvPicPr>
          <p:cNvPr id="14" name="Picture 27" descr="bowman.jpg"/>
          <p:cNvPicPr>
            <a:picLocks noChangeAspect="1"/>
          </p:cNvPicPr>
          <p:nvPr/>
        </p:nvPicPr>
        <p:blipFill>
          <a:blip r:embed="rId3">
            <a:extLst>
              <a:ext uri="{28A0092B-C50C-407E-A947-70E740481C1C}">
                <a14:useLocalDpi xmlns:a14="http://schemas.microsoft.com/office/drawing/2010/main" val="0"/>
              </a:ext>
            </a:extLst>
          </a:blip>
          <a:srcRect l="80533" t="65477" r="6442" b="23158"/>
          <a:stretch>
            <a:fillRect/>
          </a:stretch>
        </p:blipFill>
        <p:spPr bwMode="auto">
          <a:xfrm>
            <a:off x="8001000" y="0"/>
            <a:ext cx="1053106" cy="118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73596"/>
            <a:ext cx="521811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3"/>
          <p:cNvGrpSpPr>
            <a:grpSpLocks/>
          </p:cNvGrpSpPr>
          <p:nvPr/>
        </p:nvGrpSpPr>
        <p:grpSpPr bwMode="auto">
          <a:xfrm>
            <a:off x="101730" y="71596"/>
            <a:ext cx="1905000" cy="838200"/>
            <a:chOff x="3840" y="3216"/>
            <a:chExt cx="1440" cy="624"/>
          </a:xfrm>
        </p:grpSpPr>
        <p:grpSp>
          <p:nvGrpSpPr>
            <p:cNvPr id="8" name="Group 4"/>
            <p:cNvGrpSpPr>
              <a:grpSpLocks/>
            </p:cNvGrpSpPr>
            <p:nvPr/>
          </p:nvGrpSpPr>
          <p:grpSpPr bwMode="auto">
            <a:xfrm>
              <a:off x="3840" y="3216"/>
              <a:ext cx="336" cy="624"/>
              <a:chOff x="1152" y="288"/>
              <a:chExt cx="960" cy="1872"/>
            </a:xfrm>
          </p:grpSpPr>
          <p:sp>
            <p:nvSpPr>
              <p:cNvPr id="10"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1"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2"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solidFill>
                    <a:prstClr val="black"/>
                  </a:solidFill>
                </a:endParaRPr>
              </a:p>
            </p:txBody>
          </p:sp>
          <p:sp>
            <p:nvSpPr>
              <p:cNvPr id="13"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r>
                  <a:rPr lang="en-US" sz="5400" b="1" i="1" kern="10" dirty="0">
                    <a:solidFill>
                      <a:srgbClr val="FFFFFF"/>
                    </a:solidFill>
                    <a:latin typeface="Symbol"/>
                  </a:rPr>
                  <a:t>m</a:t>
                </a:r>
              </a:p>
            </p:txBody>
          </p:sp>
        </p:grpSp>
        <p:sp>
          <p:nvSpPr>
            <p:cNvPr id="9"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600" b="1" i="1">
                  <a:solidFill>
                    <a:srgbClr val="297FD5"/>
                  </a:solidFill>
                  <a:latin typeface="Times New Roman" pitchFamily="18" charset="0"/>
                </a:rPr>
                <a:t>Muons, Inc.</a:t>
              </a:r>
            </a:p>
          </p:txBody>
        </p:sp>
      </p:grpSp>
    </p:spTree>
    <p:extLst>
      <p:ext uri="{BB962C8B-B14F-4D97-AF65-F5344CB8AC3E}">
        <p14:creationId xmlns:p14="http://schemas.microsoft.com/office/powerpoint/2010/main" val="14458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p:cNvSpPr>
            <a:spLocks noGrp="1"/>
          </p:cNvSpPr>
          <p:nvPr>
            <p:ph type="dt" sz="quarter" idx="10"/>
          </p:nvPr>
        </p:nvSpPr>
        <p:spPr/>
        <p:txBody>
          <a:bodyPr/>
          <a:lstStyle/>
          <a:p>
            <a:pPr>
              <a:defRPr/>
            </a:pPr>
            <a:r>
              <a:rPr lang="en-US" smtClean="0">
                <a:solidFill>
                  <a:srgbClr val="FFFFFF"/>
                </a:solidFill>
              </a:rPr>
              <a:t>July 29, 2016</a:t>
            </a:r>
            <a:endParaRPr lang="en-US">
              <a:solidFill>
                <a:srgbClr val="FFFFFF"/>
              </a:solidFill>
            </a:endParaRPr>
          </a:p>
        </p:txBody>
      </p:sp>
      <p:sp>
        <p:nvSpPr>
          <p:cNvPr id="11" name="Footer Placeholder 2"/>
          <p:cNvSpPr>
            <a:spLocks noGrp="1"/>
          </p:cNvSpPr>
          <p:nvPr>
            <p:ph type="ftr" sz="quarter" idx="11"/>
          </p:nvPr>
        </p:nvSpPr>
        <p:spPr/>
        <p:txBody>
          <a:bodyPr/>
          <a:lstStyle/>
          <a:p>
            <a:pPr>
              <a:defRPr/>
            </a:pPr>
            <a:r>
              <a:rPr lang="en-US" smtClean="0">
                <a:solidFill>
                  <a:srgbClr val="FFFFFF"/>
                </a:solidFill>
              </a:rPr>
              <a:t>Thin Films &amp; Ideas Pushing Limits of SRF</a:t>
            </a:r>
            <a:endParaRPr lang="en-US" dirty="0">
              <a:solidFill>
                <a:srgbClr val="FFFFFF"/>
              </a:solidFill>
            </a:endParaRPr>
          </a:p>
        </p:txBody>
      </p:sp>
      <p:sp>
        <p:nvSpPr>
          <p:cNvPr id="12" name="Slide Number Placeholder 3"/>
          <p:cNvSpPr>
            <a:spLocks noGrp="1"/>
          </p:cNvSpPr>
          <p:nvPr>
            <p:ph type="sldNum" sz="quarter" idx="12"/>
          </p:nvPr>
        </p:nvSpPr>
        <p:spPr/>
        <p:txBody>
          <a:bodyPr/>
          <a:lstStyle/>
          <a:p>
            <a:pPr>
              <a:defRPr/>
            </a:pPr>
            <a:fld id="{E769645C-2EFC-4749-8CB4-EC8BFCF71E1C}" type="slidenum">
              <a:rPr lang="en-US">
                <a:solidFill>
                  <a:srgbClr val="FFFFFF"/>
                </a:solidFill>
              </a:rPr>
              <a:pPr>
                <a:defRPr/>
              </a:pPr>
              <a:t>7</a:t>
            </a:fld>
            <a:endParaRPr lang="en-US">
              <a:solidFill>
                <a:srgbClr val="FFFFFF"/>
              </a:solidFill>
            </a:endParaRPr>
          </a:p>
        </p:txBody>
      </p:sp>
      <p:grpSp>
        <p:nvGrpSpPr>
          <p:cNvPr id="20485" name="Group 3"/>
          <p:cNvGrpSpPr>
            <a:grpSpLocks/>
          </p:cNvGrpSpPr>
          <p:nvPr/>
        </p:nvGrpSpPr>
        <p:grpSpPr bwMode="auto">
          <a:xfrm>
            <a:off x="0" y="0"/>
            <a:ext cx="1905000" cy="838200"/>
            <a:chOff x="3840" y="3216"/>
            <a:chExt cx="1440" cy="624"/>
          </a:xfrm>
        </p:grpSpPr>
        <p:grpSp>
          <p:nvGrpSpPr>
            <p:cNvPr id="20487" name="Group 4"/>
            <p:cNvGrpSpPr>
              <a:grpSpLocks/>
            </p:cNvGrpSpPr>
            <p:nvPr/>
          </p:nvGrpSpPr>
          <p:grpSpPr bwMode="auto">
            <a:xfrm>
              <a:off x="3840" y="3216"/>
              <a:ext cx="336" cy="624"/>
              <a:chOff x="1152" y="288"/>
              <a:chExt cx="960" cy="1872"/>
            </a:xfrm>
          </p:grpSpPr>
          <p:sp>
            <p:nvSpPr>
              <p:cNvPr id="20489"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0490"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0491"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0492"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algn="ctr" eaLnBrk="0" fontAlgn="base" hangingPunct="0">
                  <a:spcBef>
                    <a:spcPct val="0"/>
                  </a:spcBef>
                  <a:spcAft>
                    <a:spcPct val="0"/>
                  </a:spcAft>
                </a:pPr>
                <a:r>
                  <a:rPr lang="en-US" sz="5400" b="1" i="1" kern="10">
                    <a:solidFill>
                      <a:srgbClr val="FFFFFF"/>
                    </a:solidFill>
                    <a:latin typeface="Symbol"/>
                  </a:rPr>
                  <a:t>m</a:t>
                </a:r>
              </a:p>
            </p:txBody>
          </p:sp>
        </p:grpSp>
        <p:sp>
          <p:nvSpPr>
            <p:cNvPr id="20488"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z="1600" b="1" i="1">
                  <a:solidFill>
                    <a:srgbClr val="66CCFF"/>
                  </a:solidFill>
                  <a:latin typeface="Times New Roman" pitchFamily="18" charset="0"/>
                </a:rPr>
                <a:t>Muons, Inc.</a:t>
              </a:r>
            </a:p>
          </p:txBody>
        </p:sp>
      </p:grpSp>
      <p:sp>
        <p:nvSpPr>
          <p:cNvPr id="45063" name="Rectangle 2"/>
          <p:cNvSpPr>
            <a:spLocks noChangeArrowheads="1"/>
          </p:cNvSpPr>
          <p:nvPr/>
        </p:nvSpPr>
        <p:spPr bwMode="auto">
          <a:xfrm>
            <a:off x="83416" y="458222"/>
            <a:ext cx="9166225"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defRPr/>
            </a:pPr>
            <a:r>
              <a:rPr lang="en-US" sz="1000" dirty="0" smtClean="0">
                <a:solidFill>
                  <a:srgbClr val="FFFF00"/>
                </a:solidFill>
                <a:latin typeface="Arial" charset="0"/>
              </a:rPr>
              <a:t>                 </a:t>
            </a:r>
            <a:endParaRPr lang="en-US" sz="1000" dirty="0">
              <a:solidFill>
                <a:srgbClr val="FFFF00"/>
              </a:solidFill>
              <a:latin typeface="Arial" charset="0"/>
            </a:endParaRPr>
          </a:p>
          <a:p>
            <a:pPr marL="342900" indent="-342900" eaLnBrk="0" fontAlgn="base" hangingPunct="0">
              <a:spcBef>
                <a:spcPct val="0"/>
              </a:spcBef>
              <a:spcAft>
                <a:spcPct val="0"/>
              </a:spcAft>
              <a:buFont typeface="Arial" pitchFamily="34" charset="0"/>
              <a:buChar char="•"/>
              <a:defRPr/>
            </a:pPr>
            <a:r>
              <a:rPr lang="en-US" sz="2000" dirty="0" smtClean="0">
                <a:solidFill>
                  <a:srgbClr val="FFFF00"/>
                </a:solidFill>
                <a:latin typeface="Arial" charset="0"/>
              </a:rPr>
              <a:t>                      What </a:t>
            </a:r>
            <a:r>
              <a:rPr lang="en-US" sz="2000" dirty="0">
                <a:solidFill>
                  <a:srgbClr val="FFFF00"/>
                </a:solidFill>
                <a:latin typeface="Arial" charset="0"/>
              </a:rPr>
              <a:t>is new:</a:t>
            </a:r>
          </a:p>
          <a:p>
            <a:pPr marL="342900" indent="-342900" eaLnBrk="0" fontAlgn="base" hangingPunct="0">
              <a:spcBef>
                <a:spcPct val="0"/>
              </a:spcBef>
              <a:spcAft>
                <a:spcPct val="0"/>
              </a:spcAft>
              <a:buFont typeface="Arial" pitchFamily="34" charset="0"/>
              <a:buChar char="•"/>
              <a:defRPr/>
            </a:pPr>
            <a:endParaRPr lang="en-US" sz="800" dirty="0">
              <a:solidFill>
                <a:srgbClr val="FFFF00"/>
              </a:solidFill>
              <a:latin typeface="Arial" charset="0"/>
            </a:endParaRPr>
          </a:p>
          <a:p>
            <a:pPr marL="800100" lvl="1" indent="-342900" eaLnBrk="0" fontAlgn="base" hangingPunct="0">
              <a:spcBef>
                <a:spcPct val="0"/>
              </a:spcBef>
              <a:spcAft>
                <a:spcPct val="0"/>
              </a:spcAft>
              <a:buFont typeface="Arial" pitchFamily="34" charset="0"/>
              <a:buChar char="•"/>
              <a:defRPr/>
            </a:pPr>
            <a:r>
              <a:rPr lang="en-US" sz="2000" dirty="0">
                <a:solidFill>
                  <a:srgbClr val="FFFF00"/>
                </a:solidFill>
                <a:latin typeface="Arial" charset="0"/>
              </a:rPr>
              <a:t>SRF Proton Linacs can now provide extraordinary neutron flux </a:t>
            </a:r>
            <a:r>
              <a:rPr lang="en-US" sz="2000" dirty="0" smtClean="0">
                <a:solidFill>
                  <a:srgbClr val="FFFF00"/>
                </a:solidFill>
                <a:latin typeface="Arial" charset="0"/>
              </a:rPr>
              <a:t>and</a:t>
            </a:r>
            <a:endParaRPr lang="en-US" sz="2000" dirty="0">
              <a:solidFill>
                <a:srgbClr val="FFFF00"/>
              </a:solidFill>
              <a:latin typeface="Arial" charset="0"/>
            </a:endParaRPr>
          </a:p>
          <a:p>
            <a:pPr marL="1257300" lvl="2" indent="-342900" eaLnBrk="0" fontAlgn="base" hangingPunct="0">
              <a:spcBef>
                <a:spcPct val="0"/>
              </a:spcBef>
              <a:spcAft>
                <a:spcPct val="0"/>
              </a:spcAft>
              <a:buFont typeface="Arial" pitchFamily="34" charset="0"/>
              <a:buChar char="•"/>
              <a:defRPr/>
            </a:pPr>
            <a:r>
              <a:rPr lang="en-US" sz="2000" dirty="0" smtClean="0">
                <a:solidFill>
                  <a:srgbClr val="FFFF00"/>
                </a:solidFill>
                <a:latin typeface="Arial" charset="0"/>
              </a:rPr>
              <a:t>ADSR - safer than </a:t>
            </a:r>
            <a:r>
              <a:rPr lang="en-US" sz="2000" dirty="0">
                <a:solidFill>
                  <a:srgbClr val="FFFF00"/>
                </a:solidFill>
                <a:latin typeface="Arial" charset="0"/>
              </a:rPr>
              <a:t>BRs, </a:t>
            </a:r>
            <a:endParaRPr lang="en-US" sz="2000" dirty="0" smtClean="0">
              <a:solidFill>
                <a:srgbClr val="FFFF00"/>
              </a:solidFill>
              <a:latin typeface="Arial" charset="0"/>
            </a:endParaRPr>
          </a:p>
          <a:p>
            <a:pPr marL="1714500" lvl="3" indent="-342900" eaLnBrk="0" fontAlgn="base" hangingPunct="0">
              <a:spcBef>
                <a:spcPct val="0"/>
              </a:spcBef>
              <a:spcAft>
                <a:spcPct val="0"/>
              </a:spcAft>
              <a:buFont typeface="Arial" pitchFamily="34" charset="0"/>
              <a:buChar char="•"/>
              <a:defRPr/>
            </a:pPr>
            <a:r>
              <a:rPr lang="en-US" sz="2000" dirty="0" smtClean="0">
                <a:solidFill>
                  <a:srgbClr val="FFFF00"/>
                </a:solidFill>
                <a:latin typeface="Arial" charset="0"/>
              </a:rPr>
              <a:t>That operate at criticality, with many critical masses of fissile material, and fewer </a:t>
            </a:r>
            <a:r>
              <a:rPr lang="en-US" sz="2000" dirty="0">
                <a:solidFill>
                  <a:srgbClr val="FFFF00"/>
                </a:solidFill>
                <a:latin typeface="Arial" charset="0"/>
              </a:rPr>
              <a:t>delayed neutrons </a:t>
            </a:r>
          </a:p>
          <a:p>
            <a:pPr marL="1257300" lvl="2" indent="-342900" eaLnBrk="0" fontAlgn="base" hangingPunct="0">
              <a:spcBef>
                <a:spcPct val="0"/>
              </a:spcBef>
              <a:spcAft>
                <a:spcPct val="0"/>
              </a:spcAft>
              <a:buFont typeface="Arial" pitchFamily="34" charset="0"/>
              <a:buChar char="•"/>
              <a:defRPr/>
            </a:pPr>
            <a:r>
              <a:rPr lang="en-US" sz="2000" dirty="0" smtClean="0">
                <a:solidFill>
                  <a:srgbClr val="FFFF00"/>
                </a:solidFill>
                <a:latin typeface="Arial" charset="0"/>
              </a:rPr>
              <a:t>ADSR - more weapons </a:t>
            </a:r>
            <a:r>
              <a:rPr lang="en-US" sz="2000" dirty="0">
                <a:solidFill>
                  <a:srgbClr val="FFFF00"/>
                </a:solidFill>
                <a:latin typeface="Arial" charset="0"/>
              </a:rPr>
              <a:t>proliferation </a:t>
            </a:r>
            <a:r>
              <a:rPr lang="en-US" sz="2000" dirty="0" smtClean="0">
                <a:solidFill>
                  <a:srgbClr val="FFFF00"/>
                </a:solidFill>
                <a:latin typeface="Arial" charset="0"/>
              </a:rPr>
              <a:t>resistant than BRs</a:t>
            </a:r>
          </a:p>
          <a:p>
            <a:pPr marL="1714500" lvl="3" indent="-342900" eaLnBrk="0" fontAlgn="base" hangingPunct="0">
              <a:spcBef>
                <a:spcPct val="0"/>
              </a:spcBef>
              <a:spcAft>
                <a:spcPct val="0"/>
              </a:spcAft>
              <a:buFont typeface="Arial" pitchFamily="34" charset="0"/>
              <a:buChar char="•"/>
              <a:defRPr/>
            </a:pPr>
            <a:r>
              <a:rPr lang="en-US" sz="2000" dirty="0" smtClean="0">
                <a:solidFill>
                  <a:srgbClr val="FFFF00"/>
                </a:solidFill>
                <a:latin typeface="Arial" charset="0"/>
              </a:rPr>
              <a:t>which require </a:t>
            </a:r>
            <a:r>
              <a:rPr lang="en-US" sz="2000" dirty="0">
                <a:solidFill>
                  <a:srgbClr val="FFFF00"/>
                </a:solidFill>
                <a:latin typeface="Arial" charset="0"/>
              </a:rPr>
              <a:t>enrichment and </a:t>
            </a:r>
            <a:r>
              <a:rPr lang="en-US" sz="2000" dirty="0" smtClean="0">
                <a:solidFill>
                  <a:srgbClr val="FFFF00"/>
                </a:solidFill>
                <a:latin typeface="Arial" charset="0"/>
              </a:rPr>
              <a:t>reprocessing</a:t>
            </a:r>
          </a:p>
          <a:p>
            <a:pPr marL="1257300" lvl="2" indent="-342900" eaLnBrk="0" fontAlgn="base" hangingPunct="0">
              <a:spcBef>
                <a:spcPct val="0"/>
              </a:spcBef>
              <a:spcAft>
                <a:spcPct val="0"/>
              </a:spcAft>
              <a:buFont typeface="Arial" pitchFamily="34" charset="0"/>
              <a:buChar char="•"/>
              <a:defRPr/>
            </a:pPr>
            <a:r>
              <a:rPr lang="en-US" sz="2000" dirty="0" smtClean="0">
                <a:solidFill>
                  <a:srgbClr val="FFFF00"/>
                </a:solidFill>
                <a:latin typeface="Arial" charset="0"/>
              </a:rPr>
              <a:t>ADSR - probably less expensive than BRs</a:t>
            </a:r>
            <a:endParaRPr lang="en-US" sz="2000" dirty="0">
              <a:solidFill>
                <a:srgbClr val="FFFF00"/>
              </a:solidFill>
              <a:latin typeface="Arial" charset="0"/>
            </a:endParaRPr>
          </a:p>
          <a:p>
            <a:pPr marL="1257300" lvl="2" indent="-342900" eaLnBrk="0" fontAlgn="base" hangingPunct="0">
              <a:spcBef>
                <a:spcPct val="0"/>
              </a:spcBef>
              <a:spcAft>
                <a:spcPct val="0"/>
              </a:spcAft>
              <a:buFont typeface="Arial" pitchFamily="34" charset="0"/>
              <a:buChar char="•"/>
              <a:defRPr/>
            </a:pPr>
            <a:endParaRPr lang="en-US" sz="800" dirty="0">
              <a:solidFill>
                <a:srgbClr val="FFFF00"/>
              </a:solidFill>
              <a:latin typeface="Arial" charset="0"/>
            </a:endParaRPr>
          </a:p>
          <a:p>
            <a:pPr marL="800100" lvl="1" indent="-342900" eaLnBrk="0" fontAlgn="base" hangingPunct="0">
              <a:spcBef>
                <a:spcPct val="0"/>
              </a:spcBef>
              <a:spcAft>
                <a:spcPct val="0"/>
              </a:spcAft>
              <a:buFont typeface="Arial" pitchFamily="34" charset="0"/>
              <a:buChar char="•"/>
              <a:defRPr/>
            </a:pPr>
            <a:r>
              <a:rPr lang="en-US" sz="2000" dirty="0" smtClean="0">
                <a:solidFill>
                  <a:srgbClr val="FFFF00"/>
                </a:solidFill>
                <a:latin typeface="Arial" charset="0"/>
              </a:rPr>
              <a:t>Molten salt fuel is an advantage over solid fuel pins</a:t>
            </a:r>
          </a:p>
          <a:p>
            <a:pPr marL="1257300" lvl="2" indent="-342900" eaLnBrk="0" fontAlgn="base" hangingPunct="0">
              <a:spcBef>
                <a:spcPct val="0"/>
              </a:spcBef>
              <a:spcAft>
                <a:spcPct val="0"/>
              </a:spcAft>
              <a:buFont typeface="Arial" pitchFamily="34" charset="0"/>
              <a:buChar char="•"/>
              <a:defRPr/>
            </a:pPr>
            <a:r>
              <a:rPr lang="en-US" sz="2000" dirty="0" smtClean="0">
                <a:solidFill>
                  <a:srgbClr val="FFFF00"/>
                </a:solidFill>
                <a:latin typeface="Arial" charset="0"/>
              </a:rPr>
              <a:t>allows continuous </a:t>
            </a:r>
            <a:r>
              <a:rPr lang="en-US" sz="2000" dirty="0">
                <a:solidFill>
                  <a:srgbClr val="FFFF00"/>
                </a:solidFill>
                <a:latin typeface="Arial" charset="0"/>
              </a:rPr>
              <a:t>purging of </a:t>
            </a:r>
            <a:r>
              <a:rPr lang="en-US" sz="2000" dirty="0" smtClean="0">
                <a:solidFill>
                  <a:srgbClr val="FFFF00"/>
                </a:solidFill>
                <a:latin typeface="Arial" charset="0"/>
              </a:rPr>
              <a:t>volatile radioactive </a:t>
            </a:r>
            <a:r>
              <a:rPr lang="en-US" sz="2000" dirty="0">
                <a:solidFill>
                  <a:srgbClr val="FFFF00"/>
                </a:solidFill>
                <a:latin typeface="Arial" charset="0"/>
              </a:rPr>
              <a:t>elements </a:t>
            </a:r>
            <a:endParaRPr lang="en-US" sz="2000" dirty="0" smtClean="0">
              <a:solidFill>
                <a:srgbClr val="FFFF00"/>
              </a:solidFill>
              <a:latin typeface="Arial" charset="0"/>
            </a:endParaRPr>
          </a:p>
          <a:p>
            <a:pPr marL="1257300" lvl="2" indent="-342900" eaLnBrk="0" fontAlgn="base" hangingPunct="0">
              <a:spcBef>
                <a:spcPct val="0"/>
              </a:spcBef>
              <a:spcAft>
                <a:spcPct val="0"/>
              </a:spcAft>
              <a:buFont typeface="Arial" pitchFamily="34" charset="0"/>
              <a:buChar char="•"/>
              <a:defRPr/>
            </a:pPr>
            <a:r>
              <a:rPr lang="en-US" sz="2000" dirty="0" smtClean="0">
                <a:solidFill>
                  <a:srgbClr val="FFFF00"/>
                </a:solidFill>
                <a:latin typeface="Arial" charset="0"/>
              </a:rPr>
              <a:t>without </a:t>
            </a:r>
            <a:r>
              <a:rPr lang="en-US" sz="2000" dirty="0" err="1">
                <a:solidFill>
                  <a:srgbClr val="FFFF00"/>
                </a:solidFill>
                <a:latin typeface="Arial" charset="0"/>
              </a:rPr>
              <a:t>zircaloy</a:t>
            </a:r>
            <a:r>
              <a:rPr lang="en-US" sz="2000" dirty="0">
                <a:solidFill>
                  <a:srgbClr val="FFFF00"/>
                </a:solidFill>
                <a:latin typeface="Arial" charset="0"/>
              </a:rPr>
              <a:t>, that can lead to hydrogen </a:t>
            </a:r>
            <a:r>
              <a:rPr lang="en-US" sz="2000" dirty="0" smtClean="0">
                <a:solidFill>
                  <a:srgbClr val="FFFF00"/>
                </a:solidFill>
                <a:latin typeface="Arial" charset="0"/>
              </a:rPr>
              <a:t>explosions     	</a:t>
            </a:r>
          </a:p>
          <a:p>
            <a:pPr marL="800100" lvl="1" indent="-342900" eaLnBrk="0" fontAlgn="base" hangingPunct="0">
              <a:spcBef>
                <a:spcPct val="0"/>
              </a:spcBef>
              <a:spcAft>
                <a:spcPct val="0"/>
              </a:spcAft>
              <a:buFont typeface="Arial" pitchFamily="34" charset="0"/>
              <a:buChar char="•"/>
              <a:defRPr/>
            </a:pPr>
            <a:endParaRPr lang="en-US" sz="800" dirty="0">
              <a:solidFill>
                <a:srgbClr val="FFFF00"/>
              </a:solidFill>
              <a:latin typeface="Arial" charset="0"/>
            </a:endParaRPr>
          </a:p>
          <a:p>
            <a:pPr marL="800100" lvl="1" indent="-342900" eaLnBrk="0" fontAlgn="base" hangingPunct="0">
              <a:spcBef>
                <a:spcPct val="0"/>
              </a:spcBef>
              <a:spcAft>
                <a:spcPct val="0"/>
              </a:spcAft>
              <a:buFont typeface="Arial" pitchFamily="34" charset="0"/>
              <a:buChar char="•"/>
              <a:defRPr/>
            </a:pPr>
            <a:r>
              <a:rPr lang="en-US" sz="2000" dirty="0">
                <a:solidFill>
                  <a:srgbClr val="FFFF00"/>
                </a:solidFill>
                <a:latin typeface="Arial" charset="0"/>
              </a:rPr>
              <a:t>Molten salt fuel eases accelerator </a:t>
            </a:r>
            <a:r>
              <a:rPr lang="en-US" sz="2000" dirty="0" smtClean="0">
                <a:solidFill>
                  <a:srgbClr val="FFFF00"/>
                </a:solidFill>
                <a:latin typeface="Arial" charset="0"/>
              </a:rPr>
              <a:t>requirements – no solid fuel fatigue</a:t>
            </a:r>
          </a:p>
          <a:p>
            <a:pPr marL="800100" lvl="1" indent="-342900" eaLnBrk="0" fontAlgn="base" hangingPunct="0">
              <a:spcBef>
                <a:spcPct val="0"/>
              </a:spcBef>
              <a:spcAft>
                <a:spcPct val="0"/>
              </a:spcAft>
              <a:buFont typeface="Arial" pitchFamily="34" charset="0"/>
              <a:buChar char="•"/>
              <a:defRPr/>
            </a:pPr>
            <a:endParaRPr lang="en-US" sz="800" dirty="0">
              <a:solidFill>
                <a:srgbClr val="FFFF00"/>
              </a:solidFill>
              <a:latin typeface="Arial" charset="0"/>
            </a:endParaRPr>
          </a:p>
          <a:p>
            <a:pPr marL="800100" lvl="1" indent="-342900" eaLnBrk="0" fontAlgn="base" hangingPunct="0">
              <a:spcBef>
                <a:spcPct val="0"/>
              </a:spcBef>
              <a:spcAft>
                <a:spcPct val="0"/>
              </a:spcAft>
              <a:buFont typeface="Arial" pitchFamily="34" charset="0"/>
              <a:buChar char="•"/>
              <a:defRPr/>
            </a:pPr>
            <a:r>
              <a:rPr lang="en-US" sz="2000" dirty="0">
                <a:solidFill>
                  <a:srgbClr val="FFFF00"/>
                </a:solidFill>
                <a:latin typeface="Arial" charset="0"/>
              </a:rPr>
              <a:t>Subcritical ADSR operation has always been appreciated </a:t>
            </a:r>
          </a:p>
          <a:p>
            <a:pPr marL="1257300" lvl="2" indent="-342900" eaLnBrk="0" fontAlgn="base" hangingPunct="0">
              <a:spcBef>
                <a:spcPct val="0"/>
              </a:spcBef>
              <a:spcAft>
                <a:spcPct val="0"/>
              </a:spcAft>
              <a:buFont typeface="Arial" pitchFamily="34" charset="0"/>
              <a:buChar char="•"/>
              <a:defRPr/>
            </a:pPr>
            <a:r>
              <a:rPr lang="en-US" sz="2000" dirty="0">
                <a:solidFill>
                  <a:srgbClr val="FFFF00"/>
                </a:solidFill>
                <a:latin typeface="Arial" charset="0"/>
              </a:rPr>
              <a:t>fission stops when the accelerator is switched off</a:t>
            </a:r>
          </a:p>
          <a:p>
            <a:pPr marL="800100" lvl="1" indent="-342900" eaLnBrk="0" fontAlgn="base" hangingPunct="0">
              <a:spcBef>
                <a:spcPct val="0"/>
              </a:spcBef>
              <a:spcAft>
                <a:spcPct val="0"/>
              </a:spcAft>
              <a:buFont typeface="Arial" pitchFamily="34" charset="0"/>
              <a:buChar char="•"/>
              <a:defRPr/>
            </a:pPr>
            <a:endParaRPr lang="en-US" sz="2000" dirty="0">
              <a:solidFill>
                <a:srgbClr val="FFFF00"/>
              </a:solidFill>
              <a:latin typeface="Arial" charset="0"/>
            </a:endParaRPr>
          </a:p>
          <a:p>
            <a:pPr algn="ctr" eaLnBrk="0" fontAlgn="base" hangingPunct="0">
              <a:spcBef>
                <a:spcPct val="0"/>
              </a:spcBef>
              <a:spcAft>
                <a:spcPct val="0"/>
              </a:spcAft>
              <a:defRPr/>
            </a:pPr>
            <a:r>
              <a:rPr lang="en-US" dirty="0">
                <a:solidFill>
                  <a:srgbClr val="FFFF00"/>
                </a:solidFill>
                <a:latin typeface="Arial" charset="0"/>
              </a:rPr>
              <a:t> </a:t>
            </a:r>
          </a:p>
          <a:p>
            <a:pPr algn="ctr" eaLnBrk="0" fontAlgn="base" hangingPunct="0">
              <a:spcBef>
                <a:spcPct val="0"/>
              </a:spcBef>
              <a:spcAft>
                <a:spcPct val="0"/>
              </a:spcAft>
              <a:defRPr/>
            </a:pPr>
            <a:endParaRPr lang="en-US" dirty="0">
              <a:solidFill>
                <a:srgbClr val="FFFF00"/>
              </a:solidFill>
              <a:latin typeface="Arial" charset="0"/>
            </a:endParaRPr>
          </a:p>
          <a:p>
            <a:pPr algn="ctr" eaLnBrk="0" fontAlgn="base" hangingPunct="0">
              <a:spcBef>
                <a:spcPct val="0"/>
              </a:spcBef>
              <a:spcAft>
                <a:spcPct val="0"/>
              </a:spcAft>
              <a:defRPr/>
            </a:pPr>
            <a:endParaRPr lang="en-US" dirty="0">
              <a:solidFill>
                <a:srgbClr val="FFFFFF"/>
              </a:solidFill>
              <a:latin typeface="Arial" charset="0"/>
            </a:endParaRPr>
          </a:p>
        </p:txBody>
      </p:sp>
    </p:spTree>
    <p:extLst>
      <p:ext uri="{BB962C8B-B14F-4D97-AF65-F5344CB8AC3E}">
        <p14:creationId xmlns:p14="http://schemas.microsoft.com/office/powerpoint/2010/main" val="2357017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solidFill>
                  <a:srgbClr val="FFFFFF"/>
                </a:solidFill>
              </a:rPr>
              <a:t>July 29, 2016</a:t>
            </a:r>
            <a:endParaRPr lang="en-US">
              <a:solidFill>
                <a:srgbClr val="FFFFFF"/>
              </a:solidFill>
            </a:endParaRPr>
          </a:p>
        </p:txBody>
      </p:sp>
      <p:sp>
        <p:nvSpPr>
          <p:cNvPr id="3" name="Footer Placeholder 2"/>
          <p:cNvSpPr>
            <a:spLocks noGrp="1"/>
          </p:cNvSpPr>
          <p:nvPr>
            <p:ph type="ftr" sz="quarter" idx="11"/>
          </p:nvPr>
        </p:nvSpPr>
        <p:spPr/>
        <p:txBody>
          <a:bodyPr/>
          <a:lstStyle/>
          <a:p>
            <a:pPr>
              <a:defRPr/>
            </a:pPr>
            <a:r>
              <a:rPr lang="en-US" smtClean="0">
                <a:solidFill>
                  <a:srgbClr val="FFFFFF"/>
                </a:solidFill>
              </a:rPr>
              <a:t>Thin Films &amp; Ideas Pushing Limits of SRF</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11AF65D4-5D66-456B-B226-0B8565BB1E1A}" type="slidenum">
              <a:rPr lang="en-US" smtClean="0">
                <a:solidFill>
                  <a:srgbClr val="FFFFFF"/>
                </a:solidFill>
              </a:rPr>
              <a:pPr>
                <a:defRPr/>
              </a:pPr>
              <a:t>8</a:t>
            </a:fld>
            <a:endParaRPr lang="en-US">
              <a:solidFill>
                <a:srgbClr val="FFFFFF"/>
              </a:solidFill>
            </a:endParaRPr>
          </a:p>
        </p:txBody>
      </p:sp>
      <p:sp>
        <p:nvSpPr>
          <p:cNvPr id="18437" name="Rectangle 4"/>
          <p:cNvSpPr>
            <a:spLocks noChangeArrowheads="1"/>
          </p:cNvSpPr>
          <p:nvPr/>
        </p:nvSpPr>
        <p:spPr bwMode="auto">
          <a:xfrm>
            <a:off x="703263" y="508000"/>
            <a:ext cx="75438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fontAlgn="base" hangingPunct="0">
              <a:spcBef>
                <a:spcPct val="0"/>
              </a:spcBef>
              <a:spcAft>
                <a:spcPct val="0"/>
              </a:spcAft>
              <a:buFont typeface="Arial" charset="0"/>
              <a:buChar char="•"/>
              <a:defRPr/>
            </a:pPr>
            <a:r>
              <a:rPr lang="en-US" sz="2800" dirty="0">
                <a:solidFill>
                  <a:srgbClr val="FFFF00"/>
                </a:solidFill>
                <a:latin typeface="Arial" charset="0"/>
              </a:rPr>
              <a:t>An intrinsic safety problem for conventional reactors is enclosed solid fuel.  </a:t>
            </a:r>
          </a:p>
          <a:p>
            <a:pPr marL="342900" indent="-342900" eaLnBrk="0" fontAlgn="base" hangingPunct="0">
              <a:spcBef>
                <a:spcPct val="0"/>
              </a:spcBef>
              <a:spcAft>
                <a:spcPct val="0"/>
              </a:spcAft>
              <a:buFont typeface="Arial" charset="0"/>
              <a:buChar char="•"/>
              <a:defRPr/>
            </a:pPr>
            <a:endParaRPr lang="en-US" sz="800" dirty="0">
              <a:solidFill>
                <a:srgbClr val="FFFF00"/>
              </a:solidFill>
              <a:latin typeface="Arial" charset="0"/>
            </a:endParaRPr>
          </a:p>
          <a:p>
            <a:pPr marL="342900" indent="-342900" eaLnBrk="0" fontAlgn="base" hangingPunct="0">
              <a:spcBef>
                <a:spcPct val="0"/>
              </a:spcBef>
              <a:spcAft>
                <a:spcPct val="0"/>
              </a:spcAft>
              <a:buFont typeface="Arial" charset="0"/>
              <a:buChar char="•"/>
              <a:defRPr/>
            </a:pPr>
            <a:r>
              <a:rPr lang="en-US" sz="2800" dirty="0">
                <a:solidFill>
                  <a:srgbClr val="FFFF00"/>
                </a:solidFill>
                <a:latin typeface="Arial" charset="0"/>
              </a:rPr>
              <a:t>a natural solution is to use </a:t>
            </a:r>
            <a:r>
              <a:rPr lang="en-US" sz="2800" u="sng" dirty="0">
                <a:solidFill>
                  <a:srgbClr val="FFFF00"/>
                </a:solidFill>
                <a:latin typeface="Arial" charset="0"/>
              </a:rPr>
              <a:t>molten-salt fuel</a:t>
            </a:r>
            <a:r>
              <a:rPr lang="en-US" sz="2800" dirty="0">
                <a:solidFill>
                  <a:srgbClr val="FFFF00"/>
                </a:solidFill>
                <a:latin typeface="Arial" charset="0"/>
              </a:rPr>
              <a:t> </a:t>
            </a:r>
          </a:p>
          <a:p>
            <a:pPr marL="342900" indent="-342900" eaLnBrk="0" fontAlgn="base" hangingPunct="0">
              <a:spcBef>
                <a:spcPct val="0"/>
              </a:spcBef>
              <a:spcAft>
                <a:spcPct val="0"/>
              </a:spcAft>
              <a:buFont typeface="Arial" charset="0"/>
              <a:buChar char="•"/>
              <a:defRPr/>
            </a:pPr>
            <a:endParaRPr lang="en-US" sz="800" dirty="0">
              <a:solidFill>
                <a:srgbClr val="FFFF00"/>
              </a:solidFill>
              <a:latin typeface="Arial" charset="0"/>
            </a:endParaRPr>
          </a:p>
          <a:p>
            <a:pPr marL="342900" indent="-342900" eaLnBrk="0" fontAlgn="base" hangingPunct="0">
              <a:spcBef>
                <a:spcPct val="0"/>
              </a:spcBef>
              <a:spcAft>
                <a:spcPct val="0"/>
              </a:spcAft>
              <a:buFont typeface="Arial" charset="0"/>
              <a:buChar char="•"/>
              <a:defRPr/>
            </a:pPr>
            <a:r>
              <a:rPr lang="en-US" sz="2800" dirty="0">
                <a:solidFill>
                  <a:srgbClr val="FFFF00"/>
                </a:solidFill>
                <a:latin typeface="Arial" charset="0"/>
              </a:rPr>
              <a:t>that is also well suited to </a:t>
            </a:r>
            <a:r>
              <a:rPr lang="en-US" sz="2800" dirty="0" smtClean="0">
                <a:solidFill>
                  <a:srgbClr val="FFFF00"/>
                </a:solidFill>
                <a:latin typeface="Arial" charset="0"/>
              </a:rPr>
              <a:t>accelerator-driven </a:t>
            </a:r>
            <a:r>
              <a:rPr lang="en-US" sz="2800" dirty="0">
                <a:solidFill>
                  <a:srgbClr val="FFFF00"/>
                </a:solidFill>
                <a:latin typeface="Arial" charset="0"/>
              </a:rPr>
              <a:t>subcritical reactors.</a:t>
            </a:r>
          </a:p>
          <a:p>
            <a:pPr marL="800100" lvl="1" indent="-342900" eaLnBrk="0" fontAlgn="base" hangingPunct="0">
              <a:spcBef>
                <a:spcPct val="0"/>
              </a:spcBef>
              <a:spcAft>
                <a:spcPct val="0"/>
              </a:spcAft>
              <a:buFont typeface="Arial" charset="0"/>
              <a:buChar char="•"/>
              <a:defRPr/>
            </a:pPr>
            <a:r>
              <a:rPr lang="en-US" sz="2000" dirty="0">
                <a:solidFill>
                  <a:srgbClr val="FFFF00"/>
                </a:solidFill>
                <a:latin typeface="Arial" charset="0"/>
              </a:rPr>
              <a:t>A major difficulty is fatigue of UO</a:t>
            </a:r>
            <a:r>
              <a:rPr lang="en-US" sz="2000" baseline="-25000" dirty="0">
                <a:solidFill>
                  <a:srgbClr val="FFFF00"/>
                </a:solidFill>
                <a:latin typeface="Arial" charset="0"/>
              </a:rPr>
              <a:t>2</a:t>
            </a:r>
            <a:r>
              <a:rPr lang="en-US" sz="2000" dirty="0">
                <a:solidFill>
                  <a:srgbClr val="FFFF00"/>
                </a:solidFill>
                <a:latin typeface="Arial" charset="0"/>
              </a:rPr>
              <a:t> fuel in rods caused by accelerator trips – no such problem for molten salt fuel</a:t>
            </a:r>
          </a:p>
          <a:p>
            <a:pPr marL="342900" indent="-342900" eaLnBrk="0" fontAlgn="base" hangingPunct="0">
              <a:spcBef>
                <a:spcPct val="0"/>
              </a:spcBef>
              <a:spcAft>
                <a:spcPct val="0"/>
              </a:spcAft>
              <a:buFont typeface="Arial" charset="0"/>
              <a:buChar char="•"/>
              <a:defRPr/>
            </a:pPr>
            <a:endParaRPr lang="en-US" sz="800" dirty="0">
              <a:solidFill>
                <a:srgbClr val="FFFF00"/>
              </a:solidFill>
              <a:latin typeface="Arial" charset="0"/>
            </a:endParaRPr>
          </a:p>
          <a:p>
            <a:pPr marL="342900" indent="-342900" eaLnBrk="0" fontAlgn="base" hangingPunct="0">
              <a:spcBef>
                <a:spcPct val="0"/>
              </a:spcBef>
              <a:spcAft>
                <a:spcPct val="0"/>
              </a:spcAft>
              <a:buFont typeface="Arial" charset="0"/>
              <a:buChar char="•"/>
              <a:defRPr/>
            </a:pPr>
            <a:r>
              <a:rPr lang="en-US" sz="2800" dirty="0">
                <a:solidFill>
                  <a:srgbClr val="FFFF00"/>
                </a:solidFill>
                <a:latin typeface="Arial" charset="0"/>
              </a:rPr>
              <a:t>The technology of molten-salt fuel was developed in the 1960s in the Molten-Salt Reactor Experiment (MSRE) at ORNL.</a:t>
            </a:r>
          </a:p>
          <a:p>
            <a:pPr marL="800100" lvl="1" indent="-342900" eaLnBrk="0" fontAlgn="base" hangingPunct="0">
              <a:spcBef>
                <a:spcPct val="0"/>
              </a:spcBef>
              <a:spcAft>
                <a:spcPct val="0"/>
              </a:spcAft>
              <a:buFont typeface="Arial" charset="0"/>
              <a:buChar char="•"/>
              <a:defRPr/>
            </a:pPr>
            <a:r>
              <a:rPr lang="en-US" sz="2000" dirty="0">
                <a:solidFill>
                  <a:srgbClr val="FFFF00"/>
                </a:solidFill>
                <a:latin typeface="Arial" charset="0"/>
              </a:rPr>
              <a:t>Use of molten salt fuel was later abandoned </a:t>
            </a:r>
          </a:p>
          <a:p>
            <a:pPr marL="1257300" lvl="2" indent="-342900" eaLnBrk="0" fontAlgn="base" hangingPunct="0">
              <a:spcBef>
                <a:spcPct val="0"/>
              </a:spcBef>
              <a:spcAft>
                <a:spcPct val="0"/>
              </a:spcAft>
              <a:buFont typeface="Arial" charset="0"/>
              <a:buChar char="•"/>
              <a:defRPr/>
            </a:pPr>
            <a:r>
              <a:rPr lang="en-US" sz="2000" dirty="0">
                <a:solidFill>
                  <a:srgbClr val="FFFF00"/>
                </a:solidFill>
                <a:latin typeface="Arial" charset="0"/>
              </a:rPr>
              <a:t>not enough Pu-239 for bombs?</a:t>
            </a:r>
          </a:p>
          <a:p>
            <a:pPr marL="1257300" lvl="2" indent="-342900" eaLnBrk="0" fontAlgn="base" hangingPunct="0">
              <a:spcBef>
                <a:spcPct val="0"/>
              </a:spcBef>
              <a:spcAft>
                <a:spcPct val="0"/>
              </a:spcAft>
              <a:buFont typeface="Arial" charset="0"/>
              <a:buChar char="•"/>
              <a:defRPr/>
            </a:pPr>
            <a:r>
              <a:rPr lang="en-US" sz="2000" dirty="0">
                <a:solidFill>
                  <a:srgbClr val="FFFF00"/>
                </a:solidFill>
                <a:latin typeface="Arial" charset="0"/>
              </a:rPr>
              <a:t>President Nixon?</a:t>
            </a:r>
          </a:p>
          <a:p>
            <a:pPr lvl="1" eaLnBrk="0" fontAlgn="base" hangingPunct="0">
              <a:spcBef>
                <a:spcPct val="0"/>
              </a:spcBef>
              <a:spcAft>
                <a:spcPct val="0"/>
              </a:spcAft>
              <a:defRPr/>
            </a:pPr>
            <a:r>
              <a:rPr lang="en-US" sz="2000" dirty="0">
                <a:solidFill>
                  <a:srgbClr val="FFFF00"/>
                </a:solidFill>
                <a:latin typeface="Arial" charset="0"/>
              </a:rPr>
              <a:t>	     (See MSRE on </a:t>
            </a:r>
            <a:r>
              <a:rPr lang="en-US" sz="2000" dirty="0" err="1">
                <a:solidFill>
                  <a:srgbClr val="FFFF00"/>
                </a:solidFill>
                <a:latin typeface="Arial" charset="0"/>
              </a:rPr>
              <a:t>wikipedia</a:t>
            </a:r>
            <a:r>
              <a:rPr lang="en-US" sz="2000" dirty="0">
                <a:solidFill>
                  <a:srgbClr val="FFFF00"/>
                </a:solidFill>
                <a:latin typeface="Arial" charset="0"/>
              </a:rPr>
              <a:t> for nice summary)</a:t>
            </a:r>
          </a:p>
        </p:txBody>
      </p:sp>
      <p:grpSp>
        <p:nvGrpSpPr>
          <p:cNvPr id="27654" name="Group 3"/>
          <p:cNvGrpSpPr>
            <a:grpSpLocks/>
          </p:cNvGrpSpPr>
          <p:nvPr/>
        </p:nvGrpSpPr>
        <p:grpSpPr bwMode="auto">
          <a:xfrm>
            <a:off x="0" y="0"/>
            <a:ext cx="1905000" cy="838200"/>
            <a:chOff x="3840" y="3216"/>
            <a:chExt cx="1440" cy="624"/>
          </a:xfrm>
        </p:grpSpPr>
        <p:grpSp>
          <p:nvGrpSpPr>
            <p:cNvPr id="27655" name="Group 4"/>
            <p:cNvGrpSpPr>
              <a:grpSpLocks/>
            </p:cNvGrpSpPr>
            <p:nvPr/>
          </p:nvGrpSpPr>
          <p:grpSpPr bwMode="auto">
            <a:xfrm>
              <a:off x="3840" y="3216"/>
              <a:ext cx="336" cy="624"/>
              <a:chOff x="1152" y="288"/>
              <a:chExt cx="960" cy="1872"/>
            </a:xfrm>
          </p:grpSpPr>
          <p:sp>
            <p:nvSpPr>
              <p:cNvPr id="27657"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7658"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7659"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7660"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algn="ctr" eaLnBrk="0" fontAlgn="base" hangingPunct="0">
                  <a:spcBef>
                    <a:spcPct val="0"/>
                  </a:spcBef>
                  <a:spcAft>
                    <a:spcPct val="0"/>
                  </a:spcAft>
                </a:pPr>
                <a:r>
                  <a:rPr lang="en-US" sz="5400" b="1" i="1" kern="10">
                    <a:solidFill>
                      <a:srgbClr val="FFFFFF"/>
                    </a:solidFill>
                    <a:latin typeface="Symbol"/>
                  </a:rPr>
                  <a:t>m</a:t>
                </a:r>
              </a:p>
            </p:txBody>
          </p:sp>
        </p:grpSp>
        <p:sp>
          <p:nvSpPr>
            <p:cNvPr id="27656"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z="1600" b="1" i="1">
                  <a:solidFill>
                    <a:srgbClr val="66CCFF"/>
                  </a:solidFill>
                  <a:latin typeface="Times New Roman" pitchFamily="18" charset="0"/>
                </a:rPr>
                <a:t>Muons, Inc.</a:t>
              </a:r>
            </a:p>
          </p:txBody>
        </p:sp>
      </p:grpSp>
    </p:spTree>
    <p:extLst>
      <p:ext uri="{BB962C8B-B14F-4D97-AF65-F5344CB8AC3E}">
        <p14:creationId xmlns:p14="http://schemas.microsoft.com/office/powerpoint/2010/main" val="2297074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p:cNvSpPr>
            <a:spLocks noGrp="1"/>
          </p:cNvSpPr>
          <p:nvPr>
            <p:ph type="dt" sz="quarter" idx="10"/>
          </p:nvPr>
        </p:nvSpPr>
        <p:spPr/>
        <p:txBody>
          <a:bodyPr/>
          <a:lstStyle/>
          <a:p>
            <a:pPr>
              <a:defRPr/>
            </a:pPr>
            <a:r>
              <a:rPr lang="en-US" smtClean="0">
                <a:solidFill>
                  <a:srgbClr val="FFFFFF"/>
                </a:solidFill>
              </a:rPr>
              <a:t>July 29, 2016</a:t>
            </a:r>
            <a:endParaRPr lang="en-US">
              <a:solidFill>
                <a:srgbClr val="FFFFFF"/>
              </a:solidFill>
            </a:endParaRPr>
          </a:p>
        </p:txBody>
      </p:sp>
      <p:sp>
        <p:nvSpPr>
          <p:cNvPr id="11" name="Footer Placeholder 2"/>
          <p:cNvSpPr>
            <a:spLocks noGrp="1"/>
          </p:cNvSpPr>
          <p:nvPr>
            <p:ph type="ftr" sz="quarter" idx="11"/>
          </p:nvPr>
        </p:nvSpPr>
        <p:spPr/>
        <p:txBody>
          <a:bodyPr/>
          <a:lstStyle/>
          <a:p>
            <a:pPr>
              <a:defRPr/>
            </a:pPr>
            <a:r>
              <a:rPr lang="en-US" smtClean="0">
                <a:solidFill>
                  <a:srgbClr val="FFFFFF"/>
                </a:solidFill>
              </a:rPr>
              <a:t>Thin Films &amp; Ideas Pushing Limits of SRF</a:t>
            </a:r>
            <a:endParaRPr lang="en-US" dirty="0">
              <a:solidFill>
                <a:srgbClr val="FFFFFF"/>
              </a:solidFill>
            </a:endParaRPr>
          </a:p>
        </p:txBody>
      </p:sp>
      <p:sp>
        <p:nvSpPr>
          <p:cNvPr id="12" name="Slide Number Placeholder 3"/>
          <p:cNvSpPr>
            <a:spLocks noGrp="1"/>
          </p:cNvSpPr>
          <p:nvPr>
            <p:ph type="sldNum" sz="quarter" idx="12"/>
          </p:nvPr>
        </p:nvSpPr>
        <p:spPr/>
        <p:txBody>
          <a:bodyPr/>
          <a:lstStyle/>
          <a:p>
            <a:pPr>
              <a:defRPr/>
            </a:pPr>
            <a:fld id="{89EC1DD8-4C52-485A-B351-5ED6936A5B5E}" type="slidenum">
              <a:rPr lang="en-US">
                <a:solidFill>
                  <a:srgbClr val="FFFFFF"/>
                </a:solidFill>
              </a:rPr>
              <a:pPr>
                <a:defRPr/>
              </a:pPr>
              <a:t>9</a:t>
            </a:fld>
            <a:endParaRPr lang="en-US">
              <a:solidFill>
                <a:srgbClr val="FFFFFF"/>
              </a:solidFill>
            </a:endParaRPr>
          </a:p>
        </p:txBody>
      </p:sp>
      <p:sp>
        <p:nvSpPr>
          <p:cNvPr id="28677" name="Rectangle 2"/>
          <p:cNvSpPr>
            <a:spLocks noChangeArrowheads="1"/>
          </p:cNvSpPr>
          <p:nvPr/>
        </p:nvSpPr>
        <p:spPr bwMode="auto">
          <a:xfrm>
            <a:off x="838200" y="495300"/>
            <a:ext cx="8382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fontAlgn="base" hangingPunct="0">
              <a:spcBef>
                <a:spcPct val="0"/>
              </a:spcBef>
              <a:spcAft>
                <a:spcPct val="0"/>
              </a:spcAft>
            </a:pPr>
            <a:r>
              <a:rPr lang="en-US" sz="2800">
                <a:solidFill>
                  <a:srgbClr val="FFFF00"/>
                </a:solidFill>
                <a:latin typeface="Arial" charset="0"/>
              </a:rPr>
              <a:t>Molten-Salt Reactor Experiment</a:t>
            </a:r>
            <a:r>
              <a:rPr lang="en-US">
                <a:solidFill>
                  <a:srgbClr val="FFFF00"/>
                </a:solidFill>
                <a:latin typeface="Arial" charset="0"/>
              </a:rPr>
              <a:t> </a:t>
            </a:r>
          </a:p>
          <a:p>
            <a:pPr algn="ctr" eaLnBrk="0" fontAlgn="base" hangingPunct="0">
              <a:spcBef>
                <a:spcPct val="0"/>
              </a:spcBef>
              <a:spcAft>
                <a:spcPct val="0"/>
              </a:spcAft>
            </a:pPr>
            <a:endParaRPr lang="en-US">
              <a:solidFill>
                <a:srgbClr val="FFFF00"/>
              </a:solidFill>
              <a:latin typeface="Arial" charset="0"/>
            </a:endParaRPr>
          </a:p>
          <a:p>
            <a:pPr algn="ctr" eaLnBrk="0" fontAlgn="base" hangingPunct="0">
              <a:spcBef>
                <a:spcPct val="0"/>
              </a:spcBef>
              <a:spcAft>
                <a:spcPct val="0"/>
              </a:spcAft>
            </a:pPr>
            <a:endParaRPr lang="en-US">
              <a:solidFill>
                <a:srgbClr val="FFFFFF"/>
              </a:solidFill>
              <a:latin typeface="Arial" charset="0"/>
            </a:endParaRPr>
          </a:p>
        </p:txBody>
      </p:sp>
      <p:grpSp>
        <p:nvGrpSpPr>
          <p:cNvPr id="28678" name="Group 3"/>
          <p:cNvGrpSpPr>
            <a:grpSpLocks/>
          </p:cNvGrpSpPr>
          <p:nvPr/>
        </p:nvGrpSpPr>
        <p:grpSpPr bwMode="auto">
          <a:xfrm>
            <a:off x="0" y="0"/>
            <a:ext cx="1905000" cy="838200"/>
            <a:chOff x="3840" y="3216"/>
            <a:chExt cx="1440" cy="624"/>
          </a:xfrm>
        </p:grpSpPr>
        <p:grpSp>
          <p:nvGrpSpPr>
            <p:cNvPr id="28684" name="Group 4"/>
            <p:cNvGrpSpPr>
              <a:grpSpLocks/>
            </p:cNvGrpSpPr>
            <p:nvPr/>
          </p:nvGrpSpPr>
          <p:grpSpPr bwMode="auto">
            <a:xfrm>
              <a:off x="3840" y="3216"/>
              <a:ext cx="336" cy="624"/>
              <a:chOff x="1152" y="288"/>
              <a:chExt cx="960" cy="1872"/>
            </a:xfrm>
          </p:grpSpPr>
          <p:sp>
            <p:nvSpPr>
              <p:cNvPr id="28686"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8687"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8688"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8689"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algn="ctr" eaLnBrk="0" fontAlgn="base" hangingPunct="0">
                  <a:spcBef>
                    <a:spcPct val="0"/>
                  </a:spcBef>
                  <a:spcAft>
                    <a:spcPct val="0"/>
                  </a:spcAft>
                </a:pPr>
                <a:r>
                  <a:rPr lang="en-US" sz="5400" b="1" i="1" kern="10">
                    <a:solidFill>
                      <a:srgbClr val="FFFFFF"/>
                    </a:solidFill>
                    <a:latin typeface="Symbol"/>
                  </a:rPr>
                  <a:t>m</a:t>
                </a:r>
              </a:p>
            </p:txBody>
          </p:sp>
        </p:grpSp>
        <p:sp>
          <p:nvSpPr>
            <p:cNvPr id="28685"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z="1600" b="1" i="1">
                  <a:solidFill>
                    <a:srgbClr val="66CCFF"/>
                  </a:solidFill>
                  <a:latin typeface="Times New Roman" pitchFamily="18" charset="0"/>
                </a:rPr>
                <a:t>Muons, Inc.</a:t>
              </a:r>
            </a:p>
          </p:txBody>
        </p:sp>
      </p:grpSp>
      <p:sp>
        <p:nvSpPr>
          <p:cNvPr id="28679" name="Rectangle 2"/>
          <p:cNvSpPr>
            <a:spLocks noChangeArrowheads="1"/>
          </p:cNvSpPr>
          <p:nvPr/>
        </p:nvSpPr>
        <p:spPr bwMode="auto">
          <a:xfrm>
            <a:off x="222250" y="3421063"/>
            <a:ext cx="88042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endParaRPr lang="en-US" sz="2400">
              <a:solidFill>
                <a:srgbClr val="FFFF00"/>
              </a:solidFill>
              <a:latin typeface="Arial" charset="0"/>
            </a:endParaRPr>
          </a:p>
          <a:p>
            <a:pPr algn="ctr" eaLnBrk="0" fontAlgn="base" hangingPunct="0">
              <a:spcBef>
                <a:spcPct val="0"/>
              </a:spcBef>
              <a:spcAft>
                <a:spcPct val="0"/>
              </a:spcAft>
            </a:pPr>
            <a:endParaRPr lang="en-US">
              <a:solidFill>
                <a:srgbClr val="FFFFFF"/>
              </a:solidFill>
              <a:latin typeface="Arial" charset="0"/>
            </a:endParaRPr>
          </a:p>
        </p:txBody>
      </p:sp>
      <p:pic>
        <p:nvPicPr>
          <p:cNvPr id="28680"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55688"/>
            <a:ext cx="74898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3919538"/>
            <a:ext cx="19050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TextBox 2"/>
          <p:cNvSpPr txBox="1">
            <a:spLocks noChangeArrowheads="1"/>
          </p:cNvSpPr>
          <p:nvPr/>
        </p:nvSpPr>
        <p:spPr bwMode="auto">
          <a:xfrm>
            <a:off x="6629400" y="4425950"/>
            <a:ext cx="152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sz="1400">
                <a:solidFill>
                  <a:srgbClr val="000000"/>
                </a:solidFill>
              </a:rPr>
              <a:t>Glowing radiator</a:t>
            </a:r>
          </a:p>
        </p:txBody>
      </p:sp>
      <p:cxnSp>
        <p:nvCxnSpPr>
          <p:cNvPr id="28683" name="Straight Arrow Connector 4"/>
          <p:cNvCxnSpPr>
            <a:cxnSpLocks noChangeShapeType="1"/>
            <a:stCxn id="28682" idx="1"/>
          </p:cNvCxnSpPr>
          <p:nvPr/>
        </p:nvCxnSpPr>
        <p:spPr bwMode="auto">
          <a:xfrm flipH="1">
            <a:off x="6019800" y="4579938"/>
            <a:ext cx="609600" cy="9525"/>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01339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FNAL_PPT_FermilabRedesign_0824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74107</TotalTime>
  <Words>2893</Words>
  <Application>Microsoft Office PowerPoint</Application>
  <PresentationFormat>On-screen Show (4:3)</PresentationFormat>
  <Paragraphs>535</Paragraphs>
  <Slides>35</Slides>
  <Notes>34</Notes>
  <HiddenSlides>0</HiddenSlides>
  <MMClips>0</MMClips>
  <ScaleCrop>false</ScaleCrop>
  <HeadingPairs>
    <vt:vector size="4" baseType="variant">
      <vt:variant>
        <vt:lpstr>Theme</vt:lpstr>
      </vt:variant>
      <vt:variant>
        <vt:i4>13</vt:i4>
      </vt:variant>
      <vt:variant>
        <vt:lpstr>Slide Titles</vt:lpstr>
      </vt:variant>
      <vt:variant>
        <vt:i4>35</vt:i4>
      </vt:variant>
    </vt:vector>
  </HeadingPairs>
  <TitlesOfParts>
    <vt:vector size="48" baseType="lpstr">
      <vt:lpstr>Office Theme</vt:lpstr>
      <vt:lpstr>1_Office Theme</vt:lpstr>
      <vt:lpstr>Globe</vt:lpstr>
      <vt:lpstr>1_Globe</vt:lpstr>
      <vt:lpstr>2_Globe</vt:lpstr>
      <vt:lpstr>Default Design</vt:lpstr>
      <vt:lpstr>2_Default Design</vt:lpstr>
      <vt:lpstr>2_Office Theme</vt:lpstr>
      <vt:lpstr>3_Office Theme</vt:lpstr>
      <vt:lpstr>4_Default Design</vt:lpstr>
      <vt:lpstr>FNAL_PPT_FermilabRedesign_082415</vt:lpstr>
      <vt:lpstr>4_Office Theme</vt:lpstr>
      <vt:lpstr>5_Office Theme</vt:lpstr>
      <vt:lpstr>PowerPoint Presentation</vt:lpstr>
      <vt:lpstr>PowerPoint Presentation</vt:lpstr>
      <vt:lpstr>GEM*STAR</vt:lpstr>
      <vt:lpstr>PowerPoint Presentation</vt:lpstr>
      <vt:lpstr>However!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Target Considerations</vt:lpstr>
      <vt:lpstr>First MuSim Application -GEM*STAR</vt:lpstr>
      <vt:lpstr>MuSim MCNP6 single event display</vt:lpstr>
      <vt:lpstr>Optimum Beam Energy</vt:lpstr>
      <vt:lpstr>PowerPoint Presentation</vt:lpstr>
      <vt:lpstr>Is W-Pu a Killer Application?</vt:lpstr>
      <vt:lpstr>PowerPoint Presentation</vt:lpstr>
      <vt:lpstr>FB BN800  MOX-LWR  GEM*STAR</vt:lpstr>
      <vt:lpstr>PowerPoint Presentation</vt:lpstr>
      <vt:lpstr>PowerPoint Presentation</vt:lpstr>
      <vt:lpstr>Magnetron Power Sources</vt:lpstr>
      <vt:lpstr>EDM of 350 MHz Magnetron Anode</vt:lpstr>
      <vt:lpstr>Results comparison : “standard” 120C bake vs “N infused” 120C bake</vt:lpstr>
      <vt:lpstr>Nb3Sn SRF Cavities</vt:lpstr>
      <vt:lpstr>A Perfect Storm of Opportunities?</vt:lpstr>
      <vt:lpstr>GEM*STAR: ACCELERATOR-DRIVEN SUBCRITICAL REACTOR  FOR IMPROVED SAFETY, WASTE MANAGEMENT,  AND PLUTONIUM DISPOSITION</vt:lpstr>
      <vt:lpstr>GEM*STAR: ACCELERATOR-DRIVEN SUBCRITICAL REACTOR  FOR IMPROVED SAFETY, WASTE MANAGEMENT,  AND PLUTONIUM DISPOSITION</vt:lpstr>
      <vt:lpstr>GEM*STAR: ACCELERATOR-DRIVEN SUBCRITICAL REACTOR  FOR IMPROVED SAFETY, WASTE MANAGEMENT,  AND PLUTONIUM DISPOSITION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CBowman</dc:creator>
  <cp:lastModifiedBy>Windows User</cp:lastModifiedBy>
  <cp:revision>313</cp:revision>
  <cp:lastPrinted>2012-12-19T14:06:27Z</cp:lastPrinted>
  <dcterms:created xsi:type="dcterms:W3CDTF">2012-09-05T20:43:13Z</dcterms:created>
  <dcterms:modified xsi:type="dcterms:W3CDTF">2016-07-29T11:56:11Z</dcterms:modified>
</cp:coreProperties>
</file>