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76" r:id="rId3"/>
    <p:sldId id="258" r:id="rId4"/>
    <p:sldId id="289" r:id="rId5"/>
    <p:sldId id="280" r:id="rId6"/>
    <p:sldId id="281" r:id="rId7"/>
    <p:sldId id="279" r:id="rId8"/>
    <p:sldId id="282" r:id="rId9"/>
    <p:sldId id="283" r:id="rId10"/>
    <p:sldId id="284" r:id="rId11"/>
    <p:sldId id="285" r:id="rId12"/>
    <p:sldId id="286" r:id="rId13"/>
    <p:sldId id="287" r:id="rId14"/>
    <p:sldId id="288" r:id="rId1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92521-813B-40A9-AE96-74F8F75DD2F2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92F37-B24B-4E5D-9F80-99F71E446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81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8F98-D636-4252-BE6A-913F1D05DDC6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A76-065E-4326-924B-5450839AB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98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8F98-D636-4252-BE6A-913F1D05DDC6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A76-065E-4326-924B-5450839AB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9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8F98-D636-4252-BE6A-913F1D05DDC6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A76-065E-4326-924B-5450839AB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8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8F98-D636-4252-BE6A-913F1D05DDC6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A76-065E-4326-924B-5450839AB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3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8F98-D636-4252-BE6A-913F1D05DDC6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A76-065E-4326-924B-5450839AB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67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8F98-D636-4252-BE6A-913F1D05DDC6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A76-065E-4326-924B-5450839AB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26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8F98-D636-4252-BE6A-913F1D05DDC6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A76-065E-4326-924B-5450839AB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8F98-D636-4252-BE6A-913F1D05DDC6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A76-065E-4326-924B-5450839AB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39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8F98-D636-4252-BE6A-913F1D05DDC6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A76-065E-4326-924B-5450839AB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7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8F98-D636-4252-BE6A-913F1D05DDC6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A76-065E-4326-924B-5450839AB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9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8F98-D636-4252-BE6A-913F1D05DDC6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A76-065E-4326-924B-5450839AB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7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38F98-D636-4252-BE6A-913F1D05DDC6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06A76-065E-4326-924B-5450839AB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3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677" y="835039"/>
            <a:ext cx="12022323" cy="162850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Superconducting </a:t>
            </a: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NbN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Thin Films Synthesized by Atomic Layer Deposition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0017" y="2940268"/>
            <a:ext cx="10450368" cy="2891188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/>
              <a:t>Helmut Baumgart </a:t>
            </a:r>
            <a:r>
              <a:rPr lang="en-US" sz="11200" baseline="30000" dirty="0"/>
              <a:t>a</a:t>
            </a:r>
            <a:r>
              <a:rPr lang="en-US" sz="11200" dirty="0"/>
              <a:t>, Kai Zhang</a:t>
            </a:r>
            <a:r>
              <a:rPr lang="en-US" sz="11200" baseline="30000" dirty="0"/>
              <a:t> a</a:t>
            </a:r>
            <a:r>
              <a:rPr lang="en-US" sz="11200" dirty="0"/>
              <a:t>, Mark J. Sowa </a:t>
            </a:r>
            <a:r>
              <a:rPr lang="en-US" sz="11200" baseline="30000" dirty="0"/>
              <a:t>b</a:t>
            </a:r>
          </a:p>
          <a:p>
            <a:r>
              <a:rPr lang="en-US" sz="11200" baseline="30000" dirty="0"/>
              <a:t>a</a:t>
            </a:r>
            <a:r>
              <a:rPr lang="en-US" sz="11200" dirty="0"/>
              <a:t> Old Dominion University</a:t>
            </a:r>
          </a:p>
          <a:p>
            <a:r>
              <a:rPr lang="en-US" sz="11200" dirty="0"/>
              <a:t>Dept. Electrical &amp; Computer Engineering –</a:t>
            </a:r>
          </a:p>
          <a:p>
            <a:r>
              <a:rPr lang="en-US" sz="11200" dirty="0"/>
              <a:t>and </a:t>
            </a:r>
          </a:p>
          <a:p>
            <a:r>
              <a:rPr lang="en-US" sz="11200" dirty="0"/>
              <a:t>Applied Research Center at Thomas Jefferson Natl. Accelerator Facility</a:t>
            </a:r>
          </a:p>
          <a:p>
            <a:r>
              <a:rPr lang="en-US" sz="11200" dirty="0"/>
              <a:t> </a:t>
            </a:r>
            <a:r>
              <a:rPr lang="en-US" sz="11200" baseline="30000" dirty="0"/>
              <a:t>b </a:t>
            </a:r>
            <a:r>
              <a:rPr lang="en-US" sz="11200" dirty="0"/>
              <a:t>Ultratech/Cambridge Nanotech</a:t>
            </a:r>
          </a:p>
          <a:p>
            <a:endParaRPr lang="en-US" sz="3600" dirty="0"/>
          </a:p>
          <a:p>
            <a:endParaRPr lang="en-US" sz="7400" u="sng" dirty="0"/>
          </a:p>
        </p:txBody>
      </p:sp>
    </p:spTree>
    <p:extLst>
      <p:ext uri="{BB962C8B-B14F-4D97-AF65-F5344CB8AC3E}">
        <p14:creationId xmlns:p14="http://schemas.microsoft.com/office/powerpoint/2010/main" val="1307672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412" y="312875"/>
            <a:ext cx="11238271" cy="6799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+mn-lt"/>
              </a:rPr>
              <a:t>NbN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 Film Composition using the new ALD Precursor </a:t>
            </a:r>
            <a:br>
              <a:rPr lang="en-US" sz="4000" b="1" dirty="0">
                <a:solidFill>
                  <a:srgbClr val="FF0000"/>
                </a:solidFill>
                <a:latin typeface="+mn-lt"/>
              </a:rPr>
            </a:br>
            <a:r>
              <a:rPr lang="en-US" sz="4000" b="1" dirty="0">
                <a:solidFill>
                  <a:srgbClr val="FF0000"/>
                </a:solidFill>
                <a:latin typeface="+mn-lt"/>
              </a:rPr>
              <a:t>with PEALD Technology</a:t>
            </a: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2" y="1364429"/>
            <a:ext cx="4288973" cy="311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3952" y="4633874"/>
            <a:ext cx="64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marR="0" lvl="0" indent="-347663" algn="just" defTabSz="43891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Binding energy of the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Nb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3d</a:t>
            </a:r>
            <a:r>
              <a:rPr kumimoji="0" lang="en-US" sz="16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5/2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peak is ~203.5 eV for all samples consistent with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NbN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(203.5 - 204 eV) or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NbO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(202.8 - 204.8 eV) but not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Nb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metal (201.8 - 202.5 eV)</a:t>
            </a:r>
            <a:r>
              <a:rPr kumimoji="0" lang="en-US" sz="16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</a:t>
            </a:r>
          </a:p>
          <a:p>
            <a:pPr marL="347663" marR="0" lvl="0" indent="-347663" algn="just" defTabSz="43891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C1s peak at  ~282.5 eV suggests presence of NbC</a:t>
            </a:r>
            <a:r>
              <a:rPr kumimoji="0" lang="en-US" sz="16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</a:t>
            </a:r>
          </a:p>
          <a:p>
            <a:pPr marL="347663" marR="0" lvl="0" indent="-347663" algn="just" defTabSz="43891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Depositions resulted in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Nb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-rich films</a:t>
            </a:r>
          </a:p>
          <a:p>
            <a:pPr marL="347663" marR="0" lvl="0" indent="-347663" algn="just" defTabSz="43891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H-rich plasmas deplete film of N resulting in higher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Nb:N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7663" marR="0" lvl="0" indent="-347663" algn="just" defTabSz="43891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Temperature increase increases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Nb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and decreases N resulting in higher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Nb:N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147" y="1364429"/>
            <a:ext cx="4287054" cy="311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2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0"/>
            <a:ext cx="11312013" cy="83665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n-lt"/>
              </a:rPr>
              <a:t>Resistivity and Superconductivity with new ALD Precursor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4773" y="5955874"/>
            <a:ext cx="88631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marR="0" lvl="0" indent="-347663" algn="just" defTabSz="43891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Resistivity decrease and T</a:t>
            </a:r>
            <a:r>
              <a: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increase depend primarily on temperature and H</a:t>
            </a:r>
            <a:r>
              <a: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flow rate increases</a:t>
            </a:r>
          </a:p>
          <a:p>
            <a:pPr marL="347663" marR="0" lvl="0" indent="-347663" algn="just" defTabSz="43891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Plasma power increase is a secondary influence on decreasing resistivity and increasing T</a:t>
            </a:r>
            <a:r>
              <a: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</a:t>
            </a:r>
          </a:p>
          <a:p>
            <a:pPr marL="347663" marR="0" lvl="0" indent="-347663" algn="just" defTabSz="43891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Nb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-rich films have lower resistivity and higher T</a:t>
            </a:r>
            <a:r>
              <a: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</a:t>
            </a:r>
          </a:p>
          <a:p>
            <a:pPr marL="347663" marR="0" lvl="0" indent="-347663" algn="just" defTabSz="43891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Negative linear relationship between T</a:t>
            </a:r>
            <a:r>
              <a: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and resistivity predicts 100C (3035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/>
              </a:rPr>
              <a:t>-cm)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and 150C (772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/>
              </a:rPr>
              <a:t>-cm)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films  not superconducting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191" y="3396266"/>
            <a:ext cx="3386394" cy="245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191" y="836658"/>
            <a:ext cx="3386393" cy="245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825" y="839988"/>
            <a:ext cx="3381804" cy="245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825" y="3396266"/>
            <a:ext cx="3382043" cy="245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114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569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NbN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Film Growth Per ALD Cycle with New Precursor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81135" y="4169402"/>
            <a:ext cx="6367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 algn="just">
              <a:buFont typeface="Arial" pitchFamily="34" charset="0"/>
              <a:buChar char="•"/>
            </a:pPr>
            <a:r>
              <a:rPr lang="en-US" dirty="0"/>
              <a:t>GPC primarily depends on temperature</a:t>
            </a:r>
          </a:p>
          <a:p>
            <a:pPr marL="347663" indent="-347663" algn="just">
              <a:buFont typeface="Arial" pitchFamily="34" charset="0"/>
              <a:buChar char="•"/>
            </a:pPr>
            <a:r>
              <a:rPr lang="en-US" dirty="0"/>
              <a:t>Small GPC increase with H</a:t>
            </a:r>
            <a:r>
              <a:rPr lang="en-US" baseline="-25000" dirty="0"/>
              <a:t>2</a:t>
            </a:r>
            <a:r>
              <a:rPr lang="en-US" dirty="0"/>
              <a:t> flow at 300°C/300W</a:t>
            </a:r>
          </a:p>
          <a:p>
            <a:pPr marL="347663" indent="-347663" algn="just">
              <a:buFont typeface="Arial" pitchFamily="34" charset="0"/>
              <a:buChar char="•"/>
            </a:pPr>
            <a:r>
              <a:rPr lang="en-US" dirty="0"/>
              <a:t>Small GPC decrease over power range at 80sccm H</a:t>
            </a:r>
            <a:r>
              <a:rPr lang="en-US" baseline="-25000" dirty="0"/>
              <a:t>2</a:t>
            </a:r>
            <a:r>
              <a:rPr lang="en-US" dirty="0"/>
              <a:t>/300°C 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34" y="1231434"/>
            <a:ext cx="3497701" cy="254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963" y="1231434"/>
            <a:ext cx="3497701" cy="254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535" y="3901308"/>
            <a:ext cx="3519400" cy="255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877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40" y="424120"/>
            <a:ext cx="11931444" cy="6799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n-lt"/>
              </a:rPr>
              <a:t>Optical Properties of </a:t>
            </a:r>
            <a:r>
              <a:rPr lang="en-US" sz="4000" b="1" dirty="0" err="1">
                <a:solidFill>
                  <a:srgbClr val="FF0000"/>
                </a:solidFill>
                <a:latin typeface="+mn-lt"/>
              </a:rPr>
              <a:t>NbN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 Films synthesized with new ALD Precursor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1121" y="4488127"/>
            <a:ext cx="105078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 algn="just">
              <a:buFont typeface="Arial" pitchFamily="34" charset="0"/>
              <a:buChar char="•"/>
            </a:pPr>
            <a:r>
              <a:rPr lang="en-US" sz="2000" dirty="0"/>
              <a:t>Refractive index decreases and extinction coefficient increases depend primarily on temperature and H</a:t>
            </a:r>
            <a:r>
              <a:rPr lang="en-US" sz="2000" baseline="-25000" dirty="0"/>
              <a:t>2</a:t>
            </a:r>
            <a:r>
              <a:rPr lang="en-US" sz="2000" dirty="0"/>
              <a:t> flow rate increases</a:t>
            </a:r>
          </a:p>
          <a:p>
            <a:pPr marL="347663" indent="-347663" algn="just">
              <a:buFont typeface="Arial" pitchFamily="34" charset="0"/>
              <a:buChar char="•"/>
            </a:pPr>
            <a:r>
              <a:rPr lang="en-US" sz="2000" dirty="0"/>
              <a:t>Plasma power increase is a secondary influence on decreasing </a:t>
            </a:r>
            <a:r>
              <a:rPr lang="en-US" sz="2000" i="1" dirty="0"/>
              <a:t>n</a:t>
            </a:r>
            <a:r>
              <a:rPr lang="en-US" sz="2000" dirty="0"/>
              <a:t> and increasing </a:t>
            </a:r>
            <a:r>
              <a:rPr lang="en-US" sz="2000" i="1" dirty="0"/>
              <a:t>k</a:t>
            </a:r>
          </a:p>
          <a:p>
            <a:pPr marL="347663" indent="-347663" algn="just">
              <a:buFont typeface="Arial" pitchFamily="34" charset="0"/>
              <a:buChar char="•"/>
            </a:pPr>
            <a:r>
              <a:rPr lang="en-US" sz="2000" dirty="0"/>
              <a:t>Higher </a:t>
            </a:r>
            <a:r>
              <a:rPr lang="en-US" sz="2000" i="1" dirty="0"/>
              <a:t>k</a:t>
            </a:r>
            <a:r>
              <a:rPr lang="en-US" sz="2000" dirty="0"/>
              <a:t> and lower </a:t>
            </a:r>
            <a:r>
              <a:rPr lang="en-US" sz="2000" i="1" dirty="0"/>
              <a:t>n</a:t>
            </a:r>
            <a:r>
              <a:rPr lang="en-US" sz="2000" dirty="0"/>
              <a:t> in </a:t>
            </a:r>
            <a:r>
              <a:rPr lang="en-US" sz="2000" dirty="0" err="1"/>
              <a:t>Nb</a:t>
            </a:r>
            <a:r>
              <a:rPr lang="en-US" sz="2000" dirty="0"/>
              <a:t>-rich films</a:t>
            </a: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72" y="1901284"/>
            <a:ext cx="3271157" cy="237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787" y="1901284"/>
            <a:ext cx="3271157" cy="237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529" y="1901284"/>
            <a:ext cx="3271158" cy="237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540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400" y="41009"/>
            <a:ext cx="8732520" cy="54056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n-lt"/>
              </a:rPr>
              <a:t>Conclusion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90016" y="707973"/>
            <a:ext cx="11442218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00000"/>
              </a:lnSpc>
            </a:pPr>
            <a:r>
              <a:rPr lang="en-US" dirty="0"/>
              <a:t>Superconductive </a:t>
            </a:r>
            <a:r>
              <a:rPr lang="en-US" dirty="0" err="1"/>
              <a:t>NbN</a:t>
            </a:r>
            <a:r>
              <a:rPr lang="en-US" dirty="0"/>
              <a:t> thin films could be achieved by PEALD using the newly developed (t-</a:t>
            </a:r>
            <a:r>
              <a:rPr lang="en-US" dirty="0" err="1"/>
              <a:t>butylimido</a:t>
            </a:r>
            <a:r>
              <a:rPr lang="en-US" dirty="0"/>
              <a:t>) </a:t>
            </a:r>
            <a:r>
              <a:rPr lang="en-US" dirty="0" err="1"/>
              <a:t>tris</a:t>
            </a:r>
            <a:r>
              <a:rPr lang="en-US" dirty="0"/>
              <a:t>(</a:t>
            </a:r>
            <a:r>
              <a:rPr lang="en-US" dirty="0" err="1"/>
              <a:t>diethylamido</a:t>
            </a:r>
            <a:r>
              <a:rPr lang="en-US" dirty="0"/>
              <a:t>) niobium(V) (C16H39N4Nb) chemical ALD precursor.</a:t>
            </a:r>
          </a:p>
          <a:p>
            <a:pPr marL="457200" indent="-45720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b="1" dirty="0"/>
              <a:t>The new PEALD </a:t>
            </a:r>
            <a:r>
              <a:rPr lang="en-US" b="1" dirty="0" err="1"/>
              <a:t>NbN</a:t>
            </a:r>
            <a:r>
              <a:rPr lang="en-US" b="1" dirty="0"/>
              <a:t> Films exhibit T</a:t>
            </a:r>
            <a:r>
              <a:rPr lang="en-US" b="1" baseline="-25000" dirty="0"/>
              <a:t>c</a:t>
            </a:r>
            <a:r>
              <a:rPr lang="en-US" b="1" dirty="0"/>
              <a:t> values as high as </a:t>
            </a:r>
            <a:r>
              <a:rPr lang="en-US" b="1" dirty="0">
                <a:solidFill>
                  <a:srgbClr val="FF0000"/>
                </a:solidFill>
              </a:rPr>
              <a:t>13.5K</a:t>
            </a:r>
            <a:r>
              <a:rPr lang="en-US" b="1" dirty="0"/>
              <a:t> showing tremendous potential for further optimization. This is a game changer!</a:t>
            </a:r>
          </a:p>
          <a:p>
            <a:pPr marL="457200" indent="-45720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en-US" b="1" dirty="0"/>
              <a:t>Room-temperature resistivity values as low as </a:t>
            </a:r>
            <a:r>
              <a:rPr lang="en-US" b="1" dirty="0">
                <a:solidFill>
                  <a:srgbClr val="FF0000"/>
                </a:solidFill>
              </a:rPr>
              <a:t>173</a:t>
            </a:r>
            <a:r>
              <a:rPr lang="en-US" b="1" dirty="0">
                <a:solidFill>
                  <a:srgbClr val="FF0000"/>
                </a:solidFill>
                <a:sym typeface="Symbol"/>
              </a:rPr>
              <a:t>-cm</a:t>
            </a:r>
            <a:r>
              <a:rPr lang="en-US" b="1" dirty="0">
                <a:sym typeface="Symbol"/>
              </a:rPr>
              <a:t>.</a:t>
            </a:r>
          </a:p>
          <a:p>
            <a:pPr marL="457200" indent="-45720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>
                <a:sym typeface="Symbol"/>
              </a:rPr>
              <a:t>Resistivity and </a:t>
            </a:r>
            <a:r>
              <a:rPr lang="en-US" i="1" dirty="0">
                <a:sym typeface="Symbol"/>
              </a:rPr>
              <a:t>n</a:t>
            </a:r>
            <a:r>
              <a:rPr lang="en-US" dirty="0">
                <a:sym typeface="Symbol"/>
              </a:rPr>
              <a:t> decrease, T</a:t>
            </a:r>
            <a:r>
              <a:rPr lang="en-US" baseline="-25000" dirty="0">
                <a:sym typeface="Symbol"/>
              </a:rPr>
              <a:t>c</a:t>
            </a:r>
            <a:r>
              <a:rPr lang="en-US" dirty="0">
                <a:sym typeface="Symbol"/>
              </a:rPr>
              <a:t> and </a:t>
            </a:r>
            <a:r>
              <a:rPr lang="en-US" i="1" dirty="0">
                <a:sym typeface="Symbol"/>
              </a:rPr>
              <a:t>k</a:t>
            </a:r>
            <a:r>
              <a:rPr lang="en-US" dirty="0">
                <a:sym typeface="Symbol"/>
              </a:rPr>
              <a:t> increase as </a:t>
            </a:r>
            <a:r>
              <a:rPr lang="en-US" dirty="0" err="1">
                <a:sym typeface="Symbol"/>
              </a:rPr>
              <a:t>NbN</a:t>
            </a:r>
            <a:r>
              <a:rPr lang="en-US" dirty="0">
                <a:sym typeface="Symbol"/>
              </a:rPr>
              <a:t> films become more </a:t>
            </a:r>
            <a:r>
              <a:rPr lang="en-US" dirty="0" err="1">
                <a:sym typeface="Symbol"/>
              </a:rPr>
              <a:t>Nb</a:t>
            </a:r>
            <a:r>
              <a:rPr lang="en-US" dirty="0">
                <a:sym typeface="Symbol"/>
              </a:rPr>
              <a:t>-rich at high deposition temperature, high H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 flow rate, and high plasma power.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78660" y="4591065"/>
            <a:ext cx="3943982" cy="2171700"/>
            <a:chOff x="8114481" y="4132102"/>
            <a:chExt cx="3943982" cy="21717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53438" y="4132102"/>
              <a:ext cx="2105025" cy="21717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114481" y="4706153"/>
              <a:ext cx="193193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FF0000"/>
                  </a:solidFill>
                </a:rPr>
                <a:t>NbCl</a:t>
              </a:r>
              <a:r>
                <a:rPr lang="en-US" sz="6000" baseline="-25000" dirty="0">
                  <a:solidFill>
                    <a:srgbClr val="FF0000"/>
                  </a:solidFill>
                </a:rPr>
                <a:t>5</a:t>
              </a:r>
              <a:endParaRPr lang="en-US" sz="6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200" y="4751538"/>
            <a:ext cx="2525486" cy="18428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0957" t="8753" r="11724" b="15658"/>
          <a:stretch/>
        </p:blipFill>
        <p:spPr>
          <a:xfrm>
            <a:off x="8971081" y="5063010"/>
            <a:ext cx="1216325" cy="111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9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0143" y="373833"/>
            <a:ext cx="3786051" cy="61023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+mn-lt"/>
              </a:rPr>
              <a:t>Introduction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1223" y="1271450"/>
            <a:ext cx="105273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Arial" pitchFamily="34" charset="0"/>
              <a:buChar char="•"/>
            </a:pPr>
            <a:r>
              <a:rPr lang="en-US" sz="2800" dirty="0" err="1"/>
              <a:t>NbN</a:t>
            </a:r>
            <a:r>
              <a:rPr lang="en-US" sz="2800" dirty="0"/>
              <a:t> is a Type II superconductor with a T</a:t>
            </a:r>
            <a:r>
              <a:rPr lang="en-US" sz="2800" baseline="-25000" dirty="0"/>
              <a:t>c</a:t>
            </a:r>
            <a:r>
              <a:rPr lang="en-US" sz="2800" dirty="0"/>
              <a:t> of about 16K </a:t>
            </a:r>
            <a:r>
              <a:rPr lang="en-US" sz="2800" baseline="30000" dirty="0"/>
              <a:t>1</a:t>
            </a:r>
            <a:r>
              <a:rPr lang="en-US" sz="2800" dirty="0"/>
              <a:t>.</a:t>
            </a:r>
            <a:endParaRPr lang="en-US" sz="2800" baseline="30000" dirty="0"/>
          </a:p>
          <a:p>
            <a:pPr marL="685800" indent="-685800" algn="just">
              <a:buFont typeface="Arial" pitchFamily="34" charset="0"/>
              <a:buChar char="•"/>
            </a:pPr>
            <a:r>
              <a:rPr lang="en-US" sz="2800" dirty="0" err="1"/>
              <a:t>NbN</a:t>
            </a:r>
            <a:r>
              <a:rPr lang="en-US" sz="2800" dirty="0"/>
              <a:t> thin films were deposited by thermal atomic layer </a:t>
            </a:r>
            <a:r>
              <a:rPr lang="en-US" sz="2800"/>
              <a:t>deposition using </a:t>
            </a:r>
            <a:r>
              <a:rPr lang="en-US" sz="2800" dirty="0"/>
              <a:t>NbCl</a:t>
            </a:r>
            <a:r>
              <a:rPr lang="en-US" sz="2800" baseline="-25000" dirty="0"/>
              <a:t>5</a:t>
            </a:r>
            <a:r>
              <a:rPr lang="en-US" sz="2800" dirty="0"/>
              <a:t> and NH</a:t>
            </a:r>
            <a:r>
              <a:rPr lang="en-US" sz="2800" baseline="-25000" dirty="0"/>
              <a:t>3</a:t>
            </a:r>
            <a:r>
              <a:rPr lang="en-US" sz="2800" dirty="0"/>
              <a:t>.  </a:t>
            </a:r>
          </a:p>
          <a:p>
            <a:pPr marL="685800" indent="-685800" algn="just">
              <a:buFont typeface="Arial" pitchFamily="34" charset="0"/>
              <a:buChar char="•"/>
            </a:pPr>
            <a:r>
              <a:rPr lang="en-US" sz="2800" dirty="0" err="1"/>
              <a:t>NbN</a:t>
            </a:r>
            <a:r>
              <a:rPr lang="en-US" sz="2800" dirty="0"/>
              <a:t> thin films were also deposited by Plasma-Enhanced Atomic Layer Deposition (PEALD) previously </a:t>
            </a:r>
            <a:r>
              <a:rPr lang="en-US" sz="2800" baseline="30000" dirty="0"/>
              <a:t>2</a:t>
            </a:r>
            <a:r>
              <a:rPr lang="en-US" sz="2800" dirty="0"/>
              <a:t>.</a:t>
            </a:r>
            <a:endParaRPr lang="en-US" sz="2800" baseline="30000" dirty="0"/>
          </a:p>
          <a:p>
            <a:pPr marL="1371600" lvl="1" indent="-457200" algn="just">
              <a:buFont typeface="Arial" pitchFamily="34" charset="0"/>
              <a:buChar char="•"/>
            </a:pPr>
            <a:r>
              <a:rPr lang="en-US" sz="2800" dirty="0"/>
              <a:t>T</a:t>
            </a:r>
            <a:r>
              <a:rPr lang="en-US" sz="2800" baseline="-25000" dirty="0"/>
              <a:t>c</a:t>
            </a:r>
            <a:r>
              <a:rPr lang="en-US" sz="2800" dirty="0"/>
              <a:t> = 10.2K, Room T resistivity = 250</a:t>
            </a:r>
            <a:r>
              <a:rPr lang="en-US" sz="2800" dirty="0">
                <a:sym typeface="Symbol"/>
              </a:rPr>
              <a:t>-cm</a:t>
            </a:r>
            <a:endParaRPr lang="en-US" sz="2800" baseline="30000" dirty="0"/>
          </a:p>
          <a:p>
            <a:pPr marL="685800" indent="-685800" algn="just">
              <a:buFont typeface="Arial" pitchFamily="34" charset="0"/>
              <a:buChar char="•"/>
            </a:pPr>
            <a:r>
              <a:rPr lang="en-US" sz="2800" dirty="0"/>
              <a:t>Tc of </a:t>
            </a:r>
            <a:r>
              <a:rPr lang="en-US" sz="2800" dirty="0" err="1"/>
              <a:t>NbN</a:t>
            </a:r>
            <a:r>
              <a:rPr lang="en-US" sz="2800" dirty="0"/>
              <a:t> thin films is very sensitive to the growth conditions. Improvements in PEALD </a:t>
            </a:r>
            <a:r>
              <a:rPr lang="en-US" sz="2800" dirty="0" err="1"/>
              <a:t>NbN</a:t>
            </a:r>
            <a:r>
              <a:rPr lang="en-US" sz="2800" dirty="0"/>
              <a:t> process (parameters) may lead to higher T</a:t>
            </a:r>
            <a:r>
              <a:rPr lang="en-US" sz="2800" baseline="-25000" dirty="0"/>
              <a:t>c</a:t>
            </a:r>
            <a:r>
              <a:rPr lang="en-US" sz="2800" dirty="0"/>
              <a:t> and lower resistivity values.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2371" y="5353586"/>
            <a:ext cx="7580593" cy="1323439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en-US" sz="2000" dirty="0"/>
              <a:t>References:</a:t>
            </a:r>
          </a:p>
          <a:p>
            <a:pPr marL="457200" indent="-457200">
              <a:buAutoNum type="arabicPeriod"/>
            </a:pPr>
            <a:r>
              <a:rPr lang="en-US" sz="2000" dirty="0"/>
              <a:t>B. T. Matthias, et al., </a:t>
            </a:r>
            <a:r>
              <a:rPr lang="da-DK" sz="2000" dirty="0"/>
              <a:t>Rev. Mod. Phys. 35, 1 (1963).</a:t>
            </a:r>
          </a:p>
          <a:p>
            <a:pPr marL="457200" indent="-457200">
              <a:buAutoNum type="arabicPeriod"/>
            </a:pPr>
            <a:r>
              <a:rPr lang="en-US" sz="2000" dirty="0"/>
              <a:t>M. Ziegler, et al., </a:t>
            </a:r>
            <a:r>
              <a:rPr lang="en-US" sz="2000" dirty="0" err="1"/>
              <a:t>Supercond</a:t>
            </a:r>
            <a:r>
              <a:rPr lang="en-US" sz="2000" dirty="0"/>
              <a:t>. Sci. Technol. 26 (2013) 025008.</a:t>
            </a:r>
          </a:p>
          <a:p>
            <a:pPr marL="457200" indent="-457200"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6494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4171"/>
            <a:ext cx="10515600" cy="126274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Review of “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Multilayer ALD Films for SRF Cavities” </a:t>
            </a:r>
            <a:br>
              <a:rPr lang="en-US" sz="3600" b="1" dirty="0">
                <a:solidFill>
                  <a:srgbClr val="FF0000"/>
                </a:solidFill>
                <a:latin typeface="+mn-lt"/>
              </a:rPr>
            </a:br>
            <a:r>
              <a:rPr lang="en-US" sz="3600" b="1" dirty="0">
                <a:solidFill>
                  <a:srgbClr val="FF0000"/>
                </a:solidFill>
                <a:latin typeface="+mn-lt"/>
              </a:rPr>
              <a:t>(Phase I)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8531" y="1372779"/>
            <a:ext cx="10515600" cy="1135289"/>
          </a:xfrm>
        </p:spPr>
        <p:txBody>
          <a:bodyPr>
            <a:normAutofit/>
          </a:bodyPr>
          <a:lstStyle/>
          <a:p>
            <a:r>
              <a:rPr lang="en-US" sz="2400" dirty="0" err="1"/>
              <a:t>NbN</a:t>
            </a:r>
            <a:r>
              <a:rPr lang="en-US" sz="2400" dirty="0"/>
              <a:t> thin films were successfully deposited by thermal atomic layer deposition (ALD) in the temperature range of 450°C – 500°C by reacting the </a:t>
            </a:r>
            <a:r>
              <a:rPr lang="en-US" sz="2400" b="1" dirty="0">
                <a:solidFill>
                  <a:srgbClr val="FF0000"/>
                </a:solidFill>
              </a:rPr>
              <a:t>NbCl</a:t>
            </a:r>
            <a:r>
              <a:rPr lang="en-US" sz="2400" b="1" baseline="-25000" dirty="0">
                <a:solidFill>
                  <a:srgbClr val="FF0000"/>
                </a:solidFill>
              </a:rPr>
              <a:t>5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precursor with ammonia </a:t>
            </a:r>
            <a:r>
              <a:rPr lang="en-US" sz="2400" b="1" dirty="0">
                <a:solidFill>
                  <a:srgbClr val="FF0000"/>
                </a:solidFill>
              </a:rPr>
              <a:t>(NH</a:t>
            </a:r>
            <a:r>
              <a:rPr lang="en-US" sz="2400" b="1" baseline="-25000" dirty="0">
                <a:solidFill>
                  <a:srgbClr val="FF0000"/>
                </a:solidFill>
              </a:rPr>
              <a:t>3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  <a:r>
              <a:rPr lang="en-US" sz="2400" dirty="0"/>
              <a:t> gas in a first R&amp;D project at the Applied Research Center.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1360"/>
          <a:stretch/>
        </p:blipFill>
        <p:spPr>
          <a:xfrm>
            <a:off x="3213462" y="2635522"/>
            <a:ext cx="1863955" cy="2804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39158"/>
            <a:ext cx="2201091" cy="31695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829" t="2597" r="1059"/>
          <a:stretch/>
        </p:blipFill>
        <p:spPr>
          <a:xfrm>
            <a:off x="5477691" y="2671943"/>
            <a:ext cx="4458788" cy="27314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77691" y="5751935"/>
            <a:ext cx="554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Schematic of Chemical reactions in the ALD process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57730" y="5751935"/>
            <a:ext cx="3347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Savannah 100 ALD reactor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80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7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n-lt"/>
              </a:rPr>
              <a:t>Four ALD Reactor Systems in Operation at ODU-ARC Labs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403" y="1369757"/>
            <a:ext cx="6821424" cy="537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44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n-lt"/>
              </a:rPr>
              <a:t>XRD Results of ALD </a:t>
            </a:r>
            <a:r>
              <a:rPr lang="en-US" sz="4000" b="1" dirty="0" err="1">
                <a:solidFill>
                  <a:srgbClr val="FF0000"/>
                </a:solidFill>
                <a:latin typeface="+mn-lt"/>
              </a:rPr>
              <a:t>NbN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 Films</a:t>
            </a:r>
          </a:p>
        </p:txBody>
      </p:sp>
      <p:pic>
        <p:nvPicPr>
          <p:cNvPr id="4" name="Picture 1" descr="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" t="9773" r="11995" b="5450"/>
          <a:stretch>
            <a:fillRect/>
          </a:stretch>
        </p:blipFill>
        <p:spPr bwMode="auto">
          <a:xfrm>
            <a:off x="287075" y="975360"/>
            <a:ext cx="5808925" cy="45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4684" y="5713341"/>
            <a:ext cx="7664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XRD scan of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NbN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film deposited on Si substrate at close to 500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C. The following crystalline phases were observed: cubic phase at 2</a:t>
            </a:r>
            <a:r>
              <a:rPr lang="el-G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θ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= 20.95, at 2</a:t>
            </a:r>
            <a:r>
              <a:rPr lang="el-G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θ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= 33.42, at 2</a:t>
            </a:r>
            <a:r>
              <a:rPr lang="el-G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θ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= 41.24, at 2</a:t>
            </a:r>
            <a:r>
              <a:rPr lang="el-G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θ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= 46.028 and at 2</a:t>
            </a:r>
            <a:r>
              <a:rPr lang="el-G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θ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= 55.98; one hexagonal phase peak at 2</a:t>
            </a:r>
            <a:r>
              <a:rPr lang="el-G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θ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= 48.357.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6026331" y="1504336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/>
              <a:t>The XRD analysis of the ALD films exhibits the crucial </a:t>
            </a:r>
            <a:r>
              <a:rPr lang="el-GR" dirty="0"/>
              <a:t>α</a:t>
            </a:r>
            <a:r>
              <a:rPr lang="en-US" dirty="0"/>
              <a:t>’ and </a:t>
            </a:r>
            <a:r>
              <a:rPr lang="el-GR" dirty="0"/>
              <a:t>α</a:t>
            </a:r>
            <a:r>
              <a:rPr lang="en-US" dirty="0"/>
              <a:t>” peaks indicative of cubic </a:t>
            </a:r>
            <a:r>
              <a:rPr lang="en-US" dirty="0" err="1"/>
              <a:t>N</a:t>
            </a:r>
            <a:r>
              <a:rPr lang="en-US" baseline="-25000" dirty="0" err="1"/>
              <a:t>b</a:t>
            </a:r>
            <a:r>
              <a:rPr lang="en-US" dirty="0" err="1"/>
              <a:t>N</a:t>
            </a:r>
            <a:r>
              <a:rPr lang="en-US" dirty="0"/>
              <a:t>, which proves experimentally that the superconducting crystalline cubic phase of </a:t>
            </a:r>
            <a:r>
              <a:rPr lang="en-US" dirty="0" err="1"/>
              <a:t>NbN</a:t>
            </a:r>
            <a:r>
              <a:rPr lang="en-US" dirty="0"/>
              <a:t> was achieved.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/>
              <a:t>Crystallization of the resulting </a:t>
            </a:r>
            <a:r>
              <a:rPr lang="en-US" dirty="0" err="1"/>
              <a:t>NbN</a:t>
            </a:r>
            <a:r>
              <a:rPr lang="en-US" dirty="0"/>
              <a:t> films is a sensitive function of ALD deposition temperature. The phase transition to crystalline cubic </a:t>
            </a:r>
            <a:r>
              <a:rPr lang="en-US" dirty="0" err="1"/>
              <a:t>NbN</a:t>
            </a:r>
            <a:r>
              <a:rPr lang="en-US" dirty="0"/>
              <a:t> occurs around 500°C. Furthermore, the feasibility of growing superconductor-insulator-superconductor (SIS) multilayer structures was demonstrated by depositing </a:t>
            </a:r>
            <a:r>
              <a:rPr lang="en-US" dirty="0" err="1"/>
              <a:t>N</a:t>
            </a:r>
            <a:r>
              <a:rPr lang="en-US" baseline="-25000" dirty="0" err="1"/>
              <a:t>b</a:t>
            </a:r>
            <a:r>
              <a:rPr lang="en-US" dirty="0" err="1"/>
              <a:t>N</a:t>
            </a:r>
            <a:r>
              <a:rPr lang="en-US" dirty="0"/>
              <a:t> on ALD 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   </a:t>
            </a:r>
            <a:r>
              <a:rPr lang="en-US" dirty="0"/>
              <a:t>films.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46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35" y="365125"/>
            <a:ext cx="11221065" cy="63636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n-lt"/>
              </a:rPr>
              <a:t>Cross-sectional Micrographs of ALD 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NbN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Thin Films</a:t>
            </a:r>
          </a:p>
        </p:txBody>
      </p:sp>
      <p:pic>
        <p:nvPicPr>
          <p:cNvPr id="4" name="Object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74"/>
          <a:stretch>
            <a:fillRect/>
          </a:stretch>
        </p:blipFill>
        <p:spPr bwMode="auto">
          <a:xfrm>
            <a:off x="413953" y="1356883"/>
            <a:ext cx="3437708" cy="231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3953" y="4103154"/>
            <a:ext cx="3437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Figure 1.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High resolution cross-sectional TEM image showing a partially crystallized 10 nm ALD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NbN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thin film on Si substrate deposited by ALD at the relatively low temperature of 450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°C.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 Large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NbN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crystallites are visible, which are embedded in amorphous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NbN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200" dirty="0"/>
          </a:p>
        </p:txBody>
      </p:sp>
      <p:pic>
        <p:nvPicPr>
          <p:cNvPr id="6" name="Object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74"/>
          <a:stretch>
            <a:fillRect/>
          </a:stretch>
        </p:blipFill>
        <p:spPr bwMode="auto">
          <a:xfrm>
            <a:off x="4095501" y="1356883"/>
            <a:ext cx="3587932" cy="231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79817" y="4103154"/>
            <a:ext cx="37036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2.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Cross-sectional TEM image showing 10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NbN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thin film deposited on top of 30 nm ALD Al</a:t>
            </a:r>
            <a:r>
              <a:rPr lang="en-US" sz="1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Si substrate in order to realize a superconductor – insulator multilayer structure. The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NbN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film has similar structure as shown in  the TEM of Figure 1.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1" descr="E:\ODU\Experimental Data\ALD NbN\Thickness_m02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273" y="1356883"/>
            <a:ext cx="3089414" cy="231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840188" y="4103154"/>
            <a:ext cx="31764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Figure 3.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 Field emission Scanning Electron Microscopy (FE-SEM) image of thick ALD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NbN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film on Si substrate. At a film thickness above 100nm the ALD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NbN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film exhibits a columnar polycrystalline structure.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59144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9160"/>
            <a:ext cx="10515600" cy="8105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n-lt"/>
              </a:rPr>
              <a:t>Disadvantage of the old chemical ALD Precursor of NbCl</a:t>
            </a:r>
            <a:r>
              <a:rPr lang="en-US" sz="3600" b="1" baseline="-25000" dirty="0">
                <a:solidFill>
                  <a:srgbClr val="FF0000"/>
                </a:solidFill>
                <a:latin typeface="+mn-lt"/>
              </a:rPr>
              <a:t>5  </a:t>
            </a:r>
            <a:br>
              <a:rPr lang="en-US" sz="3600" b="1" dirty="0">
                <a:solidFill>
                  <a:srgbClr val="FF0000"/>
                </a:solidFill>
                <a:latin typeface="+mn-lt"/>
              </a:rPr>
            </a:br>
            <a:r>
              <a:rPr lang="en-US" sz="3600" b="1" dirty="0">
                <a:solidFill>
                  <a:srgbClr val="FF0000"/>
                </a:solidFill>
                <a:latin typeface="+mn-lt"/>
              </a:rPr>
              <a:t>available for the initial Feasibility Study</a:t>
            </a:r>
            <a:endParaRPr lang="en-US" sz="3600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014" y="1077675"/>
            <a:ext cx="10515600" cy="19071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While the research goal of superconducting cubic ALD </a:t>
            </a:r>
            <a:r>
              <a:rPr lang="en-US" dirty="0" err="1"/>
              <a:t>NbN</a:t>
            </a:r>
            <a:r>
              <a:rPr lang="en-US" dirty="0"/>
              <a:t> films was achieved with NbCl</a:t>
            </a:r>
            <a:r>
              <a:rPr lang="en-US" baseline="-25000" dirty="0"/>
              <a:t>5, </a:t>
            </a:r>
            <a:r>
              <a:rPr lang="en-US" dirty="0"/>
              <a:t>it was felt, that the corrosive nature of the previous old chemical ALD NbCl</a:t>
            </a:r>
            <a:r>
              <a:rPr lang="en-US" baseline="-25000" dirty="0"/>
              <a:t>5 </a:t>
            </a:r>
            <a:r>
              <a:rPr lang="en-US" dirty="0"/>
              <a:t>precursor and of its reaction by-products could be detrimental for large scale technical applications in SRF technology.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994" y="3082835"/>
            <a:ext cx="3028950" cy="151447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507113" y="2836063"/>
            <a:ext cx="2105025" cy="2171700"/>
            <a:chOff x="8027939" y="4067446"/>
            <a:chExt cx="2105025" cy="21717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27939" y="4067446"/>
              <a:ext cx="2105025" cy="21717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114481" y="4706153"/>
              <a:ext cx="193193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FF0000"/>
                  </a:solidFill>
                </a:rPr>
                <a:t>NbCl</a:t>
              </a:r>
              <a:r>
                <a:rPr lang="en-US" sz="6000" baseline="-25000" dirty="0">
                  <a:solidFill>
                    <a:srgbClr val="FF0000"/>
                  </a:solidFill>
                </a:rPr>
                <a:t>5</a:t>
              </a:r>
              <a:endParaRPr lang="en-US" sz="6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838199" y="5007763"/>
            <a:ext cx="102652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B050"/>
                </a:solidFill>
              </a:rPr>
              <a:t>Development of a </a:t>
            </a:r>
            <a:r>
              <a:rPr lang="en-US" sz="2800" b="1" dirty="0">
                <a:solidFill>
                  <a:srgbClr val="00B050"/>
                </a:solidFill>
              </a:rPr>
              <a:t>new chemical precursor for ALD growth of </a:t>
            </a:r>
            <a:r>
              <a:rPr lang="en-US" sz="2800" b="1" dirty="0" err="1">
                <a:solidFill>
                  <a:srgbClr val="00B050"/>
                </a:solidFill>
              </a:rPr>
              <a:t>NbN</a:t>
            </a:r>
            <a:r>
              <a:rPr lang="en-US" sz="2800" b="1" dirty="0">
                <a:solidFill>
                  <a:srgbClr val="00B050"/>
                </a:solidFill>
              </a:rPr>
              <a:t> is absolutely crucial </a:t>
            </a:r>
            <a:r>
              <a:rPr lang="en-US" sz="2800" dirty="0">
                <a:solidFill>
                  <a:srgbClr val="00B050"/>
                </a:solidFill>
              </a:rPr>
              <a:t>in order to greatly advance the field of superconducting radiofrequency (SRF) thin films for particle accelerator technology.</a:t>
            </a:r>
          </a:p>
        </p:txBody>
      </p:sp>
    </p:spTree>
    <p:extLst>
      <p:ext uri="{BB962C8B-B14F-4D97-AF65-F5344CB8AC3E}">
        <p14:creationId xmlns:p14="http://schemas.microsoft.com/office/powerpoint/2010/main" val="351672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n-lt"/>
              </a:rPr>
              <a:t>New Developments in Plasma-Enhanced Atomic Layer Deposition (PE-ALD) of Superconducting </a:t>
            </a:r>
            <a:r>
              <a:rPr lang="en-US" sz="4000" b="1" dirty="0" err="1">
                <a:solidFill>
                  <a:srgbClr val="FF0000"/>
                </a:solidFill>
                <a:latin typeface="+mn-lt"/>
              </a:rPr>
              <a:t>NbN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 Films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8692" y="1869168"/>
            <a:ext cx="827096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(t-</a:t>
            </a:r>
            <a:r>
              <a:rPr lang="en-US" dirty="0" err="1"/>
              <a:t>butylimido</a:t>
            </a:r>
            <a:r>
              <a:rPr lang="en-US" dirty="0"/>
              <a:t>) </a:t>
            </a:r>
            <a:r>
              <a:rPr lang="en-US" dirty="0" err="1"/>
              <a:t>tris</a:t>
            </a:r>
            <a:r>
              <a:rPr lang="en-US" dirty="0"/>
              <a:t>(</a:t>
            </a:r>
            <a:r>
              <a:rPr lang="en-US" dirty="0" err="1"/>
              <a:t>diethylamido</a:t>
            </a:r>
            <a:r>
              <a:rPr lang="en-US" dirty="0"/>
              <a:t>) niobium(V) (TBTDEN)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985" y="3330491"/>
            <a:ext cx="2525486" cy="18428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82223" y="2519889"/>
            <a:ext cx="1863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</a:t>
            </a:r>
            <a:r>
              <a:rPr lang="en-US" sz="2800" baseline="-25000" dirty="0"/>
              <a:t>16</a:t>
            </a:r>
            <a:r>
              <a:rPr lang="en-US" sz="2800" dirty="0"/>
              <a:t>H</a:t>
            </a:r>
            <a:r>
              <a:rPr lang="en-US" sz="2800" baseline="-25000" dirty="0"/>
              <a:t>39</a:t>
            </a:r>
            <a:r>
              <a:rPr lang="en-US" sz="2800" dirty="0"/>
              <a:t>N</a:t>
            </a:r>
            <a:r>
              <a:rPr lang="en-US" sz="2800" baseline="-25000" dirty="0"/>
              <a:t>4</a:t>
            </a:r>
            <a:r>
              <a:rPr lang="en-US" sz="2800" dirty="0"/>
              <a:t>Nb</a:t>
            </a:r>
          </a:p>
        </p:txBody>
      </p:sp>
      <p:sp>
        <p:nvSpPr>
          <p:cNvPr id="6" name="Rectangle 5"/>
          <p:cNvSpPr/>
          <p:nvPr/>
        </p:nvSpPr>
        <p:spPr>
          <a:xfrm>
            <a:off x="4850985" y="5717866"/>
            <a:ext cx="3675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Form:   	liquid</a:t>
            </a:r>
          </a:p>
          <a:p>
            <a:r>
              <a:rPr lang="en-US" dirty="0"/>
              <a:t>Density:   1.015 g/mL at 25 °C </a:t>
            </a:r>
          </a:p>
        </p:txBody>
      </p:sp>
    </p:spTree>
    <p:extLst>
      <p:ext uri="{BB962C8B-B14F-4D97-AF65-F5344CB8AC3E}">
        <p14:creationId xmlns:p14="http://schemas.microsoft.com/office/powerpoint/2010/main" val="3326003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60429" cy="61023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n-lt"/>
              </a:rPr>
              <a:t>Experimental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03935" y="1225689"/>
            <a:ext cx="7866298" cy="5632311"/>
            <a:chOff x="838200" y="1256700"/>
            <a:chExt cx="7339149" cy="5632311"/>
          </a:xfrm>
        </p:grpSpPr>
        <p:sp>
          <p:nvSpPr>
            <p:cNvPr id="11" name="TextBox 10"/>
            <p:cNvSpPr txBox="1"/>
            <p:nvPr/>
          </p:nvSpPr>
          <p:spPr>
            <a:xfrm>
              <a:off x="838200" y="1256700"/>
              <a:ext cx="7339149" cy="563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5800" indent="-685800">
                <a:buFont typeface="Arial" pitchFamily="34" charset="0"/>
                <a:buChar char="•"/>
              </a:pPr>
              <a:r>
                <a:rPr lang="en-US" sz="2000" b="1" dirty="0">
                  <a:solidFill>
                    <a:srgbClr val="FF0000"/>
                  </a:solidFill>
                </a:rPr>
                <a:t>Brand new development of PEALD of </a:t>
              </a:r>
              <a:r>
                <a:rPr lang="en-US" sz="2000" b="1" dirty="0" err="1">
                  <a:solidFill>
                    <a:srgbClr val="FF0000"/>
                  </a:solidFill>
                </a:rPr>
                <a:t>NbN</a:t>
              </a:r>
              <a:r>
                <a:rPr lang="en-US" sz="2000" b="1" dirty="0">
                  <a:solidFill>
                    <a:srgbClr val="FF0000"/>
                  </a:solidFill>
                </a:rPr>
                <a:t> films on an Ultratech/CNT ALD</a:t>
              </a:r>
            </a:p>
            <a:p>
              <a:pPr marL="685800" indent="-685800">
                <a:buFont typeface="Arial" pitchFamily="34" charset="0"/>
                <a:buChar char="•"/>
              </a:pPr>
              <a:r>
                <a:rPr lang="en-US" sz="2000" b="1" dirty="0">
                  <a:solidFill>
                    <a:srgbClr val="FF0000"/>
                  </a:solidFill>
                </a:rPr>
                <a:t>With novel chemical ALD precursor (t-</a:t>
              </a:r>
              <a:r>
                <a:rPr lang="en-US" sz="2000" b="1" dirty="0" err="1">
                  <a:solidFill>
                    <a:srgbClr val="FF0000"/>
                  </a:solidFill>
                </a:rPr>
                <a:t>butylimido</a:t>
              </a:r>
              <a:r>
                <a:rPr lang="en-US" sz="2000" b="1" dirty="0">
                  <a:solidFill>
                    <a:srgbClr val="FF0000"/>
                  </a:solidFill>
                </a:rPr>
                <a:t>) </a:t>
              </a:r>
              <a:r>
                <a:rPr lang="en-US" sz="2000" b="1" dirty="0" err="1">
                  <a:solidFill>
                    <a:srgbClr val="FF0000"/>
                  </a:solidFill>
                </a:rPr>
                <a:t>tris</a:t>
              </a:r>
              <a:r>
                <a:rPr lang="en-US" sz="2000" b="1" dirty="0">
                  <a:solidFill>
                    <a:srgbClr val="FF0000"/>
                  </a:solidFill>
                </a:rPr>
                <a:t>(</a:t>
              </a:r>
              <a:r>
                <a:rPr lang="en-US" sz="2000" b="1" dirty="0" err="1">
                  <a:solidFill>
                    <a:srgbClr val="FF0000"/>
                  </a:solidFill>
                </a:rPr>
                <a:t>diethylamido</a:t>
              </a:r>
              <a:r>
                <a:rPr lang="en-US" sz="2000" b="1" dirty="0">
                  <a:solidFill>
                    <a:srgbClr val="FF0000"/>
                  </a:solidFill>
                </a:rPr>
                <a:t>) niobium(V) (TBTDEN) (100°C)</a:t>
              </a:r>
            </a:p>
            <a:p>
              <a:pPr marL="685800" indent="-685800">
                <a:buFont typeface="Arial" pitchFamily="34" charset="0"/>
                <a:buChar char="•"/>
              </a:pPr>
              <a:endParaRPr lang="en-US" sz="2000" dirty="0"/>
            </a:p>
            <a:p>
              <a:pPr marL="685800" indent="-685800">
                <a:buFont typeface="Arial" pitchFamily="34" charset="0"/>
                <a:buChar char="•"/>
              </a:pPr>
              <a:endParaRPr lang="en-US" sz="2000" dirty="0"/>
            </a:p>
            <a:p>
              <a:pPr marL="685800" indent="-685800">
                <a:buFont typeface="Arial" pitchFamily="34" charset="0"/>
                <a:buChar char="•"/>
              </a:pPr>
              <a:endParaRPr lang="en-US" sz="2000" dirty="0"/>
            </a:p>
            <a:p>
              <a:pPr marL="685800" indent="-685800">
                <a:buFont typeface="Arial" pitchFamily="34" charset="0"/>
                <a:buChar char="•"/>
              </a:pPr>
              <a:endParaRPr lang="en-US" sz="2000" dirty="0"/>
            </a:p>
            <a:p>
              <a:pPr marL="685800" indent="-685800">
                <a:buFont typeface="Arial" pitchFamily="34" charset="0"/>
                <a:buChar char="•"/>
              </a:pPr>
              <a:endParaRPr lang="en-US" sz="2000" dirty="0"/>
            </a:p>
            <a:p>
              <a:pPr marL="685800" indent="-685800">
                <a:buFont typeface="Arial" pitchFamily="34" charset="0"/>
                <a:buChar char="•"/>
              </a:pPr>
              <a:endParaRPr lang="en-US" sz="2000" dirty="0"/>
            </a:p>
            <a:p>
              <a:pPr marL="685800" indent="-685800">
                <a:buFont typeface="Arial" pitchFamily="34" charset="0"/>
                <a:buChar char="•"/>
              </a:pPr>
              <a:endParaRPr lang="en-US" sz="2000" dirty="0"/>
            </a:p>
            <a:p>
              <a:pPr marL="685800" indent="-685800">
                <a:buFont typeface="Arial" pitchFamily="34" charset="0"/>
                <a:buChar char="•"/>
              </a:pPr>
              <a:endParaRPr lang="en-US" sz="2000" dirty="0"/>
            </a:p>
            <a:p>
              <a:pPr marL="685800" indent="-685800">
                <a:buFont typeface="Arial" pitchFamily="34" charset="0"/>
                <a:buChar char="•"/>
              </a:pPr>
              <a:endParaRPr lang="en-US" sz="2000" dirty="0"/>
            </a:p>
            <a:p>
              <a:pPr marL="685800" indent="-685800">
                <a:buFont typeface="Arial" pitchFamily="34" charset="0"/>
                <a:buChar char="•"/>
              </a:pPr>
              <a:r>
                <a:rPr lang="en-US" sz="2000" dirty="0"/>
                <a:t>Spectroscopic </a:t>
              </a:r>
              <a:r>
                <a:rPr lang="en-US" sz="2000" dirty="0" err="1"/>
                <a:t>ellipsometry</a:t>
              </a:r>
              <a:r>
                <a:rPr lang="en-US" sz="2000" dirty="0"/>
                <a:t> for film thickness, </a:t>
              </a:r>
              <a:r>
                <a:rPr lang="en-US" sz="2000" i="1" dirty="0"/>
                <a:t>n</a:t>
              </a:r>
              <a:r>
                <a:rPr lang="en-US" sz="2000" dirty="0"/>
                <a:t>, and </a:t>
              </a:r>
              <a:r>
                <a:rPr lang="en-US" sz="2000" i="1" dirty="0"/>
                <a:t>k</a:t>
              </a:r>
              <a:endParaRPr lang="en-US" sz="2000" dirty="0"/>
            </a:p>
            <a:p>
              <a:pPr marL="685800" indent="-685800">
                <a:buFont typeface="Arial" pitchFamily="34" charset="0"/>
                <a:buChar char="•"/>
              </a:pPr>
              <a:r>
                <a:rPr lang="en-US" sz="2000" dirty="0"/>
                <a:t>Four point probe technique to assess thin film resistivity</a:t>
              </a:r>
            </a:p>
            <a:p>
              <a:pPr marL="685800" indent="-685800">
                <a:buFont typeface="Arial" pitchFamily="34" charset="0"/>
                <a:buChar char="•"/>
              </a:pPr>
              <a:r>
                <a:rPr lang="en-US" sz="2000" dirty="0"/>
                <a:t>T</a:t>
              </a:r>
              <a:r>
                <a:rPr lang="en-US" sz="2000" baseline="-25000" dirty="0"/>
                <a:t>c</a:t>
              </a:r>
              <a:r>
                <a:rPr lang="en-US" sz="2000" dirty="0"/>
                <a:t> measured with Quantum Design PPMS through a Stanford Research Systems SR830 lock-in amplifier</a:t>
              </a:r>
            </a:p>
            <a:p>
              <a:pPr marL="685800" indent="-685800">
                <a:buFont typeface="Arial" pitchFamily="34" charset="0"/>
                <a:buChar char="•"/>
              </a:pPr>
              <a:r>
                <a:rPr lang="en-US" sz="2000" dirty="0"/>
                <a:t>Composition data from PHI </a:t>
              </a:r>
              <a:r>
                <a:rPr lang="en-US" sz="2000" dirty="0" err="1"/>
                <a:t>Versaprobe</a:t>
              </a:r>
              <a:r>
                <a:rPr lang="en-US" sz="2000" dirty="0"/>
                <a:t> XPS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t="1493" b="3354"/>
            <a:stretch/>
          </p:blipFill>
          <p:spPr>
            <a:xfrm>
              <a:off x="1214443" y="2651997"/>
              <a:ext cx="5834179" cy="2403566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8063699" y="1358204"/>
            <a:ext cx="40425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600" dirty="0"/>
              <a:t>The substrate surface is exposed to TBTDEN, which  generates  a  saturated  mono-layer  on  the  substrate.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/>
              <a:t>The  residual  TBTDEN  is  purged  with  argon  to  avoid additional chemical vapor deposition.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/>
              <a:t>The mono-layer is reduced by a hydrogen plasma to form a mono-layer of </a:t>
            </a:r>
            <a:r>
              <a:rPr lang="en-US" sz="1600" dirty="0" err="1"/>
              <a:t>NbN</a:t>
            </a:r>
            <a:r>
              <a:rPr lang="en-US" sz="1600" dirty="0"/>
              <a:t>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/>
              <a:t>A second argon purge. 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b="1" dirty="0"/>
              <a:t>Each cycle produced one mono-layer of </a:t>
            </a:r>
            <a:r>
              <a:rPr lang="en-US" sz="1600" b="1" dirty="0" err="1"/>
              <a:t>NbN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873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2862</TotalTime>
  <Words>1124</Words>
  <Application>Microsoft Office PowerPoint</Application>
  <PresentationFormat>Widescreen</PresentationFormat>
  <Paragraphs>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Superconducting NbN Thin Films Synthesized by Atomic Layer Deposition</vt:lpstr>
      <vt:lpstr>Introduction </vt:lpstr>
      <vt:lpstr>Review of “Multilayer ALD Films for SRF Cavities”  (Phase I)</vt:lpstr>
      <vt:lpstr>Four ALD Reactor Systems in Operation at ODU-ARC Labs</vt:lpstr>
      <vt:lpstr>XRD Results of ALD NbN Films</vt:lpstr>
      <vt:lpstr>Cross-sectional Micrographs of ALD NbN Thin Films</vt:lpstr>
      <vt:lpstr>Disadvantage of the old chemical ALD Precursor of NbCl5   available for the initial Feasibility Study</vt:lpstr>
      <vt:lpstr>New Developments in Plasma-Enhanced Atomic Layer Deposition (PE-ALD) of Superconducting NbN Films</vt:lpstr>
      <vt:lpstr>Experimental</vt:lpstr>
      <vt:lpstr>NbN Film Composition using the new ALD Precursor  with PEALD Technology</vt:lpstr>
      <vt:lpstr>Resistivity and Superconductivity with new ALD Precursor </vt:lpstr>
      <vt:lpstr>NbN Film Growth Per ALD Cycle with New Precursor</vt:lpstr>
      <vt:lpstr>Optical Properties of NbN Films synthesized with new ALD Precursor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review of our previous project on ALD of NbN</dc:title>
  <dc:creator>KZ</dc:creator>
  <cp:lastModifiedBy>KZ</cp:lastModifiedBy>
  <cp:revision>40</cp:revision>
  <cp:lastPrinted>2016-07-27T22:55:54Z</cp:lastPrinted>
  <dcterms:created xsi:type="dcterms:W3CDTF">2016-07-26T15:15:33Z</dcterms:created>
  <dcterms:modified xsi:type="dcterms:W3CDTF">2016-07-28T15:19:26Z</dcterms:modified>
</cp:coreProperties>
</file>