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8" r:id="rId4"/>
    <p:sldId id="287" r:id="rId5"/>
    <p:sldId id="269" r:id="rId6"/>
    <p:sldId id="292" r:id="rId7"/>
    <p:sldId id="280" r:id="rId8"/>
    <p:sldId id="289" r:id="rId9"/>
    <p:sldId id="271" r:id="rId10"/>
    <p:sldId id="272" r:id="rId11"/>
    <p:sldId id="273" r:id="rId12"/>
    <p:sldId id="274" r:id="rId13"/>
    <p:sldId id="275" r:id="rId14"/>
    <p:sldId id="279" r:id="rId15"/>
    <p:sldId id="276" r:id="rId16"/>
    <p:sldId id="278" r:id="rId17"/>
    <p:sldId id="290" r:id="rId18"/>
    <p:sldId id="293" r:id="rId19"/>
    <p:sldId id="286" r:id="rId20"/>
    <p:sldId id="263" r:id="rId21"/>
    <p:sldId id="282" r:id="rId22"/>
    <p:sldId id="264" r:id="rId23"/>
    <p:sldId id="281" r:id="rId24"/>
    <p:sldId id="265" r:id="rId25"/>
    <p:sldId id="291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857" autoAdjust="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D5634-A827-4410-8CA9-5D279E6421D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BF33-F36A-4005-87AB-496F6526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built microscope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BF33-F36A-4005-87AB-496F65263B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Defects due to</a:t>
            </a:r>
            <a:r>
              <a:rPr lang="en-US" baseline="0" dirty="0" smtClean="0"/>
              <a:t> manufacturing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Have smaller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Jc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 to normal act as hotspot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Temperature Map – Heat the area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Solution? Built Microscope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 goal is to diagnose the SRF properties and how they are limited by materials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BF33-F36A-4005-87AB-496F65263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Sample</a:t>
            </a:r>
            <a:r>
              <a:rPr lang="en-US" sz="1200" baseline="0" dirty="0" smtClean="0"/>
              <a:t> is main Source</a:t>
            </a:r>
          </a:p>
          <a:p>
            <a:r>
              <a:rPr lang="en-US" sz="1200" baseline="0" dirty="0" smtClean="0"/>
              <a:t>P3f more detailed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Superfluid Carrier density decreased</a:t>
            </a:r>
          </a:p>
          <a:p>
            <a:endParaRPr lang="en-US" sz="1200" baseline="0" dirty="0" smtClean="0"/>
          </a:p>
          <a:p>
            <a:r>
              <a:rPr lang="en-US" sz="1200" baseline="0" dirty="0" err="1" smtClean="0"/>
              <a:t>Js</a:t>
            </a:r>
            <a:r>
              <a:rPr lang="en-US" sz="1200" baseline="0" dirty="0" smtClean="0"/>
              <a:t> is not linear with 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JJ model good agreement</a:t>
            </a:r>
            <a:r>
              <a:rPr lang="en-US" baseline="0" dirty="0" smtClean="0"/>
              <a:t> at low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Distance </a:t>
            </a:r>
            <a:r>
              <a:rPr lang="en-US" dirty="0" err="1" smtClean="0"/>
              <a:t>Controll</a:t>
            </a:r>
            <a:r>
              <a:rPr lang="en-US" dirty="0" smtClean="0"/>
              <a:t> and Scanning Capability with good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68A-A21B-413F-BCF6-6A02CD056B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BF33-F36A-4005-87AB-496F65263B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3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8928-84B1-4848-A072-F69F96844FFE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CAD-B0DA-4ACC-9509-F97DE387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2.emf"/><Relationship Id="rId5" Type="http://schemas.openxmlformats.org/officeDocument/2006/relationships/image" Target="../media/image37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image" Target="../media/image46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emf"/><Relationship Id="rId9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NULL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1999" y="3339075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439" y="767341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22109"/>
            <a:ext cx="12191999" cy="66907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 work is funded by US Department of Energy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CNAM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73976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Extreme Electrodynamic and Local Harmonic Measurement of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Nb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Thin Films</a:t>
            </a:r>
          </a:p>
        </p:txBody>
      </p:sp>
      <p:pic>
        <p:nvPicPr>
          <p:cNvPr id="7" name="Picture 28" descr="ANd9GcS1rE1a5mWq5pEonLVPfye1HKBxUqfBg_IRbKDXstN8IxT9cL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421" y="2337001"/>
            <a:ext cx="2787724" cy="27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1" y="184342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Bakhrom Oripov</a:t>
            </a:r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Steven M. Anlage</a:t>
            </a:r>
            <a:r>
              <a:rPr lang="en-US" sz="3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4" y="2337001"/>
            <a:ext cx="2796540" cy="2796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290" y="3349954"/>
            <a:ext cx="4749475" cy="17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365" y="365125"/>
            <a:ext cx="12462932" cy="5970362"/>
          </a:xfrm>
        </p:spPr>
      </p:pic>
      <p:sp>
        <p:nvSpPr>
          <p:cNvPr id="8" name="Rectangle 7"/>
          <p:cNvSpPr/>
          <p:nvPr/>
        </p:nvSpPr>
        <p:spPr>
          <a:xfrm>
            <a:off x="8826499" y="3810000"/>
            <a:ext cx="1993901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1531" y="22415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391892" y="45587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065475" y="45587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688516" y="45587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5375" y="45587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0024" y="455878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53673" y="2649898"/>
            <a:ext cx="101600" cy="285497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4505153" y="2890982"/>
            <a:ext cx="90481" cy="166780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78736" y="2885894"/>
            <a:ext cx="90481" cy="166780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70054" y="2885894"/>
            <a:ext cx="90481" cy="166780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75291" y="2874198"/>
            <a:ext cx="90481" cy="166780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89714" y="2823398"/>
            <a:ext cx="59160" cy="173029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6326550"/>
            <a:ext cx="2813803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Thickness: 1</a:t>
            </a:r>
            <a:r>
              <a:rPr lang="el-GR" sz="3600" b="1" dirty="0" smtClean="0">
                <a:latin typeface="Times New Roman" pitchFamily="18" charset="0"/>
              </a:rPr>
              <a:t>μ</a:t>
            </a:r>
            <a:r>
              <a:rPr lang="en-US" sz="3600" b="1" dirty="0" smtClean="0">
                <a:latin typeface="Times New Roman" pitchFamily="18" charset="0"/>
              </a:rPr>
              <a:t>m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5981700"/>
          </a:xfr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7773" y="223259"/>
            <a:ext cx="9793027" cy="691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anose="04020705040A02060702" pitchFamily="82" charset="0"/>
              </a:rPr>
              <a:t>Temperature Dependence of Periodicity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4" y="279918"/>
            <a:ext cx="9956800" cy="6402645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" y="0"/>
            <a:ext cx="2959048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5</a:t>
            </a:r>
            <a:r>
              <a:rPr lang="en-US" sz="3600" b="1" baseline="30000" dirty="0" smtClean="0">
                <a:latin typeface="Times New Roman" pitchFamily="18" charset="0"/>
              </a:rPr>
              <a:t>th</a:t>
            </a:r>
            <a:r>
              <a:rPr lang="en-US" sz="3600" b="1" dirty="0" smtClean="0">
                <a:latin typeface="Times New Roman" pitchFamily="18" charset="0"/>
              </a:rPr>
              <a:t> Harmonic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42660" y="365125"/>
                <a:ext cx="5493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660" y="365125"/>
                <a:ext cx="549340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69190" y="18530"/>
                <a:ext cx="775906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190" y="18530"/>
                <a:ext cx="775906" cy="360804"/>
              </a:xfrm>
              <a:prstGeom prst="rect">
                <a:avLst/>
              </a:prstGeom>
              <a:blipFill>
                <a:blip r:embed="rId4"/>
                <a:stretch>
                  <a:fillRect b="-40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4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83" y="116896"/>
            <a:ext cx="13016078" cy="633008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2108" y="0"/>
            <a:ext cx="3629892" cy="41996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TF-JLAB-ECR-Nb-aAl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O3-33</a:t>
            </a:r>
            <a:r>
              <a:rPr lang="en-US" sz="2400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556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00" y="299893"/>
            <a:ext cx="13316646" cy="647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108" y="0"/>
            <a:ext cx="3629892" cy="41996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TF-JLAB-ECR-Nb-aAl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O3-35</a:t>
            </a:r>
            <a:r>
              <a:rPr lang="en-US" sz="2400" baseline="-25000" dirty="0" smtClean="0"/>
              <a:t>3</a:t>
            </a:r>
            <a:endParaRPr lang="en-US" baseline="-25000" dirty="0"/>
          </a:p>
        </p:txBody>
      </p:sp>
      <p:sp>
        <p:nvSpPr>
          <p:cNvPr id="5" name="Oval 4"/>
          <p:cNvSpPr/>
          <p:nvPr/>
        </p:nvSpPr>
        <p:spPr>
          <a:xfrm>
            <a:off x="1311564" y="988291"/>
            <a:ext cx="1921162" cy="5052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82"/>
            <a:ext cx="12192000" cy="619759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62108" y="0"/>
            <a:ext cx="3629892" cy="41996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TF-JLAB-ECR-Nb-aAl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O3-35</a:t>
            </a:r>
            <a:r>
              <a:rPr lang="en-US" sz="2400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198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184"/>
            <a:ext cx="12624278" cy="6139542"/>
          </a:xfrm>
        </p:spPr>
      </p:pic>
      <p:sp>
        <p:nvSpPr>
          <p:cNvPr id="5" name="Oval 4"/>
          <p:cNvSpPr/>
          <p:nvPr/>
        </p:nvSpPr>
        <p:spPr>
          <a:xfrm>
            <a:off x="583776" y="978961"/>
            <a:ext cx="1921162" cy="5052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3934" y="6298163"/>
            <a:ext cx="2813803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Thickness: </a:t>
            </a:r>
            <a:r>
              <a:rPr lang="en-US" sz="3600" b="1" dirty="0" smtClean="0">
                <a:latin typeface="Times New Roman" pitchFamily="18" charset="0"/>
              </a:rPr>
              <a:t>500</a:t>
            </a:r>
            <a:r>
              <a:rPr lang="el-GR" sz="3600" b="1" dirty="0" smtClean="0">
                <a:latin typeface="Times New Roman" pitchFamily="18" charset="0"/>
              </a:rPr>
              <a:t>μ</a:t>
            </a:r>
            <a:r>
              <a:rPr lang="en-US" sz="3600" b="1" dirty="0" smtClean="0">
                <a:latin typeface="Times New Roman" pitchFamily="18" charset="0"/>
              </a:rPr>
              <a:t>m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644594" y="324433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68025"/>
              </p:ext>
            </p:extLst>
          </p:nvPr>
        </p:nvGraphicFramePr>
        <p:xfrm>
          <a:off x="565776" y="1631003"/>
          <a:ext cx="27162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4" imgW="1714320" imgH="507960" progId="Equation.3">
                  <p:embed/>
                </p:oleObj>
              </mc:Choice>
              <mc:Fallback>
                <p:oleObj name="Equation" r:id="rId4" imgW="1714320" imgH="507960" progId="Equation.3">
                  <p:embed/>
                  <p:pic>
                    <p:nvPicPr>
                      <p:cNvPr id="1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76" y="1631003"/>
                        <a:ext cx="2716213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32"/>
          <p:cNvSpPr txBox="1">
            <a:spLocks noChangeArrowheads="1"/>
          </p:cNvSpPr>
          <p:nvPr/>
        </p:nvSpPr>
        <p:spPr bwMode="auto">
          <a:xfrm>
            <a:off x="472386" y="1173702"/>
            <a:ext cx="2455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</a:rPr>
              <a:t>Nonlinear Meissner Effect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9" name="AutoShape 5"/>
          <p:cNvSpPr txBox="1">
            <a:spLocks noChangeArrowheads="1"/>
          </p:cNvSpPr>
          <p:nvPr/>
        </p:nvSpPr>
        <p:spPr bwMode="auto">
          <a:xfrm>
            <a:off x="472386" y="183651"/>
            <a:ext cx="2401443" cy="74008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Origins of </a:t>
            </a:r>
            <a:r>
              <a:rPr lang="en-US" altLang="zh-TW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3f</a:t>
            </a:r>
            <a: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zh-TW" sz="2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3423" y="2676610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/>
              </a:rPr>
              <a:t>-Nonlinear </a:t>
            </a:r>
            <a:r>
              <a:rPr lang="en-US" dirty="0">
                <a:latin typeface="CMR12"/>
              </a:rPr>
              <a:t>current density scale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54336"/>
              </p:ext>
            </p:extLst>
          </p:nvPr>
        </p:nvGraphicFramePr>
        <p:xfrm>
          <a:off x="409259" y="2634986"/>
          <a:ext cx="758691" cy="45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259" y="2634986"/>
                        <a:ext cx="758691" cy="45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3" y="113555"/>
            <a:ext cx="7266367" cy="6539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199013" y="6193329"/>
                <a:ext cx="9318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013" y="6193329"/>
                <a:ext cx="93189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239" y="3864201"/>
            <a:ext cx="3670007" cy="1176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7006" y="5053532"/>
            <a:ext cx="2038200" cy="1022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4517" y="6352143"/>
            <a:ext cx="335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Sheng-Chiang </a:t>
            </a:r>
            <a:r>
              <a:rPr lang="en-US" dirty="0" smtClean="0"/>
              <a:t>Lee, Thesis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42" y="249302"/>
            <a:ext cx="6724282" cy="545170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0999" y="676783"/>
            <a:ext cx="4876800" cy="3429000"/>
            <a:chOff x="5791200" y="3048000"/>
            <a:chExt cx="4876800" cy="3429000"/>
          </a:xfrm>
        </p:grpSpPr>
        <p:grpSp>
          <p:nvGrpSpPr>
            <p:cNvPr id="6" name="Group 5"/>
            <p:cNvGrpSpPr/>
            <p:nvPr/>
          </p:nvGrpSpPr>
          <p:grpSpPr>
            <a:xfrm>
              <a:off x="5791200" y="3048000"/>
              <a:ext cx="4876800" cy="3429000"/>
              <a:chOff x="4267200" y="3048000"/>
              <a:chExt cx="4876800" cy="3429000"/>
            </a:xfrm>
          </p:grpSpPr>
          <p:pic>
            <p:nvPicPr>
              <p:cNvPr id="8" name="Picture 2" descr="C:\Users\Tamin\Desktop\ASC_NbGL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3048000"/>
                <a:ext cx="4876800" cy="3429000"/>
              </a:xfrm>
              <a:prstGeom prst="rect">
                <a:avLst/>
              </a:prstGeom>
              <a:noFill/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5486400" y="5105400"/>
                <a:ext cx="331344" cy="0"/>
              </a:xfrm>
              <a:prstGeom prst="line">
                <a:avLst/>
              </a:prstGeom>
              <a:ln w="635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638800" y="4495800"/>
                <a:ext cx="2253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Experiment Data 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86450" y="4876800"/>
                <a:ext cx="1676400" cy="53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Curve fitting result (GL model )</a:t>
                </a:r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60037" y="5377132"/>
                <a:ext cx="3379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Noise floor of spectrum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nalyzer</a:t>
                </a:r>
                <a:endParaRPr 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393768" y="5635925"/>
                <a:ext cx="3750232" cy="2875"/>
              </a:xfrm>
              <a:prstGeom prst="line">
                <a:avLst/>
              </a:prstGeom>
              <a:ln w="15875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5562600" y="3733800"/>
                <a:ext cx="1235075" cy="33655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6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JJ, Vortices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 flipH="1" flipV="1">
              <a:off x="7010400" y="4659702"/>
              <a:ext cx="66268" cy="646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72399" y="524383"/>
            <a:ext cx="914400" cy="32004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62599" y="524383"/>
            <a:ext cx="2209800" cy="31432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844" y="4561437"/>
            <a:ext cx="5295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-Roman"/>
              </a:rPr>
              <a:t>Tamin Tai, </a:t>
            </a:r>
            <a:r>
              <a:rPr lang="en-US" sz="1400" dirty="0" err="1">
                <a:latin typeface="Times-Roman"/>
              </a:rPr>
              <a:t>Behnood</a:t>
            </a:r>
            <a:r>
              <a:rPr lang="en-US" sz="1400" dirty="0">
                <a:latin typeface="Times-Roman"/>
              </a:rPr>
              <a:t> G. </a:t>
            </a:r>
            <a:r>
              <a:rPr lang="en-US" sz="1400" dirty="0" err="1">
                <a:latin typeface="Times-Roman"/>
              </a:rPr>
              <a:t>Ghamsari</a:t>
            </a:r>
            <a:r>
              <a:rPr lang="en-US" sz="1400" dirty="0">
                <a:latin typeface="Times-Roman"/>
              </a:rPr>
              <a:t>, and Steven M. </a:t>
            </a:r>
            <a:r>
              <a:rPr lang="en-US" sz="1400" dirty="0" smtClean="0">
                <a:latin typeface="Times-Roman"/>
              </a:rPr>
              <a:t>Anlage: </a:t>
            </a:r>
            <a:r>
              <a:rPr lang="en-US" sz="1400" dirty="0" smtClean="0"/>
              <a:t>Nanoscale </a:t>
            </a:r>
            <a:r>
              <a:rPr lang="en-US" sz="1400" dirty="0"/>
              <a:t>Electrodynamic Response </a:t>
            </a:r>
            <a:r>
              <a:rPr lang="en-US" sz="1400" dirty="0" smtClean="0"/>
              <a:t>of </a:t>
            </a:r>
            <a:r>
              <a:rPr lang="en-US" sz="1400" dirty="0" err="1" smtClean="0"/>
              <a:t>Nb</a:t>
            </a:r>
            <a:r>
              <a:rPr lang="en-US" sz="1400" dirty="0" smtClean="0"/>
              <a:t> </a:t>
            </a:r>
            <a:r>
              <a:rPr lang="en-US" sz="1400" dirty="0"/>
              <a:t>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22690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6439" y="767341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2</a:t>
            </a:fld>
            <a:endParaRPr lang="en-US" dirty="0"/>
          </a:p>
        </p:txBody>
      </p:sp>
      <p:sp>
        <p:nvSpPr>
          <p:cNvPr id="7" name="AutoShape 5"/>
          <p:cNvSpPr txBox="1">
            <a:spLocks noChangeArrowheads="1"/>
          </p:cNvSpPr>
          <p:nvPr/>
        </p:nvSpPr>
        <p:spPr bwMode="auto">
          <a:xfrm>
            <a:off x="365760" y="360353"/>
            <a:ext cx="3841983" cy="57113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Problem: Defects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743" y="2146804"/>
            <a:ext cx="2762567" cy="20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70" y="2057651"/>
            <a:ext cx="2497545" cy="21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187783" y="4309480"/>
            <a:ext cx="262353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500 x 200 </a:t>
            </a:r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dirty="0">
                <a:latin typeface="Times New Roman" pitchFamily="18" charset="0"/>
              </a:rPr>
              <a:t>m pit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401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high resolution near field magnetic field microscope can identify those defects and relate which defects results in the breakdown of the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cavities is needed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0876" y="4184856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welds</a:t>
            </a:r>
            <a:r>
              <a:rPr lang="en-US" b="1" dirty="0">
                <a:latin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2066" y="4474032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oxidation</a:t>
            </a:r>
            <a:r>
              <a:rPr lang="en-US" b="1" dirty="0">
                <a:latin typeface="Times New Roman" pitchFamily="18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3234" y="4752731"/>
            <a:ext cx="277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hydrogen poisoning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338" y="3124142"/>
            <a:ext cx="4086594" cy="2370676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399693" y="2676850"/>
            <a:ext cx="432240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Cavity Temperature Map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774" y="-38100"/>
            <a:ext cx="1981200" cy="2686050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392506" y="478654"/>
            <a:ext cx="1212362" cy="5356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T &gt;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c</a:t>
            </a:r>
            <a:endParaRPr lang="en-US" sz="2800" b="1" baseline="-2500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399692" y="1037090"/>
            <a:ext cx="145220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Defect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615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439" y="767341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13" y="426596"/>
            <a:ext cx="4291856" cy="35046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11" name="AutoShape 5"/>
          <p:cNvSpPr txBox="1">
            <a:spLocks noChangeArrowheads="1"/>
          </p:cNvSpPr>
          <p:nvPr/>
        </p:nvSpPr>
        <p:spPr bwMode="auto">
          <a:xfrm>
            <a:off x="937226" y="141169"/>
            <a:ext cx="4882549" cy="54207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Nonlinearity from JJ between grains</a:t>
            </a:r>
            <a:endParaRPr lang="en-US" altLang="zh-TW" sz="24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363" y="5095101"/>
            <a:ext cx="405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 </a:t>
            </a:r>
            <a:r>
              <a:rPr lang="en-US" dirty="0" err="1" smtClean="0"/>
              <a:t>Halbritter</a:t>
            </a:r>
            <a:r>
              <a:rPr lang="en-US" dirty="0" smtClean="0"/>
              <a:t>, </a:t>
            </a:r>
            <a:r>
              <a:rPr lang="en-US" dirty="0"/>
              <a:t>Appl. Phys. A 43, 1-28 (1987)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9" y="2166368"/>
            <a:ext cx="3619500" cy="1876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55191" y="1796103"/>
            <a:ext cx="37406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5191" y="1948503"/>
            <a:ext cx="37406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8841" y="1655412"/>
            <a:ext cx="37406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3205" y="1020642"/>
                <a:ext cx="2626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𝑴𝒂𝒈𝒏𝒆𝒕𝒊𝒄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𝑭𝒊𝒆𝒍𝒅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5" y="1020642"/>
                <a:ext cx="262604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3613" y="4144905"/>
                <a:ext cx="1883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𝑩𝒖𝒍𝒌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𝑵𝒃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13" y="4144905"/>
                <a:ext cx="1883849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91609" y="3531159"/>
            <a:ext cx="53067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 smtClean="0"/>
              <a:t>Nb</a:t>
            </a:r>
            <a:endParaRPr lang="en-US" sz="2800" b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30206" y="2259390"/>
            <a:ext cx="734612" cy="317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/>
              <a:t>Nb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</a:t>
            </a:r>
            <a:r>
              <a:rPr lang="en-US" sz="1400" b="1" baseline="-25000" dirty="0" smtClean="0"/>
              <a:t>5</a:t>
            </a:r>
            <a:endParaRPr lang="en-US" b="1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58490" y="3669731"/>
            <a:ext cx="176250" cy="504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005728" y="4202422"/>
            <a:ext cx="12573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 smtClean="0"/>
              <a:t>NbO</a:t>
            </a:r>
            <a:r>
              <a:rPr lang="en-US" sz="1600" b="1" baseline="-25000" dirty="0" err="1" smtClean="0"/>
              <a:t>x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(x&lt;1)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05728" y="4479484"/>
            <a:ext cx="159299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c</a:t>
            </a:r>
            <a:r>
              <a:rPr lang="en-US" sz="1600" b="1" dirty="0" smtClean="0"/>
              <a:t> &lt; 2K</a:t>
            </a:r>
            <a:endParaRPr lang="en-US" sz="1600" b="1" baseline="-250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49544"/>
              </p:ext>
            </p:extLst>
          </p:nvPr>
        </p:nvGraphicFramePr>
        <p:xfrm>
          <a:off x="7093713" y="5008891"/>
          <a:ext cx="37544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Formula" r:id="rId8" imgW="1737360" imgH="231480" progId="Equation.Ribbit">
                  <p:embed/>
                </p:oleObj>
              </mc:Choice>
              <mc:Fallback>
                <p:oleObj name="Formula" r:id="rId8" imgW="1737360" imgH="231480" progId="Equation.Ribbit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3713" y="5008891"/>
                        <a:ext cx="37544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24694"/>
              </p:ext>
            </p:extLst>
          </p:nvPr>
        </p:nvGraphicFramePr>
        <p:xfrm>
          <a:off x="7415323" y="4007537"/>
          <a:ext cx="3047999" cy="7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Formula" r:id="rId10" imgW="1785960" imgH="432000" progId="Equation.Ribbit">
                  <p:embed/>
                </p:oleObj>
              </mc:Choice>
              <mc:Fallback>
                <p:oleObj name="Formula" r:id="rId10" imgW="1785960" imgH="432000" progId="Equation.Ribbit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323" y="4007537"/>
                        <a:ext cx="3047999" cy="73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30066"/>
              </p:ext>
            </p:extLst>
          </p:nvPr>
        </p:nvGraphicFramePr>
        <p:xfrm>
          <a:off x="7878872" y="5829808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Formula" r:id="rId12" imgW="1070640" imgH="198360" progId="Equation.Ribbit">
                  <p:embed/>
                </p:oleObj>
              </mc:Choice>
              <mc:Fallback>
                <p:oleObj name="Formula" r:id="rId12" imgW="1070640" imgH="198360" progId="Equation.Ribbit">
                  <p:embed/>
                  <p:pic>
                    <p:nvPicPr>
                      <p:cNvPr id="95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872" y="5829808"/>
                        <a:ext cx="2120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159167" cy="371358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25555" y="0"/>
                <a:ext cx="56450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55" y="0"/>
                <a:ext cx="564502" cy="276999"/>
              </a:xfrm>
              <a:prstGeom prst="rect">
                <a:avLst/>
              </a:prstGeom>
              <a:blipFill>
                <a:blip r:embed="rId3"/>
                <a:stretch>
                  <a:fillRect l="-13978" t="-4444" r="-967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946143" y="364567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sz="2400" i="1" baseline="-25000" dirty="0" smtClean="0">
                <a:latin typeface="Times New Roman" panose="02020603050405020304" pitchFamily="18" charset="0"/>
              </a:rPr>
              <a:t>n</a:t>
            </a:r>
            <a:r>
              <a:rPr lang="en-US" sz="2400" i="1" dirty="0" smtClean="0">
                <a:latin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</a:rPr>
              <a:t>200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38" y="1604865"/>
            <a:ext cx="10345662" cy="50313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69529" y="1718292"/>
                <a:ext cx="620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529" y="1718292"/>
                <a:ext cx="620106" cy="276999"/>
              </a:xfrm>
              <a:prstGeom prst="rect">
                <a:avLst/>
              </a:prstGeom>
              <a:blipFill>
                <a:blip r:embed="rId5"/>
                <a:stretch>
                  <a:fillRect l="-7843" t="-4444" r="-39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63223" y="705335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</a:rPr>
              <a:t>S=</a:t>
            </a:r>
            <a:r>
              <a:rPr lang="en-US" sz="2400" dirty="0" smtClean="0">
                <a:latin typeface="Times New Roman" panose="02020603050405020304" pitchFamily="18" charset="0"/>
              </a:rPr>
              <a:t>9x10</a:t>
            </a:r>
            <a:r>
              <a:rPr lang="en-US" sz="2400" baseline="30000" dirty="0" smtClean="0">
                <a:latin typeface="Times New Roman" panose="02020603050405020304" pitchFamily="18" charset="0"/>
              </a:rPr>
              <a:t>-14</a:t>
            </a:r>
            <a:r>
              <a:rPr lang="en-US" sz="2400" dirty="0" smtClean="0">
                <a:latin typeface="Times New Roman" panose="02020603050405020304" pitchFamily="18" charset="0"/>
              </a:rPr>
              <a:t>m</a:t>
            </a:r>
            <a:r>
              <a:rPr lang="en-US" sz="2400" baseline="30000" dirty="0" smtClean="0">
                <a:latin typeface="Times New Roman" panose="02020603050405020304" pitchFamily="18" charset="0"/>
              </a:rPr>
              <a:t>2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0" y="5589437"/>
            <a:ext cx="2932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Halbritter</a:t>
            </a:r>
            <a:r>
              <a:rPr lang="en-US" dirty="0"/>
              <a:t>, “Granular superconductors and their intrinsic and</a:t>
            </a:r>
          </a:p>
          <a:p>
            <a:r>
              <a:rPr lang="en-US" dirty="0"/>
              <a:t>extrinsic surface impedance,”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58040" y="1105777"/>
            <a:ext cx="1549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</a:rPr>
              <a:t>T</a:t>
            </a:r>
            <a:r>
              <a:rPr lang="en-US" sz="2400" i="1" baseline="-25000" dirty="0" smtClean="0">
                <a:latin typeface="Times New Roman" panose="02020603050405020304" pitchFamily="18" charset="0"/>
              </a:rPr>
              <a:t>c</a:t>
            </a:r>
            <a:r>
              <a:rPr lang="en-US" sz="2400" i="1" dirty="0" smtClean="0">
                <a:latin typeface="Times New Roman" panose="02020603050405020304" pitchFamily="18" charset="0"/>
              </a:rPr>
              <a:t>=9.25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71449" y="2560005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Magnetic Disk 83"/>
          <p:cNvSpPr/>
          <p:nvPr/>
        </p:nvSpPr>
        <p:spPr>
          <a:xfrm>
            <a:off x="644332" y="5542849"/>
            <a:ext cx="4074734" cy="82739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Superconductor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7597" y="2420744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3210" y="7996614"/>
            <a:ext cx="2743200" cy="365125"/>
          </a:xfrm>
        </p:spPr>
        <p:txBody>
          <a:bodyPr/>
          <a:lstStyle/>
          <a:p>
            <a:fld id="{559B0464-6317-4955-8F5B-F3632DBA6A40}" type="slidenum">
              <a:rPr lang="en-US" sz="1600" smtClean="0"/>
              <a:t>22</a:t>
            </a:fld>
            <a:endParaRPr lang="en-US" sz="1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47" y="3968923"/>
            <a:ext cx="1174476" cy="1454116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grpSp>
        <p:nvGrpSpPr>
          <p:cNvPr id="86" name="Group 4"/>
          <p:cNvGrpSpPr>
            <a:grpSpLocks/>
          </p:cNvGrpSpPr>
          <p:nvPr/>
        </p:nvGrpSpPr>
        <p:grpSpPr bwMode="auto">
          <a:xfrm flipH="1">
            <a:off x="7501372" y="3610657"/>
            <a:ext cx="1426556" cy="622300"/>
            <a:chOff x="1624" y="444"/>
            <a:chExt cx="731" cy="392"/>
          </a:xfrm>
        </p:grpSpPr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1624" y="509"/>
              <a:ext cx="48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en-US" sz="28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</a:t>
              </a:r>
              <a:r>
                <a:rPr lang="en-US" sz="2800" b="1" i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i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8" name="Line 6"/>
            <p:cNvSpPr>
              <a:spLocks noChangeShapeType="1"/>
            </p:cNvSpPr>
            <p:nvPr/>
          </p:nvSpPr>
          <p:spPr bwMode="auto">
            <a:xfrm flipV="1">
              <a:off x="2215" y="444"/>
              <a:ext cx="140" cy="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Text Box 14"/>
          <p:cNvSpPr txBox="1">
            <a:spLocks noChangeArrowheads="1"/>
          </p:cNvSpPr>
          <p:nvPr/>
        </p:nvSpPr>
        <p:spPr bwMode="auto">
          <a:xfrm flipH="1">
            <a:off x="9661696" y="3300862"/>
            <a:ext cx="1498761" cy="60642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Microwave Source</a:t>
            </a:r>
          </a:p>
        </p:txBody>
      </p:sp>
      <p:sp>
        <p:nvSpPr>
          <p:cNvPr id="90" name="AutoShape 15"/>
          <p:cNvSpPr>
            <a:spLocks noChangeArrowheads="1"/>
          </p:cNvSpPr>
          <p:nvPr/>
        </p:nvSpPr>
        <p:spPr bwMode="auto">
          <a:xfrm flipH="1">
            <a:off x="7774584" y="3453493"/>
            <a:ext cx="1894556" cy="302473"/>
          </a:xfrm>
          <a:prstGeom prst="flowChart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17"/>
          <p:cNvGrpSpPr>
            <a:grpSpLocks/>
          </p:cNvGrpSpPr>
          <p:nvPr/>
        </p:nvGrpSpPr>
        <p:grpSpPr bwMode="auto">
          <a:xfrm flipH="1">
            <a:off x="9005989" y="3377293"/>
            <a:ext cx="562036" cy="533400"/>
            <a:chOff x="2448" y="1104"/>
            <a:chExt cx="288" cy="336"/>
          </a:xfrm>
        </p:grpSpPr>
        <p:sp>
          <p:nvSpPr>
            <p:cNvPr id="92" name="Rectangle 18"/>
            <p:cNvSpPr>
              <a:spLocks noChangeArrowheads="1"/>
            </p:cNvSpPr>
            <p:nvPr/>
          </p:nvSpPr>
          <p:spPr bwMode="auto">
            <a:xfrm>
              <a:off x="2448" y="1104"/>
              <a:ext cx="288" cy="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2496" y="115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0"/>
            <p:cNvSpPr>
              <a:spLocks noChangeShapeType="1"/>
            </p:cNvSpPr>
            <p:nvPr/>
          </p:nvSpPr>
          <p:spPr bwMode="auto">
            <a:xfrm>
              <a:off x="2640" y="1152"/>
              <a:ext cx="4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8643131" y="3888985"/>
            <a:ext cx="193037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Low Pass Filter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220190" y="2296556"/>
            <a:ext cx="1666875" cy="5935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Tuning Fork Controller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5684469" y="2455659"/>
            <a:ext cx="153177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2223760" y="4903555"/>
            <a:ext cx="0" cy="5716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16"/>
          <p:cNvSpPr txBox="1">
            <a:spLocks noChangeArrowheads="1"/>
          </p:cNvSpPr>
          <p:nvPr/>
        </p:nvSpPr>
        <p:spPr bwMode="auto">
          <a:xfrm flipH="1">
            <a:off x="1117406" y="4978322"/>
            <a:ext cx="190286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Interaction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7981312" y="5286271"/>
            <a:ext cx="2092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High Pass Filter</a:t>
            </a:r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9249859" y="4975121"/>
            <a:ext cx="648265" cy="1571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Text Box 26"/>
          <p:cNvSpPr txBox="1">
            <a:spLocks noChangeArrowheads="1"/>
          </p:cNvSpPr>
          <p:nvPr/>
        </p:nvSpPr>
        <p:spPr bwMode="auto">
          <a:xfrm>
            <a:off x="9324479" y="4905271"/>
            <a:ext cx="52234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altLang="zh-TW" b="1" baseline="-25000" dirty="0">
                <a:solidFill>
                  <a:srgbClr val="0000FF"/>
                </a:solidFill>
                <a:latin typeface="Times New Roman" pitchFamily="18" charset="0"/>
              </a:rPr>
              <a:t>3f</a:t>
            </a:r>
            <a:endParaRPr lang="zh-TW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9902787" y="4676671"/>
            <a:ext cx="1044686" cy="685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</a:rPr>
              <a:t>Spectrum 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Analyzer</a:t>
            </a:r>
          </a:p>
        </p:txBody>
      </p:sp>
      <p:grpSp>
        <p:nvGrpSpPr>
          <p:cNvPr id="113" name="Group 28"/>
          <p:cNvGrpSpPr>
            <a:grpSpLocks/>
          </p:cNvGrpSpPr>
          <p:nvPr/>
        </p:nvGrpSpPr>
        <p:grpSpPr bwMode="auto">
          <a:xfrm>
            <a:off x="8802137" y="4676671"/>
            <a:ext cx="447722" cy="609600"/>
            <a:chOff x="2784" y="1872"/>
            <a:chExt cx="288" cy="384"/>
          </a:xfrm>
        </p:grpSpPr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2784" y="1872"/>
              <a:ext cx="288" cy="3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1"/>
            <p:cNvSpPr>
              <a:spLocks noChangeShapeType="1"/>
            </p:cNvSpPr>
            <p:nvPr/>
          </p:nvSpPr>
          <p:spPr bwMode="auto">
            <a:xfrm>
              <a:off x="2880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32"/>
          <p:cNvGrpSpPr>
            <a:grpSpLocks/>
          </p:cNvGrpSpPr>
          <p:nvPr/>
        </p:nvGrpSpPr>
        <p:grpSpPr bwMode="auto">
          <a:xfrm>
            <a:off x="7050112" y="4835421"/>
            <a:ext cx="2223066" cy="285750"/>
            <a:chOff x="3097" y="628"/>
            <a:chExt cx="1430" cy="180"/>
          </a:xfrm>
        </p:grpSpPr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 rot="5400000">
              <a:off x="3766" y="47"/>
              <a:ext cx="92" cy="143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4"/>
            <p:cNvSpPr>
              <a:spLocks noChangeArrowheads="1"/>
            </p:cNvSpPr>
            <p:nvPr/>
          </p:nvSpPr>
          <p:spPr bwMode="auto">
            <a:xfrm>
              <a:off x="3148" y="628"/>
              <a:ext cx="1076" cy="9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" name="Line 6"/>
          <p:cNvSpPr>
            <a:spLocks noChangeShapeType="1"/>
          </p:cNvSpPr>
          <p:nvPr/>
        </p:nvSpPr>
        <p:spPr bwMode="auto">
          <a:xfrm flipH="1">
            <a:off x="7117809" y="4132352"/>
            <a:ext cx="13447" cy="2818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 flipH="1">
            <a:off x="5722158" y="2091607"/>
            <a:ext cx="1696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Driving Signal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25" name="Text Box 23"/>
          <p:cNvSpPr txBox="1">
            <a:spLocks noChangeArrowheads="1"/>
          </p:cNvSpPr>
          <p:nvPr/>
        </p:nvSpPr>
        <p:spPr bwMode="auto">
          <a:xfrm flipH="1">
            <a:off x="531307" y="3021113"/>
            <a:ext cx="1099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Quartz 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Tuning Fork</a:t>
            </a:r>
            <a:endParaRPr lang="en-US" sz="1600" b="1" dirty="0">
              <a:latin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5722158" y="2763188"/>
            <a:ext cx="1494084" cy="20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Text Box 23"/>
          <p:cNvSpPr txBox="1">
            <a:spLocks noChangeArrowheads="1"/>
          </p:cNvSpPr>
          <p:nvPr/>
        </p:nvSpPr>
        <p:spPr bwMode="auto">
          <a:xfrm flipH="1">
            <a:off x="5557921" y="2817547"/>
            <a:ext cx="2306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Response from Sensor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37" name="Text Box 23"/>
          <p:cNvSpPr txBox="1">
            <a:spLocks noChangeArrowheads="1"/>
          </p:cNvSpPr>
          <p:nvPr/>
        </p:nvSpPr>
        <p:spPr bwMode="auto">
          <a:xfrm flipH="1">
            <a:off x="8377948" y="7252661"/>
            <a:ext cx="2971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Resonance Frequency Shift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43" name="AutoShape 5"/>
          <p:cNvSpPr txBox="1">
            <a:spLocks noChangeArrowheads="1"/>
          </p:cNvSpPr>
          <p:nvPr/>
        </p:nvSpPr>
        <p:spPr bwMode="auto">
          <a:xfrm>
            <a:off x="8876885" y="104822"/>
            <a:ext cx="3034987" cy="68608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Future Plans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22223" y="1800975"/>
            <a:ext cx="3362913" cy="3003694"/>
            <a:chOff x="2329613" y="160711"/>
            <a:chExt cx="3362913" cy="300369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048017" y="1828820"/>
              <a:ext cx="2204588" cy="7779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051964" y="2252645"/>
              <a:ext cx="2640562" cy="9117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349350" y="1960046"/>
              <a:ext cx="488575" cy="1674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88601" y="1516440"/>
              <a:ext cx="465978" cy="3141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29613" y="2127462"/>
              <a:ext cx="7895" cy="5576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048017" y="639970"/>
              <a:ext cx="2640562" cy="9117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051964" y="1355099"/>
              <a:ext cx="2200641" cy="7543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349350" y="160711"/>
              <a:ext cx="2640562" cy="9117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985964" y="160711"/>
              <a:ext cx="702614" cy="47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92526" y="634200"/>
              <a:ext cx="0" cy="1618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57245" y="1078072"/>
              <a:ext cx="702614" cy="47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61192" y="1629985"/>
              <a:ext cx="702614" cy="47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055912" y="1551561"/>
              <a:ext cx="7895" cy="5576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353297" y="1086902"/>
              <a:ext cx="7895" cy="5576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52605" y="1357950"/>
              <a:ext cx="0" cy="4802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73898" y="2777377"/>
              <a:ext cx="459485" cy="3205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49350" y="2133113"/>
              <a:ext cx="702614" cy="4792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3055911" y="2583476"/>
              <a:ext cx="7895" cy="5576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Parallelogram 7"/>
          <p:cNvSpPr/>
          <p:nvPr/>
        </p:nvSpPr>
        <p:spPr>
          <a:xfrm rot="20444085">
            <a:off x="2789442" y="3964026"/>
            <a:ext cx="2765154" cy="72187"/>
          </a:xfrm>
          <a:prstGeom prst="parallelogram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arallelogram 74"/>
          <p:cNvSpPr/>
          <p:nvPr/>
        </p:nvSpPr>
        <p:spPr>
          <a:xfrm rot="20444085">
            <a:off x="2789444" y="4089021"/>
            <a:ext cx="2765154" cy="72187"/>
          </a:xfrm>
          <a:prstGeom prst="parallelogram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0457" y="3391418"/>
            <a:ext cx="1605779" cy="7307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9815" y="3490832"/>
            <a:ext cx="330744" cy="2230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07390" y="8100049"/>
            <a:ext cx="8508989" cy="365125"/>
          </a:xfrm>
        </p:spPr>
        <p:txBody>
          <a:bodyPr/>
          <a:lstStyle/>
          <a:p>
            <a:r>
              <a:rPr lang="en-US" sz="1600" dirty="0" smtClean="0"/>
              <a:t>Bakhrom Oripov, UMD,  C25.00013</a:t>
            </a:r>
            <a:endParaRPr 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3987" y="3603992"/>
            <a:ext cx="1585526" cy="6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5907434" y="3612034"/>
            <a:ext cx="1223822" cy="1015047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7131256" y="4119558"/>
            <a:ext cx="0" cy="2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Rectangle 34"/>
          <p:cNvSpPr>
            <a:spLocks noChangeArrowheads="1"/>
          </p:cNvSpPr>
          <p:nvPr/>
        </p:nvSpPr>
        <p:spPr bwMode="auto">
          <a:xfrm rot="5400000">
            <a:off x="6885305" y="4638535"/>
            <a:ext cx="575418" cy="8645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33"/>
          <p:cNvSpPr>
            <a:spLocks noChangeArrowheads="1"/>
          </p:cNvSpPr>
          <p:nvPr/>
        </p:nvSpPr>
        <p:spPr bwMode="auto">
          <a:xfrm rot="5400000">
            <a:off x="6796149" y="4642773"/>
            <a:ext cx="586200" cy="7970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 flipV="1">
            <a:off x="8876885" y="4738201"/>
            <a:ext cx="7462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5214548" y="4041861"/>
            <a:ext cx="193037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Directional coupler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7268" y="417076"/>
            <a:ext cx="5099204" cy="614751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045215" y="6076244"/>
            <a:ext cx="2296346" cy="4083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ea typeface="+mj-ea"/>
                <a:cs typeface="Times New Roman" pitchFamily="18" charset="0"/>
              </a:rPr>
              <a:t>Cryogenic</a:t>
            </a:r>
          </a:p>
          <a:p>
            <a:pPr algn="ctr">
              <a:defRPr/>
            </a:pPr>
            <a:r>
              <a:rPr lang="en-US" b="1" dirty="0" smtClean="0">
                <a:ea typeface="+mj-ea"/>
                <a:cs typeface="Times New Roman" pitchFamily="18" charset="0"/>
              </a:rPr>
              <a:t> Environment</a:t>
            </a:r>
            <a:endParaRPr lang="en-US" b="1" dirty="0">
              <a:ea typeface="+mj-ea"/>
              <a:cs typeface="Times New Roman" pitchFamily="18" charset="0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1671970" y="669356"/>
            <a:ext cx="3542306" cy="1897349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XYZ </a:t>
            </a:r>
            <a:r>
              <a:rPr lang="en-US" sz="2400" dirty="0" err="1" smtClean="0">
                <a:solidFill>
                  <a:schemeClr val="tx2"/>
                </a:solidFill>
              </a:rPr>
              <a:t>Pieze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Positoin</a:t>
            </a:r>
            <a:r>
              <a:rPr lang="en-US" sz="2400" dirty="0" smtClean="0">
                <a:solidFill>
                  <a:schemeClr val="tx2"/>
                </a:solidFill>
              </a:rPr>
              <a:t> Controller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96" name="Straight Arrow Connector 95"/>
          <p:cNvCxnSpPr>
            <a:endCxn id="21" idx="4"/>
          </p:cNvCxnSpPr>
          <p:nvPr/>
        </p:nvCxnSpPr>
        <p:spPr>
          <a:xfrm flipH="1" flipV="1">
            <a:off x="5214276" y="1618031"/>
            <a:ext cx="2947369" cy="4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161645" y="1626455"/>
            <a:ext cx="1" cy="647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17000" y="1155760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Frequency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861"/>
            <a:ext cx="6811629" cy="51087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83567" y="654416"/>
            <a:ext cx="3359021" cy="51411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528181" y="3349690"/>
            <a:ext cx="3539412" cy="27569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896567" y="5049605"/>
            <a:ext cx="480943" cy="7305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9966" y="4783106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39075" y="4773775"/>
            <a:ext cx="643811" cy="11910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56024" y="4849550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Transmission Line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522" y="5395473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4K Plate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6759" y="1409011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Piezo Scanner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9496" y="3131436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Scanning Stage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64084" y="3563991"/>
            <a:ext cx="18318" cy="40151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79459" y="3792830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Coaxial Cable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0844" y="4090521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96567" y="4290576"/>
            <a:ext cx="826096" cy="4925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210915" y="4783106"/>
            <a:ext cx="521686" cy="35303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91310" y="5105616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24818" y="3384857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196972" y="3820133"/>
            <a:ext cx="826096" cy="4925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6439" y="767341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67408" y="6459785"/>
            <a:ext cx="1312025" cy="365125"/>
          </a:xfrm>
        </p:spPr>
        <p:txBody>
          <a:bodyPr/>
          <a:lstStyle/>
          <a:p>
            <a:fld id="{559B0464-6317-4955-8F5B-F3632DBA6A40}" type="slidenum">
              <a:rPr lang="en-US" sz="1600" smtClean="0"/>
              <a:t>24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5" y="767341"/>
            <a:ext cx="5405628" cy="1940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09" y="3481949"/>
            <a:ext cx="11161094" cy="2665336"/>
          </a:xfrm>
          <a:prstGeom prst="rect">
            <a:avLst/>
          </a:prstGeom>
        </p:spPr>
      </p:pic>
      <p:sp>
        <p:nvSpPr>
          <p:cNvPr id="9" name="AutoShape 5"/>
          <p:cNvSpPr txBox="1">
            <a:spLocks noChangeArrowheads="1"/>
          </p:cNvSpPr>
          <p:nvPr/>
        </p:nvSpPr>
        <p:spPr bwMode="auto">
          <a:xfrm>
            <a:off x="365169" y="188636"/>
            <a:ext cx="11191270" cy="4489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Next Step: Scanning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 flipH="1">
            <a:off x="10719157" y="3281894"/>
            <a:ext cx="1674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</a:rPr>
              <a:t>3f </a:t>
            </a:r>
            <a:r>
              <a:rPr lang="en-US" sz="2000" b="1" dirty="0" smtClean="0">
                <a:latin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</a:rPr>
              <a:t>dBm</a:t>
            </a:r>
            <a:r>
              <a:rPr lang="en-US" sz="2000" b="1" dirty="0" smtClean="0">
                <a:latin typeface="Times New Roman" pitchFamily="18" charset="0"/>
              </a:rPr>
              <a:t>)</a:t>
            </a:r>
            <a:endParaRPr lang="en-US" sz="2000" b="1" baseline="-25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19759" y="980568"/>
                <a:ext cx="3303661" cy="786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𝑁𝐿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59" y="980568"/>
                <a:ext cx="3303661" cy="7861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66" y="3423647"/>
            <a:ext cx="1369314" cy="244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166" y="3025164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Bi-</a:t>
            </a:r>
            <a:r>
              <a:rPr lang="en-US" dirty="0" err="1"/>
              <a:t>Sr</a:t>
            </a:r>
            <a:r>
              <a:rPr lang="en-US" dirty="0"/>
              <a:t>-Ca-Cu-O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7495" y="1936226"/>
            <a:ext cx="469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2"/>
              </a:rPr>
              <a:t>S-C. </a:t>
            </a:r>
            <a:r>
              <a:rPr lang="en-US" dirty="0" smtClean="0">
                <a:latin typeface="CMR12"/>
              </a:rPr>
              <a:t>Lee et al. </a:t>
            </a:r>
            <a:r>
              <a:rPr lang="en-US" dirty="0"/>
              <a:t>Phys. Rev. B </a:t>
            </a:r>
            <a:r>
              <a:rPr lang="en-US" b="1" dirty="0"/>
              <a:t>71</a:t>
            </a:r>
            <a:r>
              <a:rPr lang="en-US" dirty="0"/>
              <a:t>, 014507, (2005).</a:t>
            </a:r>
          </a:p>
        </p:txBody>
      </p:sp>
      <p:sp>
        <p:nvSpPr>
          <p:cNvPr id="14" name="AutoShape 5"/>
          <p:cNvSpPr txBox="1">
            <a:spLocks noChangeArrowheads="1"/>
          </p:cNvSpPr>
          <p:nvPr/>
        </p:nvSpPr>
        <p:spPr bwMode="auto">
          <a:xfrm>
            <a:off x="3124220" y="3087242"/>
            <a:ext cx="2687781" cy="38930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&gt;77K Scanning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9175" y="1438275"/>
            <a:ext cx="1026795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308492"/>
            <a:ext cx="10058400" cy="112978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500427"/>
            <a:ext cx="10058400" cy="129177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b="1" dirty="0" smtClean="0">
                <a:latin typeface="Times New Roman" pitchFamily="18" charset="0"/>
              </a:rPr>
              <a:t>Near-field Microwave Microscope </a:t>
            </a:r>
            <a:r>
              <a:rPr lang="en-US" sz="2400" b="1" dirty="0">
                <a:latin typeface="Times New Roman" pitchFamily="18" charset="0"/>
              </a:rPr>
              <a:t>that </a:t>
            </a:r>
            <a:r>
              <a:rPr lang="en-US" sz="2400" b="1" dirty="0" smtClean="0">
                <a:latin typeface="Times New Roman" pitchFamily="18" charset="0"/>
              </a:rPr>
              <a:t>enables mapping </a:t>
            </a:r>
            <a:r>
              <a:rPr lang="en-US" sz="2400" b="1" dirty="0">
                <a:latin typeface="Times New Roman" pitchFamily="18" charset="0"/>
              </a:rPr>
              <a:t>of the local electrodynamic response in the multi-GHz frequency regime </a:t>
            </a:r>
            <a:r>
              <a:rPr lang="en-US" sz="2400" b="1" dirty="0" smtClean="0">
                <a:latin typeface="Times New Roman" pitchFamily="18" charset="0"/>
              </a:rPr>
              <a:t>at cryogenic </a:t>
            </a:r>
            <a:r>
              <a:rPr lang="en-US" sz="2400" b="1" dirty="0">
                <a:latin typeface="Times New Roman" pitchFamily="18" charset="0"/>
              </a:rPr>
              <a:t>temperatures was successfully </a:t>
            </a:r>
            <a:r>
              <a:rPr lang="en-US" sz="2400" b="1" dirty="0" smtClean="0">
                <a:latin typeface="Times New Roman" pitchFamily="18" charset="0"/>
              </a:rPr>
              <a:t>built.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25</a:t>
            </a:fld>
            <a:endParaRPr lang="en-US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8508989" cy="365125"/>
          </a:xfrm>
        </p:spPr>
        <p:txBody>
          <a:bodyPr/>
          <a:lstStyle/>
          <a:p>
            <a:r>
              <a:rPr lang="en-US" sz="1600" dirty="0" smtClean="0"/>
              <a:t>Bakhrom Oripov, UMD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58366" y="3124779"/>
            <a:ext cx="11389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Advantages of this Method</a:t>
            </a:r>
            <a:endParaRPr lang="en-US" sz="2800" b="1" dirty="0">
              <a:latin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</a:rPr>
              <a:t>1) </a:t>
            </a:r>
            <a:r>
              <a:rPr lang="en-US" sz="2800" b="1" dirty="0" smtClean="0">
                <a:latin typeface="Times New Roman" pitchFamily="18" charset="0"/>
              </a:rPr>
              <a:t>RF </a:t>
            </a:r>
            <a:r>
              <a:rPr lang="en-US" sz="2800" b="1" dirty="0" smtClean="0">
                <a:latin typeface="Times New Roman" pitchFamily="18" charset="0"/>
              </a:rPr>
              <a:t>Characterization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</a:rPr>
              <a:t>2) </a:t>
            </a:r>
            <a:r>
              <a:rPr lang="en-US" sz="2800" b="1" dirty="0">
                <a:latin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</a:rPr>
              <a:t>trongly </a:t>
            </a:r>
            <a:r>
              <a:rPr lang="en-US" sz="2800" b="1" dirty="0" smtClean="0">
                <a:latin typeface="Times New Roman" pitchFamily="18" charset="0"/>
              </a:rPr>
              <a:t>localized so no edge effects</a:t>
            </a:r>
          </a:p>
          <a:p>
            <a:pPr lvl="1"/>
            <a:endParaRPr lang="en-US" sz="2800" b="1" dirty="0">
              <a:latin typeface="Times New Roman" pitchFamily="18" charset="0"/>
            </a:endParaRPr>
          </a:p>
          <a:p>
            <a:pPr lvl="1"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Disadvantages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of this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Method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itchFamily="18" charset="0"/>
              </a:rPr>
              <a:t>1) </a:t>
            </a:r>
            <a:r>
              <a:rPr lang="en-US" sz="2800" b="1" dirty="0" smtClean="0">
                <a:latin typeface="Times New Roman" pitchFamily="18" charset="0"/>
              </a:rPr>
              <a:t>We don’t measure Q or </a:t>
            </a:r>
            <a:r>
              <a:rPr lang="en-US" sz="2800" b="1" dirty="0" err="1" smtClean="0">
                <a:latin typeface="Times New Roman" pitchFamily="18" charset="0"/>
              </a:rPr>
              <a:t>Rs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6439" y="767341"/>
            <a:ext cx="1143000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26</a:t>
            </a:fld>
            <a:endParaRPr lang="en-US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8508989" cy="365125"/>
          </a:xfrm>
        </p:spPr>
        <p:txBody>
          <a:bodyPr/>
          <a:lstStyle/>
          <a:p>
            <a:r>
              <a:rPr lang="en-US" sz="1600" dirty="0" smtClean="0"/>
              <a:t>Bakhrom Oripov, UMD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70768" y="656176"/>
            <a:ext cx="110453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We are looking for Samples and Collaborations.</a:t>
            </a:r>
          </a:p>
          <a:p>
            <a:pPr lvl="1"/>
            <a:endParaRPr lang="en-US" sz="2800" b="1" dirty="0">
              <a:latin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</a:rPr>
              <a:t>Dimensions From 5mm x 5mm Up to 20cm x 20cm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</a:rPr>
              <a:t>Flat Surface preferred but not required</a:t>
            </a:r>
            <a:endParaRPr lang="en-US" sz="2800" b="1" dirty="0">
              <a:latin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Best Suited : Sample Isolated Defect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</a:rPr>
              <a:t>Base Temperature 3.6K , can go down to 100mK if needed</a:t>
            </a:r>
          </a:p>
          <a:p>
            <a:pPr lvl="1"/>
            <a:endParaRPr lang="en-US" sz="2400" b="1" dirty="0" smtClean="0">
              <a:latin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470789"/>
            <a:ext cx="12092474" cy="14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lgerian" panose="04020705040A02060702" pitchFamily="82" charset="0"/>
              </a:rPr>
              <a:t>Special Thanks to Dr. Anne-Marie Valente-Feliciano &amp; Dr. </a:t>
            </a:r>
            <a:r>
              <a:rPr lang="en-US" dirty="0" err="1" smtClean="0">
                <a:latin typeface="Algerian" panose="04020705040A02060702" pitchFamily="82" charset="0"/>
              </a:rPr>
              <a:t>tOBIAS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Junginger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6" descr="Seagate_ST33232A_hard_disk_head_and_platters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48" y="967699"/>
            <a:ext cx="40005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68036" y="3850988"/>
            <a:ext cx="2281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baseline="-25000" dirty="0">
                <a:solidFill>
                  <a:srgbClr val="FF0000"/>
                </a:solidFill>
              </a:rPr>
              <a:t>RF</a:t>
            </a:r>
            <a:r>
              <a:rPr lang="en-US" sz="2000" dirty="0">
                <a:solidFill>
                  <a:srgbClr val="FF0000"/>
                </a:solidFill>
              </a:rPr>
              <a:t> ~ 1 Tesla (in gap)</a:t>
            </a:r>
          </a:p>
        </p:txBody>
      </p:sp>
      <p:sp>
        <p:nvSpPr>
          <p:cNvPr id="64" name="Text Box 90"/>
          <p:cNvSpPr txBox="1">
            <a:spLocks noChangeArrowheads="1"/>
          </p:cNvSpPr>
          <p:nvPr/>
        </p:nvSpPr>
        <p:spPr bwMode="auto">
          <a:xfrm>
            <a:off x="420704" y="3674701"/>
            <a:ext cx="4191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Reference: IEEE Trans </a:t>
            </a:r>
            <a:r>
              <a:rPr lang="en-US" sz="1400" dirty="0" err="1"/>
              <a:t>Magn</a:t>
            </a:r>
            <a:r>
              <a:rPr lang="en-US" sz="1400" dirty="0"/>
              <a:t>. </a:t>
            </a:r>
            <a:r>
              <a:rPr lang="en-US" sz="1400" dirty="0" err="1"/>
              <a:t>Vol</a:t>
            </a:r>
            <a:r>
              <a:rPr lang="en-US" sz="1400" dirty="0"/>
              <a:t> . 37, No. 2 pp.613-618 2001</a:t>
            </a:r>
          </a:p>
        </p:txBody>
      </p: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972127" y="4343151"/>
            <a:ext cx="3072504" cy="2278153"/>
            <a:chOff x="3888" y="2880"/>
            <a:chExt cx="1606" cy="1340"/>
          </a:xfrm>
        </p:grpSpPr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928"/>
              <a:ext cx="136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5"/>
            <p:cNvSpPr txBox="1">
              <a:spLocks noChangeArrowheads="1"/>
            </p:cNvSpPr>
            <p:nvPr/>
          </p:nvSpPr>
          <p:spPr bwMode="auto">
            <a:xfrm>
              <a:off x="3888" y="3840"/>
              <a:ext cx="739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Slider with</a:t>
              </a:r>
            </a:p>
            <a:p>
              <a:r>
                <a:rPr lang="en-US">
                  <a:latin typeface="Calibri" pitchFamily="34" charset="0"/>
                </a:rPr>
                <a:t>write coil</a:t>
              </a:r>
            </a:p>
          </p:txBody>
        </p:sp>
        <p:cxnSp>
          <p:nvCxnSpPr>
            <p:cNvPr id="29" name="Straight Arrow Connector 28"/>
            <p:cNvCxnSpPr>
              <a:cxnSpLocks noChangeShapeType="1"/>
              <a:stCxn id="28" idx="0"/>
            </p:cNvCxnSpPr>
            <p:nvPr/>
          </p:nvCxnSpPr>
          <p:spPr bwMode="auto">
            <a:xfrm flipV="1">
              <a:off x="4258" y="3216"/>
              <a:ext cx="15" cy="62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4704" y="3936"/>
              <a:ext cx="73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Coaxial cable</a:t>
              </a: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4512" y="2880"/>
              <a:ext cx="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 flipV="1">
              <a:off x="4848" y="3552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77183" y="1754140"/>
            <a:ext cx="3605103" cy="3078644"/>
            <a:chOff x="5257800" y="-411644"/>
            <a:chExt cx="3605103" cy="3078644"/>
          </a:xfrm>
        </p:grpSpPr>
        <p:grpSp>
          <p:nvGrpSpPr>
            <p:cNvPr id="57" name="Group 56"/>
            <p:cNvGrpSpPr/>
            <p:nvPr/>
          </p:nvGrpSpPr>
          <p:grpSpPr>
            <a:xfrm>
              <a:off x="5257800" y="-411644"/>
              <a:ext cx="3605103" cy="3078644"/>
              <a:chOff x="5029200" y="578956"/>
              <a:chExt cx="3200139" cy="2697644"/>
            </a:xfrm>
          </p:grpSpPr>
          <p:pic>
            <p:nvPicPr>
              <p:cNvPr id="35853" name="Picture 1027" descr="f4q0cgvqx0_HGA_117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7766" y="657365"/>
                <a:ext cx="2275369" cy="2619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4" name="Line 1028"/>
              <p:cNvSpPr>
                <a:spLocks noChangeShapeType="1"/>
              </p:cNvSpPr>
              <p:nvPr/>
            </p:nvSpPr>
            <p:spPr bwMode="auto">
              <a:xfrm flipV="1">
                <a:off x="6263298" y="990848"/>
                <a:ext cx="578484" cy="28584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5" name="Text Box 1029"/>
              <p:cNvSpPr txBox="1">
                <a:spLocks noChangeArrowheads="1"/>
              </p:cNvSpPr>
              <p:nvPr/>
            </p:nvSpPr>
            <p:spPr bwMode="auto">
              <a:xfrm>
                <a:off x="6596195" y="657365"/>
                <a:ext cx="791664" cy="404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Read/Write</a:t>
                </a:r>
              </a:p>
              <a:p>
                <a:pPr algn="ctr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Head</a:t>
                </a:r>
              </a:p>
            </p:txBody>
          </p:sp>
          <p:sp>
            <p:nvSpPr>
              <p:cNvPr id="35856" name="Oval 1030"/>
              <p:cNvSpPr>
                <a:spLocks noChangeArrowheads="1"/>
              </p:cNvSpPr>
              <p:nvPr/>
            </p:nvSpPr>
            <p:spPr bwMode="auto">
              <a:xfrm>
                <a:off x="6140371" y="1258826"/>
                <a:ext cx="115697" cy="95281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857" name="Line 1031"/>
              <p:cNvSpPr>
                <a:spLocks noChangeShapeType="1"/>
              </p:cNvSpPr>
              <p:nvPr/>
            </p:nvSpPr>
            <p:spPr bwMode="auto">
              <a:xfrm>
                <a:off x="7266003" y="1313424"/>
                <a:ext cx="0" cy="13339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Text Box 1032"/>
              <p:cNvSpPr txBox="1">
                <a:spLocks noChangeArrowheads="1"/>
              </p:cNvSpPr>
              <p:nvPr/>
            </p:nvSpPr>
            <p:spPr bwMode="auto">
              <a:xfrm>
                <a:off x="7110134" y="1753096"/>
                <a:ext cx="1119205" cy="458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latin typeface="Times New Roman" pitchFamily="18" charset="0"/>
                  </a:rPr>
                  <a:t>Thickness</a:t>
                </a:r>
              </a:p>
              <a:p>
                <a:pPr algn="ctr"/>
                <a:r>
                  <a:rPr lang="en-US" sz="1400" dirty="0">
                    <a:latin typeface="Times New Roman" pitchFamily="18" charset="0"/>
                  </a:rPr>
                  <a:t>(~1.2 mm)</a:t>
                </a:r>
              </a:p>
            </p:txBody>
          </p:sp>
          <p:sp>
            <p:nvSpPr>
              <p:cNvPr id="35859" name="Line 1033"/>
              <p:cNvSpPr>
                <a:spLocks noChangeShapeType="1"/>
              </p:cNvSpPr>
              <p:nvPr/>
            </p:nvSpPr>
            <p:spPr bwMode="auto">
              <a:xfrm>
                <a:off x="6687520" y="2658266"/>
                <a:ext cx="5784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Line 1034"/>
              <p:cNvSpPr>
                <a:spLocks noChangeShapeType="1"/>
              </p:cNvSpPr>
              <p:nvPr/>
            </p:nvSpPr>
            <p:spPr bwMode="auto">
              <a:xfrm>
                <a:off x="6687520" y="1324332"/>
                <a:ext cx="5784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Text Box 1042"/>
              <p:cNvSpPr txBox="1">
                <a:spLocks noChangeArrowheads="1"/>
              </p:cNvSpPr>
              <p:nvPr/>
            </p:nvSpPr>
            <p:spPr bwMode="auto">
              <a:xfrm>
                <a:off x="7397769" y="2838903"/>
                <a:ext cx="785746" cy="242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Times New Roman" pitchFamily="18" charset="0"/>
                  </a:rPr>
                  <a:t>Suspension</a:t>
                </a:r>
              </a:p>
            </p:txBody>
          </p:sp>
          <p:sp>
            <p:nvSpPr>
              <p:cNvPr id="35862" name="Line 1043"/>
              <p:cNvSpPr>
                <a:spLocks noChangeShapeType="1"/>
              </p:cNvSpPr>
              <p:nvPr/>
            </p:nvSpPr>
            <p:spPr bwMode="auto">
              <a:xfrm flipH="1" flipV="1">
                <a:off x="6880348" y="2801187"/>
                <a:ext cx="539918" cy="1429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3" name="Text Box 1044"/>
              <p:cNvSpPr txBox="1">
                <a:spLocks noChangeArrowheads="1"/>
              </p:cNvSpPr>
              <p:nvPr/>
            </p:nvSpPr>
            <p:spPr bwMode="auto">
              <a:xfrm>
                <a:off x="5029200" y="578956"/>
                <a:ext cx="1148129" cy="404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Times New Roman" pitchFamily="18" charset="0"/>
                  </a:rPr>
                  <a:t>Au bond pads to reader and writer</a:t>
                </a:r>
              </a:p>
            </p:txBody>
          </p:sp>
          <p:sp>
            <p:nvSpPr>
              <p:cNvPr id="35864" name="Line 1045"/>
              <p:cNvSpPr>
                <a:spLocks noChangeShapeType="1"/>
              </p:cNvSpPr>
              <p:nvPr/>
            </p:nvSpPr>
            <p:spPr bwMode="auto">
              <a:xfrm>
                <a:off x="5684815" y="1038489"/>
                <a:ext cx="308525" cy="1905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5" name="Line 1046"/>
              <p:cNvSpPr>
                <a:spLocks noChangeShapeType="1"/>
              </p:cNvSpPr>
              <p:nvPr/>
            </p:nvSpPr>
            <p:spPr bwMode="auto">
              <a:xfrm>
                <a:off x="5684815" y="1038489"/>
                <a:ext cx="154262" cy="1905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6" name="Text Box 1044"/>
              <p:cNvSpPr txBox="1">
                <a:spLocks noChangeArrowheads="1"/>
              </p:cNvSpPr>
              <p:nvPr/>
            </p:nvSpPr>
            <p:spPr bwMode="auto">
              <a:xfrm>
                <a:off x="5654284" y="1753096"/>
                <a:ext cx="1148129" cy="458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latin typeface="Times New Roman" pitchFamily="18" charset="0"/>
                  </a:rPr>
                  <a:t>Air bearing</a:t>
                </a:r>
              </a:p>
              <a:p>
                <a:pPr algn="ctr"/>
                <a:r>
                  <a:rPr lang="en-US" sz="1400" dirty="0">
                    <a:latin typeface="Times New Roman" pitchFamily="18" charset="0"/>
                  </a:rPr>
                  <a:t>surface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5844932" y="1300511"/>
                <a:ext cx="71460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5791200" y="1447800"/>
              <a:ext cx="762000" cy="76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0559" y="141329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500 </a:t>
              </a:r>
              <a:r>
                <a:rPr lang="en-US" b="1" dirty="0">
                  <a:solidFill>
                    <a:srgbClr val="FFFF00"/>
                  </a:solidFill>
                  <a:latin typeface="Symbol" pitchFamily="18" charset="2"/>
                </a:rPr>
                <a:t>m </a:t>
              </a:r>
              <a:r>
                <a:rPr lang="en-US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7826" name="Picture 2" descr="C:\Users\Tamin\Desktop\Tai Dissertation\figures needed\SEM_wri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650" y="1402709"/>
            <a:ext cx="5194300" cy="4200525"/>
          </a:xfrm>
          <a:prstGeom prst="rect">
            <a:avLst/>
          </a:prstGeom>
          <a:noFill/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7" name="AutoShape 5"/>
          <p:cNvSpPr txBox="1">
            <a:spLocks noChangeArrowheads="1"/>
          </p:cNvSpPr>
          <p:nvPr/>
        </p:nvSpPr>
        <p:spPr bwMode="auto">
          <a:xfrm>
            <a:off x="110837" y="105137"/>
            <a:ext cx="12081163" cy="6889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Method: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High Resolution Magnetic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Probe Scanning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" y="2082520"/>
            <a:ext cx="8424769" cy="4775480"/>
          </a:xfrm>
          <a:scene3d>
            <a:camera prst="perspectiveAbove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456" y="2115545"/>
            <a:ext cx="754445" cy="1120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56" y="3235782"/>
            <a:ext cx="388654" cy="182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43219">
            <a:off x="5431361" y="3205433"/>
            <a:ext cx="404665" cy="139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194" y="3203796"/>
            <a:ext cx="154599" cy="142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456" y="3167006"/>
            <a:ext cx="188290" cy="251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617" y="3327230"/>
            <a:ext cx="129551" cy="91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605" y="2136325"/>
            <a:ext cx="1325995" cy="365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063" y="2129398"/>
            <a:ext cx="624894" cy="388654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27315" y="780959"/>
            <a:ext cx="1219200" cy="60642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Microwave Source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546515" y="1009558"/>
            <a:ext cx="2133600" cy="304800"/>
          </a:xfrm>
          <a:prstGeom prst="flowChart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7015" y="606579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Low Pass Filter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3603913" y="1009559"/>
            <a:ext cx="2552901" cy="298855"/>
          </a:xfrm>
          <a:prstGeom prst="flowChart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8471478" y="1501684"/>
            <a:ext cx="159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High Pass Filter</a:t>
            </a:r>
          </a:p>
        </p:txBody>
      </p: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6945890" y="892084"/>
            <a:ext cx="4554538" cy="1479550"/>
            <a:chOff x="2735" y="528"/>
            <a:chExt cx="2869" cy="932"/>
          </a:xfrm>
        </p:grpSpPr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512" y="720"/>
              <a:ext cx="417" cy="9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4932" y="528"/>
              <a:ext cx="672" cy="43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 New Roman" pitchFamily="18" charset="0"/>
                </a:rPr>
                <a:t>Spectrum </a:t>
              </a:r>
            </a:p>
            <a:p>
              <a:pPr algn="ctr"/>
              <a:r>
                <a:rPr lang="en-US" sz="1600" b="1">
                  <a:latin typeface="Times New Roman" pitchFamily="18" charset="0"/>
                </a:rPr>
                <a:t>Analyzer</a:t>
              </a:r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4224" y="528"/>
              <a:ext cx="288" cy="384"/>
              <a:chOff x="2784" y="1872"/>
              <a:chExt cx="288" cy="384"/>
            </a:xfrm>
          </p:grpSpPr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288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2880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2735" y="624"/>
              <a:ext cx="1773" cy="191"/>
              <a:chOff x="2735" y="624"/>
              <a:chExt cx="1773" cy="191"/>
            </a:xfrm>
          </p:grpSpPr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 rot="5400000">
                <a:off x="3575" y="-119"/>
                <a:ext cx="94" cy="177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148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 rot="-5400000">
              <a:off x="2467" y="955"/>
              <a:ext cx="777" cy="234"/>
              <a:chOff x="1673" y="628"/>
              <a:chExt cx="2676" cy="188"/>
            </a:xfrm>
          </p:grpSpPr>
          <p:sp>
            <p:nvSpPr>
              <p:cNvPr id="29" name="Rectangle 36"/>
              <p:cNvSpPr>
                <a:spLocks noChangeArrowheads="1"/>
              </p:cNvSpPr>
              <p:nvPr/>
            </p:nvSpPr>
            <p:spPr bwMode="auto">
              <a:xfrm rot="5400000">
                <a:off x="2910" y="-498"/>
                <a:ext cx="77" cy="255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7"/>
              <p:cNvSpPr>
                <a:spLocks noChangeArrowheads="1"/>
              </p:cNvSpPr>
              <p:nvPr/>
            </p:nvSpPr>
            <p:spPr bwMode="auto">
              <a:xfrm>
                <a:off x="1799" y="628"/>
                <a:ext cx="2550" cy="7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2308515" y="933358"/>
            <a:ext cx="4572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2384715" y="100955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2613315" y="1009558"/>
            <a:ext cx="76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9407126" y="959065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6022220" y="1009558"/>
            <a:ext cx="264408" cy="440714"/>
          </a:xfrm>
          <a:prstGeom prst="flowChart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873704" y="1419134"/>
            <a:ext cx="762001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28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6156815" y="1953328"/>
            <a:ext cx="0" cy="35044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7390399" y="1994832"/>
            <a:ext cx="76237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sz="2800" b="1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3f </a:t>
            </a:r>
            <a:r>
              <a:rPr lang="en-US" sz="2800" b="1" i="1" baseline="30000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rot="21435965">
            <a:off x="6374434" y="2365614"/>
            <a:ext cx="721425" cy="46169"/>
          </a:xfrm>
          <a:prstGeom prst="line">
            <a:avLst/>
          </a:prstGeom>
          <a:noFill/>
          <a:ln w="825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561793" y="2348435"/>
            <a:ext cx="595022" cy="31856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691605" y="2492860"/>
            <a:ext cx="944100" cy="54653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5236" y="110293"/>
            <a:ext cx="5987545" cy="63751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</a:rPr>
              <a:t>Surface Current Diagram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13966" y="4033004"/>
            <a:ext cx="270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M. V. </a:t>
            </a:r>
            <a:r>
              <a:rPr lang="en-US" dirty="0" err="1" smtClean="0"/>
              <a:t>Milosevic,et</a:t>
            </a:r>
            <a:r>
              <a:rPr lang="en-US" dirty="0" smtClean="0"/>
              <a:t> </a:t>
            </a:r>
            <a:r>
              <a:rPr lang="en-US" dirty="0"/>
              <a:t>al  </a:t>
            </a:r>
            <a:endParaRPr lang="en-US" dirty="0" smtClean="0"/>
          </a:p>
          <a:p>
            <a:r>
              <a:rPr lang="en-US" dirty="0"/>
              <a:t>PHYSICAL REVIEW B </a:t>
            </a:r>
            <a:r>
              <a:rPr lang="en-US" b="1" dirty="0"/>
              <a:t>66</a:t>
            </a:r>
            <a:r>
              <a:rPr lang="en-US" dirty="0"/>
              <a:t>, 174519 ~2002!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296401" y="2682598"/>
            <a:ext cx="2610975" cy="1295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ea typeface="+mj-ea"/>
                <a:cs typeface="Times New Roman" pitchFamily="18" charset="0"/>
              </a:rPr>
              <a:t>Probe-sample </a:t>
            </a:r>
            <a:r>
              <a:rPr lang="en-US" b="1" dirty="0">
                <a:ea typeface="+mj-ea"/>
                <a:cs typeface="Times New Roman" pitchFamily="18" charset="0"/>
              </a:rPr>
              <a:t>separation: </a:t>
            </a:r>
            <a:r>
              <a:rPr lang="en-US" b="1" dirty="0" smtClean="0">
                <a:ea typeface="+mj-ea"/>
                <a:cs typeface="Times New Roman" pitchFamily="18" charset="0"/>
              </a:rPr>
              <a:t>200 </a:t>
            </a:r>
            <a:r>
              <a:rPr lang="en-US" b="1" dirty="0">
                <a:ea typeface="+mj-ea"/>
                <a:cs typeface="Times New Roman" pitchFamily="18" charset="0"/>
              </a:rPr>
              <a:t>nm</a:t>
            </a:r>
          </a:p>
          <a:p>
            <a:pPr algn="ctr">
              <a:defRPr/>
            </a:pPr>
            <a:r>
              <a:rPr lang="en-US" dirty="0">
                <a:ea typeface="+mj-ea"/>
                <a:cs typeface="Times New Roman" pitchFamily="18" charset="0"/>
              </a:rPr>
              <a:t>Pole gap: 100 nm</a:t>
            </a:r>
          </a:p>
          <a:p>
            <a:pPr algn="ctr">
              <a:defRPr/>
            </a:pPr>
            <a:r>
              <a:rPr lang="en-US" b="1" dirty="0">
                <a:ea typeface="+mj-ea"/>
                <a:cs typeface="Times New Roman" pitchFamily="18" charset="0"/>
              </a:rPr>
              <a:t>Excitation: 50 </a:t>
            </a:r>
            <a:r>
              <a:rPr lang="en-US" b="1" dirty="0" err="1">
                <a:ea typeface="+mj-ea"/>
                <a:cs typeface="Times New Roman" pitchFamily="18" charset="0"/>
              </a:rPr>
              <a:t>mA</a:t>
            </a:r>
            <a:endParaRPr lang="en-US" b="1" dirty="0">
              <a:ea typeface="+mj-ea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235843" y="2428962"/>
            <a:ext cx="9413" cy="1830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363781" y="2428962"/>
            <a:ext cx="5879" cy="1830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425341" y="2428962"/>
            <a:ext cx="816" cy="18208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91430" y="2428379"/>
            <a:ext cx="9807" cy="17859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159644" y="2428962"/>
            <a:ext cx="1974" cy="1792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8"/>
          <p:cNvSpPr txBox="1">
            <a:spLocks noChangeArrowheads="1"/>
          </p:cNvSpPr>
          <p:nvPr/>
        </p:nvSpPr>
        <p:spPr bwMode="auto">
          <a:xfrm rot="21435965">
            <a:off x="4816192" y="3469761"/>
            <a:ext cx="668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en-US" sz="2800" b="1" i="1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rf</a:t>
            </a:r>
            <a:endParaRPr lang="en-US" sz="2400" b="1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165" y="2454669"/>
            <a:ext cx="307929" cy="3974706"/>
          </a:xfrm>
          <a:prstGeom prst="rect">
            <a:avLst/>
          </a:prstGeom>
        </p:spPr>
      </p:pic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346016" y="2074275"/>
            <a:ext cx="159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Times New Roman" pitchFamily="18" charset="0"/>
              </a:rPr>
              <a:t>J</a:t>
            </a:r>
            <a:r>
              <a:rPr lang="en-US" sz="1600" b="1" baseline="-25000" dirty="0" err="1" smtClean="0">
                <a:latin typeface="Times New Roman" pitchFamily="18" charset="0"/>
              </a:rPr>
              <a:t>surf</a:t>
            </a:r>
            <a:endParaRPr lang="en-US" sz="1600" b="1" baseline="-2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8258-6FE2-4BD0-B1D0-77B035656A8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32" y="948508"/>
            <a:ext cx="5773050" cy="46698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3773" y="92630"/>
            <a:ext cx="10515600" cy="736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anose="04020705040A02060702" pitchFamily="82" charset="0"/>
              </a:rPr>
              <a:t>Nonlinear Setup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7" name="Picture 6" descr="Picture of slider on Tl sample_DSC47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892" y="3309468"/>
            <a:ext cx="152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8"/>
          <p:cNvGrpSpPr/>
          <p:nvPr/>
        </p:nvGrpSpPr>
        <p:grpSpPr>
          <a:xfrm>
            <a:off x="6981017" y="3957930"/>
            <a:ext cx="2447001" cy="2354998"/>
            <a:chOff x="6525490" y="3969602"/>
            <a:chExt cx="2447001" cy="2354998"/>
          </a:xfrm>
        </p:grpSpPr>
        <p:pic>
          <p:nvPicPr>
            <p:cNvPr id="10" name="Picture 13" descr="seagate_40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7767" y="4876800"/>
              <a:ext cx="1474724" cy="123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8047003" y="3969602"/>
              <a:ext cx="182597" cy="1174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8240010" y="4038600"/>
              <a:ext cx="675390" cy="838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497767" y="4038600"/>
              <a:ext cx="503233" cy="838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6525490" y="5257800"/>
              <a:ext cx="1143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itchFamily="18" charset="0"/>
                </a:rPr>
                <a:t>RF Coil</a:t>
              </a:r>
            </a:p>
            <a:p>
              <a:r>
                <a:rPr lang="en-US" dirty="0">
                  <a:latin typeface="Times New Roman" pitchFamily="18" charset="0"/>
                </a:rPr>
                <a:t>on slider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11716" y="6030879"/>
              <a:ext cx="1460775" cy="293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Superconductor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 rot="5400000" flipV="1">
            <a:off x="7239384" y="3212681"/>
            <a:ext cx="3810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46984" y="3669881"/>
            <a:ext cx="3810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5973618" y="3957930"/>
            <a:ext cx="1143000" cy="2308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   sample</a:t>
            </a:r>
            <a:endParaRPr kumimoji="0" lang="en-US" sz="18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8720"/>
              </p:ext>
            </p:extLst>
          </p:nvPr>
        </p:nvGraphicFramePr>
        <p:xfrm>
          <a:off x="7552517" y="561587"/>
          <a:ext cx="455334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80">
                  <a:extLst>
                    <a:ext uri="{9D8B030D-6E8A-4147-A177-3AD203B41FA5}">
                      <a16:colId xmlns:a16="http://schemas.microsoft.com/office/drawing/2014/main" val="168058916"/>
                    </a:ext>
                  </a:extLst>
                </a:gridCol>
                <a:gridCol w="1517780">
                  <a:extLst>
                    <a:ext uri="{9D8B030D-6E8A-4147-A177-3AD203B41FA5}">
                      <a16:colId xmlns:a16="http://schemas.microsoft.com/office/drawing/2014/main" val="3335689294"/>
                    </a:ext>
                  </a:extLst>
                </a:gridCol>
                <a:gridCol w="1517780">
                  <a:extLst>
                    <a:ext uri="{9D8B030D-6E8A-4147-A177-3AD203B41FA5}">
                      <a16:colId xmlns:a16="http://schemas.microsoft.com/office/drawing/2014/main" val="967318334"/>
                    </a:ext>
                  </a:extLst>
                </a:gridCol>
              </a:tblGrid>
              <a:tr h="3030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Setup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43226"/>
                  </a:ext>
                </a:extLst>
              </a:tr>
              <a:tr h="3030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3.6K-9.3K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921977"/>
                  </a:ext>
                </a:extLst>
              </a:tr>
              <a:tr h="5303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 Magnetic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200mT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&lt;200mT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96119"/>
                  </a:ext>
                </a:extLst>
              </a:tr>
              <a:tr h="486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1.2GHz– 2.0GHz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6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0464-6317-4955-8F5B-F3632DBA6A40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644594" y="324433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</a:p>
        </p:txBody>
      </p:sp>
      <p:sp>
        <p:nvSpPr>
          <p:cNvPr id="7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147988"/>
            <a:ext cx="5167697" cy="7410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Why P</a:t>
            </a:r>
            <a:r>
              <a:rPr lang="en-US" altLang="zh-TW" b="1" baseline="-250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3f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lang="en-US" altLang="zh-TW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05" y="1634243"/>
            <a:ext cx="6774598" cy="4429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" y="6063962"/>
            <a:ext cx="646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4375"/>
                </a:solidFill>
              </a:rPr>
              <a:t>D. E. Oates, Y. D. Agassi, B. H. </a:t>
            </a:r>
            <a:r>
              <a:rPr lang="en-US" dirty="0" err="1">
                <a:solidFill>
                  <a:srgbClr val="304375"/>
                </a:solidFill>
              </a:rPr>
              <a:t>Moeckly</a:t>
            </a:r>
            <a:r>
              <a:rPr lang="en-US" b="1" dirty="0" smtClean="0">
                <a:solidFill>
                  <a:srgbClr val="304375"/>
                </a:solidFill>
              </a:rPr>
              <a:t>, </a:t>
            </a:r>
          </a:p>
          <a:p>
            <a:r>
              <a:rPr lang="en-US" sz="1400" dirty="0"/>
              <a:t>IEEE TRANSACTIONS ON APPLIED SUPERCONDUCTIVITY, VOL. 17, NO. 2, JUNE 2007</a:t>
            </a:r>
            <a:endParaRPr lang="en-US" sz="1400" dirty="0">
              <a:solidFill>
                <a:srgbClr val="304375"/>
              </a:solidFill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76957" y="1166326"/>
            <a:ext cx="537443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1)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7595722" y="1055744"/>
            <a:ext cx="537443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2)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30408" y="1726163"/>
            <a:ext cx="4120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Superconducting Sample is the only Source</a:t>
            </a:r>
            <a:endParaRPr lang="en-US" sz="2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5763" y="-1033430"/>
            <a:ext cx="6058336" cy="86774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814985" y="4226767"/>
            <a:ext cx="1475472" cy="111604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41302" y="5306735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28062" y="2305390"/>
            <a:ext cx="131936" cy="152016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83168" y="1882722"/>
            <a:ext cx="1385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714791" y="4294790"/>
            <a:ext cx="1" cy="85805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07290" y="3179407"/>
            <a:ext cx="485192" cy="64614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80972" y="2779297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Transmission Line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37733" y="1784257"/>
            <a:ext cx="19737" cy="13951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56428" y="1386257"/>
            <a:ext cx="19626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Thermometer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35264" y="835552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Coaxial Cable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88474" y="5152847"/>
            <a:ext cx="2052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Connection to Probe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22082" y="1434435"/>
            <a:ext cx="2052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4K Plate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6196" y="6378543"/>
            <a:ext cx="1134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Bieler</a:t>
            </a: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de-DE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Michigan </a:t>
            </a:r>
            <a:r>
              <a:rPr lang="de-DE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4885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4156"/>
            <a:ext cx="12192000" cy="616562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987545" cy="63751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</a:rPr>
              <a:t>BULK NB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8" y="1212980"/>
            <a:ext cx="11288470" cy="54899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79" y="457198"/>
            <a:ext cx="9535886" cy="466141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" y="0"/>
            <a:ext cx="2959048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Times New Roman" pitchFamily="18" charset="0"/>
              </a:rPr>
              <a:t>Nb</a:t>
            </a:r>
            <a:r>
              <a:rPr lang="en-US" sz="3600" b="1" dirty="0" smtClean="0">
                <a:latin typeface="Times New Roman" pitchFamily="18" charset="0"/>
              </a:rPr>
              <a:t> on Copper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" y="6215938"/>
            <a:ext cx="2813803" cy="55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</a:rPr>
              <a:t>Thickness: 1</a:t>
            </a:r>
            <a:r>
              <a:rPr lang="el-GR" sz="3600" b="1" dirty="0" smtClean="0">
                <a:latin typeface="Times New Roman" pitchFamily="18" charset="0"/>
              </a:rPr>
              <a:t>μ</a:t>
            </a:r>
            <a:r>
              <a:rPr lang="en-US" sz="3600" b="1" dirty="0" smtClean="0">
                <a:latin typeface="Times New Roman" pitchFamily="18" charset="0"/>
              </a:rPr>
              <a:t>m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740</Words>
  <Application>Microsoft Office PowerPoint</Application>
  <PresentationFormat>Widescreen</PresentationFormat>
  <Paragraphs>211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Algerian</vt:lpstr>
      <vt:lpstr>Arial</vt:lpstr>
      <vt:lpstr>Calibri</vt:lpstr>
      <vt:lpstr>Calibri Light</vt:lpstr>
      <vt:lpstr>Cambria Math</vt:lpstr>
      <vt:lpstr>CMR12</vt:lpstr>
      <vt:lpstr>Comic Sans MS</vt:lpstr>
      <vt:lpstr>新細明體</vt:lpstr>
      <vt:lpstr>Symbol</vt:lpstr>
      <vt:lpstr>Tahoma</vt:lpstr>
      <vt:lpstr>Times New Roman</vt:lpstr>
      <vt:lpstr>Times-Roman</vt:lpstr>
      <vt:lpstr>Office Theme</vt:lpstr>
      <vt:lpstr>Formula</vt:lpstr>
      <vt:lpstr>Equation</vt:lpstr>
      <vt:lpstr>PowerPoint Presentation</vt:lpstr>
      <vt:lpstr>PowerPoint Presentation</vt:lpstr>
      <vt:lpstr>PowerPoint Presentation</vt:lpstr>
      <vt:lpstr>Surface Current Diagram</vt:lpstr>
      <vt:lpstr>PowerPoint Presentation</vt:lpstr>
      <vt:lpstr>Why P3f ?</vt:lpstr>
      <vt:lpstr>PowerPoint Presentation</vt:lpstr>
      <vt:lpstr>BULK NB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TF-JLAB-ECR-Nb-aAl2O3-332</vt:lpstr>
      <vt:lpstr>TF-JLAB-ECR-Nb-aAl2O3-353</vt:lpstr>
      <vt:lpstr>TF-JLAB-ECR-Nb-aAl2O3-353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Bahrom Oripov</dc:creator>
  <cp:lastModifiedBy>Bahrom Oripov</cp:lastModifiedBy>
  <cp:revision>114</cp:revision>
  <dcterms:created xsi:type="dcterms:W3CDTF">2016-07-21T21:26:25Z</dcterms:created>
  <dcterms:modified xsi:type="dcterms:W3CDTF">2016-07-29T04:51:25Z</dcterms:modified>
</cp:coreProperties>
</file>