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4"/>
  </p:notesMasterIdLst>
  <p:sldIdLst>
    <p:sldId id="256" r:id="rId2"/>
    <p:sldId id="349" r:id="rId3"/>
    <p:sldId id="333" r:id="rId4"/>
    <p:sldId id="357" r:id="rId5"/>
    <p:sldId id="290" r:id="rId6"/>
    <p:sldId id="345" r:id="rId7"/>
    <p:sldId id="346" r:id="rId8"/>
    <p:sldId id="347" r:id="rId9"/>
    <p:sldId id="350" r:id="rId10"/>
    <p:sldId id="363" r:id="rId11"/>
    <p:sldId id="364" r:id="rId12"/>
    <p:sldId id="365" r:id="rId13"/>
    <p:sldId id="368" r:id="rId14"/>
    <p:sldId id="351" r:id="rId15"/>
    <p:sldId id="370" r:id="rId16"/>
    <p:sldId id="376" r:id="rId17"/>
    <p:sldId id="369" r:id="rId18"/>
    <p:sldId id="375" r:id="rId19"/>
    <p:sldId id="373" r:id="rId20"/>
    <p:sldId id="352" r:id="rId21"/>
    <p:sldId id="353" r:id="rId22"/>
    <p:sldId id="372" r:id="rId23"/>
    <p:sldId id="359" r:id="rId24"/>
    <p:sldId id="360" r:id="rId25"/>
    <p:sldId id="361" r:id="rId26"/>
    <p:sldId id="374" r:id="rId27"/>
    <p:sldId id="278" r:id="rId28"/>
    <p:sldId id="287" r:id="rId29"/>
    <p:sldId id="356" r:id="rId30"/>
    <p:sldId id="354" r:id="rId31"/>
    <p:sldId id="367" r:id="rId32"/>
    <p:sldId id="34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y\Dropbox\Public\M1612\all_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fy\Dropbox\Public\M1612\all_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fy\Dropbox\Public\M1612\all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fy\Dropbox\Public\M1612\all_dat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fy\Dropbox\Public\M1612\all_dat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fy\Dropbox\Public\M1612\all_dat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8867346287168"/>
          <c:y val="7.3972267539069547E-2"/>
          <c:w val="0.75107085523047123"/>
          <c:h val="0.781272127660814"/>
        </c:manualLayout>
      </c:layout>
      <c:scatterChart>
        <c:scatterStyle val="smoothMarker"/>
        <c:varyColors val="0"/>
        <c:ser>
          <c:idx val="1"/>
          <c:order val="0"/>
          <c:tx>
            <c:v>Niobium 1400°C annealed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'[all_data.xlsx]SB1 2K'!$V$8:$V$21</c:f>
              <c:numCache>
                <c:formatCode>General</c:formatCode>
                <c:ptCount val="14"/>
                <c:pt idx="0">
                  <c:v>0</c:v>
                </c:pt>
                <c:pt idx="1">
                  <c:v>114.28370129922507</c:v>
                </c:pt>
                <c:pt idx="2">
                  <c:v>142.9944436723994</c:v>
                </c:pt>
                <c:pt idx="3">
                  <c:v>148.73659214703426</c:v>
                </c:pt>
                <c:pt idx="4">
                  <c:v>154.47874062166915</c:v>
                </c:pt>
                <c:pt idx="5">
                  <c:v>160.22088909630401</c:v>
                </c:pt>
                <c:pt idx="6">
                  <c:v>163.09196333362144</c:v>
                </c:pt>
                <c:pt idx="7">
                  <c:v>165.96303757093889</c:v>
                </c:pt>
                <c:pt idx="8">
                  <c:v>168.8341118082563</c:v>
                </c:pt>
                <c:pt idx="9">
                  <c:v>171.70518604557373</c:v>
                </c:pt>
                <c:pt idx="10">
                  <c:v>177.44733452020859</c:v>
                </c:pt>
                <c:pt idx="11">
                  <c:v>180.31840875752604</c:v>
                </c:pt>
                <c:pt idx="12">
                  <c:v>183.18948299484347</c:v>
                </c:pt>
                <c:pt idx="13">
                  <c:v>188.9316314694783</c:v>
                </c:pt>
              </c:numCache>
            </c:numRef>
          </c:xVal>
          <c:yVal>
            <c:numRef>
              <c:f>'[all_data.xlsx]SB1 2K'!$S$8:$S$21</c:f>
              <c:numCache>
                <c:formatCode>General</c:formatCode>
                <c:ptCount val="14"/>
                <c:pt idx="0">
                  <c:v>1</c:v>
                </c:pt>
                <c:pt idx="1">
                  <c:v>0.99547252117449359</c:v>
                </c:pt>
                <c:pt idx="2">
                  <c:v>0.98701641851708732</c:v>
                </c:pt>
                <c:pt idx="3">
                  <c:v>0.98489310400370822</c:v>
                </c:pt>
                <c:pt idx="4">
                  <c:v>0.97444111487483343</c:v>
                </c:pt>
                <c:pt idx="5">
                  <c:v>0.97817831018725043</c:v>
                </c:pt>
                <c:pt idx="6">
                  <c:v>0.97449434909282628</c:v>
                </c:pt>
                <c:pt idx="7">
                  <c:v>0.9828412764445934</c:v>
                </c:pt>
                <c:pt idx="8">
                  <c:v>0.97946577723570305</c:v>
                </c:pt>
                <c:pt idx="9">
                  <c:v>0.96560120511354441</c:v>
                </c:pt>
                <c:pt idx="10">
                  <c:v>0.51366924241546741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5BC-4733-B461-6F8C15CDB7A2}"/>
            </c:ext>
          </c:extLst>
        </c:ser>
        <c:ser>
          <c:idx val="3"/>
          <c:order val="1"/>
          <c:tx>
            <c:v>MgB2 (150 nm) on Nb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'[all_data.xlsx]TR5 2K'!$AE$2:$AE$13</c:f>
              <c:numCache>
                <c:formatCode>General</c:formatCode>
                <c:ptCount val="12"/>
                <c:pt idx="0">
                  <c:v>0</c:v>
                </c:pt>
                <c:pt idx="1">
                  <c:v>110.04305770835762</c:v>
                </c:pt>
                <c:pt idx="2">
                  <c:v>210.61175251135538</c:v>
                </c:pt>
                <c:pt idx="3">
                  <c:v>216.15615693883885</c:v>
                </c:pt>
                <c:pt idx="4">
                  <c:v>221.71156197485516</c:v>
                </c:pt>
                <c:pt idx="5">
                  <c:v>224.47574596144827</c:v>
                </c:pt>
                <c:pt idx="6">
                  <c:v>227.25250033025367</c:v>
                </c:pt>
                <c:pt idx="7">
                  <c:v>232.81856563273098</c:v>
                </c:pt>
                <c:pt idx="8">
                  <c:v>235.58086446886443</c:v>
                </c:pt>
                <c:pt idx="9">
                  <c:v>238.356353742392</c:v>
                </c:pt>
                <c:pt idx="10">
                  <c:v>241.13152740427137</c:v>
                </c:pt>
                <c:pt idx="11">
                  <c:v>243.8358899121412</c:v>
                </c:pt>
              </c:numCache>
            </c:numRef>
          </c:xVal>
          <c:yVal>
            <c:numRef>
              <c:f>'[all_data.xlsx]TR5 2K'!$AB$2:$AB$13</c:f>
              <c:numCache>
                <c:formatCode>General</c:formatCode>
                <c:ptCount val="12"/>
                <c:pt idx="0">
                  <c:v>1</c:v>
                </c:pt>
                <c:pt idx="1">
                  <c:v>0.99744132046562717</c:v>
                </c:pt>
                <c:pt idx="2">
                  <c:v>1.0141079701264066</c:v>
                </c:pt>
                <c:pt idx="3">
                  <c:v>1.0236054168659843</c:v>
                </c:pt>
                <c:pt idx="4">
                  <c:v>0.99133684397096555</c:v>
                </c:pt>
                <c:pt idx="5">
                  <c:v>0.9716851746625117</c:v>
                </c:pt>
                <c:pt idx="6">
                  <c:v>0.92001485643784064</c:v>
                </c:pt>
                <c:pt idx="7">
                  <c:v>0.76376488592999037</c:v>
                </c:pt>
                <c:pt idx="8">
                  <c:v>0.49680496545741742</c:v>
                </c:pt>
                <c:pt idx="9">
                  <c:v>0.19398545736287656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5BC-4733-B461-6F8C15CDB7A2}"/>
            </c:ext>
          </c:extLst>
        </c:ser>
        <c:ser>
          <c:idx val="0"/>
          <c:order val="2"/>
          <c:tx>
            <c:v>MgB2 (50 nm) on Nb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'[all_data.xlsx]TR3 2K'!$AM$13:$AM$26</c:f>
              <c:numCache>
                <c:formatCode>General</c:formatCode>
                <c:ptCount val="14"/>
                <c:pt idx="0">
                  <c:v>0</c:v>
                </c:pt>
                <c:pt idx="1">
                  <c:v>109.27812057450734</c:v>
                </c:pt>
                <c:pt idx="2">
                  <c:v>186.94887169995962</c:v>
                </c:pt>
                <c:pt idx="3">
                  <c:v>192.64722008681338</c:v>
                </c:pt>
                <c:pt idx="4">
                  <c:v>198.21646998584154</c:v>
                </c:pt>
                <c:pt idx="5">
                  <c:v>203.75133188116521</c:v>
                </c:pt>
                <c:pt idx="6">
                  <c:v>206.54867265596971</c:v>
                </c:pt>
                <c:pt idx="7">
                  <c:v>209.22458505777362</c:v>
                </c:pt>
                <c:pt idx="8">
                  <c:v>212.10815095952972</c:v>
                </c:pt>
                <c:pt idx="9">
                  <c:v>214.76908030373775</c:v>
                </c:pt>
                <c:pt idx="10">
                  <c:v>217.52867056798581</c:v>
                </c:pt>
                <c:pt idx="11">
                  <c:v>220.28794527883434</c:v>
                </c:pt>
                <c:pt idx="12">
                  <c:v>225.81866869011813</c:v>
                </c:pt>
                <c:pt idx="13">
                  <c:v>231.36219667028513</c:v>
                </c:pt>
              </c:numCache>
            </c:numRef>
          </c:xVal>
          <c:yVal>
            <c:numRef>
              <c:f>'[all_data.xlsx]TR3 2K'!$AO$13:$AO$26</c:f>
              <c:numCache>
                <c:formatCode>General</c:formatCode>
                <c:ptCount val="14"/>
                <c:pt idx="0">
                  <c:v>1</c:v>
                </c:pt>
                <c:pt idx="1">
                  <c:v>0.9794147247095395</c:v>
                </c:pt>
                <c:pt idx="2">
                  <c:v>0.9846876576020579</c:v>
                </c:pt>
                <c:pt idx="3">
                  <c:v>0.95067016513102842</c:v>
                </c:pt>
                <c:pt idx="4">
                  <c:v>1.00261799213894</c:v>
                </c:pt>
                <c:pt idx="5">
                  <c:v>0.97938334269278216</c:v>
                </c:pt>
                <c:pt idx="6">
                  <c:v>0.95712521118540161</c:v>
                </c:pt>
                <c:pt idx="7">
                  <c:v>0.6823829809265477</c:v>
                </c:pt>
                <c:pt idx="8">
                  <c:v>0.63673024489237418</c:v>
                </c:pt>
                <c:pt idx="9">
                  <c:v>0.31235092796864428</c:v>
                </c:pt>
                <c:pt idx="10">
                  <c:v>0.15490816932481027</c:v>
                </c:pt>
                <c:pt idx="11">
                  <c:v>4.7273817488757836E-2</c:v>
                </c:pt>
                <c:pt idx="12">
                  <c:v>0</c:v>
                </c:pt>
                <c:pt idx="13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5BC-4733-B461-6F8C15CDB7A2}"/>
            </c:ext>
          </c:extLst>
        </c:ser>
        <c:ser>
          <c:idx val="2"/>
          <c:order val="3"/>
          <c:tx>
            <c:v>MgB2 (300nm) on Nb</c:v>
          </c:tx>
          <c:xVal>
            <c:numRef>
              <c:f>'[all_data.xlsx]TR4 2K'!$AF$2:$AF$10</c:f>
              <c:numCache>
                <c:formatCode>General</c:formatCode>
                <c:ptCount val="9"/>
                <c:pt idx="0">
                  <c:v>0</c:v>
                </c:pt>
                <c:pt idx="1">
                  <c:v>109.52665214890588</c:v>
                </c:pt>
                <c:pt idx="2">
                  <c:v>204.01289221227557</c:v>
                </c:pt>
                <c:pt idx="3">
                  <c:v>209.902033647293</c:v>
                </c:pt>
                <c:pt idx="4">
                  <c:v>215.87811383402618</c:v>
                </c:pt>
                <c:pt idx="5">
                  <c:v>221.75069311361247</c:v>
                </c:pt>
                <c:pt idx="6">
                  <c:v>224.84969042126343</c:v>
                </c:pt>
                <c:pt idx="7">
                  <c:v>228.12772154922678</c:v>
                </c:pt>
                <c:pt idx="8">
                  <c:v>231.01149603706634</c:v>
                </c:pt>
              </c:numCache>
            </c:numRef>
          </c:xVal>
          <c:yVal>
            <c:numRef>
              <c:f>'[all_data.xlsx]TR4 2K'!$AB$2:$AB$11</c:f>
              <c:numCache>
                <c:formatCode>General</c:formatCode>
                <c:ptCount val="10"/>
                <c:pt idx="0">
                  <c:v>1</c:v>
                </c:pt>
                <c:pt idx="1">
                  <c:v>1.0007624283488363</c:v>
                </c:pt>
                <c:pt idx="2">
                  <c:v>1.0100031208525937</c:v>
                </c:pt>
                <c:pt idx="3">
                  <c:v>1.0118629987268966</c:v>
                </c:pt>
                <c:pt idx="4">
                  <c:v>0.96228204582585908</c:v>
                </c:pt>
                <c:pt idx="5">
                  <c:v>0.57784903745509786</c:v>
                </c:pt>
                <c:pt idx="6">
                  <c:v>0.27763727436865965</c:v>
                </c:pt>
                <c:pt idx="7">
                  <c:v>9.3950838756469673E-2</c:v>
                </c:pt>
                <c:pt idx="8">
                  <c:v>0</c:v>
                </c:pt>
                <c:pt idx="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289936"/>
        <c:axId val="160290328"/>
      </c:scatterChart>
      <c:valAx>
        <c:axId val="160289936"/>
        <c:scaling>
          <c:orientation val="minMax"/>
          <c:max val="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Magnetic</a:t>
                </a:r>
                <a:r>
                  <a:rPr lang="en-US"/>
                  <a:t> </a:t>
                </a:r>
                <a:r>
                  <a:rPr lang="en-US" sz="1400"/>
                  <a:t>Field [mT]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90328"/>
        <c:crosses val="autoZero"/>
        <c:crossBetween val="midCat"/>
      </c:valAx>
      <c:valAx>
        <c:axId val="160290328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Volume fraction in Meissner state at 0K</a:t>
                </a:r>
              </a:p>
            </c:rich>
          </c:tx>
          <c:layout>
            <c:manualLayout>
              <c:xMode val="edge"/>
              <c:yMode val="edge"/>
              <c:x val="3.1433864386883711E-2"/>
              <c:y val="8.4058233515571235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89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278821528682079"/>
          <c:y val="0.29549407704699476"/>
          <c:w val="0.38914094470159966"/>
          <c:h val="0.4243000777691368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88867346287168"/>
          <c:y val="7.3972267539069547E-2"/>
          <c:w val="0.75107085523047123"/>
          <c:h val="0.781272127660814"/>
        </c:manualLayout>
      </c:layout>
      <c:scatterChart>
        <c:scatterStyle val="smoothMarker"/>
        <c:varyColors val="0"/>
        <c:ser>
          <c:idx val="1"/>
          <c:order val="0"/>
          <c:tx>
            <c:v>Niobium 1400°C annealed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'[all_data.xlsx]SB1 2K'!$V$8:$V$21</c:f>
              <c:numCache>
                <c:formatCode>General</c:formatCode>
                <c:ptCount val="14"/>
                <c:pt idx="0">
                  <c:v>0</c:v>
                </c:pt>
                <c:pt idx="1">
                  <c:v>114.28370129922507</c:v>
                </c:pt>
                <c:pt idx="2">
                  <c:v>142.9944436723994</c:v>
                </c:pt>
                <c:pt idx="3">
                  <c:v>148.73659214703426</c:v>
                </c:pt>
                <c:pt idx="4">
                  <c:v>154.47874062166915</c:v>
                </c:pt>
                <c:pt idx="5">
                  <c:v>160.22088909630401</c:v>
                </c:pt>
                <c:pt idx="6">
                  <c:v>163.09196333362144</c:v>
                </c:pt>
                <c:pt idx="7">
                  <c:v>165.96303757093889</c:v>
                </c:pt>
                <c:pt idx="8">
                  <c:v>168.8341118082563</c:v>
                </c:pt>
                <c:pt idx="9">
                  <c:v>171.70518604557373</c:v>
                </c:pt>
                <c:pt idx="10">
                  <c:v>177.44733452020859</c:v>
                </c:pt>
                <c:pt idx="11">
                  <c:v>180.31840875752604</c:v>
                </c:pt>
                <c:pt idx="12">
                  <c:v>183.18948299484347</c:v>
                </c:pt>
                <c:pt idx="13">
                  <c:v>188.9316314694783</c:v>
                </c:pt>
              </c:numCache>
            </c:numRef>
          </c:xVal>
          <c:yVal>
            <c:numRef>
              <c:f>'[all_data.xlsx]SB1 2K'!$S$8:$S$21</c:f>
              <c:numCache>
                <c:formatCode>General</c:formatCode>
                <c:ptCount val="14"/>
                <c:pt idx="0">
                  <c:v>1</c:v>
                </c:pt>
                <c:pt idx="1">
                  <c:v>0.99547252117449359</c:v>
                </c:pt>
                <c:pt idx="2">
                  <c:v>0.98701641851708732</c:v>
                </c:pt>
                <c:pt idx="3">
                  <c:v>0.98489310400370822</c:v>
                </c:pt>
                <c:pt idx="4">
                  <c:v>0.97444111487483343</c:v>
                </c:pt>
                <c:pt idx="5">
                  <c:v>0.97817831018725043</c:v>
                </c:pt>
                <c:pt idx="6">
                  <c:v>0.97449434909282628</c:v>
                </c:pt>
                <c:pt idx="7">
                  <c:v>0.9828412764445934</c:v>
                </c:pt>
                <c:pt idx="8">
                  <c:v>0.97946577723570305</c:v>
                </c:pt>
                <c:pt idx="9">
                  <c:v>0.96560120511354441</c:v>
                </c:pt>
                <c:pt idx="10">
                  <c:v>0.51366924241546741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5BC-4733-B461-6F8C15CDB7A2}"/>
            </c:ext>
          </c:extLst>
        </c:ser>
        <c:ser>
          <c:idx val="3"/>
          <c:order val="1"/>
          <c:tx>
            <c:v>MgB2 (150 nm) on Nb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'[all_data.xlsx]TR5 2K'!$AE$2:$AE$13</c:f>
              <c:numCache>
                <c:formatCode>General</c:formatCode>
                <c:ptCount val="12"/>
                <c:pt idx="0">
                  <c:v>0</c:v>
                </c:pt>
                <c:pt idx="1">
                  <c:v>110.04305770835762</c:v>
                </c:pt>
                <c:pt idx="2">
                  <c:v>210.61175251135538</c:v>
                </c:pt>
                <c:pt idx="3">
                  <c:v>216.15615693883885</c:v>
                </c:pt>
                <c:pt idx="4">
                  <c:v>221.71156197485516</c:v>
                </c:pt>
                <c:pt idx="5">
                  <c:v>224.47574596144827</c:v>
                </c:pt>
                <c:pt idx="6">
                  <c:v>227.25250033025367</c:v>
                </c:pt>
                <c:pt idx="7">
                  <c:v>232.81856563273098</c:v>
                </c:pt>
                <c:pt idx="8">
                  <c:v>235.58086446886443</c:v>
                </c:pt>
                <c:pt idx="9">
                  <c:v>238.356353742392</c:v>
                </c:pt>
                <c:pt idx="10">
                  <c:v>241.13152740427137</c:v>
                </c:pt>
                <c:pt idx="11">
                  <c:v>243.8358899121412</c:v>
                </c:pt>
              </c:numCache>
            </c:numRef>
          </c:xVal>
          <c:yVal>
            <c:numRef>
              <c:f>'[all_data.xlsx]TR5 2K'!$AB$2:$AB$13</c:f>
              <c:numCache>
                <c:formatCode>General</c:formatCode>
                <c:ptCount val="12"/>
                <c:pt idx="0">
                  <c:v>1</c:v>
                </c:pt>
                <c:pt idx="1">
                  <c:v>0.99744132046562717</c:v>
                </c:pt>
                <c:pt idx="2">
                  <c:v>1.0141079701264066</c:v>
                </c:pt>
                <c:pt idx="3">
                  <c:v>1.0236054168659843</c:v>
                </c:pt>
                <c:pt idx="4">
                  <c:v>0.99133684397096555</c:v>
                </c:pt>
                <c:pt idx="5">
                  <c:v>0.9716851746625117</c:v>
                </c:pt>
                <c:pt idx="6">
                  <c:v>0.92001485643784064</c:v>
                </c:pt>
                <c:pt idx="7">
                  <c:v>0.76376488592999037</c:v>
                </c:pt>
                <c:pt idx="8">
                  <c:v>0.49680496545741742</c:v>
                </c:pt>
                <c:pt idx="9">
                  <c:v>0.19398545736287656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15BC-4733-B461-6F8C15CDB7A2}"/>
            </c:ext>
          </c:extLst>
        </c:ser>
        <c:ser>
          <c:idx val="0"/>
          <c:order val="2"/>
          <c:tx>
            <c:v>MgB2 (50 nm) on Nb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'[all_data.xlsx]TR3 2K'!$AM$13:$AM$26</c:f>
              <c:numCache>
                <c:formatCode>General</c:formatCode>
                <c:ptCount val="14"/>
                <c:pt idx="0">
                  <c:v>0</c:v>
                </c:pt>
                <c:pt idx="1">
                  <c:v>109.27812057450734</c:v>
                </c:pt>
                <c:pt idx="2">
                  <c:v>186.94887169995962</c:v>
                </c:pt>
                <c:pt idx="3">
                  <c:v>192.64722008681338</c:v>
                </c:pt>
                <c:pt idx="4">
                  <c:v>198.21646998584154</c:v>
                </c:pt>
                <c:pt idx="5">
                  <c:v>203.75133188116521</c:v>
                </c:pt>
                <c:pt idx="6">
                  <c:v>206.54867265596971</c:v>
                </c:pt>
                <c:pt idx="7">
                  <c:v>209.22458505777362</c:v>
                </c:pt>
                <c:pt idx="8">
                  <c:v>212.10815095952972</c:v>
                </c:pt>
                <c:pt idx="9">
                  <c:v>214.76908030373775</c:v>
                </c:pt>
                <c:pt idx="10">
                  <c:v>217.52867056798581</c:v>
                </c:pt>
                <c:pt idx="11">
                  <c:v>220.28794527883434</c:v>
                </c:pt>
                <c:pt idx="12">
                  <c:v>225.81866869011813</c:v>
                </c:pt>
                <c:pt idx="13">
                  <c:v>231.36219667028513</c:v>
                </c:pt>
              </c:numCache>
            </c:numRef>
          </c:xVal>
          <c:yVal>
            <c:numRef>
              <c:f>'[all_data.xlsx]TR3 2K'!$AO$13:$AO$26</c:f>
              <c:numCache>
                <c:formatCode>General</c:formatCode>
                <c:ptCount val="14"/>
                <c:pt idx="0">
                  <c:v>1</c:v>
                </c:pt>
                <c:pt idx="1">
                  <c:v>0.9794147247095395</c:v>
                </c:pt>
                <c:pt idx="2">
                  <c:v>0.9846876576020579</c:v>
                </c:pt>
                <c:pt idx="3">
                  <c:v>0.95067016513102842</c:v>
                </c:pt>
                <c:pt idx="4">
                  <c:v>1.00261799213894</c:v>
                </c:pt>
                <c:pt idx="5">
                  <c:v>0.97938334269278216</c:v>
                </c:pt>
                <c:pt idx="6">
                  <c:v>0.95712521118540161</c:v>
                </c:pt>
                <c:pt idx="7">
                  <c:v>0.6823829809265477</c:v>
                </c:pt>
                <c:pt idx="8">
                  <c:v>0.63673024489237418</c:v>
                </c:pt>
                <c:pt idx="9">
                  <c:v>0.31235092796864428</c:v>
                </c:pt>
                <c:pt idx="10">
                  <c:v>0.15490816932481027</c:v>
                </c:pt>
                <c:pt idx="11">
                  <c:v>4.7273817488757836E-2</c:v>
                </c:pt>
                <c:pt idx="12">
                  <c:v>0</c:v>
                </c:pt>
                <c:pt idx="13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5BC-4733-B461-6F8C15CDB7A2}"/>
            </c:ext>
          </c:extLst>
        </c:ser>
        <c:ser>
          <c:idx val="2"/>
          <c:order val="3"/>
          <c:tx>
            <c:v>MgB2 (300nm) on Nb</c:v>
          </c:tx>
          <c:xVal>
            <c:numRef>
              <c:f>'[all_data.xlsx]TR4 2K'!$AF$2:$AF$10</c:f>
              <c:numCache>
                <c:formatCode>General</c:formatCode>
                <c:ptCount val="9"/>
                <c:pt idx="0">
                  <c:v>0</c:v>
                </c:pt>
                <c:pt idx="1">
                  <c:v>109.52665214890588</c:v>
                </c:pt>
                <c:pt idx="2">
                  <c:v>204.01289221227557</c:v>
                </c:pt>
                <c:pt idx="3">
                  <c:v>209.902033647293</c:v>
                </c:pt>
                <c:pt idx="4">
                  <c:v>215.87811383402618</c:v>
                </c:pt>
                <c:pt idx="5">
                  <c:v>221.75069311361247</c:v>
                </c:pt>
                <c:pt idx="6">
                  <c:v>224.84969042126343</c:v>
                </c:pt>
                <c:pt idx="7">
                  <c:v>228.12772154922678</c:v>
                </c:pt>
                <c:pt idx="8">
                  <c:v>231.01149603706634</c:v>
                </c:pt>
              </c:numCache>
            </c:numRef>
          </c:xVal>
          <c:yVal>
            <c:numRef>
              <c:f>'[all_data.xlsx]TR4 2K'!$AB$2:$AB$11</c:f>
              <c:numCache>
                <c:formatCode>General</c:formatCode>
                <c:ptCount val="10"/>
                <c:pt idx="0">
                  <c:v>1</c:v>
                </c:pt>
                <c:pt idx="1">
                  <c:v>1.0007624283488363</c:v>
                </c:pt>
                <c:pt idx="2">
                  <c:v>1.0100031208525937</c:v>
                </c:pt>
                <c:pt idx="3">
                  <c:v>1.0118629987268966</c:v>
                </c:pt>
                <c:pt idx="4">
                  <c:v>0.96228204582585908</c:v>
                </c:pt>
                <c:pt idx="5">
                  <c:v>0.57784903745509786</c:v>
                </c:pt>
                <c:pt idx="6">
                  <c:v>0.27763727436865965</c:v>
                </c:pt>
                <c:pt idx="7">
                  <c:v>9.3950838756469673E-2</c:v>
                </c:pt>
                <c:pt idx="8">
                  <c:v>0</c:v>
                </c:pt>
                <c:pt idx="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291112"/>
        <c:axId val="160291504"/>
      </c:scatterChart>
      <c:valAx>
        <c:axId val="160291112"/>
        <c:scaling>
          <c:orientation val="minMax"/>
          <c:max val="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Magnetic</a:t>
                </a:r>
                <a:r>
                  <a:rPr lang="en-US"/>
                  <a:t> </a:t>
                </a:r>
                <a:r>
                  <a:rPr lang="en-US" sz="1400"/>
                  <a:t>Field [mT]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91504"/>
        <c:crosses val="autoZero"/>
        <c:crossBetween val="midCat"/>
      </c:valAx>
      <c:valAx>
        <c:axId val="160291504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Volume fraction in Meissner state at 0K</a:t>
                </a:r>
              </a:p>
            </c:rich>
          </c:tx>
          <c:layout>
            <c:manualLayout>
              <c:xMode val="edge"/>
              <c:yMode val="edge"/>
              <c:x val="3.1433864386883711E-2"/>
              <c:y val="8.4058233515571235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91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MgB2 (300nm) on Nb</a:t>
            </a:r>
            <a:endParaRPr lang="zh-C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errBars>
            <c:errDir val="y"/>
            <c:errBarType val="both"/>
            <c:errValType val="cust"/>
            <c:noEndCap val="0"/>
            <c:plus>
              <c:numRef>
                <c:f>[all_data.xlsx]COMPARISONS!$C$55:$C$57</c:f>
                <c:numCache>
                  <c:formatCode>General</c:formatCode>
                  <c:ptCount val="3"/>
                  <c:pt idx="0">
                    <c:v>4</c:v>
                  </c:pt>
                  <c:pt idx="1">
                    <c:v>3</c:v>
                  </c:pt>
                  <c:pt idx="2">
                    <c:v>6</c:v>
                  </c:pt>
                </c:numCache>
              </c:numRef>
            </c:plus>
            <c:minus>
              <c:numRef>
                <c:f>[all_data.xlsx]COMPARISONS!$C$55:$C$57</c:f>
                <c:numCache>
                  <c:formatCode>General</c:formatCode>
                  <c:ptCount val="3"/>
                  <c:pt idx="0">
                    <c:v>4</c:v>
                  </c:pt>
                  <c:pt idx="1">
                    <c:v>3</c:v>
                  </c:pt>
                  <c:pt idx="2">
                    <c:v>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[all_data.xlsx]COMPARISONS!$D$55:$D$57</c:f>
              <c:numCache>
                <c:formatCode>General</c:formatCode>
                <c:ptCount val="3"/>
                <c:pt idx="0">
                  <c:v>6.7319211102994894E-2</c:v>
                </c:pt>
                <c:pt idx="1">
                  <c:v>0.32459196493791082</c:v>
                </c:pt>
                <c:pt idx="2">
                  <c:v>0.77249846603360139</c:v>
                </c:pt>
              </c:numCache>
            </c:numRef>
          </c:xVal>
          <c:yVal>
            <c:numRef>
              <c:f>[all_data.xlsx]COMPARISONS!$B$55:$B$57</c:f>
              <c:numCache>
                <c:formatCode>General</c:formatCode>
                <c:ptCount val="3"/>
                <c:pt idx="0">
                  <c:v>212</c:v>
                </c:pt>
                <c:pt idx="1">
                  <c:v>148</c:v>
                </c:pt>
                <c:pt idx="2">
                  <c:v>50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7A-46D2-80FE-0E22904C9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292288"/>
        <c:axId val="160292680"/>
      </c:scatterChart>
      <c:valAx>
        <c:axId val="160292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(T/9.25K)^2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92680"/>
        <c:crosses val="autoZero"/>
        <c:crossBetween val="midCat"/>
      </c:valAx>
      <c:valAx>
        <c:axId val="16029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Field of first entry [mT]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92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Nb3Sn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0000000000001E-2"/>
                  <c:y val="6.48148148148148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Parallel</a:t>
                    </a:r>
                    <a:r>
                      <a:rPr lang="en-US" baseline="0"/>
                      <a:t> Bullet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333333333333332E-3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Transverse Bullets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Disk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'[all_data.xlsx]Field of first entry 0K al'!$F$2:$F$9</c:f>
                <c:numCache>
                  <c:formatCode>General</c:formatCode>
                  <c:ptCount val="8"/>
                  <c:pt idx="0">
                    <c:v>1.5</c:v>
                  </c:pt>
                  <c:pt idx="1">
                    <c:v>9</c:v>
                  </c:pt>
                  <c:pt idx="2">
                    <c:v>12</c:v>
                  </c:pt>
                  <c:pt idx="3">
                    <c:v>8</c:v>
                  </c:pt>
                  <c:pt idx="4">
                    <c:v>3</c:v>
                  </c:pt>
                  <c:pt idx="5">
                    <c:v>1.5</c:v>
                  </c:pt>
                  <c:pt idx="6">
                    <c:v>3</c:v>
                  </c:pt>
                  <c:pt idx="7">
                    <c:v>1.5</c:v>
                  </c:pt>
                </c:numCache>
              </c:numRef>
            </c:plus>
            <c:minus>
              <c:numRef>
                <c:f>'[all_data.xlsx]Field of first entry 0K al'!$F$2:$F$9</c:f>
                <c:numCache>
                  <c:formatCode>General</c:formatCode>
                  <c:ptCount val="8"/>
                  <c:pt idx="0">
                    <c:v>1.5</c:v>
                  </c:pt>
                  <c:pt idx="1">
                    <c:v>9</c:v>
                  </c:pt>
                  <c:pt idx="2">
                    <c:v>12</c:v>
                  </c:pt>
                  <c:pt idx="3">
                    <c:v>8</c:v>
                  </c:pt>
                  <c:pt idx="4">
                    <c:v>3</c:v>
                  </c:pt>
                  <c:pt idx="5">
                    <c:v>1.5</c:v>
                  </c:pt>
                  <c:pt idx="6">
                    <c:v>3</c:v>
                  </c:pt>
                  <c:pt idx="7">
                    <c:v>1.5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'[all_data.xlsx]Field of first entry 0K al'!$D$2:$D$6</c:f>
              <c:numCache>
                <c:formatCode>General</c:formatCode>
                <c:ptCount val="5"/>
                <c:pt idx="0">
                  <c:v>2000</c:v>
                </c:pt>
                <c:pt idx="1">
                  <c:v>2000</c:v>
                </c:pt>
                <c:pt idx="2">
                  <c:v>1000</c:v>
                </c:pt>
                <c:pt idx="3">
                  <c:v>3500</c:v>
                </c:pt>
                <c:pt idx="4">
                  <c:v>2000</c:v>
                </c:pt>
              </c:numCache>
            </c:numRef>
          </c:xVal>
          <c:yVal>
            <c:numRef>
              <c:f>'[all_data.xlsx]Field of first entry 0K al'!$E$2:$E$6</c:f>
              <c:numCache>
                <c:formatCode>General</c:formatCode>
                <c:ptCount val="5"/>
                <c:pt idx="0">
                  <c:v>239</c:v>
                </c:pt>
                <c:pt idx="1">
                  <c:v>243</c:v>
                </c:pt>
                <c:pt idx="2">
                  <c:v>255</c:v>
                </c:pt>
                <c:pt idx="3">
                  <c:v>245</c:v>
                </c:pt>
                <c:pt idx="4">
                  <c:v>223</c:v>
                </c:pt>
              </c:numCache>
            </c:numRef>
          </c:yVal>
          <c:smooth val="0"/>
        </c:ser>
        <c:ser>
          <c:idx val="1"/>
          <c:order val="1"/>
          <c:tx>
            <c:v>MgB2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Disk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Disk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Disk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'[all_data.xlsx]Field of first entry 0K al'!$F$7:$F$9</c:f>
                <c:numCache>
                  <c:formatCode>General</c:formatCode>
                  <c:ptCount val="3"/>
                  <c:pt idx="0">
                    <c:v>1.5</c:v>
                  </c:pt>
                  <c:pt idx="1">
                    <c:v>3</c:v>
                  </c:pt>
                  <c:pt idx="2">
                    <c:v>1.5</c:v>
                  </c:pt>
                </c:numCache>
              </c:numRef>
            </c:plus>
            <c:minus>
              <c:numRef>
                <c:f>'[all_data.xlsx]Field of first entry 0K al'!$F$7:$F$9</c:f>
                <c:numCache>
                  <c:formatCode>General</c:formatCode>
                  <c:ptCount val="3"/>
                  <c:pt idx="0">
                    <c:v>1.5</c:v>
                  </c:pt>
                  <c:pt idx="1">
                    <c:v>3</c:v>
                  </c:pt>
                  <c:pt idx="2">
                    <c:v>1.5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'[all_data.xlsx]Field of first entry 0K al'!$D$7:$D$9</c:f>
              <c:numCache>
                <c:formatCode>General</c:formatCode>
                <c:ptCount val="3"/>
                <c:pt idx="0">
                  <c:v>150</c:v>
                </c:pt>
                <c:pt idx="1">
                  <c:v>50</c:v>
                </c:pt>
                <c:pt idx="2">
                  <c:v>300</c:v>
                </c:pt>
              </c:numCache>
            </c:numRef>
          </c:xVal>
          <c:yVal>
            <c:numRef>
              <c:f>'[all_data.xlsx]Field of first entry 0K al'!$E$7:$E$9</c:f>
              <c:numCache>
                <c:formatCode>General</c:formatCode>
                <c:ptCount val="3"/>
                <c:pt idx="0">
                  <c:v>240</c:v>
                </c:pt>
                <c:pt idx="1">
                  <c:v>223</c:v>
                </c:pt>
                <c:pt idx="2">
                  <c:v>229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0293464"/>
        <c:axId val="160293856"/>
      </c:scatterChart>
      <c:valAx>
        <c:axId val="160293464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Film Thickness [nm]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93856"/>
        <c:crosses val="autoZero"/>
        <c:crossBetween val="midCat"/>
      </c:valAx>
      <c:valAx>
        <c:axId val="160293856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Field of first entry [mT]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93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25146873564577527"/>
          <c:y val="4.6499883851289253E-2"/>
          <c:w val="0.1106988188976378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Nb3Sn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0000000000001E-2"/>
                  <c:y val="6.48148148148148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Parallel</a:t>
                    </a:r>
                    <a:r>
                      <a:rPr lang="en-US" baseline="0"/>
                      <a:t> Bullet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333333333333332E-3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Transverse Bullets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Disk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'[all_data.xlsx]Field of first entry 0K al'!$F$2:$F$9</c:f>
                <c:numCache>
                  <c:formatCode>General</c:formatCode>
                  <c:ptCount val="8"/>
                  <c:pt idx="0">
                    <c:v>1.5</c:v>
                  </c:pt>
                  <c:pt idx="1">
                    <c:v>9</c:v>
                  </c:pt>
                  <c:pt idx="2">
                    <c:v>12</c:v>
                  </c:pt>
                  <c:pt idx="3">
                    <c:v>8</c:v>
                  </c:pt>
                  <c:pt idx="4">
                    <c:v>3</c:v>
                  </c:pt>
                  <c:pt idx="5">
                    <c:v>1.5</c:v>
                  </c:pt>
                  <c:pt idx="6">
                    <c:v>3</c:v>
                  </c:pt>
                  <c:pt idx="7">
                    <c:v>1.5</c:v>
                  </c:pt>
                </c:numCache>
              </c:numRef>
            </c:plus>
            <c:minus>
              <c:numRef>
                <c:f>'[all_data.xlsx]Field of first entry 0K al'!$F$2:$F$9</c:f>
                <c:numCache>
                  <c:formatCode>General</c:formatCode>
                  <c:ptCount val="8"/>
                  <c:pt idx="0">
                    <c:v>1.5</c:v>
                  </c:pt>
                  <c:pt idx="1">
                    <c:v>9</c:v>
                  </c:pt>
                  <c:pt idx="2">
                    <c:v>12</c:v>
                  </c:pt>
                  <c:pt idx="3">
                    <c:v>8</c:v>
                  </c:pt>
                  <c:pt idx="4">
                    <c:v>3</c:v>
                  </c:pt>
                  <c:pt idx="5">
                    <c:v>1.5</c:v>
                  </c:pt>
                  <c:pt idx="6">
                    <c:v>3</c:v>
                  </c:pt>
                  <c:pt idx="7">
                    <c:v>1.5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'[all_data.xlsx]Field of first entry 0K al'!$D$2:$D$6</c:f>
              <c:numCache>
                <c:formatCode>General</c:formatCode>
                <c:ptCount val="5"/>
                <c:pt idx="0">
                  <c:v>2000</c:v>
                </c:pt>
                <c:pt idx="1">
                  <c:v>2000</c:v>
                </c:pt>
                <c:pt idx="2">
                  <c:v>1000</c:v>
                </c:pt>
                <c:pt idx="3">
                  <c:v>3500</c:v>
                </c:pt>
                <c:pt idx="4">
                  <c:v>2000</c:v>
                </c:pt>
              </c:numCache>
            </c:numRef>
          </c:xVal>
          <c:yVal>
            <c:numRef>
              <c:f>'[all_data.xlsx]Field of first entry 0K al'!$E$2:$E$6</c:f>
              <c:numCache>
                <c:formatCode>General</c:formatCode>
                <c:ptCount val="5"/>
                <c:pt idx="0">
                  <c:v>239</c:v>
                </c:pt>
                <c:pt idx="1">
                  <c:v>243</c:v>
                </c:pt>
                <c:pt idx="2">
                  <c:v>255</c:v>
                </c:pt>
                <c:pt idx="3">
                  <c:v>245</c:v>
                </c:pt>
                <c:pt idx="4">
                  <c:v>223</c:v>
                </c:pt>
              </c:numCache>
            </c:numRef>
          </c:yVal>
          <c:smooth val="0"/>
        </c:ser>
        <c:ser>
          <c:idx val="1"/>
          <c:order val="1"/>
          <c:tx>
            <c:v>MgB2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Disk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Disk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Disk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'[all_data.xlsx]Field of first entry 0K al'!$F$7:$F$9</c:f>
                <c:numCache>
                  <c:formatCode>General</c:formatCode>
                  <c:ptCount val="3"/>
                  <c:pt idx="0">
                    <c:v>1.5</c:v>
                  </c:pt>
                  <c:pt idx="1">
                    <c:v>3</c:v>
                  </c:pt>
                  <c:pt idx="2">
                    <c:v>1.5</c:v>
                  </c:pt>
                </c:numCache>
              </c:numRef>
            </c:plus>
            <c:minus>
              <c:numRef>
                <c:f>'[all_data.xlsx]Field of first entry 0K al'!$F$7:$F$9</c:f>
                <c:numCache>
                  <c:formatCode>General</c:formatCode>
                  <c:ptCount val="3"/>
                  <c:pt idx="0">
                    <c:v>1.5</c:v>
                  </c:pt>
                  <c:pt idx="1">
                    <c:v>3</c:v>
                  </c:pt>
                  <c:pt idx="2">
                    <c:v>1.5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'[all_data.xlsx]Field of first entry 0K al'!$D$7:$D$9</c:f>
              <c:numCache>
                <c:formatCode>General</c:formatCode>
                <c:ptCount val="3"/>
                <c:pt idx="0">
                  <c:v>150</c:v>
                </c:pt>
                <c:pt idx="1">
                  <c:v>50</c:v>
                </c:pt>
                <c:pt idx="2">
                  <c:v>300</c:v>
                </c:pt>
              </c:numCache>
            </c:numRef>
          </c:xVal>
          <c:yVal>
            <c:numRef>
              <c:f>'[all_data.xlsx]Field of first entry 0K al'!$E$7:$E$9</c:f>
              <c:numCache>
                <c:formatCode>General</c:formatCode>
                <c:ptCount val="3"/>
                <c:pt idx="0">
                  <c:v>240</c:v>
                </c:pt>
                <c:pt idx="1">
                  <c:v>223</c:v>
                </c:pt>
                <c:pt idx="2">
                  <c:v>229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0294640"/>
        <c:axId val="160295032"/>
      </c:scatterChart>
      <c:valAx>
        <c:axId val="160294640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Film Thickness [nm]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95032"/>
        <c:crosses val="autoZero"/>
        <c:crossBetween val="midCat"/>
      </c:valAx>
      <c:valAx>
        <c:axId val="160295032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Field of first entry [mT]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94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25146873564577527"/>
          <c:y val="4.6499883851289253E-2"/>
          <c:w val="0.1106988188976378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Nb3Sn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0000000000001E-2"/>
                  <c:y val="6.48148148148148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Parallel</a:t>
                    </a:r>
                    <a:r>
                      <a:rPr lang="en-US" baseline="0"/>
                      <a:t> Bullet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333333333333332E-3"/>
                  <c:y val="-5.55555555555555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Transverse Bullets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Disk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'[all_data.xlsx]Field of first entry 0K al'!$F$2:$F$9</c:f>
                <c:numCache>
                  <c:formatCode>General</c:formatCode>
                  <c:ptCount val="8"/>
                  <c:pt idx="0">
                    <c:v>1.5</c:v>
                  </c:pt>
                  <c:pt idx="1">
                    <c:v>9</c:v>
                  </c:pt>
                  <c:pt idx="2">
                    <c:v>12</c:v>
                  </c:pt>
                  <c:pt idx="3">
                    <c:v>8</c:v>
                  </c:pt>
                  <c:pt idx="4">
                    <c:v>3</c:v>
                  </c:pt>
                  <c:pt idx="5">
                    <c:v>1.5</c:v>
                  </c:pt>
                  <c:pt idx="6">
                    <c:v>3</c:v>
                  </c:pt>
                  <c:pt idx="7">
                    <c:v>1.5</c:v>
                  </c:pt>
                </c:numCache>
              </c:numRef>
            </c:plus>
            <c:minus>
              <c:numRef>
                <c:f>'[all_data.xlsx]Field of first entry 0K al'!$F$2:$F$9</c:f>
                <c:numCache>
                  <c:formatCode>General</c:formatCode>
                  <c:ptCount val="8"/>
                  <c:pt idx="0">
                    <c:v>1.5</c:v>
                  </c:pt>
                  <c:pt idx="1">
                    <c:v>9</c:v>
                  </c:pt>
                  <c:pt idx="2">
                    <c:v>12</c:v>
                  </c:pt>
                  <c:pt idx="3">
                    <c:v>8</c:v>
                  </c:pt>
                  <c:pt idx="4">
                    <c:v>3</c:v>
                  </c:pt>
                  <c:pt idx="5">
                    <c:v>1.5</c:v>
                  </c:pt>
                  <c:pt idx="6">
                    <c:v>3</c:v>
                  </c:pt>
                  <c:pt idx="7">
                    <c:v>1.5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'[all_data.xlsx]Field of first entry 0K al'!$D$2:$D$6</c:f>
              <c:numCache>
                <c:formatCode>General</c:formatCode>
                <c:ptCount val="5"/>
                <c:pt idx="0">
                  <c:v>2000</c:v>
                </c:pt>
                <c:pt idx="1">
                  <c:v>2000</c:v>
                </c:pt>
                <c:pt idx="2">
                  <c:v>1000</c:v>
                </c:pt>
                <c:pt idx="3">
                  <c:v>3500</c:v>
                </c:pt>
                <c:pt idx="4">
                  <c:v>2000</c:v>
                </c:pt>
              </c:numCache>
            </c:numRef>
          </c:xVal>
          <c:yVal>
            <c:numRef>
              <c:f>'[all_data.xlsx]Field of first entry 0K al'!$E$2:$E$6</c:f>
              <c:numCache>
                <c:formatCode>General</c:formatCode>
                <c:ptCount val="5"/>
                <c:pt idx="0">
                  <c:v>239</c:v>
                </c:pt>
                <c:pt idx="1">
                  <c:v>243</c:v>
                </c:pt>
                <c:pt idx="2">
                  <c:v>255</c:v>
                </c:pt>
                <c:pt idx="3">
                  <c:v>245</c:v>
                </c:pt>
                <c:pt idx="4">
                  <c:v>223</c:v>
                </c:pt>
              </c:numCache>
            </c:numRef>
          </c:yVal>
          <c:smooth val="0"/>
        </c:ser>
        <c:ser>
          <c:idx val="1"/>
          <c:order val="1"/>
          <c:tx>
            <c:v>MgB2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Disk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Disk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Disk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'[all_data.xlsx]Field of first entry 0K al'!$F$7:$F$9</c:f>
                <c:numCache>
                  <c:formatCode>General</c:formatCode>
                  <c:ptCount val="3"/>
                  <c:pt idx="0">
                    <c:v>1.5</c:v>
                  </c:pt>
                  <c:pt idx="1">
                    <c:v>3</c:v>
                  </c:pt>
                  <c:pt idx="2">
                    <c:v>1.5</c:v>
                  </c:pt>
                </c:numCache>
              </c:numRef>
            </c:plus>
            <c:minus>
              <c:numRef>
                <c:f>'[all_data.xlsx]Field of first entry 0K al'!$F$7:$F$9</c:f>
                <c:numCache>
                  <c:formatCode>General</c:formatCode>
                  <c:ptCount val="3"/>
                  <c:pt idx="0">
                    <c:v>1.5</c:v>
                  </c:pt>
                  <c:pt idx="1">
                    <c:v>3</c:v>
                  </c:pt>
                  <c:pt idx="2">
                    <c:v>1.5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'[all_data.xlsx]Field of first entry 0K al'!$D$7:$D$9</c:f>
              <c:numCache>
                <c:formatCode>General</c:formatCode>
                <c:ptCount val="3"/>
                <c:pt idx="0">
                  <c:v>150</c:v>
                </c:pt>
                <c:pt idx="1">
                  <c:v>50</c:v>
                </c:pt>
                <c:pt idx="2">
                  <c:v>300</c:v>
                </c:pt>
              </c:numCache>
            </c:numRef>
          </c:xVal>
          <c:yVal>
            <c:numRef>
              <c:f>'[all_data.xlsx]Field of first entry 0K al'!$E$7:$E$9</c:f>
              <c:numCache>
                <c:formatCode>General</c:formatCode>
                <c:ptCount val="3"/>
                <c:pt idx="0">
                  <c:v>240</c:v>
                </c:pt>
                <c:pt idx="1">
                  <c:v>223</c:v>
                </c:pt>
                <c:pt idx="2">
                  <c:v>229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0295816"/>
        <c:axId val="160296208"/>
      </c:scatterChart>
      <c:valAx>
        <c:axId val="160295816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Film Thickness [nm]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96208"/>
        <c:crosses val="autoZero"/>
        <c:crossBetween val="midCat"/>
      </c:valAx>
      <c:valAx>
        <c:axId val="160296208"/>
        <c:scaling>
          <c:orientation val="minMax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Field of first entry [mT]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95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25146873564577527"/>
          <c:y val="4.6499883851289253E-2"/>
          <c:w val="0.1106988188976378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0.78596</cdr:x>
      <cdr:y>0.28788</cdr:y>
    </cdr:from>
    <cdr:to>
      <cdr:x>0.79415</cdr:x>
      <cdr:y>0.39394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6912768" y="1368152"/>
          <a:ext cx="72008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0.79415</cdr:x>
      <cdr:y>0.28788</cdr:y>
    </cdr:from>
    <cdr:to>
      <cdr:x>0.85146</cdr:x>
      <cdr:y>0.37879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6984776" y="1368152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0.78596</cdr:x>
      <cdr:y>0.28788</cdr:y>
    </cdr:from>
    <cdr:to>
      <cdr:x>0.79415</cdr:x>
      <cdr:y>0.39394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6912768" y="1368152"/>
          <a:ext cx="72008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0.79415</cdr:x>
      <cdr:y>0.28788</cdr:y>
    </cdr:from>
    <cdr:to>
      <cdr:x>0.85146</cdr:x>
      <cdr:y>0.37879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6984776" y="1368152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0.78596</cdr:x>
      <cdr:y>0.28788</cdr:y>
    </cdr:from>
    <cdr:to>
      <cdr:x>0.79415</cdr:x>
      <cdr:y>0.39394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6912768" y="1368152"/>
          <a:ext cx="72008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0.79415</cdr:x>
      <cdr:y>0.28788</cdr:y>
    </cdr:from>
    <cdr:to>
      <cdr:x>0.85146</cdr:x>
      <cdr:y>0.37879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6984776" y="1368152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D3268-39D3-4849-8CC7-E857D62270B2}" type="datetimeFigureOut">
              <a:rPr lang="en-CA" smtClean="0"/>
              <a:t>29/07/2016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77839-57F2-40C5-9297-934A8D740A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143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39-57F2-40C5-9297-934A8D740A74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025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39-57F2-40C5-9297-934A8D740A7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78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39-57F2-40C5-9297-934A8D740A74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659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E36C3E-AE3E-420B-A69A-1EC6E503C955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878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39-57F2-40C5-9297-934A8D740A74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183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77839-57F2-40C5-9297-934A8D740A7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655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94BBA5-50D7-4423-8C4E-6BDD1E7FEB21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075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213CA7-6DA9-4839-ACFA-838998D65D83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5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18FB51-B487-4AB5-9915-4B82B7F82AB0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18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8A6C54-4C18-4A0D-882B-C80D0584170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99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202BE7-3ECD-456B-8876-0959708698A4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555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7802AB-4B3D-462D-80FF-EF21F1978076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944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17715C7-C804-44E6-9F57-14E1549C548A}" type="datetime4">
              <a:rPr lang="en-US" smtClean="0"/>
              <a:t>July 29, 2016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B3DB677-FEFD-4453-ABE0-3B1F584AD170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EA27-5E6B-492F-82DA-AA88311765C9}" type="datetime4">
              <a:rPr lang="en-US" smtClean="0"/>
              <a:t>July 29, 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F43F-C155-4415-8833-1C9C1ED0A01C}" type="datetime4">
              <a:rPr lang="en-US" smtClean="0"/>
              <a:t>July 29, 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B9DB-1FCD-4AE5-B021-8BB776C558D1}" type="datetime4">
              <a:rPr lang="en-US" smtClean="0"/>
              <a:t>July 29, 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91927B2-8046-4843-9EDF-C59C079EBDEF}" type="datetime4">
              <a:rPr lang="en-US" smtClean="0"/>
              <a:t>July 29, 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B3DB677-FEFD-4453-ABE0-3B1F584AD170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D540-E71F-4DDA-860A-806E91DCD97A}" type="datetime4">
              <a:rPr lang="en-US" smtClean="0"/>
              <a:t>July 29, 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6AB58-EF1E-454A-9D1D-AA0B089198B4}" type="datetime4">
              <a:rPr lang="en-US" smtClean="0"/>
              <a:t>July 29, 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9D4D-EF49-4654-8BC5-7EBEA0C756BC}" type="datetime4">
              <a:rPr lang="en-US" smtClean="0"/>
              <a:t>July 29, 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‹#›</a:t>
            </a:fld>
            <a:endParaRPr lang="en-CA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4B0B1-E6FD-46CE-9C97-2D41C4161F82}" type="datetime4">
              <a:rPr lang="en-US" smtClean="0"/>
              <a:t>July 29, 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‹#›</a:t>
            </a:fld>
            <a:endParaRPr lang="en-CA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295E-95D0-4259-A6B6-11D61F14B8E1}" type="datetime4">
              <a:rPr lang="en-US" smtClean="0"/>
              <a:t>July 29, 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C0A6-8674-4F82-AD77-CFC25FC270B8}" type="datetime4">
              <a:rPr lang="en-US" smtClean="0"/>
              <a:t>July 29, 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‹#›</a:t>
            </a:fld>
            <a:endParaRPr lang="en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DF4A6A-F897-42EC-8C6F-64A24A5ED953}" type="datetime4">
              <a:rPr lang="en-US" smtClean="0"/>
              <a:t>July 29, 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3DB677-FEFD-4453-ABE0-3B1F584AD170}" type="slidenum">
              <a:rPr lang="en-CA" smtClean="0"/>
              <a:t>‹#›</a:t>
            </a:fld>
            <a:endParaRPr lang="en-C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.bin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emf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819" y="3645024"/>
            <a:ext cx="6968815" cy="1470025"/>
          </a:xfrm>
        </p:spPr>
        <p:txBody>
          <a:bodyPr>
            <a:noAutofit/>
          </a:bodyPr>
          <a:lstStyle/>
          <a:p>
            <a:r>
              <a:rPr lang="en-CA" sz="4000" dirty="0" smtClean="0"/>
              <a:t>Review of muSR studies for SRF applications</a:t>
            </a:r>
            <a:r>
              <a:rPr lang="en-CA" sz="2800" dirty="0" smtClean="0"/>
              <a:t>  </a:t>
            </a:r>
            <a:endParaRPr lang="en-C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Tobias Junginger</a:t>
            </a:r>
            <a:endParaRPr lang="en-CA" dirty="0"/>
          </a:p>
        </p:txBody>
      </p:sp>
      <p:pic>
        <p:nvPicPr>
          <p:cNvPr id="1026" name="Picture 2" descr="http://www.triumf.ca/sites/default/files/TRIUMF_logo_white_blue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111"/>
            <a:ext cx="2268000" cy="80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TbubyPtP975eqsOh8j6dTHp8bP-AjO52Vi5uoBfm_Wpy6X9K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30" y="-9506"/>
            <a:ext cx="1404000" cy="136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rie Curie 7th progra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0120"/>
            <a:ext cx="1677421" cy="13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6/6b/Helmholtz-Zentrum_Berlin_f%C3%BCr_Materialien_und_Energie_Logo.svg/2000px-Helmholtz-Zentrum_Berlin_f%C3%BCr_Materialien_und_Energie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49280"/>
            <a:ext cx="2361493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0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pinning</a:t>
            </a:r>
            <a:r>
              <a:rPr lang="de-DE" dirty="0"/>
              <a:t> in different geometries</a:t>
            </a:r>
            <a:r>
              <a:rPr lang="en-CA" dirty="0"/>
              <a:t> </a:t>
            </a:r>
            <a:endParaRPr lang="en-CA" altLang="en-US" dirty="0" smtClean="0">
              <a:latin typeface="Myriad Pro SemiExt"/>
              <a:cs typeface="Myriad Pro SemiExt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554288"/>
            <a:ext cx="44386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3700" y="1363663"/>
            <a:ext cx="8636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lphaLcParenR"/>
              <a:defRPr/>
            </a:pPr>
            <a:r>
              <a:rPr lang="en-CA" dirty="0"/>
              <a:t>Transverse coin samples are sensitive to pinning - delays flux break in to the centre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CA" dirty="0"/>
              <a:t>Parallel coin geometry is insensitive to pinning </a:t>
            </a:r>
          </a:p>
          <a:p>
            <a:pPr marL="342900" indent="-342900">
              <a:buFont typeface="+mj-lt"/>
              <a:buAutoNum type="alphaLcParenR"/>
              <a:defRPr/>
            </a:pPr>
            <a:r>
              <a:rPr lang="en-CA" dirty="0"/>
              <a:t>Ellipsoid samples are less sensitive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dirty="0"/>
              <a:t>All three geometries are useful to characterize the material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568576"/>
            <a:ext cx="3360738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57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7"/>
          <p:cNvGrpSpPr>
            <a:grpSpLocks/>
          </p:cNvGrpSpPr>
          <p:nvPr/>
        </p:nvGrpSpPr>
        <p:grpSpPr bwMode="auto">
          <a:xfrm>
            <a:off x="241301" y="1620839"/>
            <a:ext cx="4016375" cy="2808287"/>
            <a:chOff x="8979361" y="751828"/>
            <a:chExt cx="4015227" cy="2807097"/>
          </a:xfrm>
        </p:grpSpPr>
        <p:pic>
          <p:nvPicPr>
            <p:cNvPr id="297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9361" y="751828"/>
              <a:ext cx="4015227" cy="2807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Box 5"/>
            <p:cNvSpPr txBox="1">
              <a:spLocks noChangeArrowheads="1"/>
            </p:cNvSpPr>
            <p:nvPr/>
          </p:nvSpPr>
          <p:spPr bwMode="auto">
            <a:xfrm>
              <a:off x="9616937" y="1603227"/>
              <a:ext cx="950732" cy="594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CA" altLang="en-US" sz="1600">
                  <a:solidFill>
                    <a:srgbClr val="C00000"/>
                  </a:solidFill>
                </a:rPr>
                <a:t>Stronger pinning</a:t>
              </a:r>
            </a:p>
          </p:txBody>
        </p:sp>
      </p:grpSp>
      <p:sp>
        <p:nvSpPr>
          <p:cNvPr id="29700" name="TextBox 16"/>
          <p:cNvSpPr txBox="1">
            <a:spLocks noChangeArrowheads="1"/>
          </p:cNvSpPr>
          <p:nvPr/>
        </p:nvSpPr>
        <p:spPr bwMode="auto">
          <a:xfrm>
            <a:off x="241301" y="4543425"/>
            <a:ext cx="4016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600"/>
              <a:t>800C baked samples – pinning is clearly seen in different H</a:t>
            </a:r>
            <a:r>
              <a:rPr lang="en-CA" altLang="en-US" sz="1600" baseline="-25000"/>
              <a:t>entry</a:t>
            </a:r>
            <a:r>
              <a:rPr lang="en-CA" altLang="en-US" sz="1600"/>
              <a:t> between transverse, parallel coin and ellipsoid geometry</a:t>
            </a:r>
          </a:p>
        </p:txBody>
      </p:sp>
      <p:grpSp>
        <p:nvGrpSpPr>
          <p:cNvPr id="29701" name="Group 17"/>
          <p:cNvGrpSpPr>
            <a:grpSpLocks/>
          </p:cNvGrpSpPr>
          <p:nvPr/>
        </p:nvGrpSpPr>
        <p:grpSpPr bwMode="auto">
          <a:xfrm>
            <a:off x="4732339" y="1620838"/>
            <a:ext cx="4014787" cy="2819400"/>
            <a:chOff x="508000" y="923278"/>
            <a:chExt cx="4015227" cy="2819401"/>
          </a:xfrm>
        </p:grpSpPr>
        <p:pic>
          <p:nvPicPr>
            <p:cNvPr id="29708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0" y="923278"/>
              <a:ext cx="4015227" cy="281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9" name="TextBox 19"/>
            <p:cNvSpPr txBox="1">
              <a:spLocks noChangeArrowheads="1"/>
            </p:cNvSpPr>
            <p:nvPr/>
          </p:nvSpPr>
          <p:spPr bwMode="auto">
            <a:xfrm>
              <a:off x="1208218" y="1753635"/>
              <a:ext cx="816227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CA" altLang="en-US" sz="1600">
                  <a:solidFill>
                    <a:srgbClr val="C00000"/>
                  </a:solidFill>
                </a:rPr>
                <a:t>Weak pinning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32339" y="4533900"/>
            <a:ext cx="40147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/>
              <a:t>1400C heat treatment for three geometries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600" dirty="0"/>
              <a:t>virtually eliminates pinning from the </a:t>
            </a:r>
            <a:r>
              <a:rPr lang="en-CA" sz="1600" dirty="0" err="1"/>
              <a:t>Nb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600" dirty="0" err="1"/>
              <a:t>H</a:t>
            </a:r>
            <a:r>
              <a:rPr lang="en-CA" sz="1600" baseline="-25000" dirty="0" err="1"/>
              <a:t>entry</a:t>
            </a:r>
            <a:r>
              <a:rPr lang="en-CA" sz="1600" dirty="0"/>
              <a:t> is equal for all geometries 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249488" y="3416087"/>
            <a:ext cx="1495399" cy="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70124" y="2769756"/>
            <a:ext cx="1274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b="1" dirty="0">
                <a:solidFill>
                  <a:srgbClr val="C00000"/>
                </a:solidFill>
              </a:rPr>
              <a:t>Effect of pinning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The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pinning</a:t>
            </a:r>
            <a:r>
              <a:rPr lang="de-DE" dirty="0"/>
              <a:t> in different geometries</a:t>
            </a:r>
            <a:r>
              <a:rPr lang="en-CA" dirty="0"/>
              <a:t> </a:t>
            </a:r>
            <a:endParaRPr lang="en-CA" altLang="en-US" dirty="0" smtClean="0">
              <a:latin typeface="Myriad Pro SemiExt"/>
              <a:cs typeface="Myriad Pro SemiEx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489574"/>
            <a:ext cx="8075115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Our baseline substrate for thin film tests is </a:t>
            </a:r>
            <a:r>
              <a:rPr lang="en-CA" b="1" dirty="0" err="1"/>
              <a:t>1400°C</a:t>
            </a:r>
            <a:r>
              <a:rPr lang="en-CA" b="1" dirty="0"/>
              <a:t> annealed </a:t>
            </a:r>
            <a:r>
              <a:rPr lang="en-CA" b="1" dirty="0" smtClean="0"/>
              <a:t>niobium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The parallel field configuration is used to determine the field of first entry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Measurements in transverse geometry measure the pinning strength</a:t>
            </a:r>
            <a:endParaRPr lang="en-CA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238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411760" y="2680500"/>
            <a:ext cx="5112568" cy="1872208"/>
          </a:xfrm>
          <a:prstGeom prst="rect">
            <a:avLst/>
          </a:prstGeom>
          <a:solidFill>
            <a:schemeClr val="bg1">
              <a:lumMod val="75000"/>
            </a:schemeClr>
          </a:solidFill>
          <a:ln w="825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 err="1" smtClean="0"/>
              <a:t>Nb</a:t>
            </a:r>
            <a:endParaRPr lang="en-CA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coated</a:t>
            </a:r>
            <a:r>
              <a:rPr lang="de-DE" dirty="0"/>
              <a:t> </a:t>
            </a:r>
            <a:r>
              <a:rPr lang="de-DE" dirty="0" err="1"/>
              <a:t>samples</a:t>
            </a:r>
            <a:r>
              <a:rPr lang="en-CA" dirty="0" smtClean="0"/>
              <a:t> with muSR as a local magnetometer</a:t>
            </a:r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5103674"/>
            <a:ext cx="867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Parallel field configuration. Field will first break in at the corners at 0.82 </a:t>
            </a:r>
            <a:r>
              <a:rPr lang="en-CA" dirty="0" err="1" smtClean="0"/>
              <a:t>H</a:t>
            </a:r>
            <a:r>
              <a:rPr lang="en-CA" baseline="-25000" dirty="0" err="1" smtClean="0"/>
              <a:t>entry</a:t>
            </a:r>
            <a:r>
              <a:rPr lang="en-CA" baseline="-25000" dirty="0" smtClean="0"/>
              <a:t> </a:t>
            </a:r>
            <a:r>
              <a:rPr lang="en-CA" dirty="0" smtClean="0"/>
              <a:t>and move to the center at 0.91 </a:t>
            </a:r>
            <a:r>
              <a:rPr lang="en-CA" dirty="0" err="1" smtClean="0"/>
              <a:t>H</a:t>
            </a:r>
            <a:r>
              <a:rPr lang="en-CA" baseline="-25000" dirty="0" err="1" smtClean="0"/>
              <a:t>entry</a:t>
            </a:r>
            <a:r>
              <a:rPr lang="en-CA" dirty="0" smtClean="0"/>
              <a:t>. Only the field in the center is probed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Above Tc of niobium we measure the </a:t>
            </a:r>
            <a:r>
              <a:rPr lang="en-CA" dirty="0" smtClean="0"/>
              <a:t>field of first entry of the coating only, </a:t>
            </a:r>
            <a:r>
              <a:rPr lang="en-CA" dirty="0"/>
              <a:t>below Tc of niobium we measure the higher </a:t>
            </a:r>
            <a:r>
              <a:rPr lang="en-CA" dirty="0" err="1" smtClean="0"/>
              <a:t>H</a:t>
            </a:r>
            <a:r>
              <a:rPr lang="en-CA" baseline="-25000" dirty="0" err="1" smtClean="0"/>
              <a:t>c1</a:t>
            </a:r>
            <a:r>
              <a:rPr lang="en-CA" dirty="0" smtClean="0"/>
              <a:t> or </a:t>
            </a:r>
            <a:r>
              <a:rPr lang="en-CA" dirty="0" err="1" smtClean="0"/>
              <a:t>H</a:t>
            </a:r>
            <a:r>
              <a:rPr lang="en-CA" baseline="-25000" dirty="0" err="1" smtClean="0"/>
              <a:t>sh</a:t>
            </a:r>
            <a:endParaRPr lang="en-CA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endParaRPr lang="en-CA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536331" y="2439152"/>
            <a:ext cx="8408667" cy="2285992"/>
            <a:chOff x="536331" y="2439152"/>
            <a:chExt cx="8408667" cy="2285992"/>
          </a:xfrm>
        </p:grpSpPr>
        <p:sp>
          <p:nvSpPr>
            <p:cNvPr id="29" name="Freeform 28"/>
            <p:cNvSpPr/>
            <p:nvPr/>
          </p:nvSpPr>
          <p:spPr>
            <a:xfrm>
              <a:off x="536331" y="2439152"/>
              <a:ext cx="8405446" cy="1061856"/>
            </a:xfrm>
            <a:custGeom>
              <a:avLst/>
              <a:gdLst>
                <a:gd name="connsiteX0" fmla="*/ 0 w 8405446"/>
                <a:gd name="connsiteY0" fmla="*/ 1005087 h 1061856"/>
                <a:gd name="connsiteX1" fmla="*/ 1881554 w 8405446"/>
                <a:gd name="connsiteY1" fmla="*/ 969917 h 1061856"/>
                <a:gd name="connsiteX2" fmla="*/ 3297115 w 8405446"/>
                <a:gd name="connsiteY2" fmla="*/ 143440 h 1061856"/>
                <a:gd name="connsiteX3" fmla="*/ 5310554 w 8405446"/>
                <a:gd name="connsiteY3" fmla="*/ 55517 h 1061856"/>
                <a:gd name="connsiteX4" fmla="*/ 6638192 w 8405446"/>
                <a:gd name="connsiteY4" fmla="*/ 732525 h 1061856"/>
                <a:gd name="connsiteX5" fmla="*/ 8405446 w 8405446"/>
                <a:gd name="connsiteY5" fmla="*/ 846825 h 106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5446" h="1061856">
                  <a:moveTo>
                    <a:pt x="0" y="1005087"/>
                  </a:moveTo>
                  <a:cubicBezTo>
                    <a:pt x="666017" y="1059306"/>
                    <a:pt x="1332035" y="1113525"/>
                    <a:pt x="1881554" y="969917"/>
                  </a:cubicBezTo>
                  <a:cubicBezTo>
                    <a:pt x="2431073" y="826309"/>
                    <a:pt x="2725615" y="295840"/>
                    <a:pt x="3297115" y="143440"/>
                  </a:cubicBezTo>
                  <a:cubicBezTo>
                    <a:pt x="3868615" y="-8960"/>
                    <a:pt x="4753708" y="-42664"/>
                    <a:pt x="5310554" y="55517"/>
                  </a:cubicBezTo>
                  <a:cubicBezTo>
                    <a:pt x="5867400" y="153698"/>
                    <a:pt x="6122377" y="600640"/>
                    <a:pt x="6638192" y="732525"/>
                  </a:cubicBezTo>
                  <a:cubicBezTo>
                    <a:pt x="7154007" y="864410"/>
                    <a:pt x="8115300" y="826310"/>
                    <a:pt x="8405446" y="846825"/>
                  </a:cubicBezTo>
                </a:path>
              </a:pathLst>
            </a:custGeom>
            <a:noFill/>
            <a:ln w="63500" cmpd="dbl">
              <a:solidFill>
                <a:srgbClr val="C00000"/>
              </a:solidFill>
              <a:prstDash val="lgDash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Freeform 29"/>
            <p:cNvSpPr/>
            <p:nvPr/>
          </p:nvSpPr>
          <p:spPr>
            <a:xfrm flipV="1">
              <a:off x="539552" y="3717686"/>
              <a:ext cx="8405446" cy="1007458"/>
            </a:xfrm>
            <a:custGeom>
              <a:avLst/>
              <a:gdLst>
                <a:gd name="connsiteX0" fmla="*/ 0 w 8405446"/>
                <a:gd name="connsiteY0" fmla="*/ 1005087 h 1061856"/>
                <a:gd name="connsiteX1" fmla="*/ 1881554 w 8405446"/>
                <a:gd name="connsiteY1" fmla="*/ 969917 h 1061856"/>
                <a:gd name="connsiteX2" fmla="*/ 3297115 w 8405446"/>
                <a:gd name="connsiteY2" fmla="*/ 143440 h 1061856"/>
                <a:gd name="connsiteX3" fmla="*/ 5310554 w 8405446"/>
                <a:gd name="connsiteY3" fmla="*/ 55517 h 1061856"/>
                <a:gd name="connsiteX4" fmla="*/ 6638192 w 8405446"/>
                <a:gd name="connsiteY4" fmla="*/ 732525 h 1061856"/>
                <a:gd name="connsiteX5" fmla="*/ 8405446 w 8405446"/>
                <a:gd name="connsiteY5" fmla="*/ 846825 h 106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5446" h="1061856">
                  <a:moveTo>
                    <a:pt x="0" y="1005087"/>
                  </a:moveTo>
                  <a:cubicBezTo>
                    <a:pt x="666017" y="1059306"/>
                    <a:pt x="1332035" y="1113525"/>
                    <a:pt x="1881554" y="969917"/>
                  </a:cubicBezTo>
                  <a:cubicBezTo>
                    <a:pt x="2431073" y="826309"/>
                    <a:pt x="2725615" y="295840"/>
                    <a:pt x="3297115" y="143440"/>
                  </a:cubicBezTo>
                  <a:cubicBezTo>
                    <a:pt x="3868615" y="-8960"/>
                    <a:pt x="4753708" y="-42664"/>
                    <a:pt x="5310554" y="55517"/>
                  </a:cubicBezTo>
                  <a:cubicBezTo>
                    <a:pt x="5867400" y="153698"/>
                    <a:pt x="6122377" y="600640"/>
                    <a:pt x="6638192" y="732525"/>
                  </a:cubicBezTo>
                  <a:cubicBezTo>
                    <a:pt x="7154007" y="864410"/>
                    <a:pt x="8115300" y="826310"/>
                    <a:pt x="8405446" y="846825"/>
                  </a:cubicBezTo>
                </a:path>
              </a:pathLst>
            </a:custGeom>
            <a:noFill/>
            <a:ln w="63500" cmpd="dbl">
              <a:solidFill>
                <a:srgbClr val="C00000"/>
              </a:solidFill>
              <a:prstDash val="lgDash"/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028384" y="3217875"/>
            <a:ext cx="5293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b="1" dirty="0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1" r="38081" b="63436"/>
          <a:stretch/>
        </p:blipFill>
        <p:spPr bwMode="auto">
          <a:xfrm>
            <a:off x="7899067" y="1124744"/>
            <a:ext cx="1244933" cy="130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Connector 48"/>
          <p:cNvCxnSpPr/>
          <p:nvPr/>
        </p:nvCxnSpPr>
        <p:spPr>
          <a:xfrm>
            <a:off x="8065888" y="1548166"/>
            <a:ext cx="841385" cy="463406"/>
          </a:xfrm>
          <a:prstGeom prst="line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rot="1949288">
            <a:off x="8177395" y="1489147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>
                <a:solidFill>
                  <a:schemeClr val="accent1"/>
                </a:solidFill>
              </a:rPr>
              <a:t>20mm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923927" y="3068959"/>
            <a:ext cx="2160241" cy="1609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Muons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268490" y="1191653"/>
            <a:ext cx="256067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Muons are implanted </a:t>
            </a:r>
          </a:p>
          <a:p>
            <a:r>
              <a:rPr lang="en-CA" dirty="0" smtClean="0">
                <a:solidFill>
                  <a:srgbClr val="0070C0"/>
                </a:solidFill>
              </a:rPr>
              <a:t>100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μ</a:t>
            </a:r>
            <a:r>
              <a:rPr lang="en-CA" dirty="0" smtClean="0">
                <a:solidFill>
                  <a:srgbClr val="0070C0"/>
                </a:solidFill>
              </a:rPr>
              <a:t>m deep in the bulk 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283968" y="1412776"/>
            <a:ext cx="1296144" cy="15347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439652" y="1714236"/>
            <a:ext cx="19442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err="1" smtClean="0"/>
              <a:t>Coatings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50nm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3.5</a:t>
            </a:r>
            <a:r>
              <a:rPr lang="en-US" dirty="0" smtClean="0"/>
              <a:t>µm</a:t>
            </a:r>
            <a:endParaRPr lang="de-DE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1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47564" y="168387"/>
            <a:ext cx="8229600" cy="914400"/>
          </a:xfrm>
        </p:spPr>
        <p:txBody>
          <a:bodyPr/>
          <a:lstStyle/>
          <a:p>
            <a:pPr eaLnBrk="1" hangingPunct="1"/>
            <a:r>
              <a:rPr lang="en-CA" altLang="en-US" dirty="0" err="1" smtClean="0">
                <a:latin typeface="Myriad Pro SemiExt"/>
                <a:cs typeface="Myriad Pro SemiExt"/>
              </a:rPr>
              <a:t>Nb3Sn</a:t>
            </a:r>
            <a:r>
              <a:rPr lang="en-CA" altLang="en-US" dirty="0" smtClean="0">
                <a:latin typeface="Myriad Pro SemiExt"/>
                <a:cs typeface="Myriad Pro SemiExt"/>
              </a:rPr>
              <a:t> on </a:t>
            </a:r>
            <a:r>
              <a:rPr lang="en-CA" altLang="en-US" dirty="0" err="1" smtClean="0">
                <a:latin typeface="Myriad Pro SemiExt"/>
                <a:cs typeface="Myriad Pro SemiExt"/>
              </a:rPr>
              <a:t>Nb</a:t>
            </a:r>
            <a:r>
              <a:rPr lang="en-CA" altLang="en-US" dirty="0" smtClean="0">
                <a:latin typeface="Myriad Pro SemiExt"/>
                <a:cs typeface="Myriad Pro SemiExt"/>
              </a:rPr>
              <a:t> Ellipsoid results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2" y="1242135"/>
            <a:ext cx="4485952" cy="301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Group 12"/>
          <p:cNvGrpSpPr>
            <a:grpSpLocks/>
          </p:cNvGrpSpPr>
          <p:nvPr/>
        </p:nvGrpSpPr>
        <p:grpSpPr bwMode="auto">
          <a:xfrm>
            <a:off x="4698358" y="1207783"/>
            <a:ext cx="4374132" cy="3078088"/>
            <a:chOff x="-1986243" y="10867999"/>
            <a:chExt cx="9265211" cy="6663544"/>
          </a:xfrm>
        </p:grpSpPr>
        <p:pic>
          <p:nvPicPr>
            <p:cNvPr id="3484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86243" y="10867999"/>
              <a:ext cx="9265211" cy="666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4845" name="Object 6"/>
            <p:cNvGraphicFramePr>
              <a:graphicFrameLocks noChangeAspect="1"/>
            </p:cNvGraphicFramePr>
            <p:nvPr/>
          </p:nvGraphicFramePr>
          <p:xfrm>
            <a:off x="-692595" y="14771289"/>
            <a:ext cx="3663545" cy="1512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name="Equation" r:id="rId6" imgW="1219826" imgH="503926" progId="Equation.3">
                    <p:embed/>
                  </p:oleObj>
                </mc:Choice>
                <mc:Fallback>
                  <p:oleObj name="Equation" r:id="rId6" imgW="1219826" imgH="50392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692595" y="14771289"/>
                          <a:ext cx="3663545" cy="15121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178008"/>
              </p:ext>
            </p:extLst>
          </p:nvPr>
        </p:nvGraphicFramePr>
        <p:xfrm>
          <a:off x="133226" y="4416684"/>
          <a:ext cx="4529138" cy="1314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844"/>
                <a:gridCol w="2058017"/>
                <a:gridCol w="1086277"/>
              </a:tblGrid>
              <a:tr h="352425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effectLst/>
                        </a:rPr>
                        <a:t>Material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2000" kern="800" dirty="0" err="1">
                          <a:effectLst/>
                        </a:rPr>
                        <a:t>H</a:t>
                      </a:r>
                      <a:r>
                        <a:rPr lang="en-GB" sz="2000" kern="800" baseline="-25000" dirty="0" err="1">
                          <a:effectLst/>
                        </a:rPr>
                        <a:t>nucleate</a:t>
                      </a:r>
                      <a:r>
                        <a:rPr lang="en-GB" sz="2000" kern="800" dirty="0">
                          <a:effectLst/>
                        </a:rPr>
                        <a:t> (0) [</a:t>
                      </a:r>
                      <a:r>
                        <a:rPr lang="en-GB" sz="2000" kern="800" dirty="0" err="1">
                          <a:effectLst/>
                        </a:rPr>
                        <a:t>mT</a:t>
                      </a:r>
                      <a:r>
                        <a:rPr lang="en-GB" sz="2000" kern="800" dirty="0">
                          <a:effectLst/>
                        </a:rPr>
                        <a:t>]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2000" kern="800">
                          <a:effectLst/>
                        </a:rPr>
                        <a:t>T</a:t>
                      </a:r>
                      <a:r>
                        <a:rPr lang="en-GB" sz="2000" kern="800" baseline="-25000">
                          <a:effectLst/>
                        </a:rPr>
                        <a:t>c</a:t>
                      </a:r>
                      <a:r>
                        <a:rPr lang="en-GB" sz="2000" kern="800">
                          <a:effectLst/>
                        </a:rPr>
                        <a:t> [K]</a:t>
                      </a:r>
                      <a:endParaRPr lang="en-C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solidFill>
                            <a:srgbClr val="005BA8"/>
                          </a:solidFill>
                          <a:effectLst/>
                        </a:rPr>
                        <a:t>Niobium</a:t>
                      </a:r>
                      <a:endParaRPr lang="en-CA" sz="2000" dirty="0">
                        <a:solidFill>
                          <a:srgbClr val="005BA8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2000" b="1" kern="800" dirty="0">
                          <a:solidFill>
                            <a:srgbClr val="0070C0"/>
                          </a:solidFill>
                          <a:effectLst/>
                        </a:rPr>
                        <a:t>227</a:t>
                      </a:r>
                      <a:endParaRPr lang="en-CA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2000" b="1" kern="800" dirty="0">
                          <a:solidFill>
                            <a:srgbClr val="0070C0"/>
                          </a:solidFill>
                          <a:effectLst/>
                        </a:rPr>
                        <a:t>9.36</a:t>
                      </a:r>
                      <a:endParaRPr lang="en-CA" sz="20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000" kern="800" dirty="0">
                          <a:solidFill>
                            <a:srgbClr val="C00000"/>
                          </a:solidFill>
                          <a:effectLst/>
                        </a:rPr>
                        <a:t>Nb3Sn</a:t>
                      </a:r>
                      <a:endParaRPr lang="en-CA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2000" b="1" kern="800" dirty="0">
                          <a:solidFill>
                            <a:srgbClr val="C00000"/>
                          </a:solidFill>
                          <a:effectLst/>
                        </a:rPr>
                        <a:t>37.1</a:t>
                      </a:r>
                      <a:endParaRPr lang="en-CA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2000" b="1" kern="800" dirty="0">
                          <a:solidFill>
                            <a:srgbClr val="C00000"/>
                          </a:solidFill>
                          <a:effectLst/>
                        </a:rPr>
                        <a:t>17.3</a:t>
                      </a:r>
                      <a:endParaRPr lang="en-CA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04048" y="4437112"/>
            <a:ext cx="3629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Below </a:t>
            </a:r>
            <a:r>
              <a:rPr lang="en-US" dirty="0" err="1" smtClean="0"/>
              <a:t>9.25K</a:t>
            </a:r>
            <a:r>
              <a:rPr lang="en-US" dirty="0" smtClean="0"/>
              <a:t> we seem to measure </a:t>
            </a:r>
            <a:r>
              <a:rPr lang="en-US" dirty="0" err="1" smtClean="0"/>
              <a:t>Hsh</a:t>
            </a:r>
            <a:r>
              <a:rPr lang="en-US" dirty="0" smtClean="0"/>
              <a:t> of niobium, above </a:t>
            </a:r>
            <a:r>
              <a:rPr lang="en-US" dirty="0" err="1" smtClean="0"/>
              <a:t>9.25K</a:t>
            </a:r>
            <a:r>
              <a:rPr lang="en-US" dirty="0" smtClean="0"/>
              <a:t> </a:t>
            </a:r>
            <a:r>
              <a:rPr lang="en-US" dirty="0" err="1" smtClean="0"/>
              <a:t>Hc1</a:t>
            </a:r>
            <a:r>
              <a:rPr lang="en-US" dirty="0" smtClean="0"/>
              <a:t> of </a:t>
            </a:r>
            <a:r>
              <a:rPr lang="en-US" dirty="0" err="1" smtClean="0"/>
              <a:t>Nb3Sn</a:t>
            </a:r>
            <a:r>
              <a:rPr lang="en-US" dirty="0" smtClean="0"/>
              <a:t>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If the film induces superheating in niobium this should be independent on thickness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6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593103"/>
              </p:ext>
            </p:extLst>
          </p:nvPr>
        </p:nvGraphicFramePr>
        <p:xfrm>
          <a:off x="606388" y="1445419"/>
          <a:ext cx="79312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coated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(</a:t>
            </a:r>
            <a:r>
              <a:rPr lang="de-DE" dirty="0" err="1" smtClean="0"/>
              <a:t>MgB2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01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06388" y="1445419"/>
          <a:ext cx="79312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coated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(</a:t>
            </a:r>
            <a:r>
              <a:rPr lang="de-DE" dirty="0" err="1" smtClean="0"/>
              <a:t>MgB2</a:t>
            </a:r>
            <a:r>
              <a:rPr lang="de-DE" dirty="0" smtClean="0"/>
              <a:t>)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075808"/>
              </p:ext>
            </p:extLst>
          </p:nvPr>
        </p:nvGraphicFramePr>
        <p:xfrm>
          <a:off x="1763688" y="2420888"/>
          <a:ext cx="4439770" cy="291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39952" y="2953202"/>
            <a:ext cx="253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 temperature dependence as expected for niobium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18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coated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(</a:t>
            </a:r>
            <a:r>
              <a:rPr lang="de-DE" dirty="0" err="1" smtClean="0"/>
              <a:t>Nb3Sn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MgB2</a:t>
            </a:r>
            <a:r>
              <a:rPr lang="de-DE" dirty="0" smtClean="0"/>
              <a:t>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-396552" y="1373411"/>
          <a:ext cx="87953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16</a:t>
            </a:fld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1593088" y="3212976"/>
            <a:ext cx="6444000" cy="7920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59832" y="4653136"/>
            <a:ext cx="396044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73390" y="4696169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70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8172400" y="3212976"/>
            <a:ext cx="144016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013352" y="3213846"/>
            <a:ext cx="1252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Theoretical</a:t>
            </a:r>
            <a:endParaRPr lang="de-DE" dirty="0" smtClean="0"/>
          </a:p>
          <a:p>
            <a:r>
              <a:rPr lang="de-DE" dirty="0" err="1" smtClean="0"/>
              <a:t>H</a:t>
            </a:r>
            <a:r>
              <a:rPr lang="de-DE" baseline="-25000" dirty="0" err="1" smtClean="0"/>
              <a:t>sh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9326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coated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(</a:t>
            </a:r>
            <a:r>
              <a:rPr lang="de-DE" dirty="0" err="1" smtClean="0"/>
              <a:t>Nb3Sn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MgB2</a:t>
            </a:r>
            <a:r>
              <a:rPr lang="de-DE" dirty="0" smtClean="0"/>
              <a:t>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770140"/>
              </p:ext>
            </p:extLst>
          </p:nvPr>
        </p:nvGraphicFramePr>
        <p:xfrm>
          <a:off x="-396552" y="1373411"/>
          <a:ext cx="87953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17</a:t>
            </a:fld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1593088" y="3212976"/>
            <a:ext cx="6444000" cy="7920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59832" y="4653136"/>
            <a:ext cx="396044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73390" y="4696169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70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8172400" y="3212976"/>
            <a:ext cx="144016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013352" y="3213846"/>
            <a:ext cx="1252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Theoretical</a:t>
            </a:r>
            <a:endParaRPr lang="de-DE" dirty="0" smtClean="0"/>
          </a:p>
          <a:p>
            <a:r>
              <a:rPr lang="de-DE" dirty="0" err="1" smtClean="0"/>
              <a:t>H</a:t>
            </a:r>
            <a:r>
              <a:rPr lang="de-DE" baseline="-25000" dirty="0" err="1" smtClean="0"/>
              <a:t>sh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Nb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1700808"/>
            <a:ext cx="19960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err="1" smtClean="0"/>
              <a:t>H</a:t>
            </a:r>
            <a:r>
              <a:rPr lang="de-DE" sz="2800" baseline="-25000" dirty="0" err="1" smtClean="0"/>
              <a:t>sh</a:t>
            </a:r>
            <a:r>
              <a:rPr lang="de-DE" sz="2800" dirty="0" smtClean="0"/>
              <a:t>=237(11)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2003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Testing</a:t>
            </a:r>
            <a:r>
              <a:rPr lang="de-DE" dirty="0" smtClean="0"/>
              <a:t> </a:t>
            </a:r>
            <a:r>
              <a:rPr lang="de-DE" dirty="0" err="1" smtClean="0"/>
              <a:t>coated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(</a:t>
            </a:r>
            <a:r>
              <a:rPr lang="de-DE" dirty="0" err="1" smtClean="0"/>
              <a:t>Nb3Sn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MgB2</a:t>
            </a:r>
            <a:r>
              <a:rPr lang="de-DE" dirty="0" smtClean="0"/>
              <a:t>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-396552" y="1373411"/>
          <a:ext cx="87953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18</a:t>
            </a:fld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1593088" y="3212976"/>
            <a:ext cx="6444000" cy="792088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59832" y="4653136"/>
            <a:ext cx="396044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73390" y="4696169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Factor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70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8172400" y="3212976"/>
            <a:ext cx="144016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013352" y="3213846"/>
            <a:ext cx="1252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Theoretical</a:t>
            </a:r>
            <a:endParaRPr lang="de-DE" dirty="0" smtClean="0"/>
          </a:p>
          <a:p>
            <a:r>
              <a:rPr lang="de-DE" dirty="0" err="1" smtClean="0"/>
              <a:t>H</a:t>
            </a:r>
            <a:r>
              <a:rPr lang="de-DE" baseline="-25000" dirty="0" err="1" smtClean="0"/>
              <a:t>sh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Nb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9912" y="4505352"/>
            <a:ext cx="663034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clear</a:t>
            </a:r>
            <a:r>
              <a:rPr lang="de-DE" sz="2000" dirty="0" smtClean="0"/>
              <a:t> </a:t>
            </a:r>
            <a:r>
              <a:rPr lang="de-DE" sz="2000" dirty="0" err="1" smtClean="0"/>
              <a:t>trend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field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first</a:t>
            </a:r>
            <a:r>
              <a:rPr lang="de-DE" sz="2000" dirty="0" smtClean="0"/>
              <a:t> </a:t>
            </a:r>
            <a:r>
              <a:rPr lang="de-DE" sz="2000" dirty="0" err="1" smtClean="0"/>
              <a:t>entry</a:t>
            </a:r>
            <a:r>
              <a:rPr lang="de-DE" sz="2000" dirty="0" smtClean="0"/>
              <a:t> on material 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thickness</a:t>
            </a:r>
            <a:r>
              <a:rPr lang="de-DE" sz="2000" dirty="0" smtClean="0"/>
              <a:t>.</a:t>
            </a:r>
            <a:endParaRPr lang="de-DE" sz="2000" dirty="0"/>
          </a:p>
          <a:p>
            <a:r>
              <a:rPr lang="de-DE" sz="2000" dirty="0" err="1" smtClean="0"/>
              <a:t>Conclusion</a:t>
            </a:r>
            <a:r>
              <a:rPr lang="de-DE" sz="2000" dirty="0" smtClean="0"/>
              <a:t>: </a:t>
            </a:r>
            <a:r>
              <a:rPr lang="de-DE" sz="2000" dirty="0" err="1" smtClean="0"/>
              <a:t>Superheating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induced</a:t>
            </a:r>
            <a:r>
              <a:rPr lang="de-DE" sz="2000" dirty="0" smtClean="0"/>
              <a:t> in </a:t>
            </a:r>
            <a:r>
              <a:rPr lang="de-DE" sz="2000" dirty="0" err="1" smtClean="0"/>
              <a:t>niobium</a:t>
            </a:r>
            <a:r>
              <a:rPr lang="de-DE" sz="2000" dirty="0" smtClean="0"/>
              <a:t>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1700808"/>
            <a:ext cx="19960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 err="1" smtClean="0"/>
              <a:t>H</a:t>
            </a:r>
            <a:r>
              <a:rPr lang="de-DE" sz="2800" baseline="-25000" dirty="0" err="1" smtClean="0"/>
              <a:t>sh</a:t>
            </a:r>
            <a:r>
              <a:rPr lang="de-DE" sz="2800" dirty="0" smtClean="0"/>
              <a:t>=237(11)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6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9472"/>
            <a:ext cx="8229600" cy="1600200"/>
          </a:xfrm>
        </p:spPr>
        <p:txBody>
          <a:bodyPr/>
          <a:lstStyle/>
          <a:p>
            <a:r>
              <a:rPr lang="en-CA" smtClean="0"/>
              <a:t>Outline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Introduction to muSR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Using muSR as a local magnetometer (TRIUMF)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Inducing superheating in niobium by thin film coating</a:t>
            </a:r>
            <a:endParaRPr lang="en-CA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Low Energy muSR (PSI)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 smtClean="0"/>
              <a:t>Proximity effects in </a:t>
            </a:r>
            <a:r>
              <a:rPr lang="en-CA" dirty="0" err="1" smtClean="0"/>
              <a:t>NbTiN</a:t>
            </a:r>
            <a:r>
              <a:rPr lang="en-CA" dirty="0" smtClean="0"/>
              <a:t>/</a:t>
            </a:r>
            <a:r>
              <a:rPr lang="en-CA" dirty="0" err="1" smtClean="0"/>
              <a:t>Nb</a:t>
            </a:r>
            <a:r>
              <a:rPr lang="en-CA" dirty="0" smtClean="0"/>
              <a:t> and </a:t>
            </a:r>
            <a:r>
              <a:rPr lang="en-CA" dirty="0" err="1" smtClean="0"/>
              <a:t>NbTiN</a:t>
            </a:r>
            <a:r>
              <a:rPr lang="en-CA" dirty="0" smtClean="0"/>
              <a:t>/</a:t>
            </a:r>
            <a:r>
              <a:rPr lang="en-CA" dirty="0" err="1" smtClean="0"/>
              <a:t>AlN</a:t>
            </a:r>
            <a:r>
              <a:rPr lang="en-CA" dirty="0" smtClean="0"/>
              <a:t>/</a:t>
            </a:r>
            <a:r>
              <a:rPr lang="en-CA" dirty="0" err="1" smtClean="0"/>
              <a:t>Nb</a:t>
            </a:r>
            <a:r>
              <a:rPr lang="en-CA" dirty="0" smtClean="0"/>
              <a:t> samples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Magnetic Impurities in </a:t>
            </a:r>
            <a:r>
              <a:rPr lang="en-CA" dirty="0" err="1">
                <a:solidFill>
                  <a:schemeClr val="bg1">
                    <a:lumMod val="75000"/>
                  </a:schemeClr>
                </a:solidFill>
              </a:rPr>
              <a:t>Nb</a:t>
            </a: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/Cu </a:t>
            </a: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films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Outlook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err="1" smtClean="0">
                <a:solidFill>
                  <a:schemeClr val="bg1">
                    <a:lumMod val="75000"/>
                  </a:schemeClr>
                </a:solidFill>
              </a:rPr>
              <a:t>BetaNMR</a:t>
            </a: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CA" dirty="0" smtClean="0"/>
              <a:t>					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7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Acknowledgement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3568"/>
            <a:ext cx="8229600" cy="4937760"/>
          </a:xfrm>
        </p:spPr>
        <p:txBody>
          <a:bodyPr>
            <a:normAutofit/>
          </a:bodyPr>
          <a:lstStyle/>
          <a:p>
            <a:r>
              <a:rPr lang="en-CA" i="1" u="sng" dirty="0" smtClean="0"/>
              <a:t>Experimentalists:</a:t>
            </a:r>
            <a:r>
              <a:rPr lang="en-CA" dirty="0" smtClean="0"/>
              <a:t> D. Bazyl, R. Dastley, M. Dehn, D. Azzoni Gravel, S. Gehdi, Z. He, R. Kiefl</a:t>
            </a:r>
            <a:r>
              <a:rPr lang="en-CA" dirty="0"/>
              <a:t>,</a:t>
            </a:r>
            <a:r>
              <a:rPr lang="en-CA" dirty="0" smtClean="0"/>
              <a:t> P. Kolb, R. Laxdal, Y. Ma, D. Storey, E. Thoeng, W.  Wasserman, L. Yang, Z. Yao, H. Zhang (TRIUMF)</a:t>
            </a:r>
          </a:p>
          <a:p>
            <a:r>
              <a:rPr lang="en-CA" i="1" u="sng" dirty="0" smtClean="0"/>
              <a:t>Support from Triumf Centre for Molecular &amp; Materials Science</a:t>
            </a:r>
            <a:r>
              <a:rPr lang="en-CA" dirty="0" smtClean="0"/>
              <a:t>: D. Arseneau, B. Hitti, G. Morris, D. Vyas (TRIUMF)</a:t>
            </a:r>
          </a:p>
          <a:p>
            <a:r>
              <a:rPr lang="en-CA" i="1" u="sng" dirty="0"/>
              <a:t>Support at PSI:  </a:t>
            </a:r>
            <a:r>
              <a:rPr lang="en-CA" dirty="0"/>
              <a:t>A. </a:t>
            </a:r>
            <a:r>
              <a:rPr lang="en-CA" dirty="0" smtClean="0"/>
              <a:t>Suter (PSI)</a:t>
            </a:r>
          </a:p>
          <a:p>
            <a:r>
              <a:rPr lang="en-CA" i="1" u="sng" dirty="0" smtClean="0"/>
              <a:t>Sample Providers</a:t>
            </a:r>
            <a:r>
              <a:rPr lang="en-CA" i="1" dirty="0" smtClean="0"/>
              <a:t>: </a:t>
            </a:r>
            <a:r>
              <a:rPr lang="en-CA" dirty="0" smtClean="0"/>
              <a:t>D. Hall, M. Liepe</a:t>
            </a:r>
            <a:r>
              <a:rPr lang="en-CA" dirty="0"/>
              <a:t>,</a:t>
            </a:r>
            <a:r>
              <a:rPr lang="en-CA" dirty="0" smtClean="0"/>
              <a:t> </a:t>
            </a:r>
            <a:r>
              <a:rPr lang="en-CA" i="1" dirty="0" smtClean="0"/>
              <a:t>S</a:t>
            </a:r>
            <a:r>
              <a:rPr lang="en-CA" dirty="0" smtClean="0"/>
              <a:t>. Posen (Cornell),  A. Valente-Felenciano (JLAB), T. Tan, W. </a:t>
            </a:r>
            <a:r>
              <a:rPr lang="en-US" dirty="0" smtClean="0"/>
              <a:t>Withanage</a:t>
            </a:r>
            <a:r>
              <a:rPr lang="en-US" b="1" dirty="0" smtClean="0"/>
              <a:t>, </a:t>
            </a:r>
            <a:r>
              <a:rPr lang="en-CA" dirty="0" smtClean="0"/>
              <a:t>M. Wolak, X. Xi (Temple University), G</a:t>
            </a:r>
            <a:r>
              <a:rPr lang="en-CA" dirty="0"/>
              <a:t>. </a:t>
            </a:r>
            <a:r>
              <a:rPr lang="en-CA" dirty="0" err="1"/>
              <a:t>Terenziani</a:t>
            </a:r>
            <a:r>
              <a:rPr lang="en-CA" dirty="0"/>
              <a:t>, </a:t>
            </a:r>
            <a:r>
              <a:rPr lang="en-CA" dirty="0" smtClean="0"/>
              <a:t>S. </a:t>
            </a:r>
            <a:r>
              <a:rPr lang="en-CA" dirty="0" err="1" smtClean="0"/>
              <a:t>Calatroni</a:t>
            </a:r>
            <a:r>
              <a:rPr lang="en-CA" dirty="0" smtClean="0"/>
              <a:t> (CERN)</a:t>
            </a:r>
            <a:endParaRPr lang="en-CA" i="1" u="sng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2</a:t>
            </a:fld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098344"/>
            <a:ext cx="17668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 smtClean="0"/>
              <a:t>Affiliations</a:t>
            </a:r>
            <a:r>
              <a:rPr lang="de-DE" sz="800" dirty="0" smtClean="0"/>
              <a:t> </a:t>
            </a:r>
            <a:r>
              <a:rPr lang="de-DE" sz="800" dirty="0" err="1" smtClean="0"/>
              <a:t>as</a:t>
            </a:r>
            <a:r>
              <a:rPr lang="de-DE" sz="800" dirty="0" smtClean="0"/>
              <a:t> </a:t>
            </a:r>
            <a:r>
              <a:rPr lang="de-DE" sz="800" dirty="0" err="1" smtClean="0"/>
              <a:t>of</a:t>
            </a:r>
            <a:r>
              <a:rPr lang="de-DE" sz="800" dirty="0" smtClean="0"/>
              <a:t> time </a:t>
            </a:r>
            <a:r>
              <a:rPr lang="de-DE" sz="800" dirty="0" err="1" smtClean="0"/>
              <a:t>of</a:t>
            </a:r>
            <a:r>
              <a:rPr lang="de-DE" sz="800" dirty="0" smtClean="0"/>
              <a:t> </a:t>
            </a:r>
            <a:r>
              <a:rPr lang="de-DE" sz="800" dirty="0" err="1" smtClean="0"/>
              <a:t>collaboration</a:t>
            </a:r>
            <a:r>
              <a:rPr lang="de-DE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689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Low energy muons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94" y="1412776"/>
            <a:ext cx="5334629" cy="365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534469"/>
            <a:ext cx="373579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Low energy muons can be stopped in a variable depth between 0 and ~</a:t>
            </a:r>
            <a:r>
              <a:rPr lang="en-US" sz="2000" dirty="0" err="1" smtClean="0"/>
              <a:t>100nm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Ideal for testing layered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Parallel fields limited to </a:t>
            </a:r>
            <a:r>
              <a:rPr lang="en-US" sz="2000" dirty="0" err="1" smtClean="0"/>
              <a:t>25mT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Has been applied to test two samples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NbTiN</a:t>
            </a:r>
            <a:r>
              <a:rPr lang="en-US" sz="2000" dirty="0" smtClean="0"/>
              <a:t>(</a:t>
            </a:r>
            <a:r>
              <a:rPr lang="en-US" sz="2000" dirty="0" err="1" smtClean="0"/>
              <a:t>80nm</a:t>
            </a:r>
            <a:r>
              <a:rPr lang="en-US" sz="2000" dirty="0" smtClean="0"/>
              <a:t>) on </a:t>
            </a:r>
            <a:r>
              <a:rPr lang="en-US" sz="2000" dirty="0" err="1" smtClean="0"/>
              <a:t>Nb</a:t>
            </a:r>
            <a:r>
              <a:rPr lang="en-US" sz="20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NbTiN</a:t>
            </a:r>
            <a:r>
              <a:rPr lang="en-US" sz="2000" dirty="0" smtClean="0"/>
              <a:t>(</a:t>
            </a:r>
            <a:r>
              <a:rPr lang="en-US" sz="2000" dirty="0" err="1" smtClean="0"/>
              <a:t>80nm</a:t>
            </a:r>
            <a:r>
              <a:rPr lang="en-US" sz="2000" dirty="0" smtClean="0"/>
              <a:t>)/</a:t>
            </a:r>
            <a:r>
              <a:rPr lang="en-US" sz="2000" dirty="0" err="1" smtClean="0"/>
              <a:t>AlN</a:t>
            </a:r>
            <a:r>
              <a:rPr lang="en-US" sz="2000" dirty="0" smtClean="0"/>
              <a:t>(</a:t>
            </a:r>
            <a:r>
              <a:rPr lang="en-US" sz="2000" dirty="0" err="1" smtClean="0"/>
              <a:t>20nm</a:t>
            </a:r>
            <a:r>
              <a:rPr lang="en-US" sz="2000" dirty="0" smtClean="0"/>
              <a:t>) on </a:t>
            </a:r>
            <a:r>
              <a:rPr lang="en-US" sz="2000" dirty="0" err="1" smtClean="0"/>
              <a:t>Nb</a:t>
            </a:r>
            <a:endParaRPr lang="en-US" sz="2000" dirty="0" smtClean="0"/>
          </a:p>
          <a:p>
            <a:r>
              <a:rPr lang="en-US" dirty="0" smtClean="0"/>
              <a:t>  </a:t>
            </a:r>
            <a:endParaRPr 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114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Field parallel </a:t>
            </a:r>
            <a:r>
              <a:rPr lang="de-DE" dirty="0" err="1" smtClean="0"/>
              <a:t>to</a:t>
            </a:r>
            <a:r>
              <a:rPr lang="de-DE" dirty="0" smtClean="0"/>
              <a:t> sample </a:t>
            </a:r>
            <a:r>
              <a:rPr lang="de-DE" dirty="0" err="1" smtClean="0"/>
              <a:t>surface</a:t>
            </a:r>
            <a:r>
              <a:rPr lang="de-DE" dirty="0" smtClean="0"/>
              <a:t> – </a:t>
            </a:r>
            <a:br>
              <a:rPr lang="de-DE" dirty="0" smtClean="0"/>
            </a:br>
            <a:r>
              <a:rPr lang="de-DE" dirty="0" smtClean="0"/>
              <a:t>Meissner Screening </a:t>
            </a:r>
            <a:r>
              <a:rPr lang="de-DE" dirty="0" err="1" smtClean="0"/>
              <a:t>NbTiN</a:t>
            </a:r>
            <a:r>
              <a:rPr lang="de-DE" dirty="0" smtClean="0"/>
              <a:t> (</a:t>
            </a:r>
            <a:r>
              <a:rPr lang="de-DE" dirty="0" err="1" smtClean="0"/>
              <a:t>80nm</a:t>
            </a:r>
            <a:r>
              <a:rPr lang="de-DE" dirty="0" smtClean="0"/>
              <a:t>) on </a:t>
            </a:r>
            <a:r>
              <a:rPr lang="de-DE" dirty="0" err="1" smtClean="0"/>
              <a:t>Nb</a:t>
            </a:r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14" y="1143000"/>
            <a:ext cx="5494616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485210" y="1472001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>
                <a:latin typeface="Calibri"/>
              </a:rPr>
              <a:t>λ</a:t>
            </a:r>
            <a:r>
              <a:rPr lang="en-CA" sz="4000" dirty="0" smtClean="0">
                <a:latin typeface="Calibri"/>
              </a:rPr>
              <a:t>=223(7) nm</a:t>
            </a:r>
            <a:endParaRPr lang="en-CA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28082" y="1233228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Magnetic</a:t>
            </a:r>
            <a:r>
              <a:rPr lang="de-DE" sz="2000" dirty="0" smtClean="0"/>
              <a:t> </a:t>
            </a:r>
            <a:r>
              <a:rPr lang="de-DE" sz="2000" dirty="0" err="1" smtClean="0"/>
              <a:t>field</a:t>
            </a:r>
            <a:r>
              <a:rPr lang="de-DE" sz="2000" dirty="0" smtClean="0"/>
              <a:t> </a:t>
            </a:r>
            <a:r>
              <a:rPr lang="de-DE" sz="2000" dirty="0" err="1" smtClean="0"/>
              <a:t>decays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a </a:t>
            </a:r>
            <a:r>
              <a:rPr lang="de-DE" sz="2000" dirty="0" err="1" smtClean="0"/>
              <a:t>single</a:t>
            </a:r>
            <a:r>
              <a:rPr lang="de-DE" sz="2000" dirty="0" smtClean="0"/>
              <a:t> </a:t>
            </a:r>
            <a:r>
              <a:rPr lang="de-DE" sz="2000" dirty="0" err="1" smtClean="0"/>
              <a:t>exponential</a:t>
            </a:r>
            <a:r>
              <a:rPr lang="de-DE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223(7) </a:t>
            </a:r>
            <a:r>
              <a:rPr lang="de-DE" sz="2000" dirty="0" err="1" smtClean="0"/>
              <a:t>nm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short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NbTiN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Proximity</a:t>
            </a:r>
            <a:r>
              <a:rPr lang="de-DE" sz="2000" dirty="0" smtClean="0"/>
              <a:t> </a:t>
            </a:r>
            <a:r>
              <a:rPr lang="de-DE" sz="2000" dirty="0" err="1" smtClean="0"/>
              <a:t>effect</a:t>
            </a:r>
            <a:r>
              <a:rPr lang="de-DE" sz="2000" dirty="0" smtClean="0"/>
              <a:t>?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120888" y="3727449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2.2K</a:t>
            </a:r>
            <a:endParaRPr lang="en-US" sz="3600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21</a:t>
            </a:fld>
            <a:endParaRPr lang="en-CA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6" t="93856" r="31730" b="1002"/>
          <a:stretch/>
        </p:blipFill>
        <p:spPr bwMode="auto">
          <a:xfrm>
            <a:off x="5809784" y="5057888"/>
            <a:ext cx="1647121" cy="2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/>
          <a:srcRect r="5760"/>
          <a:stretch/>
        </p:blipFill>
        <p:spPr>
          <a:xfrm>
            <a:off x="28082" y="2903389"/>
            <a:ext cx="3823838" cy="294078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89361" y="5540863"/>
            <a:ext cx="35012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231F20"/>
                </a:solidFill>
                <a:latin typeface="AdvOT483a8203"/>
              </a:rPr>
              <a:t>V. </a:t>
            </a:r>
            <a:r>
              <a:rPr lang="en-US" sz="1000" dirty="0" err="1" smtClean="0">
                <a:solidFill>
                  <a:srgbClr val="231F20"/>
                </a:solidFill>
                <a:latin typeface="AdvOT483a8203"/>
              </a:rPr>
              <a:t>Cherkez</a:t>
            </a:r>
            <a:r>
              <a:rPr lang="en-US" sz="1000" dirty="0" smtClean="0">
                <a:solidFill>
                  <a:srgbClr val="231F20"/>
                </a:solidFill>
                <a:latin typeface="AdvOT483a8203"/>
              </a:rPr>
              <a:t> et al.- PHYSICAL </a:t>
            </a:r>
            <a:r>
              <a:rPr lang="en-US" sz="1000" dirty="0">
                <a:solidFill>
                  <a:srgbClr val="231F20"/>
                </a:solidFill>
                <a:latin typeface="AdvOT483a8203"/>
              </a:rPr>
              <a:t>REVIEW X </a:t>
            </a:r>
            <a:r>
              <a:rPr lang="en-US" sz="1000" dirty="0">
                <a:solidFill>
                  <a:srgbClr val="231F20"/>
                </a:solidFill>
                <a:latin typeface="AdvOT19ee2aa8.B"/>
              </a:rPr>
              <a:t>4, </a:t>
            </a:r>
            <a:r>
              <a:rPr lang="en-US" sz="1000" dirty="0">
                <a:solidFill>
                  <a:srgbClr val="231F20"/>
                </a:solidFill>
                <a:latin typeface="AdvOT483a8203"/>
              </a:rPr>
              <a:t>011033 (2014)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38048" y="5601777"/>
                <a:ext cx="1896711" cy="3706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048" y="5601777"/>
                <a:ext cx="1896711" cy="370614"/>
              </a:xfrm>
              <a:prstGeom prst="rect">
                <a:avLst/>
              </a:prstGeom>
              <a:blipFill rotWithShape="0">
                <a:blip r:embed="rId5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589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Field parallel </a:t>
            </a:r>
            <a:r>
              <a:rPr lang="de-DE" dirty="0" err="1" smtClean="0"/>
              <a:t>to</a:t>
            </a:r>
            <a:r>
              <a:rPr lang="de-DE" dirty="0" smtClean="0"/>
              <a:t> sample </a:t>
            </a:r>
            <a:r>
              <a:rPr lang="de-DE" dirty="0" err="1" smtClean="0"/>
              <a:t>surface</a:t>
            </a:r>
            <a:r>
              <a:rPr lang="de-DE" dirty="0" smtClean="0"/>
              <a:t> – </a:t>
            </a:r>
            <a:br>
              <a:rPr lang="de-DE" dirty="0" smtClean="0"/>
            </a:br>
            <a:r>
              <a:rPr lang="de-DE" dirty="0" smtClean="0"/>
              <a:t>Meissner Screening </a:t>
            </a:r>
            <a:r>
              <a:rPr lang="de-DE" dirty="0" err="1" smtClean="0"/>
              <a:t>NbTiN</a:t>
            </a:r>
            <a:r>
              <a:rPr lang="de-DE" dirty="0" smtClean="0"/>
              <a:t> (</a:t>
            </a:r>
            <a:r>
              <a:rPr lang="de-DE" dirty="0" err="1" smtClean="0"/>
              <a:t>80nm</a:t>
            </a:r>
            <a:r>
              <a:rPr lang="de-DE" dirty="0" smtClean="0"/>
              <a:t>) on </a:t>
            </a:r>
            <a:r>
              <a:rPr lang="de-DE" dirty="0" err="1" smtClean="0"/>
              <a:t>Nb</a:t>
            </a:r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314" y="1143000"/>
            <a:ext cx="5494616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485210" y="1472001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>
                <a:latin typeface="Calibri"/>
              </a:rPr>
              <a:t>λ</a:t>
            </a:r>
            <a:r>
              <a:rPr lang="en-CA" sz="4000" dirty="0" smtClean="0">
                <a:latin typeface="Calibri"/>
              </a:rPr>
              <a:t>=223(7) nm</a:t>
            </a:r>
            <a:endParaRPr lang="en-CA" sz="4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93934" y="1855441"/>
            <a:ext cx="6840760" cy="4500909"/>
            <a:chOff x="251520" y="1087240"/>
            <a:chExt cx="6840760" cy="4500909"/>
          </a:xfrm>
        </p:grpSpPr>
        <p:grpSp>
          <p:nvGrpSpPr>
            <p:cNvPr id="27" name="Group 26"/>
            <p:cNvGrpSpPr/>
            <p:nvPr/>
          </p:nvGrpSpPr>
          <p:grpSpPr>
            <a:xfrm>
              <a:off x="251520" y="1844824"/>
              <a:ext cx="5781675" cy="3743325"/>
              <a:chOff x="251520" y="1844824"/>
              <a:chExt cx="5781675" cy="3743325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844824"/>
                <a:ext cx="5781675" cy="3743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0" name="Straight Arrow Connector 29"/>
              <p:cNvCxnSpPr/>
              <p:nvPr/>
            </p:nvCxnSpPr>
            <p:spPr>
              <a:xfrm flipH="1">
                <a:off x="3193331" y="3722658"/>
                <a:ext cx="73059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923928" y="3537992"/>
                <a:ext cx="1718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Naive treatment</a:t>
                </a:r>
                <a:endParaRPr lang="en-CA" dirty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H="1">
                <a:off x="2828032" y="3212976"/>
                <a:ext cx="73059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3567953" y="2889810"/>
                <a:ext cx="2084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London theory, no proximity effect</a:t>
                </a:r>
                <a:endParaRPr lang="en-CA" dirty="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 flipH="1">
                <a:off x="2837357" y="4077072"/>
                <a:ext cx="94255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3785905" y="3892406"/>
                <a:ext cx="12629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Experiment</a:t>
                </a:r>
                <a:endParaRPr lang="en-CA" dirty="0"/>
              </a:p>
            </p:txBody>
          </p:sp>
        </p:grpSp>
        <p:sp>
          <p:nvSpPr>
            <p:cNvPr id="28" name="Arc 27"/>
            <p:cNvSpPr/>
            <p:nvPr/>
          </p:nvSpPr>
          <p:spPr>
            <a:xfrm rot="10800000">
              <a:off x="2525236" y="1087240"/>
              <a:ext cx="4567044" cy="3888432"/>
            </a:xfrm>
            <a:prstGeom prst="arc">
              <a:avLst>
                <a:gd name="adj1" fmla="val 16200000"/>
                <a:gd name="adj2" fmla="val 20242"/>
              </a:avLst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8082" y="1233228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Magnetic</a:t>
            </a:r>
            <a:r>
              <a:rPr lang="de-DE" sz="2000" dirty="0" smtClean="0"/>
              <a:t> </a:t>
            </a:r>
            <a:r>
              <a:rPr lang="de-DE" sz="2000" dirty="0" err="1" smtClean="0"/>
              <a:t>field</a:t>
            </a:r>
            <a:r>
              <a:rPr lang="de-DE" sz="2000" dirty="0" smtClean="0"/>
              <a:t> </a:t>
            </a:r>
            <a:r>
              <a:rPr lang="de-DE" sz="2000" dirty="0" err="1" smtClean="0"/>
              <a:t>decays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a </a:t>
            </a:r>
            <a:r>
              <a:rPr lang="de-DE" sz="2000" dirty="0" err="1" smtClean="0"/>
              <a:t>single</a:t>
            </a:r>
            <a:r>
              <a:rPr lang="de-DE" sz="2000" dirty="0" smtClean="0"/>
              <a:t> </a:t>
            </a:r>
            <a:r>
              <a:rPr lang="de-DE" sz="2000" dirty="0" err="1" smtClean="0"/>
              <a:t>exponential</a:t>
            </a:r>
            <a:r>
              <a:rPr lang="de-DE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223(7) </a:t>
            </a:r>
            <a:r>
              <a:rPr lang="de-DE" sz="2000" dirty="0" err="1" smtClean="0"/>
              <a:t>nm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short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NbTiN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/>
              <a:t>Proximity</a:t>
            </a:r>
            <a:r>
              <a:rPr lang="de-DE" sz="2000" dirty="0" smtClean="0"/>
              <a:t> </a:t>
            </a:r>
            <a:r>
              <a:rPr lang="de-DE" sz="2000" dirty="0" err="1" smtClean="0"/>
              <a:t>effect</a:t>
            </a:r>
            <a:r>
              <a:rPr lang="de-DE" sz="2000" dirty="0" smtClean="0"/>
              <a:t>?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120888" y="3727449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2.2K</a:t>
            </a:r>
            <a:endParaRPr lang="en-US" sz="3600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22</a:t>
            </a:fld>
            <a:endParaRPr lang="en-CA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6" t="93856" r="31730" b="1002"/>
          <a:stretch/>
        </p:blipFill>
        <p:spPr bwMode="auto">
          <a:xfrm>
            <a:off x="5809784" y="5057888"/>
            <a:ext cx="1647121" cy="2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8955" y="5458979"/>
            <a:ext cx="1714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T. Kubo </a:t>
            </a:r>
            <a:r>
              <a:rPr lang="en-US" sz="1200" dirty="0" err="1" smtClean="0"/>
              <a:t>arXiv:1410.1248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29186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6712"/>
            <a:ext cx="73914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1"/>
          <a:stretch/>
        </p:blipFill>
        <p:spPr bwMode="auto">
          <a:xfrm rot="16200000">
            <a:off x="2892014" y="1731208"/>
            <a:ext cx="3456384" cy="281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2446" y="4883932"/>
            <a:ext cx="249459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Fit </a:t>
            </a:r>
          </a:p>
          <a:p>
            <a:r>
              <a:rPr lang="en-CA" dirty="0" smtClean="0"/>
              <a:t>cosh(x/</a:t>
            </a:r>
            <a:r>
              <a:rPr lang="el-GR" dirty="0" smtClean="0">
                <a:latin typeface="Calibri"/>
              </a:rPr>
              <a:t>λ</a:t>
            </a:r>
            <a:r>
              <a:rPr lang="en-CA" baseline="-25000" dirty="0" smtClean="0"/>
              <a:t>0</a:t>
            </a:r>
            <a:r>
              <a:rPr lang="en-CA" dirty="0" smtClean="0"/>
              <a:t>)/cosh(d/(2</a:t>
            </a:r>
            <a:r>
              <a:rPr lang="el-GR" dirty="0" smtClean="0"/>
              <a:t> </a:t>
            </a:r>
            <a:r>
              <a:rPr lang="el-GR" dirty="0"/>
              <a:t>λ</a:t>
            </a:r>
            <a:r>
              <a:rPr lang="en-CA" baseline="-25000" dirty="0" smtClean="0"/>
              <a:t>0</a:t>
            </a:r>
            <a:r>
              <a:rPr lang="en-CA" dirty="0" smtClean="0"/>
              <a:t>))</a:t>
            </a:r>
          </a:p>
          <a:p>
            <a:r>
              <a:rPr lang="el-GR" dirty="0" smtClean="0"/>
              <a:t>λ</a:t>
            </a:r>
            <a:r>
              <a:rPr lang="el-GR" baseline="-25000" dirty="0" smtClean="0"/>
              <a:t>0</a:t>
            </a:r>
            <a:r>
              <a:rPr lang="en-CA" dirty="0" smtClean="0"/>
              <a:t>=204(18); d=135(11)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1988840"/>
            <a:ext cx="2123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Either the </a:t>
            </a:r>
            <a:r>
              <a:rPr lang="en-CA" dirty="0" err="1" smtClean="0"/>
              <a:t>NbTiN</a:t>
            </a:r>
            <a:r>
              <a:rPr lang="en-CA" dirty="0" smtClean="0"/>
              <a:t> layer is significantly thicker than 80 nm or long range proximity effect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23</a:t>
            </a:fld>
            <a:endParaRPr lang="en-CA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Field parallel </a:t>
            </a:r>
            <a:r>
              <a:rPr lang="de-DE" dirty="0" err="1" smtClean="0"/>
              <a:t>to</a:t>
            </a:r>
            <a:r>
              <a:rPr lang="de-DE" dirty="0" smtClean="0"/>
              <a:t> sample </a:t>
            </a:r>
            <a:r>
              <a:rPr lang="de-DE" dirty="0" err="1" smtClean="0"/>
              <a:t>surface</a:t>
            </a:r>
            <a:r>
              <a:rPr lang="de-DE" dirty="0" smtClean="0"/>
              <a:t> – </a:t>
            </a:r>
            <a:br>
              <a:rPr lang="de-DE" dirty="0" smtClean="0"/>
            </a:br>
            <a:r>
              <a:rPr lang="de-DE" dirty="0" smtClean="0"/>
              <a:t>Meissner Screening </a:t>
            </a:r>
            <a:r>
              <a:rPr lang="de-DE" dirty="0" err="1" smtClean="0"/>
              <a:t>NbTiN</a:t>
            </a:r>
            <a:r>
              <a:rPr lang="de-DE" dirty="0" smtClean="0"/>
              <a:t> (</a:t>
            </a:r>
            <a:r>
              <a:rPr lang="de-DE" dirty="0" err="1" smtClean="0"/>
              <a:t>80nm</a:t>
            </a:r>
            <a:r>
              <a:rPr lang="de-DE" dirty="0" smtClean="0"/>
              <a:t>) on </a:t>
            </a:r>
            <a:r>
              <a:rPr lang="de-DE" dirty="0" err="1" smtClean="0"/>
              <a:t>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35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2" y="857827"/>
            <a:ext cx="72866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Field parallel </a:t>
            </a:r>
            <a:r>
              <a:rPr lang="de-DE" dirty="0" err="1"/>
              <a:t>to</a:t>
            </a:r>
            <a:r>
              <a:rPr lang="de-DE" dirty="0"/>
              <a:t> sample </a:t>
            </a:r>
            <a:r>
              <a:rPr lang="de-DE" dirty="0" err="1"/>
              <a:t>surface</a:t>
            </a:r>
            <a:r>
              <a:rPr lang="de-DE" dirty="0"/>
              <a:t> – </a:t>
            </a:r>
            <a:br>
              <a:rPr lang="de-DE" dirty="0"/>
            </a:br>
            <a:r>
              <a:rPr lang="de-DE" dirty="0"/>
              <a:t>Meissner Screening </a:t>
            </a:r>
            <a:r>
              <a:rPr lang="de-DE" dirty="0" err="1"/>
              <a:t>NbTiN</a:t>
            </a:r>
            <a:r>
              <a:rPr lang="de-DE" dirty="0"/>
              <a:t> (</a:t>
            </a:r>
            <a:r>
              <a:rPr lang="de-DE" dirty="0" err="1"/>
              <a:t>80nm</a:t>
            </a:r>
            <a:r>
              <a:rPr lang="de-DE" dirty="0"/>
              <a:t>) on </a:t>
            </a:r>
            <a:r>
              <a:rPr lang="de-DE" dirty="0" err="1"/>
              <a:t>Nb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4293096"/>
            <a:ext cx="23439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11 K </a:t>
            </a:r>
          </a:p>
          <a:p>
            <a:r>
              <a:rPr lang="el-GR" dirty="0" smtClean="0"/>
              <a:t>λ</a:t>
            </a:r>
            <a:r>
              <a:rPr lang="el-GR" baseline="-25000" dirty="0" smtClean="0"/>
              <a:t>0</a:t>
            </a:r>
            <a:r>
              <a:rPr lang="en-CA" dirty="0" smtClean="0"/>
              <a:t>=204(18</a:t>
            </a:r>
            <a:r>
              <a:rPr lang="en-CA" dirty="0"/>
              <a:t>); d=135(11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4725144"/>
            <a:ext cx="234391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8</a:t>
            </a:r>
            <a:r>
              <a:rPr lang="en-CA" dirty="0" smtClean="0">
                <a:solidFill>
                  <a:srgbClr val="FF0000"/>
                </a:solidFill>
              </a:rPr>
              <a:t> K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l-GR" baseline="-25000" dirty="0" smtClean="0">
                <a:solidFill>
                  <a:srgbClr val="FF0000"/>
                </a:solidFill>
              </a:rPr>
              <a:t>0</a:t>
            </a:r>
            <a:r>
              <a:rPr lang="en-CA" dirty="0" smtClean="0">
                <a:solidFill>
                  <a:srgbClr val="FF0000"/>
                </a:solidFill>
              </a:rPr>
              <a:t>=190(15); d=157(13)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9765" y="1988840"/>
            <a:ext cx="2617643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400" dirty="0" smtClean="0"/>
              <a:t>At 8 K a vortex must have entered the niobium</a:t>
            </a:r>
            <a:endParaRPr lang="en-CA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0000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1723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Comparison to SIS Multilayer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5078321"/>
            <a:ext cx="2654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 err="1" smtClean="0"/>
              <a:t>Nb-NbTiN</a:t>
            </a:r>
            <a:endParaRPr lang="en-CA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981368" y="2595139"/>
            <a:ext cx="3738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 err="1" smtClean="0"/>
              <a:t>Nb-AlN-NbTiN</a:t>
            </a:r>
            <a:endParaRPr lang="en-CA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4509120"/>
            <a:ext cx="23439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8</a:t>
            </a:r>
            <a:r>
              <a:rPr lang="en-CA" dirty="0" smtClean="0">
                <a:solidFill>
                  <a:schemeClr val="tx1"/>
                </a:solidFill>
              </a:rPr>
              <a:t> K 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λ</a:t>
            </a:r>
            <a:r>
              <a:rPr lang="el-GR" baseline="-25000" dirty="0" smtClean="0">
                <a:solidFill>
                  <a:schemeClr val="tx1"/>
                </a:solidFill>
              </a:rPr>
              <a:t>0</a:t>
            </a:r>
            <a:r>
              <a:rPr lang="en-CA" dirty="0" smtClean="0">
                <a:solidFill>
                  <a:schemeClr val="tx1"/>
                </a:solidFill>
              </a:rPr>
              <a:t>=190(15); d=157(13)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700808"/>
            <a:ext cx="234391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8</a:t>
            </a:r>
            <a:r>
              <a:rPr lang="en-CA" dirty="0" smtClean="0">
                <a:solidFill>
                  <a:srgbClr val="FF0000"/>
                </a:solidFill>
              </a:rPr>
              <a:t> K 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l-GR" baseline="-25000" dirty="0" smtClean="0">
                <a:solidFill>
                  <a:srgbClr val="FF0000"/>
                </a:solidFill>
              </a:rPr>
              <a:t>0</a:t>
            </a:r>
            <a:r>
              <a:rPr lang="en-CA" dirty="0" smtClean="0">
                <a:solidFill>
                  <a:srgbClr val="FF0000"/>
                </a:solidFill>
              </a:rPr>
              <a:t>=380(100); d=98(13)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3892" y="3585790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CA" dirty="0"/>
              <a:t>For multilayer systems without insulator there is a wide range proximity effect to be </a:t>
            </a:r>
            <a:r>
              <a:rPr lang="en-CA" dirty="0" smtClean="0"/>
              <a:t>considered. </a:t>
            </a:r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9865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9472"/>
            <a:ext cx="8229600" cy="1600200"/>
          </a:xfrm>
        </p:spPr>
        <p:txBody>
          <a:bodyPr/>
          <a:lstStyle/>
          <a:p>
            <a:r>
              <a:rPr lang="en-CA" smtClean="0"/>
              <a:t>Outline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Introduction to muSR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Using muSR as a local magnetometer (TRIUMF)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Inducing superheating in niobium by thin film coating</a:t>
            </a:r>
            <a:endParaRPr lang="en-CA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Low Energy muSR (PSI)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Proximity effects in </a:t>
            </a:r>
            <a:r>
              <a:rPr lang="en-CA" dirty="0" err="1" smtClean="0">
                <a:solidFill>
                  <a:schemeClr val="bg1">
                    <a:lumMod val="75000"/>
                  </a:schemeClr>
                </a:solidFill>
              </a:rPr>
              <a:t>NbTiN</a:t>
            </a: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CA" dirty="0" err="1" smtClean="0">
                <a:solidFill>
                  <a:schemeClr val="bg1">
                    <a:lumMod val="75000"/>
                  </a:schemeClr>
                </a:solidFill>
              </a:rPr>
              <a:t>Nb</a:t>
            </a: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CA" dirty="0" err="1" smtClean="0">
                <a:solidFill>
                  <a:schemeClr val="bg1">
                    <a:lumMod val="75000"/>
                  </a:schemeClr>
                </a:solidFill>
              </a:rPr>
              <a:t>NbTiN</a:t>
            </a: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CA" dirty="0" err="1" smtClean="0">
                <a:solidFill>
                  <a:schemeClr val="bg1">
                    <a:lumMod val="75000"/>
                  </a:schemeClr>
                </a:solidFill>
              </a:rPr>
              <a:t>AlN</a:t>
            </a: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CA" dirty="0" err="1" smtClean="0">
                <a:solidFill>
                  <a:schemeClr val="bg1">
                    <a:lumMod val="75000"/>
                  </a:schemeClr>
                </a:solidFill>
              </a:rPr>
              <a:t>Nb</a:t>
            </a: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 samples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>
                <a:solidFill>
                  <a:schemeClr val="tx1"/>
                </a:solidFill>
              </a:rPr>
              <a:t>Magnetic Impurities in </a:t>
            </a:r>
            <a:r>
              <a:rPr lang="en-CA" dirty="0" err="1">
                <a:solidFill>
                  <a:schemeClr val="tx1"/>
                </a:solidFill>
              </a:rPr>
              <a:t>Nb</a:t>
            </a:r>
            <a:r>
              <a:rPr lang="en-CA" dirty="0">
                <a:solidFill>
                  <a:schemeClr val="tx1"/>
                </a:solidFill>
              </a:rPr>
              <a:t>/Cu </a:t>
            </a:r>
            <a:r>
              <a:rPr lang="en-CA" dirty="0" smtClean="0">
                <a:solidFill>
                  <a:schemeClr val="tx1"/>
                </a:solidFill>
              </a:rPr>
              <a:t>films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Outlook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err="1" smtClean="0">
                <a:solidFill>
                  <a:schemeClr val="bg1">
                    <a:lumMod val="75000"/>
                  </a:schemeClr>
                </a:solidFill>
              </a:rPr>
              <a:t>BetaNMR</a:t>
            </a:r>
            <a:r>
              <a:rPr lang="en-CA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CA" dirty="0" smtClean="0"/>
              <a:t>					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7464"/>
            <a:ext cx="8229600" cy="1600200"/>
          </a:xfrm>
        </p:spPr>
        <p:txBody>
          <a:bodyPr/>
          <a:lstStyle/>
          <a:p>
            <a:r>
              <a:rPr lang="en-US" sz="4000" dirty="0"/>
              <a:t>Fluctuating Random Fields</a:t>
            </a:r>
          </a:p>
        </p:txBody>
      </p:sp>
      <p:sp>
        <p:nvSpPr>
          <p:cNvPr id="7" name="Rectangle 11"/>
          <p:cNvSpPr>
            <a:spLocks/>
          </p:cNvSpPr>
          <p:nvPr/>
        </p:nvSpPr>
        <p:spPr bwMode="auto">
          <a:xfrm>
            <a:off x="5334000" y="1647143"/>
            <a:ext cx="3810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2400" dirty="0">
                <a:solidFill>
                  <a:srgbClr val="C0000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Slow Fluctuations</a:t>
            </a:r>
          </a:p>
          <a:p>
            <a:r>
              <a:rPr lang="en-US" sz="2400" dirty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Main effect is relaxation of the ⅓ </a:t>
            </a:r>
            <a:r>
              <a:rPr lang="en-US" sz="24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tail at long times, because 1/3 of the muons see a field in spin direction and do not process</a:t>
            </a:r>
          </a:p>
          <a:p>
            <a:r>
              <a:rPr lang="de-DE" sz="2400" dirty="0" smtClean="0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Fast </a:t>
            </a:r>
            <a:r>
              <a:rPr lang="de-DE" sz="2400" dirty="0" err="1" smtClean="0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Fluctuations</a:t>
            </a:r>
            <a:endParaRPr lang="de-DE" sz="2400" dirty="0" smtClean="0">
              <a:solidFill>
                <a:srgbClr val="C00000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r>
              <a:rPr lang="de-DE" sz="2400" dirty="0" err="1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</a:t>
            </a:r>
            <a:r>
              <a:rPr lang="de-DE" sz="24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recovery</a:t>
            </a:r>
            <a:r>
              <a:rPr lang="de-DE" sz="24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 </a:t>
            </a:r>
            <a:r>
              <a:rPr lang="de-DE" sz="2400" dirty="0" err="1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For</a:t>
            </a:r>
            <a:r>
              <a:rPr lang="de-DE" sz="24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faster</a:t>
            </a:r>
            <a:r>
              <a:rPr lang="de-DE" sz="24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fluctuations</a:t>
            </a:r>
            <a:r>
              <a:rPr lang="de-DE" sz="24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slower</a:t>
            </a:r>
            <a:r>
              <a:rPr lang="de-DE" sz="24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depolarization</a:t>
            </a:r>
            <a:r>
              <a:rPr lang="de-DE" sz="24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(</a:t>
            </a:r>
            <a:r>
              <a:rPr lang="de-DE" sz="2400" dirty="0" err="1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motional</a:t>
            </a:r>
            <a:r>
              <a:rPr lang="de-DE" sz="24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de-DE" sz="2400" dirty="0" err="1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narrowing</a:t>
            </a:r>
            <a:r>
              <a:rPr lang="de-DE" sz="24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</a:t>
            </a:r>
          </a:p>
          <a:p>
            <a:endParaRPr lang="en-US" sz="2400" dirty="0" smtClean="0">
              <a:solidFill>
                <a:srgbClr val="163F7C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endParaRPr lang="en-US" sz="2400" dirty="0">
              <a:solidFill>
                <a:srgbClr val="163F7C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4881661" cy="4013810"/>
          </a:xfrm>
          <a:prstGeom prst="rect">
            <a:avLst/>
          </a:prstGeom>
        </p:spPr>
      </p:pic>
      <p:pic>
        <p:nvPicPr>
          <p:cNvPr id="14" name="Picture 13" descr="texclip20130429133842.ep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9" t="21159" r="4183" b="38869"/>
          <a:stretch/>
        </p:blipFill>
        <p:spPr>
          <a:xfrm>
            <a:off x="4097094" y="1718693"/>
            <a:ext cx="254749" cy="2483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3707904" y="1647143"/>
            <a:ext cx="864096" cy="629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80200" y="4797152"/>
            <a:ext cx="10867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5313" y="5114302"/>
            <a:ext cx="4535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Polarization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 </a:t>
            </a:r>
            <a:r>
              <a:rPr lang="de-DE" dirty="0" err="1" smtClean="0"/>
              <a:t>fluctuation</a:t>
            </a:r>
            <a:r>
              <a:rPr lang="en-US" dirty="0" smtClean="0"/>
              <a:t> rates. The “0” function corresponds to a Gaussian distribution of random fields.</a:t>
            </a:r>
            <a:endParaRPr lang="de-DE" dirty="0" smtClean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91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Evidence for Magnetic Impurities in </a:t>
            </a:r>
            <a:r>
              <a:rPr lang="en-CA" dirty="0" err="1" smtClean="0"/>
              <a:t>Nb</a:t>
            </a:r>
            <a:r>
              <a:rPr lang="en-CA" dirty="0" smtClean="0"/>
              <a:t> on Cu samples </a:t>
            </a:r>
            <a:endParaRPr lang="en-CA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888432" cy="302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tat Conductanc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94" y="1196752"/>
            <a:ext cx="3363906" cy="2702815"/>
          </a:xfrm>
          <a:prstGeom prst="rect">
            <a:avLst/>
          </a:prstGeom>
        </p:spPr>
      </p:pic>
      <p:pic>
        <p:nvPicPr>
          <p:cNvPr id="8" name="Picture 7" descr="Conductan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3363906" cy="2640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4908" y="306896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/>
              <a:t>HIPIMS</a:t>
            </a:r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7465155" y="558924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err="1" smtClean="0"/>
              <a:t>dcMS</a:t>
            </a:r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395536" y="4437112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 smtClean="0"/>
              <a:t>HIPIMS</a:t>
            </a:r>
            <a:r>
              <a:rPr lang="en-CA" dirty="0" smtClean="0"/>
              <a:t> shows strong fluctuations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Muon diffusion?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Magnetic Impurities?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Magnetic Impurities supported by zero bias peaks observed with point contact tunneling (</a:t>
            </a:r>
            <a:r>
              <a:rPr lang="en-CA" dirty="0" err="1" smtClean="0"/>
              <a:t>PCT</a:t>
            </a:r>
            <a:r>
              <a:rPr lang="en-CA" dirty="0" smtClean="0"/>
              <a:t>) from </a:t>
            </a:r>
            <a:r>
              <a:rPr lang="en-CA" dirty="0" err="1" smtClean="0"/>
              <a:t>ANL</a:t>
            </a:r>
            <a:r>
              <a:rPr lang="en-CA" dirty="0" smtClean="0"/>
              <a:t> (T. </a:t>
            </a:r>
            <a:r>
              <a:rPr lang="en-CA" dirty="0" err="1" smtClean="0"/>
              <a:t>Proslier</a:t>
            </a:r>
            <a:r>
              <a:rPr lang="en-CA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3456" y="1196752"/>
            <a:ext cx="162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mtClean="0"/>
              <a:t>Zero bias peaks</a:t>
            </a:r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071535" y="1268760"/>
            <a:ext cx="72103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muSR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5272116" y="3789040"/>
            <a:ext cx="60465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mtClean="0"/>
              <a:t>PCT</a:t>
            </a:r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5289369" y="1247069"/>
            <a:ext cx="60465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smtClean="0"/>
              <a:t>PCT</a:t>
            </a:r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7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Additional </a:t>
            </a:r>
            <a:r>
              <a:rPr lang="de-DE" dirty="0" err="1" smtClean="0"/>
              <a:t>tests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nitrogen</a:t>
            </a:r>
            <a:r>
              <a:rPr lang="de-DE" dirty="0" smtClean="0"/>
              <a:t> </a:t>
            </a:r>
            <a:r>
              <a:rPr lang="de-DE" dirty="0" err="1" smtClean="0"/>
              <a:t>overlayer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grew a nitrogen </a:t>
            </a:r>
            <a:r>
              <a:rPr lang="en-US" dirty="0" err="1" smtClean="0"/>
              <a:t>overlayer</a:t>
            </a:r>
            <a:r>
              <a:rPr lang="en-US" dirty="0" smtClean="0"/>
              <a:t> on the sample</a:t>
            </a:r>
          </a:p>
          <a:p>
            <a:r>
              <a:rPr lang="en-US" dirty="0" smtClean="0"/>
              <a:t>Stop the muon in the nitrogen but close to the </a:t>
            </a:r>
            <a:r>
              <a:rPr lang="en-US" dirty="0" err="1" smtClean="0"/>
              <a:t>niobum</a:t>
            </a:r>
            <a:r>
              <a:rPr lang="en-US" dirty="0" smtClean="0"/>
              <a:t> surface </a:t>
            </a:r>
          </a:p>
          <a:p>
            <a:r>
              <a:rPr lang="en-US" dirty="0" smtClean="0"/>
              <a:t>In nitrogen the muon is known to be static</a:t>
            </a:r>
          </a:p>
          <a:p>
            <a:r>
              <a:rPr lang="en-US" dirty="0" smtClean="0"/>
              <a:t>Deviations from the static Kubo-</a:t>
            </a:r>
            <a:r>
              <a:rPr lang="en-US" dirty="0" err="1" smtClean="0"/>
              <a:t>Tuyabe</a:t>
            </a:r>
            <a:r>
              <a:rPr lang="en-US" dirty="0" smtClean="0"/>
              <a:t> function will give evidence for magnetic impurities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84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μSR Facilities Around the World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12" y="1447799"/>
            <a:ext cx="7552662" cy="4517073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52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 r="30136" b="10402"/>
          <a:stretch/>
        </p:blipFill>
        <p:spPr>
          <a:xfrm>
            <a:off x="4499991" y="2564904"/>
            <a:ext cx="4742161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Measurements with N2-overlayer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364575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There is no muon diffusion in the N2-overlayer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If there are no </a:t>
            </a:r>
            <a:r>
              <a:rPr lang="en-CA" sz="2400" u="sng" dirty="0" smtClean="0"/>
              <a:t>magnetic</a:t>
            </a:r>
            <a:r>
              <a:rPr lang="en-CA" sz="2400" dirty="0" smtClean="0"/>
              <a:t> impurities in the </a:t>
            </a:r>
            <a:r>
              <a:rPr lang="en-CA" sz="2400" dirty="0" err="1" smtClean="0"/>
              <a:t>Nb</a:t>
            </a:r>
            <a:r>
              <a:rPr lang="en-CA" sz="2400" dirty="0"/>
              <a:t> </a:t>
            </a:r>
            <a:r>
              <a:rPr lang="en-CA" sz="2400" dirty="0" smtClean="0"/>
              <a:t>a </a:t>
            </a:r>
            <a:r>
              <a:rPr lang="en-CA" sz="2400" dirty="0" err="1" smtClean="0"/>
              <a:t>staticGssKT</a:t>
            </a:r>
            <a:r>
              <a:rPr lang="en-CA" sz="2400" dirty="0" smtClean="0"/>
              <a:t> function </a:t>
            </a:r>
            <a:r>
              <a:rPr lang="en-CA" sz="2400" dirty="0"/>
              <a:t>w</a:t>
            </a:r>
            <a:r>
              <a:rPr lang="en-CA" sz="2400" dirty="0" smtClean="0"/>
              <a:t>ould fit the data   </a:t>
            </a:r>
            <a:endParaRPr lang="en-C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2943547"/>
            <a:ext cx="309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Static Kubo-</a:t>
            </a:r>
            <a:r>
              <a:rPr lang="en-CA" dirty="0" err="1" smtClean="0"/>
              <a:t>Toyube</a:t>
            </a:r>
            <a:r>
              <a:rPr lang="en-CA" dirty="0" smtClean="0"/>
              <a:t>*</a:t>
            </a:r>
            <a:r>
              <a:rPr lang="en-CA" dirty="0" err="1" smtClean="0"/>
              <a:t>exp</a:t>
            </a:r>
            <a:r>
              <a:rPr lang="en-CA" dirty="0" smtClean="0"/>
              <a:t>(-</a:t>
            </a:r>
            <a:r>
              <a:rPr lang="el-GR" dirty="0" smtClean="0">
                <a:latin typeface="Calibri"/>
              </a:rPr>
              <a:t>λ</a:t>
            </a:r>
            <a:r>
              <a:rPr lang="en-CA" dirty="0" smtClean="0">
                <a:latin typeface="Calibri"/>
              </a:rPr>
              <a:t>/t)</a:t>
            </a:r>
            <a:r>
              <a:rPr lang="el-GR" baseline="30000" dirty="0" smtClean="0">
                <a:latin typeface="Calibri"/>
              </a:rPr>
              <a:t>β</a:t>
            </a:r>
            <a:r>
              <a:rPr lang="en-CA" dirty="0" smtClean="0"/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36512" y="2639231"/>
            <a:ext cx="4767417" cy="3814105"/>
            <a:chOff x="4572000" y="2910553"/>
            <a:chExt cx="4550046" cy="36399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41" r="30491" b="10648"/>
            <a:stretch/>
          </p:blipFill>
          <p:spPr>
            <a:xfrm>
              <a:off x="4572000" y="2910553"/>
              <a:ext cx="4550046" cy="363990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522993" y="3124258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Static muon – Gaussian Field Distribution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6056" y="5755578"/>
              <a:ext cx="2377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No magnetic impurities</a:t>
              </a:r>
              <a:endParaRPr lang="en-CA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86085" y="4001301"/>
            <a:ext cx="22322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Systematic deviations</a:t>
            </a:r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42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09550" y="238400"/>
            <a:ext cx="9123180" cy="603769"/>
          </a:xfrm>
        </p:spPr>
        <p:txBody>
          <a:bodyPr>
            <a:normAutofit fontScale="90000"/>
          </a:bodyPr>
          <a:lstStyle/>
          <a:p>
            <a:r>
              <a:rPr lang="en-CA" altLang="en-US" dirty="0" smtClean="0">
                <a:latin typeface="Myriad Pro SemiExt"/>
                <a:cs typeface="Myriad Pro SemiExt"/>
              </a:rPr>
              <a:t>New beta-NMR beamline at TRIUMF for SRF studies</a:t>
            </a: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2"/>
          <a:stretch/>
        </p:blipFill>
        <p:spPr bwMode="auto">
          <a:xfrm>
            <a:off x="1187624" y="3917047"/>
            <a:ext cx="5760640" cy="27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37"/>
          <p:cNvSpPr txBox="1">
            <a:spLocks noChangeArrowheads="1"/>
          </p:cNvSpPr>
          <p:nvPr/>
        </p:nvSpPr>
        <p:spPr bwMode="auto">
          <a:xfrm>
            <a:off x="209550" y="1265853"/>
            <a:ext cx="8610922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en-US" sz="1600" dirty="0" smtClean="0"/>
              <a:t>Beta-NMR </a:t>
            </a:r>
            <a:r>
              <a:rPr lang="en-CA" altLang="en-US" sz="1600" dirty="0"/>
              <a:t>@ TRIUMF is a unique facility to characterize magnetic properties of materials at surfaces and film </a:t>
            </a:r>
            <a:r>
              <a:rPr lang="en-CA" altLang="en-US" sz="1600" dirty="0" smtClean="0"/>
              <a:t>interfaces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en-US" sz="1600" dirty="0" smtClean="0"/>
              <a:t>Similar to muSR but uses radioactive ions like </a:t>
            </a:r>
            <a:r>
              <a:rPr lang="en-CA" altLang="en-US" sz="1600" dirty="0" err="1" smtClean="0"/>
              <a:t>8Li</a:t>
            </a:r>
            <a:r>
              <a:rPr lang="en-CA" altLang="en-US" sz="1600" dirty="0" smtClean="0"/>
              <a:t> implanted in bunches not one by one</a:t>
            </a:r>
            <a:endParaRPr lang="en-CA" altLang="en-US" sz="16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en-US" sz="1600" dirty="0" smtClean="0"/>
              <a:t>Like </a:t>
            </a:r>
            <a:r>
              <a:rPr lang="en-CA" altLang="en-US" sz="1600" dirty="0" err="1" smtClean="0"/>
              <a:t>LEmuSR</a:t>
            </a:r>
            <a:r>
              <a:rPr lang="en-CA" altLang="en-US" sz="1600" dirty="0" smtClean="0"/>
              <a:t> </a:t>
            </a:r>
            <a:r>
              <a:rPr lang="en-CA" altLang="en-US" sz="1600" dirty="0"/>
              <a:t>it can probe the superconductor through the London layer and depth profile thin films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en-US" sz="1600" dirty="0"/>
              <a:t>New high field spectrometer is being installed to allow high field (near </a:t>
            </a:r>
            <a:r>
              <a:rPr lang="en-CA" altLang="en-US" sz="1600" dirty="0" err="1"/>
              <a:t>Hc1</a:t>
            </a:r>
            <a:r>
              <a:rPr lang="en-CA" altLang="en-US" sz="1600" dirty="0"/>
              <a:t>) parallel to sample face (to replicate </a:t>
            </a:r>
            <a:r>
              <a:rPr lang="en-CA" altLang="en-US" sz="1600" dirty="0" err="1"/>
              <a:t>rf</a:t>
            </a:r>
            <a:r>
              <a:rPr lang="en-CA" altLang="en-US" sz="1600" dirty="0"/>
              <a:t> fields)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en-US" sz="1600" dirty="0" smtClean="0">
                <a:solidFill>
                  <a:srgbClr val="C00000"/>
                </a:solidFill>
              </a:rPr>
              <a:t>TRIUMF will </a:t>
            </a:r>
            <a:r>
              <a:rPr lang="en-CA" altLang="en-US" sz="1600" dirty="0">
                <a:solidFill>
                  <a:srgbClr val="C00000"/>
                </a:solidFill>
              </a:rPr>
              <a:t>provide a unique facility in the world for diagnosing new treatments (doping), new materials (</a:t>
            </a:r>
            <a:r>
              <a:rPr lang="en-CA" altLang="en-US" sz="1600" dirty="0" err="1">
                <a:solidFill>
                  <a:srgbClr val="C00000"/>
                </a:solidFill>
              </a:rPr>
              <a:t>Nb3Sn</a:t>
            </a:r>
            <a:r>
              <a:rPr lang="en-CA" altLang="en-US" sz="1600" dirty="0">
                <a:solidFill>
                  <a:srgbClr val="C00000"/>
                </a:solidFill>
              </a:rPr>
              <a:t>) and new structures (SIS layers)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en-US" sz="14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en-US" sz="1400" dirty="0"/>
          </a:p>
        </p:txBody>
      </p:sp>
      <p:cxnSp>
        <p:nvCxnSpPr>
          <p:cNvPr id="3" name="Straight Arrow Connector 2"/>
          <p:cNvCxnSpPr>
            <a:stCxn id="4" idx="0"/>
          </p:cNvCxnSpPr>
          <p:nvPr/>
        </p:nvCxnSpPr>
        <p:spPr>
          <a:xfrm flipV="1">
            <a:off x="2555776" y="4941168"/>
            <a:ext cx="1440160" cy="7920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19672" y="57332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spectrometer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18360" y="461622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New high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spectrometer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56176" y="4939385"/>
            <a:ext cx="762184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0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848" y="1412776"/>
            <a:ext cx="8512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muSR </a:t>
            </a:r>
            <a:r>
              <a:rPr lang="de-DE" sz="2400" dirty="0" err="1"/>
              <a:t>is</a:t>
            </a:r>
            <a:r>
              <a:rPr lang="de-DE" sz="2400" dirty="0"/>
              <a:t> a </a:t>
            </a:r>
            <a:r>
              <a:rPr lang="de-DE" sz="2400" dirty="0" err="1"/>
              <a:t>technique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allows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measure</a:t>
            </a:r>
            <a:r>
              <a:rPr lang="de-DE" sz="2400" dirty="0"/>
              <a:t> </a:t>
            </a:r>
            <a:r>
              <a:rPr lang="de-DE" sz="2400" dirty="0" err="1"/>
              <a:t>localized</a:t>
            </a:r>
            <a:r>
              <a:rPr lang="de-DE" sz="2400" dirty="0"/>
              <a:t> </a:t>
            </a:r>
            <a:r>
              <a:rPr lang="de-DE" sz="2400" dirty="0" err="1"/>
              <a:t>magnetic</a:t>
            </a:r>
            <a:r>
              <a:rPr lang="de-DE" sz="2400" dirty="0"/>
              <a:t> </a:t>
            </a:r>
            <a:r>
              <a:rPr lang="de-DE" sz="2400" dirty="0" err="1"/>
              <a:t>fields</a:t>
            </a:r>
            <a:r>
              <a:rPr lang="de-DE" sz="2400" dirty="0"/>
              <a:t>. 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technique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show</a:t>
            </a:r>
            <a:r>
              <a:rPr lang="de-DE" sz="2400" dirty="0"/>
              <a:t>:</a:t>
            </a:r>
          </a:p>
          <a:p>
            <a:r>
              <a:rPr lang="en-CA" sz="2400" i="1" dirty="0"/>
              <a:t>1. A layer of higher T</a:t>
            </a:r>
            <a:r>
              <a:rPr lang="en-CA" sz="2400" baseline="-25000" dirty="0"/>
              <a:t>c</a:t>
            </a:r>
            <a:r>
              <a:rPr lang="en-CA" sz="2400" i="1" dirty="0"/>
              <a:t> material on niobium can push the field of first flux entry from a field consistent with </a:t>
            </a:r>
            <a:r>
              <a:rPr lang="en-CA" sz="2400" i="1" dirty="0" err="1"/>
              <a:t>H</a:t>
            </a:r>
            <a:r>
              <a:rPr lang="en-CA" sz="2400" baseline="-25000" dirty="0" err="1"/>
              <a:t>c1</a:t>
            </a:r>
            <a:r>
              <a:rPr lang="en-CA" sz="2400" i="1" dirty="0"/>
              <a:t> to a field consistent with </a:t>
            </a:r>
            <a:r>
              <a:rPr lang="en-CA" sz="2400" i="1" dirty="0" err="1"/>
              <a:t>H</a:t>
            </a:r>
            <a:r>
              <a:rPr lang="en-CA" sz="2400" baseline="-25000" dirty="0" err="1"/>
              <a:t>sh</a:t>
            </a:r>
            <a:r>
              <a:rPr lang="de-DE" sz="2400" dirty="0"/>
              <a:t>. </a:t>
            </a:r>
            <a:endParaRPr lang="en-CA" sz="2400" baseline="-25000" dirty="0"/>
          </a:p>
          <a:p>
            <a:r>
              <a:rPr lang="en-CA" sz="2400" dirty="0"/>
              <a:t>2. For multilayer systems without insulator there is a wide range proximity effect to be considered</a:t>
            </a:r>
          </a:p>
          <a:p>
            <a:r>
              <a:rPr lang="en-CA" sz="2400" dirty="0"/>
              <a:t>3. There is strong evidence for magnetic impurities on the surface of </a:t>
            </a:r>
            <a:r>
              <a:rPr lang="en-CA" sz="2400" dirty="0" err="1"/>
              <a:t>Nb</a:t>
            </a:r>
            <a:r>
              <a:rPr lang="en-CA" sz="2400" dirty="0"/>
              <a:t>/Cu samples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8893" y="4900225"/>
            <a:ext cx="3655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err="1" smtClean="0"/>
              <a:t>Questions</a:t>
            </a:r>
            <a:r>
              <a:rPr lang="de-DE" sz="6000" dirty="0" smtClean="0"/>
              <a:t>?</a:t>
            </a:r>
            <a:endParaRPr lang="en-US" sz="6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7507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μSR Facilities Around the World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12" y="1447799"/>
            <a:ext cx="7552662" cy="4517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924" y="3852287"/>
            <a:ext cx="8074152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Summary:</a:t>
            </a:r>
          </a:p>
          <a:p>
            <a:r>
              <a:rPr lang="en-US" dirty="0" smtClean="0"/>
              <a:t>muSR is a technique that allows to measure localized magnetic fields.  Using this technique we show:</a:t>
            </a:r>
          </a:p>
          <a:p>
            <a:r>
              <a:rPr lang="en-US" i="1" dirty="0" smtClean="0"/>
              <a:t>1. A layer of higher T</a:t>
            </a:r>
            <a:r>
              <a:rPr lang="en-US" baseline="-25000" dirty="0" smtClean="0"/>
              <a:t>c</a:t>
            </a:r>
            <a:r>
              <a:rPr lang="en-US" i="1" dirty="0" smtClean="0"/>
              <a:t> material on niobium can push the field of first flux entry from a field consistent with </a:t>
            </a:r>
            <a:r>
              <a:rPr lang="en-US" i="1" dirty="0" err="1" smtClean="0"/>
              <a:t>H</a:t>
            </a:r>
            <a:r>
              <a:rPr lang="en-US" baseline="-25000" dirty="0" err="1" smtClean="0"/>
              <a:t>c1</a:t>
            </a:r>
            <a:r>
              <a:rPr lang="en-US" i="1" dirty="0" smtClean="0"/>
              <a:t> to a field consistent with </a:t>
            </a:r>
            <a:r>
              <a:rPr lang="en-US" i="1" dirty="0" err="1" smtClean="0"/>
              <a:t>H</a:t>
            </a:r>
            <a:r>
              <a:rPr lang="en-US" baseline="-25000" dirty="0" err="1" smtClean="0"/>
              <a:t>sh</a:t>
            </a:r>
            <a:r>
              <a:rPr lang="en-US" dirty="0" smtClean="0"/>
              <a:t>. </a:t>
            </a:r>
            <a:endParaRPr lang="en-US" baseline="-25000" dirty="0" smtClean="0"/>
          </a:p>
          <a:p>
            <a:r>
              <a:rPr lang="en-US" dirty="0" smtClean="0"/>
              <a:t>2. For multilayer systems without insulator there is a wide range proximity effect to be considered</a:t>
            </a:r>
          </a:p>
          <a:p>
            <a:r>
              <a:rPr lang="en-US" dirty="0" smtClean="0"/>
              <a:t>3. There is strong evidence for magnetic impurities on the surface of </a:t>
            </a:r>
            <a:r>
              <a:rPr lang="en-US" dirty="0" err="1" smtClean="0"/>
              <a:t>Nb</a:t>
            </a:r>
            <a:r>
              <a:rPr lang="en-US" dirty="0" smtClean="0"/>
              <a:t>/Cu samples </a:t>
            </a:r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69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19472"/>
            <a:ext cx="8229600" cy="1600200"/>
          </a:xfrm>
        </p:spPr>
        <p:txBody>
          <a:bodyPr/>
          <a:lstStyle/>
          <a:p>
            <a:r>
              <a:rPr lang="en-CA" smtClean="0"/>
              <a:t>Outline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Introduction to muSR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Using muSR as a local magnetometer (TRIUMF)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 smtClean="0"/>
              <a:t>Inducing superheating in niobium by thin film coating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Low Energy muSR (PSI)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 smtClean="0"/>
              <a:t>Proximity effects in </a:t>
            </a:r>
            <a:r>
              <a:rPr lang="en-CA" dirty="0" err="1" smtClean="0"/>
              <a:t>NbTiN</a:t>
            </a:r>
            <a:r>
              <a:rPr lang="en-CA" dirty="0" smtClean="0"/>
              <a:t>/</a:t>
            </a:r>
            <a:r>
              <a:rPr lang="en-CA" dirty="0" err="1" smtClean="0"/>
              <a:t>Nb</a:t>
            </a:r>
            <a:r>
              <a:rPr lang="en-CA" dirty="0" smtClean="0"/>
              <a:t> and </a:t>
            </a:r>
            <a:r>
              <a:rPr lang="en-CA" dirty="0" err="1" smtClean="0"/>
              <a:t>NbTiN</a:t>
            </a:r>
            <a:r>
              <a:rPr lang="en-CA" dirty="0" smtClean="0"/>
              <a:t>/</a:t>
            </a:r>
            <a:r>
              <a:rPr lang="en-CA" dirty="0" err="1" smtClean="0"/>
              <a:t>AlN</a:t>
            </a:r>
            <a:r>
              <a:rPr lang="en-CA" dirty="0" smtClean="0"/>
              <a:t>/</a:t>
            </a:r>
            <a:r>
              <a:rPr lang="en-CA" dirty="0" err="1" smtClean="0"/>
              <a:t>Nb</a:t>
            </a:r>
            <a:r>
              <a:rPr lang="en-CA" dirty="0" smtClean="0"/>
              <a:t> samples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CA" dirty="0"/>
              <a:t>Magnetic Impurities in </a:t>
            </a:r>
            <a:r>
              <a:rPr lang="en-CA" dirty="0" err="1"/>
              <a:t>Nb</a:t>
            </a:r>
            <a:r>
              <a:rPr lang="en-CA" dirty="0"/>
              <a:t>/Cu </a:t>
            </a:r>
            <a:r>
              <a:rPr lang="en-CA" dirty="0" smtClean="0"/>
              <a:t>films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Summary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Outlook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err="1" smtClean="0"/>
              <a:t>BetaNMR</a:t>
            </a:r>
            <a:r>
              <a:rPr lang="en-CA" dirty="0" smtClean="0"/>
              <a:t> 					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4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579019" y="4676255"/>
            <a:ext cx="4032250" cy="1025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3881439" y="4624388"/>
            <a:ext cx="4327525" cy="1079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2" y="4275555"/>
            <a:ext cx="2601912" cy="21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489744" y="225946"/>
            <a:ext cx="8229600" cy="7651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Myriad Pro SemiExt"/>
                <a:cs typeface="Myriad Pro SemiExt"/>
              </a:rPr>
              <a:t>Muon production and decay</a:t>
            </a:r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1487488"/>
            <a:ext cx="5021263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57551" y="2076451"/>
            <a:ext cx="2822575" cy="1501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735263" y="3216275"/>
            <a:ext cx="3738562" cy="1081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536" name="TextBox 3"/>
          <p:cNvSpPr txBox="1">
            <a:spLocks noChangeArrowheads="1"/>
          </p:cNvSpPr>
          <p:nvPr/>
        </p:nvSpPr>
        <p:spPr bwMode="auto">
          <a:xfrm>
            <a:off x="250826" y="4864101"/>
            <a:ext cx="363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2000"/>
              <a:t>Muons are 100% spin polarized with kinetic energy of 4.1MeV</a:t>
            </a:r>
          </a:p>
        </p:txBody>
      </p:sp>
      <p:graphicFrame>
        <p:nvGraphicFramePr>
          <p:cNvPr id="22537" name="Object 6"/>
          <p:cNvGraphicFramePr>
            <a:graphicFrameLocks noChangeAspect="1"/>
          </p:cNvGraphicFramePr>
          <p:nvPr/>
        </p:nvGraphicFramePr>
        <p:xfrm>
          <a:off x="519113" y="4073526"/>
          <a:ext cx="2405062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7" imgW="863280" imgH="241200" progId="Equation.3">
                  <p:embed/>
                </p:oleObj>
              </mc:Choice>
              <mc:Fallback>
                <p:oleObj name="Equation" r:id="rId7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4073526"/>
                        <a:ext cx="2405062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4391026" y="1487489"/>
            <a:ext cx="46005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/>
              <a:t>Muons are deposited ~100micron deep in a sample (bulk probe) – spin precesses with frequency dependent on local magnetic field</a:t>
            </a:r>
          </a:p>
          <a:p>
            <a:pPr eaLnBrk="1" hangingPunct="1"/>
            <a:endParaRPr lang="en-CA" altLang="en-US"/>
          </a:p>
          <a:p>
            <a:pPr eaLnBrk="1" hangingPunct="1"/>
            <a:r>
              <a:rPr lang="en-CA" altLang="en-US"/>
              <a:t> </a:t>
            </a:r>
          </a:p>
          <a:p>
            <a:pPr eaLnBrk="1" hangingPunct="1"/>
            <a:endParaRPr lang="en-CA" altLang="en-US"/>
          </a:p>
          <a:p>
            <a:pPr eaLnBrk="1" hangingPunct="1"/>
            <a:endParaRPr lang="en-CA" altLang="en-US"/>
          </a:p>
          <a:p>
            <a:pPr eaLnBrk="1" hangingPunct="1"/>
            <a:endParaRPr lang="en-CA" altLang="en-US"/>
          </a:p>
          <a:p>
            <a:pPr eaLnBrk="1" hangingPunct="1"/>
            <a:endParaRPr lang="en-CA" altLang="en-US"/>
          </a:p>
          <a:p>
            <a:pPr eaLnBrk="1" hangingPunct="1"/>
            <a:r>
              <a:rPr lang="en-CA" altLang="en-US"/>
              <a:t>Muon decays in </a:t>
            </a:r>
            <a:r>
              <a:rPr lang="en-CA" altLang="en-US">
                <a:sym typeface="Symbol" panose="05050102010706020507" pitchFamily="18" charset="2"/>
              </a:rPr>
              <a:t></a:t>
            </a:r>
            <a:r>
              <a:rPr lang="en-CA" altLang="en-US" baseline="-25000"/>
              <a:t>1/2</a:t>
            </a:r>
            <a:r>
              <a:rPr lang="en-CA" altLang="en-US"/>
              <a:t>=2.2µsec - emits a positron preferentially along the µ</a:t>
            </a:r>
            <a:r>
              <a:rPr lang="en-CA" altLang="en-US" baseline="30000"/>
              <a:t>+</a:t>
            </a:r>
            <a:r>
              <a:rPr lang="en-CA" altLang="en-US"/>
              <a:t> spin direction </a:t>
            </a:r>
          </a:p>
        </p:txBody>
      </p:sp>
      <p:pic>
        <p:nvPicPr>
          <p:cNvPr id="22540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t="1822" r="56340" b="83517"/>
          <a:stretch>
            <a:fillRect/>
          </a:stretch>
        </p:blipFill>
        <p:spPr bwMode="auto">
          <a:xfrm>
            <a:off x="4514851" y="4864100"/>
            <a:ext cx="2397125" cy="4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4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2605088"/>
            <a:ext cx="1293812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8" descr="Night-Light-516c39de66c39_hires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0"/>
          <a:stretch>
            <a:fillRect/>
          </a:stretch>
        </p:blipFill>
        <p:spPr bwMode="auto">
          <a:xfrm>
            <a:off x="6911975" y="2605089"/>
            <a:ext cx="12509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811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/>
          <a:stretch/>
        </p:blipFill>
        <p:spPr bwMode="auto">
          <a:xfrm>
            <a:off x="179512" y="1189957"/>
            <a:ext cx="3888432" cy="367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95287" y="-315416"/>
            <a:ext cx="8785225" cy="120015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Myriad Pro SemiExt"/>
                <a:cs typeface="Myriad Pro SemiExt"/>
              </a:rPr>
              <a:t>Muon Spin Rotation – muSR</a:t>
            </a:r>
          </a:p>
        </p:txBody>
      </p:sp>
      <p:pic>
        <p:nvPicPr>
          <p:cNvPr id="23555" name="Picture 10" descr="transverse 11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28" y="4435475"/>
            <a:ext cx="3237161" cy="183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 descr="texclip20130508082553.ep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13" y="5114157"/>
            <a:ext cx="19605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52901" y="1465263"/>
            <a:ext cx="49910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dirty="0"/>
              <a:t>Muons are </a:t>
            </a:r>
            <a:r>
              <a:rPr lang="en-CA" dirty="0" smtClean="0"/>
              <a:t>deposited one at a time </a:t>
            </a:r>
            <a:r>
              <a:rPr lang="en-CA" dirty="0"/>
              <a:t>in a sample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dirty="0"/>
              <a:t>Muon decays emitting a positron preferentially aligned with the muon spin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dirty="0"/>
              <a:t>Right and left detectors record positron correlated with time of arrival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dirty="0"/>
              <a:t>The time evolution of the asymmetry in the two signals gives a measure of the local field in the sample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CA" sz="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95536" y="4864125"/>
            <a:ext cx="2382838" cy="1445195"/>
            <a:chOff x="3876675" y="4438651"/>
            <a:chExt cx="2382838" cy="1445195"/>
          </a:xfrm>
        </p:grpSpPr>
        <p:pic>
          <p:nvPicPr>
            <p:cNvPr id="2355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675" y="4453508"/>
              <a:ext cx="2382838" cy="1430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TextBox 3"/>
            <p:cNvSpPr txBox="1">
              <a:spLocks noChangeArrowheads="1"/>
            </p:cNvSpPr>
            <p:nvPr/>
          </p:nvSpPr>
          <p:spPr bwMode="auto">
            <a:xfrm>
              <a:off x="4448176" y="4438651"/>
              <a:ext cx="1476375" cy="27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200" b="1">
                  <a:solidFill>
                    <a:srgbClr val="003D80"/>
                  </a:solidFill>
                </a:rPr>
                <a:t>Left detector</a:t>
              </a:r>
            </a:p>
          </p:txBody>
        </p:sp>
        <p:sp>
          <p:nvSpPr>
            <p:cNvPr id="23561" name="TextBox 12"/>
            <p:cNvSpPr txBox="1">
              <a:spLocks noChangeArrowheads="1"/>
            </p:cNvSpPr>
            <p:nvPr/>
          </p:nvSpPr>
          <p:spPr bwMode="auto">
            <a:xfrm>
              <a:off x="4686301" y="4648201"/>
              <a:ext cx="1476375" cy="27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CA" altLang="en-US" sz="1200" b="1">
                  <a:solidFill>
                    <a:srgbClr val="C00000"/>
                  </a:solidFill>
                </a:rPr>
                <a:t>Right detector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08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89052" y="2303016"/>
            <a:ext cx="2451100" cy="1270000"/>
            <a:chOff x="3779912" y="2146300"/>
            <a:chExt cx="2451100" cy="1270000"/>
          </a:xfrm>
        </p:grpSpPr>
        <p:sp>
          <p:nvSpPr>
            <p:cNvPr id="8" name="Rectangle 10"/>
            <p:cNvSpPr>
              <a:spLocks/>
            </p:cNvSpPr>
            <p:nvPr/>
          </p:nvSpPr>
          <p:spPr bwMode="auto">
            <a:xfrm>
              <a:off x="3779912" y="2146300"/>
              <a:ext cx="2451100" cy="127000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Oval 12"/>
            <p:cNvSpPr>
              <a:spLocks/>
            </p:cNvSpPr>
            <p:nvPr/>
          </p:nvSpPr>
          <p:spPr bwMode="auto">
            <a:xfrm>
              <a:off x="4960640" y="2413000"/>
              <a:ext cx="101600" cy="101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Oval 13"/>
            <p:cNvSpPr>
              <a:spLocks/>
            </p:cNvSpPr>
            <p:nvPr/>
          </p:nvSpPr>
          <p:spPr bwMode="auto">
            <a:xfrm>
              <a:off x="6002040" y="2311400"/>
              <a:ext cx="101600" cy="101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Oval 14"/>
            <p:cNvSpPr>
              <a:spLocks/>
            </p:cNvSpPr>
            <p:nvPr/>
          </p:nvSpPr>
          <p:spPr bwMode="auto">
            <a:xfrm>
              <a:off x="4427240" y="2565400"/>
              <a:ext cx="101600" cy="101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Oval 15"/>
            <p:cNvSpPr>
              <a:spLocks/>
            </p:cNvSpPr>
            <p:nvPr/>
          </p:nvSpPr>
          <p:spPr bwMode="auto">
            <a:xfrm>
              <a:off x="5557540" y="2921000"/>
              <a:ext cx="101600" cy="101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Oval 16"/>
            <p:cNvSpPr>
              <a:spLocks/>
            </p:cNvSpPr>
            <p:nvPr/>
          </p:nvSpPr>
          <p:spPr bwMode="auto">
            <a:xfrm>
              <a:off x="3970040" y="3187700"/>
              <a:ext cx="101600" cy="101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Oval 17"/>
            <p:cNvSpPr>
              <a:spLocks/>
            </p:cNvSpPr>
            <p:nvPr/>
          </p:nvSpPr>
          <p:spPr bwMode="auto">
            <a:xfrm>
              <a:off x="4071640" y="2260600"/>
              <a:ext cx="101600" cy="101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Oval 18"/>
            <p:cNvSpPr>
              <a:spLocks/>
            </p:cNvSpPr>
            <p:nvPr/>
          </p:nvSpPr>
          <p:spPr bwMode="auto">
            <a:xfrm>
              <a:off x="4744740" y="3035300"/>
              <a:ext cx="101600" cy="101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19"/>
            <p:cNvSpPr>
              <a:spLocks/>
            </p:cNvSpPr>
            <p:nvPr/>
          </p:nvSpPr>
          <p:spPr bwMode="auto">
            <a:xfrm>
              <a:off x="5900440" y="3086100"/>
              <a:ext cx="101600" cy="101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" name="Rectangle 21"/>
          <p:cNvSpPr>
            <a:spLocks/>
          </p:cNvSpPr>
          <p:nvPr/>
        </p:nvSpPr>
        <p:spPr bwMode="auto">
          <a:xfrm>
            <a:off x="3203848" y="1257300"/>
            <a:ext cx="292023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663"/>
              </a:spcBef>
            </a:pPr>
            <a:r>
              <a:rPr lang="en-US" sz="240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Non-magnetic </a:t>
            </a:r>
            <a:r>
              <a:rPr lang="en-US" sz="2400" smtClean="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with</a:t>
            </a:r>
          </a:p>
          <a:p>
            <a:pPr algn="ctr">
              <a:spcBef>
                <a:spcPts val="663"/>
              </a:spcBef>
            </a:pPr>
            <a:r>
              <a:rPr lang="en-US" sz="2400" smtClean="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240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magnetic impurities</a:t>
            </a:r>
          </a:p>
        </p:txBody>
      </p:sp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292023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8229600" cy="1600200"/>
          </a:xfrm>
        </p:spPr>
        <p:txBody>
          <a:bodyPr/>
          <a:lstStyle/>
          <a:p>
            <a:r>
              <a:rPr lang="en-US"/>
              <a:t>Magnetic Volume Fraction</a:t>
            </a: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179512" y="2303016"/>
            <a:ext cx="2451100" cy="1270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Rectangle 9"/>
          <p:cNvSpPr>
            <a:spLocks/>
          </p:cNvSpPr>
          <p:nvPr/>
        </p:nvSpPr>
        <p:spPr bwMode="auto">
          <a:xfrm>
            <a:off x="179512" y="2290316"/>
            <a:ext cx="2451100" cy="1270000"/>
          </a:xfrm>
          <a:prstGeom prst="rect">
            <a:avLst/>
          </a:prstGeom>
          <a:solidFill>
            <a:srgbClr val="FF0000">
              <a:alpha val="29803"/>
            </a:srgb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20"/>
          <p:cNvSpPr>
            <a:spLocks/>
          </p:cNvSpPr>
          <p:nvPr/>
        </p:nvSpPr>
        <p:spPr bwMode="auto">
          <a:xfrm>
            <a:off x="-221084" y="1257300"/>
            <a:ext cx="3136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663"/>
              </a:spcBef>
            </a:pPr>
            <a:r>
              <a:rPr lang="en-US" sz="240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Uniformly weakly magnetic</a:t>
            </a:r>
          </a:p>
        </p:txBody>
      </p:sp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645024"/>
            <a:ext cx="292023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98" y="2128428"/>
            <a:ext cx="2178794" cy="15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toyabe 1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55" y="3787530"/>
            <a:ext cx="2713479" cy="2060740"/>
          </a:xfrm>
          <a:prstGeom prst="rect">
            <a:avLst/>
          </a:prstGeom>
        </p:spPr>
      </p:pic>
      <p:sp>
        <p:nvSpPr>
          <p:cNvPr id="24" name="Rectangle 21"/>
          <p:cNvSpPr>
            <a:spLocks/>
          </p:cNvSpPr>
          <p:nvPr/>
        </p:nvSpPr>
        <p:spPr bwMode="auto">
          <a:xfrm>
            <a:off x="6124079" y="1196100"/>
            <a:ext cx="292023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ts val="663"/>
              </a:spcBef>
            </a:pPr>
            <a:r>
              <a:rPr lang="de-DE" sz="2400" err="1" smtClean="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Static</a:t>
            </a:r>
            <a:r>
              <a:rPr lang="de-DE" sz="2400" smtClean="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de-DE" sz="2400" err="1" smtClean="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distribution</a:t>
            </a:r>
            <a:r>
              <a:rPr lang="de-DE" sz="2400" smtClean="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de-DE" sz="2400" err="1" smtClean="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</a:t>
            </a:r>
            <a:r>
              <a:rPr lang="de-DE" sz="2400" smtClean="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de-DE" sz="2400" err="1" smtClean="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random</a:t>
            </a:r>
            <a:r>
              <a:rPr lang="de-DE" sz="2400" smtClean="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de-DE" sz="2400" err="1" smtClean="0">
                <a:solidFill>
                  <a:srgbClr val="113F7C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fields</a:t>
            </a:r>
            <a:endParaRPr lang="en-US" sz="2400" smtClean="0">
              <a:solidFill>
                <a:srgbClr val="113F7C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0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3"/>
          <p:cNvGrpSpPr>
            <a:grpSpLocks/>
          </p:cNvGrpSpPr>
          <p:nvPr/>
        </p:nvGrpSpPr>
        <p:grpSpPr bwMode="auto">
          <a:xfrm>
            <a:off x="7085014" y="1327151"/>
            <a:ext cx="2058987" cy="1171575"/>
            <a:chOff x="8248650" y="2281740"/>
            <a:chExt cx="2555776" cy="1491298"/>
          </a:xfrm>
        </p:grpSpPr>
        <p:pic>
          <p:nvPicPr>
            <p:cNvPr id="24598" name="Picture 2" descr="C:\Users\rastley\Downloads\Superconductin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09" r="27238" b="12064"/>
            <a:stretch>
              <a:fillRect/>
            </a:stretch>
          </p:blipFill>
          <p:spPr bwMode="auto">
            <a:xfrm>
              <a:off x="8248650" y="2281740"/>
              <a:ext cx="2555776" cy="149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328500" y="2342362"/>
              <a:ext cx="1349464" cy="3525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sz="1200"/>
                <a:t>Meissner state</a:t>
              </a:r>
            </a:p>
          </p:txBody>
        </p:sp>
      </p:grpSp>
      <p:grpSp>
        <p:nvGrpSpPr>
          <p:cNvPr id="24579" name="Group 30"/>
          <p:cNvGrpSpPr>
            <a:grpSpLocks/>
          </p:cNvGrpSpPr>
          <p:nvPr/>
        </p:nvGrpSpPr>
        <p:grpSpPr bwMode="auto">
          <a:xfrm>
            <a:off x="7085014" y="2509838"/>
            <a:ext cx="2058987" cy="1147762"/>
            <a:chOff x="6706126" y="927277"/>
            <a:chExt cx="2445035" cy="1360300"/>
          </a:xfrm>
        </p:grpSpPr>
        <p:pic>
          <p:nvPicPr>
            <p:cNvPr id="24596" name="Picture 2" descr="C:\Users\rastley\Downloads\Intermediat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63" r="28110" b="11310"/>
            <a:stretch>
              <a:fillRect/>
            </a:stretch>
          </p:blipFill>
          <p:spPr bwMode="auto">
            <a:xfrm>
              <a:off x="6706126" y="927277"/>
              <a:ext cx="2445035" cy="136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258473" y="961143"/>
              <a:ext cx="1574622" cy="3282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sz="1200"/>
                <a:t>Intermediate state</a:t>
              </a:r>
            </a:p>
          </p:txBody>
        </p:sp>
      </p:grpSp>
      <p:grpSp>
        <p:nvGrpSpPr>
          <p:cNvPr id="24580" name="Group 32"/>
          <p:cNvGrpSpPr>
            <a:grpSpLocks/>
          </p:cNvGrpSpPr>
          <p:nvPr/>
        </p:nvGrpSpPr>
        <p:grpSpPr bwMode="auto">
          <a:xfrm>
            <a:off x="7085014" y="3705225"/>
            <a:ext cx="2141537" cy="1189038"/>
            <a:chOff x="-35025" y="3480073"/>
            <a:chExt cx="2615705" cy="1544455"/>
          </a:xfrm>
        </p:grpSpPr>
        <p:pic>
          <p:nvPicPr>
            <p:cNvPr id="24594" name="Picture 2" descr="C:\Users\rastley\Downloads\Vortex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20" r="25372" b="11086"/>
            <a:stretch>
              <a:fillRect/>
            </a:stretch>
          </p:blipFill>
          <p:spPr bwMode="auto">
            <a:xfrm>
              <a:off x="-35025" y="3480073"/>
              <a:ext cx="2615705" cy="1544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95432" y="4473968"/>
              <a:ext cx="1169903" cy="35979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sz="1200"/>
                <a:t>Vortex state</a:t>
              </a:r>
            </a:p>
          </p:txBody>
        </p:sp>
      </p:grpSp>
      <p:grpSp>
        <p:nvGrpSpPr>
          <p:cNvPr id="24581" name="Group 31"/>
          <p:cNvGrpSpPr>
            <a:grpSpLocks/>
          </p:cNvGrpSpPr>
          <p:nvPr/>
        </p:nvGrpSpPr>
        <p:grpSpPr bwMode="auto">
          <a:xfrm>
            <a:off x="7085014" y="4900613"/>
            <a:ext cx="2097087" cy="1033462"/>
            <a:chOff x="6706126" y="3572219"/>
            <a:chExt cx="2437874" cy="1392004"/>
          </a:xfrm>
        </p:grpSpPr>
        <p:pic>
          <p:nvPicPr>
            <p:cNvPr id="24592" name="Picture 3" descr="C:\Users\rastley\Downloads\NormalConductingFul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39" r="27525" b="12817"/>
            <a:stretch>
              <a:fillRect/>
            </a:stretch>
          </p:blipFill>
          <p:spPr bwMode="auto">
            <a:xfrm>
              <a:off x="6706126" y="3572219"/>
              <a:ext cx="2437874" cy="139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752511" y="3572219"/>
              <a:ext cx="1178105" cy="3730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CA" sz="1200"/>
                <a:t>Normal state</a:t>
              </a:r>
            </a:p>
          </p:txBody>
        </p:sp>
      </p:grpSp>
      <p:sp>
        <p:nvSpPr>
          <p:cNvPr id="245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>
                <a:latin typeface="Myriad Pro SemiExt"/>
                <a:cs typeface="Myriad Pro SemiExt"/>
              </a:rPr>
              <a:t>Using muSR as local magnetometer</a:t>
            </a:r>
          </a:p>
        </p:txBody>
      </p:sp>
      <p:sp>
        <p:nvSpPr>
          <p:cNvPr id="24583" name="TextBox 29"/>
          <p:cNvSpPr txBox="1">
            <a:spLocks noChangeArrowheads="1"/>
          </p:cNvSpPr>
          <p:nvPr/>
        </p:nvSpPr>
        <p:spPr bwMode="auto">
          <a:xfrm>
            <a:off x="7939" y="1384300"/>
            <a:ext cx="5964237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A sample is cooled in zero field - asymmetry measurements are taken as a function of applied magnetic field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en-US" sz="8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en-US" dirty="0"/>
              <a:t>The relative asymmetry at </a:t>
            </a:r>
            <a:r>
              <a:rPr lang="en-CA" altLang="en-US" dirty="0" smtClean="0"/>
              <a:t>t=0 </a:t>
            </a:r>
            <a:r>
              <a:rPr lang="en-CA" altLang="en-US" dirty="0"/>
              <a:t>gives a measure of the volume fraction sampled by the muons that does not contain magnetic field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en-US" sz="800" dirty="0"/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3084513"/>
            <a:ext cx="38481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>
            <a:endCxn id="24598" idx="1"/>
          </p:cNvCxnSpPr>
          <p:nvPr/>
        </p:nvCxnSpPr>
        <p:spPr>
          <a:xfrm flipV="1">
            <a:off x="3438525" y="1912938"/>
            <a:ext cx="3646488" cy="161131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24596" idx="1"/>
          </p:cNvCxnSpPr>
          <p:nvPr/>
        </p:nvCxnSpPr>
        <p:spPr>
          <a:xfrm flipV="1">
            <a:off x="5867401" y="3084514"/>
            <a:ext cx="1217613" cy="13858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4594" idx="1"/>
          </p:cNvCxnSpPr>
          <p:nvPr/>
        </p:nvCxnSpPr>
        <p:spPr>
          <a:xfrm flipV="1">
            <a:off x="5867401" y="4298951"/>
            <a:ext cx="1217613" cy="70326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8" name="TextBox 55"/>
          <p:cNvSpPr txBox="1">
            <a:spLocks noChangeArrowheads="1"/>
          </p:cNvSpPr>
          <p:nvPr/>
        </p:nvSpPr>
        <p:spPr bwMode="auto">
          <a:xfrm>
            <a:off x="7939" y="3038476"/>
            <a:ext cx="23637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en-US"/>
              <a:t>A variety of samples and sample geometries have been characterized in this way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T. Junginger - Review of muSR studies for SRF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DB677-FEFD-4453-ABE0-3B1F584AD17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4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2008</Words>
  <Application>Microsoft Office PowerPoint</Application>
  <PresentationFormat>On-screen Show (4:3)</PresentationFormat>
  <Paragraphs>324</Paragraphs>
  <Slides>32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ＭＳ Ｐゴシック</vt:lpstr>
      <vt:lpstr>AdvOT19ee2aa8.B</vt:lpstr>
      <vt:lpstr>AdvOT483a8203</vt:lpstr>
      <vt:lpstr>Arial</vt:lpstr>
      <vt:lpstr>Arial Bold</vt:lpstr>
      <vt:lpstr>Bookman Old Style</vt:lpstr>
      <vt:lpstr>Calibri</vt:lpstr>
      <vt:lpstr>Cambria Math</vt:lpstr>
      <vt:lpstr>Gill Sans MT</vt:lpstr>
      <vt:lpstr>Myriad Pro SemiExt</vt:lpstr>
      <vt:lpstr>Symbol</vt:lpstr>
      <vt:lpstr>Times New Roman</vt:lpstr>
      <vt:lpstr>Wingdings</vt:lpstr>
      <vt:lpstr>Wingdings 3</vt:lpstr>
      <vt:lpstr>Origin</vt:lpstr>
      <vt:lpstr>Equation</vt:lpstr>
      <vt:lpstr>Review of muSR studies for SRF applications  </vt:lpstr>
      <vt:lpstr>Acknowledgement</vt:lpstr>
      <vt:lpstr>μSR Facilities Around the World</vt:lpstr>
      <vt:lpstr>μSR Facilities Around the World</vt:lpstr>
      <vt:lpstr>Outline</vt:lpstr>
      <vt:lpstr>Muon production and decay</vt:lpstr>
      <vt:lpstr>Muon Spin Rotation – muSR</vt:lpstr>
      <vt:lpstr>Magnetic Volume Fraction</vt:lpstr>
      <vt:lpstr>Using muSR as local magnetometer</vt:lpstr>
      <vt:lpstr>The field of first entry and the role of pinning in different geometries </vt:lpstr>
      <vt:lpstr>The field of first entry and the role of pinning in different geometries </vt:lpstr>
      <vt:lpstr>Testing coated samples with muSR as a local magnetometer</vt:lpstr>
      <vt:lpstr>Nb3Sn on Nb Ellipsoid results</vt:lpstr>
      <vt:lpstr>Testing coated samples (MgB2)</vt:lpstr>
      <vt:lpstr>Testing coated samples (MgB2)</vt:lpstr>
      <vt:lpstr>Testing coated samples (Nb3Sn and MgB2)</vt:lpstr>
      <vt:lpstr>Testing coated samples (Nb3Sn and MgB2)</vt:lpstr>
      <vt:lpstr>Testing coated samples (Nb3Sn and MgB2)</vt:lpstr>
      <vt:lpstr>Outline</vt:lpstr>
      <vt:lpstr>Low energy muons</vt:lpstr>
      <vt:lpstr>Field parallel to sample surface –  Meissner Screening NbTiN (80nm) on Nb</vt:lpstr>
      <vt:lpstr>Field parallel to sample surface –  Meissner Screening NbTiN (80nm) on Nb</vt:lpstr>
      <vt:lpstr>Field parallel to sample surface –  Meissner Screening NbTiN (80nm) on Nb</vt:lpstr>
      <vt:lpstr>Field parallel to sample surface –  Meissner Screening NbTiN (80nm) on Nb</vt:lpstr>
      <vt:lpstr>Comparison to SIS Multilayer</vt:lpstr>
      <vt:lpstr>Outline</vt:lpstr>
      <vt:lpstr>Fluctuating Random Fields</vt:lpstr>
      <vt:lpstr>Evidence for Magnetic Impurities in Nb on Cu samples </vt:lpstr>
      <vt:lpstr>Additional tests with a nitrogen overlayer</vt:lpstr>
      <vt:lpstr>Measurements with N2-overlayer</vt:lpstr>
      <vt:lpstr>New beta-NMR beamline at TRIUMF for SRF studies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muSR measurements on new materials and multilayers on Niobium</dc:title>
  <dc:creator>Tobias L. Fabian Junginger</dc:creator>
  <cp:lastModifiedBy>Tobias Junginger</cp:lastModifiedBy>
  <cp:revision>144</cp:revision>
  <dcterms:created xsi:type="dcterms:W3CDTF">2015-10-20T00:05:59Z</dcterms:created>
  <dcterms:modified xsi:type="dcterms:W3CDTF">2016-07-29T12:43:56Z</dcterms:modified>
</cp:coreProperties>
</file>