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gif" ContentType="image/gif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1"/>
  </p:handoutMasterIdLst>
  <p:sldIdLst>
    <p:sldId id="525" r:id="rId3"/>
    <p:sldId id="1322" r:id="rId5"/>
    <p:sldId id="1300" r:id="rId6"/>
    <p:sldId id="1121" r:id="rId7"/>
    <p:sldId id="1311" r:id="rId8"/>
    <p:sldId id="1312" r:id="rId9"/>
    <p:sldId id="1313" r:id="rId10"/>
    <p:sldId id="1314" r:id="rId11"/>
    <p:sldId id="1315" r:id="rId12"/>
    <p:sldId id="1316" r:id="rId13"/>
    <p:sldId id="1317" r:id="rId14"/>
    <p:sldId id="1318" r:id="rId15"/>
    <p:sldId id="1319" r:id="rId16"/>
    <p:sldId id="1320" r:id="rId17"/>
    <p:sldId id="1321" r:id="rId18"/>
    <p:sldId id="1323" r:id="rId19"/>
    <p:sldId id="1324" r:id="rId20"/>
    <p:sldId id="1325" r:id="rId21"/>
    <p:sldId id="1326" r:id="rId22"/>
    <p:sldId id="1334" r:id="rId23"/>
    <p:sldId id="1336" r:id="rId24"/>
    <p:sldId id="1338" r:id="rId25"/>
    <p:sldId id="1339" r:id="rId26"/>
    <p:sldId id="1340" r:id="rId27"/>
    <p:sldId id="1327" r:id="rId28"/>
    <p:sldId id="1328" r:id="rId29"/>
    <p:sldId id="116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B7FF"/>
    <a:srgbClr val="4B24A2"/>
    <a:srgbClr val="D129C5"/>
    <a:srgbClr val="0000FF"/>
    <a:srgbClr val="0FFF33"/>
    <a:srgbClr val="80192D"/>
    <a:srgbClr val="66FFFF"/>
    <a:srgbClr val="F18E30"/>
    <a:srgbClr val="0000A1"/>
    <a:srgbClr val="E04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7" autoAdjust="0"/>
    <p:restoredTop sz="93735" autoAdjust="0"/>
  </p:normalViewPr>
  <p:slideViewPr>
    <p:cSldViewPr snapToObjects="1" showGuides="1">
      <p:cViewPr varScale="1">
        <p:scale>
          <a:sx n="66" d="100"/>
          <a:sy n="66" d="100"/>
        </p:scale>
        <p:origin x="1164" y="32"/>
      </p:cViewPr>
      <p:guideLst>
        <p:guide orient="horz" pos="550"/>
        <p:guide orient="horz" pos="663"/>
        <p:guide orient="horz" pos="3997"/>
        <p:guide pos="249"/>
        <p:guide pos="551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55" d="100"/>
          <a:sy n="55" d="100"/>
        </p:scale>
        <p:origin x="-213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33.emf"/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7C4B4-CD9D-4301-9DA5-6C31CB0EAD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BA043-0B8F-4C41-91E9-727ECABCFFD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C658F-5661-4116-A148-DE30573B7B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C6F3E-2AC6-42A0-A248-193B04769C6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C6F3E-2AC6-42A0-A248-193B04769C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C6F3E-2AC6-42A0-A248-193B04769C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9B8F10B-C54B-4426-9663-0E53F34305AF}" type="slidenum">
              <a:rPr lang="zh-CN" altLang="en-US" smtClean="0">
                <a:latin typeface="Calibri" panose="020F0502020204030204" pitchFamily="34" charset="0"/>
              </a:rPr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9B8F10B-C54B-4426-9663-0E53F34305AF}" type="slidenum">
              <a:rPr lang="zh-CN" altLang="en-US" smtClean="0">
                <a:latin typeface="Calibri" panose="020F0502020204030204" pitchFamily="34" charset="0"/>
              </a:rPr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9B8F10B-C54B-4426-9663-0E53F34305AF}" type="slidenum">
              <a:rPr lang="zh-CN" altLang="en-US" smtClean="0">
                <a:latin typeface="Calibri" panose="020F0502020204030204" pitchFamily="34" charset="0"/>
              </a:rPr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9B8F10B-C54B-4426-9663-0E53F34305AF}" type="slidenum">
              <a:rPr lang="zh-CN" altLang="en-US" smtClean="0">
                <a:latin typeface="Calibri" panose="020F0502020204030204" pitchFamily="34" charset="0"/>
              </a:rPr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C6F3E-2AC6-42A0-A248-193B04769C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9B8F10B-C54B-4426-9663-0E53F34305AF}" type="slidenum">
              <a:rPr lang="zh-CN" altLang="en-US" smtClean="0">
                <a:latin typeface="Calibri" panose="020F0502020204030204" pitchFamily="34" charset="0"/>
              </a:rPr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9B8F10B-C54B-4426-9663-0E53F34305AF}" type="slidenum">
              <a:rPr lang="zh-CN" altLang="en-US" smtClean="0">
                <a:latin typeface="Calibri" panose="020F0502020204030204" pitchFamily="34" charset="0"/>
              </a:rPr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9B8F10B-C54B-4426-9663-0E53F34305AF}" type="slidenum">
              <a:rPr lang="zh-CN" altLang="en-US" smtClean="0">
                <a:latin typeface="Calibri" panose="020F0502020204030204" pitchFamily="34" charset="0"/>
              </a:rPr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9B8F10B-C54B-4426-9663-0E53F34305AF}" type="slidenum">
              <a:rPr lang="zh-CN" altLang="en-US" smtClean="0">
                <a:latin typeface="Calibri" panose="020F0502020204030204" pitchFamily="34" charset="0"/>
              </a:rPr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C6F3E-2AC6-42A0-A248-193B04769C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9B8F10B-C54B-4426-9663-0E53F34305AF}" type="slidenum">
              <a:rPr lang="zh-CN" altLang="en-US" smtClean="0">
                <a:latin typeface="Calibri" panose="020F0502020204030204" pitchFamily="34" charset="0"/>
              </a:rPr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9B8F10B-C54B-4426-9663-0E53F34305AF}" type="slidenum">
              <a:rPr lang="zh-CN" altLang="en-US" smtClean="0">
                <a:latin typeface="Calibri" panose="020F0502020204030204" pitchFamily="34" charset="0"/>
              </a:rPr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9B8F10B-C54B-4426-9663-0E53F34305AF}" type="slidenum">
              <a:rPr lang="zh-CN" altLang="en-US" smtClean="0">
                <a:latin typeface="Calibri" panose="020F0502020204030204" pitchFamily="34" charset="0"/>
              </a:rPr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9B8F10B-C54B-4426-9663-0E53F34305AF}" type="slidenum">
              <a:rPr lang="zh-CN" altLang="en-US" smtClean="0">
                <a:latin typeface="Calibri" panose="020F0502020204030204" pitchFamily="34" charset="0"/>
              </a:rPr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9B8F10B-C54B-4426-9663-0E53F34305AF}" type="slidenum">
              <a:rPr lang="zh-CN" altLang="en-US" smtClean="0">
                <a:latin typeface="Calibri" panose="020F0502020204030204" pitchFamily="34" charset="0"/>
              </a:rPr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C6F3E-2AC6-42A0-A248-193B04769C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9B8F10B-C54B-4426-9663-0E53F34305AF}" type="slidenum">
              <a:rPr lang="zh-CN" altLang="en-US" smtClean="0">
                <a:latin typeface="Calibri" panose="020F0502020204030204" pitchFamily="34" charset="0"/>
              </a:rPr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C6F3E-2AC6-42A0-A248-193B04769C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9B8F10B-C54B-4426-9663-0E53F34305AF}" type="slidenum">
              <a:rPr lang="zh-CN" altLang="en-US" smtClean="0">
                <a:latin typeface="Calibri" panose="020F0502020204030204" pitchFamily="34" charset="0"/>
              </a:rPr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9B8F10B-C54B-4426-9663-0E53F34305AF}" type="slidenum">
              <a:rPr lang="zh-CN" altLang="en-US" smtClean="0">
                <a:latin typeface="Calibri" panose="020F0502020204030204" pitchFamily="34" charset="0"/>
              </a:rPr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9B8F10B-C54B-4426-9663-0E53F34305AF}" type="slidenum">
              <a:rPr lang="zh-CN" altLang="en-US" smtClean="0">
                <a:latin typeface="Calibri" panose="020F0502020204030204" pitchFamily="34" charset="0"/>
              </a:rPr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9B8F10B-C54B-4426-9663-0E53F34305AF}" type="slidenum">
              <a:rPr lang="zh-CN" altLang="en-US" smtClean="0">
                <a:latin typeface="Calibri" panose="020F0502020204030204" pitchFamily="34" charset="0"/>
              </a:rPr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9B8F10B-C54B-4426-9663-0E53F34305AF}" type="slidenum">
              <a:rPr lang="zh-CN" altLang="en-US" smtClean="0">
                <a:latin typeface="Calibri" panose="020F0502020204030204" pitchFamily="34" charset="0"/>
              </a:rPr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9B8F10B-C54B-4426-9663-0E53F34305AF}" type="slidenum">
              <a:rPr lang="zh-CN" altLang="en-US" smtClean="0">
                <a:latin typeface="Calibri" panose="020F0502020204030204" pitchFamily="34" charset="0"/>
              </a:rPr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6453810"/>
            <a:ext cx="9144000" cy="404190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50000">
                <a:srgbClr val="0047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i="1" cap="none" spc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MgB</a:t>
            </a:r>
            <a:r>
              <a:rPr lang="en-US" altLang="zh-CN" sz="1600" b="1" i="1" cap="none" spc="0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6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thin film on </a:t>
            </a:r>
            <a:r>
              <a:rPr lang="en-US" altLang="zh-CN" sz="1600" b="1" i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Nb</a:t>
            </a:r>
            <a:r>
              <a:rPr lang="en-US" altLang="zh-CN" sz="16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ellipsoid, Teng Tan,</a:t>
            </a:r>
            <a:r>
              <a:rPr lang="en-US" altLang="zh-CN" sz="1600" b="1" i="1" cap="none" spc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TFSRF2016</a:t>
            </a:r>
            <a:r>
              <a:rPr lang="en-US" altLang="zh-CN" sz="16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 July 28</a:t>
            </a:r>
            <a:r>
              <a:rPr lang="en-US" altLang="zh-CN" sz="1600" b="1" i="1" cap="none" spc="0" baseline="3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</a:t>
            </a:r>
            <a:r>
              <a:rPr lang="en-US" altLang="zh-CN" sz="1600" b="1" i="1" cap="none" spc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2016</a:t>
            </a:r>
            <a:endParaRPr lang="zh-CN" altLang="en-US" sz="16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676696" y="1844824"/>
            <a:ext cx="7999760" cy="1476032"/>
          </a:xfrm>
        </p:spPr>
        <p:txBody>
          <a:bodyPr vert="horz" anchor="ctr" anchorCtr="0">
            <a:normAutofit/>
          </a:bodyPr>
          <a:lstStyle>
            <a:lvl1pPr algn="r">
              <a:defRPr sz="4000">
                <a:solidFill>
                  <a:srgbClr val="FE863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690053" y="3681028"/>
            <a:ext cx="7986403" cy="2268252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2400" b="1">
                <a:solidFill>
                  <a:srgbClr val="7598D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 dirty="0"/>
          </a:p>
        </p:txBody>
      </p:sp>
      <p:sp>
        <p:nvSpPr>
          <p:cNvPr id="21" name="矩形 20"/>
          <p:cNvSpPr/>
          <p:nvPr/>
        </p:nvSpPr>
        <p:spPr>
          <a:xfrm>
            <a:off x="385254" y="1484785"/>
            <a:ext cx="8291203" cy="1823012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85254" y="3681028"/>
            <a:ext cx="8291202" cy="2268252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75728" y="1484784"/>
            <a:ext cx="238126" cy="1836072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85254" y="3681028"/>
            <a:ext cx="228600" cy="2268252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logo-cas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89502" y="-1524"/>
            <a:ext cx="3654498" cy="87271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24" y="44624"/>
            <a:ext cx="5156044" cy="81350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3636713"/>
            <a:ext cx="9130542" cy="2488180"/>
          </a:xfrm>
          <a:prstGeom prst="rect">
            <a:avLst/>
          </a:prstGeom>
        </p:spPr>
      </p:pic>
    </p:spTree>
  </p:cSld>
  <p:clrMapOvr>
    <a:masterClrMapping/>
  </p:clrMapOvr>
  <p:transition advTm="114609"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525084" cy="720000"/>
          </a:xfrm>
          <a:noFill/>
          <a:ln>
            <a:noFill/>
          </a:ln>
        </p:spPr>
        <p:txBody>
          <a:bodyPr vert="horz" anchor="ctr" anchorCtr="0">
            <a:normAutofit/>
          </a:bodyPr>
          <a:lstStyle>
            <a:lvl1pPr>
              <a:defRPr lang="en-US" dirty="0">
                <a:ln w="3175" cmpd="sng">
                  <a:noFill/>
                  <a:prstDash val="solid"/>
                </a:ln>
                <a:solidFill>
                  <a:srgbClr val="F18E30"/>
                </a:solidFill>
                <a:latin typeface="+mn-lt"/>
              </a:defRPr>
            </a:lvl1pPr>
          </a:lstStyle>
          <a:p>
            <a:pPr lvl="0"/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</p:spTree>
  </p:cSld>
  <p:clrMapOvr>
    <a:masterClrMapping/>
  </p:clrMapOvr>
  <p:transition advTm="114609"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18E30"/>
                </a:solidFill>
                <a:latin typeface="+mn-lt"/>
              </a:defRPr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kumimoji="1" lang="zh-CN" altLang="en-US" dirty="0" smtClean="0"/>
              <a:t>单击此处编辑母版文本样式</a:t>
            </a:r>
            <a:endParaRPr kumimoji="1" lang="zh-CN" altLang="en-US" dirty="0" smtClean="0"/>
          </a:p>
          <a:p>
            <a:pPr lvl="1"/>
            <a:r>
              <a:rPr kumimoji="1" lang="zh-CN" altLang="en-US" dirty="0" smtClean="0"/>
              <a:t>二级</a:t>
            </a:r>
            <a:endParaRPr kumimoji="1" lang="zh-CN" altLang="en-US" dirty="0" smtClean="0"/>
          </a:p>
          <a:p>
            <a:pPr lvl="2"/>
            <a:r>
              <a:rPr kumimoji="1" lang="zh-CN" altLang="en-US" dirty="0" smtClean="0"/>
              <a:t>三级</a:t>
            </a:r>
            <a:endParaRPr kumimoji="1" lang="zh-CN" altLang="en-US" dirty="0" smtClean="0"/>
          </a:p>
          <a:p>
            <a:pPr lvl="3"/>
            <a:r>
              <a:rPr kumimoji="1" lang="zh-CN" altLang="en-US" dirty="0" smtClean="0"/>
              <a:t>四级</a:t>
            </a:r>
            <a:endParaRPr kumimoji="1" lang="zh-CN" altLang="en-US" dirty="0" smtClean="0"/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</p:spTree>
  </p:cSld>
  <p:clrMapOvr>
    <a:masterClrMapping/>
  </p:clrMapOvr>
  <p:transition advTm="114609"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4.emf"/><Relationship Id="rId4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6481194"/>
            <a:ext cx="9144000" cy="404190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50000">
                <a:srgbClr val="0047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i="1" cap="none" spc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MgB</a:t>
            </a:r>
            <a:r>
              <a:rPr lang="en-US" altLang="zh-CN" sz="1600" b="1" i="1" cap="none" spc="0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6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thin film on </a:t>
            </a:r>
            <a:r>
              <a:rPr lang="en-US" altLang="zh-CN" sz="1600" b="1" i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Nb</a:t>
            </a:r>
            <a:r>
              <a:rPr lang="en-US" altLang="zh-CN" sz="16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ellipsoid, Teng Tan,</a:t>
            </a:r>
            <a:r>
              <a:rPr lang="en-US" altLang="zh-CN" sz="1600" b="1" i="1" cap="none" spc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TFSRF2016</a:t>
            </a:r>
            <a:r>
              <a:rPr lang="en-US" altLang="zh-CN" sz="16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 July 28</a:t>
            </a:r>
            <a:r>
              <a:rPr lang="en-US" altLang="zh-CN" sz="1600" b="1" i="1" cap="none" spc="0" baseline="3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</a:t>
            </a:r>
            <a:r>
              <a:rPr lang="en-US" altLang="zh-CN" sz="1600" b="1" i="1" cap="none" spc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2016</a:t>
            </a:r>
            <a:endParaRPr lang="zh-CN" altLang="en-US" sz="16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180181" cy="72069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>
            <a:off x="953" y="873125"/>
            <a:ext cx="8858280" cy="36000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50000">
                <a:srgbClr val="0047A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427720" algn="l"/>
              </a:tabLst>
              <a:defRPr/>
            </a:pPr>
            <a:endParaRPr lang="zh-CN" altLang="en-US" sz="16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8748713" y="6486628"/>
            <a:ext cx="389850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rtlCol="0">
            <a:spAutoFit/>
          </a:bodyPr>
          <a:lstStyle/>
          <a:p>
            <a:fld id="{6666605D-F742-46A5-9526-2ACEDBC5B4A2}" type="slidenum">
              <a:rPr lang="zh-CN" altLang="en-US" sz="1600" i="1" smtClean="0">
                <a:latin typeface="Arial Narrow" pitchFamily="34" charset="0"/>
                <a:ea typeface="楷体_GB2312" pitchFamily="49" charset="-122"/>
                <a:cs typeface="Times New Roman" panose="02020603050405020304" pitchFamily="18" charset="0"/>
              </a:rPr>
            </a:fld>
            <a:endParaRPr lang="zh-CN" altLang="en-US" sz="1600" i="1" dirty="0" smtClean="0">
              <a:latin typeface="Arial Narrow" pitchFamily="34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3" descr="logo-cas.gif"/>
          <p:cNvPicPr>
            <a:picLocks noChangeAspect="1"/>
          </p:cNvPicPr>
          <p:nvPr/>
        </p:nvPicPr>
        <p:blipFill rotWithShape="1">
          <a:blip r:embed="rId4" cstate="screen"/>
          <a:srcRect r="76939"/>
          <a:stretch>
            <a:fillRect/>
          </a:stretch>
        </p:blipFill>
        <p:spPr>
          <a:xfrm>
            <a:off x="8295797" y="-1524"/>
            <a:ext cx="842766" cy="872716"/>
          </a:xfrm>
          <a:prstGeom prst="rect">
            <a:avLst/>
          </a:prstGeom>
        </p:spPr>
      </p:pic>
      <p:pic>
        <p:nvPicPr>
          <p:cNvPr id="9" name="图片 8"/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35496" y="31114"/>
            <a:ext cx="902208" cy="8388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advTm="114609">
    <p:diamond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 cap="none" spc="0">
          <a:ln w="3175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solidFill>
            <a:srgbClr val="FF6600"/>
          </a:solidFill>
          <a:effectLst/>
          <a:latin typeface="Times New Roman" panose="02020603050405020304" pitchFamily="18" charset="0"/>
          <a:ea typeface="黑体" panose="02010609060101010101" pitchFamily="49" charset="-122"/>
          <a:cs typeface="Times New Roman" panose="02020603050405020304" pitchFamily="18" charset="0"/>
        </a:defRPr>
      </a:lvl1pPr>
    </p:titleStyle>
    <p:bodyStyle>
      <a:lvl1pPr marL="274320" indent="-274320" algn="just" rtl="0" eaLnBrk="1" latinLnBrk="0" hangingPunct="1">
        <a:spcBef>
          <a:spcPts val="1200"/>
        </a:spcBef>
        <a:buClr>
          <a:srgbClr val="0047A0"/>
        </a:buClr>
        <a:buSzPct val="100000"/>
        <a:buFont typeface="Wingdings 3"/>
        <a:buChar char=""/>
        <a:defRPr kumimoji="0" sz="26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548640" indent="-274320" algn="just" rtl="0" eaLnBrk="1" latinLnBrk="0" hangingPunct="1">
        <a:spcBef>
          <a:spcPts val="500"/>
        </a:spcBef>
        <a:buClr>
          <a:schemeClr val="accent2"/>
        </a:buClr>
        <a:buSzPct val="90000"/>
        <a:buFont typeface="Wingdings 3"/>
        <a:buChar char=""/>
        <a:defRPr kumimoji="0" sz="2300" kern="1200">
          <a:solidFill>
            <a:schemeClr val="tx2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822960" indent="-228600" algn="just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80000"/>
        <a:buFont typeface="Wingdings 3"/>
        <a:buChar char=""/>
        <a:defRPr kumimoji="0" sz="20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 panose="05000000000000000000"/>
        <a:buChar char=""/>
        <a:defRPr kumimoji="0"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 panose="05000000000000000000"/>
        <a:buChar char=""/>
        <a:defRPr kumimoji="0" sz="16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3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2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1" Type="http://schemas.openxmlformats.org/officeDocument/2006/relationships/notesSlide" Target="../notesSlides/notesSlide11.xml"/><Relationship Id="rId10" Type="http://schemas.openxmlformats.org/officeDocument/2006/relationships/vmlDrawing" Target="../drawings/vmlDrawing3.v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6.bin"/><Relationship Id="rId3" Type="http://schemas.openxmlformats.org/officeDocument/2006/relationships/image" Target="../media/image26.png"/><Relationship Id="rId2" Type="http://schemas.openxmlformats.org/officeDocument/2006/relationships/image" Target="../media/image27.emf"/><Relationship Id="rId1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vmlDrawing" Target="../drawings/vmlDrawing5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8.bin"/><Relationship Id="rId3" Type="http://schemas.openxmlformats.org/officeDocument/2006/relationships/image" Target="../media/image26.png"/><Relationship Id="rId2" Type="http://schemas.openxmlformats.org/officeDocument/2006/relationships/image" Target="../media/image29.emf"/><Relationship Id="rId1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3.emf"/><Relationship Id="rId7" Type="http://schemas.openxmlformats.org/officeDocument/2006/relationships/oleObject" Target="../embeddings/oleObject12.bin"/><Relationship Id="rId6" Type="http://schemas.openxmlformats.org/officeDocument/2006/relationships/image" Target="../media/image32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1.e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27.emf"/><Relationship Id="rId11" Type="http://schemas.openxmlformats.org/officeDocument/2006/relationships/notesSlide" Target="../notesSlides/notesSlide16.xml"/><Relationship Id="rId10" Type="http://schemas.openxmlformats.org/officeDocument/2006/relationships/vmlDrawing" Target="../drawings/vmlDrawing6.vml"/><Relationship Id="rId1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vmlDrawing" Target="../drawings/vmlDrawing7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5.emf"/><Relationship Id="rId3" Type="http://schemas.openxmlformats.org/officeDocument/2006/relationships/oleObject" Target="../embeddings/oleObject14.bin"/><Relationship Id="rId2" Type="http://schemas.openxmlformats.org/officeDocument/2006/relationships/image" Target="../media/image34.emf"/><Relationship Id="rId1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emf"/><Relationship Id="rId1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vmlDrawing" Target="../drawings/vmlDrawing9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37.emf"/><Relationship Id="rId1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0.png"/><Relationship Id="rId7" Type="http://schemas.openxmlformats.org/officeDocument/2006/relationships/image" Target="../media/image39.png"/><Relationship Id="rId6" Type="http://schemas.openxmlformats.org/officeDocument/2006/relationships/image" Target="../media/image43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2.emf"/><Relationship Id="rId3" Type="http://schemas.openxmlformats.org/officeDocument/2006/relationships/oleObject" Target="../embeddings/oleObject18.bin"/><Relationship Id="rId2" Type="http://schemas.openxmlformats.org/officeDocument/2006/relationships/image" Target="../media/image41.emf"/><Relationship Id="rId11" Type="http://schemas.openxmlformats.org/officeDocument/2006/relationships/notesSlide" Target="../notesSlides/notesSlide24.xml"/><Relationship Id="rId10" Type="http://schemas.openxmlformats.org/officeDocument/2006/relationships/vmlDrawing" Target="../drawings/vmlDrawing10.vml"/><Relationship Id="rId1" Type="http://schemas.openxmlformats.org/officeDocument/2006/relationships/oleObject" Target="../embeddings/oleObject17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40452" y="1601366"/>
            <a:ext cx="8136904" cy="1539602"/>
          </a:xfrm>
        </p:spPr>
        <p:txBody>
          <a:bodyPr>
            <a:normAutofit fontScale="90000"/>
          </a:bodyPr>
          <a:lstStyle/>
          <a:p>
            <a:r>
              <a:rPr lang="en-US" altLang="zh-CN" sz="4400" b="0" dirty="0"/>
              <a:t>Increase in vortex penetration field on bulk </a:t>
            </a:r>
            <a:r>
              <a:rPr lang="en-US" altLang="zh-CN" sz="4400" b="0" dirty="0" err="1"/>
              <a:t>Nb</a:t>
            </a:r>
            <a:r>
              <a:rPr lang="en-US" altLang="zh-CN" sz="4400" b="0" dirty="0"/>
              <a:t> coated with a MgB</a:t>
            </a:r>
            <a:r>
              <a:rPr lang="en-US" altLang="zh-CN" sz="4400" b="0" baseline="-25000" dirty="0"/>
              <a:t>2</a:t>
            </a:r>
            <a:r>
              <a:rPr lang="en-US" altLang="zh-CN" sz="4400" b="0" dirty="0"/>
              <a:t> thin film without an insulation layer</a:t>
            </a:r>
            <a:endParaRPr kumimoji="1" lang="zh-CN" altLang="en-US" sz="4400" dirty="0">
              <a:ln w="3175" cmpd="sng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chemeClr val="tx1"/>
                </a:solidFill>
              </a:rPr>
              <a:t>Teng Tan--Institute of Modern Physics, CAS</a:t>
            </a:r>
            <a:endParaRPr kumimoji="1" lang="en-US" altLang="zh-CN" dirty="0" smtClean="0">
              <a:solidFill>
                <a:schemeClr val="tx1"/>
              </a:solidFill>
            </a:endParaRPr>
          </a:p>
          <a:p>
            <a:r>
              <a:rPr kumimoji="1" lang="en-US" altLang="zh-CN" dirty="0" smtClean="0">
                <a:solidFill>
                  <a:schemeClr val="tx1"/>
                </a:solidFill>
              </a:rPr>
              <a:t>M. A. </a:t>
            </a:r>
            <a:r>
              <a:rPr kumimoji="1" lang="en-US" altLang="zh-CN" dirty="0" err="1" smtClean="0">
                <a:solidFill>
                  <a:schemeClr val="tx1"/>
                </a:solidFill>
              </a:rPr>
              <a:t>Wolak</a:t>
            </a:r>
            <a:r>
              <a:rPr kumimoji="1" lang="en-US" altLang="zh-CN" dirty="0" smtClean="0">
                <a:solidFill>
                  <a:schemeClr val="tx1"/>
                </a:solidFill>
              </a:rPr>
              <a:t>, X. X. Xi--Temple University</a:t>
            </a:r>
            <a:endParaRPr kumimoji="1" lang="en-US" altLang="zh-CN" dirty="0" smtClean="0">
              <a:solidFill>
                <a:schemeClr val="tx1"/>
              </a:solidFill>
            </a:endParaRPr>
          </a:p>
          <a:p>
            <a:r>
              <a:rPr kumimoji="1" lang="en-US" altLang="zh-CN" dirty="0" smtClean="0">
                <a:solidFill>
                  <a:schemeClr val="tx1"/>
                </a:solidFill>
              </a:rPr>
              <a:t>L. </a:t>
            </a:r>
            <a:r>
              <a:rPr kumimoji="1" lang="en-US" altLang="zh-CN" dirty="0" err="1" smtClean="0">
                <a:solidFill>
                  <a:schemeClr val="tx1"/>
                </a:solidFill>
              </a:rPr>
              <a:t>Civale</a:t>
            </a:r>
            <a:r>
              <a:rPr kumimoji="1" lang="en-US" altLang="zh-CN" dirty="0" smtClean="0">
                <a:solidFill>
                  <a:schemeClr val="tx1"/>
                </a:solidFill>
              </a:rPr>
              <a:t>, T. Tajima--LANL 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609"/>
    </mc:Choice>
    <mc:Fallback>
      <p:transition advTm="11460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Outlines</a:t>
            </a:r>
            <a:endParaRPr kumimoji="1" lang="zh-CN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99840" y="1923622"/>
            <a:ext cx="7668852" cy="265303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15000"/>
              </a:spcBef>
              <a:spcAft>
                <a:spcPct val="25000"/>
              </a:spcAft>
            </a:pPr>
            <a:r>
              <a:rPr lang="en-US" altLang="zh-CN" b="1" dirty="0">
                <a:solidFill>
                  <a:srgbClr val="C9CBC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黑体" panose="02010609060101010101" pitchFamily="49" charset="-122"/>
              </a:rPr>
              <a:t>Motivations</a:t>
            </a:r>
            <a:endParaRPr lang="en-US" altLang="zh-CN" b="1" dirty="0">
              <a:solidFill>
                <a:srgbClr val="C9CBCE"/>
              </a:solidFill>
              <a:latin typeface="Times New Roman" panose="02020603050405020304" pitchFamily="18" charset="0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spcBef>
                <a:spcPct val="15000"/>
              </a:spcBef>
              <a:spcAft>
                <a:spcPct val="25000"/>
              </a:spcAft>
            </a:pP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黑体" panose="02010609060101010101" pitchFamily="49" charset="-122"/>
              </a:rPr>
              <a:t>Experiments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spcBef>
                <a:spcPct val="15000"/>
              </a:spcBef>
              <a:spcAft>
                <a:spcPct val="25000"/>
              </a:spcAft>
            </a:pPr>
            <a:r>
              <a:rPr lang="en-US" altLang="zh-CN" b="1" dirty="0" smtClean="0">
                <a:solidFill>
                  <a:srgbClr val="C9CBC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黑体" panose="02010609060101010101" pitchFamily="49" charset="-122"/>
              </a:rPr>
              <a:t>Results and Discussions</a:t>
            </a:r>
            <a:endParaRPr lang="en-US" altLang="zh-CN" b="1" dirty="0">
              <a:solidFill>
                <a:srgbClr val="C9CBCE"/>
              </a:solidFill>
              <a:latin typeface="Times New Roman" panose="02020603050405020304" pitchFamily="18" charset="0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spcBef>
                <a:spcPct val="15000"/>
              </a:spcBef>
              <a:spcAft>
                <a:spcPct val="25000"/>
              </a:spcAft>
            </a:pPr>
            <a:r>
              <a:rPr lang="en-US" altLang="zh-CN" b="1" dirty="0" smtClean="0">
                <a:solidFill>
                  <a:srgbClr val="C9CBC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黑体" panose="02010609060101010101" pitchFamily="49" charset="-122"/>
              </a:rPr>
              <a:t>Conclusions</a:t>
            </a:r>
            <a:endParaRPr lang="en-US" altLang="zh-CN" b="1" dirty="0">
              <a:solidFill>
                <a:srgbClr val="C9CBCE"/>
              </a:solidFill>
              <a:latin typeface="Times New Roman" panose="02020603050405020304" pitchFamily="18" charset="0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16824" cy="720000"/>
          </a:xfrm>
        </p:spPr>
        <p:txBody>
          <a:bodyPr>
            <a:noAutofit/>
          </a:bodyPr>
          <a:lstStyle/>
          <a:p>
            <a:r>
              <a:rPr kumimoji="1" lang="en-US" altLang="zh-CN" dirty="0" smtClean="0"/>
              <a:t>Experiments (Sample preparation)</a:t>
            </a:r>
            <a:endParaRPr kumimoji="1"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5494296" y="908720"/>
            <a:ext cx="3641269" cy="2885440"/>
            <a:chOff x="927438" y="161925"/>
            <a:chExt cx="9348311" cy="669607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27438" y="161925"/>
              <a:ext cx="2609850" cy="669607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/>
            <a:srcRect l="21816" r="16324"/>
            <a:stretch>
              <a:fillRect/>
            </a:stretch>
          </p:blipFill>
          <p:spPr>
            <a:xfrm>
              <a:off x="3537288" y="295275"/>
              <a:ext cx="2174241" cy="656272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/>
            <a:srcRect l="16617" r="12763"/>
            <a:stretch>
              <a:fillRect/>
            </a:stretch>
          </p:blipFill>
          <p:spPr>
            <a:xfrm>
              <a:off x="5711529" y="295275"/>
              <a:ext cx="2329220" cy="478536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4"/>
            <a:srcRect l="8558"/>
            <a:stretch>
              <a:fillRect/>
            </a:stretch>
          </p:blipFill>
          <p:spPr>
            <a:xfrm>
              <a:off x="8040749" y="2286000"/>
              <a:ext cx="2235000" cy="2794637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5689118" y="3984961"/>
            <a:ext cx="344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1                2              3               4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 bwMode="auto">
          <a:xfrm>
            <a:off x="323528" y="1340768"/>
            <a:ext cx="4752528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342900" indent="-342900">
              <a:buSzPct val="50000"/>
              <a:buFont typeface="Wingdings" panose="05000000000000000000" pitchFamily="2" charset="2"/>
              <a:buChar char="u"/>
            </a:pPr>
            <a:r>
              <a:rPr lang="en-US" altLang="zh-CN" sz="2400" dirty="0" smtClean="0">
                <a:ea typeface="楷体_GB2312" pitchFamily="49" charset="-122"/>
                <a:cs typeface="Times New Roman" panose="02020603050405020304" pitchFamily="18" charset="0"/>
              </a:rPr>
              <a:t>Ellipsoids are machined from rods.</a:t>
            </a:r>
            <a:endParaRPr lang="en-US" altLang="zh-CN" sz="2400" dirty="0" smtClean="0">
              <a:ea typeface="楷体_GB2312" pitchFamily="49" charset="-122"/>
              <a:cs typeface="Times New Roman" panose="02020603050405020304" pitchFamily="18" charset="0"/>
            </a:endParaRPr>
          </a:p>
          <a:p>
            <a:pPr marL="342900" indent="-342900">
              <a:buSzPct val="50000"/>
              <a:buFont typeface="Wingdings" panose="05000000000000000000" pitchFamily="2" charset="2"/>
              <a:buChar char="u"/>
            </a:pPr>
            <a:endParaRPr lang="en-US" altLang="zh-CN" sz="2400" dirty="0">
              <a:ea typeface="楷体_GB2312" pitchFamily="49" charset="-122"/>
              <a:cs typeface="Times New Roman" panose="02020603050405020304" pitchFamily="18" charset="0"/>
            </a:endParaRPr>
          </a:p>
          <a:p>
            <a:pPr marL="342900" indent="-342900">
              <a:buSzPct val="50000"/>
              <a:buFont typeface="Wingdings" panose="05000000000000000000" pitchFamily="2" charset="2"/>
              <a:buChar char="u"/>
            </a:pPr>
            <a:r>
              <a:rPr lang="en-US" altLang="zh-CN" sz="2400" dirty="0" smtClean="0">
                <a:ea typeface="楷体_GB2312" pitchFamily="49" charset="-122"/>
                <a:cs typeface="Times New Roman" panose="02020603050405020304" pitchFamily="18" charset="0"/>
              </a:rPr>
              <a:t>Calculations:</a:t>
            </a:r>
            <a:endParaRPr lang="en-US" altLang="zh-CN" sz="2400" dirty="0" smtClean="0">
              <a:ea typeface="楷体_GB2312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897596" y="4653135"/>
            <a:ext cx="1101337" cy="1685771"/>
            <a:chOff x="7250112" y="2560637"/>
            <a:chExt cx="2345954" cy="3657600"/>
          </a:xfrm>
        </p:grpSpPr>
        <p:grpSp>
          <p:nvGrpSpPr>
            <p:cNvPr id="21" name="组合 26"/>
            <p:cNvGrpSpPr/>
            <p:nvPr/>
          </p:nvGrpSpPr>
          <p:grpSpPr>
            <a:xfrm>
              <a:off x="7250112" y="2560637"/>
              <a:ext cx="2286000" cy="3657600"/>
              <a:chOff x="3211512" y="3246437"/>
              <a:chExt cx="2286000" cy="3657600"/>
            </a:xfrm>
          </p:grpSpPr>
          <p:sp>
            <p:nvSpPr>
              <p:cNvPr id="25" name="椭圆 24"/>
              <p:cNvSpPr/>
              <p:nvPr/>
            </p:nvSpPr>
            <p:spPr bwMode="auto">
              <a:xfrm>
                <a:off x="3211512" y="3246437"/>
                <a:ext cx="2286000" cy="36576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effectLst/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 bwMode="auto">
              <a:xfrm>
                <a:off x="3211512" y="4237037"/>
                <a:ext cx="2286000" cy="16002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effectLst/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cxnSp>
            <p:nvCxnSpPr>
              <p:cNvPr id="27" name="直接箭头连接符 26"/>
              <p:cNvCxnSpPr>
                <a:endCxn id="25" idx="0"/>
              </p:cNvCxnSpPr>
              <p:nvPr/>
            </p:nvCxnSpPr>
            <p:spPr bwMode="auto">
              <a:xfrm flipV="1">
                <a:off x="4354512" y="3246437"/>
                <a:ext cx="0" cy="175260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8" name="直接箭头连接符 27"/>
              <p:cNvCxnSpPr>
                <a:endCxn id="25" idx="4"/>
              </p:cNvCxnSpPr>
              <p:nvPr/>
            </p:nvCxnSpPr>
            <p:spPr bwMode="auto">
              <a:xfrm>
                <a:off x="4354512" y="4922837"/>
                <a:ext cx="0" cy="198120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9" name="TextBox 18"/>
              <p:cNvSpPr txBox="1"/>
              <p:nvPr/>
            </p:nvSpPr>
            <p:spPr>
              <a:xfrm>
                <a:off x="4354513" y="3627437"/>
                <a:ext cx="868176" cy="66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0" name="直接箭头连接符 29"/>
              <p:cNvCxnSpPr>
                <a:stCxn id="26" idx="2"/>
                <a:endCxn id="26" idx="6"/>
              </p:cNvCxnSpPr>
              <p:nvPr/>
            </p:nvCxnSpPr>
            <p:spPr bwMode="auto">
              <a:xfrm>
                <a:off x="3211512" y="5037137"/>
                <a:ext cx="2286000" cy="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1" name="直接箭头连接符 30"/>
              <p:cNvCxnSpPr>
                <a:stCxn id="26" idx="6"/>
                <a:endCxn id="26" idx="2"/>
              </p:cNvCxnSpPr>
              <p:nvPr/>
            </p:nvCxnSpPr>
            <p:spPr bwMode="auto">
              <a:xfrm flipH="1">
                <a:off x="3211512" y="5037137"/>
                <a:ext cx="2286000" cy="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2" name="TextBox 25"/>
              <p:cNvSpPr txBox="1"/>
              <p:nvPr/>
            </p:nvSpPr>
            <p:spPr>
              <a:xfrm>
                <a:off x="3486335" y="5037136"/>
                <a:ext cx="868178" cy="667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2b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2" name="直接箭头连接符 21"/>
            <p:cNvCxnSpPr>
              <a:stCxn id="26" idx="5"/>
              <a:endCxn id="26" idx="1"/>
            </p:cNvCxnSpPr>
            <p:nvPr/>
          </p:nvCxnSpPr>
          <p:spPr bwMode="auto">
            <a:xfrm flipH="1" flipV="1">
              <a:off x="7584889" y="3785581"/>
              <a:ext cx="1616446" cy="113151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5"/>
            <p:cNvSpPr txBox="1"/>
            <p:nvPr/>
          </p:nvSpPr>
          <p:spPr>
            <a:xfrm>
              <a:off x="8594725" y="4668074"/>
              <a:ext cx="1001341" cy="667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2a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直接箭头连接符 23"/>
            <p:cNvCxnSpPr>
              <a:stCxn id="26" idx="1"/>
              <a:endCxn id="26" idx="5"/>
            </p:cNvCxnSpPr>
            <p:nvPr/>
          </p:nvCxnSpPr>
          <p:spPr bwMode="auto">
            <a:xfrm>
              <a:off x="7584889" y="3785581"/>
              <a:ext cx="1616446" cy="113151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矩形 3"/>
          <p:cNvSpPr/>
          <p:nvPr/>
        </p:nvSpPr>
        <p:spPr>
          <a:xfrm>
            <a:off x="5910106" y="5239729"/>
            <a:ext cx="1765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7950" defTabSz="-63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 = 8 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 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defTabSz="-63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2b = 5 mm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3176" y="2967335"/>
            <a:ext cx="4890428" cy="3026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323850" defTabSz="-635">
              <a:buFont typeface="Wingdings" panose="05000000000000000000" pitchFamily="2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Demag</a:t>
            </a:r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factor : </a:t>
            </a:r>
            <a:r>
              <a:rPr lang="en-US" altLang="zh-CN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baseline="-25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0.2186</a:t>
            </a:r>
            <a:endParaRPr lang="en-US" altLang="zh-CN" sz="2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800" indent="-323850" defTabSz="-63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zh-CN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baseline="-25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=N</a:t>
            </a:r>
            <a:r>
              <a:rPr lang="en-US" altLang="zh-CN" sz="22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=0.3907</a:t>
            </a:r>
            <a:endParaRPr lang="en-US" altLang="zh-CN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800" indent="-323850" defTabSz="-63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sz="2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800" indent="-323850" defTabSz="-635">
              <a:buFont typeface="Wingdings" panose="05000000000000000000" pitchFamily="2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 =                = 0.01047 </a:t>
            </a:r>
            <a:r>
              <a:rPr lang="en-US" altLang="zh-CN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zh-CN" sz="22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zh-CN" sz="2200" baseline="30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800" indent="-323850" defTabSz="-635">
              <a:buFont typeface="Wingdings" panose="05000000000000000000" pitchFamily="2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sz="2200" baseline="30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800" indent="-323850" defTabSz="-635">
              <a:buFont typeface="Wingdings" panose="05000000000000000000" pitchFamily="2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     </a:t>
            </a:r>
            <a:r>
              <a:rPr lang="en-US" altLang="zh-CN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 </a:t>
            </a:r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0.01066 </a:t>
            </a:r>
            <a:r>
              <a:rPr lang="en-US" altLang="zh-CN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emu/</a:t>
            </a:r>
            <a:r>
              <a:rPr lang="en-US" altLang="zh-CN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endParaRPr lang="en-US" altLang="zh-CN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800" indent="-323850" defTabSz="-635">
              <a:buFont typeface="Wingdings" panose="05000000000000000000" pitchFamily="2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sz="2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800" indent="-323850" defTabSz="-635">
              <a:buFont typeface="Wingdings" panose="05000000000000000000" pitchFamily="2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baseline="-25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altLang="zh-CN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1.28  when </a:t>
            </a:r>
            <a:r>
              <a:rPr lang="en-US" altLang="zh-CN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//c axis</a:t>
            </a:r>
            <a:endParaRPr lang="en-US" altLang="zh-CN" sz="2200" baseline="30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对象 39"/>
          <p:cNvGraphicFramePr>
            <a:graphicFrameLocks noChangeAspect="1"/>
          </p:cNvGraphicFramePr>
          <p:nvPr/>
        </p:nvGraphicFramePr>
        <p:xfrm>
          <a:off x="2375383" y="3893008"/>
          <a:ext cx="941685" cy="66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" name="Equation" r:id="rId5" imgW="495300" imgH="393700" progId="Equation.DSMT4">
                  <p:embed/>
                </p:oleObj>
              </mc:Choice>
              <mc:Fallback>
                <p:oleObj name="Equation" r:id="rId5" imgW="495300" imgH="393700" progId="Equation.DSMT4">
                  <p:embed/>
                  <p:pic>
                    <p:nvPicPr>
                      <p:cNvPr id="0" name="图片 4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383" y="3893008"/>
                        <a:ext cx="941685" cy="665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3"/>
          <p:cNvGraphicFramePr>
            <a:graphicFrameLocks noChangeAspect="1"/>
          </p:cNvGraphicFramePr>
          <p:nvPr/>
        </p:nvGraphicFramePr>
        <p:xfrm>
          <a:off x="2228949" y="4437120"/>
          <a:ext cx="1045362" cy="671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name="Equation" r:id="rId7" imgW="14325600" imgH="10363200" progId="Equation.DSMT4">
                  <p:embed/>
                </p:oleObj>
              </mc:Choice>
              <mc:Fallback>
                <p:oleObj name="Equation" r:id="rId7" imgW="14325600" imgH="10363200" progId="Equation.DSMT4">
                  <p:embed/>
                  <p:pic>
                    <p:nvPicPr>
                      <p:cNvPr id="0" name="图片 4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949" y="4437120"/>
                        <a:ext cx="1045362" cy="6717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609"/>
    </mc:Choice>
    <mc:Fallback>
      <p:transition advTm="11460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16824" cy="720000"/>
          </a:xfrm>
        </p:spPr>
        <p:txBody>
          <a:bodyPr>
            <a:noAutofit/>
          </a:bodyPr>
          <a:lstStyle/>
          <a:p>
            <a:r>
              <a:rPr kumimoji="1" lang="en-US" altLang="zh-CN" dirty="0" smtClean="0"/>
              <a:t>Experiments (Sample preparation 2)</a:t>
            </a:r>
            <a:endParaRPr kumimoji="1" lang="zh-CN" altLang="en-US" dirty="0"/>
          </a:p>
        </p:txBody>
      </p:sp>
      <p:sp>
        <p:nvSpPr>
          <p:cNvPr id="19" name="文本框 18"/>
          <p:cNvSpPr txBox="1"/>
          <p:nvPr/>
        </p:nvSpPr>
        <p:spPr bwMode="auto">
          <a:xfrm>
            <a:off x="323528" y="1340768"/>
            <a:ext cx="475252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342900" indent="-342900">
              <a:buSzPct val="50000"/>
              <a:buFont typeface="Wingdings" panose="05000000000000000000" pitchFamily="2" charset="2"/>
              <a:buChar char="u"/>
            </a:pPr>
            <a:r>
              <a:rPr lang="en-US" altLang="zh-CN" sz="2400" dirty="0" smtClean="0">
                <a:ea typeface="楷体_GB2312" pitchFamily="49" charset="-122"/>
                <a:cs typeface="Times New Roman" panose="02020603050405020304" pitchFamily="18" charset="0"/>
              </a:rPr>
              <a:t>MgB</a:t>
            </a:r>
            <a:r>
              <a:rPr lang="en-US" altLang="zh-CN" sz="2400" baseline="-25000" dirty="0" smtClean="0">
                <a:ea typeface="楷体_GB2312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 smtClean="0">
                <a:ea typeface="楷体_GB2312" pitchFamily="49" charset="-122"/>
                <a:cs typeface="Times New Roman" panose="02020603050405020304" pitchFamily="18" charset="0"/>
              </a:rPr>
              <a:t> thin films by HPCVD</a:t>
            </a:r>
            <a:endParaRPr lang="en-US" altLang="zh-CN" sz="2400" dirty="0" smtClean="0">
              <a:ea typeface="楷体_GB2312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724128" y="1196752"/>
            <a:ext cx="3233094" cy="3723690"/>
            <a:chOff x="316926" y="2374074"/>
            <a:chExt cx="2983486" cy="4547094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3329" y="2497574"/>
              <a:ext cx="2697083" cy="3908989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1227644" y="2374074"/>
              <a:ext cx="1448452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B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2</a:t>
              </a:r>
              <a:r>
                <a:rPr lang="en-US" dirty="0" smtClean="0">
                  <a:solidFill>
                    <a:srgbClr val="0000FF"/>
                  </a:solidFill>
                </a:rPr>
                <a:t>H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6 </a:t>
              </a:r>
              <a:r>
                <a:rPr lang="en-US" dirty="0" smtClean="0">
                  <a:solidFill>
                    <a:srgbClr val="0000FF"/>
                  </a:solidFill>
                </a:rPr>
                <a:t>+ H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2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16926" y="6296595"/>
              <a:ext cx="1448452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Ellipsoid</a:t>
              </a:r>
              <a:endParaRPr lang="en-US" baseline="-25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844994" y="6274837"/>
              <a:ext cx="14484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7030A0"/>
                  </a:solidFill>
                </a:rPr>
                <a:t>SiC</a:t>
              </a:r>
              <a:r>
                <a:rPr lang="en-US" dirty="0" smtClean="0">
                  <a:solidFill>
                    <a:srgbClr val="7030A0"/>
                  </a:solidFill>
                </a:rPr>
                <a:t> Reference Sample</a:t>
              </a:r>
              <a:endParaRPr lang="en-US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38" name="直接箭头连接符 37"/>
            <p:cNvCxnSpPr>
              <a:stCxn id="36" idx="0"/>
            </p:cNvCxnSpPr>
            <p:nvPr/>
          </p:nvCxnSpPr>
          <p:spPr>
            <a:xfrm flipV="1">
              <a:off x="1041152" y="4618037"/>
              <a:ext cx="646360" cy="16785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接箭头连接符 38"/>
            <p:cNvCxnSpPr/>
            <p:nvPr/>
          </p:nvCxnSpPr>
          <p:spPr>
            <a:xfrm flipH="1" flipV="1">
              <a:off x="2382868" y="4618037"/>
              <a:ext cx="361819" cy="1678558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3628866" y="2115790"/>
            <a:ext cx="2052123" cy="4036885"/>
            <a:chOff x="4571849" y="2112966"/>
            <a:chExt cx="2052123" cy="4036885"/>
          </a:xfrm>
        </p:grpSpPr>
        <p:grpSp>
          <p:nvGrpSpPr>
            <p:cNvPr id="41" name="组合 40"/>
            <p:cNvGrpSpPr/>
            <p:nvPr/>
          </p:nvGrpSpPr>
          <p:grpSpPr>
            <a:xfrm>
              <a:off x="4571849" y="2112966"/>
              <a:ext cx="2052123" cy="4036885"/>
              <a:chOff x="4571849" y="2112966"/>
              <a:chExt cx="2052123" cy="4036885"/>
            </a:xfrm>
          </p:grpSpPr>
          <p:pic>
            <p:nvPicPr>
              <p:cNvPr id="44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575440" y="2112966"/>
                <a:ext cx="2048532" cy="17735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71849" y="4115449"/>
                <a:ext cx="1956716" cy="20344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2" name="TextBox 8"/>
            <p:cNvSpPr txBox="1"/>
            <p:nvPr/>
          </p:nvSpPr>
          <p:spPr>
            <a:xfrm>
              <a:off x="4574832" y="2118484"/>
              <a:ext cx="1333500" cy="40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Nb0</a:t>
              </a:r>
              <a:endParaRPr lang="en-US" sz="2200" dirty="0"/>
            </a:p>
          </p:txBody>
        </p:sp>
        <p:sp>
          <p:nvSpPr>
            <p:cNvPr id="43" name="TextBox 13"/>
            <p:cNvSpPr txBox="1"/>
            <p:nvPr/>
          </p:nvSpPr>
          <p:spPr>
            <a:xfrm>
              <a:off x="4578752" y="4159821"/>
              <a:ext cx="1209414" cy="40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Nb200</a:t>
              </a:r>
              <a:endParaRPr lang="en-US" sz="2200" dirty="0"/>
            </a:p>
          </p:txBody>
        </p:sp>
      </p:grpSp>
      <p:sp>
        <p:nvSpPr>
          <p:cNvPr id="3" name="矩形 2"/>
          <p:cNvSpPr/>
          <p:nvPr/>
        </p:nvSpPr>
        <p:spPr>
          <a:xfrm>
            <a:off x="621831" y="1988840"/>
            <a:ext cx="291621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successive depositions to deposit a shell,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reference sample is put aside of the ellipsoid in the first deposition.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is marked with “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reference sample thickness”. Actual thickness of the shell is expected to be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1~1.5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larger. 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706441" y="5229200"/>
            <a:ext cx="22564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Samples: Nb0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r>
              <a:rPr lang="en-US" sz="2200" b="1" baseline="-25000" dirty="0">
                <a:solidFill>
                  <a:srgbClr val="FF0000"/>
                </a:solidFill>
              </a:rPr>
              <a:t>	</a:t>
            </a:r>
            <a:r>
              <a:rPr lang="en-US" sz="2200" b="1" dirty="0" smtClean="0">
                <a:solidFill>
                  <a:srgbClr val="FF0000"/>
                </a:solidFill>
              </a:rPr>
              <a:t>Nb100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r>
              <a:rPr lang="en-US" sz="2200" b="1" dirty="0">
                <a:solidFill>
                  <a:srgbClr val="FF0000"/>
                </a:solidFill>
              </a:rPr>
              <a:t>	</a:t>
            </a:r>
            <a:r>
              <a:rPr lang="en-US" sz="2200" b="1" dirty="0" smtClean="0">
                <a:solidFill>
                  <a:srgbClr val="FF0000"/>
                </a:solidFill>
              </a:rPr>
              <a:t>Nb200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609"/>
    </mc:Choice>
    <mc:Fallback>
      <p:transition advTm="11460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16824" cy="720000"/>
          </a:xfrm>
        </p:spPr>
        <p:txBody>
          <a:bodyPr>
            <a:noAutofit/>
          </a:bodyPr>
          <a:lstStyle/>
          <a:p>
            <a:r>
              <a:rPr kumimoji="1" lang="en-US" altLang="zh-CN" dirty="0" smtClean="0"/>
              <a:t>Experiments (</a:t>
            </a:r>
            <a:r>
              <a:rPr kumimoji="1" lang="en-US" altLang="zh-CN" i="1" dirty="0" err="1" smtClean="0"/>
              <a:t>H</a:t>
            </a:r>
            <a:r>
              <a:rPr kumimoji="1" lang="en-US" altLang="zh-CN" baseline="-25000" dirty="0" err="1" smtClean="0"/>
              <a:t>vp</a:t>
            </a:r>
            <a:r>
              <a:rPr kumimoji="1" lang="en-US" altLang="zh-CN" dirty="0" smtClean="0"/>
              <a:t> measurement)</a:t>
            </a:r>
            <a:endParaRPr kumimoji="1" lang="zh-CN" altLang="en-US" dirty="0"/>
          </a:p>
        </p:txBody>
      </p:sp>
      <p:sp>
        <p:nvSpPr>
          <p:cNvPr id="18" name="内容占位符 5"/>
          <p:cNvSpPr txBox="1"/>
          <p:nvPr/>
        </p:nvSpPr>
        <p:spPr>
          <a:xfrm>
            <a:off x="67579" y="1006660"/>
            <a:ext cx="4854991" cy="299306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just" rtl="0" eaLnBrk="1" latinLnBrk="0" hangingPunct="1">
              <a:spcBef>
                <a:spcPts val="1200"/>
              </a:spcBef>
              <a:buClr>
                <a:srgbClr val="0047A0"/>
              </a:buClr>
              <a:buSzPct val="100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548640" indent="-274320" algn="just" rtl="0" eaLnBrk="1" latinLnBrk="0" hangingPunct="1">
              <a:spcBef>
                <a:spcPts val="500"/>
              </a:spcBef>
              <a:buClr>
                <a:schemeClr val="accent2"/>
              </a:buClr>
              <a:buSzPct val="90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822960" indent="-228600" algn="just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80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 panose="05000000000000000000"/>
              <a:buChar char=""/>
              <a:defRPr kumimoji="0" sz="1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/>
              <a:buChar char=""/>
              <a:defRPr kumimoji="0" sz="16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SzPct val="50000"/>
              <a:buFont typeface="Wingdings" panose="05000000000000000000" pitchFamily="2" charset="2"/>
              <a:buChar char="u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performed at LANL.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SzPct val="50000"/>
              <a:buFont typeface="Wingdings" panose="05000000000000000000" pitchFamily="2" charset="2"/>
              <a:buChar char="u"/>
            </a:pP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first measured with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m-H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method.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SzPct val="50000"/>
              <a:buFont typeface="Wingdings" panose="05000000000000000000" pitchFamily="2" charset="2"/>
              <a:buChar char="u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 to thin film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c1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measurement. ZFC then magnetization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SzPct val="50000"/>
              <a:buFont typeface="Wingdings" panose="05000000000000000000" pitchFamily="2" charset="2"/>
              <a:buChar char="u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Vortex penetration signified by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m-H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curve deviates from linear relationship.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3236593" y="5303433"/>
            <a:ext cx="0" cy="11499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3373913" y="5298580"/>
            <a:ext cx="0" cy="11499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4344368" y="5290085"/>
            <a:ext cx="0" cy="11499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4218267" y="5285232"/>
            <a:ext cx="0" cy="11499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2104163" y="5514791"/>
            <a:ext cx="476116" cy="526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i="1" dirty="0" smtClean="0"/>
              <a:t>H</a:t>
            </a:r>
            <a:endParaRPr lang="en-US" sz="3600" b="1" i="1" dirty="0"/>
          </a:p>
        </p:txBody>
      </p:sp>
      <p:sp>
        <p:nvSpPr>
          <p:cNvPr id="25" name="椭圆 24"/>
          <p:cNvSpPr/>
          <p:nvPr/>
        </p:nvSpPr>
        <p:spPr bwMode="auto">
          <a:xfrm>
            <a:off x="3629751" y="5415651"/>
            <a:ext cx="357260" cy="78944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6" name="TextBox 6"/>
          <p:cNvSpPr txBox="1"/>
          <p:nvPr/>
        </p:nvSpPr>
        <p:spPr>
          <a:xfrm>
            <a:off x="4749676" y="5062393"/>
            <a:ext cx="50111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VP at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reaches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vp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 1700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5 K for Nb0.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 idea: Constant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vp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104163" y="4395658"/>
            <a:ext cx="466794" cy="60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i="1" dirty="0" smtClean="0">
                <a:solidFill>
                  <a:srgbClr val="FF0000"/>
                </a:solidFill>
              </a:rPr>
              <a:t>T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28" name="下箭头 27"/>
          <p:cNvSpPr/>
          <p:nvPr/>
        </p:nvSpPr>
        <p:spPr>
          <a:xfrm>
            <a:off x="3392795" y="4522241"/>
            <a:ext cx="576394" cy="385898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bject 26"/>
          <p:cNvGraphicFramePr>
            <a:graphicFrameLocks noChangeAspect="1"/>
          </p:cNvGraphicFramePr>
          <p:nvPr/>
        </p:nvGraphicFramePr>
        <p:xfrm>
          <a:off x="4644008" y="1525588"/>
          <a:ext cx="5087937" cy="35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" name="Graph" r:id="rId1" imgW="4144010" imgH="2898775" progId="Origin50.Graph">
                  <p:embed/>
                </p:oleObj>
              </mc:Choice>
              <mc:Fallback>
                <p:oleObj name="Graph" r:id="rId1" imgW="4144010" imgH="2898775" progId="Origin50.Graph">
                  <p:embed/>
                  <p:pic>
                    <p:nvPicPr>
                      <p:cNvPr id="0" name="图片 5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525588"/>
                        <a:ext cx="5087937" cy="3571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8"/>
          <p:cNvSpPr txBox="1"/>
          <p:nvPr/>
        </p:nvSpPr>
        <p:spPr>
          <a:xfrm>
            <a:off x="99155" y="5787735"/>
            <a:ext cx="2579687" cy="40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Nb200 ellipsoid</a:t>
            </a:r>
            <a:endParaRPr lang="en-US" sz="2200" dirty="0"/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861" y="4153469"/>
            <a:ext cx="1321019" cy="137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" name="Object 29"/>
          <p:cNvGraphicFramePr>
            <a:graphicFrameLocks noChangeAspect="1"/>
          </p:cNvGraphicFramePr>
          <p:nvPr/>
        </p:nvGraphicFramePr>
        <p:xfrm>
          <a:off x="5427003" y="3181691"/>
          <a:ext cx="1828871" cy="1283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" name="Graph" r:id="rId4" imgW="4144010" imgH="2898775" progId="Origin50.Graph">
                  <p:embed/>
                </p:oleObj>
              </mc:Choice>
              <mc:Fallback>
                <p:oleObj name="Graph" r:id="rId4" imgW="4144010" imgH="2898775" progId="Origin50.Graph">
                  <p:embed/>
                  <p:pic>
                    <p:nvPicPr>
                      <p:cNvPr id="0" name="图片 5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003" y="3181691"/>
                        <a:ext cx="1828871" cy="12839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31"/>
          <p:cNvSpPr/>
          <p:nvPr/>
        </p:nvSpPr>
        <p:spPr>
          <a:xfrm>
            <a:off x="7403287" y="3515987"/>
            <a:ext cx="504433" cy="436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32"/>
          <p:cNvCxnSpPr/>
          <p:nvPr/>
        </p:nvCxnSpPr>
        <p:spPr>
          <a:xfrm flipH="1" flipV="1">
            <a:off x="6944159" y="3348840"/>
            <a:ext cx="459128" cy="1671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33"/>
          <p:cNvCxnSpPr/>
          <p:nvPr/>
        </p:nvCxnSpPr>
        <p:spPr>
          <a:xfrm flipH="1">
            <a:off x="6944159" y="3952059"/>
            <a:ext cx="459128" cy="3308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6"/>
          <p:cNvSpPr txBox="1"/>
          <p:nvPr/>
        </p:nvSpPr>
        <p:spPr>
          <a:xfrm>
            <a:off x="5504767" y="1022401"/>
            <a:ext cx="50111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curves: Nb200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609"/>
    </mc:Choice>
    <mc:Fallback>
      <p:transition advTm="1146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对象 55"/>
          <p:cNvGraphicFramePr>
            <a:graphicFrameLocks noChangeAspect="1"/>
          </p:cNvGraphicFramePr>
          <p:nvPr/>
        </p:nvGraphicFramePr>
        <p:xfrm>
          <a:off x="4780384" y="1124744"/>
          <a:ext cx="4156144" cy="2627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4" name="Graph" r:id="rId1" imgW="4166870" imgH="2898775" progId="Origin50.Graph">
                  <p:embed/>
                </p:oleObj>
              </mc:Choice>
              <mc:Fallback>
                <p:oleObj name="Graph" r:id="rId1" imgW="4166870" imgH="2898775" progId="Origin50.Graph">
                  <p:embed/>
                  <p:pic>
                    <p:nvPicPr>
                      <p:cNvPr id="0" name="图片 623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80384" y="1124744"/>
                        <a:ext cx="4156144" cy="2627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16824" cy="720000"/>
          </a:xfrm>
        </p:spPr>
        <p:txBody>
          <a:bodyPr>
            <a:noAutofit/>
          </a:bodyPr>
          <a:lstStyle/>
          <a:p>
            <a:r>
              <a:rPr kumimoji="1" lang="en-US" altLang="zh-CN" dirty="0" smtClean="0"/>
              <a:t>Experiments (</a:t>
            </a:r>
            <a:r>
              <a:rPr kumimoji="1" lang="en-US" altLang="zh-CN" i="1" dirty="0" err="1" smtClean="0"/>
              <a:t>H</a:t>
            </a:r>
            <a:r>
              <a:rPr kumimoji="1" lang="en-US" altLang="zh-CN" baseline="-25000" dirty="0" err="1" smtClean="0"/>
              <a:t>vp</a:t>
            </a:r>
            <a:r>
              <a:rPr kumimoji="1" lang="en-US" altLang="zh-CN" dirty="0" smtClean="0"/>
              <a:t> measurement 2)</a:t>
            </a:r>
            <a:endParaRPr kumimoji="1" lang="zh-CN" altLang="en-US" dirty="0"/>
          </a:p>
        </p:txBody>
      </p:sp>
      <p:sp>
        <p:nvSpPr>
          <p:cNvPr id="33" name="内容占位符 5"/>
          <p:cNvSpPr txBox="1"/>
          <p:nvPr/>
        </p:nvSpPr>
        <p:spPr>
          <a:xfrm>
            <a:off x="209168" y="1206740"/>
            <a:ext cx="4610276" cy="402272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just" rtl="0" eaLnBrk="1" latinLnBrk="0" hangingPunct="1">
              <a:spcBef>
                <a:spcPts val="1200"/>
              </a:spcBef>
              <a:buClr>
                <a:srgbClr val="0047A0"/>
              </a:buClr>
              <a:buSzPct val="100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548640" indent="-274320" algn="just" rtl="0" eaLnBrk="1" latinLnBrk="0" hangingPunct="1">
              <a:spcBef>
                <a:spcPts val="500"/>
              </a:spcBef>
              <a:buClr>
                <a:schemeClr val="accent2"/>
              </a:buClr>
              <a:buSzPct val="90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822960" indent="-228600" algn="just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80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 panose="05000000000000000000"/>
              <a:buChar char=""/>
              <a:defRPr kumimoji="0" sz="1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/>
              <a:buChar char=""/>
              <a:defRPr kumimoji="0" sz="16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SzPct val="50000"/>
              <a:buFont typeface="Wingdings" panose="05000000000000000000" pitchFamily="2" charset="2"/>
              <a:buChar char="u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ZFC then warm up in field.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SzPct val="50000"/>
              <a:buFont typeface="Wingdings" panose="05000000000000000000" pitchFamily="2" charset="2"/>
              <a:buChar char="u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VP at </a:t>
            </a:r>
            <a:r>
              <a:rPr lang="en-US" altLang="zh-CN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vp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to </a:t>
            </a:r>
            <a:r>
              <a:rPr lang="en-US" altLang="zh-CN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Shown by </a:t>
            </a:r>
            <a:r>
              <a:rPr lang="en-US" altLang="zh-CN" sz="2200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SzPct val="50000"/>
              <a:buFont typeface="Wingdings" panose="05000000000000000000" pitchFamily="2" charset="2"/>
              <a:buChar char="u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idea: Constant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altLang="zh-CN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correspond to the fixed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vp</a:t>
            </a:r>
            <a:r>
              <a:rPr lang="en-US" altLang="zh-CN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6"/>
          <p:cNvSpPr txBox="1"/>
          <p:nvPr/>
        </p:nvSpPr>
        <p:spPr>
          <a:xfrm>
            <a:off x="4518181" y="6094457"/>
            <a:ext cx="4331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err="1" smtClean="0"/>
              <a:t>H</a:t>
            </a:r>
            <a:r>
              <a:rPr lang="en-US" sz="2200" baseline="-25000" dirty="0" err="1" smtClean="0"/>
              <a:t>vp</a:t>
            </a:r>
            <a:r>
              <a:rPr lang="en-US" sz="2200" dirty="0" smtClean="0"/>
              <a:t> = 1500 </a:t>
            </a:r>
            <a:r>
              <a:rPr lang="en-US" sz="2200" dirty="0" err="1" smtClean="0"/>
              <a:t>Oe</a:t>
            </a:r>
            <a:r>
              <a:rPr lang="en-US" sz="2200" dirty="0" smtClean="0"/>
              <a:t> at 5.21 K for Nb200</a:t>
            </a:r>
            <a:endParaRPr lang="en-US" sz="2200" i="1" dirty="0"/>
          </a:p>
        </p:txBody>
      </p:sp>
      <p:sp>
        <p:nvSpPr>
          <p:cNvPr id="35" name="TextBox 8"/>
          <p:cNvSpPr txBox="1"/>
          <p:nvPr/>
        </p:nvSpPr>
        <p:spPr>
          <a:xfrm>
            <a:off x="37665" y="5907975"/>
            <a:ext cx="2579687" cy="40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Nb200 ellipsoid</a:t>
            </a:r>
            <a:endParaRPr lang="en-US" sz="2200" dirty="0"/>
          </a:p>
        </p:txBody>
      </p:sp>
      <p:cxnSp>
        <p:nvCxnSpPr>
          <p:cNvPr id="36" name="直接箭头连接符 35"/>
          <p:cNvCxnSpPr/>
          <p:nvPr/>
        </p:nvCxnSpPr>
        <p:spPr>
          <a:xfrm>
            <a:off x="2674411" y="4488479"/>
            <a:ext cx="0" cy="12709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>
            <a:off x="2811731" y="4483626"/>
            <a:ext cx="0" cy="12709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>
            <a:off x="3729920" y="4496792"/>
            <a:ext cx="0" cy="12709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>
            <a:off x="3603819" y="4491939"/>
            <a:ext cx="0" cy="12709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1863787" y="5033982"/>
            <a:ext cx="573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i="1" dirty="0" smtClean="0"/>
              <a:t>H</a:t>
            </a:r>
            <a:endParaRPr lang="en-US" sz="3600" b="1" i="1" dirty="0"/>
          </a:p>
        </p:txBody>
      </p:sp>
      <p:sp>
        <p:nvSpPr>
          <p:cNvPr id="41" name="椭圆 40"/>
          <p:cNvSpPr/>
          <p:nvPr/>
        </p:nvSpPr>
        <p:spPr bwMode="auto">
          <a:xfrm>
            <a:off x="2845057" y="4456908"/>
            <a:ext cx="721823" cy="115435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861" y="4237799"/>
            <a:ext cx="1321019" cy="137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矩形 43"/>
          <p:cNvSpPr/>
          <p:nvPr/>
        </p:nvSpPr>
        <p:spPr bwMode="auto">
          <a:xfrm>
            <a:off x="6127890" y="2852936"/>
            <a:ext cx="1173585" cy="6096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45" name="直接连接符 44"/>
          <p:cNvCxnSpPr>
            <a:stCxn id="44" idx="1"/>
          </p:cNvCxnSpPr>
          <p:nvPr/>
        </p:nvCxnSpPr>
        <p:spPr bwMode="auto">
          <a:xfrm flipH="1">
            <a:off x="5664760" y="3157736"/>
            <a:ext cx="463130" cy="65682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直接连接符 49"/>
          <p:cNvCxnSpPr>
            <a:endCxn id="44" idx="3"/>
          </p:cNvCxnSpPr>
          <p:nvPr/>
        </p:nvCxnSpPr>
        <p:spPr bwMode="auto">
          <a:xfrm flipH="1" flipV="1">
            <a:off x="7301475" y="3157736"/>
            <a:ext cx="955310" cy="68047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51" name="对象 50"/>
          <p:cNvGraphicFramePr>
            <a:graphicFrameLocks noChangeAspect="1"/>
          </p:cNvGraphicFramePr>
          <p:nvPr/>
        </p:nvGraphicFramePr>
        <p:xfrm>
          <a:off x="4963703" y="3533654"/>
          <a:ext cx="3885791" cy="271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Graph" r:id="rId4" imgW="4166870" imgH="2898775" progId="Origin50.Graph">
                  <p:embed/>
                </p:oleObj>
              </mc:Choice>
              <mc:Fallback>
                <p:oleObj name="Graph" r:id="rId4" imgW="4166870" imgH="2898775" progId="Origin50.Graph">
                  <p:embed/>
                  <p:pic>
                    <p:nvPicPr>
                      <p:cNvPr id="0" name="图片 623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63703" y="3533654"/>
                        <a:ext cx="3885791" cy="271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矩形 51"/>
          <p:cNvSpPr/>
          <p:nvPr/>
        </p:nvSpPr>
        <p:spPr>
          <a:xfrm>
            <a:off x="1904440" y="3671127"/>
            <a:ext cx="561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i="1" dirty="0" smtClean="0">
                <a:solidFill>
                  <a:srgbClr val="FF0000"/>
                </a:solidFill>
              </a:rPr>
              <a:t>T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53" name="下箭头 52"/>
          <p:cNvSpPr/>
          <p:nvPr/>
        </p:nvSpPr>
        <p:spPr>
          <a:xfrm>
            <a:off x="2532302" y="3728317"/>
            <a:ext cx="1244870" cy="444056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上箭头 53"/>
          <p:cNvSpPr/>
          <p:nvPr/>
        </p:nvSpPr>
        <p:spPr>
          <a:xfrm>
            <a:off x="2523321" y="3656911"/>
            <a:ext cx="1316587" cy="50296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2"/>
          <p:cNvSpPr/>
          <p:nvPr/>
        </p:nvSpPr>
        <p:spPr>
          <a:xfrm>
            <a:off x="5148064" y="836712"/>
            <a:ext cx="3995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curve measured on Nb200,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field applied after ZFC to 3 K.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609"/>
    </mc:Choice>
    <mc:Fallback>
      <p:transition advTm="1146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Outlines</a:t>
            </a:r>
            <a:endParaRPr kumimoji="1" lang="zh-CN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99840" y="1923622"/>
            <a:ext cx="7668852" cy="265303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15000"/>
              </a:spcBef>
              <a:spcAft>
                <a:spcPct val="25000"/>
              </a:spcAft>
            </a:pPr>
            <a:r>
              <a:rPr lang="en-US" altLang="zh-CN" b="1" dirty="0">
                <a:solidFill>
                  <a:srgbClr val="C9CBC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黑体" panose="02010609060101010101" pitchFamily="49" charset="-122"/>
              </a:rPr>
              <a:t>Motivations</a:t>
            </a:r>
            <a:endParaRPr lang="en-US" altLang="zh-CN" b="1" dirty="0">
              <a:solidFill>
                <a:srgbClr val="C9CBCE"/>
              </a:solidFill>
              <a:latin typeface="Times New Roman" panose="02020603050405020304" pitchFamily="18" charset="0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spcBef>
                <a:spcPct val="15000"/>
              </a:spcBef>
              <a:spcAft>
                <a:spcPct val="25000"/>
              </a:spcAft>
            </a:pPr>
            <a:r>
              <a:rPr lang="en-US" altLang="zh-CN" b="1" dirty="0" smtClean="0">
                <a:solidFill>
                  <a:srgbClr val="C9CBC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黑体" panose="02010609060101010101" pitchFamily="49" charset="-122"/>
              </a:rPr>
              <a:t>Experiments</a:t>
            </a:r>
            <a:endParaRPr lang="en-US" altLang="zh-CN" b="1" dirty="0">
              <a:solidFill>
                <a:srgbClr val="C9CBCE"/>
              </a:solidFill>
              <a:latin typeface="Times New Roman" panose="02020603050405020304" pitchFamily="18" charset="0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spcBef>
                <a:spcPct val="15000"/>
              </a:spcBef>
              <a:spcAft>
                <a:spcPct val="25000"/>
              </a:spcAft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黑体" panose="02010609060101010101" pitchFamily="49" charset="-122"/>
              </a:rPr>
              <a:t>Results and Discussions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spcBef>
                <a:spcPct val="15000"/>
              </a:spcBef>
              <a:spcAft>
                <a:spcPct val="25000"/>
              </a:spcAft>
            </a:pPr>
            <a:r>
              <a:rPr lang="en-US" altLang="zh-CN" b="1" dirty="0" smtClean="0">
                <a:solidFill>
                  <a:srgbClr val="C9CBC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黑体" panose="02010609060101010101" pitchFamily="49" charset="-122"/>
              </a:rPr>
              <a:t>Conclusions</a:t>
            </a:r>
            <a:endParaRPr lang="en-US" altLang="zh-CN" b="1" dirty="0">
              <a:solidFill>
                <a:srgbClr val="C9CBCE"/>
              </a:solidFill>
              <a:latin typeface="Times New Roman" panose="02020603050405020304" pitchFamily="18" charset="0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6"/>
          <p:cNvGraphicFramePr>
            <a:graphicFrameLocks noChangeAspect="1"/>
          </p:cNvGraphicFramePr>
          <p:nvPr/>
        </p:nvGraphicFramePr>
        <p:xfrm>
          <a:off x="3917758" y="1182830"/>
          <a:ext cx="3957883" cy="2778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0" name="Graph" r:id="rId1" imgW="4144010" imgH="2898775" progId="Origin50.Graph">
                  <p:embed/>
                </p:oleObj>
              </mc:Choice>
              <mc:Fallback>
                <p:oleObj name="Graph" r:id="rId1" imgW="4144010" imgH="2898775" progId="Origin50.Graph">
                  <p:embed/>
                  <p:pic>
                    <p:nvPicPr>
                      <p:cNvPr id="0" name="图片 73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758" y="1182830"/>
                        <a:ext cx="3957883" cy="27785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16824" cy="720000"/>
          </a:xfrm>
        </p:spPr>
        <p:txBody>
          <a:bodyPr>
            <a:noAutofit/>
          </a:bodyPr>
          <a:lstStyle/>
          <a:p>
            <a:r>
              <a:rPr kumimoji="1" lang="en-US" altLang="zh-CN" dirty="0" smtClean="0"/>
              <a:t>Results (</a:t>
            </a:r>
            <a:r>
              <a:rPr kumimoji="1" lang="en-US" altLang="zh-CN" i="1" dirty="0" err="1" smtClean="0"/>
              <a:t>H</a:t>
            </a:r>
            <a:r>
              <a:rPr kumimoji="1" lang="en-US" altLang="zh-CN" baseline="-25000" dirty="0" err="1" smtClean="0"/>
              <a:t>vp</a:t>
            </a:r>
            <a:r>
              <a:rPr kumimoji="1" lang="en-US" altLang="zh-CN" dirty="0" smtClean="0"/>
              <a:t>-</a:t>
            </a:r>
            <a:r>
              <a:rPr kumimoji="1" lang="en-US" altLang="zh-CN" i="1" dirty="0" smtClean="0"/>
              <a:t>T</a:t>
            </a:r>
            <a:r>
              <a:rPr kumimoji="1" lang="en-US" altLang="zh-CN" dirty="0" smtClean="0"/>
              <a:t> from </a:t>
            </a:r>
            <a:r>
              <a:rPr kumimoji="1" lang="en-US" altLang="zh-CN" i="1" dirty="0" smtClean="0"/>
              <a:t>M-H</a:t>
            </a:r>
            <a:r>
              <a:rPr kumimoji="1" lang="en-US" altLang="zh-CN" dirty="0" smtClean="0"/>
              <a:t>)</a:t>
            </a:r>
            <a:endParaRPr kumimoji="1" lang="zh-CN" altLang="en-US" dirty="0"/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357984" y="1180097"/>
          <a:ext cx="3960431" cy="2781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" name="Graph" r:id="rId3" imgW="4144010" imgH="2898775" progId="Origin50.Graph">
                  <p:embed/>
                </p:oleObj>
              </mc:Choice>
              <mc:Fallback>
                <p:oleObj name="Graph" r:id="rId3" imgW="4144010" imgH="2898775" progId="Origin50.Graph">
                  <p:embed/>
                  <p:pic>
                    <p:nvPicPr>
                      <p:cNvPr id="0" name="图片 73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984" y="1180097"/>
                        <a:ext cx="3960431" cy="2781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930592" y="1049896"/>
            <a:ext cx="2311442" cy="528366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lIns="0" tIns="25604" rIns="0" bIns="0"/>
          <a:lstStyle/>
          <a:p>
            <a:pPr marL="391795" indent="-294005" defTabSz="-635">
              <a:spcAft>
                <a:spcPts val="1295"/>
              </a:spcAft>
              <a:buSzPct val="45000"/>
              <a:tabLst>
                <a:tab pos="656590" algn="l"/>
                <a:tab pos="1313180" algn="l"/>
                <a:tab pos="1969770" algn="l"/>
              </a:tabLst>
            </a:pPr>
            <a:r>
              <a:rPr lang="en-US" sz="217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Nb200 </a:t>
            </a:r>
            <a:r>
              <a:rPr lang="en-US" sz="2175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175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17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38.2 K</a:t>
            </a:r>
            <a:endParaRPr lang="en-US" sz="217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Object 9"/>
          <p:cNvGraphicFramePr>
            <a:graphicFrameLocks noChangeAspect="1"/>
          </p:cNvGraphicFramePr>
          <p:nvPr/>
        </p:nvGraphicFramePr>
        <p:xfrm>
          <a:off x="4213558" y="3594085"/>
          <a:ext cx="3636004" cy="2809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2" name="Graph" r:id="rId5" imgW="4039870" imgH="3105785" progId="Origin50.Graph">
                  <p:embed/>
                </p:oleObj>
              </mc:Choice>
              <mc:Fallback>
                <p:oleObj name="Graph" r:id="rId5" imgW="4039870" imgH="3105785" progId="Origin50.Graph">
                  <p:embed/>
                  <p:pic>
                    <p:nvPicPr>
                      <p:cNvPr id="0" name="图片 73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558" y="3594085"/>
                        <a:ext cx="3636004" cy="28095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499178" y="3594085"/>
          <a:ext cx="3640774" cy="281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3" name="Graph" r:id="rId7" imgW="4039870" imgH="3105785" progId="Origin50.Graph">
                  <p:embed/>
                </p:oleObj>
              </mc:Choice>
              <mc:Fallback>
                <p:oleObj name="Graph" r:id="rId7" imgW="4039870" imgH="3105785" progId="Origin50.Graph">
                  <p:embed/>
                  <p:pic>
                    <p:nvPicPr>
                      <p:cNvPr id="0" name="图片 73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78" y="3594085"/>
                        <a:ext cx="3640774" cy="2813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335263" y="969566"/>
            <a:ext cx="2986607" cy="396357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lIns="0" tIns="25604" rIns="0" bIns="0"/>
          <a:lstStyle/>
          <a:p>
            <a:pPr marL="391795" indent="-294005" defTabSz="-635">
              <a:spcAft>
                <a:spcPts val="1295"/>
              </a:spcAft>
              <a:buSzPct val="45000"/>
              <a:tabLst>
                <a:tab pos="656590" algn="l"/>
                <a:tab pos="1313180" algn="l"/>
                <a:tab pos="1969770" algn="l"/>
              </a:tabLst>
            </a:pPr>
            <a:r>
              <a:rPr lang="en-US" sz="217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Nb0 </a:t>
            </a:r>
            <a:r>
              <a:rPr lang="en-US" sz="2175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175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17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9.3K</a:t>
            </a:r>
            <a:endParaRPr lang="en-US" sz="217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609"/>
    </mc:Choice>
    <mc:Fallback>
      <p:transition advTm="11460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16824" cy="720000"/>
          </a:xfrm>
        </p:spPr>
        <p:txBody>
          <a:bodyPr>
            <a:noAutofit/>
          </a:bodyPr>
          <a:lstStyle/>
          <a:p>
            <a:r>
              <a:rPr kumimoji="1" lang="en-US" altLang="zh-CN" dirty="0" smtClean="0"/>
              <a:t>Results (</a:t>
            </a:r>
            <a:r>
              <a:rPr kumimoji="1" lang="en-US" altLang="zh-CN" i="1" dirty="0" err="1" smtClean="0"/>
              <a:t>H</a:t>
            </a:r>
            <a:r>
              <a:rPr kumimoji="1" lang="en-US" altLang="zh-CN" baseline="-25000" dirty="0" err="1" smtClean="0"/>
              <a:t>vp</a:t>
            </a:r>
            <a:r>
              <a:rPr kumimoji="1" lang="en-US" altLang="zh-CN" dirty="0" smtClean="0"/>
              <a:t>-T from </a:t>
            </a:r>
            <a:r>
              <a:rPr kumimoji="1" lang="en-US" altLang="zh-CN" i="1" dirty="0" smtClean="0"/>
              <a:t>M</a:t>
            </a:r>
            <a:r>
              <a:rPr kumimoji="1" lang="en-US" altLang="zh-CN" dirty="0" smtClean="0"/>
              <a:t>-</a:t>
            </a:r>
            <a:r>
              <a:rPr kumimoji="1" lang="en-US" altLang="zh-CN" i="1" dirty="0" smtClean="0"/>
              <a:t>T</a:t>
            </a:r>
            <a:r>
              <a:rPr kumimoji="1" lang="en-US" altLang="zh-CN" dirty="0" smtClean="0"/>
              <a:t>)</a:t>
            </a:r>
            <a:endParaRPr kumimoji="1" lang="zh-CN" altLang="en-US" dirty="0"/>
          </a:p>
        </p:txBody>
      </p:sp>
      <p:graphicFrame>
        <p:nvGraphicFramePr>
          <p:cNvPr id="18" name="对象 9"/>
          <p:cNvGraphicFramePr>
            <a:graphicFrameLocks noChangeAspect="1"/>
          </p:cNvGraphicFramePr>
          <p:nvPr/>
        </p:nvGraphicFramePr>
        <p:xfrm>
          <a:off x="30240" y="1764328"/>
          <a:ext cx="4477121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" name="Graph" r:id="rId1" imgW="4039870" imgH="3105785" progId="Origin50.Graph">
                  <p:embed/>
                </p:oleObj>
              </mc:Choice>
              <mc:Fallback>
                <p:oleObj name="Graph" r:id="rId1" imgW="4039870" imgH="3105785" progId="Origin50.Graph">
                  <p:embed/>
                  <p:pic>
                    <p:nvPicPr>
                      <p:cNvPr id="0" name="图片 82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0" y="1764328"/>
                        <a:ext cx="4477121" cy="34563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4220066" y="1772817"/>
          <a:ext cx="4921756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5" name="Graph" r:id="rId3" imgW="4140200" imgH="2908300" progId="Origin50.Graph">
                  <p:embed/>
                </p:oleObj>
              </mc:Choice>
              <mc:Fallback>
                <p:oleObj name="Graph" r:id="rId3" imgW="4140200" imgH="2908300" progId="Origin50.Graph">
                  <p:embed/>
                  <p:pic>
                    <p:nvPicPr>
                      <p:cNvPr id="0" name="图片 826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20066" y="1772817"/>
                        <a:ext cx="4921756" cy="3456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609"/>
    </mc:Choice>
    <mc:Fallback>
      <p:transition advTm="114609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16824" cy="720000"/>
          </a:xfrm>
        </p:spPr>
        <p:txBody>
          <a:bodyPr>
            <a:noAutofit/>
          </a:bodyPr>
          <a:lstStyle/>
          <a:p>
            <a:r>
              <a:rPr kumimoji="1" lang="en-US" altLang="zh-CN" dirty="0" smtClean="0"/>
              <a:t>Discussions (method comparison)</a:t>
            </a:r>
            <a:endParaRPr kumimoji="1" lang="zh-CN" altLang="en-US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619672" y="836631"/>
          <a:ext cx="5904656" cy="4146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Graph" r:id="rId1" imgW="4140200" imgH="2908300" progId="Origin50.Graph">
                  <p:embed/>
                </p:oleObj>
              </mc:Choice>
              <mc:Fallback>
                <p:oleObj name="Graph" r:id="rId1" imgW="4140200" imgH="2908300" progId="Origin50.Graph">
                  <p:embed/>
                  <p:pic>
                    <p:nvPicPr>
                      <p:cNvPr id="0" name="图片 925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19672" y="836631"/>
                        <a:ext cx="5904656" cy="4146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55747" y="5085184"/>
            <a:ext cx="7021217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200" i="1" dirty="0" smtClean="0">
                <a:latin typeface="Times" pitchFamily="18" charset="0"/>
                <a:cs typeface="Arial" panose="020B0604020202020204" pitchFamily="34" charset="0"/>
              </a:rPr>
              <a:t>M-H</a:t>
            </a:r>
            <a:r>
              <a:rPr lang="en-US" altLang="zh-CN" sz="2200" dirty="0" smtClean="0">
                <a:latin typeface="Times" pitchFamily="18" charset="0"/>
                <a:cs typeface="Arial" panose="020B0604020202020204" pitchFamily="34" charset="0"/>
              </a:rPr>
              <a:t> has large noise at </a:t>
            </a:r>
            <a:r>
              <a:rPr lang="en-US" altLang="zh-CN" sz="2200" i="1" dirty="0" smtClean="0">
                <a:latin typeface="Times" pitchFamily="18" charset="0"/>
                <a:cs typeface="Arial" panose="020B0604020202020204" pitchFamily="34" charset="0"/>
              </a:rPr>
              <a:t>H </a:t>
            </a:r>
            <a:r>
              <a:rPr lang="en-US" altLang="zh-CN" sz="2200" dirty="0" smtClean="0">
                <a:latin typeface="Times" pitchFamily="18" charset="0"/>
                <a:cs typeface="Arial" panose="020B0604020202020204" pitchFamily="34" charset="0"/>
              </a:rPr>
              <a:t>&gt; 1500 </a:t>
            </a:r>
            <a:r>
              <a:rPr lang="en-US" altLang="zh-CN" sz="2200" dirty="0" err="1" smtClean="0">
                <a:latin typeface="Times" pitchFamily="18" charset="0"/>
                <a:cs typeface="Arial" panose="020B0604020202020204" pitchFamily="34" charset="0"/>
              </a:rPr>
              <a:t>Oe</a:t>
            </a:r>
            <a:r>
              <a:rPr lang="en-US" altLang="zh-CN" sz="2200" dirty="0">
                <a:latin typeface="Times" pitchFamily="18" charset="0"/>
                <a:cs typeface="Arial" panose="020B0604020202020204" pitchFamily="34" charset="0"/>
              </a:rPr>
              <a:t> </a:t>
            </a:r>
            <a:r>
              <a:rPr lang="en-US" altLang="zh-CN" sz="2200" dirty="0" smtClean="0">
                <a:latin typeface="Times" pitchFamily="18" charset="0"/>
                <a:cs typeface="Arial" panose="020B0604020202020204" pitchFamily="34" charset="0"/>
              </a:rPr>
              <a:t>due to magnet ramping.</a:t>
            </a:r>
            <a:endParaRPr lang="en-US" altLang="zh-CN" sz="2200" dirty="0" smtClean="0">
              <a:latin typeface="Times" pitchFamily="18" charset="0"/>
              <a:cs typeface="Arial" panose="020B0604020202020204" pitchFamily="34" charset="0"/>
            </a:endParaRPr>
          </a:p>
          <a:p>
            <a:r>
              <a:rPr lang="en-US" sz="2200" i="1" dirty="0" smtClean="0">
                <a:latin typeface="Times" pitchFamily="18" charset="0"/>
                <a:cs typeface="Arial" panose="020B0604020202020204" pitchFamily="34" charset="0"/>
              </a:rPr>
              <a:t>M-T</a:t>
            </a:r>
            <a:r>
              <a:rPr lang="en-US" sz="2200" dirty="0" smtClean="0">
                <a:latin typeface="Times" pitchFamily="18" charset="0"/>
                <a:cs typeface="Arial" panose="020B0604020202020204" pitchFamily="34" charset="0"/>
              </a:rPr>
              <a:t> is a better alternative.</a:t>
            </a:r>
            <a:endParaRPr lang="en-US" sz="2200" dirty="0">
              <a:latin typeface="Times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609"/>
    </mc:Choice>
    <mc:Fallback>
      <p:transition advTm="114609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16824" cy="720000"/>
          </a:xfrm>
        </p:spPr>
        <p:txBody>
          <a:bodyPr>
            <a:noAutofit/>
          </a:bodyPr>
          <a:lstStyle/>
          <a:p>
            <a:r>
              <a:rPr kumimoji="1" lang="en-US" altLang="zh-CN" dirty="0" smtClean="0"/>
              <a:t>Discussions (compare with theory)</a:t>
            </a:r>
            <a:endParaRPr kumimoji="1" lang="zh-CN" altLang="en-US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42379" y="5634776"/>
            <a:ext cx="7474038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200" dirty="0" smtClean="0">
                <a:latin typeface="Times" pitchFamily="18" charset="0"/>
                <a:cs typeface="Arial" panose="020B0604020202020204" pitchFamily="34" charset="0"/>
              </a:rPr>
              <a:t>Our results agree with the curves for </a:t>
            </a:r>
            <a:r>
              <a:rPr lang="en-US" altLang="zh-CN" sz="2200" i="1" dirty="0" smtClean="0">
                <a:latin typeface="Times" pitchFamily="18" charset="0"/>
                <a:cs typeface="Arial" panose="020B0604020202020204" pitchFamily="34" charset="0"/>
              </a:rPr>
              <a:t>B</a:t>
            </a:r>
            <a:r>
              <a:rPr lang="en-US" altLang="zh-CN" sz="2200" baseline="-25000" dirty="0" smtClean="0">
                <a:latin typeface="Times" pitchFamily="18" charset="0"/>
                <a:cs typeface="Arial" panose="020B0604020202020204" pitchFamily="34" charset="0"/>
              </a:rPr>
              <a:t>sh</a:t>
            </a:r>
            <a:r>
              <a:rPr lang="en-US" altLang="zh-CN" sz="2200" baseline="30000" dirty="0" smtClean="0">
                <a:latin typeface="Times" pitchFamily="18" charset="0"/>
                <a:cs typeface="Arial" panose="020B0604020202020204" pitchFamily="34" charset="0"/>
              </a:rPr>
              <a:t>(MgB</a:t>
            </a:r>
            <a:r>
              <a:rPr lang="en-US" altLang="zh-CN" sz="2200" baseline="-25000" dirty="0" smtClean="0">
                <a:latin typeface="Times" pitchFamily="18" charset="0"/>
                <a:cs typeface="Arial" panose="020B0604020202020204" pitchFamily="34" charset="0"/>
              </a:rPr>
              <a:t>2</a:t>
            </a:r>
            <a:r>
              <a:rPr lang="en-US" altLang="zh-CN" sz="2200" baseline="30000" dirty="0" smtClean="0">
                <a:latin typeface="Times" pitchFamily="18" charset="0"/>
                <a:cs typeface="Arial" panose="020B0604020202020204" pitchFamily="34" charset="0"/>
              </a:rPr>
              <a:t>)</a:t>
            </a:r>
            <a:r>
              <a:rPr lang="en-US" altLang="zh-CN" sz="2200" dirty="0" smtClean="0">
                <a:latin typeface="Times" pitchFamily="18" charset="0"/>
                <a:cs typeface="Arial" panose="020B0604020202020204" pitchFamily="34" charset="0"/>
              </a:rPr>
              <a:t>=320 </a:t>
            </a:r>
            <a:r>
              <a:rPr lang="en-US" altLang="zh-CN" sz="2200" dirty="0" err="1" smtClean="0">
                <a:latin typeface="Times" pitchFamily="18" charset="0"/>
                <a:cs typeface="Arial" panose="020B0604020202020204" pitchFamily="34" charset="0"/>
              </a:rPr>
              <a:t>mT</a:t>
            </a:r>
            <a:r>
              <a:rPr lang="en-US" altLang="zh-CN" sz="2200" dirty="0" smtClean="0">
                <a:latin typeface="Times" pitchFamily="18" charset="0"/>
                <a:cs typeface="Arial" panose="020B0604020202020204" pitchFamily="34" charset="0"/>
              </a:rPr>
              <a:t> and different </a:t>
            </a:r>
            <a:r>
              <a:rPr lang="en-US" altLang="zh-CN" sz="2200" dirty="0" smtClean="0"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zh-CN" sz="2200" baseline="-25000" dirty="0" smtClean="0">
                <a:latin typeface="Times" pitchFamily="18" charset="0"/>
                <a:cs typeface="Arial" panose="020B0604020202020204" pitchFamily="34" charset="0"/>
              </a:rPr>
              <a:t>MgB2</a:t>
            </a:r>
            <a:r>
              <a:rPr lang="en-US" altLang="zh-CN" sz="2200" dirty="0" smtClean="0">
                <a:latin typeface="Times" pitchFamily="18" charset="0"/>
                <a:cs typeface="Arial" panose="020B0604020202020204" pitchFamily="34" charset="0"/>
              </a:rPr>
              <a:t>. With thicker film closer to the limit. </a:t>
            </a:r>
            <a:endParaRPr lang="en-US" sz="2200" dirty="0">
              <a:latin typeface="Times" pitchFamily="18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01397"/>
            <a:ext cx="7284179" cy="4593080"/>
          </a:xfrm>
          <a:prstGeom prst="rect">
            <a:avLst/>
          </a:prstGeom>
        </p:spPr>
      </p:pic>
      <p:sp>
        <p:nvSpPr>
          <p:cNvPr id="8" name="五角星 7"/>
          <p:cNvSpPr/>
          <p:nvPr/>
        </p:nvSpPr>
        <p:spPr>
          <a:xfrm>
            <a:off x="3688522" y="2757415"/>
            <a:ext cx="214184" cy="22242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96496" y="2959071"/>
            <a:ext cx="1402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2600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 K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五角星 9"/>
          <p:cNvSpPr/>
          <p:nvPr/>
        </p:nvSpPr>
        <p:spPr>
          <a:xfrm>
            <a:off x="5652330" y="2763394"/>
            <a:ext cx="214184" cy="22242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83984" y="3022760"/>
            <a:ext cx="133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2600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2.8 K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五角星 11"/>
          <p:cNvSpPr/>
          <p:nvPr/>
        </p:nvSpPr>
        <p:spPr>
          <a:xfrm>
            <a:off x="3688522" y="2571893"/>
            <a:ext cx="214184" cy="222422"/>
          </a:xfrm>
          <a:prstGeom prst="star5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12"/>
          <p:cNvSpPr/>
          <p:nvPr/>
        </p:nvSpPr>
        <p:spPr>
          <a:xfrm>
            <a:off x="5645803" y="2488257"/>
            <a:ext cx="214184" cy="222422"/>
          </a:xfrm>
          <a:prstGeom prst="star5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02705" y="2523438"/>
            <a:ext cx="1188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2800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866514" y="2488257"/>
            <a:ext cx="1198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3000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五角星 15"/>
          <p:cNvSpPr/>
          <p:nvPr/>
        </p:nvSpPr>
        <p:spPr>
          <a:xfrm>
            <a:off x="4432580" y="3985248"/>
            <a:ext cx="214184" cy="22242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五角星 16"/>
          <p:cNvSpPr/>
          <p:nvPr/>
        </p:nvSpPr>
        <p:spPr>
          <a:xfrm>
            <a:off x="4432580" y="4300722"/>
            <a:ext cx="214184" cy="222422"/>
          </a:xfrm>
          <a:prstGeom prst="star5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46763" y="3938369"/>
            <a:ext cx="2513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646762" y="4241519"/>
            <a:ext cx="3156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 Extrapolation to 0 K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759423" y="1304576"/>
            <a:ext cx="1853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altLang="zh-CN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MgB2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100 nm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MgB2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 nm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 flipV="1">
            <a:off x="5232241" y="1519138"/>
            <a:ext cx="527181" cy="895"/>
          </a:xfrm>
          <a:prstGeom prst="line">
            <a:avLst/>
          </a:prstGeom>
          <a:ln w="38100">
            <a:solidFill>
              <a:srgbClr val="FF0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 flipV="1">
            <a:off x="5232950" y="1752977"/>
            <a:ext cx="527181" cy="895"/>
          </a:xfrm>
          <a:prstGeom prst="line">
            <a:avLst/>
          </a:prstGeom>
          <a:ln w="38100">
            <a:solidFill>
              <a:srgbClr val="1E1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609"/>
    </mc:Choice>
    <mc:Fallback>
      <p:transition advTm="11460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Outlines</a:t>
            </a:r>
            <a:endParaRPr kumimoji="1" lang="zh-CN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99840" y="1923622"/>
            <a:ext cx="7668852" cy="265303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15000"/>
              </a:spcBef>
              <a:spcAft>
                <a:spcPct val="25000"/>
              </a:spcAft>
            </a:pP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黑体" panose="02010609060101010101" pitchFamily="49" charset="-122"/>
              </a:rPr>
              <a:t>Motivations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spcBef>
                <a:spcPct val="15000"/>
              </a:spcBef>
              <a:spcAft>
                <a:spcPct val="25000"/>
              </a:spcAft>
            </a:pP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黑体" panose="02010609060101010101" pitchFamily="49" charset="-122"/>
              </a:rPr>
              <a:t>Experiments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spcBef>
                <a:spcPct val="15000"/>
              </a:spcBef>
              <a:spcAft>
                <a:spcPct val="25000"/>
              </a:spcAft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黑体" panose="02010609060101010101" pitchFamily="49" charset="-122"/>
              </a:rPr>
              <a:t>Results and Discussions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spcBef>
                <a:spcPct val="15000"/>
              </a:spcBef>
              <a:spcAft>
                <a:spcPct val="25000"/>
              </a:spcAft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黑体" panose="02010609060101010101" pitchFamily="49" charset="-122"/>
              </a:rPr>
              <a:t>Conclusions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16824" cy="720000"/>
          </a:xfrm>
        </p:spPr>
        <p:txBody>
          <a:bodyPr>
            <a:noAutofit/>
          </a:bodyPr>
          <a:lstStyle/>
          <a:p>
            <a:r>
              <a:rPr kumimoji="1" lang="en-US" altLang="zh-CN" dirty="0" smtClean="0"/>
              <a:t>Supplementary: Field Penetration</a:t>
            </a:r>
            <a:endParaRPr kumimoji="1" lang="zh-CN" altLang="en-US" dirty="0"/>
          </a:p>
        </p:txBody>
      </p:sp>
      <p:sp>
        <p:nvSpPr>
          <p:cNvPr id="23" name="椭圆 7"/>
          <p:cNvSpPr/>
          <p:nvPr/>
        </p:nvSpPr>
        <p:spPr bwMode="auto">
          <a:xfrm>
            <a:off x="5796136" y="1916832"/>
            <a:ext cx="1143000" cy="1905000"/>
          </a:xfrm>
          <a:prstGeom prst="ellipse">
            <a:avLst/>
          </a:prstGeom>
          <a:solidFill>
            <a:srgbClr val="2EB7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 bwMode="auto">
          <a:xfrm>
            <a:off x="827584" y="1628800"/>
            <a:ext cx="3600400" cy="21236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ea typeface="楷体_GB2312" pitchFamily="49" charset="-122"/>
                <a:cs typeface="Times New Roman" panose="02020603050405020304" pitchFamily="18" charset="0"/>
              </a:rPr>
              <a:t>Can we prove the shielding effect of S-I-S structure?</a:t>
            </a:r>
            <a:endParaRPr lang="en-US" altLang="zh-CN" sz="2200" dirty="0" smtClean="0">
              <a:ea typeface="楷体_GB2312" pitchFamily="49" charset="-122"/>
              <a:cs typeface="Times New Roman" panose="02020603050405020304" pitchFamily="18" charset="0"/>
            </a:endParaRPr>
          </a:p>
          <a:p>
            <a:endParaRPr lang="en-US" altLang="zh-CN" sz="2200" dirty="0">
              <a:ea typeface="楷体_GB2312" pitchFamily="49" charset="-122"/>
              <a:cs typeface="Times New Roman" panose="02020603050405020304" pitchFamily="18" charset="0"/>
            </a:endParaRPr>
          </a:p>
          <a:p>
            <a:r>
              <a:rPr lang="en-US" altLang="zh-CN" sz="2200" dirty="0" smtClean="0">
                <a:ea typeface="楷体_GB2312" pitchFamily="49" charset="-122"/>
                <a:cs typeface="Times New Roman" panose="02020603050405020304" pitchFamily="18" charset="0"/>
              </a:rPr>
              <a:t>MgB</a:t>
            </a:r>
            <a:r>
              <a:rPr lang="en-US" altLang="zh-CN" sz="2200" baseline="-25000" dirty="0" smtClean="0">
                <a:ea typeface="楷体_GB2312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200" dirty="0" smtClean="0">
                <a:ea typeface="楷体_GB2312" pitchFamily="49" charset="-122"/>
                <a:cs typeface="Times New Roman" panose="02020603050405020304" pitchFamily="18" charset="0"/>
              </a:rPr>
              <a:t>/</a:t>
            </a:r>
            <a:r>
              <a:rPr lang="en-US" altLang="zh-CN" sz="2200" dirty="0" err="1" smtClean="0">
                <a:ea typeface="楷体_GB2312" pitchFamily="49" charset="-122"/>
                <a:cs typeface="Times New Roman" panose="02020603050405020304" pitchFamily="18" charset="0"/>
              </a:rPr>
              <a:t>Nb</a:t>
            </a:r>
            <a:r>
              <a:rPr lang="en-US" altLang="zh-CN" sz="2200" dirty="0" smtClean="0">
                <a:ea typeface="楷体_GB2312" pitchFamily="49" charset="-122"/>
                <a:cs typeface="Times New Roman" panose="02020603050405020304" pitchFamily="18" charset="0"/>
              </a:rPr>
              <a:t> structure is not working: no place for the </a:t>
            </a:r>
            <a:r>
              <a:rPr lang="en-US" altLang="zh-CN" sz="2200" i="1" dirty="0" smtClean="0">
                <a:ea typeface="楷体_GB2312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200" dirty="0" smtClean="0">
                <a:ea typeface="楷体_GB2312" pitchFamily="49" charset="-122"/>
                <a:cs typeface="Times New Roman" panose="02020603050405020304" pitchFamily="18" charset="0"/>
              </a:rPr>
              <a:t> probe.</a:t>
            </a:r>
            <a:endParaRPr lang="zh-CN" altLang="en-US" sz="2200" dirty="0" smtClean="0"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40152" y="2690629"/>
            <a:ext cx="8146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 smtClean="0">
                <a:ea typeface="楷体_GB2312" pitchFamily="49" charset="-122"/>
                <a:cs typeface="Times New Roman" panose="02020603050405020304" pitchFamily="18" charset="0"/>
              </a:rPr>
              <a:t>B = ?</a:t>
            </a:r>
            <a:endParaRPr lang="zh-CN" altLang="en-US" sz="2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609"/>
    </mc:Choice>
    <mc:Fallback>
      <p:transition advTm="114609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16824" cy="720000"/>
          </a:xfrm>
        </p:spPr>
        <p:txBody>
          <a:bodyPr>
            <a:noAutofit/>
          </a:bodyPr>
          <a:lstStyle/>
          <a:p>
            <a:r>
              <a:rPr kumimoji="1" lang="en-US" altLang="zh-CN" dirty="0" smtClean="0"/>
              <a:t>Supplementary: Field Penetration</a:t>
            </a:r>
            <a:endParaRPr kumimoji="1" lang="zh-CN" altLang="en-US" dirty="0"/>
          </a:p>
        </p:txBody>
      </p:sp>
      <p:sp>
        <p:nvSpPr>
          <p:cNvPr id="23" name="椭圆 7"/>
          <p:cNvSpPr/>
          <p:nvPr/>
        </p:nvSpPr>
        <p:spPr bwMode="auto">
          <a:xfrm>
            <a:off x="5796136" y="1916832"/>
            <a:ext cx="1143000" cy="190500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 bwMode="auto">
          <a:xfrm>
            <a:off x="827584" y="1628800"/>
            <a:ext cx="3600400" cy="41549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ea typeface="楷体_GB2312" pitchFamily="49" charset="-122"/>
                <a:cs typeface="Times New Roman" panose="02020603050405020304" pitchFamily="18" charset="0"/>
              </a:rPr>
              <a:t>Can we prove the shielding effect of S-I-S structure?</a:t>
            </a:r>
            <a:endParaRPr lang="en-US" altLang="zh-CN" sz="2200" dirty="0" smtClean="0">
              <a:ea typeface="楷体_GB2312" pitchFamily="49" charset="-122"/>
              <a:cs typeface="Times New Roman" panose="02020603050405020304" pitchFamily="18" charset="0"/>
            </a:endParaRPr>
          </a:p>
          <a:p>
            <a:endParaRPr lang="en-US" altLang="zh-CN" sz="2200" dirty="0">
              <a:ea typeface="楷体_GB2312" pitchFamily="49" charset="-122"/>
              <a:cs typeface="Times New Roman" panose="02020603050405020304" pitchFamily="18" charset="0"/>
            </a:endParaRPr>
          </a:p>
          <a:p>
            <a:r>
              <a:rPr lang="en-US" altLang="zh-CN" sz="2200" dirty="0" smtClean="0">
                <a:ea typeface="楷体_GB2312" pitchFamily="49" charset="-122"/>
                <a:cs typeface="Times New Roman" panose="02020603050405020304" pitchFamily="18" charset="0"/>
              </a:rPr>
              <a:t>MgB</a:t>
            </a:r>
            <a:r>
              <a:rPr lang="en-US" altLang="zh-CN" sz="2200" baseline="-25000" dirty="0" smtClean="0">
                <a:ea typeface="楷体_GB2312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200" dirty="0" smtClean="0">
                <a:ea typeface="楷体_GB2312" pitchFamily="49" charset="-122"/>
                <a:cs typeface="Times New Roman" panose="02020603050405020304" pitchFamily="18" charset="0"/>
              </a:rPr>
              <a:t>/</a:t>
            </a:r>
            <a:r>
              <a:rPr lang="en-US" altLang="zh-CN" sz="2200" dirty="0" err="1" smtClean="0">
                <a:ea typeface="楷体_GB2312" pitchFamily="49" charset="-122"/>
                <a:cs typeface="Times New Roman" panose="02020603050405020304" pitchFamily="18" charset="0"/>
              </a:rPr>
              <a:t>Nb</a:t>
            </a:r>
            <a:r>
              <a:rPr lang="en-US" altLang="zh-CN" sz="2200" dirty="0" smtClean="0">
                <a:ea typeface="楷体_GB2312" pitchFamily="49" charset="-122"/>
                <a:cs typeface="Times New Roman" panose="02020603050405020304" pitchFamily="18" charset="0"/>
              </a:rPr>
              <a:t> structure is not working: no place for the </a:t>
            </a:r>
            <a:r>
              <a:rPr lang="en-US" altLang="zh-CN" sz="2200" i="1" dirty="0" smtClean="0">
                <a:ea typeface="楷体_GB2312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200" dirty="0" smtClean="0">
                <a:ea typeface="楷体_GB2312" pitchFamily="49" charset="-122"/>
                <a:cs typeface="Times New Roman" panose="02020603050405020304" pitchFamily="18" charset="0"/>
              </a:rPr>
              <a:t> probe.</a:t>
            </a:r>
            <a:endParaRPr lang="en-US" altLang="zh-CN" sz="2200" dirty="0" smtClean="0">
              <a:ea typeface="楷体_GB2312" pitchFamily="49" charset="-122"/>
              <a:cs typeface="Times New Roman" panose="02020603050405020304" pitchFamily="18" charset="0"/>
            </a:endParaRPr>
          </a:p>
          <a:p>
            <a:endParaRPr lang="en-US" altLang="zh-CN" sz="2200" dirty="0">
              <a:ea typeface="楷体_GB2312" pitchFamily="49" charset="-122"/>
              <a:cs typeface="Times New Roman" panose="02020603050405020304" pitchFamily="18" charset="0"/>
            </a:endParaRPr>
          </a:p>
          <a:p>
            <a:r>
              <a:rPr lang="en-US" altLang="zh-CN" sz="2200" dirty="0" smtClean="0">
                <a:ea typeface="楷体_GB2312" pitchFamily="49" charset="-122"/>
                <a:cs typeface="Times New Roman" panose="02020603050405020304" pitchFamily="18" charset="0"/>
              </a:rPr>
              <a:t>If we took out the SC core and only left a SC shell: MgB</a:t>
            </a:r>
            <a:r>
              <a:rPr lang="en-US" altLang="zh-CN" sz="2200" baseline="-25000" dirty="0" smtClean="0">
                <a:ea typeface="楷体_GB2312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200" dirty="0" smtClean="0">
                <a:ea typeface="楷体_GB2312" pitchFamily="49" charset="-122"/>
                <a:cs typeface="Times New Roman" panose="02020603050405020304" pitchFamily="18" charset="0"/>
              </a:rPr>
              <a:t>/Mo</a:t>
            </a:r>
            <a:endParaRPr lang="en-US" altLang="zh-CN" sz="2200" dirty="0" smtClean="0">
              <a:ea typeface="楷体_GB2312" pitchFamily="49" charset="-122"/>
              <a:cs typeface="Times New Roman" panose="02020603050405020304" pitchFamily="18" charset="0"/>
            </a:endParaRPr>
          </a:p>
          <a:p>
            <a:endParaRPr lang="en-US" altLang="zh-CN" sz="2200" dirty="0">
              <a:ea typeface="楷体_GB2312" pitchFamily="49" charset="-122"/>
              <a:cs typeface="Times New Roman" panose="02020603050405020304" pitchFamily="18" charset="0"/>
            </a:endParaRPr>
          </a:p>
          <a:p>
            <a:r>
              <a:rPr lang="en-US" altLang="zh-CN" sz="2200" dirty="0" smtClean="0">
                <a:ea typeface="楷体_GB2312" pitchFamily="49" charset="-122"/>
                <a:cs typeface="Times New Roman" panose="02020603050405020304" pitchFamily="18" charset="0"/>
              </a:rPr>
              <a:t>Mo100, Mo200, Mo300</a:t>
            </a:r>
            <a:endParaRPr lang="zh-CN" altLang="en-US" sz="2200" dirty="0" smtClean="0"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19355" y="1916832"/>
            <a:ext cx="14558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 smtClean="0">
                <a:ea typeface="楷体_GB2312" pitchFamily="49" charset="-122"/>
                <a:cs typeface="Times New Roman" panose="02020603050405020304" pitchFamily="18" charset="0"/>
              </a:rPr>
              <a:t>B = 4</a:t>
            </a:r>
            <a:r>
              <a:rPr lang="en-US" altLang="zh-CN" sz="2200" b="1" i="1" dirty="0" smtClean="0">
                <a:latin typeface="Symbol" panose="05050102010706020507" pitchFamily="18" charset="2"/>
                <a:ea typeface="楷体_GB2312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2200" b="1" i="1" dirty="0" smtClean="0">
                <a:ea typeface="楷体_GB2312" pitchFamily="49" charset="-122"/>
                <a:cs typeface="Times New Roman" panose="02020603050405020304" pitchFamily="18" charset="0"/>
              </a:rPr>
              <a:t>m/V</a:t>
            </a:r>
            <a:endParaRPr lang="zh-CN" altLang="en-US" sz="2200" b="1" dirty="0"/>
          </a:p>
        </p:txBody>
      </p:sp>
      <p:cxnSp>
        <p:nvCxnSpPr>
          <p:cNvPr id="6" name="直接箭头连接符 5"/>
          <p:cNvCxnSpPr>
            <a:stCxn id="5" idx="1"/>
          </p:cNvCxnSpPr>
          <p:nvPr/>
        </p:nvCxnSpPr>
        <p:spPr>
          <a:xfrm flipH="1">
            <a:off x="6367636" y="2132276"/>
            <a:ext cx="751719" cy="6486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609"/>
    </mc:Choice>
    <mc:Fallback>
      <p:transition advTm="114609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16824" cy="720000"/>
          </a:xfrm>
        </p:spPr>
        <p:txBody>
          <a:bodyPr>
            <a:noAutofit/>
          </a:bodyPr>
          <a:lstStyle/>
          <a:p>
            <a:r>
              <a:rPr lang="en-US" altLang="zh-CN" i="1" dirty="0"/>
              <a:t>m</a:t>
            </a:r>
            <a:r>
              <a:rPr lang="en-US" altLang="zh-CN" dirty="0"/>
              <a:t>-</a:t>
            </a:r>
            <a:r>
              <a:rPr lang="en-US" altLang="zh-CN" i="1" dirty="0"/>
              <a:t>H</a:t>
            </a:r>
            <a:r>
              <a:rPr lang="en-US" altLang="zh-CN" dirty="0"/>
              <a:t> </a:t>
            </a:r>
            <a:r>
              <a:rPr lang="en-US" altLang="zh-CN" dirty="0" smtClean="0"/>
              <a:t>measured MgB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/Mo </a:t>
            </a:r>
            <a:r>
              <a:rPr lang="en-US" altLang="zh-CN" i="1" dirty="0" err="1"/>
              <a:t>H</a:t>
            </a:r>
            <a:r>
              <a:rPr lang="en-US" altLang="zh-CN" baseline="-25000" dirty="0" err="1"/>
              <a:t>vp</a:t>
            </a:r>
            <a:endParaRPr kumimoji="1" lang="zh-CN" altLang="en-US" dirty="0"/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1187624" y="827235"/>
          <a:ext cx="6437318" cy="4521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Graph" r:id="rId1" imgW="4144010" imgH="2898775" progId="Origin50.Graph">
                  <p:embed/>
                </p:oleObj>
              </mc:Choice>
              <mc:Fallback>
                <p:oleObj name="Graph" r:id="rId1" imgW="4144010" imgH="2898775" progId="Origin50.Graph">
                  <p:embed/>
                  <p:pic>
                    <p:nvPicPr>
                      <p:cNvPr id="0" name="图片 143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827235"/>
                        <a:ext cx="6437318" cy="45217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58109" y="5445224"/>
            <a:ext cx="7474038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200" i="1" dirty="0" err="1" smtClean="0">
                <a:latin typeface="Times" pitchFamily="18" charset="0"/>
                <a:cs typeface="Arial" panose="020B0604020202020204" pitchFamily="34" charset="0"/>
              </a:rPr>
              <a:t>H</a:t>
            </a:r>
            <a:r>
              <a:rPr lang="en-US" altLang="zh-CN" sz="2200" baseline="-25000" dirty="0" err="1" smtClean="0">
                <a:latin typeface="Times" pitchFamily="18" charset="0"/>
                <a:cs typeface="Arial" panose="020B0604020202020204" pitchFamily="34" charset="0"/>
              </a:rPr>
              <a:t>vp</a:t>
            </a:r>
            <a:r>
              <a:rPr lang="en-US" altLang="zh-CN" sz="2200" dirty="0" smtClean="0">
                <a:latin typeface="Times" pitchFamily="18" charset="0"/>
                <a:cs typeface="Arial" panose="020B0604020202020204" pitchFamily="34" charset="0"/>
              </a:rPr>
              <a:t>: Mo200&gt;Mo100≈Mo300</a:t>
            </a:r>
            <a:endParaRPr lang="en-US" sz="2200" dirty="0">
              <a:latin typeface="Times" pitchFamily="18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283" y="2924944"/>
            <a:ext cx="3449904" cy="3398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609"/>
    </mc:Choice>
    <mc:Fallback>
      <p:transition advTm="1146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16824" cy="720000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Maximum </a:t>
            </a:r>
            <a:r>
              <a:rPr lang="en-US" altLang="zh-CN" dirty="0" smtClean="0">
                <a:latin typeface="Symbol" panose="05050102010706020507" pitchFamily="18" charset="2"/>
              </a:rPr>
              <a:t>D</a:t>
            </a:r>
            <a:r>
              <a:rPr lang="en-US" altLang="zh-CN" i="1" dirty="0" smtClean="0"/>
              <a:t>H</a:t>
            </a:r>
            <a:endParaRPr kumimoji="1" lang="zh-CN" altLang="en-US" i="1" dirty="0"/>
          </a:p>
        </p:txBody>
      </p:sp>
      <p:grpSp>
        <p:nvGrpSpPr>
          <p:cNvPr id="4" name="Group 23"/>
          <p:cNvGrpSpPr/>
          <p:nvPr/>
        </p:nvGrpSpPr>
        <p:grpSpPr>
          <a:xfrm>
            <a:off x="-19440" y="1482409"/>
            <a:ext cx="3485405" cy="3084292"/>
            <a:chOff x="414349" y="929254"/>
            <a:chExt cx="3485405" cy="3084292"/>
          </a:xfrm>
        </p:grpSpPr>
        <p:pic>
          <p:nvPicPr>
            <p:cNvPr id="6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41802" y="929254"/>
              <a:ext cx="2957952" cy="3032648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989737" y="3182112"/>
              <a:ext cx="0" cy="4846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24"/>
            <p:cNvCxnSpPr/>
            <p:nvPr/>
          </p:nvCxnSpPr>
          <p:spPr>
            <a:xfrm flipH="1">
              <a:off x="685800" y="3644214"/>
              <a:ext cx="303937" cy="2217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27"/>
            <p:cNvCxnSpPr/>
            <p:nvPr/>
          </p:nvCxnSpPr>
          <p:spPr>
            <a:xfrm flipV="1">
              <a:off x="989737" y="3648456"/>
              <a:ext cx="381863" cy="315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32"/>
            <p:cNvSpPr txBox="1"/>
            <p:nvPr/>
          </p:nvSpPr>
          <p:spPr>
            <a:xfrm>
              <a:off x="1160008" y="3263165"/>
              <a:ext cx="456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33"/>
            <p:cNvSpPr txBox="1"/>
            <p:nvPr/>
          </p:nvSpPr>
          <p:spPr>
            <a:xfrm>
              <a:off x="751909" y="2885854"/>
              <a:ext cx="456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34"/>
            <p:cNvSpPr txBox="1"/>
            <p:nvPr/>
          </p:nvSpPr>
          <p:spPr>
            <a:xfrm>
              <a:off x="414349" y="3644214"/>
              <a:ext cx="456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3"/>
          <p:cNvGrpSpPr/>
          <p:nvPr/>
        </p:nvGrpSpPr>
        <p:grpSpPr>
          <a:xfrm>
            <a:off x="3199043" y="2023524"/>
            <a:ext cx="6193845" cy="3232512"/>
            <a:chOff x="1073552" y="469665"/>
            <a:chExt cx="6421216" cy="3568145"/>
          </a:xfrm>
        </p:grpSpPr>
        <p:grpSp>
          <p:nvGrpSpPr>
            <p:cNvPr id="22" name="组合 17"/>
            <p:cNvGrpSpPr/>
            <p:nvPr/>
          </p:nvGrpSpPr>
          <p:grpSpPr>
            <a:xfrm>
              <a:off x="1300923" y="578839"/>
              <a:ext cx="1143000" cy="2438400"/>
              <a:chOff x="1077912" y="1798637"/>
              <a:chExt cx="1143000" cy="2438400"/>
            </a:xfrm>
          </p:grpSpPr>
          <p:sp>
            <p:nvSpPr>
              <p:cNvPr id="28" name="椭圆 7"/>
              <p:cNvSpPr/>
              <p:nvPr/>
            </p:nvSpPr>
            <p:spPr bwMode="auto">
              <a:xfrm>
                <a:off x="1077912" y="1951037"/>
                <a:ext cx="1143000" cy="1905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cxnSp>
            <p:nvCxnSpPr>
              <p:cNvPr id="29" name="直接箭头连接符 10"/>
              <p:cNvCxnSpPr/>
              <p:nvPr/>
            </p:nvCxnSpPr>
            <p:spPr bwMode="auto">
              <a:xfrm flipV="1">
                <a:off x="1611312" y="1798637"/>
                <a:ext cx="0" cy="2438400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0" name="直接箭头连接符 12"/>
              <p:cNvCxnSpPr/>
              <p:nvPr/>
            </p:nvCxnSpPr>
            <p:spPr bwMode="auto">
              <a:xfrm flipV="1">
                <a:off x="1916112" y="1798637"/>
                <a:ext cx="0" cy="2438400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1" name="直接箭头连接符 14"/>
              <p:cNvCxnSpPr/>
              <p:nvPr/>
            </p:nvCxnSpPr>
            <p:spPr bwMode="auto">
              <a:xfrm flipV="1">
                <a:off x="1306512" y="1798637"/>
                <a:ext cx="0" cy="2438400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23" name="TextBox 19"/>
            <p:cNvSpPr txBox="1"/>
            <p:nvPr/>
          </p:nvSpPr>
          <p:spPr>
            <a:xfrm>
              <a:off x="1073552" y="2914939"/>
              <a:ext cx="2133600" cy="865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Field cool, </a:t>
              </a:r>
              <a:endParaRPr lang="en-US" dirty="0" smtClean="0"/>
            </a:p>
            <a:p>
              <a:r>
                <a:rPr lang="en-US" dirty="0" smtClean="0"/>
                <a:t>Vortex penetration, </a:t>
              </a:r>
              <a:endParaRPr lang="en-US" dirty="0" smtClean="0"/>
            </a:p>
            <a:p>
              <a:r>
                <a:rPr lang="en-US" dirty="0" smtClean="0"/>
                <a:t>no SC current.</a:t>
              </a:r>
              <a:endParaRPr lang="en-US" dirty="0"/>
            </a:p>
          </p:txBody>
        </p:sp>
        <p:sp>
          <p:nvSpPr>
            <p:cNvPr id="24" name="TextBox 20"/>
            <p:cNvSpPr txBox="1"/>
            <p:nvPr/>
          </p:nvSpPr>
          <p:spPr>
            <a:xfrm>
              <a:off x="3018955" y="2914939"/>
              <a:ext cx="2133600" cy="1122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Increase field,</a:t>
              </a:r>
              <a:endParaRPr lang="en-US" dirty="0" smtClean="0"/>
            </a:p>
            <a:p>
              <a:r>
                <a:rPr lang="en-US" dirty="0" smtClean="0"/>
                <a:t>Vortex frozen,</a:t>
              </a:r>
              <a:endParaRPr lang="en-US" dirty="0" smtClean="0"/>
            </a:p>
            <a:p>
              <a:r>
                <a:rPr lang="en-US" dirty="0" smtClean="0"/>
                <a:t>SC current increase until </a:t>
              </a:r>
              <a:r>
                <a:rPr lang="en-US" i="1" dirty="0" err="1" smtClean="0"/>
                <a:t>I</a:t>
              </a:r>
              <a:r>
                <a:rPr lang="en-US" i="1" baseline="-25000" dirty="0" err="1" smtClean="0"/>
                <a:t>c</a:t>
              </a:r>
              <a:endParaRPr lang="en-US" i="1" baseline="-25000" dirty="0"/>
            </a:p>
          </p:txBody>
        </p:sp>
        <p:sp>
          <p:nvSpPr>
            <p:cNvPr id="25" name="TextBox 45"/>
            <p:cNvSpPr txBox="1"/>
            <p:nvPr/>
          </p:nvSpPr>
          <p:spPr>
            <a:xfrm>
              <a:off x="5056368" y="2914939"/>
              <a:ext cx="2438400" cy="865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Further increase field,</a:t>
              </a:r>
              <a:endParaRPr lang="en-US" dirty="0" smtClean="0"/>
            </a:p>
            <a:p>
              <a:r>
                <a:rPr lang="en-US" dirty="0" smtClean="0"/>
                <a:t>Vortex enters again,</a:t>
              </a:r>
              <a:endParaRPr lang="en-US" dirty="0" smtClean="0"/>
            </a:p>
            <a:p>
              <a:r>
                <a:rPr lang="en-US" dirty="0" smtClean="0"/>
                <a:t>SC current remain </a:t>
              </a:r>
              <a:r>
                <a:rPr lang="en-US" i="1" dirty="0" err="1" smtClean="0"/>
                <a:t>I</a:t>
              </a:r>
              <a:r>
                <a:rPr lang="en-US" i="1" baseline="-25000" dirty="0" err="1" smtClean="0"/>
                <a:t>c</a:t>
              </a:r>
              <a:endParaRPr lang="en-US" i="1" baseline="-25000" dirty="0"/>
            </a:p>
          </p:txBody>
        </p:sp>
        <p:pic>
          <p:nvPicPr>
            <p:cNvPr id="26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03918" y="469665"/>
              <a:ext cx="1514475" cy="2543175"/>
            </a:xfrm>
            <a:prstGeom prst="rect">
              <a:avLst/>
            </a:prstGeom>
          </p:spPr>
        </p:pic>
        <p:pic>
          <p:nvPicPr>
            <p:cNvPr id="27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95344" y="476723"/>
              <a:ext cx="1514475" cy="2543175"/>
            </a:xfrm>
            <a:prstGeom prst="rect">
              <a:avLst/>
            </a:prstGeom>
          </p:spPr>
        </p:pic>
      </p:grpSp>
      <p:sp>
        <p:nvSpPr>
          <p:cNvPr id="32" name="TextBox 19"/>
          <p:cNvSpPr txBox="1"/>
          <p:nvPr/>
        </p:nvSpPr>
        <p:spPr>
          <a:xfrm>
            <a:off x="220841" y="4800101"/>
            <a:ext cx="2632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400 </a:t>
            </a:r>
            <a:r>
              <a:rPr lang="en-US" sz="2200" dirty="0" err="1" smtClean="0"/>
              <a:t>Oe</a:t>
            </a:r>
            <a:r>
              <a:rPr lang="en-US" sz="2200" dirty="0" smtClean="0"/>
              <a:t> over 200 nm, </a:t>
            </a:r>
            <a:r>
              <a:rPr lang="en-US" sz="2200" i="1" dirty="0" smtClean="0"/>
              <a:t>J</a:t>
            </a:r>
            <a:r>
              <a:rPr lang="en-US" sz="2200" dirty="0" smtClean="0"/>
              <a:t> ~ 10</a:t>
            </a:r>
            <a:r>
              <a:rPr lang="en-US" sz="2200" baseline="30000" dirty="0" smtClean="0"/>
              <a:t>7</a:t>
            </a:r>
            <a:r>
              <a:rPr lang="en-US" sz="2200" dirty="0" smtClean="0"/>
              <a:t> A/cm</a:t>
            </a:r>
            <a:r>
              <a:rPr lang="en-US" sz="2200" baseline="30000" dirty="0" smtClean="0"/>
              <a:t>2</a:t>
            </a:r>
            <a:endParaRPr lang="en-US" sz="2200" baseline="30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609"/>
    </mc:Choice>
    <mc:Fallback>
      <p:transition advTm="114609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16824" cy="720000"/>
          </a:xfrm>
        </p:spPr>
        <p:txBody>
          <a:bodyPr>
            <a:noAutofit/>
          </a:bodyPr>
          <a:lstStyle/>
          <a:p>
            <a:r>
              <a:rPr lang="en-US" altLang="zh-CN" dirty="0"/>
              <a:t>Maximum </a:t>
            </a:r>
            <a:r>
              <a:rPr lang="en-US" altLang="zh-CN" dirty="0">
                <a:latin typeface="Symbol" panose="05050102010706020507" pitchFamily="18" charset="2"/>
              </a:rPr>
              <a:t>D</a:t>
            </a:r>
            <a:r>
              <a:rPr lang="en-US" altLang="zh-CN" i="1" dirty="0"/>
              <a:t>H</a:t>
            </a:r>
            <a:endParaRPr kumimoji="1" lang="zh-CN" alt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/>
        </p:nvGraphicFramePr>
        <p:xfrm>
          <a:off x="5268" y="649179"/>
          <a:ext cx="4472756" cy="3139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3" name="Graph" r:id="rId1" imgW="4144010" imgH="2898775" progId="Origin50.Graph">
                  <p:embed/>
                </p:oleObj>
              </mc:Choice>
              <mc:Fallback>
                <p:oleObj name="Graph" r:id="rId1" imgW="4144010" imgH="2898775" progId="Origin50.Graph">
                  <p:embed/>
                  <p:pic>
                    <p:nvPicPr>
                      <p:cNvPr id="0" name="图片 164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8" y="649179"/>
                        <a:ext cx="4472756" cy="31398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/>
        </p:nvGraphicFramePr>
        <p:xfrm>
          <a:off x="0" y="3468459"/>
          <a:ext cx="4443151" cy="3117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4" name="Graph" r:id="rId3" imgW="4144010" imgH="2898775" progId="Origin50.Graph">
                  <p:embed/>
                </p:oleObj>
              </mc:Choice>
              <mc:Fallback>
                <p:oleObj name="Graph" r:id="rId3" imgW="4144010" imgH="2898775" progId="Origin50.Graph">
                  <p:embed/>
                  <p:pic>
                    <p:nvPicPr>
                      <p:cNvPr id="0" name="图片 164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468459"/>
                        <a:ext cx="4443151" cy="31178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/>
        </p:nvGraphicFramePr>
        <p:xfrm>
          <a:off x="3853058" y="3429000"/>
          <a:ext cx="4319342" cy="303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5" name="Graph" r:id="rId5" imgW="4144010" imgH="2898775" progId="Origin50.Graph">
                  <p:embed/>
                </p:oleObj>
              </mc:Choice>
              <mc:Fallback>
                <p:oleObj name="Graph" r:id="rId5" imgW="4144010" imgH="2898775" progId="Origin50.Graph">
                  <p:embed/>
                  <p:pic>
                    <p:nvPicPr>
                      <p:cNvPr id="0" name="图片 164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3058" y="3429000"/>
                        <a:ext cx="4319342" cy="30344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3"/>
          <p:cNvGrpSpPr/>
          <p:nvPr/>
        </p:nvGrpSpPr>
        <p:grpSpPr>
          <a:xfrm>
            <a:off x="3880030" y="100415"/>
            <a:ext cx="4176464" cy="1962779"/>
            <a:chOff x="1073552" y="469665"/>
            <a:chExt cx="6421216" cy="3568145"/>
          </a:xfrm>
        </p:grpSpPr>
        <p:grpSp>
          <p:nvGrpSpPr>
            <p:cNvPr id="22" name="组合 17"/>
            <p:cNvGrpSpPr/>
            <p:nvPr/>
          </p:nvGrpSpPr>
          <p:grpSpPr>
            <a:xfrm>
              <a:off x="1300923" y="578839"/>
              <a:ext cx="1143000" cy="2438400"/>
              <a:chOff x="1077912" y="1798637"/>
              <a:chExt cx="1143000" cy="2438400"/>
            </a:xfrm>
          </p:grpSpPr>
          <p:sp>
            <p:nvSpPr>
              <p:cNvPr id="28" name="椭圆 7"/>
              <p:cNvSpPr/>
              <p:nvPr/>
            </p:nvSpPr>
            <p:spPr bwMode="auto">
              <a:xfrm>
                <a:off x="1077912" y="1951037"/>
                <a:ext cx="1143000" cy="1905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cxnSp>
            <p:nvCxnSpPr>
              <p:cNvPr id="29" name="直接箭头连接符 10"/>
              <p:cNvCxnSpPr/>
              <p:nvPr/>
            </p:nvCxnSpPr>
            <p:spPr bwMode="auto">
              <a:xfrm flipV="1">
                <a:off x="1611312" y="1798637"/>
                <a:ext cx="0" cy="2438400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0" name="直接箭头连接符 12"/>
              <p:cNvCxnSpPr/>
              <p:nvPr/>
            </p:nvCxnSpPr>
            <p:spPr bwMode="auto">
              <a:xfrm flipV="1">
                <a:off x="1916112" y="1798637"/>
                <a:ext cx="0" cy="2438400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1" name="直接箭头连接符 14"/>
              <p:cNvCxnSpPr/>
              <p:nvPr/>
            </p:nvCxnSpPr>
            <p:spPr bwMode="auto">
              <a:xfrm flipV="1">
                <a:off x="1306512" y="1798637"/>
                <a:ext cx="0" cy="2438400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23" name="TextBox 19"/>
            <p:cNvSpPr txBox="1"/>
            <p:nvPr/>
          </p:nvSpPr>
          <p:spPr>
            <a:xfrm>
              <a:off x="1073552" y="2914939"/>
              <a:ext cx="2133600" cy="865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Field cool, </a:t>
              </a:r>
              <a:endParaRPr lang="en-US" dirty="0" smtClean="0"/>
            </a:p>
            <a:p>
              <a:r>
                <a:rPr lang="en-US" dirty="0" smtClean="0"/>
                <a:t>Vortex penetration, </a:t>
              </a:r>
              <a:endParaRPr lang="en-US" dirty="0" smtClean="0"/>
            </a:p>
            <a:p>
              <a:r>
                <a:rPr lang="en-US" dirty="0" smtClean="0"/>
                <a:t>no SC current.</a:t>
              </a:r>
              <a:endParaRPr lang="en-US" dirty="0"/>
            </a:p>
          </p:txBody>
        </p:sp>
        <p:sp>
          <p:nvSpPr>
            <p:cNvPr id="24" name="TextBox 20"/>
            <p:cNvSpPr txBox="1"/>
            <p:nvPr/>
          </p:nvSpPr>
          <p:spPr>
            <a:xfrm>
              <a:off x="3018955" y="2914939"/>
              <a:ext cx="2133600" cy="1122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Increase field,</a:t>
              </a:r>
              <a:endParaRPr lang="en-US" dirty="0" smtClean="0"/>
            </a:p>
            <a:p>
              <a:r>
                <a:rPr lang="en-US" dirty="0" smtClean="0"/>
                <a:t>Vortex frozen,</a:t>
              </a:r>
              <a:endParaRPr lang="en-US" dirty="0" smtClean="0"/>
            </a:p>
            <a:p>
              <a:r>
                <a:rPr lang="en-US" dirty="0" smtClean="0"/>
                <a:t>SC current increase until </a:t>
              </a:r>
              <a:r>
                <a:rPr lang="en-US" i="1" dirty="0" err="1" smtClean="0"/>
                <a:t>I</a:t>
              </a:r>
              <a:r>
                <a:rPr lang="en-US" i="1" baseline="-25000" dirty="0" err="1" smtClean="0"/>
                <a:t>c</a:t>
              </a:r>
              <a:endParaRPr lang="en-US" i="1" baseline="-25000" dirty="0"/>
            </a:p>
          </p:txBody>
        </p:sp>
        <p:sp>
          <p:nvSpPr>
            <p:cNvPr id="25" name="TextBox 45"/>
            <p:cNvSpPr txBox="1"/>
            <p:nvPr/>
          </p:nvSpPr>
          <p:spPr>
            <a:xfrm>
              <a:off x="5056368" y="2914939"/>
              <a:ext cx="2438400" cy="865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Further increase field,</a:t>
              </a:r>
              <a:endParaRPr lang="en-US" dirty="0" smtClean="0"/>
            </a:p>
            <a:p>
              <a:r>
                <a:rPr lang="en-US" dirty="0" smtClean="0"/>
                <a:t>Vortex enters again,</a:t>
              </a:r>
              <a:endParaRPr lang="en-US" dirty="0" smtClean="0"/>
            </a:p>
            <a:p>
              <a:r>
                <a:rPr lang="en-US" dirty="0" smtClean="0"/>
                <a:t>SC current remain </a:t>
              </a:r>
              <a:r>
                <a:rPr lang="en-US" i="1" dirty="0" err="1" smtClean="0"/>
                <a:t>I</a:t>
              </a:r>
              <a:r>
                <a:rPr lang="en-US" i="1" baseline="-25000" dirty="0" err="1" smtClean="0"/>
                <a:t>c</a:t>
              </a:r>
              <a:endParaRPr lang="en-US" i="1" baseline="-25000" dirty="0"/>
            </a:p>
          </p:txBody>
        </p:sp>
        <p:pic>
          <p:nvPicPr>
            <p:cNvPr id="26" name="Picture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03918" y="469665"/>
              <a:ext cx="1514475" cy="2543175"/>
            </a:xfrm>
            <a:prstGeom prst="rect">
              <a:avLst/>
            </a:prstGeom>
          </p:spPr>
        </p:pic>
        <p:pic>
          <p:nvPicPr>
            <p:cNvPr id="27" name="Picture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95344" y="476723"/>
              <a:ext cx="1514475" cy="254317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609"/>
    </mc:Choice>
    <mc:Fallback>
      <p:transition advTm="114609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Outlines</a:t>
            </a:r>
            <a:endParaRPr kumimoji="1" lang="zh-CN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99840" y="1923622"/>
            <a:ext cx="7668852" cy="265303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15000"/>
              </a:spcBef>
              <a:spcAft>
                <a:spcPct val="25000"/>
              </a:spcAft>
            </a:pPr>
            <a:r>
              <a:rPr lang="en-US" altLang="zh-CN" b="1" dirty="0">
                <a:solidFill>
                  <a:srgbClr val="C9CBC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黑体" panose="02010609060101010101" pitchFamily="49" charset="-122"/>
              </a:rPr>
              <a:t>Motivations</a:t>
            </a:r>
            <a:endParaRPr lang="en-US" altLang="zh-CN" b="1" dirty="0">
              <a:solidFill>
                <a:srgbClr val="C9CBCE"/>
              </a:solidFill>
              <a:latin typeface="Times New Roman" panose="02020603050405020304" pitchFamily="18" charset="0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spcBef>
                <a:spcPct val="15000"/>
              </a:spcBef>
              <a:spcAft>
                <a:spcPct val="25000"/>
              </a:spcAft>
            </a:pPr>
            <a:r>
              <a:rPr lang="en-US" altLang="zh-CN" b="1" dirty="0" smtClean="0">
                <a:solidFill>
                  <a:srgbClr val="C9CBC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黑体" panose="02010609060101010101" pitchFamily="49" charset="-122"/>
              </a:rPr>
              <a:t>Experiments</a:t>
            </a:r>
            <a:endParaRPr lang="en-US" altLang="zh-CN" b="1" dirty="0">
              <a:solidFill>
                <a:srgbClr val="C9CBCE"/>
              </a:solidFill>
              <a:latin typeface="Times New Roman" panose="02020603050405020304" pitchFamily="18" charset="0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spcBef>
                <a:spcPct val="15000"/>
              </a:spcBef>
              <a:spcAft>
                <a:spcPct val="25000"/>
              </a:spcAft>
            </a:pPr>
            <a:r>
              <a:rPr lang="en-US" altLang="zh-CN" b="1" dirty="0" smtClean="0">
                <a:solidFill>
                  <a:srgbClr val="C9CBC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黑体" panose="02010609060101010101" pitchFamily="49" charset="-122"/>
              </a:rPr>
              <a:t>Results and Discussions</a:t>
            </a:r>
            <a:endParaRPr lang="en-US" altLang="zh-CN" b="1" dirty="0">
              <a:solidFill>
                <a:srgbClr val="C9CBCE"/>
              </a:solidFill>
              <a:latin typeface="Times New Roman" panose="02020603050405020304" pitchFamily="18" charset="0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spcBef>
                <a:spcPct val="15000"/>
              </a:spcBef>
              <a:spcAft>
                <a:spcPct val="25000"/>
              </a:spcAft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黑体" panose="02010609060101010101" pitchFamily="49" charset="-122"/>
              </a:rPr>
              <a:t>Conclusions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16824" cy="720000"/>
          </a:xfrm>
        </p:spPr>
        <p:txBody>
          <a:bodyPr>
            <a:noAutofit/>
          </a:bodyPr>
          <a:lstStyle/>
          <a:p>
            <a:r>
              <a:rPr kumimoji="1" lang="en-US" altLang="zh-CN" dirty="0" smtClean="0"/>
              <a:t>Conclusions</a:t>
            </a:r>
            <a:endParaRPr kumimoji="1"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54242" y="1340768"/>
            <a:ext cx="76328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</a:rPr>
              <a:t>We increase </a:t>
            </a:r>
            <a:r>
              <a:rPr lang="en-US" altLang="zh-CN" sz="2400" dirty="0">
                <a:latin typeface="Times New Roman" panose="02020603050405020304" pitchFamily="18" charset="0"/>
              </a:rPr>
              <a:t>the </a:t>
            </a:r>
            <a:r>
              <a:rPr lang="en-US" altLang="zh-CN" sz="2400" i="1" dirty="0" err="1">
                <a:latin typeface="Times New Roman" panose="02020603050405020304" pitchFamily="18" charset="0"/>
              </a:rPr>
              <a:t>H</a:t>
            </a:r>
            <a:r>
              <a:rPr lang="en-US" altLang="zh-CN" sz="2400" baseline="-25000" dirty="0" err="1">
                <a:latin typeface="Times New Roman" panose="02020603050405020304" pitchFamily="18" charset="0"/>
              </a:rPr>
              <a:t>vp</a:t>
            </a: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by ~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600</a:t>
            </a: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</a:rPr>
              <a:t>Oe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</a:rPr>
              <a:t>by coating it with a thin superconducting film that screens vortex penetration. </a:t>
            </a:r>
            <a:r>
              <a:rPr lang="en-US" altLang="zh-CN" sz="2400" i="1" dirty="0" err="1" smtClean="0">
                <a:latin typeface="Times New Roman" panose="02020603050405020304" pitchFamily="18" charset="0"/>
              </a:rPr>
              <a:t>H</a:t>
            </a:r>
            <a:r>
              <a:rPr lang="en-US" altLang="zh-CN" sz="2400" baseline="-25000" dirty="0" err="1" smtClean="0">
                <a:latin typeface="Times New Roman" panose="02020603050405020304" pitchFamily="18" charset="0"/>
              </a:rPr>
              <a:t>sh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(0) of MgB</a:t>
            </a:r>
            <a:r>
              <a:rPr lang="en-US" altLang="zh-CN" sz="2400" baseline="-25000" dirty="0" smtClean="0">
                <a:latin typeface="Times New Roman" panose="02020603050405020304" pitchFamily="18" charset="0"/>
              </a:rPr>
              <a:t>2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 has to be &gt;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3000 </a:t>
            </a:r>
            <a:r>
              <a:rPr lang="en-US" altLang="zh-CN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Oe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.</a:t>
            </a:r>
            <a:endParaRPr lang="en-US" altLang="zh-CN" sz="2400" dirty="0" smtClean="0">
              <a:latin typeface="Times New Roman" panose="02020603050405020304" pitchFamily="18" charset="0"/>
            </a:endParaRPr>
          </a:p>
          <a:p>
            <a:endParaRPr lang="en-US" altLang="zh-CN" sz="2400" dirty="0" smtClean="0">
              <a:latin typeface="Times New Roman" panose="02020603050405020304" pitchFamily="18" charset="0"/>
            </a:endParaRPr>
          </a:p>
          <a:p>
            <a:r>
              <a:rPr lang="en-US" altLang="zh-CN" sz="2400" dirty="0" smtClean="0">
                <a:latin typeface="Times New Roman" panose="02020603050405020304" pitchFamily="18" charset="0"/>
              </a:rPr>
              <a:t>It is </a:t>
            </a:r>
            <a:r>
              <a:rPr lang="en-US" altLang="zh-CN" sz="2400" dirty="0">
                <a:latin typeface="Times New Roman" panose="02020603050405020304" pitchFamily="18" charset="0"/>
              </a:rPr>
              <a:t>technically possible to deposit a thin MgB</a:t>
            </a:r>
            <a:r>
              <a:rPr lang="en-US" altLang="zh-CN" sz="2400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</a:rPr>
              <a:t> film with appropriate properties for this purpose on curved bulk </a:t>
            </a:r>
            <a:r>
              <a:rPr lang="en-US" altLang="zh-CN" sz="2400" dirty="0" err="1" smtClean="0">
                <a:latin typeface="Times New Roman" panose="02020603050405020304" pitchFamily="18" charset="0"/>
              </a:rPr>
              <a:t>Nb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 via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HPCVD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. Making it possible for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MgB</a:t>
            </a:r>
            <a:r>
              <a:rPr lang="en-US" altLang="zh-CN" sz="2400" baseline="-25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covered </a:t>
            </a:r>
            <a:r>
              <a:rPr lang="en-US" altLang="zh-CN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Nb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cavity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. </a:t>
            </a:r>
            <a:endParaRPr lang="en-US" altLang="zh-CN" sz="2400" dirty="0" smtClean="0">
              <a:latin typeface="Times New Roman" panose="02020603050405020304" pitchFamily="18" charset="0"/>
            </a:endParaRPr>
          </a:p>
          <a:p>
            <a:endParaRPr lang="en-US" altLang="zh-CN" sz="2400" dirty="0">
              <a:latin typeface="Times New Roman" panose="02020603050405020304" pitchFamily="18" charset="0"/>
            </a:endParaRPr>
          </a:p>
          <a:p>
            <a:r>
              <a:rPr lang="en-US" altLang="zh-CN" sz="2400" dirty="0" smtClean="0">
                <a:latin typeface="Times New Roman" panose="02020603050405020304" pitchFamily="18" charset="0"/>
              </a:rPr>
              <a:t>The shielding effect of S-I-S structure is proved. Maximum </a:t>
            </a:r>
            <a:r>
              <a:rPr lang="en-US" altLang="zh-CN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altLang="zh-CN" sz="24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</a:rPr>
              <a:t>∝ </a:t>
            </a:r>
            <a:r>
              <a:rPr lang="en-US" altLang="zh-CN" sz="2400" i="1" dirty="0" err="1" smtClean="0">
                <a:solidFill>
                  <a:srgbClr val="FF0000"/>
                </a:solidFill>
              </a:rPr>
              <a:t>J</a:t>
            </a:r>
            <a:r>
              <a:rPr lang="en-US" altLang="zh-CN" sz="2400" baseline="-25000" dirty="0" err="1" smtClean="0">
                <a:solidFill>
                  <a:srgbClr val="FF0000"/>
                </a:solidFill>
              </a:rPr>
              <a:t>d</a:t>
            </a:r>
            <a:r>
              <a:rPr lang="en-US" altLang="zh-CN" sz="2400" dirty="0" smtClean="0"/>
              <a:t>.</a:t>
            </a:r>
            <a:endParaRPr lang="en-US" altLang="zh-CN" sz="2400" dirty="0" smtClean="0">
              <a:latin typeface="Times New Roman" panose="02020603050405020304" pitchFamily="18" charset="0"/>
            </a:endParaRPr>
          </a:p>
          <a:p>
            <a:endParaRPr lang="en-US" altLang="zh-CN" sz="2400" dirty="0" smtClean="0">
              <a:latin typeface="Times New Roman" panose="02020603050405020304" pitchFamily="18" charset="0"/>
            </a:endParaRPr>
          </a:p>
          <a:p>
            <a:r>
              <a:rPr lang="en-US" altLang="zh-CN" sz="2400" dirty="0" smtClean="0">
                <a:latin typeface="Times New Roman" panose="02020603050405020304" pitchFamily="18" charset="0"/>
              </a:rPr>
              <a:t>The actual </a:t>
            </a:r>
            <a:r>
              <a:rPr lang="en-US" altLang="zh-CN" sz="2400" i="1" dirty="0" err="1" smtClean="0">
                <a:latin typeface="Times New Roman" panose="02020603050405020304" pitchFamily="18" charset="0"/>
              </a:rPr>
              <a:t>H</a:t>
            </a:r>
            <a:r>
              <a:rPr lang="en-US" altLang="zh-CN" sz="2400" baseline="-25000" dirty="0" err="1" smtClean="0">
                <a:latin typeface="Times New Roman" panose="02020603050405020304" pitchFamily="18" charset="0"/>
              </a:rPr>
              <a:t>vp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 enhancement depends on </a:t>
            </a:r>
            <a:r>
              <a:rPr lang="en-US" altLang="zh-CN" sz="2400" i="1" dirty="0" err="1" smtClean="0">
                <a:latin typeface="Times New Roman" panose="02020603050405020304" pitchFamily="18" charset="0"/>
              </a:rPr>
              <a:t>H</a:t>
            </a:r>
            <a:r>
              <a:rPr lang="en-US" altLang="zh-CN" sz="2400" baseline="-25000" dirty="0" err="1" smtClean="0">
                <a:latin typeface="Times New Roman" panose="02020603050405020304" pitchFamily="18" charset="0"/>
              </a:rPr>
              <a:t>sh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 of the film, </a:t>
            </a:r>
            <a:r>
              <a:rPr lang="en-US" altLang="zh-CN" sz="2400" dirty="0" err="1" smtClean="0">
                <a:latin typeface="Times New Roman" panose="02020603050405020304" pitchFamily="18" charset="0"/>
              </a:rPr>
              <a:t>depairing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400" i="1" dirty="0" smtClean="0">
                <a:latin typeface="Times New Roman" panose="02020603050405020304" pitchFamily="18" charset="0"/>
              </a:rPr>
              <a:t>J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, film quality, and maybe more.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609"/>
    </mc:Choice>
    <mc:Fallback>
      <p:transition advTm="114609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Acknowledgements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alphaModFix amt="20000"/>
          </a:blip>
          <a:srcRect/>
          <a:stretch>
            <a:fillRect/>
          </a:stretch>
        </p:blipFill>
        <p:spPr>
          <a:xfrm>
            <a:off x="35496" y="1628800"/>
            <a:ext cx="9059334" cy="363796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363" y="2708920"/>
            <a:ext cx="8229600" cy="5544006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zh-CN" sz="5400" dirty="0" smtClean="0">
                <a:solidFill>
                  <a:srgbClr val="FF0000"/>
                </a:solidFill>
              </a:rPr>
              <a:t>Thanks for your attention</a:t>
            </a:r>
            <a:endParaRPr kumimoji="1" lang="en-US" altLang="zh-CN" sz="5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kumimoji="1" lang="en-US" altLang="zh-CN" sz="3200" b="1" dirty="0" smtClean="0"/>
              <a:t>Welcome Collaboration!</a:t>
            </a:r>
            <a:endParaRPr kumimoji="1" lang="en-US" altLang="zh-CN" sz="3200" b="1" dirty="0" smtClean="0"/>
          </a:p>
          <a:p>
            <a:pPr marL="0" indent="0" algn="ctr">
              <a:buNone/>
            </a:pPr>
            <a:endParaRPr kumimoji="1" lang="zh-CN" altLang="en-US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Outlines</a:t>
            </a:r>
            <a:endParaRPr kumimoji="1" lang="zh-CN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99840" y="1923622"/>
            <a:ext cx="7668852" cy="265303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15000"/>
              </a:spcBef>
              <a:spcAft>
                <a:spcPct val="25000"/>
              </a:spcAft>
            </a:pP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黑体" panose="02010609060101010101" pitchFamily="49" charset="-122"/>
              </a:rPr>
              <a:t>Motivations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spcBef>
                <a:spcPct val="15000"/>
              </a:spcBef>
              <a:spcAft>
                <a:spcPct val="25000"/>
              </a:spcAft>
            </a:pPr>
            <a:r>
              <a:rPr lang="en-US" altLang="zh-CN" b="1" dirty="0" smtClean="0">
                <a:solidFill>
                  <a:srgbClr val="C9CBC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黑体" panose="02010609060101010101" pitchFamily="49" charset="-122"/>
              </a:rPr>
              <a:t>Experiments</a:t>
            </a:r>
            <a:endParaRPr lang="en-US" altLang="zh-CN" b="1" dirty="0">
              <a:solidFill>
                <a:srgbClr val="C9CBCE"/>
              </a:solidFill>
              <a:latin typeface="Times New Roman" panose="02020603050405020304" pitchFamily="18" charset="0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spcBef>
                <a:spcPct val="15000"/>
              </a:spcBef>
              <a:spcAft>
                <a:spcPct val="25000"/>
              </a:spcAft>
            </a:pPr>
            <a:r>
              <a:rPr lang="en-US" altLang="zh-CN" b="1" dirty="0" smtClean="0">
                <a:solidFill>
                  <a:srgbClr val="C9CBC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黑体" panose="02010609060101010101" pitchFamily="49" charset="-122"/>
              </a:rPr>
              <a:t>Results and Discussions</a:t>
            </a:r>
            <a:endParaRPr lang="en-US" altLang="zh-CN" b="1" dirty="0">
              <a:solidFill>
                <a:srgbClr val="C9CBCE"/>
              </a:solidFill>
              <a:latin typeface="Times New Roman" panose="02020603050405020304" pitchFamily="18" charset="0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spcBef>
                <a:spcPct val="15000"/>
              </a:spcBef>
              <a:spcAft>
                <a:spcPct val="25000"/>
              </a:spcAft>
            </a:pPr>
            <a:r>
              <a:rPr lang="en-US" altLang="zh-CN" b="1" dirty="0" smtClean="0">
                <a:solidFill>
                  <a:srgbClr val="C9CBC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黑体" panose="02010609060101010101" pitchFamily="49" charset="-122"/>
              </a:rPr>
              <a:t>Conclusions</a:t>
            </a:r>
            <a:endParaRPr lang="en-US" altLang="zh-CN" b="1" dirty="0">
              <a:solidFill>
                <a:srgbClr val="C9CBCE"/>
              </a:solidFill>
              <a:latin typeface="Times New Roman" panose="02020603050405020304" pitchFamily="18" charset="0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16824" cy="720000"/>
          </a:xfrm>
        </p:spPr>
        <p:txBody>
          <a:bodyPr>
            <a:noAutofit/>
          </a:bodyPr>
          <a:lstStyle/>
          <a:p>
            <a:r>
              <a:rPr kumimoji="1" lang="en-US" altLang="zh-CN" dirty="0" smtClean="0"/>
              <a:t>Motivations (VP on Film/Cavity)</a:t>
            </a:r>
            <a:endParaRPr kumimoji="1" lang="zh-CN" altLang="en-US" dirty="0"/>
          </a:p>
        </p:txBody>
      </p:sp>
      <p:sp>
        <p:nvSpPr>
          <p:cNvPr id="3" name="文本框 2"/>
          <p:cNvSpPr txBox="1"/>
          <p:nvPr/>
        </p:nvSpPr>
        <p:spPr bwMode="auto">
          <a:xfrm>
            <a:off x="0" y="5806425"/>
            <a:ext cx="9144001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200" b="1" dirty="0" smtClean="0">
                <a:solidFill>
                  <a:srgbClr val="FF0000"/>
                </a:solidFill>
                <a:latin typeface="Arial Narrow" pitchFamily="34" charset="0"/>
                <a:ea typeface="楷体_GB2312" pitchFamily="49" charset="-122"/>
                <a:cs typeface="Times New Roman" panose="02020603050405020304" pitchFamily="18" charset="0"/>
              </a:rPr>
              <a:t>A SC thin film coated ellipsoid can provide such conditions.</a:t>
            </a:r>
            <a:endParaRPr kumimoji="1" lang="zh-CN" altLang="en-US" sz="2200" b="1" dirty="0" smtClean="0">
              <a:solidFill>
                <a:srgbClr val="FF0000"/>
              </a:solidFill>
              <a:latin typeface="Arial Narrow" pitchFamily="34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 bwMode="auto">
          <a:xfrm>
            <a:off x="323528" y="1340768"/>
            <a:ext cx="4752528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342900" indent="-342900">
              <a:buSzPct val="50000"/>
              <a:buFont typeface="Wingdings" panose="05000000000000000000" pitchFamily="2" charset="2"/>
              <a:buChar char="u"/>
            </a:pPr>
            <a:r>
              <a:rPr lang="en-US" altLang="zh-CN" sz="2400" dirty="0" smtClean="0">
                <a:ea typeface="楷体_GB2312" pitchFamily="49" charset="-122"/>
                <a:cs typeface="Times New Roman" panose="02020603050405020304" pitchFamily="18" charset="0"/>
              </a:rPr>
              <a:t>Vortex penetration causes loss.</a:t>
            </a:r>
            <a:endParaRPr lang="en-US" altLang="zh-CN" sz="2400" dirty="0" smtClean="0">
              <a:ea typeface="楷体_GB2312" pitchFamily="49" charset="-122"/>
              <a:cs typeface="Times New Roman" panose="02020603050405020304" pitchFamily="18" charset="0"/>
            </a:endParaRPr>
          </a:p>
          <a:p>
            <a:pPr marL="342900" indent="-342900">
              <a:buSzPct val="50000"/>
              <a:buFont typeface="Wingdings" panose="05000000000000000000" pitchFamily="2" charset="2"/>
              <a:buChar char="u"/>
            </a:pPr>
            <a:endParaRPr lang="en-US" altLang="zh-CN" sz="2400" dirty="0">
              <a:ea typeface="楷体_GB2312" pitchFamily="49" charset="-122"/>
              <a:cs typeface="Times New Roman" panose="02020603050405020304" pitchFamily="18" charset="0"/>
            </a:endParaRPr>
          </a:p>
          <a:p>
            <a:pPr marL="342900" indent="-342900">
              <a:buSzPct val="50000"/>
              <a:buFont typeface="Wingdings" panose="05000000000000000000" pitchFamily="2" charset="2"/>
              <a:buChar char="u"/>
            </a:pPr>
            <a:r>
              <a:rPr lang="en-US" altLang="zh-CN" sz="2400" dirty="0" smtClean="0">
                <a:ea typeface="楷体_GB2312" pitchFamily="49" charset="-122"/>
                <a:cs typeface="Times New Roman" panose="02020603050405020304" pitchFamily="18" charset="0"/>
              </a:rPr>
              <a:t>Use thin film/S-I-S structure to protect the SRF cavities from VP.</a:t>
            </a:r>
            <a:endParaRPr lang="en-US" altLang="zh-CN" sz="2400" dirty="0" smtClean="0">
              <a:ea typeface="楷体_GB2312" pitchFamily="49" charset="-122"/>
              <a:cs typeface="Times New Roman" panose="02020603050405020304" pitchFamily="18" charset="0"/>
            </a:endParaRPr>
          </a:p>
          <a:p>
            <a:pPr marL="342900" indent="-342900">
              <a:buSzPct val="50000"/>
              <a:buFont typeface="Wingdings" panose="05000000000000000000" pitchFamily="2" charset="2"/>
              <a:buChar char="u"/>
            </a:pPr>
            <a:endParaRPr lang="en-US" altLang="zh-CN" sz="2400" dirty="0">
              <a:ea typeface="楷体_GB2312" pitchFamily="49" charset="-122"/>
              <a:cs typeface="Times New Roman" panose="02020603050405020304" pitchFamily="18" charset="0"/>
            </a:endParaRPr>
          </a:p>
          <a:p>
            <a:pPr marL="342900" indent="-342900">
              <a:buSzPct val="50000"/>
              <a:buFont typeface="Wingdings" panose="05000000000000000000" pitchFamily="2" charset="2"/>
              <a:buChar char="u"/>
            </a:pPr>
            <a:r>
              <a:rPr lang="en-US" altLang="zh-CN" sz="2400" dirty="0" smtClean="0">
                <a:ea typeface="楷体_GB2312" pitchFamily="49" charset="-122"/>
                <a:cs typeface="Times New Roman" panose="02020603050405020304" pitchFamily="18" charset="0"/>
              </a:rPr>
              <a:t>Prove the effectiveness of thin film: </a:t>
            </a:r>
            <a:r>
              <a:rPr lang="en-US" altLang="zh-CN" sz="2400" b="1" i="1" dirty="0" smtClean="0">
                <a:ea typeface="楷体_GB2312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2400" baseline="-25000" dirty="0" smtClean="0">
                <a:ea typeface="楷体_GB2312" pitchFamily="49" charset="-122"/>
                <a:cs typeface="Times New Roman" panose="02020603050405020304" pitchFamily="18" charset="0"/>
              </a:rPr>
              <a:t>//</a:t>
            </a:r>
            <a:r>
              <a:rPr lang="en-US" altLang="zh-CN" sz="2400" dirty="0" smtClean="0">
                <a:ea typeface="楷体_GB2312" pitchFamily="49" charset="-122"/>
                <a:cs typeface="Times New Roman" panose="02020603050405020304" pitchFamily="18" charset="0"/>
              </a:rPr>
              <a:t>, only on one side.</a:t>
            </a:r>
            <a:endParaRPr lang="en-US" altLang="zh-CN" sz="2400" dirty="0" smtClean="0"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23569" y="1628800"/>
            <a:ext cx="40679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Times" pitchFamily="18" charset="0"/>
              </a:rPr>
              <a:t>Strong vortex dissipation</a:t>
            </a:r>
            <a:endParaRPr lang="en-US" sz="2200" dirty="0">
              <a:latin typeface="Times" pitchFamily="18" charset="0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5423569" y="1052736"/>
          <a:ext cx="24368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1" imgW="1384300" imgH="393700" progId="Equation.DSMT4">
                  <p:embed/>
                </p:oleObj>
              </mc:Choice>
              <mc:Fallback>
                <p:oleObj name="Equation" r:id="rId1" imgW="1384300" imgH="393700" progId="Equation.DSMT4">
                  <p:embed/>
                  <p:pic>
                    <p:nvPicPr>
                      <p:cNvPr id="0" name="图片 10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3569" y="1052736"/>
                        <a:ext cx="2436813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3569" y="2066274"/>
            <a:ext cx="3125738" cy="24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671943" y="4588207"/>
            <a:ext cx="2628989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Times" pitchFamily="18" charset="0"/>
                <a:cs typeface="Arial" panose="020B0604020202020204" pitchFamily="34" charset="0"/>
              </a:rPr>
              <a:t>Gurevich</a:t>
            </a:r>
            <a:r>
              <a:rPr lang="en-US" sz="1400" dirty="0" smtClean="0">
                <a:latin typeface="Times" pitchFamily="18" charset="0"/>
                <a:cs typeface="Arial" panose="020B0604020202020204" pitchFamily="34" charset="0"/>
              </a:rPr>
              <a:t>, </a:t>
            </a:r>
            <a:r>
              <a:rPr lang="en-US" sz="1400" i="1" dirty="0" smtClean="0">
                <a:latin typeface="Times" pitchFamily="18" charset="0"/>
                <a:cs typeface="Arial" panose="020B0604020202020204" pitchFamily="34" charset="0"/>
              </a:rPr>
              <a:t>APL</a:t>
            </a:r>
            <a:r>
              <a:rPr lang="en-US" sz="1400" dirty="0" smtClean="0">
                <a:latin typeface="Times" pitchFamily="18" charset="0"/>
                <a:cs typeface="Arial" panose="020B0604020202020204" pitchFamily="34" charset="0"/>
              </a:rPr>
              <a:t> 88, 012511 </a:t>
            </a:r>
            <a:r>
              <a:rPr lang="en-US" sz="1400" dirty="0">
                <a:latin typeface="Times" pitchFamily="18" charset="0"/>
                <a:cs typeface="Arial" panose="020B0604020202020204" pitchFamily="34" charset="0"/>
              </a:rPr>
              <a:t>(</a:t>
            </a:r>
            <a:r>
              <a:rPr lang="en-US" sz="1400" dirty="0" smtClean="0">
                <a:latin typeface="Times" pitchFamily="18" charset="0"/>
                <a:cs typeface="Arial" panose="020B0604020202020204" pitchFamily="34" charset="0"/>
              </a:rPr>
              <a:t>2006)</a:t>
            </a:r>
            <a:endParaRPr lang="en-US" sz="1400" dirty="0">
              <a:latin typeface="Times" pitchFamily="18" charset="0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64184" y="4487579"/>
            <a:ext cx="261198" cy="9650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矩形 16"/>
          <p:cNvSpPr/>
          <p:nvPr/>
        </p:nvSpPr>
        <p:spPr>
          <a:xfrm>
            <a:off x="1725382" y="4487579"/>
            <a:ext cx="41459" cy="965030"/>
          </a:xfrm>
          <a:prstGeom prst="rect">
            <a:avLst/>
          </a:prstGeom>
          <a:solidFill>
            <a:srgbClr val="D129C5"/>
          </a:solidFill>
          <a:ln>
            <a:solidFill>
              <a:srgbClr val="D129C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直接箭头连接符 17"/>
          <p:cNvCxnSpPr/>
          <p:nvPr/>
        </p:nvCxnSpPr>
        <p:spPr>
          <a:xfrm rot="10800000">
            <a:off x="1202987" y="4384426"/>
            <a:ext cx="0" cy="96503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rot="10800000">
            <a:off x="1341188" y="4380354"/>
            <a:ext cx="0" cy="96503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rot="10800000">
            <a:off x="2048189" y="4384426"/>
            <a:ext cx="0" cy="96503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rot="10800000">
            <a:off x="1921280" y="4380354"/>
            <a:ext cx="0" cy="96503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594820" y="4005064"/>
            <a:ext cx="0" cy="182283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2117178" y="4565644"/>
            <a:ext cx="365490" cy="414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乘号 4"/>
          <p:cNvSpPr/>
          <p:nvPr/>
        </p:nvSpPr>
        <p:spPr bwMode="auto">
          <a:xfrm>
            <a:off x="2900316" y="4318572"/>
            <a:ext cx="1080120" cy="113403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笑脸 23"/>
          <p:cNvSpPr/>
          <p:nvPr/>
        </p:nvSpPr>
        <p:spPr bwMode="auto">
          <a:xfrm>
            <a:off x="3054756" y="4508808"/>
            <a:ext cx="720080" cy="710514"/>
          </a:xfrm>
          <a:prstGeom prst="smileyF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609"/>
    </mc:Choice>
    <mc:Fallback>
      <p:transition advTm="1146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/>
      <p:bldP spid="16" grpId="0" animBg="1"/>
      <p:bldP spid="17" grpId="0" animBg="1"/>
      <p:bldP spid="23" grpId="0"/>
      <p:bldP spid="5" grpId="0" animBg="1"/>
      <p:bldP spid="5" grpId="1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16824" cy="720000"/>
          </a:xfrm>
        </p:spPr>
        <p:txBody>
          <a:bodyPr>
            <a:noAutofit/>
          </a:bodyPr>
          <a:lstStyle/>
          <a:p>
            <a:r>
              <a:rPr kumimoji="1" lang="en-US" altLang="zh-CN" dirty="0" smtClean="0"/>
              <a:t>Motivations (Film on an Ellipsoid)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 bwMode="auto">
          <a:xfrm>
            <a:off x="323528" y="1340768"/>
            <a:ext cx="6840760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342900" indent="-342900">
              <a:buSzPct val="50000"/>
              <a:buFont typeface="Wingdings" panose="05000000000000000000" pitchFamily="2" charset="2"/>
              <a:buChar char="u"/>
            </a:pPr>
            <a:r>
              <a:rPr lang="en-US" altLang="zh-CN" sz="2400" dirty="0" smtClean="0">
                <a:ea typeface="楷体_GB2312" pitchFamily="49" charset="-122"/>
                <a:cs typeface="Times New Roman" panose="02020603050405020304" pitchFamily="18" charset="0"/>
              </a:rPr>
              <a:t>An ellipsoid in </a:t>
            </a:r>
            <a:r>
              <a:rPr lang="en-US" altLang="zh-CN" sz="2400" b="1" i="1" dirty="0" smtClean="0">
                <a:ea typeface="楷体_GB2312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2400" dirty="0" smtClean="0">
                <a:ea typeface="楷体_GB2312" pitchFamily="49" charset="-122"/>
                <a:cs typeface="Times New Roman" panose="02020603050405020304" pitchFamily="18" charset="0"/>
              </a:rPr>
              <a:t>//axis has uniform magnetization.</a:t>
            </a:r>
            <a:endParaRPr lang="en-US" altLang="zh-CN" sz="2400" dirty="0" smtClean="0">
              <a:ea typeface="楷体_GB2312" pitchFamily="49" charset="-122"/>
              <a:cs typeface="Times New Roman" panose="02020603050405020304" pitchFamily="18" charset="0"/>
            </a:endParaRPr>
          </a:p>
          <a:p>
            <a:pPr marL="342900" indent="-342900">
              <a:buSzPct val="50000"/>
              <a:buFont typeface="Wingdings" panose="05000000000000000000" pitchFamily="2" charset="2"/>
              <a:buChar char="u"/>
            </a:pPr>
            <a:endParaRPr lang="en-US" altLang="zh-CN" sz="2400" dirty="0">
              <a:ea typeface="楷体_GB2312" pitchFamily="49" charset="-122"/>
              <a:cs typeface="Times New Roman" panose="02020603050405020304" pitchFamily="18" charset="0"/>
            </a:endParaRPr>
          </a:p>
          <a:p>
            <a:pPr marL="342900" indent="-342900">
              <a:buSzPct val="50000"/>
              <a:buFont typeface="Wingdings" panose="05000000000000000000" pitchFamily="2" charset="2"/>
              <a:buChar char="u"/>
            </a:pPr>
            <a:r>
              <a:rPr lang="en-US" altLang="zh-CN" sz="2400" b="1" i="1" dirty="0" smtClean="0">
                <a:ea typeface="楷体_GB2312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2400" dirty="0" smtClean="0">
                <a:ea typeface="楷体_GB2312" pitchFamily="49" charset="-122"/>
                <a:cs typeface="Times New Roman" panose="02020603050405020304" pitchFamily="18" charset="0"/>
              </a:rPr>
              <a:t>//surface everywhere. Mimicking the inner surface of SRF cavities.</a:t>
            </a:r>
            <a:endParaRPr lang="en-US" altLang="zh-CN" sz="2400" dirty="0" smtClean="0">
              <a:ea typeface="楷体_GB2312" pitchFamily="49" charset="-122"/>
              <a:cs typeface="Times New Roman" panose="02020603050405020304" pitchFamily="18" charset="0"/>
            </a:endParaRPr>
          </a:p>
          <a:p>
            <a:pPr marL="342900" indent="-342900">
              <a:buSzPct val="50000"/>
              <a:buFont typeface="Wingdings" panose="05000000000000000000" pitchFamily="2" charset="2"/>
              <a:buChar char="u"/>
            </a:pPr>
            <a:endParaRPr lang="en-US" altLang="zh-CN" sz="2400" dirty="0">
              <a:ea typeface="楷体_GB2312" pitchFamily="49" charset="-122"/>
              <a:cs typeface="Times New Roman" panose="02020603050405020304" pitchFamily="18" charset="0"/>
            </a:endParaRPr>
          </a:p>
          <a:p>
            <a:pPr marL="342900" indent="-342900">
              <a:buSzPct val="50000"/>
              <a:buFont typeface="Wingdings" panose="05000000000000000000" pitchFamily="2" charset="2"/>
              <a:buChar char="u"/>
            </a:pPr>
            <a:r>
              <a:rPr lang="en-US" altLang="zh-CN" sz="2400" dirty="0" smtClean="0">
                <a:ea typeface="楷体_GB2312" pitchFamily="49" charset="-122"/>
                <a:cs typeface="Times New Roman" panose="02020603050405020304" pitchFamily="18" charset="0"/>
              </a:rPr>
              <a:t>Strongest </a:t>
            </a:r>
            <a:r>
              <a:rPr lang="en-US" altLang="zh-CN" sz="2400" i="1" dirty="0" smtClean="0">
                <a:ea typeface="楷体_GB2312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2400" dirty="0" smtClean="0">
                <a:ea typeface="楷体_GB2312" pitchFamily="49" charset="-122"/>
                <a:cs typeface="Times New Roman" panose="02020603050405020304" pitchFamily="18" charset="0"/>
              </a:rPr>
              <a:t> at equator.</a:t>
            </a:r>
            <a:endParaRPr lang="en-US" altLang="zh-CN" sz="2400" dirty="0" smtClean="0">
              <a:ea typeface="楷体_GB2312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26693" y="1371992"/>
            <a:ext cx="1443832" cy="2132116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6581294" y="2740239"/>
            <a:ext cx="2497812" cy="3439951"/>
            <a:chOff x="4569895" y="1802618"/>
            <a:chExt cx="3918852" cy="5619736"/>
          </a:xfrm>
        </p:grpSpPr>
        <p:pic>
          <p:nvPicPr>
            <p:cNvPr id="27" name="Picture 2" descr="http://upload.wikimedia.org/wikipedia/commons/thumb/b/b5/EfektMeisnera.svg/2000px-EfektMeisnera.svg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24" t="13601" b="13672"/>
            <a:stretch>
              <a:fillRect/>
            </a:stretch>
          </p:blipFill>
          <p:spPr bwMode="auto">
            <a:xfrm>
              <a:off x="6098651" y="3170236"/>
              <a:ext cx="2390096" cy="4252118"/>
            </a:xfrm>
            <a:prstGeom prst="rect">
              <a:avLst/>
            </a:prstGeom>
            <a:noFill/>
          </p:spPr>
        </p:pic>
        <p:sp>
          <p:nvSpPr>
            <p:cNvPr id="28" name="矩形 27"/>
            <p:cNvSpPr/>
            <p:nvPr/>
          </p:nvSpPr>
          <p:spPr bwMode="auto">
            <a:xfrm>
              <a:off x="6579730" y="4870074"/>
              <a:ext cx="304801" cy="4572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cxnSp>
          <p:nvCxnSpPr>
            <p:cNvPr id="29" name="直接连接符 28"/>
            <p:cNvCxnSpPr>
              <a:stCxn id="28" idx="0"/>
            </p:cNvCxnSpPr>
            <p:nvPr/>
          </p:nvCxnSpPr>
          <p:spPr bwMode="auto">
            <a:xfrm flipH="1" flipV="1">
              <a:off x="4569895" y="1802618"/>
              <a:ext cx="2162236" cy="306745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直接连接符 29"/>
            <p:cNvCxnSpPr>
              <a:stCxn id="28" idx="2"/>
            </p:cNvCxnSpPr>
            <p:nvPr/>
          </p:nvCxnSpPr>
          <p:spPr bwMode="auto">
            <a:xfrm flipH="1">
              <a:off x="4569895" y="5327273"/>
              <a:ext cx="2162236" cy="11971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矩形 30"/>
          <p:cNvSpPr/>
          <p:nvPr/>
        </p:nvSpPr>
        <p:spPr bwMode="auto">
          <a:xfrm>
            <a:off x="7583281" y="2249464"/>
            <a:ext cx="194275" cy="279861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32" name="直接连接符 31"/>
          <p:cNvCxnSpPr>
            <a:stCxn id="31" idx="0"/>
            <a:endCxn id="36" idx="0"/>
          </p:cNvCxnSpPr>
          <p:nvPr/>
        </p:nvCxnSpPr>
        <p:spPr bwMode="auto">
          <a:xfrm flipH="1">
            <a:off x="5173804" y="2249464"/>
            <a:ext cx="2506615" cy="49077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直接连接符 32"/>
          <p:cNvCxnSpPr>
            <a:stCxn id="31" idx="2"/>
          </p:cNvCxnSpPr>
          <p:nvPr/>
        </p:nvCxnSpPr>
        <p:spPr bwMode="auto">
          <a:xfrm flipH="1">
            <a:off x="6604708" y="2529325"/>
            <a:ext cx="1075711" cy="236842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文本框 33"/>
          <p:cNvSpPr txBox="1"/>
          <p:nvPr/>
        </p:nvSpPr>
        <p:spPr>
          <a:xfrm>
            <a:off x="7583281" y="3682056"/>
            <a:ext cx="42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35" name="文本框 34"/>
          <p:cNvSpPr txBox="1"/>
          <p:nvPr/>
        </p:nvSpPr>
        <p:spPr>
          <a:xfrm>
            <a:off x="7314489" y="4567060"/>
            <a:ext cx="51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H</a:t>
            </a:r>
            <a:r>
              <a:rPr lang="en-US" baseline="-25000" dirty="0" err="1" smtClean="0"/>
              <a:t>eq</a:t>
            </a:r>
            <a:endParaRPr lang="en-US" baseline="-25000" dirty="0"/>
          </a:p>
        </p:txBody>
      </p:sp>
      <p:pic>
        <p:nvPicPr>
          <p:cNvPr id="36" name="Picture 26"/>
          <p:cNvPicPr>
            <a:picLocks noChangeAspect="1"/>
          </p:cNvPicPr>
          <p:nvPr/>
        </p:nvPicPr>
        <p:blipFill rotWithShape="1">
          <a:blip r:embed="rId3"/>
          <a:srcRect r="43445"/>
          <a:stretch>
            <a:fillRect/>
          </a:stretch>
        </p:blipFill>
        <p:spPr>
          <a:xfrm>
            <a:off x="3742899" y="2740239"/>
            <a:ext cx="2861809" cy="3024829"/>
          </a:xfrm>
          <a:prstGeom prst="rect">
            <a:avLst/>
          </a:prstGeom>
        </p:spPr>
      </p:pic>
      <p:sp>
        <p:nvSpPr>
          <p:cNvPr id="37" name="TextBox 6"/>
          <p:cNvSpPr txBox="1"/>
          <p:nvPr/>
        </p:nvSpPr>
        <p:spPr>
          <a:xfrm>
            <a:off x="3719485" y="3504108"/>
            <a:ext cx="3465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H</a:t>
            </a:r>
            <a:endParaRPr 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23"/>
              <p:cNvSpPr txBox="1"/>
              <p:nvPr/>
            </p:nvSpPr>
            <p:spPr>
              <a:xfrm>
                <a:off x="5690999" y="5271392"/>
                <a:ext cx="1473289" cy="4849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H’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i="1" dirty="0"/>
              </a:p>
            </p:txBody>
          </p:sp>
        </mc:Choice>
        <mc:Fallback>
          <p:sp>
            <p:nvSpPr>
              <p:cNvPr id="38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999" y="5271392"/>
                <a:ext cx="1473289" cy="484941"/>
              </a:xfrm>
              <a:prstGeom prst="rect">
                <a:avLst/>
              </a:prstGeom>
              <a:blipFill rotWithShape="0">
                <a:blip r:embed="rId4"/>
                <a:stretch>
                  <a:fillRect l="-3734" b="-75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graphicFrame>
        <p:nvGraphicFramePr>
          <p:cNvPr id="39" name="Object 7"/>
          <p:cNvGraphicFramePr>
            <a:graphicFrameLocks noChangeAspect="1"/>
          </p:cNvGraphicFramePr>
          <p:nvPr/>
        </p:nvGraphicFramePr>
        <p:xfrm>
          <a:off x="417053" y="4462066"/>
          <a:ext cx="2616065" cy="558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5" imgW="27127200" imgH="5791200" progId="Equation.DSMT4">
                  <p:embed/>
                </p:oleObj>
              </mc:Choice>
              <mc:Fallback>
                <p:oleObj name="Equation" r:id="rId5" imgW="27127200" imgH="5791200" progId="Equation.DSMT4">
                  <p:embed/>
                  <p:pic>
                    <p:nvPicPr>
                      <p:cNvPr id="0" name="图片 20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053" y="4462066"/>
                        <a:ext cx="2616065" cy="5581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5"/>
          <p:cNvSpPr/>
          <p:nvPr/>
        </p:nvSpPr>
        <p:spPr>
          <a:xfrm>
            <a:off x="112578" y="5218752"/>
            <a:ext cx="37802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demagnetization factor </a:t>
            </a:r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609"/>
    </mc:Choice>
    <mc:Fallback>
      <p:transition advTm="11460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16824" cy="720000"/>
          </a:xfrm>
        </p:spPr>
        <p:txBody>
          <a:bodyPr>
            <a:noAutofit/>
          </a:bodyPr>
          <a:lstStyle/>
          <a:p>
            <a:r>
              <a:rPr kumimoji="1" lang="en-US" altLang="zh-CN" dirty="0" smtClean="0"/>
              <a:t>Motivations (MgB</a:t>
            </a:r>
            <a:r>
              <a:rPr kumimoji="1" lang="en-US" altLang="zh-CN" baseline="-25000" dirty="0" smtClean="0"/>
              <a:t>2</a:t>
            </a:r>
            <a:r>
              <a:rPr kumimoji="1" lang="en-US" altLang="zh-CN" dirty="0" smtClean="0"/>
              <a:t> thin films)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 bwMode="auto">
          <a:xfrm>
            <a:off x="323528" y="1340768"/>
            <a:ext cx="8208912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342900" indent="-342900">
              <a:buSzPct val="50000"/>
              <a:buFont typeface="Wingdings" panose="05000000000000000000" pitchFamily="2" charset="2"/>
              <a:buChar char="u"/>
            </a:pPr>
            <a:r>
              <a:rPr lang="en-US" altLang="zh-CN" sz="2400" dirty="0" smtClean="0">
                <a:ea typeface="楷体_GB2312" pitchFamily="49" charset="-122"/>
                <a:cs typeface="Times New Roman" panose="02020603050405020304" pitchFamily="18" charset="0"/>
              </a:rPr>
              <a:t>Higher </a:t>
            </a:r>
            <a:r>
              <a:rPr lang="en-US" altLang="zh-CN" sz="2400" i="1" dirty="0" smtClean="0">
                <a:ea typeface="楷体_GB2312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sz="2400" baseline="-25000" dirty="0" smtClean="0">
                <a:ea typeface="楷体_GB2312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400" dirty="0" smtClean="0">
                <a:ea typeface="楷体_GB2312" pitchFamily="49" charset="-122"/>
                <a:cs typeface="Times New Roman" panose="02020603050405020304" pitchFamily="18" charset="0"/>
              </a:rPr>
              <a:t>, comparing with </a:t>
            </a:r>
            <a:r>
              <a:rPr lang="en-US" altLang="zh-CN" sz="2400" dirty="0" err="1" smtClean="0">
                <a:ea typeface="楷体_GB2312" pitchFamily="49" charset="-122"/>
                <a:cs typeface="Times New Roman" panose="02020603050405020304" pitchFamily="18" charset="0"/>
              </a:rPr>
              <a:t>Nb</a:t>
            </a:r>
            <a:r>
              <a:rPr lang="en-US" altLang="zh-CN" sz="2400" dirty="0" smtClean="0">
                <a:ea typeface="楷体_GB2312" pitchFamily="49" charset="-122"/>
                <a:cs typeface="Times New Roman" panose="02020603050405020304" pitchFamily="18" charset="0"/>
              </a:rPr>
              <a:t> and Nb</a:t>
            </a:r>
            <a:r>
              <a:rPr lang="en-US" altLang="zh-CN" sz="2400" baseline="-25000" dirty="0" smtClean="0">
                <a:ea typeface="楷体_GB2312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dirty="0" smtClean="0">
                <a:ea typeface="楷体_GB2312" pitchFamily="49" charset="-122"/>
                <a:cs typeface="Times New Roman" panose="02020603050405020304" pitchFamily="18" charset="0"/>
              </a:rPr>
              <a:t>Sn.</a:t>
            </a:r>
            <a:endParaRPr lang="en-US" altLang="zh-CN" sz="2400" dirty="0" smtClean="0">
              <a:ea typeface="楷体_GB2312" pitchFamily="49" charset="-122"/>
              <a:cs typeface="Times New Roman" panose="02020603050405020304" pitchFamily="18" charset="0"/>
            </a:endParaRPr>
          </a:p>
          <a:p>
            <a:pPr marL="342900" indent="-342900">
              <a:buSzPct val="50000"/>
              <a:buFont typeface="Wingdings" panose="05000000000000000000" pitchFamily="2" charset="2"/>
              <a:buChar char="u"/>
            </a:pPr>
            <a:r>
              <a:rPr lang="en-US" altLang="zh-CN" sz="2400" i="1" dirty="0" err="1" smtClean="0">
                <a:ea typeface="楷体_GB2312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2400" baseline="-25000" dirty="0" err="1" smtClean="0">
                <a:ea typeface="楷体_GB2312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2400" dirty="0">
                <a:ea typeface="楷体_GB2312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ea typeface="楷体_GB2312" pitchFamily="49" charset="-122"/>
                <a:cs typeface="Times New Roman" panose="02020603050405020304" pitchFamily="18" charset="0"/>
              </a:rPr>
              <a:t>and </a:t>
            </a:r>
            <a:r>
              <a:rPr lang="en-US" altLang="zh-CN" sz="2400" i="1" dirty="0" err="1" smtClean="0">
                <a:ea typeface="楷体_GB2312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2400" baseline="-25000" dirty="0" err="1" smtClean="0">
                <a:ea typeface="楷体_GB2312" pitchFamily="49" charset="-122"/>
                <a:cs typeface="Times New Roman" panose="02020603050405020304" pitchFamily="18" charset="0"/>
              </a:rPr>
              <a:t>sh</a:t>
            </a:r>
            <a:r>
              <a:rPr lang="en-US" altLang="zh-CN" sz="2400" dirty="0" smtClean="0">
                <a:ea typeface="楷体_GB2312" pitchFamily="49" charset="-122"/>
                <a:cs typeface="Times New Roman" panose="02020603050405020304" pitchFamily="18" charset="0"/>
              </a:rPr>
              <a:t> are close to Nb</a:t>
            </a:r>
            <a:r>
              <a:rPr lang="en-US" altLang="zh-CN" sz="2400" baseline="-25000" dirty="0" smtClean="0">
                <a:ea typeface="楷体_GB2312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dirty="0" smtClean="0">
                <a:ea typeface="楷体_GB2312" pitchFamily="49" charset="-122"/>
                <a:cs typeface="Times New Roman" panose="02020603050405020304" pitchFamily="18" charset="0"/>
              </a:rPr>
              <a:t>Sn, higher than Nb.</a:t>
            </a:r>
            <a:endParaRPr lang="en-US" altLang="zh-CN" sz="2400" dirty="0" smtClean="0">
              <a:ea typeface="楷体_GB2312" pitchFamily="49" charset="-122"/>
              <a:cs typeface="Times New Roman" panose="02020603050405020304" pitchFamily="18" charset="0"/>
            </a:endParaRPr>
          </a:p>
          <a:p>
            <a:pPr marL="342900" indent="-342900">
              <a:buSzPct val="50000"/>
              <a:buFont typeface="Wingdings" panose="05000000000000000000" pitchFamily="2" charset="2"/>
              <a:buChar char="u"/>
            </a:pPr>
            <a:endParaRPr lang="en-US" altLang="zh-CN" sz="2400" dirty="0">
              <a:ea typeface="楷体_GB2312" pitchFamily="49" charset="-122"/>
              <a:cs typeface="Times New Roman" panose="02020603050405020304" pitchFamily="18" charset="0"/>
            </a:endParaRPr>
          </a:p>
          <a:p>
            <a:pPr marL="342900" indent="-342900">
              <a:buSzPct val="50000"/>
              <a:buFont typeface="Wingdings" panose="05000000000000000000" pitchFamily="2" charset="2"/>
              <a:buChar char="u"/>
            </a:pPr>
            <a:r>
              <a:rPr lang="en-US" altLang="zh-CN" sz="2400" dirty="0" smtClean="0">
                <a:ea typeface="楷体_GB2312" pitchFamily="49" charset="-122"/>
                <a:cs typeface="Times New Roman" panose="02020603050405020304" pitchFamily="18" charset="0"/>
              </a:rPr>
              <a:t>Lower </a:t>
            </a:r>
            <a:r>
              <a:rPr lang="en-US" altLang="zh-CN" sz="2400" i="1" dirty="0" smtClean="0">
                <a:ea typeface="楷体_GB2312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2400" baseline="-25000" dirty="0" smtClean="0">
                <a:ea typeface="楷体_GB2312" pitchFamily="49" charset="-122"/>
                <a:cs typeface="Times New Roman" panose="02020603050405020304" pitchFamily="18" charset="0"/>
              </a:rPr>
              <a:t>c1</a:t>
            </a:r>
            <a:r>
              <a:rPr lang="en-US" altLang="zh-CN" sz="2400" dirty="0" smtClean="0">
                <a:ea typeface="楷体_GB2312" pitchFamily="49" charset="-122"/>
                <a:cs typeface="Times New Roman" panose="02020603050405020304" pitchFamily="18" charset="0"/>
              </a:rPr>
              <a:t> is covered by thin film structure.</a:t>
            </a:r>
            <a:endParaRPr lang="en-US" altLang="zh-CN" sz="2400" dirty="0" smtClean="0">
              <a:ea typeface="楷体_GB2312" pitchFamily="49" charset="-122"/>
              <a:cs typeface="Times New Roman" panose="02020603050405020304" pitchFamily="18" charset="0"/>
            </a:endParaRPr>
          </a:p>
          <a:p>
            <a:pPr marL="342900" indent="-342900">
              <a:buSzPct val="50000"/>
              <a:buFont typeface="Wingdings" panose="05000000000000000000" pitchFamily="2" charset="2"/>
              <a:buChar char="u"/>
            </a:pPr>
            <a:r>
              <a:rPr lang="en-US" altLang="zh-CN" sz="2400" dirty="0" smtClean="0">
                <a:ea typeface="楷体_GB2312" pitchFamily="49" charset="-122"/>
                <a:cs typeface="Times New Roman" panose="02020603050405020304" pitchFamily="18" charset="0"/>
              </a:rPr>
              <a:t>Larger </a:t>
            </a:r>
            <a:r>
              <a:rPr lang="en-US" altLang="zh-CN" sz="2400" dirty="0" smtClean="0">
                <a:latin typeface="Symbol" panose="05050102010706020507" pitchFamily="18" charset="2"/>
                <a:ea typeface="楷体_GB2312" pitchFamily="49" charset="-122"/>
                <a:cs typeface="Times New Roman" panose="02020603050405020304" pitchFamily="18" charset="0"/>
              </a:rPr>
              <a:t>l</a:t>
            </a:r>
            <a:r>
              <a:rPr lang="en-US" altLang="zh-CN" sz="2400" dirty="0" smtClean="0">
                <a:ea typeface="楷体_GB2312" pitchFamily="49" charset="-122"/>
                <a:cs typeface="Times New Roman" panose="02020603050405020304" pitchFamily="18" charset="0"/>
              </a:rPr>
              <a:t> is good for thin film coated SRF cavity.</a:t>
            </a:r>
            <a:endParaRPr lang="en-US" altLang="zh-CN" sz="2400" dirty="0" smtClean="0">
              <a:ea typeface="楷体_GB2312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467544" y="3212976"/>
          <a:ext cx="7967515" cy="3196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4238"/>
                <a:gridCol w="748605"/>
                <a:gridCol w="1070084"/>
                <a:gridCol w="962924"/>
                <a:gridCol w="1069328"/>
                <a:gridCol w="1070084"/>
                <a:gridCol w="1069328"/>
                <a:gridCol w="962924"/>
              </a:tblGrid>
              <a:tr h="566602"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" pitchFamily="18" charset="0"/>
                          <a:cs typeface="Times" pitchFamily="18" charset="0"/>
                        </a:rPr>
                        <a:t>Material</a:t>
                      </a:r>
                      <a:endParaRPr lang="en-US" sz="1800" b="1" dirty="0">
                        <a:effectLst/>
                        <a:latin typeface="Times" pitchFamily="18" charset="0"/>
                        <a:ea typeface="宋体" panose="02010600030101010101" pitchFamily="2" charset="-122"/>
                        <a:cs typeface="Times" pitchFamily="18" charset="0"/>
                      </a:endParaRPr>
                    </a:p>
                  </a:txBody>
                  <a:tcPr marL="44697" marR="44697" marT="22348" marB="22348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[K]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697" marR="44697" marT="22348" marB="22348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l-GR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en-US" sz="1800" b="1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l-GR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μΩ</a:t>
                      </a: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cm)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697" marR="44697" marT="22348" marB="22348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="1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(0) [T]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697" marR="44697" marT="22348" marB="22348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="1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(0) [T]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697" marR="44697" marT="22348" marB="22348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="1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(0) [T]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697" marR="44697" marT="22348" marB="22348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</a:t>
                      </a: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(0) [nm]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697" marR="44697" marT="22348" marB="22348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[meV]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697" marR="44697" marT="22348" marB="22348" anchor="ctr">
                    <a:noFill/>
                  </a:tcPr>
                </a:tc>
              </a:tr>
              <a:tr h="566602"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" pitchFamily="18" charset="0"/>
                          <a:cs typeface="Times" pitchFamily="18" charset="0"/>
                        </a:rPr>
                        <a:t>Nb</a:t>
                      </a:r>
                      <a:endParaRPr lang="en-US" sz="1800" b="1" dirty="0">
                        <a:effectLst/>
                        <a:latin typeface="Times" pitchFamily="18" charset="0"/>
                        <a:ea typeface="宋体" panose="02010600030101010101" pitchFamily="2" charset="-122"/>
                        <a:cs typeface="Times" pitchFamily="18" charset="0"/>
                      </a:endParaRPr>
                    </a:p>
                  </a:txBody>
                  <a:tcPr marL="44697" marR="44697" marT="22348" marB="22348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697" marR="44697" marT="22348" marB="22348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697" marR="44697" marT="22348" marB="22348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697" marR="44697" marT="22348" marB="22348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697" marR="44697" marT="22348" marB="22348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697" marR="44697" marT="22348" marB="22348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697" marR="44697" marT="22348" marB="22348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697" marR="44697" marT="22348" marB="22348" anchor="ctr">
                    <a:noFill/>
                  </a:tcPr>
                </a:tc>
              </a:tr>
              <a:tr h="566602"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" pitchFamily="18" charset="0"/>
                          <a:cs typeface="Times" pitchFamily="18" charset="0"/>
                        </a:rPr>
                        <a:t>Nb</a:t>
                      </a:r>
                      <a:r>
                        <a:rPr lang="en-US" sz="1800" b="1" baseline="-25000" dirty="0">
                          <a:effectLst/>
                          <a:latin typeface="Times" pitchFamily="18" charset="0"/>
                          <a:cs typeface="Times" pitchFamily="18" charset="0"/>
                        </a:rPr>
                        <a:t>3</a:t>
                      </a:r>
                      <a:r>
                        <a:rPr lang="en-US" sz="1800" b="1" dirty="0">
                          <a:effectLst/>
                          <a:latin typeface="Times" pitchFamily="18" charset="0"/>
                          <a:cs typeface="Times" pitchFamily="18" charset="0"/>
                        </a:rPr>
                        <a:t>Sn</a:t>
                      </a:r>
                      <a:endParaRPr lang="en-US" sz="1800" b="1" dirty="0">
                        <a:effectLst/>
                        <a:latin typeface="Times" pitchFamily="18" charset="0"/>
                        <a:ea typeface="宋体" panose="02010600030101010101" pitchFamily="2" charset="-122"/>
                        <a:cs typeface="Times" pitchFamily="18" charset="0"/>
                      </a:endParaRPr>
                    </a:p>
                  </a:txBody>
                  <a:tcPr marL="44697" marR="44697" marT="22348" marB="22348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697" marR="44697" marT="22348" marB="22348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697" marR="44697" marT="22348" marB="22348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697" marR="44697" marT="22348" marB="22348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697" marR="44697" marT="22348" marB="22348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697" marR="44697" marT="22348" marB="22348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80-100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697" marR="44697" marT="22348" marB="22348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697" marR="44697" marT="22348" marB="22348" anchor="ctr">
                    <a:noFill/>
                  </a:tcPr>
                </a:tc>
              </a:tr>
              <a:tr h="566602"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" pitchFamily="18" charset="0"/>
                          <a:cs typeface="Times" pitchFamily="18" charset="0"/>
                        </a:rPr>
                        <a:t>MgB</a:t>
                      </a:r>
                      <a:r>
                        <a:rPr lang="en-US" sz="1800" b="1" baseline="-25000" dirty="0">
                          <a:effectLst/>
                          <a:latin typeface="Times" pitchFamily="18" charset="0"/>
                          <a:cs typeface="Times" pitchFamily="18" charset="0"/>
                        </a:rPr>
                        <a:t>2</a:t>
                      </a:r>
                      <a:endParaRPr lang="en-US" sz="1800" b="1" dirty="0">
                        <a:effectLst/>
                        <a:latin typeface="Times" pitchFamily="18" charset="0"/>
                        <a:ea typeface="宋体" panose="02010600030101010101" pitchFamily="2" charset="-122"/>
                        <a:cs typeface="Times" pitchFamily="18" charset="0"/>
                      </a:endParaRPr>
                    </a:p>
                  </a:txBody>
                  <a:tcPr marL="44697" marR="44697" marT="22348" marB="22348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697" marR="44697" marT="22348" marB="22348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0.1-10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697" marR="44697" marT="22348" marB="22348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0.43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697" marR="44697" marT="22348" marB="22348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697" marR="44697" marT="22348" marB="22348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697" marR="44697" marT="22348" marB="22348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100~140 on metal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697" marR="44697" marT="22348" marB="22348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1.8/7.2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697" marR="44697" marT="22348" marB="22348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609"/>
    </mc:Choice>
    <mc:Fallback>
      <p:transition advTm="11460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16824" cy="720000"/>
          </a:xfrm>
        </p:spPr>
        <p:txBody>
          <a:bodyPr>
            <a:noAutofit/>
          </a:bodyPr>
          <a:lstStyle/>
          <a:p>
            <a:r>
              <a:rPr kumimoji="1" lang="en-US" altLang="zh-CN" dirty="0" smtClean="0"/>
              <a:t>Theory (</a:t>
            </a:r>
            <a:r>
              <a:rPr kumimoji="1" lang="en-US" altLang="zh-CN" i="1" dirty="0" smtClean="0"/>
              <a:t>H</a:t>
            </a:r>
            <a:r>
              <a:rPr kumimoji="1" lang="en-US" altLang="zh-CN" dirty="0" smtClean="0"/>
              <a:t>// on one side)</a:t>
            </a:r>
            <a:endParaRPr kumimoji="1"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1178" y="908721"/>
            <a:ext cx="263847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2996167"/>
            <a:ext cx="3330784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Times" pitchFamily="18" charset="0"/>
                <a:cs typeface="Arial" panose="020B0604020202020204" pitchFamily="34" charset="0"/>
              </a:rPr>
              <a:t>Gurevich</a:t>
            </a:r>
            <a:r>
              <a:rPr lang="en-US" dirty="0" smtClean="0">
                <a:latin typeface="Times" pitchFamily="18" charset="0"/>
                <a:cs typeface="Arial" panose="020B0604020202020204" pitchFamily="34" charset="0"/>
              </a:rPr>
              <a:t>, </a:t>
            </a:r>
            <a:r>
              <a:rPr lang="en-US" i="1" dirty="0" smtClean="0">
                <a:latin typeface="Times" pitchFamily="18" charset="0"/>
                <a:cs typeface="Arial" panose="020B0604020202020204" pitchFamily="34" charset="0"/>
              </a:rPr>
              <a:t>APL</a:t>
            </a:r>
            <a:r>
              <a:rPr lang="en-US" dirty="0" smtClean="0">
                <a:latin typeface="Times" pitchFamily="18" charset="0"/>
                <a:cs typeface="Arial" panose="020B0604020202020204" pitchFamily="34" charset="0"/>
              </a:rPr>
              <a:t> 88, 012511 </a:t>
            </a:r>
            <a:r>
              <a:rPr lang="en-US" dirty="0">
                <a:latin typeface="Times" pitchFamily="18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latin typeface="Times" pitchFamily="18" charset="0"/>
                <a:cs typeface="Arial" panose="020B0604020202020204" pitchFamily="34" charset="0"/>
              </a:rPr>
              <a:t>2006)</a:t>
            </a:r>
            <a:endParaRPr lang="en-US" dirty="0" smtClean="0">
              <a:latin typeface="Times" pitchFamily="18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Times" pitchFamily="18" charset="0"/>
                <a:cs typeface="Arial" panose="020B0604020202020204" pitchFamily="34" charset="0"/>
              </a:rPr>
              <a:t>Multilayer S-I-S</a:t>
            </a:r>
            <a:endParaRPr lang="en-US" dirty="0">
              <a:latin typeface="Times" pitchFamily="18" charset="0"/>
              <a:cs typeface="Arial" panose="020B0604020202020204" pitchFamily="34" charset="0"/>
            </a:endParaRPr>
          </a:p>
        </p:txBody>
      </p:sp>
      <p:sp>
        <p:nvSpPr>
          <p:cNvPr id="3" name="右箭头 2"/>
          <p:cNvSpPr/>
          <p:nvPr/>
        </p:nvSpPr>
        <p:spPr bwMode="auto">
          <a:xfrm>
            <a:off x="3929384" y="3897052"/>
            <a:ext cx="792088" cy="648072"/>
          </a:xfrm>
          <a:prstGeom prst="rightArrow">
            <a:avLst/>
          </a:prstGeom>
          <a:solidFill>
            <a:srgbClr val="4B24A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78" y="3647971"/>
            <a:ext cx="3520294" cy="2215617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55747" y="5830196"/>
            <a:ext cx="371127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Times" pitchFamily="18" charset="0"/>
                <a:cs typeface="Arial" panose="020B0604020202020204" pitchFamily="34" charset="0"/>
              </a:rPr>
              <a:t>S. Posen </a:t>
            </a:r>
            <a:r>
              <a:rPr lang="en-US" altLang="zh-CN" dirty="0" smtClean="0">
                <a:latin typeface="Times" pitchFamily="18" charset="0"/>
                <a:cs typeface="Arial" panose="020B0604020202020204" pitchFamily="34" charset="0"/>
              </a:rPr>
              <a:t>PR applied </a:t>
            </a:r>
            <a:r>
              <a:rPr lang="en-US" altLang="zh-CN" dirty="0"/>
              <a:t>4, 044019 </a:t>
            </a:r>
            <a:r>
              <a:rPr lang="en-US" altLang="zh-CN" dirty="0" smtClean="0"/>
              <a:t>(2015)</a:t>
            </a:r>
            <a:endParaRPr lang="en-US" altLang="zh-CN" dirty="0" smtClean="0"/>
          </a:p>
          <a:p>
            <a:r>
              <a:rPr lang="en-US" i="1" dirty="0" err="1" smtClean="0">
                <a:latin typeface="Times" pitchFamily="18" charset="0"/>
                <a:cs typeface="Arial" panose="020B0604020202020204" pitchFamily="34" charset="0"/>
              </a:rPr>
              <a:t>H</a:t>
            </a:r>
            <a:r>
              <a:rPr lang="en-US" baseline="-25000" dirty="0" err="1" smtClean="0">
                <a:latin typeface="Times" pitchFamily="18" charset="0"/>
                <a:cs typeface="Arial" panose="020B0604020202020204" pitchFamily="34" charset="0"/>
              </a:rPr>
              <a:t>sh</a:t>
            </a:r>
            <a:r>
              <a:rPr lang="en-US" dirty="0" smtClean="0">
                <a:latin typeface="Times" pitchFamily="18" charset="0"/>
                <a:cs typeface="Arial" panose="020B0604020202020204" pitchFamily="34" charset="0"/>
              </a:rPr>
              <a:t> and thin limit</a:t>
            </a:r>
            <a:endParaRPr lang="en-US" dirty="0">
              <a:latin typeface="Times" pitchFamily="18" charset="0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772816"/>
            <a:ext cx="3449904" cy="3398760"/>
          </a:xfrm>
          <a:prstGeom prst="rect">
            <a:avLst/>
          </a:prstGeom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563783" y="5217257"/>
            <a:ext cx="418787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Times" pitchFamily="18" charset="0"/>
                <a:cs typeface="Arial" panose="020B0604020202020204" pitchFamily="34" charset="0"/>
              </a:rPr>
              <a:t>Gurevich</a:t>
            </a:r>
            <a:r>
              <a:rPr lang="en-US" dirty="0" smtClean="0">
                <a:latin typeface="Times" pitchFamily="18" charset="0"/>
                <a:cs typeface="Arial" panose="020B0604020202020204" pitchFamily="34" charset="0"/>
              </a:rPr>
              <a:t>, </a:t>
            </a:r>
            <a:r>
              <a:rPr lang="en-US" altLang="zh-CN" dirty="0"/>
              <a:t>AIP Advances </a:t>
            </a:r>
            <a:r>
              <a:rPr lang="en-US" altLang="zh-CN" b="1" dirty="0"/>
              <a:t>5</a:t>
            </a:r>
            <a:r>
              <a:rPr lang="en-US" altLang="zh-CN" dirty="0"/>
              <a:t>, 017112 (2015</a:t>
            </a:r>
            <a:r>
              <a:rPr lang="en-US" altLang="zh-CN" dirty="0" smtClean="0"/>
              <a:t>);</a:t>
            </a:r>
            <a:endParaRPr lang="en-US" altLang="zh-CN" dirty="0" smtClean="0"/>
          </a:p>
          <a:p>
            <a:r>
              <a:rPr lang="en-US" dirty="0" smtClean="0">
                <a:latin typeface="Times" pitchFamily="18" charset="0"/>
                <a:cs typeface="Arial" panose="020B0604020202020204" pitchFamily="34" charset="0"/>
              </a:rPr>
              <a:t>Optimal </a:t>
            </a:r>
            <a:r>
              <a:rPr lang="en-US" i="1" dirty="0" smtClean="0">
                <a:latin typeface="Times" pitchFamily="18" charset="0"/>
                <a:cs typeface="Arial" panose="020B0604020202020204" pitchFamily="34" charset="0"/>
              </a:rPr>
              <a:t>d</a:t>
            </a:r>
            <a:r>
              <a:rPr lang="en-US" baseline="-25000" dirty="0" smtClean="0">
                <a:latin typeface="Times" pitchFamily="18" charset="0"/>
                <a:cs typeface="Arial" panose="020B0604020202020204" pitchFamily="34" charset="0"/>
              </a:rPr>
              <a:t>m</a:t>
            </a:r>
            <a:r>
              <a:rPr lang="en-US" dirty="0" smtClean="0">
                <a:latin typeface="Times" pitchFamily="18" charset="0"/>
                <a:cs typeface="Arial" panose="020B0604020202020204" pitchFamily="34" charset="0"/>
              </a:rPr>
              <a:t>.</a:t>
            </a:r>
            <a:endParaRPr lang="en-US" dirty="0">
              <a:latin typeface="Times" pitchFamily="18" charset="0"/>
              <a:cs typeface="Arial" panose="020B0604020202020204" pitchFamily="34" charset="0"/>
            </a:endParaRPr>
          </a:p>
        </p:txBody>
      </p:sp>
      <p:sp>
        <p:nvSpPr>
          <p:cNvPr id="10" name="下箭头 9"/>
          <p:cNvSpPr/>
          <p:nvPr/>
        </p:nvSpPr>
        <p:spPr bwMode="auto">
          <a:xfrm>
            <a:off x="3413379" y="2899017"/>
            <a:ext cx="648072" cy="651804"/>
          </a:xfrm>
          <a:prstGeom prst="downArrow">
            <a:avLst/>
          </a:prstGeom>
          <a:solidFill>
            <a:srgbClr val="4B24A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7668344" y="1341929"/>
            <a:ext cx="929624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altLang="zh-CN" sz="2200" i="1" dirty="0" smtClean="0">
                <a:latin typeface="Arial Narrow" pitchFamily="34" charset="0"/>
                <a:ea typeface="楷体_GB2312" pitchFamily="49" charset="-122"/>
                <a:cs typeface="Times New Roman" panose="02020603050405020304" pitchFamily="18" charset="0"/>
              </a:rPr>
              <a:t>J</a:t>
            </a:r>
            <a:r>
              <a:rPr lang="en-US" altLang="zh-CN" sz="2200" dirty="0" smtClean="0">
                <a:latin typeface="Arial Narrow" pitchFamily="34" charset="0"/>
                <a:ea typeface="楷体_GB2312" pitchFamily="49" charset="-122"/>
                <a:cs typeface="Times New Roman" panose="02020603050405020304" pitchFamily="18" charset="0"/>
              </a:rPr>
              <a:t> limit</a:t>
            </a:r>
            <a:endParaRPr lang="zh-CN" altLang="en-US" sz="2200" dirty="0" smtClean="0">
              <a:latin typeface="Arial Narrow" pitchFamily="34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5436096" y="1329267"/>
            <a:ext cx="1152128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altLang="zh-CN" sz="2200" i="1" dirty="0" smtClean="0">
                <a:latin typeface="Arial Narrow" pitchFamily="34" charset="0"/>
                <a:ea typeface="楷体_GB2312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2200" baseline="-25000" dirty="0" smtClean="0">
                <a:latin typeface="Arial Narrow" pitchFamily="34" charset="0"/>
                <a:ea typeface="楷体_GB2312" pitchFamily="49" charset="-122"/>
                <a:cs typeface="Times New Roman" panose="02020603050405020304" pitchFamily="18" charset="0"/>
              </a:rPr>
              <a:t>c1</a:t>
            </a:r>
            <a:r>
              <a:rPr lang="en-US" altLang="zh-CN" sz="2200" dirty="0" smtClean="0">
                <a:latin typeface="Arial Narrow" pitchFamily="34" charset="0"/>
                <a:ea typeface="楷体_GB2312" pitchFamily="49" charset="-122"/>
                <a:cs typeface="Times New Roman" panose="02020603050405020304" pitchFamily="18" charset="0"/>
              </a:rPr>
              <a:t> limit</a:t>
            </a:r>
            <a:endParaRPr lang="zh-CN" altLang="en-US" sz="2200" dirty="0" smtClean="0">
              <a:latin typeface="Arial Narrow" pitchFamily="34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609"/>
    </mc:Choice>
    <mc:Fallback>
      <p:transition advTm="11460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16824" cy="720000"/>
          </a:xfrm>
        </p:spPr>
        <p:txBody>
          <a:bodyPr>
            <a:noAutofit/>
          </a:bodyPr>
          <a:lstStyle/>
          <a:p>
            <a:r>
              <a:rPr kumimoji="1" lang="en-US" altLang="zh-CN" dirty="0" smtClean="0"/>
              <a:t>Theory (MgB</a:t>
            </a:r>
            <a:r>
              <a:rPr kumimoji="1" lang="en-US" altLang="zh-CN" baseline="-25000" dirty="0" smtClean="0"/>
              <a:t>2</a:t>
            </a:r>
            <a:r>
              <a:rPr kumimoji="1" lang="en-US" altLang="zh-CN" dirty="0" smtClean="0"/>
              <a:t> on </a:t>
            </a:r>
            <a:r>
              <a:rPr kumimoji="1" lang="en-US" altLang="zh-CN" dirty="0" err="1" smtClean="0"/>
              <a:t>Nb</a:t>
            </a:r>
            <a:r>
              <a:rPr kumimoji="1" lang="en-US" altLang="zh-CN" dirty="0" smtClean="0"/>
              <a:t>)</a:t>
            </a:r>
            <a:endParaRPr kumimoji="1" lang="zh-CN" alt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55747" y="5830196"/>
            <a:ext cx="576908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" pitchFamily="18" charset="0"/>
                <a:cs typeface="Arial" panose="020B0604020202020204" pitchFamily="34" charset="0"/>
              </a:rPr>
              <a:t>T. Kubo MgB</a:t>
            </a:r>
            <a:r>
              <a:rPr lang="en-US" altLang="zh-CN" baseline="-25000" dirty="0" smtClean="0">
                <a:latin typeface="Times" pitchFamily="18" charset="0"/>
                <a:cs typeface="Arial" panose="020B0604020202020204" pitchFamily="34" charset="0"/>
              </a:rPr>
              <a:t>2</a:t>
            </a:r>
            <a:r>
              <a:rPr lang="en-US" altLang="zh-CN" dirty="0" smtClean="0">
                <a:latin typeface="Times" pitchFamily="18" charset="0"/>
                <a:cs typeface="Arial" panose="020B0604020202020204" pitchFamily="34" charset="0"/>
              </a:rPr>
              <a:t>/I/</a:t>
            </a:r>
            <a:r>
              <a:rPr lang="en-US" altLang="zh-CN" dirty="0" err="1" smtClean="0">
                <a:latin typeface="Times" pitchFamily="18" charset="0"/>
                <a:cs typeface="Arial" panose="020B0604020202020204" pitchFamily="34" charset="0"/>
              </a:rPr>
              <a:t>Nb</a:t>
            </a:r>
            <a:r>
              <a:rPr lang="en-US" altLang="zh-CN" dirty="0" smtClean="0">
                <a:latin typeface="Times" pitchFamily="18" charset="0"/>
                <a:cs typeface="Arial" panose="020B0604020202020204" pitchFamily="34" charset="0"/>
              </a:rPr>
              <a:t>, </a:t>
            </a:r>
            <a:r>
              <a:rPr kumimoji="1" lang="en-US" altLang="ja-JP" i="1" dirty="0" err="1"/>
              <a:t>B</a:t>
            </a:r>
            <a:r>
              <a:rPr kumimoji="1" lang="en-US" altLang="ja-JP" baseline="-25000" dirty="0" err="1"/>
              <a:t>c</a:t>
            </a:r>
            <a:r>
              <a:rPr kumimoji="1" lang="en-US" altLang="ja-JP" baseline="30000" dirty="0"/>
              <a:t>(MgB2)</a:t>
            </a:r>
            <a:r>
              <a:rPr kumimoji="1" lang="en-US" altLang="ja-JP" dirty="0"/>
              <a:t>=</a:t>
            </a:r>
            <a:r>
              <a:rPr kumimoji="1" lang="en-US" altLang="ja-JP" dirty="0" smtClean="0"/>
              <a:t>320 </a:t>
            </a:r>
            <a:r>
              <a:rPr kumimoji="1" lang="en-US" altLang="ja-JP" dirty="0" err="1" smtClean="0"/>
              <a:t>mT</a:t>
            </a:r>
            <a:r>
              <a:rPr kumimoji="1" lang="en-US" altLang="ja-JP" dirty="0" smtClean="0"/>
              <a:t> (2014 private comm.)</a:t>
            </a:r>
            <a:endParaRPr lang="en-US" dirty="0">
              <a:latin typeface="Times" pitchFamily="18" charset="0"/>
              <a:cs typeface="Arial" panose="020B0604020202020204" pitchFamily="34" charset="0"/>
            </a:endParaRPr>
          </a:p>
        </p:txBody>
      </p:sp>
      <p:pic>
        <p:nvPicPr>
          <p:cNvPr id="13" name="図 1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457200" y="1430270"/>
            <a:ext cx="4204200" cy="4366792"/>
          </a:xfrm>
          <a:prstGeom prst="rect">
            <a:avLst/>
          </a:prstGeom>
        </p:spPr>
      </p:pic>
      <p:sp>
        <p:nvSpPr>
          <p:cNvPr id="15" name="テキスト ボックス 2"/>
          <p:cNvSpPr txBox="1"/>
          <p:nvPr/>
        </p:nvSpPr>
        <p:spPr>
          <a:xfrm>
            <a:off x="2124092" y="1060938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 smtClean="0">
                <a:solidFill>
                  <a:srgbClr val="FF0000"/>
                </a:solidFill>
              </a:rPr>
              <a:t>λ=140nm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6" name="図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911969" y="1430270"/>
            <a:ext cx="4232031" cy="4384430"/>
          </a:xfrm>
          <a:prstGeom prst="rect">
            <a:avLst/>
          </a:prstGeom>
        </p:spPr>
      </p:pic>
      <p:sp>
        <p:nvSpPr>
          <p:cNvPr id="17" name="テキスト ボックス 2"/>
          <p:cNvSpPr txBox="1"/>
          <p:nvPr/>
        </p:nvSpPr>
        <p:spPr>
          <a:xfrm>
            <a:off x="6495626" y="1060938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 smtClean="0">
                <a:solidFill>
                  <a:srgbClr val="FF0000"/>
                </a:solidFill>
              </a:rPr>
              <a:t>λ=100nm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609"/>
    </mc:Choice>
    <mc:Fallback>
      <p:transition advTm="11460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16824" cy="720000"/>
          </a:xfrm>
        </p:spPr>
        <p:txBody>
          <a:bodyPr>
            <a:noAutofit/>
          </a:bodyPr>
          <a:lstStyle/>
          <a:p>
            <a:r>
              <a:rPr kumimoji="1" lang="en-US" altLang="zh-CN" dirty="0" smtClean="0"/>
              <a:t>Theory (MgB</a:t>
            </a:r>
            <a:r>
              <a:rPr kumimoji="1" lang="en-US" altLang="zh-CN" baseline="-25000" dirty="0" smtClean="0"/>
              <a:t>2</a:t>
            </a:r>
            <a:r>
              <a:rPr kumimoji="1" lang="en-US" altLang="zh-CN" dirty="0" smtClean="0"/>
              <a:t> on </a:t>
            </a:r>
            <a:r>
              <a:rPr kumimoji="1" lang="en-US" altLang="zh-CN" dirty="0" err="1" smtClean="0"/>
              <a:t>Nb</a:t>
            </a:r>
            <a:r>
              <a:rPr kumimoji="1" lang="en-US" altLang="zh-CN" dirty="0" smtClean="0"/>
              <a:t> no I layer)</a:t>
            </a:r>
            <a:endParaRPr kumimoji="1" lang="zh-CN" alt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55747" y="5830196"/>
            <a:ext cx="444128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" pitchFamily="18" charset="0"/>
                <a:cs typeface="Arial" panose="020B0604020202020204" pitchFamily="34" charset="0"/>
              </a:rPr>
              <a:t>MgB</a:t>
            </a:r>
            <a:r>
              <a:rPr lang="en-US" altLang="zh-CN" baseline="-25000" dirty="0" smtClean="0">
                <a:latin typeface="Times" pitchFamily="18" charset="0"/>
                <a:cs typeface="Arial" panose="020B0604020202020204" pitchFamily="34" charset="0"/>
              </a:rPr>
              <a:t>2</a:t>
            </a:r>
            <a:r>
              <a:rPr lang="en-US" altLang="zh-CN" dirty="0" smtClean="0">
                <a:latin typeface="Times" pitchFamily="18" charset="0"/>
                <a:cs typeface="Arial" panose="020B0604020202020204" pitchFamily="34" charset="0"/>
              </a:rPr>
              <a:t>/</a:t>
            </a:r>
            <a:r>
              <a:rPr lang="en-US" altLang="zh-CN" dirty="0" err="1" smtClean="0">
                <a:latin typeface="Times" pitchFamily="18" charset="0"/>
                <a:cs typeface="Arial" panose="020B0604020202020204" pitchFamily="34" charset="0"/>
              </a:rPr>
              <a:t>Nb</a:t>
            </a:r>
            <a:r>
              <a:rPr lang="en-US" altLang="zh-CN" dirty="0" smtClean="0">
                <a:latin typeface="Times" pitchFamily="18" charset="0"/>
                <a:cs typeface="Arial" panose="020B0604020202020204" pitchFamily="34" charset="0"/>
              </a:rPr>
              <a:t>, </a:t>
            </a:r>
            <a:r>
              <a:rPr kumimoji="1" lang="en-US" altLang="ja-JP" i="1" dirty="0" err="1" smtClean="0"/>
              <a:t>B</a:t>
            </a:r>
            <a:r>
              <a:rPr kumimoji="1" lang="en-US" altLang="ja-JP" i="1" baseline="-25000" dirty="0" err="1" smtClean="0"/>
              <a:t>sh</a:t>
            </a:r>
            <a:r>
              <a:rPr kumimoji="1" lang="en-US" altLang="ja-JP" baseline="30000" dirty="0" smtClean="0"/>
              <a:t>(MgB2</a:t>
            </a:r>
            <a:r>
              <a:rPr kumimoji="1" lang="en-US" altLang="ja-JP" baseline="30000" dirty="0"/>
              <a:t>)</a:t>
            </a:r>
            <a:r>
              <a:rPr kumimoji="1" lang="en-US" altLang="ja-JP" dirty="0"/>
              <a:t>=</a:t>
            </a:r>
            <a:r>
              <a:rPr kumimoji="1" lang="en-US" altLang="ja-JP" dirty="0" smtClean="0"/>
              <a:t>320 </a:t>
            </a:r>
            <a:r>
              <a:rPr kumimoji="1" lang="en-US" altLang="ja-JP" dirty="0" err="1" smtClean="0"/>
              <a:t>mT</a:t>
            </a:r>
            <a:r>
              <a:rPr kumimoji="1" lang="en-US" altLang="ja-JP" dirty="0" smtClean="0"/>
              <a:t> </a:t>
            </a:r>
            <a:r>
              <a:rPr kumimoji="1" lang="en-US" altLang="ja-JP" i="1" dirty="0" err="1" smtClean="0"/>
              <a:t>B</a:t>
            </a:r>
            <a:r>
              <a:rPr kumimoji="1" lang="en-US" altLang="ja-JP" baseline="-25000" dirty="0" err="1" smtClean="0"/>
              <a:t>sh</a:t>
            </a:r>
            <a:r>
              <a:rPr kumimoji="1" lang="en-US" altLang="ja-JP" baseline="30000" dirty="0" smtClean="0"/>
              <a:t>(</a:t>
            </a:r>
            <a:r>
              <a:rPr kumimoji="1" lang="en-US" altLang="ja-JP" baseline="30000" dirty="0" err="1" smtClean="0"/>
              <a:t>Nb</a:t>
            </a:r>
            <a:r>
              <a:rPr kumimoji="1" lang="en-US" altLang="ja-JP" baseline="30000" dirty="0" smtClean="0"/>
              <a:t>)</a:t>
            </a:r>
            <a:r>
              <a:rPr kumimoji="1" lang="en-US" altLang="ja-JP" dirty="0" smtClean="0"/>
              <a:t>=240 </a:t>
            </a:r>
            <a:r>
              <a:rPr kumimoji="1" lang="en-US" altLang="ja-JP" dirty="0" err="1" smtClean="0"/>
              <a:t>mT</a:t>
            </a:r>
            <a:endParaRPr lang="en-US" dirty="0">
              <a:latin typeface="Times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83568" y="1036874"/>
            <a:ext cx="7284179" cy="4593080"/>
            <a:chOff x="777531" y="1333693"/>
            <a:chExt cx="7284179" cy="459308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31" y="1333693"/>
              <a:ext cx="7284179" cy="459308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5853386" y="1636872"/>
              <a:ext cx="18532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l</a:t>
              </a:r>
              <a:r>
                <a:rPr lang="en-US" altLang="zh-CN" sz="20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MgB2</a:t>
              </a:r>
              <a:r>
                <a:rPr lang="en-US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100 nm</a:t>
              </a:r>
              <a:endPara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2000" dirty="0">
                  <a:latin typeface="Symbol" panose="05050102010706020507" pitchFamily="18" charset="2"/>
                  <a:cs typeface="Times New Roman" panose="02020603050405020304" pitchFamily="18" charset="0"/>
                </a:rPr>
                <a:t>l</a:t>
              </a:r>
              <a:r>
                <a:rPr lang="en-US" altLang="zh-CN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MgB2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140 nm</a:t>
              </a:r>
              <a:endPara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 flipV="1">
              <a:off x="5326204" y="1851434"/>
              <a:ext cx="527181" cy="895"/>
            </a:xfrm>
            <a:prstGeom prst="line">
              <a:avLst/>
            </a:prstGeom>
            <a:ln w="38100">
              <a:solidFill>
                <a:srgbClr val="FF0C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 flipV="1">
              <a:off x="5326913" y="2085273"/>
              <a:ext cx="527181" cy="895"/>
            </a:xfrm>
            <a:prstGeom prst="line">
              <a:avLst/>
            </a:prstGeom>
            <a:ln w="38100">
              <a:solidFill>
                <a:srgbClr val="1E1E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609"/>
    </mc:Choice>
    <mc:Fallback>
      <p:transition advTm="114609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IMPCAS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经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 bwMode="auto">
        <a:noFill/>
      </a:spPr>
      <a:bodyPr vert="horz" wrap="square" lIns="91440" tIns="45720" rIns="91440" bIns="45720" numCol="1" anchor="ctr" anchorCtr="0" compatLnSpc="1">
        <a:spAutoFit/>
      </a:bodyPr>
      <a:lstStyle>
        <a:defPPr marL="0" marR="0" indent="0" algn="just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anose="05000000000000000000" pitchFamily="2" charset="2"/>
          <a:buChar char="ü"/>
          <a:defRPr kumimoji="0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defRPr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spDef>
    <a:txDef>
      <a:spPr bwMode="auto">
        <a:noFill/>
        <a:ln w="9525">
          <a:noFill/>
          <a:miter lim="800000"/>
        </a:ln>
      </a:spPr>
      <a:bodyPr wrap="none" rtlCol="0">
        <a:spAutoFit/>
      </a:bodyPr>
      <a:lstStyle>
        <a:defPPr>
          <a:defRPr sz="2200" dirty="0" smtClean="0">
            <a:latin typeface="Arial Narrow" pitchFamily="34" charset="0"/>
            <a:ea typeface="楷体_GB2312" pitchFamily="49" charset="-122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IMPCAS.potx</Template>
  <TotalTime>0</TotalTime>
  <Words>4961</Words>
  <Application>WPS 演示</Application>
  <PresentationFormat>全屏显示(4:3)</PresentationFormat>
  <Paragraphs>371</Paragraphs>
  <Slides>27</Slides>
  <Notes>26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19</vt:i4>
      </vt:variant>
      <vt:variant>
        <vt:lpstr>幻灯片标题</vt:lpstr>
      </vt:variant>
      <vt:variant>
        <vt:i4>27</vt:i4>
      </vt:variant>
    </vt:vector>
  </HeadingPairs>
  <TitlesOfParts>
    <vt:vector size="65" baseType="lpstr">
      <vt:lpstr>Arial</vt:lpstr>
      <vt:lpstr>宋体</vt:lpstr>
      <vt:lpstr>Wingdings</vt:lpstr>
      <vt:lpstr>Times New Roman</vt:lpstr>
      <vt:lpstr>Arial Narrow</vt:lpstr>
      <vt:lpstr>楷体_GB2312</vt:lpstr>
      <vt:lpstr>黑体</vt:lpstr>
      <vt:lpstr>Wingdings 3</vt:lpstr>
      <vt:lpstr>Wingdings</vt:lpstr>
      <vt:lpstr>Arial</vt:lpstr>
      <vt:lpstr>Times</vt:lpstr>
      <vt:lpstr>Calibri</vt:lpstr>
      <vt:lpstr>微软雅黑</vt:lpstr>
      <vt:lpstr>Symbol</vt:lpstr>
      <vt:lpstr>新宋体</vt:lpstr>
      <vt:lpstr>Symbol</vt:lpstr>
      <vt:lpstr>ＭＳ Ｐ明朝</vt:lpstr>
      <vt:lpstr>Yu Gothic</vt:lpstr>
      <vt:lpstr>IMPCAS</vt:lpstr>
      <vt:lpstr>Equation.DSMT4</vt:lpstr>
      <vt:lpstr>Origin50.Graph</vt:lpstr>
      <vt:lpstr>Origin50.Graph</vt:lpstr>
      <vt:lpstr>Origin50.Graph</vt:lpstr>
      <vt:lpstr>Origin50.Graph</vt:lpstr>
      <vt:lpstr>Origin50.Graph</vt:lpstr>
      <vt:lpstr>Origin50.Graph</vt:lpstr>
      <vt:lpstr>Origin50.Graph</vt:lpstr>
      <vt:lpstr>Origin50.Graph</vt:lpstr>
      <vt:lpstr>Origin50.Graph</vt:lpstr>
      <vt:lpstr>Origin50.Graph</vt:lpstr>
      <vt:lpstr>Equation.DSMT4</vt:lpstr>
      <vt:lpstr>Equation.DSMT4</vt:lpstr>
      <vt:lpstr>Equation.DSMT4</vt:lpstr>
      <vt:lpstr>Origin50.Graph</vt:lpstr>
      <vt:lpstr>Origin50.Graph</vt:lpstr>
      <vt:lpstr>Origin50.Graph</vt:lpstr>
      <vt:lpstr>Origin50.Graph</vt:lpstr>
      <vt:lpstr>Origin50.Graph</vt:lpstr>
      <vt:lpstr>Increase in vortex penetration field on bulk Nb coated with a MgB2 thin film without an insulation layer</vt:lpstr>
      <vt:lpstr>Outlines</vt:lpstr>
      <vt:lpstr>Outlines</vt:lpstr>
      <vt:lpstr>Motivations (VP on Film/Cavity)</vt:lpstr>
      <vt:lpstr>Motivations (Film on an Ellipsoid)</vt:lpstr>
      <vt:lpstr>Motivations (MgB2 thin films)</vt:lpstr>
      <vt:lpstr>Theory (H// on one side)</vt:lpstr>
      <vt:lpstr>Theory (MgB2 on Nb)</vt:lpstr>
      <vt:lpstr>Theory (MgB2 on Nb no I layer)</vt:lpstr>
      <vt:lpstr>Outlines</vt:lpstr>
      <vt:lpstr>Experiments (Sample preparation)</vt:lpstr>
      <vt:lpstr>Experiments (Sample preparation 2)</vt:lpstr>
      <vt:lpstr>Experiments (Hvp measurement)</vt:lpstr>
      <vt:lpstr>Experiments (Hvp measurement 2)</vt:lpstr>
      <vt:lpstr>Outlines</vt:lpstr>
      <vt:lpstr>Results (Hvp-T from M-H)</vt:lpstr>
      <vt:lpstr>Results (Hvp-T from M-T)</vt:lpstr>
      <vt:lpstr>Discussions (method comparison)</vt:lpstr>
      <vt:lpstr>Discussions (compare with theory)</vt:lpstr>
      <vt:lpstr>Supplementary: Field Penetration</vt:lpstr>
      <vt:lpstr>Supplementary: Field Penetration</vt:lpstr>
      <vt:lpstr>m-H measured MgB2/Mo Hvp</vt:lpstr>
      <vt:lpstr>Maximum DH</vt:lpstr>
      <vt:lpstr>Maximum DH</vt:lpstr>
      <vt:lpstr>Outlines</vt:lpstr>
      <vt:lpstr>Conclusions</vt:lpstr>
      <vt:lpstr>Acknowledgements</vt:lpstr>
    </vt:vector>
  </TitlesOfParts>
  <Company>IMPCAS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HB2014_TALK_Y.He</dc:title>
  <dc:creator>Yuan He</dc:creator>
  <dc:subject>Beam physics and technology challenge for multi-MW CW superconducting proton linac for ADS</dc:subject>
  <cp:lastModifiedBy>frolictan</cp:lastModifiedBy>
  <cp:revision>3107</cp:revision>
  <cp:lastPrinted>2015-09-14T04:28:00Z</cp:lastPrinted>
  <dcterms:created xsi:type="dcterms:W3CDTF">2010-03-25T13:47:00Z</dcterms:created>
  <dcterms:modified xsi:type="dcterms:W3CDTF">2016-07-28T13:35:40Z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2052-10.1.0.5850</vt:lpwstr>
  </property>
</Properties>
</file>