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25"/>
  </p:notesMasterIdLst>
  <p:sldIdLst>
    <p:sldId id="256" r:id="rId2"/>
    <p:sldId id="257" r:id="rId3"/>
    <p:sldId id="279" r:id="rId4"/>
    <p:sldId id="258" r:id="rId5"/>
    <p:sldId id="280" r:id="rId6"/>
    <p:sldId id="282" r:id="rId7"/>
    <p:sldId id="283" r:id="rId8"/>
    <p:sldId id="259" r:id="rId9"/>
    <p:sldId id="263" r:id="rId10"/>
    <p:sldId id="264" r:id="rId11"/>
    <p:sldId id="274" r:id="rId12"/>
    <p:sldId id="265" r:id="rId13"/>
    <p:sldId id="267" r:id="rId14"/>
    <p:sldId id="266" r:id="rId15"/>
    <p:sldId id="284" r:id="rId16"/>
    <p:sldId id="285" r:id="rId17"/>
    <p:sldId id="269" r:id="rId18"/>
    <p:sldId id="273" r:id="rId19"/>
    <p:sldId id="272" r:id="rId20"/>
    <p:sldId id="270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47" autoAdjust="0"/>
    <p:restoredTop sz="94660"/>
  </p:normalViewPr>
  <p:slideViewPr>
    <p:cSldViewPr snapToGrid="0">
      <p:cViewPr>
        <p:scale>
          <a:sx n="70" d="100"/>
          <a:sy n="70" d="100"/>
        </p:scale>
        <p:origin x="223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F89E0-15D4-48B2-BABD-E8941A8C7FB9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D3F36-2C1E-4480-A5DB-E861E323D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4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D3F36-2C1E-4480-A5DB-E861E323DB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82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D3F36-2C1E-4480-A5DB-E861E323DB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3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5DC5-604F-4167-A30B-329C95EEBC4F}" type="datetime1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062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579C-DD0C-44AD-95CD-D89161C44789}" type="datetime1">
              <a:rPr lang="en-US" smtClean="0"/>
              <a:t>7/27/2016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24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0B49-AEC6-443B-86A3-C5FC2F0ACEC6}" type="datetime1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62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6053-1227-4213-8F48-4C8AB8AACFB8}" type="datetime1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3856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E8CB-2792-4CA5-B824-A96404934E09}" type="datetime1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48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E176-FEF8-493F-83A5-3A8C615D37FB}" type="datetime1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9602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5C8F-6A2B-4829-85F9-210619BA46AC}" type="datetime1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6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BA0-9086-4598-8480-91D6225FDE84}" type="datetime1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84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6A4E-C3A5-46FB-9054-D5FA5DE855E2}" type="datetime1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5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1918-CADE-4071-B3C6-66E5A25515A6}" type="datetime1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869E-E539-4E30-9F3D-2817C35DB787}" type="datetime1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2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0E8B-9D64-4C84-A07C-6E25F40EE750}" type="datetime1">
              <a:rPr lang="en-US" smtClean="0"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4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C23F-79E1-4D5B-A416-BB6CF67582BC}" type="datetime1">
              <a:rPr lang="en-US" smtClean="0"/>
              <a:t>7/27/2016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0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671B-E00E-44DE-B7C1-8CAF26CB3E5D}" type="datetime1">
              <a:rPr lang="en-US" smtClean="0"/>
              <a:t>7/27/2016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7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964C6-F161-4D29-A185-ABD14AD6298E}" type="datetime1">
              <a:rPr lang="en-US" smtClean="0"/>
              <a:t>7/27/2016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2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63B4-F827-416D-BC7D-BB4F31BA2FDA}" type="datetime1">
              <a:rPr lang="en-US" smtClean="0"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25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8DCF-FF51-446C-8322-1756F668CD43}" type="datetime1">
              <a:rPr lang="en-US" smtClean="0"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372177A-D11A-455C-BDCF-9455EDC3DF1E}" type="datetime1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C1BEB07-8EF0-4BA5-9CFD-46D0BCA8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92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slide" Target="slide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1872"/>
            <a:ext cx="12192000" cy="2622996"/>
          </a:xfrm>
        </p:spPr>
        <p:txBody>
          <a:bodyPr>
            <a:normAutofit/>
          </a:bodyPr>
          <a:lstStyle/>
          <a:p>
            <a:r>
              <a:rPr lang="en-US" dirty="0" smtClean="0"/>
              <a:t>Growth of </a:t>
            </a:r>
            <a:r>
              <a:rPr lang="en-US" dirty="0" smtClean="0"/>
              <a:t>Mg</a:t>
            </a:r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Films on Large Area Cu Discs and RF Characterization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23200" y="5113867"/>
            <a:ext cx="4361101" cy="1460797"/>
          </a:xfrm>
        </p:spPr>
        <p:txBody>
          <a:bodyPr/>
          <a:lstStyle/>
          <a:p>
            <a:r>
              <a:rPr lang="en-US" dirty="0" smtClean="0"/>
              <a:t>Wenura </a:t>
            </a:r>
            <a:r>
              <a:rPr lang="en-US" dirty="0" err="1" smtClean="0"/>
              <a:t>Withanage</a:t>
            </a:r>
            <a:endParaRPr lang="en-US" dirty="0" smtClean="0"/>
          </a:p>
          <a:p>
            <a:r>
              <a:rPr lang="en-US" dirty="0" smtClean="0"/>
              <a:t>		Advisor – Prof. </a:t>
            </a:r>
            <a:r>
              <a:rPr lang="en-US" dirty="0" err="1" smtClean="0"/>
              <a:t>Xiaoxing</a:t>
            </a:r>
            <a:r>
              <a:rPr lang="en-US" dirty="0" smtClean="0"/>
              <a:t> Xi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33134" y="14718"/>
            <a:ext cx="551167" cy="365125"/>
          </a:xfrm>
        </p:spPr>
        <p:txBody>
          <a:bodyPr/>
          <a:lstStyle/>
          <a:p>
            <a:fld id="{2C1BEB07-8EF0-4BA5-9CFD-46D0BCA84EC7}" type="slidenum">
              <a:rPr lang="en-US" sz="1800" smtClean="0"/>
              <a:t>1</a:t>
            </a:fld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43" y="4667145"/>
            <a:ext cx="2412814" cy="215070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86169" y="4505460"/>
            <a:ext cx="2062106" cy="2069204"/>
            <a:chOff x="703896" y="3892166"/>
            <a:chExt cx="2929990" cy="2940076"/>
          </a:xfrm>
        </p:grpSpPr>
        <p:sp>
          <p:nvSpPr>
            <p:cNvPr id="7" name="Oval 6"/>
            <p:cNvSpPr/>
            <p:nvPr/>
          </p:nvSpPr>
          <p:spPr>
            <a:xfrm>
              <a:off x="703896" y="3902300"/>
              <a:ext cx="2917108" cy="28508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79" y="3892166"/>
              <a:ext cx="2917107" cy="2940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369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4469"/>
            <a:ext cx="9905998" cy="773430"/>
          </a:xfrm>
        </p:spPr>
        <p:txBody>
          <a:bodyPr/>
          <a:lstStyle/>
          <a:p>
            <a:r>
              <a:rPr lang="en-US" dirty="0" smtClean="0"/>
              <a:t>M</a:t>
            </a:r>
            <a:r>
              <a:rPr lang="en-US" cap="none" dirty="0" smtClean="0"/>
              <a:t>g</a:t>
            </a:r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deposition on </a:t>
            </a:r>
            <a:r>
              <a:rPr lang="en-US" dirty="0" smtClean="0"/>
              <a:t>c</a:t>
            </a:r>
            <a:r>
              <a:rPr lang="en-US" cap="none" dirty="0" smtClean="0"/>
              <a:t>u</a:t>
            </a:r>
            <a:r>
              <a:rPr lang="en-US" dirty="0" smtClean="0"/>
              <a:t> </a:t>
            </a:r>
            <a:r>
              <a:rPr lang="en-US" dirty="0" smtClean="0"/>
              <a:t>discs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10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t="2840" r="13229" b="7170"/>
          <a:stretch/>
        </p:blipFill>
        <p:spPr>
          <a:xfrm>
            <a:off x="8829137" y="52381"/>
            <a:ext cx="2744700" cy="2644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37" y="2575775"/>
            <a:ext cx="5963280" cy="42822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90156" y="631063"/>
            <a:ext cx="5473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1. MgB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coatings on </a:t>
            </a:r>
            <a:r>
              <a:rPr lang="en-US" sz="2000" b="1" dirty="0" err="1" smtClean="0"/>
              <a:t>Nb</a:t>
            </a:r>
            <a:r>
              <a:rPr lang="en-US" sz="2000" b="1" dirty="0" smtClean="0"/>
              <a:t> buffered Cu discs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08703" y="966778"/>
            <a:ext cx="7508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100 nm of </a:t>
            </a:r>
            <a:r>
              <a:rPr lang="en-US" dirty="0" err="1" smtClean="0">
                <a:solidFill>
                  <a:schemeClr val="bg1"/>
                </a:solidFill>
              </a:rPr>
              <a:t>Nb</a:t>
            </a:r>
            <a:r>
              <a:rPr lang="en-US" dirty="0" smtClean="0">
                <a:solidFill>
                  <a:schemeClr val="bg1"/>
                </a:solidFill>
              </a:rPr>
              <a:t> layer was sputtered on the Cu discs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MgB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depositions were carried on </a:t>
            </a:r>
            <a:r>
              <a:rPr lang="en-US" dirty="0" err="1" smtClean="0">
                <a:solidFill>
                  <a:schemeClr val="bg1"/>
                </a:solidFill>
              </a:rPr>
              <a:t>Nb</a:t>
            </a:r>
            <a:r>
              <a:rPr lang="en-US" dirty="0" smtClean="0">
                <a:solidFill>
                  <a:schemeClr val="bg1"/>
                </a:solidFill>
              </a:rPr>
              <a:t> buffered Cu discs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hlinkClick r:id="rId4" action="ppaction://hlinksldjump"/>
              </a:rPr>
              <a:t>XRD data </a:t>
            </a:r>
            <a:r>
              <a:rPr lang="en-US" dirty="0" smtClean="0">
                <a:solidFill>
                  <a:schemeClr val="bg1"/>
                </a:solidFill>
              </a:rPr>
              <a:t>showed the MgCu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alloy presence in the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SEM images showed the hexagonal structure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Samples showed transition temperature(</a:t>
            </a:r>
            <a:r>
              <a:rPr lang="en-US" dirty="0" err="1" smtClean="0">
                <a:solidFill>
                  <a:schemeClr val="bg1"/>
                </a:solidFill>
              </a:rPr>
              <a:t>Tc</a:t>
            </a:r>
            <a:r>
              <a:rPr lang="en-US" dirty="0" smtClean="0">
                <a:solidFill>
                  <a:schemeClr val="bg1"/>
                </a:solidFill>
              </a:rPr>
              <a:t>) close to 38 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" y="2575775"/>
            <a:ext cx="5963281" cy="42822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404527" y="2599094"/>
            <a:ext cx="257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Polished Cu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327798" y="2599094"/>
            <a:ext cx="189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Unpolished Cu</a:t>
            </a:r>
            <a:endParaRPr lang="en-US" dirty="0"/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11640833" y="0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10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2018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11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0" t="10207" r="23616" b="16090"/>
          <a:stretch/>
        </p:blipFill>
        <p:spPr>
          <a:xfrm>
            <a:off x="8705910" y="200055"/>
            <a:ext cx="2790054" cy="25962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4361" y="0"/>
            <a:ext cx="6478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2. </a:t>
            </a:r>
            <a:r>
              <a:rPr lang="en-US" sz="2000" b="1" dirty="0" smtClean="0"/>
              <a:t>MgB</a:t>
            </a:r>
            <a:r>
              <a:rPr lang="en-US" sz="2000" b="1" baseline="-25000" dirty="0" smtClean="0"/>
              <a:t>2</a:t>
            </a:r>
            <a:r>
              <a:rPr lang="en-US" b="1" dirty="0" smtClean="0"/>
              <a:t> </a:t>
            </a:r>
            <a:r>
              <a:rPr lang="en-US" b="1" dirty="0" smtClean="0"/>
              <a:t>Growth on bare Cu discs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55579" y="361964"/>
            <a:ext cx="66970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Mg-Cu alloy formation through the </a:t>
            </a:r>
            <a:r>
              <a:rPr lang="en-US" dirty="0" err="1" smtClean="0"/>
              <a:t>Nb</a:t>
            </a:r>
            <a:r>
              <a:rPr lang="en-US" dirty="0" smtClean="0"/>
              <a:t> layer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MgCu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alloy promotes the growth of MgB</a:t>
            </a:r>
            <a:r>
              <a:rPr lang="en-US" baseline="-25000" dirty="0" smtClean="0"/>
              <a:t>2</a:t>
            </a:r>
            <a:r>
              <a:rPr lang="en-US" dirty="0" smtClean="0"/>
              <a:t> phase at low temperature( ~ 400 C)</a:t>
            </a:r>
            <a:r>
              <a:rPr lang="en-US" baseline="30000" dirty="0" smtClean="0"/>
              <a:t>1, 2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MgB</a:t>
            </a:r>
            <a:r>
              <a:rPr lang="en-US" baseline="-25000" dirty="0" smtClean="0"/>
              <a:t>2</a:t>
            </a:r>
            <a:r>
              <a:rPr lang="en-US" dirty="0" smtClean="0"/>
              <a:t> was grown on Cu directly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Transition temperature (</a:t>
            </a:r>
            <a:r>
              <a:rPr lang="en-US" dirty="0" err="1" smtClean="0"/>
              <a:t>Tc</a:t>
            </a:r>
            <a:r>
              <a:rPr lang="en-US" dirty="0" smtClean="0"/>
              <a:t>) ~ 38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88" y="2812066"/>
            <a:ext cx="5621456" cy="40367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61" y="2812066"/>
            <a:ext cx="5634229" cy="40459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05637" y="2984130"/>
            <a:ext cx="17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Polished Cu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111261" y="2986402"/>
            <a:ext cx="189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Unpolished Cu</a:t>
            </a:r>
            <a:endParaRPr lang="en-US" dirty="0"/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11640833" y="0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11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5968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5998" cy="1021677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/>
          <a:lstStyle/>
          <a:p>
            <a:r>
              <a:rPr lang="en-US" sz="1800" dirty="0" smtClean="0"/>
              <a:t>12</a:t>
            </a:r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301361" y="927285"/>
            <a:ext cx="6725949" cy="2322761"/>
            <a:chOff x="2859710" y="1519708"/>
            <a:chExt cx="6725949" cy="2322761"/>
          </a:xfrm>
        </p:grpSpPr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3156" y="1622567"/>
              <a:ext cx="3137083" cy="2219902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6490952" y="1738648"/>
              <a:ext cx="1249251" cy="682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7061647" y="2463423"/>
              <a:ext cx="973192" cy="470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211392" y="2163412"/>
              <a:ext cx="1687132" cy="8371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403003" y="2589058"/>
              <a:ext cx="1405368" cy="643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821250" y="3193958"/>
              <a:ext cx="46364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62929" y="1519708"/>
              <a:ext cx="19227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Copper cavity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74060" y="2257422"/>
              <a:ext cx="14253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Loop antenna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59710" y="1947930"/>
              <a:ext cx="18583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Sapphire puck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4535" y="2407811"/>
              <a:ext cx="1877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</a:t>
              </a:r>
              <a:r>
                <a:rPr lang="en-US" sz="1400" dirty="0" smtClean="0"/>
                <a:t>ample</a:t>
              </a:r>
              <a:endParaRPr lang="en-US" sz="14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651619" y="1100462"/>
            <a:ext cx="441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 vs </a:t>
            </a:r>
            <a:r>
              <a:rPr lang="en-US" dirty="0"/>
              <a:t>T</a:t>
            </a:r>
            <a:r>
              <a:rPr lang="en-US" dirty="0" smtClean="0"/>
              <a:t> graphs gives us information about </a:t>
            </a:r>
            <a:r>
              <a:rPr lang="en-US" dirty="0" err="1" smtClean="0"/>
              <a:t>Tc</a:t>
            </a:r>
            <a:r>
              <a:rPr lang="en-US" dirty="0" smtClean="0"/>
              <a:t> and indicate the quality in a RF field compared to a reference sample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685682" y="2416128"/>
            <a:ext cx="3103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MgB</a:t>
            </a:r>
            <a:r>
              <a:rPr lang="en-US" baseline="-25000" dirty="0" smtClean="0"/>
              <a:t>2</a:t>
            </a:r>
            <a:r>
              <a:rPr lang="en-US" dirty="0" smtClean="0"/>
              <a:t> films on copper show </a:t>
            </a:r>
            <a:r>
              <a:rPr lang="en-US" dirty="0" err="1" smtClean="0"/>
              <a:t>Tc</a:t>
            </a:r>
            <a:r>
              <a:rPr lang="en-US" dirty="0" smtClean="0"/>
              <a:t> around 38 K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125012" y="3348826"/>
            <a:ext cx="8255360" cy="33971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625697" y="2764295"/>
            <a:ext cx="141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18.4 GHz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t="10247" r="11927" b="5680"/>
          <a:stretch/>
        </p:blipFill>
        <p:spPr>
          <a:xfrm>
            <a:off x="2242490" y="3521823"/>
            <a:ext cx="3862090" cy="30511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8766" r="12495" b="5679"/>
          <a:stretch/>
        </p:blipFill>
        <p:spPr>
          <a:xfrm>
            <a:off x="6104579" y="3487955"/>
            <a:ext cx="3816625" cy="30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6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5998" cy="1352282"/>
          </a:xfrm>
        </p:spPr>
        <p:txBody>
          <a:bodyPr/>
          <a:lstStyle/>
          <a:p>
            <a:r>
              <a:rPr lang="en-US" dirty="0" smtClean="0"/>
              <a:t>Q vs T and </a:t>
            </a:r>
            <a:r>
              <a:rPr lang="en-US" dirty="0" err="1" smtClean="0"/>
              <a:t>Rs</a:t>
            </a:r>
            <a:r>
              <a:rPr lang="en-US" dirty="0" smtClean="0"/>
              <a:t> vs T measurements carried out at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7" y="1596108"/>
            <a:ext cx="5330617" cy="4079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24" y="5988676"/>
            <a:ext cx="4452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MgB</a:t>
            </a:r>
            <a:r>
              <a:rPr lang="en-US" baseline="-25000" dirty="0" smtClean="0"/>
              <a:t>2</a:t>
            </a:r>
            <a:r>
              <a:rPr lang="en-US" dirty="0" smtClean="0"/>
              <a:t> on </a:t>
            </a:r>
            <a:r>
              <a:rPr lang="en-US" dirty="0" err="1" smtClean="0"/>
              <a:t>Nb</a:t>
            </a:r>
            <a:r>
              <a:rPr lang="en-US" dirty="0" smtClean="0"/>
              <a:t> buffered Cu discs were measured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03305" y="1029300"/>
            <a:ext cx="204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7.4 GHz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094412" y="1596108"/>
            <a:ext cx="5330617" cy="4079182"/>
            <a:chOff x="6094412" y="1596108"/>
            <a:chExt cx="5330617" cy="40791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412" y="1596108"/>
              <a:ext cx="5330617" cy="407918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669506" y="3393433"/>
              <a:ext cx="150592" cy="1022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Slide Number Placeholder 2"/>
          <p:cNvSpPr txBox="1">
            <a:spLocks/>
          </p:cNvSpPr>
          <p:nvPr/>
        </p:nvSpPr>
        <p:spPr>
          <a:xfrm>
            <a:off x="11640833" y="0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13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013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9" y="123406"/>
            <a:ext cx="10810770" cy="645125"/>
          </a:xfrm>
        </p:spPr>
        <p:txBody>
          <a:bodyPr>
            <a:noAutofit/>
          </a:bodyPr>
          <a:lstStyle/>
          <a:p>
            <a:r>
              <a:rPr lang="en-US" sz="3000" dirty="0" smtClean="0"/>
              <a:t>Q </a:t>
            </a:r>
            <a:r>
              <a:rPr lang="en-US" sz="3000" cap="none" dirty="0" smtClean="0"/>
              <a:t>vs</a:t>
            </a:r>
            <a:r>
              <a:rPr lang="en-US" sz="3000" dirty="0" smtClean="0"/>
              <a:t> T measurements carried out using Cryogenic RF measurement system at </a:t>
            </a:r>
            <a:r>
              <a:rPr lang="en-US" sz="3000" dirty="0" smtClean="0">
                <a:hlinkClick r:id="rId2" action="ppaction://hlinksldjump"/>
              </a:rPr>
              <a:t>SLAC</a:t>
            </a:r>
            <a:endParaRPr lang="en-US" sz="3000" dirty="0"/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33" y="1157143"/>
            <a:ext cx="5330615" cy="3782606"/>
          </a:xfr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9439" y="5421610"/>
            <a:ext cx="1048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Films showed </a:t>
            </a:r>
            <a:r>
              <a:rPr lang="en-US" dirty="0" err="1" smtClean="0"/>
              <a:t>Tc</a:t>
            </a:r>
            <a:r>
              <a:rPr lang="en-US" dirty="0" smtClean="0"/>
              <a:t> close to 37.5 K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Best MgB</a:t>
            </a:r>
            <a:r>
              <a:rPr lang="en-US" baseline="-25000" dirty="0" smtClean="0"/>
              <a:t>2</a:t>
            </a:r>
            <a:r>
              <a:rPr lang="en-US" dirty="0" smtClean="0"/>
              <a:t> samples on </a:t>
            </a:r>
            <a:r>
              <a:rPr lang="en-US" dirty="0" smtClean="0"/>
              <a:t>Cu discs shows </a:t>
            </a:r>
            <a:r>
              <a:rPr lang="en-US" dirty="0" smtClean="0"/>
              <a:t>comparable Q with </a:t>
            </a:r>
            <a:r>
              <a:rPr lang="en-US" dirty="0" err="1" smtClean="0"/>
              <a:t>Nb</a:t>
            </a:r>
            <a:r>
              <a:rPr lang="en-US" dirty="0" smtClean="0"/>
              <a:t> reference samples and higher Q than copper reference sample.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76927" y="1157143"/>
            <a:ext cx="340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 cavity 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4833" y="1157143"/>
            <a:ext cx="340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Nb</a:t>
            </a:r>
            <a:r>
              <a:rPr lang="en-US" dirty="0" smtClean="0">
                <a:solidFill>
                  <a:schemeClr val="bg1"/>
                </a:solidFill>
              </a:rPr>
              <a:t> cavity 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45382" y="726041"/>
            <a:ext cx="3090731" cy="66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11.4 GHz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79439" y="1157143"/>
            <a:ext cx="4943055" cy="3782606"/>
            <a:chOff x="579439" y="1157143"/>
            <a:chExt cx="4943055" cy="3782606"/>
          </a:xfrm>
        </p:grpSpPr>
        <p:pic>
          <p:nvPicPr>
            <p:cNvPr id="18" name="Content Placeholder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39" y="1157143"/>
              <a:ext cx="4943055" cy="378260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75490" y="2830748"/>
              <a:ext cx="141051" cy="8268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6449438" y="2835612"/>
            <a:ext cx="129913" cy="826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2"/>
          <p:cNvSpPr txBox="1">
            <a:spLocks/>
          </p:cNvSpPr>
          <p:nvPr/>
        </p:nvSpPr>
        <p:spPr>
          <a:xfrm>
            <a:off x="11640833" y="0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14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718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5998" cy="1013138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926" y="837127"/>
            <a:ext cx="9905998" cy="3928056"/>
          </a:xfrm>
        </p:spPr>
        <p:txBody>
          <a:bodyPr/>
          <a:lstStyle/>
          <a:p>
            <a:r>
              <a:rPr lang="en-US" dirty="0" smtClean="0"/>
              <a:t>Study the cross section and film thickness</a:t>
            </a:r>
          </a:p>
          <a:p>
            <a:endParaRPr lang="en-US" dirty="0" smtClean="0"/>
          </a:p>
          <a:p>
            <a:r>
              <a:rPr lang="en-US" dirty="0" smtClean="0"/>
              <a:t>Improve the process</a:t>
            </a:r>
          </a:p>
          <a:p>
            <a:endParaRPr lang="en-US" dirty="0" smtClean="0"/>
          </a:p>
          <a:p>
            <a:r>
              <a:rPr lang="en-US" dirty="0" smtClean="0"/>
              <a:t>Field measurements</a:t>
            </a:r>
          </a:p>
          <a:p>
            <a:endParaRPr lang="en-US" dirty="0" smtClean="0"/>
          </a:p>
          <a:p>
            <a:r>
              <a:rPr lang="en-US" dirty="0" smtClean="0"/>
              <a:t>Moving to the Cu cavity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/>
          <a:lstStyle/>
          <a:p>
            <a:r>
              <a:rPr lang="en-US" sz="1800" dirty="0" smtClean="0"/>
              <a:t>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827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5497" y="159224"/>
            <a:ext cx="9905998" cy="1905000"/>
          </a:xfrm>
        </p:spPr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597" y="1738951"/>
            <a:ext cx="9905998" cy="3124201"/>
          </a:xfrm>
        </p:spPr>
        <p:txBody>
          <a:bodyPr/>
          <a:lstStyle/>
          <a:p>
            <a:r>
              <a:rPr lang="en-US" dirty="0" smtClean="0"/>
              <a:t>My advisor and group members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Alireza</a:t>
            </a:r>
            <a:r>
              <a:rPr lang="en-US" dirty="0" smtClean="0"/>
              <a:t> </a:t>
            </a:r>
            <a:r>
              <a:rPr lang="en-US" dirty="0" err="1" smtClean="0"/>
              <a:t>Nassiri</a:t>
            </a:r>
            <a:endParaRPr lang="en-US" dirty="0" smtClean="0"/>
          </a:p>
          <a:p>
            <a:r>
              <a:rPr lang="en-US" dirty="0" smtClean="0"/>
              <a:t>Dr. Paul </a:t>
            </a:r>
            <a:r>
              <a:rPr lang="en-US" dirty="0" err="1" smtClean="0"/>
              <a:t>Welander</a:t>
            </a:r>
            <a:endParaRPr lang="en-US" dirty="0" smtClean="0"/>
          </a:p>
          <a:p>
            <a:r>
              <a:rPr lang="en-US" dirty="0" smtClean="0"/>
              <a:t>Dr. </a:t>
            </a:r>
            <a:r>
              <a:rPr lang="en-US" dirty="0" err="1" smtClean="0"/>
              <a:t>Grigory</a:t>
            </a:r>
            <a:r>
              <a:rPr lang="en-US" dirty="0" smtClean="0"/>
              <a:t> </a:t>
            </a:r>
            <a:r>
              <a:rPr lang="en-US" dirty="0" err="1" smtClean="0"/>
              <a:t>Eremeev</a:t>
            </a:r>
            <a:endParaRPr lang="en-US" dirty="0" smtClean="0"/>
          </a:p>
          <a:p>
            <a:r>
              <a:rPr lang="en-US" dirty="0" smtClean="0"/>
              <a:t>Dr. Anne – Marie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10298" y="159224"/>
            <a:ext cx="551167" cy="365125"/>
          </a:xfrm>
        </p:spPr>
        <p:txBody>
          <a:bodyPr/>
          <a:lstStyle/>
          <a:p>
            <a:r>
              <a:rPr lang="en-US" sz="1800" dirty="0" smtClean="0"/>
              <a:t>16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00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5998" cy="1905000"/>
          </a:xfrm>
        </p:spPr>
        <p:txBody>
          <a:bodyPr/>
          <a:lstStyle/>
          <a:p>
            <a:r>
              <a:rPr lang="en-US" dirty="0" smtClean="0"/>
              <a:t>References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809" y="1717642"/>
            <a:ext cx="9905998" cy="4697672"/>
          </a:xfrm>
        </p:spPr>
        <p:txBody>
          <a:bodyPr>
            <a:normAutofit/>
          </a:bodyPr>
          <a:lstStyle/>
          <a:p>
            <a:r>
              <a:rPr lang="en-US" sz="1800" dirty="0" smtClean="0">
                <a:effectLst/>
              </a:rPr>
              <a:t>M</a:t>
            </a:r>
            <a:r>
              <a:rPr lang="en-US" sz="1800" dirty="0">
                <a:effectLst/>
              </a:rPr>
              <a:t>. </a:t>
            </a:r>
            <a:r>
              <a:rPr lang="en-US" sz="1800" dirty="0" err="1">
                <a:effectLst/>
              </a:rPr>
              <a:t>Ranot</a:t>
            </a:r>
            <a:r>
              <a:rPr lang="en-US" sz="1800" dirty="0">
                <a:effectLst/>
              </a:rPr>
              <a:t> and W. N. Kang,  Current Applied Physics </a:t>
            </a:r>
            <a:r>
              <a:rPr lang="en-US" sz="1800" b="1" dirty="0">
                <a:effectLst/>
              </a:rPr>
              <a:t>12</a:t>
            </a:r>
            <a:r>
              <a:rPr lang="en-US" sz="1800" dirty="0">
                <a:effectLst/>
              </a:rPr>
              <a:t> (2), 353 (2012).</a:t>
            </a:r>
          </a:p>
          <a:p>
            <a:r>
              <a:rPr lang="en-US" sz="1800" dirty="0" smtClean="0">
                <a:effectLst/>
              </a:rPr>
              <a:t>Y</a:t>
            </a:r>
            <a:r>
              <a:rPr lang="en-US" sz="1800" dirty="0">
                <a:effectLst/>
              </a:rPr>
              <a:t>. Z. Wang, C. G. Zhuang, J. Y. Gao, X. D. Shan, J. M. Zhang, Z. M. Liao, H. J. Xu, D. P. Yu, and Q. R. Feng,  Journal of the American Chemical Society </a:t>
            </a:r>
            <a:r>
              <a:rPr lang="en-US" sz="1800" b="1" dirty="0">
                <a:effectLst/>
              </a:rPr>
              <a:t>131</a:t>
            </a:r>
            <a:r>
              <a:rPr lang="en-US" sz="1800" dirty="0">
                <a:effectLst/>
              </a:rPr>
              <a:t> (7), 2436 (2009).</a:t>
            </a:r>
          </a:p>
          <a:p>
            <a:r>
              <a:rPr lang="en-US" sz="1800" dirty="0" smtClean="0"/>
              <a:t>B</a:t>
            </a:r>
            <a:r>
              <a:rPr lang="en-US" sz="1800" dirty="0"/>
              <a:t>. P. </a:t>
            </a:r>
            <a:r>
              <a:rPr lang="en-US" sz="1800" dirty="0" smtClean="0"/>
              <a:t>Xiao, </a:t>
            </a:r>
            <a:r>
              <a:rPr lang="en-US" sz="1800" dirty="0"/>
              <a:t>G. V. </a:t>
            </a:r>
            <a:r>
              <a:rPr lang="en-US" sz="1800" dirty="0" err="1" smtClean="0"/>
              <a:t>Eremeev</a:t>
            </a:r>
            <a:r>
              <a:rPr lang="en-US" sz="1800" dirty="0" smtClean="0"/>
              <a:t>, </a:t>
            </a:r>
            <a:r>
              <a:rPr lang="en-US" sz="1800" dirty="0"/>
              <a:t>M. J. </a:t>
            </a:r>
            <a:r>
              <a:rPr lang="en-US" sz="1800" dirty="0" smtClean="0"/>
              <a:t>Kelley, </a:t>
            </a:r>
            <a:r>
              <a:rPr lang="en-US" sz="1800" dirty="0"/>
              <a:t>H. L. </a:t>
            </a:r>
            <a:r>
              <a:rPr lang="en-US" sz="1800" dirty="0" smtClean="0"/>
              <a:t>Phillips, </a:t>
            </a:r>
            <a:r>
              <a:rPr lang="en-US" sz="1800" dirty="0"/>
              <a:t>C. E. </a:t>
            </a:r>
            <a:r>
              <a:rPr lang="en-US" sz="1800" dirty="0" smtClean="0"/>
              <a:t>Reece               Proceedings </a:t>
            </a:r>
            <a:r>
              <a:rPr lang="en-US" sz="1800" dirty="0"/>
              <a:t>of LINAC2012, Tel-Aviv, </a:t>
            </a:r>
            <a:r>
              <a:rPr lang="en-US" sz="1800" dirty="0" smtClean="0"/>
              <a:t>Israel</a:t>
            </a:r>
          </a:p>
          <a:p>
            <a:r>
              <a:rPr lang="en-US" sz="1800" dirty="0" err="1"/>
              <a:t>Jiquan</a:t>
            </a:r>
            <a:r>
              <a:rPr lang="en-US" sz="1800" dirty="0"/>
              <a:t> </a:t>
            </a:r>
            <a:r>
              <a:rPr lang="en-US" sz="1800" dirty="0" err="1" smtClean="0"/>
              <a:t>Guo</a:t>
            </a:r>
            <a:r>
              <a:rPr lang="en-US" sz="1800" dirty="0" smtClean="0"/>
              <a:t>, </a:t>
            </a:r>
            <a:r>
              <a:rPr lang="en-US" sz="1800" dirty="0"/>
              <a:t>Sami </a:t>
            </a:r>
            <a:r>
              <a:rPr lang="en-US" sz="1800" dirty="0" err="1"/>
              <a:t>Tantawi</a:t>
            </a:r>
            <a:r>
              <a:rPr lang="en-US" sz="1800" dirty="0"/>
              <a:t>, David Martin, Charles </a:t>
            </a:r>
            <a:r>
              <a:rPr lang="en-US" sz="1800" dirty="0" err="1" smtClean="0"/>
              <a:t>Yoneda</a:t>
            </a:r>
            <a:r>
              <a:rPr lang="en-US" sz="1800" dirty="0" smtClean="0"/>
              <a:t>                   Proceedings </a:t>
            </a:r>
            <a:r>
              <a:rPr lang="en-US" sz="1800" dirty="0"/>
              <a:t>of 2011 Particle Accelerator Conference, New York, NY, </a:t>
            </a:r>
            <a:r>
              <a:rPr lang="en-US" sz="1800" dirty="0" smtClean="0"/>
              <a:t>USA</a:t>
            </a:r>
          </a:p>
          <a:p>
            <a:r>
              <a:rPr lang="en-US" sz="1800" dirty="0" err="1"/>
              <a:t>Chenggang</a:t>
            </a:r>
            <a:r>
              <a:rPr lang="en-US" sz="1800" dirty="0"/>
              <a:t> Zhuang · </a:t>
            </a:r>
            <a:r>
              <a:rPr lang="en-US" sz="1800" dirty="0" err="1"/>
              <a:t>Teng</a:t>
            </a:r>
            <a:r>
              <a:rPr lang="en-US" sz="1800" dirty="0"/>
              <a:t> Tan · Alex </a:t>
            </a:r>
            <a:r>
              <a:rPr lang="en-US" sz="1800" dirty="0" err="1"/>
              <a:t>Krick</a:t>
            </a:r>
            <a:r>
              <a:rPr lang="en-US" sz="1800" dirty="0"/>
              <a:t> </a:t>
            </a:r>
            <a:r>
              <a:rPr lang="en-US" sz="1800" dirty="0" smtClean="0"/>
              <a:t>, </a:t>
            </a:r>
            <a:r>
              <a:rPr lang="en-US" sz="1800" dirty="0" err="1" smtClean="0"/>
              <a:t>Qingyu</a:t>
            </a:r>
            <a:r>
              <a:rPr lang="en-US" sz="1800" dirty="0" smtClean="0"/>
              <a:t> </a:t>
            </a:r>
            <a:r>
              <a:rPr lang="en-US" sz="1800" dirty="0"/>
              <a:t>Lei ·</a:t>
            </a:r>
            <a:r>
              <a:rPr lang="en-US" sz="1800" dirty="0" err="1"/>
              <a:t>Ke</a:t>
            </a:r>
            <a:r>
              <a:rPr lang="en-US" sz="1800" dirty="0"/>
              <a:t> Chen · X.X. </a:t>
            </a:r>
            <a:r>
              <a:rPr lang="en-US" sz="1800" dirty="0" smtClean="0"/>
              <a:t>Xi </a:t>
            </a:r>
          </a:p>
          <a:p>
            <a:pPr marL="0" indent="0">
              <a:buNone/>
            </a:pPr>
            <a:r>
              <a:rPr lang="en-US" sz="1800" b="1" dirty="0" smtClean="0"/>
              <a:t>	</a:t>
            </a:r>
            <a:r>
              <a:rPr lang="en-US" sz="1800" dirty="0" smtClean="0"/>
              <a:t>J </a:t>
            </a:r>
            <a:r>
              <a:rPr lang="en-US" sz="1800" dirty="0" err="1"/>
              <a:t>Supercond</a:t>
            </a:r>
            <a:r>
              <a:rPr lang="en-US" sz="1800" dirty="0"/>
              <a:t> Nov </a:t>
            </a:r>
            <a:r>
              <a:rPr lang="en-US" sz="1800" dirty="0" err="1"/>
              <a:t>Magn</a:t>
            </a:r>
            <a:r>
              <a:rPr lang="en-US" sz="1800" dirty="0"/>
              <a:t> (2013) </a:t>
            </a:r>
            <a:r>
              <a:rPr lang="en-US" sz="1800" dirty="0" smtClean="0"/>
              <a:t>26:1563–1568</a:t>
            </a:r>
          </a:p>
          <a:p>
            <a:r>
              <a:rPr lang="en-US" sz="1800" dirty="0" err="1"/>
              <a:t>Teng</a:t>
            </a:r>
            <a:r>
              <a:rPr lang="en-US" sz="1800" dirty="0"/>
              <a:t> Tan, </a:t>
            </a:r>
            <a:r>
              <a:rPr lang="en-US" sz="1800" dirty="0" err="1"/>
              <a:t>Chenggang</a:t>
            </a:r>
            <a:r>
              <a:rPr lang="en-US" sz="1800" dirty="0"/>
              <a:t> Zhuang, Alex </a:t>
            </a:r>
            <a:r>
              <a:rPr lang="en-US" sz="1800" dirty="0" err="1"/>
              <a:t>Krick</a:t>
            </a:r>
            <a:r>
              <a:rPr lang="en-US" sz="1800" dirty="0"/>
              <a:t>, </a:t>
            </a:r>
            <a:r>
              <a:rPr lang="en-US" sz="1800" dirty="0" err="1"/>
              <a:t>Ke</a:t>
            </a:r>
            <a:r>
              <a:rPr lang="en-US" sz="1800" dirty="0"/>
              <a:t> Chen, and X. X. Xi</a:t>
            </a:r>
          </a:p>
          <a:p>
            <a:pPr marL="0" indent="0">
              <a:buNone/>
            </a:pPr>
            <a:r>
              <a:rPr lang="en-US" sz="1800" dirty="0" smtClean="0"/>
              <a:t>	IEEE </a:t>
            </a:r>
            <a:r>
              <a:rPr lang="en-US" sz="1800" dirty="0"/>
              <a:t>TRANSACTIONS ON APPLIED SUPERCONDUCTIVITY, VOL. 23, NO. 3, JUNE 2013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>
              <a:effectLst/>
            </a:endParaRP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14764" y="192158"/>
            <a:ext cx="551167" cy="365125"/>
          </a:xfrm>
        </p:spPr>
        <p:txBody>
          <a:bodyPr/>
          <a:lstStyle/>
          <a:p>
            <a:fld id="{2C1BEB07-8EF0-4BA5-9CFD-46D0BCA84EC7}" type="slidenum">
              <a:rPr lang="en-US" sz="1800" smtClean="0"/>
              <a:t>17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550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20168" y="1231107"/>
                <a:ext cx="482957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Where –</a:t>
                </a:r>
              </a:p>
              <a:p>
                <a:r>
                  <a:rPr lang="en-US" dirty="0" smtClean="0"/>
                  <a:t>A – is a constant depends on penetration depth, coherence length, Fermi velocity and mean free path</a:t>
                </a:r>
              </a:p>
              <a:p>
                <a:r>
                  <a:rPr lang="en-US" dirty="0" smtClean="0"/>
                  <a:t>f – Frequency			k – Boltzmann constant</a:t>
                </a:r>
              </a:p>
              <a:p>
                <a:r>
                  <a:rPr lang="en-US" dirty="0" smtClean="0"/>
                  <a:t>T – Temperature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baseline="-25000" dirty="0" smtClean="0"/>
                  <a:t>  </a:t>
                </a:r>
                <a:r>
                  <a:rPr lang="en-US" dirty="0" smtClean="0"/>
                  <a:t>- Energy gap</a:t>
                </a:r>
                <a:endParaRPr lang="en-US" baseline="-25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168" y="1231107"/>
                <a:ext cx="4829577" cy="1754326"/>
              </a:xfrm>
              <a:prstGeom prst="rect">
                <a:avLst/>
              </a:prstGeom>
              <a:blipFill rotWithShape="0">
                <a:blip r:embed="rId2"/>
                <a:stretch>
                  <a:fillRect l="-1136" t="-2083" r="-1136" b="-20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51538" y="1222257"/>
                <a:ext cx="2880575" cy="828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R</a:t>
                </a:r>
                <a:r>
                  <a:rPr lang="en-US" sz="2400" i="1" baseline="-25000" dirty="0"/>
                  <a:t>BCS</a:t>
                </a:r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𝑒𝑥𝑝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𝑇𝑐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𝑘𝑇</m:t>
                                </m:r>
                                <m:r>
                                  <a:rPr lang="en-US" sz="2400" b="0" i="1" baseline="-2500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538" y="1222257"/>
                <a:ext cx="2880575" cy="828625"/>
              </a:xfrm>
              <a:prstGeom prst="rect">
                <a:avLst/>
              </a:prstGeom>
              <a:blipFill rotWithShape="0">
                <a:blip r:embed="rId3"/>
                <a:stretch>
                  <a:fillRect l="-3171" b="-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8" y="2034768"/>
            <a:ext cx="6438229" cy="44818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33" y="427478"/>
            <a:ext cx="10058400" cy="1837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394" y="2265415"/>
            <a:ext cx="3686175" cy="1162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56" y="2622464"/>
            <a:ext cx="6305550" cy="27051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5998" cy="1905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350" y="759854"/>
            <a:ext cx="10668514" cy="597579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Superconducting </a:t>
            </a:r>
            <a:r>
              <a:rPr lang="en-US" dirty="0" smtClean="0">
                <a:solidFill>
                  <a:schemeClr val="bg1"/>
                </a:solidFill>
              </a:rPr>
              <a:t>MgB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Motivation &amp; </a:t>
            </a:r>
            <a:r>
              <a:rPr lang="en-US" dirty="0" smtClean="0">
                <a:solidFill>
                  <a:schemeClr val="bg1"/>
                </a:solidFill>
              </a:rPr>
              <a:t>Goal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Hybrid physical chemical vapor deposition (HPCVD) of M</a:t>
            </a:r>
            <a:r>
              <a:rPr lang="en-US" cap="none" dirty="0" smtClean="0">
                <a:solidFill>
                  <a:schemeClr val="bg1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B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at Temple </a:t>
            </a:r>
            <a:r>
              <a:rPr lang="en-US" dirty="0" smtClean="0">
                <a:solidFill>
                  <a:schemeClr val="bg1"/>
                </a:solidFill>
              </a:rPr>
              <a:t>University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MgB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growth on metal substrates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MgB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growth on 2” ceramic substrates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MgB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growth on Cu substrates by other groups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MgB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deposition on 2” Cu discs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Results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References</a:t>
            </a:r>
          </a:p>
          <a:p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03864" y="0"/>
            <a:ext cx="551167" cy="365125"/>
          </a:xfrm>
        </p:spPr>
        <p:txBody>
          <a:bodyPr/>
          <a:lstStyle/>
          <a:p>
            <a:fld id="{2C1BEB07-8EF0-4BA5-9CFD-46D0BCA84EC7}" type="slidenum">
              <a:rPr lang="en-US" sz="1800" smtClean="0"/>
              <a:t>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369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79" y="609599"/>
            <a:ext cx="8738404" cy="590711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1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21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384360" y="31337"/>
            <a:ext cx="7761078" cy="5027691"/>
            <a:chOff x="1429548" y="627175"/>
            <a:chExt cx="9581883" cy="62072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166" y="1326526"/>
              <a:ext cx="7134895" cy="550787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29548" y="931133"/>
              <a:ext cx="3631843" cy="47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MgCu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alloy peak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400018" y="1326526"/>
              <a:ext cx="772733" cy="10045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6207613" y="1026158"/>
              <a:ext cx="1558343" cy="19102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379588" y="931133"/>
              <a:ext cx="3631843" cy="47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MgCu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peak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602306" y="1326526"/>
              <a:ext cx="463639" cy="16098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134113" y="627175"/>
              <a:ext cx="3631843" cy="79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MgCu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alloy, MgB2 and Cu peaks overlap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9093" y="354503"/>
            <a:ext cx="654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XRD data of </a:t>
            </a:r>
            <a:r>
              <a:rPr lang="en-US" b="1" dirty="0" smtClean="0">
                <a:hlinkClick r:id="rId3" action="ppaction://hlinksldjump"/>
              </a:rPr>
              <a:t>MgB2 samples on</a:t>
            </a:r>
          </a:p>
          <a:p>
            <a:r>
              <a:rPr lang="en-US" b="1" dirty="0" err="1" smtClean="0">
                <a:hlinkClick r:id="rId3" action="ppaction://hlinksldjump"/>
              </a:rPr>
              <a:t>Nb</a:t>
            </a:r>
            <a:r>
              <a:rPr lang="en-US" b="1" dirty="0" smtClean="0">
                <a:hlinkClick r:id="rId3" action="ppaction://hlinksldjump"/>
              </a:rPr>
              <a:t> buffered Cu discs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396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7" y="242862"/>
            <a:ext cx="7920508" cy="58229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238704" y="5560109"/>
            <a:ext cx="224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 to Mg – B phase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7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707546" y="795666"/>
            <a:ext cx="6773731" cy="5270171"/>
            <a:chOff x="704725" y="1307387"/>
            <a:chExt cx="3738851" cy="2908941"/>
          </a:xfrm>
        </p:grpSpPr>
        <p:sp>
          <p:nvSpPr>
            <p:cNvPr id="6" name="TextBox 5"/>
            <p:cNvSpPr txBox="1"/>
            <p:nvPr/>
          </p:nvSpPr>
          <p:spPr>
            <a:xfrm>
              <a:off x="704725" y="2577192"/>
              <a:ext cx="550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H</a:t>
              </a:r>
              <a:endParaRPr lang="en-US" b="1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972671" y="1307387"/>
              <a:ext cx="2879171" cy="2908941"/>
              <a:chOff x="1326377" y="1000223"/>
              <a:chExt cx="5001137" cy="505284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326377" y="2128130"/>
                <a:ext cx="4999921" cy="3924942"/>
                <a:chOff x="759701" y="2115251"/>
                <a:chExt cx="4999921" cy="3924942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261595" y="2115251"/>
                  <a:ext cx="2498027" cy="3924942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9701" y="2115251"/>
                  <a:ext cx="2501894" cy="3924942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3047" y="4076165"/>
                <a:ext cx="880830" cy="196402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7288" y="4076165"/>
                <a:ext cx="900226" cy="1964028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678806" y="2009104"/>
                <a:ext cx="2266681" cy="10614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2223877" y="1815921"/>
                <a:ext cx="454929" cy="1931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343047" y="1000223"/>
                <a:ext cx="19962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Sample being tested</a:t>
                </a:r>
                <a:endParaRPr lang="en-US" sz="14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737606" y="1436866"/>
              <a:ext cx="1705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11.4 GHz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17547" y="2569755"/>
              <a:ext cx="610542" cy="37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</a:t>
              </a:r>
              <a:endParaRPr lang="en-US" b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93295" y="348916"/>
            <a:ext cx="271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SLAC system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817768" y="6065837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Back to SCLAC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8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4097" y="3685815"/>
            <a:ext cx="3702492" cy="31077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5" y="5162"/>
            <a:ext cx="8911687" cy="1280890"/>
          </a:xfrm>
        </p:spPr>
        <p:txBody>
          <a:bodyPr/>
          <a:lstStyle/>
          <a:p>
            <a:r>
              <a:rPr lang="en-US" dirty="0" smtClean="0"/>
              <a:t>Superconducting </a:t>
            </a:r>
            <a:r>
              <a:rPr lang="en-US" dirty="0" smtClean="0"/>
              <a:t>M</a:t>
            </a:r>
            <a:r>
              <a:rPr lang="en-US" cap="none" dirty="0" smtClean="0"/>
              <a:t>g</a:t>
            </a:r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93247" y="76091"/>
            <a:ext cx="551167" cy="365125"/>
          </a:xfrm>
        </p:spPr>
        <p:txBody>
          <a:bodyPr/>
          <a:lstStyle/>
          <a:p>
            <a:fld id="{652F6067-AC53-44E0-953A-DCC8101A9017}" type="slidenum">
              <a:rPr lang="en-US" sz="1800" smtClean="0"/>
              <a:t>3</a:t>
            </a:fld>
            <a:endParaRPr lang="en-US" sz="1800" dirty="0"/>
          </a:p>
        </p:txBody>
      </p:sp>
      <p:pic>
        <p:nvPicPr>
          <p:cNvPr id="10" name="Picture 4" descr="Sc_histor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651" y="144575"/>
            <a:ext cx="4873717" cy="341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7603" y="3979265"/>
            <a:ext cx="2669165" cy="19526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76464" y="6329375"/>
            <a:ext cx="271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Hexagonal structure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42938" y="3404852"/>
            <a:ext cx="3992795" cy="3451275"/>
            <a:chOff x="2603654" y="3423611"/>
            <a:chExt cx="3992795" cy="3451275"/>
          </a:xfrm>
        </p:grpSpPr>
        <p:graphicFrame>
          <p:nvGraphicFramePr>
            <p:cNvPr id="17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2603654" y="3423611"/>
            <a:ext cx="3695700" cy="3287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Graph" r:id="rId6" imgW="3539338" imgH="3149194" progId="Origin50.Graph">
                    <p:embed/>
                  </p:oleObj>
                </mc:Choice>
                <mc:Fallback>
                  <p:oleObj name="Graph" r:id="rId6" imgW="3539338" imgH="3149194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3654" y="3423611"/>
                          <a:ext cx="3695700" cy="32877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3139250" y="6536332"/>
              <a:ext cx="34571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cs typeface="Arial" charset="0"/>
                </a:rPr>
                <a:t>Xi </a:t>
              </a:r>
              <a:r>
                <a:rPr lang="en-US" sz="1600" i="1" dirty="0">
                  <a:solidFill>
                    <a:srgbClr val="0000FF"/>
                  </a:solidFill>
                  <a:cs typeface="Arial" charset="0"/>
                </a:rPr>
                <a:t>et al</a:t>
              </a:r>
              <a:r>
                <a:rPr lang="en-US" sz="1600" dirty="0">
                  <a:solidFill>
                    <a:srgbClr val="0000FF"/>
                  </a:solidFill>
                  <a:cs typeface="Arial" charset="0"/>
                </a:rPr>
                <a:t>, </a:t>
              </a:r>
              <a:r>
                <a:rPr lang="en-US" sz="1600" dirty="0" err="1">
                  <a:solidFill>
                    <a:srgbClr val="0000FF"/>
                  </a:solidFill>
                  <a:cs typeface="Arial" charset="0"/>
                </a:rPr>
                <a:t>Physica</a:t>
              </a:r>
              <a:r>
                <a:rPr lang="en-US" sz="1600" dirty="0">
                  <a:solidFill>
                    <a:srgbClr val="0000FF"/>
                  </a:solidFill>
                  <a:cs typeface="Arial" charset="0"/>
                </a:rPr>
                <a:t> C 456, 22 (2007)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06890" y="3759378"/>
            <a:ext cx="3507426" cy="2431270"/>
            <a:chOff x="5448401" y="911192"/>
            <a:chExt cx="3507426" cy="2431270"/>
          </a:xfrm>
        </p:grpSpPr>
        <p:pic>
          <p:nvPicPr>
            <p:cNvPr id="23" name="Picture 22" descr="Naturematerial_MgB2HpCVD-7.tif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401" y="911192"/>
              <a:ext cx="3507426" cy="2431270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 flipV="1">
              <a:off x="7713640" y="3224888"/>
              <a:ext cx="1229615" cy="20155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063047" y="2734429"/>
              <a:ext cx="702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 </a:t>
              </a:r>
              <a:r>
                <a:rPr lang="en-US" dirty="0" err="1" smtClean="0">
                  <a:solidFill>
                    <a:schemeClr val="bg1"/>
                  </a:solidFill>
                </a:rPr>
                <a:t>μm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635709" y="6409016"/>
            <a:ext cx="4201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Zeng</a:t>
            </a:r>
            <a:r>
              <a:rPr lang="en-US" sz="1600" dirty="0" smtClean="0"/>
              <a:t> </a:t>
            </a:r>
            <a:r>
              <a:rPr lang="en-US" sz="1600" dirty="0" err="1" smtClean="0"/>
              <a:t>et.al</a:t>
            </a:r>
            <a:r>
              <a:rPr lang="en-US" sz="1600" dirty="0" smtClean="0"/>
              <a:t>., Nature Materials, Vol.1, 2002 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1434916" y="1088982"/>
            <a:ext cx="5149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Discovered in </a:t>
            </a:r>
            <a:r>
              <a:rPr lang="en-US" sz="2000" dirty="0" smtClean="0">
                <a:solidFill>
                  <a:schemeClr val="bg1"/>
                </a:solidFill>
              </a:rPr>
              <a:t>2001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High </a:t>
            </a:r>
            <a:r>
              <a:rPr lang="en-US" sz="2000" dirty="0" smtClean="0">
                <a:solidFill>
                  <a:schemeClr val="bg1"/>
                </a:solidFill>
              </a:rPr>
              <a:t>transition temperature(</a:t>
            </a:r>
            <a:r>
              <a:rPr lang="en-US" sz="2000" dirty="0" err="1" smtClean="0">
                <a:solidFill>
                  <a:schemeClr val="bg1"/>
                </a:solidFill>
              </a:rPr>
              <a:t>Tc</a:t>
            </a:r>
            <a:r>
              <a:rPr lang="en-US" sz="2000" dirty="0" smtClean="0">
                <a:solidFill>
                  <a:schemeClr val="bg1"/>
                </a:solidFill>
              </a:rPr>
              <a:t>) ~39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Has </a:t>
            </a:r>
            <a:r>
              <a:rPr lang="en-US" sz="2000" dirty="0">
                <a:solidFill>
                  <a:schemeClr val="bg1"/>
                </a:solidFill>
              </a:rPr>
              <a:t>a</a:t>
            </a:r>
            <a:r>
              <a:rPr lang="en-US" sz="2000" dirty="0" smtClean="0">
                <a:solidFill>
                  <a:schemeClr val="bg1"/>
                </a:solidFill>
              </a:rPr>
              <a:t> hexagonal structure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06167" y="1399999"/>
            <a:ext cx="456497" cy="4367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96264" y="3473211"/>
            <a:ext cx="4096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http://www.ccas-web.org/superconductivity/#image1</a:t>
            </a:r>
          </a:p>
        </p:txBody>
      </p:sp>
    </p:spTree>
    <p:extLst>
      <p:ext uri="{BB962C8B-B14F-4D97-AF65-F5344CB8AC3E}">
        <p14:creationId xmlns:p14="http://schemas.microsoft.com/office/powerpoint/2010/main" val="345981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5998" cy="1905000"/>
          </a:xfrm>
        </p:spPr>
        <p:txBody>
          <a:bodyPr/>
          <a:lstStyle/>
          <a:p>
            <a:r>
              <a:rPr lang="en-US" dirty="0" smtClean="0"/>
              <a:t>Motivation &amp;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244" y="2073705"/>
            <a:ext cx="10642756" cy="447748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MgB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is one of the most promising superconducting material for SRF applications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	- high </a:t>
            </a:r>
            <a:r>
              <a:rPr lang="en-US" dirty="0" err="1">
                <a:solidFill>
                  <a:schemeClr val="bg1"/>
                </a:solidFill>
              </a:rPr>
              <a:t>Tc</a:t>
            </a:r>
            <a:r>
              <a:rPr lang="en-US" dirty="0">
                <a:solidFill>
                  <a:schemeClr val="bg1"/>
                </a:solidFill>
              </a:rPr>
              <a:t> (39 K)				 - low residual resistance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	- non weak link behavior between the grain boundaries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MgB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coated Cu cavities will have high thermal conductivity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Less expensive alternate for commonly used </a:t>
            </a:r>
            <a:r>
              <a:rPr lang="en-US" dirty="0" err="1" smtClean="0">
                <a:solidFill>
                  <a:schemeClr val="bg1"/>
                </a:solidFill>
              </a:rPr>
              <a:t>Nb</a:t>
            </a:r>
            <a:r>
              <a:rPr lang="en-US" dirty="0" smtClean="0">
                <a:solidFill>
                  <a:schemeClr val="bg1"/>
                </a:solidFill>
              </a:rPr>
              <a:t> bulk cavities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Developing a recipe to grow MgB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on large area Cu discs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RF characterization of the MgB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coated Cu discs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Coating MgB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on the inner walls of a 3 GHz Cu cavity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/>
          <a:lstStyle/>
          <a:p>
            <a:r>
              <a:rPr lang="en-US" sz="1800" dirty="0"/>
              <a:t>4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73487" y="1519707"/>
            <a:ext cx="3670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Motivations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3486" y="3943116"/>
            <a:ext cx="3670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Goals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95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0459"/>
            <a:ext cx="9905998" cy="6302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HPCVD of M</a:t>
            </a:r>
            <a:r>
              <a:rPr lang="en-US" cap="none" dirty="0" smtClean="0"/>
              <a:t>g</a:t>
            </a:r>
            <a:r>
              <a:rPr lang="en-US" dirty="0" smtClean="0"/>
              <a:t>B2 at Temple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/>
          <a:lstStyle/>
          <a:p>
            <a:fld id="{2C1BEB07-8EF0-4BA5-9CFD-46D0BCA84EC7}" type="slidenum">
              <a:rPr lang="en-US" sz="1800" smtClean="0"/>
              <a:t>5</a:t>
            </a:fld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7225" y="1657101"/>
            <a:ext cx="8141333" cy="4622941"/>
            <a:chOff x="1471587" y="1863165"/>
            <a:chExt cx="8141333" cy="4622941"/>
          </a:xfrm>
        </p:grpSpPr>
        <p:grpSp>
          <p:nvGrpSpPr>
            <p:cNvPr id="5" name="Group 4"/>
            <p:cNvGrpSpPr/>
            <p:nvPr/>
          </p:nvGrpSpPr>
          <p:grpSpPr>
            <a:xfrm>
              <a:off x="1471587" y="1863165"/>
              <a:ext cx="8141333" cy="4622941"/>
              <a:chOff x="543543" y="1085236"/>
              <a:chExt cx="8141333" cy="4622941"/>
            </a:xfrm>
          </p:grpSpPr>
          <p:grpSp>
            <p:nvGrpSpPr>
              <p:cNvPr id="8" name="Group 3"/>
              <p:cNvGrpSpPr>
                <a:grpSpLocks/>
              </p:cNvGrpSpPr>
              <p:nvPr/>
            </p:nvGrpSpPr>
            <p:grpSpPr bwMode="auto">
              <a:xfrm>
                <a:off x="543543" y="1085236"/>
                <a:ext cx="8141333" cy="4622941"/>
                <a:chOff x="755" y="837"/>
                <a:chExt cx="5068" cy="3666"/>
              </a:xfrm>
            </p:grpSpPr>
            <p:sp>
              <p:nvSpPr>
                <p:cNvPr id="1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755" y="837"/>
                  <a:ext cx="1568" cy="464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cs typeface="Arial" charset="0"/>
                    </a:rPr>
                    <a:t>get rid of oxygen</a:t>
                  </a:r>
                </a:p>
                <a:p>
                  <a:pPr eaLnBrk="1" hangingPunct="1"/>
                  <a:r>
                    <a:rPr lang="en-US" sz="1600" b="1" dirty="0">
                      <a:cs typeface="Arial" charset="0"/>
                    </a:rPr>
                    <a:t>prevent oxidation</a:t>
                  </a:r>
                </a:p>
              </p:txBody>
            </p:sp>
            <p:sp>
              <p:nvSpPr>
                <p:cNvPr id="12" name="Line 5"/>
                <p:cNvSpPr>
                  <a:spLocks noChangeShapeType="1"/>
                </p:cNvSpPr>
                <p:nvPr/>
              </p:nvSpPr>
              <p:spPr bwMode="auto">
                <a:xfrm flipH="1" flipV="1">
                  <a:off x="1746" y="1140"/>
                  <a:ext cx="772" cy="16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072" y="1076"/>
                  <a:ext cx="1751" cy="464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cs typeface="Arial" charset="0"/>
                    </a:rPr>
                    <a:t>make high Mg</a:t>
                  </a:r>
                </a:p>
                <a:p>
                  <a:pPr eaLnBrk="1" hangingPunct="1"/>
                  <a:r>
                    <a:rPr lang="en-US" sz="1600" b="1" dirty="0">
                      <a:cs typeface="Arial" charset="0"/>
                    </a:rPr>
                    <a:t>pressure possible</a:t>
                  </a:r>
                </a:p>
              </p:txBody>
            </p:sp>
            <p:sp>
              <p:nvSpPr>
                <p:cNvPr id="14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147" y="1158"/>
                  <a:ext cx="921" cy="132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778" y="2270"/>
                  <a:ext cx="1136" cy="268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cs typeface="Arial" charset="0"/>
                    </a:rPr>
                    <a:t>pure source of B</a:t>
                  </a:r>
                </a:p>
              </p:txBody>
            </p:sp>
            <p:sp>
              <p:nvSpPr>
                <p:cNvPr id="1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329" y="1928"/>
                  <a:ext cx="1345" cy="659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cs typeface="Arial" charset="0"/>
                    </a:rPr>
                    <a:t>B supply (B</a:t>
                  </a:r>
                  <a:r>
                    <a:rPr lang="en-US" sz="1600" b="1" baseline="-25000" dirty="0">
                      <a:cs typeface="Arial" charset="0"/>
                    </a:rPr>
                    <a:t>2</a:t>
                  </a:r>
                  <a:r>
                    <a:rPr lang="en-US" sz="1600" b="1" dirty="0">
                      <a:cs typeface="Arial" charset="0"/>
                    </a:rPr>
                    <a:t>H</a:t>
                  </a:r>
                  <a:r>
                    <a:rPr lang="en-US" sz="1600" b="1" baseline="-25000" dirty="0">
                      <a:cs typeface="Arial" charset="0"/>
                    </a:rPr>
                    <a:t>6</a:t>
                  </a:r>
                  <a:r>
                    <a:rPr lang="en-US" sz="1600" b="1" dirty="0">
                      <a:cs typeface="Arial" charset="0"/>
                    </a:rPr>
                    <a:t> flow rate) controls growth rate</a:t>
                  </a:r>
                </a:p>
              </p:txBody>
            </p:sp>
            <p:sp>
              <p:nvSpPr>
                <p:cNvPr id="19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877" y="1566"/>
                  <a:ext cx="473" cy="70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3018" y="1530"/>
                  <a:ext cx="1218" cy="53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3186" y="2724"/>
                  <a:ext cx="1080" cy="5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268" y="3134"/>
                  <a:ext cx="1095" cy="464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cs typeface="Arial" charset="0"/>
                    </a:rPr>
                    <a:t>Pure source of Mg</a:t>
                  </a:r>
                </a:p>
              </p:txBody>
            </p:sp>
            <p:sp>
              <p:nvSpPr>
                <p:cNvPr id="23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090" y="4039"/>
                  <a:ext cx="1676" cy="464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cs typeface="Arial" charset="0"/>
                    </a:rPr>
                    <a:t>high enough </a:t>
                  </a:r>
                  <a:r>
                    <a:rPr lang="en-US" sz="1600" b="1" i="1" dirty="0">
                      <a:cs typeface="Arial" charset="0"/>
                    </a:rPr>
                    <a:t>T</a:t>
                  </a:r>
                </a:p>
                <a:p>
                  <a:pPr eaLnBrk="1" hangingPunct="1"/>
                  <a:r>
                    <a:rPr lang="en-US" sz="1600" b="1" dirty="0">
                      <a:cs typeface="Arial" charset="0"/>
                    </a:rPr>
                    <a:t>for </a:t>
                  </a:r>
                  <a:r>
                    <a:rPr lang="en-US" sz="1600" b="1" dirty="0" smtClean="0">
                      <a:cs typeface="Arial" charset="0"/>
                    </a:rPr>
                    <a:t>epitaxy ~ 730 C</a:t>
                  </a:r>
                  <a:endParaRPr lang="en-US" sz="1600" b="1" dirty="0">
                    <a:cs typeface="Arial" charset="0"/>
                  </a:endParaRPr>
                </a:p>
              </p:txBody>
            </p:sp>
            <p:sp>
              <p:nvSpPr>
                <p:cNvPr id="25" name="Rectangle 19"/>
                <p:cNvSpPr>
                  <a:spLocks noChangeArrowheads="1"/>
                </p:cNvSpPr>
                <p:nvPr/>
              </p:nvSpPr>
              <p:spPr bwMode="auto">
                <a:xfrm>
                  <a:off x="3536" y="2355"/>
                  <a:ext cx="617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/>
                    <a:t>Substrate</a:t>
                  </a:r>
                </a:p>
                <a:p>
                  <a:endParaRPr lang="en-US" sz="1400" dirty="0"/>
                </a:p>
              </p:txBody>
            </p:sp>
            <p:grpSp>
              <p:nvGrpSpPr>
                <p:cNvPr id="26" name="Group 20"/>
                <p:cNvGrpSpPr>
                  <a:grpSpLocks/>
                </p:cNvGrpSpPr>
                <p:nvPr/>
              </p:nvGrpSpPr>
              <p:grpSpPr bwMode="auto">
                <a:xfrm>
                  <a:off x="2281" y="1201"/>
                  <a:ext cx="1298" cy="2754"/>
                  <a:chOff x="2281" y="1201"/>
                  <a:chExt cx="1298" cy="2754"/>
                </a:xfrm>
              </p:grpSpPr>
              <p:sp>
                <p:nvSpPr>
                  <p:cNvPr id="27" name="Rectangle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45" y="2686"/>
                    <a:ext cx="433" cy="6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8" name="Line 2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29" y="1580"/>
                    <a:ext cx="0" cy="3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lumMod val="65000"/>
                      </a:schemeClr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" name="Line 2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731" y="1580"/>
                    <a:ext cx="0" cy="3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lumMod val="65000"/>
                      </a:schemeClr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0" name="Group 2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93" y="2651"/>
                    <a:ext cx="116" cy="382"/>
                    <a:chOff x="1843" y="2245"/>
                    <a:chExt cx="159" cy="521"/>
                  </a:xfrm>
                </p:grpSpPr>
                <p:sp>
                  <p:nvSpPr>
                    <p:cNvPr id="62" name="Line 2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002" y="2245"/>
                      <a:ext cx="0" cy="5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lumMod val="65000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Line 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843" y="2245"/>
                      <a:ext cx="0" cy="5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lumMod val="65000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" name="Group 3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08" y="2084"/>
                    <a:ext cx="411" cy="390"/>
                    <a:chOff x="1847" y="1491"/>
                    <a:chExt cx="559" cy="531"/>
                  </a:xfrm>
                </p:grpSpPr>
                <p:sp>
                  <p:nvSpPr>
                    <p:cNvPr id="60" name="Line 2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847" y="1491"/>
                      <a:ext cx="228" cy="53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lumMod val="65000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2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003" y="1491"/>
                      <a:ext cx="403" cy="5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lumMod val="65000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2" name="Line 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980" y="1580"/>
                    <a:ext cx="0" cy="3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lumMod val="65000"/>
                      </a:schemeClr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" name="Line 3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82" y="1580"/>
                    <a:ext cx="0" cy="3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lumMod val="65000"/>
                      </a:schemeClr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4" name="Group 32"/>
                  <p:cNvGrpSpPr>
                    <a:grpSpLocks noChangeAspect="1"/>
                  </p:cNvGrpSpPr>
                  <p:nvPr/>
                </p:nvGrpSpPr>
                <p:grpSpPr bwMode="auto">
                  <a:xfrm flipH="1">
                    <a:off x="2997" y="2084"/>
                    <a:ext cx="410" cy="390"/>
                    <a:chOff x="1847" y="1491"/>
                    <a:chExt cx="559" cy="531"/>
                  </a:xfrm>
                </p:grpSpPr>
                <p:sp>
                  <p:nvSpPr>
                    <p:cNvPr id="58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847" y="1491"/>
                      <a:ext cx="228" cy="53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lumMod val="65000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Line 3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003" y="1491"/>
                      <a:ext cx="403" cy="5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lumMod val="65000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5" name="Group 3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56" y="2651"/>
                    <a:ext cx="73" cy="382"/>
                    <a:chOff x="1903" y="2245"/>
                    <a:chExt cx="99" cy="521"/>
                  </a:xfrm>
                </p:grpSpPr>
                <p:sp>
                  <p:nvSpPr>
                    <p:cNvPr id="56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002" y="2245"/>
                      <a:ext cx="0" cy="5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lumMod val="65000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" name="Line 3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903" y="2245"/>
                      <a:ext cx="0" cy="5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lumMod val="65000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" name="Group 3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90" y="3177"/>
                    <a:ext cx="116" cy="383"/>
                    <a:chOff x="1843" y="2245"/>
                    <a:chExt cx="159" cy="521"/>
                  </a:xfrm>
                </p:grpSpPr>
                <p:sp>
                  <p:nvSpPr>
                    <p:cNvPr id="54" name="Line 3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002" y="2245"/>
                      <a:ext cx="0" cy="5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lumMod val="65000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" name="Line 4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843" y="2245"/>
                      <a:ext cx="0" cy="5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lumMod val="65000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7" name="Group 4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53" y="3177"/>
                    <a:ext cx="73" cy="383"/>
                    <a:chOff x="1903" y="2245"/>
                    <a:chExt cx="99" cy="521"/>
                  </a:xfrm>
                </p:grpSpPr>
                <p:sp>
                  <p:nvSpPr>
                    <p:cNvPr id="52" name="Line 4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002" y="2245"/>
                      <a:ext cx="0" cy="5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lumMod val="65000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" name="Line 4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903" y="2245"/>
                      <a:ext cx="0" cy="5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lumMod val="65000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" name="AutoShape 44" descr="10%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90" y="2465"/>
                    <a:ext cx="188" cy="161"/>
                  </a:xfrm>
                  <a:prstGeom prst="cloudCallout">
                    <a:avLst>
                      <a:gd name="adj1" fmla="val -44681"/>
                      <a:gd name="adj2" fmla="val 69875"/>
                    </a:avLst>
                  </a:prstGeom>
                  <a:pattFill prst="pct10">
                    <a:fgClr>
                      <a:srgbClr val="008000"/>
                    </a:fgClr>
                    <a:bgClr>
                      <a:schemeClr val="bg1"/>
                    </a:bgClr>
                  </a:pattFill>
                  <a:ln w="9525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>
                      <a:solidFill>
                        <a:srgbClr val="008000"/>
                      </a:solidFill>
                    </a:endParaRPr>
                  </a:p>
                </p:txBody>
              </p:sp>
              <p:sp>
                <p:nvSpPr>
                  <p:cNvPr id="39" name="AutoShape 45" descr="10%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2923" y="2475"/>
                    <a:ext cx="188" cy="162"/>
                  </a:xfrm>
                  <a:prstGeom prst="cloudCallout">
                    <a:avLst>
                      <a:gd name="adj1" fmla="val -44685"/>
                      <a:gd name="adj2" fmla="val 69750"/>
                    </a:avLst>
                  </a:prstGeom>
                  <a:pattFill prst="pct10">
                    <a:fgClr>
                      <a:srgbClr val="008000"/>
                    </a:fgClr>
                    <a:bgClr>
                      <a:schemeClr val="bg1"/>
                    </a:bgClr>
                  </a:pattFill>
                  <a:ln w="9525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>
                      <a:solidFill>
                        <a:srgbClr val="008000"/>
                      </a:solidFill>
                    </a:endParaRPr>
                  </a:p>
                </p:txBody>
              </p:sp>
              <p:sp>
                <p:nvSpPr>
                  <p:cNvPr id="40" name="Text Box 46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281" y="1201"/>
                    <a:ext cx="1131" cy="4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1400" dirty="0"/>
                      <a:t>H</a:t>
                    </a:r>
                    <a:r>
                      <a:rPr lang="en-US" sz="1400" baseline="-25000" dirty="0"/>
                      <a:t>2</a:t>
                    </a:r>
                    <a:r>
                      <a:rPr lang="en-US" sz="1400" dirty="0"/>
                      <a:t> (~40 </a:t>
                    </a:r>
                    <a:r>
                      <a:rPr lang="en-US" sz="1400" dirty="0" err="1"/>
                      <a:t>Torr</a:t>
                    </a:r>
                    <a:r>
                      <a:rPr lang="en-US" sz="1400" dirty="0"/>
                      <a:t>)</a:t>
                    </a:r>
                  </a:p>
                  <a:p>
                    <a:pPr algn="ctr" eaLnBrk="1" hangingPunct="1"/>
                    <a:r>
                      <a:rPr lang="en-US" sz="1400" dirty="0"/>
                      <a:t>B</a:t>
                    </a:r>
                    <a:r>
                      <a:rPr lang="en-US" sz="1400" baseline="-25000" dirty="0"/>
                      <a:t>2</a:t>
                    </a:r>
                    <a:r>
                      <a:rPr lang="en-US" sz="1400" dirty="0"/>
                      <a:t>H</a:t>
                    </a:r>
                    <a:r>
                      <a:rPr lang="en-US" sz="1400" baseline="-25000" dirty="0"/>
                      <a:t>6</a:t>
                    </a:r>
                    <a:r>
                      <a:rPr lang="en-US" sz="1400" dirty="0"/>
                      <a:t> (~ 2 - 40 </a:t>
                    </a:r>
                    <a:r>
                      <a:rPr lang="en-US" sz="1400" dirty="0" err="1"/>
                      <a:t>sccm</a:t>
                    </a:r>
                    <a:r>
                      <a:rPr lang="en-US" sz="1400" dirty="0"/>
                      <a:t>)</a:t>
                    </a:r>
                  </a:p>
                </p:txBody>
              </p:sp>
              <p:sp>
                <p:nvSpPr>
                  <p:cNvPr id="41" name="Text Box 47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858" y="2274"/>
                    <a:ext cx="300" cy="2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600" b="1" dirty="0"/>
                      <a:t>Mg</a:t>
                    </a:r>
                  </a:p>
                </p:txBody>
              </p:sp>
              <p:grpSp>
                <p:nvGrpSpPr>
                  <p:cNvPr id="42" name="Group 4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291" y="1514"/>
                    <a:ext cx="1231" cy="2333"/>
                    <a:chOff x="1822" y="1216"/>
                    <a:chExt cx="1675" cy="2222"/>
                  </a:xfrm>
                </p:grpSpPr>
                <p:sp>
                  <p:nvSpPr>
                    <p:cNvPr id="50" name="Line 5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822" y="1300"/>
                      <a:ext cx="0" cy="2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" name="Line 5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497" y="1216"/>
                      <a:ext cx="0" cy="222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oup 5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10" y="2742"/>
                    <a:ext cx="724" cy="1213"/>
                    <a:chOff x="856" y="2824"/>
                    <a:chExt cx="987" cy="1055"/>
                  </a:xfrm>
                </p:grpSpPr>
                <p:sp>
                  <p:nvSpPr>
                    <p:cNvPr id="47" name="Rectangle 60" descr="30%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56" y="2928"/>
                      <a:ext cx="987" cy="951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48" name="Rectangle 6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2824"/>
                      <a:ext cx="192" cy="4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49" name="Rectangle 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12" y="2824"/>
                      <a:ext cx="192" cy="4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44" name="Oval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21" y="2698"/>
                    <a:ext cx="133" cy="102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5" name="Oval 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70" y="2698"/>
                    <a:ext cx="133" cy="102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6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52" y="2494"/>
                    <a:ext cx="627" cy="18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2134" y="2777"/>
                  <a:ext cx="432" cy="130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3356387" y="3563502"/>
                <a:ext cx="1170219" cy="9287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94136" y="3490022"/>
                <a:ext cx="668270" cy="6431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424013" y="4206161"/>
              <a:ext cx="828567" cy="310713"/>
            </a:xfrm>
            <a:prstGeom prst="rect">
              <a:avLst/>
            </a:prstGeom>
          </p:spPr>
        </p:pic>
        <p:sp>
          <p:nvSpPr>
            <p:cNvPr id="7" name="Rectangle 19"/>
            <p:cNvSpPr>
              <a:spLocks noChangeArrowheads="1"/>
            </p:cNvSpPr>
            <p:nvPr/>
          </p:nvSpPr>
          <p:spPr bwMode="auto">
            <a:xfrm>
              <a:off x="5982257" y="4871511"/>
              <a:ext cx="1024639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Sample </a:t>
              </a:r>
            </a:p>
            <a:p>
              <a:r>
                <a:rPr lang="en-US" sz="1400" dirty="0" smtClean="0"/>
                <a:t>holder sits</a:t>
              </a:r>
            </a:p>
            <a:p>
              <a:r>
                <a:rPr lang="en-US" sz="1400" dirty="0" smtClean="0"/>
                <a:t>on the</a:t>
              </a:r>
            </a:p>
            <a:p>
              <a:r>
                <a:rPr lang="en-US" sz="1400" dirty="0" smtClean="0"/>
                <a:t> resistive </a:t>
              </a:r>
            </a:p>
            <a:p>
              <a:r>
                <a:rPr lang="en-US" sz="1400" dirty="0" smtClean="0"/>
                <a:t>heater</a:t>
              </a:r>
            </a:p>
            <a:p>
              <a:endParaRPr lang="en-US" sz="14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162" y="1104876"/>
            <a:ext cx="3784060" cy="4326735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8372162" y="463639"/>
            <a:ext cx="354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Pressure</a:t>
            </a:r>
            <a:r>
              <a:rPr lang="en-US" dirty="0" smtClean="0"/>
              <a:t> – Temperature phase diagram for Mg – B system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8276929" y="5550359"/>
            <a:ext cx="4099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Liu Z K, </a:t>
            </a:r>
            <a:r>
              <a:rPr lang="en-US" sz="1200" dirty="0" err="1"/>
              <a:t>Schlom</a:t>
            </a:r>
            <a:r>
              <a:rPr lang="en-US" sz="1200" dirty="0"/>
              <a:t> D G, Li Q and Xi X </a:t>
            </a:r>
            <a:r>
              <a:rPr lang="en-US" sz="1200" dirty="0" err="1"/>
              <a:t>X</a:t>
            </a:r>
            <a:r>
              <a:rPr lang="en-US" sz="1200" dirty="0"/>
              <a:t> 2001</a:t>
            </a:r>
          </a:p>
          <a:p>
            <a:r>
              <a:rPr lang="en-US" sz="1200" dirty="0"/>
              <a:t>Thermodynamics of the Mg–B system: </a:t>
            </a:r>
            <a:r>
              <a:rPr lang="en-US" sz="1200" dirty="0" smtClean="0"/>
              <a:t>implications</a:t>
            </a:r>
          </a:p>
          <a:p>
            <a:r>
              <a:rPr lang="en-US" sz="1200" dirty="0" smtClean="0"/>
              <a:t>for the deposition </a:t>
            </a:r>
            <a:r>
              <a:rPr lang="en-US" sz="1200" dirty="0"/>
              <a:t>of MgB2 thin films </a:t>
            </a:r>
            <a:r>
              <a:rPr lang="en-US" sz="1200" i="1" dirty="0"/>
              <a:t>Appl. Phys. </a:t>
            </a:r>
            <a:r>
              <a:rPr lang="en-US" sz="1200" i="1" dirty="0" err="1"/>
              <a:t>Lett</a:t>
            </a:r>
            <a:r>
              <a:rPr lang="en-US" sz="1200" i="1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4426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574" y="136860"/>
            <a:ext cx="9905998" cy="7984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</a:t>
            </a:r>
            <a:r>
              <a:rPr lang="en-US" cap="none" dirty="0" smtClean="0"/>
              <a:t>g</a:t>
            </a:r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 growth on Metal substrates using HPCVD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8220" y="1841694"/>
            <a:ext cx="6176659" cy="40697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4470" y="10506"/>
            <a:ext cx="551167" cy="365125"/>
          </a:xfrm>
        </p:spPr>
        <p:txBody>
          <a:bodyPr/>
          <a:lstStyle/>
          <a:p>
            <a:fld id="{2C1BEB07-8EF0-4BA5-9CFD-46D0BCA84EC7}" type="slidenum">
              <a:rPr lang="en-US" sz="1800" smtClean="0"/>
              <a:t>6</a:t>
            </a:fld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4028006"/>
            <a:ext cx="6022345" cy="1860729"/>
            <a:chOff x="28574" y="4972229"/>
            <a:chExt cx="6022345" cy="18607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8" b="1014"/>
            <a:stretch/>
          </p:blipFill>
          <p:spPr>
            <a:xfrm>
              <a:off x="4422144" y="4972229"/>
              <a:ext cx="1628775" cy="186072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4" y="4972229"/>
              <a:ext cx="4924425" cy="184785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24773" y="1249251"/>
            <a:ext cx="51515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MgB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was grown on metal substrates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Deposition temperature ~ 700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300 nm MgB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were grown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Tc</a:t>
            </a:r>
            <a:r>
              <a:rPr lang="en-US" dirty="0" smtClean="0">
                <a:solidFill>
                  <a:schemeClr val="bg1"/>
                </a:solidFill>
              </a:rPr>
              <a:t> ~ 39 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2718" y="5976955"/>
            <a:ext cx="650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Chenggang</a:t>
            </a:r>
            <a:r>
              <a:rPr lang="en-US" sz="1200" b="1" dirty="0"/>
              <a:t> Zhuang · </a:t>
            </a:r>
            <a:r>
              <a:rPr lang="en-US" sz="1200" b="1" dirty="0" err="1"/>
              <a:t>Teng</a:t>
            </a:r>
            <a:r>
              <a:rPr lang="en-US" sz="1200" b="1" dirty="0"/>
              <a:t> Tan · Alex </a:t>
            </a:r>
            <a:r>
              <a:rPr lang="en-US" sz="1200" b="1" dirty="0" err="1"/>
              <a:t>Krick</a:t>
            </a:r>
            <a:r>
              <a:rPr lang="en-US" sz="1200" b="1" dirty="0"/>
              <a:t> ·</a:t>
            </a:r>
          </a:p>
          <a:p>
            <a:r>
              <a:rPr lang="en-US" sz="1200" b="1" dirty="0" err="1"/>
              <a:t>Qingyu</a:t>
            </a:r>
            <a:r>
              <a:rPr lang="en-US" sz="1200" b="1" dirty="0"/>
              <a:t> Lei ·</a:t>
            </a:r>
            <a:r>
              <a:rPr lang="en-US" sz="1200" b="1" dirty="0" err="1"/>
              <a:t>Ke</a:t>
            </a:r>
            <a:r>
              <a:rPr lang="en-US" sz="1200" b="1" dirty="0"/>
              <a:t> Chen · X.X. </a:t>
            </a:r>
            <a:r>
              <a:rPr lang="en-US" sz="1200" b="1" dirty="0" smtClean="0"/>
              <a:t>Xi</a:t>
            </a:r>
          </a:p>
          <a:p>
            <a:r>
              <a:rPr lang="en-US" sz="1200" dirty="0"/>
              <a:t>J </a:t>
            </a:r>
            <a:r>
              <a:rPr lang="en-US" sz="1200" dirty="0" err="1"/>
              <a:t>Supercond</a:t>
            </a:r>
            <a:r>
              <a:rPr lang="en-US" sz="1200" dirty="0"/>
              <a:t> Nov </a:t>
            </a:r>
            <a:r>
              <a:rPr lang="en-US" sz="1200" dirty="0" err="1"/>
              <a:t>Magn</a:t>
            </a:r>
            <a:r>
              <a:rPr lang="en-US" sz="1200" dirty="0"/>
              <a:t> (2013) 26:1563–1568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3421" y="3280576"/>
            <a:ext cx="539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Mg readily reacts with Cu at high temperature</a:t>
            </a:r>
          </a:p>
          <a:p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                    MgCu</a:t>
            </a:r>
            <a:r>
              <a:rPr lang="en-US" baseline="-25000" dirty="0" smtClean="0">
                <a:solidFill>
                  <a:srgbClr val="FFC000"/>
                </a:solidFill>
              </a:rPr>
              <a:t>2</a:t>
            </a:r>
            <a:r>
              <a:rPr lang="en-US" dirty="0" smtClean="0">
                <a:solidFill>
                  <a:srgbClr val="FFC000"/>
                </a:solidFill>
              </a:rPr>
              <a:t> and Mg</a:t>
            </a:r>
            <a:r>
              <a:rPr lang="en-US" baseline="-25000" dirty="0" smtClean="0">
                <a:solidFill>
                  <a:srgbClr val="FFC000"/>
                </a:solidFill>
              </a:rPr>
              <a:t>2</a:t>
            </a:r>
            <a:r>
              <a:rPr lang="en-US" dirty="0" smtClean="0">
                <a:solidFill>
                  <a:srgbClr val="FFC000"/>
                </a:solidFill>
              </a:rPr>
              <a:t>Cu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127" y="332544"/>
            <a:ext cx="9905998" cy="11462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</a:t>
            </a:r>
            <a:r>
              <a:rPr lang="en-US" cap="none" dirty="0" smtClean="0"/>
              <a:t>g</a:t>
            </a:r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 Film growth on </a:t>
            </a:r>
            <a:br>
              <a:rPr lang="en-US" dirty="0" smtClean="0"/>
            </a:br>
            <a:r>
              <a:rPr lang="en-US" dirty="0" smtClean="0"/>
              <a:t>2” ceramic substrates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B07-8EF0-4BA5-9CFD-46D0BCA84EC7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155" y="348601"/>
            <a:ext cx="2969570" cy="3309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394" y="375812"/>
            <a:ext cx="4007980" cy="3279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72" y="3337338"/>
            <a:ext cx="2849148" cy="33097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566" y="1544595"/>
            <a:ext cx="45174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HPCVD setup was scaled up to accommodate 2” substrates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2” sapphire discs were coated successfully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Tc</a:t>
            </a:r>
            <a:r>
              <a:rPr lang="en-US" dirty="0" smtClean="0">
                <a:solidFill>
                  <a:schemeClr val="bg1"/>
                </a:solidFill>
              </a:rPr>
              <a:t> ~ 39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50048"/>
          <a:stretch/>
        </p:blipFill>
        <p:spPr>
          <a:xfrm>
            <a:off x="4995155" y="3885778"/>
            <a:ext cx="3510576" cy="2367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49952"/>
          <a:stretch/>
        </p:blipFill>
        <p:spPr>
          <a:xfrm>
            <a:off x="8565161" y="3885778"/>
            <a:ext cx="3510576" cy="2371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48104" y="6257764"/>
            <a:ext cx="556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Teng</a:t>
            </a:r>
            <a:r>
              <a:rPr lang="en-US" sz="1200" dirty="0"/>
              <a:t> Tan, </a:t>
            </a:r>
            <a:r>
              <a:rPr lang="en-US" sz="1200" dirty="0" err="1"/>
              <a:t>Chenggang</a:t>
            </a:r>
            <a:r>
              <a:rPr lang="en-US" sz="1200" dirty="0"/>
              <a:t> Zhuang, Alex </a:t>
            </a:r>
            <a:r>
              <a:rPr lang="en-US" sz="1200" dirty="0" err="1"/>
              <a:t>Krick</a:t>
            </a:r>
            <a:r>
              <a:rPr lang="en-US" sz="1200" dirty="0"/>
              <a:t>, </a:t>
            </a:r>
            <a:r>
              <a:rPr lang="en-US" sz="1200" dirty="0" err="1"/>
              <a:t>Ke</a:t>
            </a:r>
            <a:r>
              <a:rPr lang="en-US" sz="1200" dirty="0"/>
              <a:t> Chen, and X. X. </a:t>
            </a:r>
            <a:r>
              <a:rPr lang="en-US" sz="1200" dirty="0" smtClean="0"/>
              <a:t>Xi</a:t>
            </a:r>
          </a:p>
          <a:p>
            <a:r>
              <a:rPr lang="en-US" sz="1200" dirty="0"/>
              <a:t>IEEE TRANSACTIONS ON APPLIED SUPERCONDUCTIVITY, VOL. 23, NO. 3, JUNE 2013</a:t>
            </a:r>
            <a:endParaRPr lang="en-US" sz="1200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1640833" y="0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511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5998" cy="11330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MgB</a:t>
            </a:r>
            <a:r>
              <a:rPr lang="en-US" baseline="-25000" dirty="0"/>
              <a:t>2</a:t>
            </a:r>
            <a:r>
              <a:rPr lang="en-US" dirty="0" smtClean="0"/>
              <a:t> growth on Cu substrates by other groups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/>
          <a:lstStyle/>
          <a:p>
            <a:fld id="{2C1BEB07-8EF0-4BA5-9CFD-46D0BCA84EC7}" type="slidenum">
              <a:rPr lang="en-US" sz="1800" smtClean="0"/>
              <a:t>8</a:t>
            </a:fld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11" y="2344489"/>
            <a:ext cx="5312765" cy="439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9" y="2326627"/>
            <a:ext cx="5618006" cy="43911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069" y="1403297"/>
            <a:ext cx="709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 </a:t>
            </a:r>
            <a:endParaRPr lang="en-US" dirty="0"/>
          </a:p>
          <a:p>
            <a:r>
              <a:rPr lang="en-US" dirty="0" smtClean="0"/>
              <a:t>M</a:t>
            </a:r>
            <a:r>
              <a:rPr lang="en-US" dirty="0"/>
              <a:t>. </a:t>
            </a:r>
            <a:r>
              <a:rPr lang="en-US" dirty="0" err="1"/>
              <a:t>Ranot</a:t>
            </a:r>
            <a:r>
              <a:rPr lang="en-US" dirty="0"/>
              <a:t> and W. N. Kang,  Current Applied Physics </a:t>
            </a:r>
            <a:r>
              <a:rPr lang="en-US" b="1" dirty="0"/>
              <a:t>12</a:t>
            </a:r>
            <a:r>
              <a:rPr lang="en-US" dirty="0"/>
              <a:t> (2), 353 (2012).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1744" y="4567366"/>
            <a:ext cx="57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(a)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016" y="5006371"/>
            <a:ext cx="57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(b)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6288" y="5459025"/>
            <a:ext cx="57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(c)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6289" y="5895752"/>
            <a:ext cx="57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(d)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069" y="1175831"/>
            <a:ext cx="1032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MgB2 coated Cu tapes by using HPCVD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32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5998" cy="816372"/>
          </a:xfrm>
        </p:spPr>
        <p:txBody>
          <a:bodyPr/>
          <a:lstStyle/>
          <a:p>
            <a:r>
              <a:rPr lang="en-US" dirty="0" smtClean="0"/>
              <a:t>M</a:t>
            </a:r>
            <a:r>
              <a:rPr lang="en-US" cap="none" dirty="0" smtClean="0"/>
              <a:t>g</a:t>
            </a:r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deposition on 2” </a:t>
            </a:r>
            <a:r>
              <a:rPr lang="en-US" dirty="0" smtClean="0"/>
              <a:t>C</a:t>
            </a:r>
            <a:r>
              <a:rPr lang="en-US" cap="none" dirty="0" smtClean="0"/>
              <a:t>u</a:t>
            </a:r>
            <a:r>
              <a:rPr lang="en-US" dirty="0" smtClean="0"/>
              <a:t> </a:t>
            </a:r>
            <a:r>
              <a:rPr lang="en-US" dirty="0" smtClean="0"/>
              <a:t>discs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/>
          <a:lstStyle/>
          <a:p>
            <a:fld id="{2C1BEB07-8EF0-4BA5-9CFD-46D0BCA84EC7}" type="slidenum">
              <a:rPr lang="en-US" sz="1800" smtClean="0"/>
              <a:t>9</a:t>
            </a:fld>
            <a:endParaRPr lang="en-US" sz="18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238839" y="1935403"/>
            <a:ext cx="4262321" cy="3717691"/>
            <a:chOff x="7598898" y="2482853"/>
            <a:chExt cx="4262321" cy="3717691"/>
          </a:xfrm>
        </p:grpSpPr>
        <p:sp>
          <p:nvSpPr>
            <p:cNvPr id="66" name="TextBox 65"/>
            <p:cNvSpPr txBox="1"/>
            <p:nvPr/>
          </p:nvSpPr>
          <p:spPr>
            <a:xfrm>
              <a:off x="10551560" y="2482853"/>
              <a:ext cx="1309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~450 C</a:t>
              </a:r>
              <a:endParaRPr lang="en-US" dirty="0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7598898" y="2729919"/>
              <a:ext cx="3377849" cy="3470625"/>
              <a:chOff x="7544306" y="2757215"/>
              <a:chExt cx="3377849" cy="3470625"/>
            </a:xfrm>
          </p:grpSpPr>
          <p:grpSp>
            <p:nvGrpSpPr>
              <p:cNvPr id="68" name="Group 147"/>
              <p:cNvGrpSpPr>
                <a:grpSpLocks/>
              </p:cNvGrpSpPr>
              <p:nvPr/>
            </p:nvGrpSpPr>
            <p:grpSpPr bwMode="auto">
              <a:xfrm>
                <a:off x="7773311" y="3623924"/>
                <a:ext cx="2814150" cy="1779558"/>
                <a:chOff x="2820475" y="1860992"/>
                <a:chExt cx="7029728" cy="3032164"/>
              </a:xfrm>
            </p:grpSpPr>
            <p:sp>
              <p:nvSpPr>
                <p:cNvPr id="79" name="Rectangle 78"/>
                <p:cNvSpPr/>
                <p:nvPr/>
              </p:nvSpPr>
              <p:spPr>
                <a:xfrm>
                  <a:off x="3231436" y="3787402"/>
                  <a:ext cx="6274331" cy="1033787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0" name="L-Shape 79"/>
                <p:cNvSpPr/>
                <p:nvPr/>
              </p:nvSpPr>
              <p:spPr>
                <a:xfrm rot="10800000">
                  <a:off x="8512154" y="3335572"/>
                  <a:ext cx="993613" cy="914504"/>
                </a:xfrm>
                <a:prstGeom prst="corner">
                  <a:avLst>
                    <a:gd name="adj1" fmla="val 8473"/>
                    <a:gd name="adj2" fmla="val 9993"/>
                  </a:avLst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8822162" y="3689806"/>
                  <a:ext cx="503430" cy="8042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2" name="L-Shape 81"/>
                <p:cNvSpPr/>
                <p:nvPr/>
              </p:nvSpPr>
              <p:spPr>
                <a:xfrm rot="10800000" flipH="1">
                  <a:off x="3231436" y="3360874"/>
                  <a:ext cx="990963" cy="889201"/>
                </a:xfrm>
                <a:prstGeom prst="corner">
                  <a:avLst>
                    <a:gd name="adj1" fmla="val 7528"/>
                    <a:gd name="adj2" fmla="val 8739"/>
                  </a:avLst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3424858" y="3648239"/>
                  <a:ext cx="500782" cy="8331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4275391" y="3787402"/>
                  <a:ext cx="4186420" cy="334355"/>
                </a:xfrm>
                <a:prstGeom prst="rect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3424858" y="3787402"/>
                  <a:ext cx="500782" cy="69401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accent3">
                      <a:lumMod val="8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8816863" y="3798246"/>
                  <a:ext cx="503430" cy="6958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accent3">
                      <a:lumMod val="8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7" name="Cloud Callout 86"/>
                <p:cNvSpPr/>
                <p:nvPr/>
              </p:nvSpPr>
              <p:spPr>
                <a:xfrm>
                  <a:off x="3424858" y="3445819"/>
                  <a:ext cx="1253277" cy="327124"/>
                </a:xfrm>
                <a:prstGeom prst="cloudCallou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accent3">
                      <a:lumMod val="8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8" name="Cloud Callout 87"/>
                <p:cNvSpPr/>
                <p:nvPr/>
              </p:nvSpPr>
              <p:spPr>
                <a:xfrm rot="11119776">
                  <a:off x="7974279" y="3445819"/>
                  <a:ext cx="1255926" cy="327124"/>
                </a:xfrm>
                <a:prstGeom prst="cloudCallout">
                  <a:avLst>
                    <a:gd name="adj1" fmla="val -38793"/>
                    <a:gd name="adj2" fmla="val -7100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accent3">
                      <a:lumMod val="8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89" name="Group 165"/>
                <p:cNvGrpSpPr>
                  <a:grpSpLocks/>
                </p:cNvGrpSpPr>
                <p:nvPr/>
              </p:nvGrpSpPr>
              <p:grpSpPr bwMode="auto">
                <a:xfrm>
                  <a:off x="2954491" y="3441726"/>
                  <a:ext cx="309172" cy="1451430"/>
                  <a:chOff x="2954491" y="3441726"/>
                  <a:chExt cx="309172" cy="1451430"/>
                </a:xfrm>
              </p:grpSpPr>
              <p:sp>
                <p:nvSpPr>
                  <p:cNvPr id="103" name="Oval 102"/>
                  <p:cNvSpPr/>
                  <p:nvPr/>
                </p:nvSpPr>
                <p:spPr>
                  <a:xfrm>
                    <a:off x="2954491" y="3441726"/>
                    <a:ext cx="289858" cy="41467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04" name="Oval 103"/>
                  <p:cNvSpPr/>
                  <p:nvPr/>
                </p:nvSpPr>
                <p:spPr>
                  <a:xfrm>
                    <a:off x="2965222" y="3787311"/>
                    <a:ext cx="289858" cy="41467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05" name="Oval 104"/>
                  <p:cNvSpPr/>
                  <p:nvPr/>
                </p:nvSpPr>
                <p:spPr>
                  <a:xfrm>
                    <a:off x="2963074" y="4132896"/>
                    <a:ext cx="289858" cy="41467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06" name="Oval 105"/>
                  <p:cNvSpPr/>
                  <p:nvPr/>
                </p:nvSpPr>
                <p:spPr>
                  <a:xfrm>
                    <a:off x="2973805" y="4478481"/>
                    <a:ext cx="289858" cy="41467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90" name="Group 166"/>
                <p:cNvGrpSpPr>
                  <a:grpSpLocks/>
                </p:cNvGrpSpPr>
                <p:nvPr/>
              </p:nvGrpSpPr>
              <p:grpSpPr bwMode="auto">
                <a:xfrm>
                  <a:off x="9494821" y="3400941"/>
                  <a:ext cx="309172" cy="1451430"/>
                  <a:chOff x="2954491" y="3441726"/>
                  <a:chExt cx="309172" cy="1451430"/>
                </a:xfrm>
              </p:grpSpPr>
              <p:sp>
                <p:nvSpPr>
                  <p:cNvPr id="99" name="Oval 98"/>
                  <p:cNvSpPr/>
                  <p:nvPr/>
                </p:nvSpPr>
                <p:spPr>
                  <a:xfrm>
                    <a:off x="2954491" y="3441726"/>
                    <a:ext cx="289858" cy="41467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00" name="Oval 99"/>
                  <p:cNvSpPr/>
                  <p:nvPr/>
                </p:nvSpPr>
                <p:spPr>
                  <a:xfrm>
                    <a:off x="2965222" y="3787311"/>
                    <a:ext cx="289858" cy="41467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01" name="Oval 100"/>
                  <p:cNvSpPr/>
                  <p:nvPr/>
                </p:nvSpPr>
                <p:spPr>
                  <a:xfrm>
                    <a:off x="2963074" y="4132896"/>
                    <a:ext cx="289858" cy="41467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02" name="Oval 101"/>
                  <p:cNvSpPr/>
                  <p:nvPr/>
                </p:nvSpPr>
                <p:spPr>
                  <a:xfrm>
                    <a:off x="2973805" y="4478481"/>
                    <a:ext cx="289858" cy="41467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cxnSp>
              <p:nvCxnSpPr>
                <p:cNvPr id="91" name="Straight Arrow Connector 90"/>
                <p:cNvCxnSpPr/>
                <p:nvPr/>
              </p:nvCxnSpPr>
              <p:spPr>
                <a:xfrm>
                  <a:off x="6013551" y="1868028"/>
                  <a:ext cx="0" cy="1595864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>
                  <a:off x="6925025" y="1864413"/>
                  <a:ext cx="0" cy="1597671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/>
                <p:cNvCxnSpPr/>
                <p:nvPr/>
              </p:nvCxnSpPr>
              <p:spPr>
                <a:xfrm>
                  <a:off x="7839147" y="1864413"/>
                  <a:ext cx="0" cy="1597671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/>
                <p:cNvCxnSpPr/>
                <p:nvPr/>
              </p:nvCxnSpPr>
              <p:spPr>
                <a:xfrm>
                  <a:off x="5006690" y="1864413"/>
                  <a:ext cx="0" cy="1597671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/>
                <p:cNvCxnSpPr/>
                <p:nvPr/>
              </p:nvCxnSpPr>
              <p:spPr>
                <a:xfrm>
                  <a:off x="8755920" y="1864413"/>
                  <a:ext cx="0" cy="1355490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/>
                <p:cNvCxnSpPr/>
                <p:nvPr/>
              </p:nvCxnSpPr>
              <p:spPr>
                <a:xfrm>
                  <a:off x="3925640" y="1862606"/>
                  <a:ext cx="0" cy="1355490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/>
                <p:cNvCxnSpPr/>
                <p:nvPr/>
              </p:nvCxnSpPr>
              <p:spPr>
                <a:xfrm>
                  <a:off x="2820742" y="1862606"/>
                  <a:ext cx="0" cy="2958582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/>
                <p:cNvCxnSpPr/>
                <p:nvPr/>
              </p:nvCxnSpPr>
              <p:spPr>
                <a:xfrm>
                  <a:off x="9850220" y="1860798"/>
                  <a:ext cx="0" cy="2958584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148"/>
              <p:cNvSpPr txBox="1">
                <a:spLocks noChangeArrowheads="1"/>
              </p:cNvSpPr>
              <p:nvPr/>
            </p:nvSpPr>
            <p:spPr bwMode="auto">
              <a:xfrm>
                <a:off x="8188999" y="3058878"/>
                <a:ext cx="2234670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1500" dirty="0" smtClean="0"/>
                  <a:t>      H</a:t>
                </a:r>
                <a:r>
                  <a:rPr lang="en-US" sz="1500" baseline="-25000" dirty="0" smtClean="0"/>
                  <a:t>2</a:t>
                </a:r>
                <a:r>
                  <a:rPr lang="en-US" sz="1500" dirty="0" smtClean="0"/>
                  <a:t>(10 </a:t>
                </a:r>
                <a:r>
                  <a:rPr lang="en-US" sz="1500" dirty="0" err="1" smtClean="0"/>
                  <a:t>Torr</a:t>
                </a:r>
                <a:r>
                  <a:rPr lang="en-US" sz="1500" dirty="0" smtClean="0"/>
                  <a:t>)</a:t>
                </a:r>
              </a:p>
              <a:p>
                <a:r>
                  <a:rPr lang="en-US" sz="1500" dirty="0" smtClean="0"/>
                  <a:t>B</a:t>
                </a:r>
                <a:r>
                  <a:rPr lang="en-US" sz="1500" baseline="-25000" dirty="0" smtClean="0"/>
                  <a:t>2</a:t>
                </a:r>
                <a:r>
                  <a:rPr lang="en-US" sz="1500" dirty="0" smtClean="0"/>
                  <a:t>H</a:t>
                </a:r>
                <a:r>
                  <a:rPr lang="en-US" sz="1500" baseline="-25000" dirty="0" smtClean="0"/>
                  <a:t>6</a:t>
                </a:r>
                <a:r>
                  <a:rPr lang="en-US" sz="1500" dirty="0" smtClean="0"/>
                  <a:t>(10 ~ 20 </a:t>
                </a:r>
                <a:r>
                  <a:rPr lang="en-US" sz="1500" dirty="0" err="1" smtClean="0"/>
                  <a:t>sccm</a:t>
                </a:r>
                <a:r>
                  <a:rPr lang="en-US" sz="1500" dirty="0" smtClean="0"/>
                  <a:t>)</a:t>
                </a:r>
                <a:endParaRPr lang="en-US" sz="1500" baseline="-25000" dirty="0"/>
              </a:p>
            </p:txBody>
          </p:sp>
          <p:sp>
            <p:nvSpPr>
              <p:cNvPr id="70" name="TextBox 149"/>
              <p:cNvSpPr txBox="1">
                <a:spLocks noChangeArrowheads="1"/>
              </p:cNvSpPr>
              <p:nvPr/>
            </p:nvSpPr>
            <p:spPr bwMode="auto">
              <a:xfrm>
                <a:off x="8360518" y="4715367"/>
                <a:ext cx="1783386" cy="274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 dirty="0"/>
                  <a:t>2” copper substrate</a:t>
                </a:r>
              </a:p>
            </p:txBody>
          </p:sp>
          <p:cxnSp>
            <p:nvCxnSpPr>
              <p:cNvPr id="71" name="Straight Connector 70"/>
              <p:cNvCxnSpPr/>
              <p:nvPr/>
            </p:nvCxnSpPr>
            <p:spPr bwMode="auto">
              <a:xfrm>
                <a:off x="7551731" y="2758276"/>
                <a:ext cx="0" cy="34695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 bwMode="auto">
              <a:xfrm>
                <a:off x="10809154" y="2757215"/>
                <a:ext cx="0" cy="34695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152"/>
              <p:cNvSpPr txBox="1">
                <a:spLocks noChangeArrowheads="1"/>
              </p:cNvSpPr>
              <p:nvPr/>
            </p:nvSpPr>
            <p:spPr bwMode="auto">
              <a:xfrm>
                <a:off x="8437338" y="4907619"/>
                <a:ext cx="173799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 dirty="0"/>
                  <a:t>Molybdenum </a:t>
                </a:r>
                <a:r>
                  <a:rPr lang="en-US" sz="1200" dirty="0" err="1"/>
                  <a:t>susceptor</a:t>
                </a:r>
                <a:endParaRPr lang="en-US" sz="1200" dirty="0"/>
              </a:p>
            </p:txBody>
          </p:sp>
          <p:sp>
            <p:nvSpPr>
              <p:cNvPr id="74" name="TextBox 153"/>
              <p:cNvSpPr txBox="1">
                <a:spLocks noChangeArrowheads="1"/>
              </p:cNvSpPr>
              <p:nvPr/>
            </p:nvSpPr>
            <p:spPr bwMode="auto">
              <a:xfrm>
                <a:off x="7956029" y="4876153"/>
                <a:ext cx="444178" cy="274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 dirty="0"/>
                  <a:t>Mg</a:t>
                </a:r>
              </a:p>
            </p:txBody>
          </p:sp>
          <p:sp>
            <p:nvSpPr>
              <p:cNvPr id="75" name="TextBox 154"/>
              <p:cNvSpPr txBox="1">
                <a:spLocks noChangeArrowheads="1"/>
              </p:cNvSpPr>
              <p:nvPr/>
            </p:nvSpPr>
            <p:spPr bwMode="auto">
              <a:xfrm>
                <a:off x="7544306" y="5359865"/>
                <a:ext cx="102683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 dirty="0"/>
                  <a:t>Resistive </a:t>
                </a:r>
              </a:p>
              <a:p>
                <a:r>
                  <a:rPr lang="en-US" sz="1200" dirty="0"/>
                  <a:t>heating</a:t>
                </a:r>
              </a:p>
            </p:txBody>
          </p:sp>
          <p:cxnSp>
            <p:nvCxnSpPr>
              <p:cNvPr id="76" name="Straight Arrow Connector 75"/>
              <p:cNvCxnSpPr/>
              <p:nvPr/>
            </p:nvCxnSpPr>
            <p:spPr>
              <a:xfrm flipH="1">
                <a:off x="9295119" y="2822059"/>
                <a:ext cx="1627036" cy="19903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/>
              <p:cNvSpPr/>
              <p:nvPr/>
            </p:nvSpPr>
            <p:spPr>
              <a:xfrm>
                <a:off x="7822688" y="4545953"/>
                <a:ext cx="76200" cy="81373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10489688" y="4533253"/>
                <a:ext cx="76200" cy="81373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4968121" y="1670922"/>
            <a:ext cx="6424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Mg </a:t>
            </a:r>
            <a:r>
              <a:rPr lang="en-US" dirty="0" smtClean="0">
                <a:solidFill>
                  <a:schemeClr val="bg1"/>
                </a:solidFill>
              </a:rPr>
              <a:t>vapor reacts and forms alloy with Cu starting around 450 C at 10 </a:t>
            </a:r>
            <a:r>
              <a:rPr lang="en-US" dirty="0" err="1" smtClean="0">
                <a:solidFill>
                  <a:schemeClr val="bg1"/>
                </a:solidFill>
              </a:rPr>
              <a:t>Torr</a:t>
            </a:r>
            <a:r>
              <a:rPr lang="en-US" dirty="0" smtClean="0">
                <a:solidFill>
                  <a:schemeClr val="bg1"/>
                </a:solidFill>
              </a:rPr>
              <a:t> ( Copper surface color changes to silverfish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Mg vapor pressure is low at low </a:t>
            </a:r>
            <a:r>
              <a:rPr lang="en-US" dirty="0" smtClean="0">
                <a:solidFill>
                  <a:schemeClr val="bg1"/>
                </a:solidFill>
              </a:rPr>
              <a:t>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Coating whole 2</a:t>
            </a:r>
            <a:r>
              <a:rPr lang="en-US" dirty="0" smtClean="0">
                <a:solidFill>
                  <a:schemeClr val="bg1"/>
                </a:solidFill>
              </a:rPr>
              <a:t>” area </a:t>
            </a:r>
            <a:r>
              <a:rPr lang="en-US" dirty="0">
                <a:solidFill>
                  <a:schemeClr val="bg1"/>
                </a:solidFill>
              </a:rPr>
              <a:t>uniformly 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4835" y="1164294"/>
            <a:ext cx="425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Challenges in growing MgB</a:t>
            </a:r>
            <a:r>
              <a:rPr lang="en-US" b="1" baseline="-25000" dirty="0" smtClean="0"/>
              <a:t>2</a:t>
            </a:r>
            <a:r>
              <a:rPr lang="en-US" b="1" dirty="0" smtClean="0"/>
              <a:t> on Cu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94835" y="4032337"/>
            <a:ext cx="4944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Scaling Up for 2” Cu discs and Reducing the growth Temperature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49516" y="4785759"/>
            <a:ext cx="4981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HPCVD system is modified to </a:t>
            </a:r>
            <a:r>
              <a:rPr lang="en-US" dirty="0" smtClean="0">
                <a:solidFill>
                  <a:schemeClr val="bg1"/>
                </a:solidFill>
              </a:rPr>
              <a:t>accommodate thick </a:t>
            </a:r>
            <a:r>
              <a:rPr lang="en-US" dirty="0" smtClean="0">
                <a:solidFill>
                  <a:schemeClr val="bg1"/>
                </a:solidFill>
              </a:rPr>
              <a:t>2” Cu </a:t>
            </a:r>
            <a:r>
              <a:rPr lang="en-US" dirty="0" smtClean="0">
                <a:solidFill>
                  <a:schemeClr val="bg1"/>
                </a:solidFill>
              </a:rPr>
              <a:t>disc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Deposition conditions were optimized for Cu substrates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5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2143</TotalTime>
  <Words>1022</Words>
  <Application>Microsoft Office PowerPoint</Application>
  <PresentationFormat>Widescreen</PresentationFormat>
  <Paragraphs>221</Paragraphs>
  <Slides>23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ＭＳ Ｐゴシック</vt:lpstr>
      <vt:lpstr>Arial</vt:lpstr>
      <vt:lpstr>Calibri</vt:lpstr>
      <vt:lpstr>Cambria Math</vt:lpstr>
      <vt:lpstr>Century Gothic</vt:lpstr>
      <vt:lpstr>Wingdings 3</vt:lpstr>
      <vt:lpstr>Slice</vt:lpstr>
      <vt:lpstr>Graph</vt:lpstr>
      <vt:lpstr>Growth of MgB2 Films on Large Area Cu Discs and RF Characterization</vt:lpstr>
      <vt:lpstr>Outline</vt:lpstr>
      <vt:lpstr>Superconducting MgB2</vt:lpstr>
      <vt:lpstr>Motivation &amp; Goals</vt:lpstr>
      <vt:lpstr>HPCVD of MgB2 at Temple University</vt:lpstr>
      <vt:lpstr>MgB2 growth on Metal substrates using HPCVD</vt:lpstr>
      <vt:lpstr>MgB2 Film growth on  2” ceramic substrates </vt:lpstr>
      <vt:lpstr>MgB2 growth on Cu substrates by other groups</vt:lpstr>
      <vt:lpstr>MgB2 deposition on 2” Cu discs</vt:lpstr>
      <vt:lpstr>MgB2 deposition on cu discs</vt:lpstr>
      <vt:lpstr>PowerPoint Presentation</vt:lpstr>
      <vt:lpstr>results</vt:lpstr>
      <vt:lpstr>Q vs T and Rs vs T measurements carried out at jlab</vt:lpstr>
      <vt:lpstr>Q vs T measurements carried out using Cryogenic RF measurement system at SLAC</vt:lpstr>
      <vt:lpstr>Future work</vt:lpstr>
      <vt:lpstr>Acknowledgement</vt:lpstr>
      <vt:lpstr>References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 of MgB2 Films on Large Area Cu Discs and RF Characterization</dc:title>
  <dc:creator>Wenura</dc:creator>
  <cp:lastModifiedBy>Wenura</cp:lastModifiedBy>
  <cp:revision>67</cp:revision>
  <dcterms:created xsi:type="dcterms:W3CDTF">2016-07-17T17:27:40Z</dcterms:created>
  <dcterms:modified xsi:type="dcterms:W3CDTF">2016-07-28T05:40:34Z</dcterms:modified>
</cp:coreProperties>
</file>