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82" r:id="rId2"/>
    <p:sldMasterId id="2147483719" r:id="rId3"/>
  </p:sldMasterIdLst>
  <p:notesMasterIdLst>
    <p:notesMasterId r:id="rId42"/>
  </p:notesMasterIdLst>
  <p:handoutMasterIdLst>
    <p:handoutMasterId r:id="rId43"/>
  </p:handoutMasterIdLst>
  <p:sldIdLst>
    <p:sldId id="431" r:id="rId4"/>
    <p:sldId id="433" r:id="rId5"/>
    <p:sldId id="442" r:id="rId6"/>
    <p:sldId id="435" r:id="rId7"/>
    <p:sldId id="438" r:id="rId8"/>
    <p:sldId id="443" r:id="rId9"/>
    <p:sldId id="439" r:id="rId10"/>
    <p:sldId id="457" r:id="rId11"/>
    <p:sldId id="440" r:id="rId12"/>
    <p:sldId id="441" r:id="rId13"/>
    <p:sldId id="444" r:id="rId14"/>
    <p:sldId id="456" r:id="rId15"/>
    <p:sldId id="450" r:id="rId16"/>
    <p:sldId id="451" r:id="rId17"/>
    <p:sldId id="452" r:id="rId18"/>
    <p:sldId id="475" r:id="rId19"/>
    <p:sldId id="448" r:id="rId20"/>
    <p:sldId id="449" r:id="rId21"/>
    <p:sldId id="458" r:id="rId22"/>
    <p:sldId id="453" r:id="rId23"/>
    <p:sldId id="454" r:id="rId24"/>
    <p:sldId id="455" r:id="rId25"/>
    <p:sldId id="476" r:id="rId26"/>
    <p:sldId id="459" r:id="rId27"/>
    <p:sldId id="460" r:id="rId28"/>
    <p:sldId id="467" r:id="rId29"/>
    <p:sldId id="466" r:id="rId30"/>
    <p:sldId id="468" r:id="rId31"/>
    <p:sldId id="477" r:id="rId32"/>
    <p:sldId id="478" r:id="rId33"/>
    <p:sldId id="479" r:id="rId34"/>
    <p:sldId id="469" r:id="rId35"/>
    <p:sldId id="462" r:id="rId36"/>
    <p:sldId id="470" r:id="rId37"/>
    <p:sldId id="471" r:id="rId38"/>
    <p:sldId id="472" r:id="rId39"/>
    <p:sldId id="474" r:id="rId40"/>
    <p:sldId id="301" r:id="rId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olo Pizzol" initials="PP" lastIdx="1" clrIdx="0">
    <p:extLst>
      <p:ext uri="{19B8F6BF-5375-455C-9EA6-DF929625EA0E}">
        <p15:presenceInfo xmlns:p15="http://schemas.microsoft.com/office/powerpoint/2012/main" userId="22d261fccafd4d2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80"/>
    <a:srgbClr val="FF9966"/>
    <a:srgbClr val="008000"/>
    <a:srgbClr val="99FF99"/>
    <a:srgbClr val="00FF00"/>
    <a:srgbClr val="FFCCCC"/>
    <a:srgbClr val="FF7C80"/>
    <a:srgbClr val="66CCFF"/>
    <a:srgbClr val="0066F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74" autoAdjust="0"/>
    <p:restoredTop sz="94624" autoAdjust="0"/>
  </p:normalViewPr>
  <p:slideViewPr>
    <p:cSldViewPr snapToGrid="0">
      <p:cViewPr varScale="1">
        <p:scale>
          <a:sx n="67" d="100"/>
          <a:sy n="67" d="100"/>
        </p:scale>
        <p:origin x="732" y="54"/>
      </p:cViewPr>
      <p:guideLst>
        <p:guide orient="horz" pos="2137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57" d="100"/>
          <a:sy n="57" d="100"/>
        </p:scale>
        <p:origin x="1956" y="4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6D36A-0609-46CE-9722-B1844E13CEAA}" type="datetimeFigureOut">
              <a:rPr lang="en-US" smtClean="0"/>
              <a:pPr/>
              <a:t>7/27/2016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6528F3-EB23-4D85-AE50-2D68C38941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33225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B292F5-4AA2-4EEF-BC13-680C2CD64A06}" type="datetimeFigureOut">
              <a:rPr lang="en-US" smtClean="0"/>
              <a:pPr/>
              <a:t>7/27/2016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C440F-4573-4F1B-90C2-190DED274B7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17317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astecsmallt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6538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700213"/>
            <a:ext cx="7126288" cy="1080715"/>
          </a:xfrm>
          <a:solidFill>
            <a:schemeClr val="bg1">
              <a:alpha val="5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11288" y="3357563"/>
            <a:ext cx="7265168" cy="17526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8CA4DE54-C195-4480-A540-08BB420976F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24625"/>
            <a:ext cx="21336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43703-D699-4436-8CE1-E60EEEBCDE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557213"/>
            <a:ext cx="2125663" cy="55689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57213"/>
            <a:ext cx="6229350" cy="55689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24625"/>
            <a:ext cx="21336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CA50C-188C-4B71-820B-EBC16117CEB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24625"/>
            <a:ext cx="21336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C1684-EE3C-4354-AD39-AC0F4D94A4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24625"/>
            <a:ext cx="21336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0392F-6509-446D-AE7D-53427768C8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24625"/>
            <a:ext cx="21336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FD85F-4F88-4949-A890-40EFC039AA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24625"/>
            <a:ext cx="21336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43C23-BACE-42CC-8DAE-5A46F368C0B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44824"/>
            <a:ext cx="4038600" cy="428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4824"/>
            <a:ext cx="4038600" cy="428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24625"/>
            <a:ext cx="21336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556B7-C1F5-43C5-A4E7-DB0783EBC5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44824"/>
            <a:ext cx="4038600" cy="428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4824"/>
            <a:ext cx="4038600" cy="428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24625"/>
            <a:ext cx="21336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2B04A-35DC-404F-B773-11C5DD35E3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24625"/>
            <a:ext cx="21336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D94E1-2300-41D5-819B-7139394786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24625"/>
            <a:ext cx="21336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A9989-07B4-4A8B-AE2D-BDF15D47FD9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50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24625"/>
            <a:ext cx="2133600" cy="196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5475" y="6524625"/>
            <a:ext cx="2133600" cy="196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75689-08AE-4296-BDD6-72B2BD92D9C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24625"/>
            <a:ext cx="21336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55868-08B1-421D-882C-DFB960F7916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24625"/>
            <a:ext cx="21336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5FD50-0A05-4BC5-8BA7-FF511DB3FE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asteclarget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700213"/>
            <a:ext cx="7772400" cy="1470025"/>
          </a:xfrm>
          <a:prstGeom prst="rect">
            <a:avLst/>
          </a:prstGeom>
        </p:spPr>
        <p:txBody>
          <a:bodyPr/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357563"/>
            <a:ext cx="6400800" cy="1752600"/>
          </a:xfrm>
        </p:spPr>
        <p:txBody>
          <a:bodyPr/>
          <a:lstStyle>
            <a:lvl1pPr marL="0" indent="0" algn="r">
              <a:buFontTx/>
              <a:buNone/>
              <a:defRPr sz="2800"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24625"/>
            <a:ext cx="2133600" cy="19685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24625"/>
            <a:ext cx="2895600" cy="19685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24625"/>
            <a:ext cx="2133600" cy="19685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35A8EEFD-D2D5-4459-A06B-5BF6EC2D886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9EE05-9F6C-4DA5-8C11-1BE87F39223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A2227-6071-4D21-BA63-F86CF77B27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44824"/>
            <a:ext cx="4038600" cy="428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4824"/>
            <a:ext cx="4038600" cy="428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85B89-EB2A-47DA-9D90-6A7F37C8EC4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 userDrawn="1"/>
        </p:nvSpPr>
        <p:spPr>
          <a:xfrm>
            <a:off x="2411413" y="1062038"/>
            <a:ext cx="6275387" cy="7826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pPr algn="ctr">
              <a:defRPr/>
            </a:pPr>
            <a:r>
              <a:rPr lang="en-US" kern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Click to edit Master title style</a:t>
            </a:r>
            <a:endParaRPr lang="en-GB" ker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56C8F-7349-4A7F-8DE2-E452D0F59CE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413" y="1062038"/>
            <a:ext cx="6275387" cy="78278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AF4FC-16A0-4A37-9BD3-679DA20B567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668C9-F767-43C0-BCB7-D975F7D858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691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916832"/>
            <a:ext cx="5111750" cy="42093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068960"/>
            <a:ext cx="3008313" cy="305720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CB6E4-305A-4CE8-82CE-A5BD0A479F0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24625"/>
            <a:ext cx="21336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63861-5BB3-43A6-B093-39819D3B79A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916831"/>
            <a:ext cx="5486400" cy="281074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5CA5C-6C30-4483-B75B-F9DA07739BC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97112-67D1-4D8F-BB8C-4D41785F12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844824"/>
            <a:ext cx="2057400" cy="4281339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844824"/>
            <a:ext cx="6019800" cy="42813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A57B5-1C71-440E-88D5-B613F1791F3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4625"/>
            <a:ext cx="2895600" cy="196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24625"/>
            <a:ext cx="2133600" cy="196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2DE2D-4FFD-4A06-A20C-8B5ECAB01B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4625"/>
            <a:ext cx="2895600" cy="196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24625"/>
            <a:ext cx="2133600" cy="196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75388-9B6A-4F3E-B596-9B8BD7584F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4625"/>
            <a:ext cx="2895600" cy="196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24625"/>
            <a:ext cx="2133600" cy="196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ECEEE-3D71-44EA-B42A-CBF17C46328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4625"/>
            <a:ext cx="2895600" cy="196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24625"/>
            <a:ext cx="2133600" cy="196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26849-AA54-433E-9BEA-483D4FD4AB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44824"/>
            <a:ext cx="4038600" cy="428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4824"/>
            <a:ext cx="4038600" cy="428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524625"/>
            <a:ext cx="2895600" cy="196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524625"/>
            <a:ext cx="2133600" cy="196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3A6D2-CDF1-461D-A750-6B872F3310A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44824"/>
            <a:ext cx="4038600" cy="428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4824"/>
            <a:ext cx="4038600" cy="428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524625"/>
            <a:ext cx="2895600" cy="196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524625"/>
            <a:ext cx="2133600" cy="196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AF815-E1A9-42C8-8DBD-219363D87CD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4625"/>
            <a:ext cx="2895600" cy="196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24625"/>
            <a:ext cx="2133600" cy="196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CA11C-F679-45CA-BCDC-8A1CB8998DF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478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78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50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24625"/>
            <a:ext cx="2133600" cy="196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75475" y="6524625"/>
            <a:ext cx="2133600" cy="196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6E7BE-934E-4FA1-AE9D-1F9F4A03AA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4625"/>
            <a:ext cx="2895600" cy="196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24625"/>
            <a:ext cx="2133600" cy="196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5FEAE-1FEB-43E2-8BDA-554ADE650E8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4625"/>
            <a:ext cx="2895600" cy="196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24625"/>
            <a:ext cx="2133600" cy="196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6B1C1-A1A2-4D13-A1B1-499BBFFA4A8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4625"/>
            <a:ext cx="2895600" cy="196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24625"/>
            <a:ext cx="2133600" cy="196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09EA2-3DE3-4FF2-8C18-18E0BB56576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35723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77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77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92695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steclargebott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60988"/>
            <a:ext cx="9144000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700213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77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77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24625"/>
            <a:ext cx="21336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F1AA3-154E-4579-8BD4-678C460DDA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099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099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4625"/>
            <a:ext cx="2895600" cy="1968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24625"/>
            <a:ext cx="2133600" cy="1968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AF51675-A6C5-4C29-A33C-012F9B25154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4625"/>
            <a:ext cx="2895600" cy="1968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24625"/>
            <a:ext cx="2133600" cy="1968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FF64336-0D46-45EC-9C3D-3112E24A3E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4625"/>
            <a:ext cx="2895600" cy="1968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24625"/>
            <a:ext cx="2133600" cy="1968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F0C89BF-7663-424B-A3EC-DFB681CB473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4625"/>
            <a:ext cx="2895600" cy="1968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24625"/>
            <a:ext cx="2133600" cy="1968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80397C4-5D9C-4484-B6E2-D05037AE96C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24625"/>
            <a:ext cx="21336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E8027-A96A-40B2-86A2-FDDE35E3EB5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44824"/>
            <a:ext cx="4038600" cy="428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4824"/>
            <a:ext cx="4038600" cy="428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524625"/>
            <a:ext cx="2895600" cy="1968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524625"/>
            <a:ext cx="2133600" cy="1968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951DCEB-1746-4E05-AC81-23C168EB0F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44824"/>
            <a:ext cx="4038600" cy="428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4824"/>
            <a:ext cx="4038600" cy="428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524625"/>
            <a:ext cx="2895600" cy="1968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524625"/>
            <a:ext cx="2133600" cy="1968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D199860-D3FA-4840-AA0A-1070FA3BE71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4625"/>
            <a:ext cx="2895600" cy="1968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24625"/>
            <a:ext cx="2133600" cy="1968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958B12D-C8A6-4D6B-8B56-9556BD64181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4625"/>
            <a:ext cx="2895600" cy="1968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24625"/>
            <a:ext cx="2133600" cy="1968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EBDC0F3-9F91-43BA-8864-A6271101828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4625"/>
            <a:ext cx="2895600" cy="1968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24625"/>
            <a:ext cx="2133600" cy="1968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CABDCD9-F9E5-4129-BE52-753F124C5EB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4625"/>
            <a:ext cx="2895600" cy="1968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24625"/>
            <a:ext cx="2133600" cy="1968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55C2C08-98A3-4BAC-AFB8-8CEB7F26F28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24625"/>
            <a:ext cx="21336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1CCD8-74CD-4A87-97A4-A6CF28F74C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24625"/>
            <a:ext cx="21336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EB660-28BD-4ED3-9994-79E135A22E2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24625"/>
            <a:ext cx="21336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FF4C1-9DAF-464E-B56C-AB5EE7F744A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stecsmalltop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0" y="0"/>
            <a:ext cx="9126538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25638" y="557213"/>
            <a:ext cx="7038975" cy="71120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29600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3349" y="6362390"/>
            <a:ext cx="4321277" cy="362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93309" y="6406638"/>
            <a:ext cx="213360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D1E4EB93-6036-4E26-85C7-3B3BC5873A37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6" r:id="rId1"/>
    <p:sldLayoutId id="2147484247" r:id="rId2"/>
    <p:sldLayoutId id="2147484199" r:id="rId3"/>
    <p:sldLayoutId id="2147484248" r:id="rId4"/>
    <p:sldLayoutId id="2147484200" r:id="rId5"/>
    <p:sldLayoutId id="2147484201" r:id="rId6"/>
    <p:sldLayoutId id="2147484202" r:id="rId7"/>
    <p:sldLayoutId id="2147484203" r:id="rId8"/>
    <p:sldLayoutId id="2147484204" r:id="rId9"/>
    <p:sldLayoutId id="2147484205" r:id="rId10"/>
    <p:sldLayoutId id="2147484206" r:id="rId11"/>
    <p:sldLayoutId id="2147484207" r:id="rId12"/>
    <p:sldLayoutId id="2147484208" r:id="rId13"/>
    <p:sldLayoutId id="2147484209" r:id="rId14"/>
    <p:sldLayoutId id="2147484210" r:id="rId15"/>
    <p:sldLayoutId id="2147484211" r:id="rId16"/>
    <p:sldLayoutId id="2147484212" r:id="rId17"/>
    <p:sldLayoutId id="2147484213" r:id="rId18"/>
    <p:sldLayoutId id="2147484214" r:id="rId19"/>
    <p:sldLayoutId id="2147484215" r:id="rId20"/>
    <p:sldLayoutId id="2147484216" r:id="rId2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Lucida San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Lucida San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Lucida San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Lucida San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Lucida San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Lucida San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Lucida San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73238"/>
            <a:ext cx="8229600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D679C4AC-58E3-4E7C-94DD-D1AC008552C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2054" name="Picture 7" descr="asteclargetop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0" y="0"/>
            <a:ext cx="914400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411413" y="1062038"/>
            <a:ext cx="6275387" cy="7826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pPr algn="ctr">
              <a:defRPr/>
            </a:pPr>
            <a:r>
              <a:rPr lang="en-US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Click to edit Master title style</a:t>
            </a:r>
            <a:endParaRPr lang="en-GB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17" r:id="rId2"/>
    <p:sldLayoutId id="2147484218" r:id="rId3"/>
    <p:sldLayoutId id="2147484219" r:id="rId4"/>
    <p:sldLayoutId id="2147484250" r:id="rId5"/>
    <p:sldLayoutId id="2147484220" r:id="rId6"/>
    <p:sldLayoutId id="2147484221" r:id="rId7"/>
    <p:sldLayoutId id="2147484222" r:id="rId8"/>
    <p:sldLayoutId id="2147484223" r:id="rId9"/>
    <p:sldLayoutId id="2147484224" r:id="rId10"/>
    <p:sldLayoutId id="2147484225" r:id="rId11"/>
    <p:sldLayoutId id="2147484251" r:id="rId12"/>
    <p:sldLayoutId id="2147484252" r:id="rId13"/>
    <p:sldLayoutId id="2147484253" r:id="rId14"/>
    <p:sldLayoutId id="2147484254" r:id="rId15"/>
    <p:sldLayoutId id="2147484255" r:id="rId16"/>
    <p:sldLayoutId id="2147484256" r:id="rId17"/>
    <p:sldLayoutId id="2147484257" r:id="rId18"/>
    <p:sldLayoutId id="2147484258" r:id="rId19"/>
    <p:sldLayoutId id="2147484259" r:id="rId20"/>
    <p:sldLayoutId id="2147484260" r:id="rId21"/>
    <p:sldLayoutId id="2147484276" r:id="rId22"/>
    <p:sldLayoutId id="2147484277" r:id="rId2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steclargebottom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0" y="5360988"/>
            <a:ext cx="9144000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77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  <p:sldLayoutId id="2147484236" r:id="rId2"/>
    <p:sldLayoutId id="2147484237" r:id="rId3"/>
    <p:sldLayoutId id="2147484238" r:id="rId4"/>
    <p:sldLayoutId id="2147484239" r:id="rId5"/>
    <p:sldLayoutId id="2147484240" r:id="rId6"/>
    <p:sldLayoutId id="2147484241" r:id="rId7"/>
    <p:sldLayoutId id="2147484242" r:id="rId8"/>
    <p:sldLayoutId id="2147484243" r:id="rId9"/>
    <p:sldLayoutId id="2147484244" r:id="rId10"/>
    <p:sldLayoutId id="2147484245" r:id="rId11"/>
    <p:sldLayoutId id="2147484266" r:id="rId12"/>
    <p:sldLayoutId id="2147484267" r:id="rId13"/>
    <p:sldLayoutId id="2147484268" r:id="rId14"/>
    <p:sldLayoutId id="2147484269" r:id="rId15"/>
    <p:sldLayoutId id="2147484270" r:id="rId16"/>
    <p:sldLayoutId id="2147484271" r:id="rId17"/>
    <p:sldLayoutId id="2147484272" r:id="rId18"/>
    <p:sldLayoutId id="2147484273" r:id="rId19"/>
    <p:sldLayoutId id="2147484274" r:id="rId20"/>
    <p:sldLayoutId id="2147484275" r:id="rId2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57387"/>
            <a:ext cx="8315325" cy="1571625"/>
          </a:xfrm>
        </p:spPr>
        <p:txBody>
          <a:bodyPr/>
          <a:lstStyle/>
          <a:p>
            <a:r>
              <a:rPr lang="en-US" sz="4800" b="1" dirty="0"/>
              <a:t>CVD / PECVD Superconductive materials for RF cavities</a:t>
            </a:r>
            <a:endParaRPr lang="it-IT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1288" y="3714753"/>
            <a:ext cx="7265168" cy="1752600"/>
          </a:xfrm>
        </p:spPr>
        <p:txBody>
          <a:bodyPr/>
          <a:lstStyle/>
          <a:p>
            <a:r>
              <a:rPr lang="it-IT" dirty="0" smtClean="0"/>
              <a:t>Paolo Pizzol</a:t>
            </a:r>
          </a:p>
          <a:p>
            <a:r>
              <a:rPr lang="it-IT" dirty="0" smtClean="0"/>
              <a:t>University of Liverpool / STFC – Daresbury Lab</a:t>
            </a:r>
          </a:p>
          <a:p>
            <a:endParaRPr lang="it-IT" dirty="0"/>
          </a:p>
          <a:p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920031"/>
            <a:ext cx="4678363" cy="19097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709" y="5229777"/>
            <a:ext cx="28194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1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1800" y="4660900"/>
            <a:ext cx="8337888" cy="186372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endParaRPr lang="it-IT" sz="20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it-IT" sz="2000" dirty="0" smtClean="0">
                <a:latin typeface="Calibri" panose="020F0502020204030204" pitchFamily="34" charset="0"/>
              </a:rPr>
              <a:t>In house designed bubblers to hold the precursors.</a:t>
            </a:r>
            <a:endParaRPr lang="it-IT" sz="20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endParaRPr lang="it-IT" sz="20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it-IT" sz="2000" dirty="0" smtClean="0">
                <a:latin typeface="Calibri" panose="020F0502020204030204" pitchFamily="34" charset="0"/>
              </a:rPr>
              <a:t>Bubbler preparation and filling done in glovebox on site.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it-IT" sz="16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endParaRPr lang="it-IT" sz="1600" dirty="0" smtClean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endParaRPr lang="it-IT" sz="1600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it-IT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Experimental setup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175689-08AE-4296-BDD6-72B2BD92D9C2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903" y="1547772"/>
            <a:ext cx="3934937" cy="29512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1" r="25749"/>
          <a:stretch/>
        </p:blipFill>
        <p:spPr>
          <a:xfrm rot="5400000">
            <a:off x="861989" y="1117583"/>
            <a:ext cx="2951202" cy="38115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1126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55338"/>
            <a:ext cx="8229600" cy="4784725"/>
          </a:xfrm>
        </p:spPr>
        <p:txBody>
          <a:bodyPr/>
          <a:lstStyle/>
          <a:p>
            <a:r>
              <a:rPr lang="it-IT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Superconductivity Radio Frequencies and Niobium</a:t>
            </a:r>
          </a:p>
          <a:p>
            <a:endParaRPr lang="it-IT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it-IT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Chemical vapour depositions</a:t>
            </a:r>
          </a:p>
          <a:p>
            <a:endParaRPr lang="it-IT" dirty="0" smtClean="0"/>
          </a:p>
          <a:p>
            <a:r>
              <a:rPr lang="it-IT" dirty="0" smtClean="0"/>
              <a:t>Experimental results and planned work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524625"/>
            <a:ext cx="2133600" cy="196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3175689-08AE-4296-BDD6-72B2BD92D9C2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1925638" y="557213"/>
            <a:ext cx="7038975" cy="711200"/>
          </a:xfrm>
        </p:spPr>
        <p:txBody>
          <a:bodyPr/>
          <a:lstStyle/>
          <a:p>
            <a:r>
              <a:rPr lang="it-IT" dirty="0" smtClean="0"/>
              <a:t>Outline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5140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55338"/>
            <a:ext cx="8229600" cy="4784725"/>
          </a:xfrm>
        </p:spPr>
        <p:txBody>
          <a:bodyPr/>
          <a:lstStyle/>
          <a:p>
            <a:r>
              <a:rPr lang="it-IT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Superconductivity Radio Frequencies and Niobium</a:t>
            </a:r>
          </a:p>
          <a:p>
            <a:endParaRPr lang="it-IT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it-IT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Chemical vapour depositions</a:t>
            </a:r>
          </a:p>
          <a:p>
            <a:endParaRPr lang="it-IT" dirty="0" smtClean="0"/>
          </a:p>
          <a:p>
            <a:r>
              <a:rPr lang="it-IT" dirty="0" smtClean="0"/>
              <a:t>Experimental results and planned work</a:t>
            </a:r>
          </a:p>
          <a:p>
            <a:pPr lvl="1"/>
            <a:r>
              <a:rPr lang="it-IT" dirty="0" smtClean="0"/>
              <a:t>Niobium</a:t>
            </a:r>
          </a:p>
          <a:p>
            <a:pPr lvl="1"/>
            <a:r>
              <a:rPr lang="it-IT" dirty="0" smtClean="0"/>
              <a:t>Niobium Nitride</a:t>
            </a:r>
          </a:p>
          <a:p>
            <a:pPr lvl="1"/>
            <a:r>
              <a:rPr lang="it-IT" dirty="0" smtClean="0"/>
              <a:t>Niobium Titanium Nitride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524625"/>
            <a:ext cx="2133600" cy="196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3175689-08AE-4296-BDD6-72B2BD92D9C2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1925638" y="557213"/>
            <a:ext cx="7038975" cy="711200"/>
          </a:xfrm>
        </p:spPr>
        <p:txBody>
          <a:bodyPr/>
          <a:lstStyle/>
          <a:p>
            <a:r>
              <a:rPr lang="it-IT" dirty="0" smtClean="0"/>
              <a:t>Outline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3499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Nb </a:t>
            </a:r>
            <a:r>
              <a:rPr lang="it-IT" dirty="0"/>
              <a:t>coated Cu disc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175689-08AE-4296-BDD6-72B2BD92D9C2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3" b="15417"/>
          <a:stretch/>
        </p:blipFill>
        <p:spPr>
          <a:xfrm>
            <a:off x="1439864" y="1450838"/>
            <a:ext cx="6199358" cy="495948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1994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Nb </a:t>
            </a:r>
            <a:r>
              <a:rPr lang="it-IT" dirty="0"/>
              <a:t>coated Cu disc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175689-08AE-4296-BDD6-72B2BD92D9C2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1626235"/>
            <a:ext cx="6827520" cy="48983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3658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Nb </a:t>
            </a:r>
            <a:r>
              <a:rPr lang="it-IT" dirty="0"/>
              <a:t>coated Cu disc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175689-08AE-4296-BDD6-72B2BD92D9C2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43" y="1614617"/>
            <a:ext cx="6843713" cy="49100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6819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506" y="1516063"/>
            <a:ext cx="5106987" cy="5106987"/>
          </a:xfrm>
          <a:ln>
            <a:solidFill>
              <a:schemeClr val="tx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Selected Area e</a:t>
            </a:r>
            <a:r>
              <a:rPr lang="it-IT" baseline="30000" dirty="0" smtClean="0"/>
              <a:t>-</a:t>
            </a:r>
            <a:r>
              <a:rPr lang="it-IT" dirty="0" smtClean="0"/>
              <a:t> Diffraction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175689-08AE-4296-BDD6-72B2BD92D9C2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51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TEM </a:t>
            </a:r>
            <a:r>
              <a:rPr lang="it-IT" dirty="0" smtClean="0"/>
              <a:t>cross section of Nb film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175689-08AE-4296-BDD6-72B2BD92D9C2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637" y="1341438"/>
            <a:ext cx="4784725" cy="4784725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0234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TEM study – Elemental maps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175689-08AE-4296-BDD6-72B2BD92D9C2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23184"/>
            <a:ext cx="8229600" cy="3206240"/>
          </a:xfr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362" y="1239837"/>
            <a:ext cx="2433638" cy="243363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39837"/>
            <a:ext cx="2433638" cy="243363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4359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 t="8493" r="2356" b="1519"/>
          <a:stretch/>
        </p:blipFill>
        <p:spPr>
          <a:xfrm>
            <a:off x="1285875" y="1443036"/>
            <a:ext cx="7258050" cy="540067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Niobium XRD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175689-08AE-4296-BDD6-72B2BD92D9C2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5876130" y="3543208"/>
            <a:ext cx="2910683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Phase: Cubic</a:t>
            </a:r>
          </a:p>
          <a:p>
            <a:r>
              <a:rPr lang="it-IT" dirty="0">
                <a:solidFill>
                  <a:srgbClr val="FF0000"/>
                </a:solidFill>
              </a:rPr>
              <a:t>Average Grain size: </a:t>
            </a:r>
            <a:r>
              <a:rPr lang="it-IT" dirty="0" smtClean="0">
                <a:solidFill>
                  <a:srgbClr val="FF0000"/>
                </a:solidFill>
              </a:rPr>
              <a:t>14 </a:t>
            </a:r>
            <a:r>
              <a:rPr lang="it-IT" dirty="0">
                <a:solidFill>
                  <a:srgbClr val="FF0000"/>
                </a:solidFill>
              </a:rPr>
              <a:t>nm</a:t>
            </a:r>
          </a:p>
          <a:p>
            <a:r>
              <a:rPr lang="it-IT" dirty="0" smtClean="0"/>
              <a:t>Phase: Cubic</a:t>
            </a:r>
          </a:p>
          <a:p>
            <a:r>
              <a:rPr lang="it-IT" dirty="0" smtClean="0"/>
              <a:t>Average Grain size: 26 nm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5789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55338"/>
            <a:ext cx="8229600" cy="4784725"/>
          </a:xfrm>
        </p:spPr>
        <p:txBody>
          <a:bodyPr/>
          <a:lstStyle/>
          <a:p>
            <a:r>
              <a:rPr lang="it-IT" dirty="0" smtClean="0"/>
              <a:t>Superconductivity Radio Frequencies and Niobium</a:t>
            </a:r>
          </a:p>
          <a:p>
            <a:endParaRPr lang="it-IT" dirty="0" smtClean="0"/>
          </a:p>
          <a:p>
            <a:r>
              <a:rPr lang="it-IT" dirty="0" smtClean="0"/>
              <a:t>Chemical vapour depositions</a:t>
            </a:r>
          </a:p>
          <a:p>
            <a:endParaRPr lang="it-IT" dirty="0" smtClean="0"/>
          </a:p>
          <a:p>
            <a:r>
              <a:rPr lang="it-IT" dirty="0" smtClean="0"/>
              <a:t>Experimental results and planned work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524625"/>
            <a:ext cx="2133600" cy="196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3175689-08AE-4296-BDD6-72B2BD92D9C2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1925638" y="557213"/>
            <a:ext cx="7038975" cy="711200"/>
          </a:xfrm>
        </p:spPr>
        <p:txBody>
          <a:bodyPr/>
          <a:lstStyle/>
          <a:p>
            <a:r>
              <a:rPr lang="it-IT" dirty="0" smtClean="0"/>
              <a:t>Outline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8781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009094"/>
            <a:ext cx="8229600" cy="4784725"/>
          </a:xfrm>
        </p:spPr>
        <p:txBody>
          <a:bodyPr/>
          <a:lstStyle/>
          <a:p>
            <a:r>
              <a:rPr lang="it-IT" dirty="0" smtClean="0"/>
              <a:t>Thicker sample</a:t>
            </a:r>
            <a:r>
              <a:rPr lang="it-IT" dirty="0"/>
              <a:t> </a:t>
            </a:r>
            <a:r>
              <a:rPr lang="it-IT" dirty="0" smtClean="0"/>
              <a:t>(2 </a:t>
            </a:r>
            <a:r>
              <a:rPr lang="it-IT" dirty="0" smtClean="0">
                <a:latin typeface="Symbol" panose="05050102010706020507" pitchFamily="18" charset="2"/>
              </a:rPr>
              <a:t>m</a:t>
            </a:r>
            <a:r>
              <a:rPr lang="it-IT" dirty="0" smtClean="0"/>
              <a:t>m)</a:t>
            </a:r>
          </a:p>
          <a:p>
            <a:endParaRPr lang="it-IT" dirty="0"/>
          </a:p>
          <a:p>
            <a:r>
              <a:rPr lang="it-IT" b="1" dirty="0" smtClean="0">
                <a:solidFill>
                  <a:srgbClr val="FF0000"/>
                </a:solidFill>
              </a:rPr>
              <a:t>Superconductive</a:t>
            </a:r>
          </a:p>
          <a:p>
            <a:endParaRPr lang="it-IT" dirty="0"/>
          </a:p>
          <a:p>
            <a:r>
              <a:rPr lang="it-IT" u="sng" dirty="0" smtClean="0"/>
              <a:t>RRR of best sample of 31 – thin films fall in the 0 – 50 range</a:t>
            </a:r>
            <a:r>
              <a:rPr lang="it-IT" dirty="0" smtClean="0"/>
              <a:t>.  </a:t>
            </a:r>
            <a:endParaRPr lang="it-IT" u="sng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Nb coated Cu disc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175689-08AE-4296-BDD6-72B2BD92D9C2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17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194" y="1739900"/>
            <a:ext cx="6379633" cy="4784725"/>
          </a:xfrm>
          <a:ln>
            <a:solidFill>
              <a:schemeClr val="tx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Thin film etched with nitric acid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175689-08AE-4296-BDD6-72B2BD92D9C2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10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SQUID measurements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175689-08AE-4296-BDD6-72B2BD92D9C2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  <p:pic>
        <p:nvPicPr>
          <p:cNvPr id="5" name="Picture 4" descr="D:\conference\IPAC-2016\PP0015PP001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46" y="1652472"/>
            <a:ext cx="7166929" cy="50690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717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599" y="1141407"/>
            <a:ext cx="8736013" cy="1730382"/>
          </a:xfrm>
        </p:spPr>
        <p:txBody>
          <a:bodyPr/>
          <a:lstStyle/>
          <a:p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To verify the multilayer hypotesis, we decided to explore the deposition of nitrides of Nb.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Nitrides of Nb. Why?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175689-08AE-4296-BDD6-72B2BD92D9C2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04" y="2587148"/>
            <a:ext cx="4548010" cy="40359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619" y="2794156"/>
            <a:ext cx="3621087" cy="37304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7123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 smtClean="0"/>
          </a:p>
          <a:p>
            <a:r>
              <a:rPr lang="it-IT" dirty="0" smtClean="0"/>
              <a:t>Attempted to deposit Niobium Nitride with Nitrogen plasma. Maybe successful, but machine failure destroyed the sample.</a:t>
            </a:r>
          </a:p>
          <a:p>
            <a:endParaRPr lang="it-IT" dirty="0"/>
          </a:p>
          <a:p>
            <a:r>
              <a:rPr lang="it-IT" dirty="0" smtClean="0"/>
              <a:t>Installed Ammonia gas line to obtain NbN</a:t>
            </a:r>
          </a:p>
          <a:p>
            <a:endParaRPr lang="it-IT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Niobium Nitride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175689-08AE-4296-BDD6-72B2BD92D9C2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55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78" y="1341438"/>
            <a:ext cx="6663043" cy="4784725"/>
          </a:xfrm>
          <a:ln>
            <a:solidFill>
              <a:schemeClr val="tx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Niobium Nitride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175689-08AE-4296-BDD6-72B2BD92D9C2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037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96" y="2286391"/>
            <a:ext cx="8714608" cy="2285217"/>
          </a:xfrm>
          <a:ln>
            <a:solidFill>
              <a:schemeClr val="tx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Niobium Nitride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175689-08AE-4296-BDD6-72B2BD92D9C2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5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78" y="1341438"/>
            <a:ext cx="6663043" cy="4784725"/>
          </a:xfrm>
          <a:ln>
            <a:solidFill>
              <a:schemeClr val="tx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Niobium Nitride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175689-08AE-4296-BDD6-72B2BD92D9C2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48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8" t="7897" r="9912" b="4283"/>
          <a:stretch/>
        </p:blipFill>
        <p:spPr>
          <a:xfrm>
            <a:off x="985836" y="1511298"/>
            <a:ext cx="6943725" cy="531812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Niobium Nitride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175689-08AE-4296-BDD6-72B2BD92D9C2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4282281" y="1754185"/>
            <a:ext cx="326787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/>
              <a:t>Phase: Cubic</a:t>
            </a:r>
          </a:p>
          <a:p>
            <a:r>
              <a:rPr lang="it-IT" dirty="0" smtClean="0"/>
              <a:t>Average Grain size: 25 nm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6293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9803" y="1428762"/>
            <a:ext cx="3139614" cy="4784725"/>
          </a:xfrm>
        </p:spPr>
        <p:txBody>
          <a:bodyPr/>
          <a:lstStyle/>
          <a:p>
            <a:pPr marL="457200" lvl="1" indent="0">
              <a:buNone/>
            </a:pPr>
            <a:r>
              <a:rPr lang="it-IT" dirty="0" smtClean="0"/>
              <a:t>EBSD </a:t>
            </a:r>
            <a:r>
              <a:rPr lang="it-IT" dirty="0" smtClean="0"/>
              <a:t>attempted on NbN film (100</a:t>
            </a:r>
            <a:r>
              <a:rPr lang="it-IT" dirty="0" smtClean="0">
                <a:latin typeface="Symbol" panose="05050102010706020507" pitchFamily="18" charset="2"/>
              </a:rPr>
              <a:t>m</a:t>
            </a:r>
            <a:r>
              <a:rPr lang="it-IT" dirty="0" smtClean="0"/>
              <a:t>m substrate</a:t>
            </a:r>
            <a:r>
              <a:rPr lang="it-IT" dirty="0" smtClean="0"/>
              <a:t>).</a:t>
            </a:r>
          </a:p>
          <a:p>
            <a:pPr marL="457200" lvl="1" indent="0">
              <a:buNone/>
            </a:pPr>
            <a:endParaRPr lang="it-IT" dirty="0"/>
          </a:p>
          <a:p>
            <a:pPr marL="457200" lvl="1" indent="0">
              <a:buNone/>
            </a:pPr>
            <a:r>
              <a:rPr lang="it-IT" dirty="0" smtClean="0"/>
              <a:t>Image looks pixelated due to very small size of grains.</a:t>
            </a:r>
          </a:p>
          <a:p>
            <a:pPr marL="457200" lvl="1" indent="0">
              <a:buNone/>
            </a:pPr>
            <a:endParaRPr lang="it-IT" dirty="0" smtClean="0"/>
          </a:p>
          <a:p>
            <a:pPr lvl="2"/>
            <a:endParaRPr lang="it-IT" dirty="0" smtClean="0"/>
          </a:p>
          <a:p>
            <a:pPr lvl="1"/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pPr lvl="1"/>
            <a:endParaRPr lang="it-IT" dirty="0"/>
          </a:p>
          <a:p>
            <a:endParaRPr lang="it-IT" dirty="0"/>
          </a:p>
          <a:p>
            <a:pPr marL="457200" lvl="1" indent="0">
              <a:buNone/>
            </a:pPr>
            <a:endParaRPr lang="it-IT" dirty="0" smtClean="0"/>
          </a:p>
          <a:p>
            <a:pPr lvl="1"/>
            <a:endParaRPr lang="it-IT" dirty="0"/>
          </a:p>
          <a:p>
            <a:pPr lvl="1"/>
            <a:endParaRPr lang="it-IT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EBSD </a:t>
            </a:r>
            <a:r>
              <a:rPr lang="it-IT" dirty="0" smtClean="0"/>
              <a:t>on NbN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175689-08AE-4296-BDD6-72B2BD92D9C2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2" r="18060"/>
          <a:stretch/>
        </p:blipFill>
        <p:spPr>
          <a:xfrm rot="5400000">
            <a:off x="5626941" y="3616224"/>
            <a:ext cx="2591906" cy="37214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57211" y="94239"/>
            <a:ext cx="2591905" cy="526095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164443" y="3392488"/>
            <a:ext cx="776944" cy="133786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608299" y="3982572"/>
            <a:ext cx="1073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</a:rPr>
              <a:t>Film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14" name="Content Placeholder 1"/>
          <p:cNvSpPr txBox="1">
            <a:spLocks/>
          </p:cNvSpPr>
          <p:nvPr/>
        </p:nvSpPr>
        <p:spPr bwMode="auto">
          <a:xfrm>
            <a:off x="4736713" y="4730352"/>
            <a:ext cx="2081970" cy="57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FontTx/>
              <a:buNone/>
            </a:pPr>
            <a:r>
              <a:rPr lang="it-IT" kern="0" dirty="0" smtClean="0"/>
              <a:t>NbN</a:t>
            </a:r>
          </a:p>
          <a:p>
            <a:pPr marL="457200" lvl="1" indent="0">
              <a:buFontTx/>
              <a:buNone/>
            </a:pPr>
            <a:endParaRPr lang="it-IT" kern="0" dirty="0" smtClean="0"/>
          </a:p>
          <a:p>
            <a:pPr lvl="2"/>
            <a:endParaRPr lang="it-IT" kern="0" dirty="0" smtClean="0"/>
          </a:p>
          <a:p>
            <a:pPr lvl="1"/>
            <a:endParaRPr lang="it-IT" kern="0" dirty="0" smtClean="0"/>
          </a:p>
          <a:p>
            <a:endParaRPr lang="it-IT" kern="0" dirty="0" smtClean="0"/>
          </a:p>
          <a:p>
            <a:endParaRPr lang="it-IT" kern="0" dirty="0" smtClean="0"/>
          </a:p>
          <a:p>
            <a:endParaRPr lang="it-IT" kern="0" dirty="0" smtClean="0"/>
          </a:p>
          <a:p>
            <a:endParaRPr lang="it-IT" kern="0" dirty="0" smtClean="0"/>
          </a:p>
          <a:p>
            <a:endParaRPr lang="it-IT" kern="0" dirty="0" smtClean="0"/>
          </a:p>
          <a:p>
            <a:endParaRPr lang="it-IT" kern="0" dirty="0" smtClean="0"/>
          </a:p>
          <a:p>
            <a:pPr lvl="1"/>
            <a:endParaRPr lang="it-IT" kern="0" dirty="0" smtClean="0"/>
          </a:p>
          <a:p>
            <a:endParaRPr lang="it-IT" kern="0" dirty="0" smtClean="0"/>
          </a:p>
          <a:p>
            <a:pPr marL="457200" lvl="1" indent="0">
              <a:buFontTx/>
              <a:buNone/>
            </a:pPr>
            <a:endParaRPr lang="it-IT" kern="0" dirty="0" smtClean="0"/>
          </a:p>
          <a:p>
            <a:pPr lvl="1"/>
            <a:endParaRPr lang="it-IT" kern="0" dirty="0" smtClean="0"/>
          </a:p>
          <a:p>
            <a:pPr lvl="1"/>
            <a:endParaRPr lang="it-IT" kern="0" dirty="0" smtClean="0"/>
          </a:p>
        </p:txBody>
      </p:sp>
      <p:sp>
        <p:nvSpPr>
          <p:cNvPr id="15" name="Content Placeholder 1"/>
          <p:cNvSpPr txBox="1">
            <a:spLocks/>
          </p:cNvSpPr>
          <p:nvPr/>
        </p:nvSpPr>
        <p:spPr bwMode="auto">
          <a:xfrm>
            <a:off x="4736713" y="5636065"/>
            <a:ext cx="2081970" cy="57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FontTx/>
              <a:buNone/>
            </a:pPr>
            <a:r>
              <a:rPr lang="it-IT" kern="0" dirty="0" smtClean="0"/>
              <a:t>NbN</a:t>
            </a:r>
          </a:p>
          <a:p>
            <a:pPr marL="457200" lvl="1" indent="0">
              <a:buFontTx/>
              <a:buNone/>
            </a:pPr>
            <a:endParaRPr lang="it-IT" kern="0" dirty="0" smtClean="0"/>
          </a:p>
          <a:p>
            <a:pPr lvl="2"/>
            <a:endParaRPr lang="it-IT" kern="0" dirty="0" smtClean="0"/>
          </a:p>
          <a:p>
            <a:pPr lvl="1"/>
            <a:endParaRPr lang="it-IT" kern="0" dirty="0" smtClean="0"/>
          </a:p>
          <a:p>
            <a:endParaRPr lang="it-IT" kern="0" dirty="0" smtClean="0"/>
          </a:p>
          <a:p>
            <a:endParaRPr lang="it-IT" kern="0" dirty="0" smtClean="0"/>
          </a:p>
          <a:p>
            <a:endParaRPr lang="it-IT" kern="0" dirty="0" smtClean="0"/>
          </a:p>
          <a:p>
            <a:endParaRPr lang="it-IT" kern="0" dirty="0" smtClean="0"/>
          </a:p>
          <a:p>
            <a:endParaRPr lang="it-IT" kern="0" dirty="0" smtClean="0"/>
          </a:p>
          <a:p>
            <a:endParaRPr lang="it-IT" kern="0" dirty="0" smtClean="0"/>
          </a:p>
          <a:p>
            <a:pPr lvl="1"/>
            <a:endParaRPr lang="it-IT" kern="0" dirty="0" smtClean="0"/>
          </a:p>
          <a:p>
            <a:endParaRPr lang="it-IT" kern="0" dirty="0" smtClean="0"/>
          </a:p>
          <a:p>
            <a:pPr marL="457200" lvl="1" indent="0">
              <a:buFontTx/>
              <a:buNone/>
            </a:pPr>
            <a:endParaRPr lang="it-IT" kern="0" dirty="0" smtClean="0"/>
          </a:p>
          <a:p>
            <a:pPr lvl="1"/>
            <a:endParaRPr lang="it-IT" kern="0" dirty="0" smtClean="0"/>
          </a:p>
          <a:p>
            <a:pPr lvl="1"/>
            <a:endParaRPr lang="it-IT" kern="0" dirty="0" smtClean="0"/>
          </a:p>
        </p:txBody>
      </p:sp>
    </p:spTree>
    <p:extLst>
      <p:ext uri="{BB962C8B-B14F-4D97-AF65-F5344CB8AC3E}">
        <p14:creationId xmlns:p14="http://schemas.microsoft.com/office/powerpoint/2010/main" val="335832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55338"/>
            <a:ext cx="8229600" cy="4784725"/>
          </a:xfrm>
        </p:spPr>
        <p:txBody>
          <a:bodyPr/>
          <a:lstStyle/>
          <a:p>
            <a:r>
              <a:rPr lang="it-IT" dirty="0" smtClean="0"/>
              <a:t>Superconductivity Radio Frequencies and Niobium</a:t>
            </a:r>
          </a:p>
          <a:p>
            <a:endParaRPr lang="it-IT" dirty="0" smtClean="0"/>
          </a:p>
          <a:p>
            <a:r>
              <a:rPr lang="it-IT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Chemical vapour depositions</a:t>
            </a:r>
          </a:p>
          <a:p>
            <a:endParaRPr lang="it-IT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it-IT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Experimental results and planned work</a:t>
            </a:r>
            <a:endParaRPr lang="it-IT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524625"/>
            <a:ext cx="2133600" cy="196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3175689-08AE-4296-BDD6-72B2BD92D9C2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1925638" y="557213"/>
            <a:ext cx="7038975" cy="711200"/>
          </a:xfrm>
        </p:spPr>
        <p:txBody>
          <a:bodyPr/>
          <a:lstStyle/>
          <a:p>
            <a:r>
              <a:rPr lang="it-IT" dirty="0" smtClean="0"/>
              <a:t>Outline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4589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175689-08AE-4296-BDD6-72B2BD92D9C2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SAED</a:t>
            </a:r>
            <a:endParaRPr lang="it-I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85899"/>
            <a:ext cx="4572000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899"/>
            <a:ext cx="4572000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4701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175689-08AE-4296-BDD6-72B2BD92D9C2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SAED</a:t>
            </a:r>
            <a:endParaRPr 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13" y="1268413"/>
            <a:ext cx="5602574" cy="56025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8112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 smtClean="0"/>
          </a:p>
          <a:p>
            <a:r>
              <a:rPr lang="it-IT" dirty="0" smtClean="0"/>
              <a:t>Installed second bubbler line to deposit multiprecursor films:</a:t>
            </a:r>
          </a:p>
          <a:p>
            <a:pPr lvl="1"/>
            <a:r>
              <a:rPr lang="it-IT" dirty="0" smtClean="0"/>
              <a:t>NbTi</a:t>
            </a:r>
          </a:p>
          <a:p>
            <a:pPr lvl="1"/>
            <a:r>
              <a:rPr lang="it-IT" dirty="0" smtClean="0"/>
              <a:t>NbTiN</a:t>
            </a:r>
          </a:p>
          <a:p>
            <a:pPr lvl="1"/>
            <a:r>
              <a:rPr lang="it-IT" dirty="0" smtClean="0"/>
              <a:t>Nb</a:t>
            </a:r>
            <a:r>
              <a:rPr lang="it-IT" baseline="-25000" dirty="0" smtClean="0"/>
              <a:t>3</a:t>
            </a:r>
            <a:r>
              <a:rPr lang="it-IT" dirty="0" smtClean="0"/>
              <a:t>Sn</a:t>
            </a:r>
          </a:p>
          <a:p>
            <a:pPr lvl="1"/>
            <a:r>
              <a:rPr lang="it-IT" dirty="0" smtClean="0"/>
              <a:t>Nb</a:t>
            </a:r>
            <a:r>
              <a:rPr lang="it-IT" baseline="-25000" dirty="0" smtClean="0"/>
              <a:t>3</a:t>
            </a:r>
            <a:r>
              <a:rPr lang="it-IT" dirty="0" smtClean="0"/>
              <a:t>Ge</a:t>
            </a:r>
          </a:p>
          <a:p>
            <a:pPr lvl="1"/>
            <a:endParaRPr lang="it-IT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Niobium Titanium Nitride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175689-08AE-4296-BDD6-72B2BD92D9C2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38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78" y="1641476"/>
            <a:ext cx="6663043" cy="4784725"/>
          </a:xfrm>
          <a:ln>
            <a:solidFill>
              <a:schemeClr val="tx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Niobium Titanium Nitride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175689-08AE-4296-BDD6-72B2BD92D9C2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094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Niobium Titanium Nitride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175689-08AE-4296-BDD6-72B2BD92D9C2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78" y="1384302"/>
            <a:ext cx="6663043" cy="4784725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0280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Niobium Titanium Nitride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175689-08AE-4296-BDD6-72B2BD92D9C2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53246"/>
            <a:ext cx="8229600" cy="3161109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524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Niobium Titanium Nitride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175689-08AE-4296-BDD6-72B2BD92D9C2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2" t="9887" r="12021" b="4413"/>
          <a:stretch/>
        </p:blipFill>
        <p:spPr>
          <a:xfrm>
            <a:off x="1042988" y="1485899"/>
            <a:ext cx="6700837" cy="5356936"/>
          </a:xfrm>
        </p:spPr>
      </p:pic>
      <p:sp>
        <p:nvSpPr>
          <p:cNvPr id="7" name="TextBox 6"/>
          <p:cNvSpPr txBox="1"/>
          <p:nvPr/>
        </p:nvSpPr>
        <p:spPr>
          <a:xfrm>
            <a:off x="4282281" y="1597022"/>
            <a:ext cx="326787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/>
              <a:t>Phase: Cubic</a:t>
            </a:r>
          </a:p>
          <a:p>
            <a:r>
              <a:rPr lang="it-IT" dirty="0" smtClean="0"/>
              <a:t>Average Grain size: 21 nm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2844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94766"/>
            <a:ext cx="8229600" cy="4784725"/>
          </a:xfrm>
        </p:spPr>
        <p:txBody>
          <a:bodyPr/>
          <a:lstStyle/>
          <a:p>
            <a:r>
              <a:rPr lang="it-IT" dirty="0" smtClean="0"/>
              <a:t>Install plasma source to reduce deposition temperature.</a:t>
            </a:r>
          </a:p>
          <a:p>
            <a:endParaRPr lang="it-IT" dirty="0" smtClean="0"/>
          </a:p>
          <a:p>
            <a:r>
              <a:rPr lang="it-IT" dirty="0" smtClean="0"/>
              <a:t>SRF properties testing.</a:t>
            </a:r>
          </a:p>
          <a:p>
            <a:endParaRPr lang="it-IT" dirty="0" smtClean="0"/>
          </a:p>
          <a:p>
            <a:r>
              <a:rPr lang="it-IT" dirty="0" smtClean="0"/>
              <a:t>Upgrade to ALD to verify conformality and multilayering of S-I-S systems.</a:t>
            </a:r>
            <a:endParaRPr lang="it-IT" dirty="0"/>
          </a:p>
          <a:p>
            <a:endParaRPr lang="it-IT" dirty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Planned future work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175689-08AE-4296-BDD6-72B2BD92D9C2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24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Thank you for your time</a:t>
            </a:r>
            <a:endParaRPr lang="it-I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563861-5BB3-43A6-B093-39819D3B79A0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73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199" y="1457325"/>
            <a:ext cx="8291513" cy="4668838"/>
          </a:xfrm>
        </p:spPr>
        <p:txBody>
          <a:bodyPr/>
          <a:lstStyle/>
          <a:p>
            <a:pPr algn="just">
              <a:defRPr/>
            </a:pPr>
            <a:r>
              <a:rPr lang="it-IT" dirty="0">
                <a:latin typeface="Calibri" panose="020F0502020204030204" pitchFamily="34" charset="0"/>
              </a:rPr>
              <a:t>Niobium SRF cavities are </a:t>
            </a:r>
            <a:r>
              <a:rPr lang="it-IT" dirty="0" smtClean="0">
                <a:latin typeface="Calibri" panose="020F0502020204030204" pitchFamily="34" charset="0"/>
              </a:rPr>
              <a:t>the state of the art for accelerating charged particles, </a:t>
            </a:r>
            <a:r>
              <a:rPr lang="it-IT" dirty="0">
                <a:latin typeface="Calibri" panose="020F0502020204030204" pitchFamily="34" charset="0"/>
              </a:rPr>
              <a:t>but:</a:t>
            </a:r>
          </a:p>
          <a:p>
            <a:pPr algn="just">
              <a:defRPr/>
            </a:pPr>
            <a:endParaRPr lang="it-IT" dirty="0">
              <a:latin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it-IT" dirty="0">
                <a:latin typeface="Calibri" panose="020F0502020204030204" pitchFamily="34" charset="0"/>
              </a:rPr>
              <a:t>copper has a better thermal conductivity than Nb </a:t>
            </a:r>
            <a:endParaRPr lang="it-IT" dirty="0" smtClean="0">
              <a:latin typeface="Calibri" panose="020F0502020204030204" pitchFamily="34" charset="0"/>
            </a:endParaRPr>
          </a:p>
          <a:p>
            <a:pPr marL="0" indent="0" algn="just">
              <a:buNone/>
              <a:defRPr/>
            </a:pPr>
            <a:r>
              <a:rPr lang="it-IT" dirty="0" smtClean="0">
                <a:latin typeface="Wingdings" panose="05000000000000000000" pitchFamily="2" charset="2"/>
              </a:rPr>
              <a:t>	à</a:t>
            </a:r>
            <a:r>
              <a:rPr lang="it-IT" dirty="0" smtClean="0">
                <a:latin typeface="Calibri" panose="020F0502020204030204" pitchFamily="34" charset="0"/>
              </a:rPr>
              <a:t> </a:t>
            </a:r>
            <a:r>
              <a:rPr lang="it-IT" b="1" dirty="0">
                <a:latin typeface="Calibri" panose="020F0502020204030204" pitchFamily="34" charset="0"/>
              </a:rPr>
              <a:t>easier to cool </a:t>
            </a:r>
            <a:r>
              <a:rPr lang="it-IT" b="1" dirty="0" smtClean="0">
                <a:latin typeface="Calibri" panose="020F0502020204030204" pitchFamily="34" charset="0"/>
              </a:rPr>
              <a:t>down</a:t>
            </a:r>
          </a:p>
          <a:p>
            <a:pPr marL="0" indent="0" algn="just">
              <a:buNone/>
              <a:defRPr/>
            </a:pPr>
            <a:r>
              <a:rPr lang="it-IT" b="1" dirty="0">
                <a:latin typeface="Calibri" panose="020F0502020204030204" pitchFamily="34" charset="0"/>
              </a:rPr>
              <a:t>	</a:t>
            </a:r>
            <a:r>
              <a:rPr lang="it-IT" b="1" dirty="0" smtClean="0">
                <a:latin typeface="Calibri" panose="020F0502020204030204" pitchFamily="34" charset="0"/>
              </a:rPr>
              <a:t>	 </a:t>
            </a:r>
            <a:r>
              <a:rPr lang="it-IT" dirty="0">
                <a:latin typeface="Wingdings" panose="05000000000000000000" pitchFamily="2" charset="2"/>
              </a:rPr>
              <a:t>à</a:t>
            </a:r>
            <a:r>
              <a:rPr lang="it-IT" dirty="0">
                <a:latin typeface="Calibri" panose="020F0502020204030204" pitchFamily="34" charset="0"/>
              </a:rPr>
              <a:t> </a:t>
            </a:r>
            <a:r>
              <a:rPr lang="it-IT" b="1" dirty="0">
                <a:latin typeface="Calibri" panose="020F0502020204030204" pitchFamily="34" charset="0"/>
              </a:rPr>
              <a:t>cheaper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it-IT" dirty="0" smtClean="0">
                <a:latin typeface="Calibri" panose="020F0502020204030204" pitchFamily="34" charset="0"/>
              </a:rPr>
              <a:t>a </a:t>
            </a:r>
            <a:r>
              <a:rPr lang="it-IT" dirty="0">
                <a:latin typeface="Calibri" panose="020F0502020204030204" pitchFamily="34" charset="0"/>
              </a:rPr>
              <a:t>thin film of Nb requires less </a:t>
            </a:r>
            <a:r>
              <a:rPr lang="it-IT" dirty="0" smtClean="0">
                <a:latin typeface="Calibri" panose="020F0502020204030204" pitchFamily="34" charset="0"/>
              </a:rPr>
              <a:t>material</a:t>
            </a:r>
          </a:p>
          <a:p>
            <a:pPr marL="0" indent="0" algn="just">
              <a:buNone/>
              <a:defRPr/>
            </a:pPr>
            <a:r>
              <a:rPr lang="it-IT" dirty="0" smtClean="0">
                <a:latin typeface="Calibri" panose="020F0502020204030204" pitchFamily="34" charset="0"/>
              </a:rPr>
              <a:t>	</a:t>
            </a:r>
            <a:r>
              <a:rPr lang="it-IT" dirty="0">
                <a:latin typeface="Calibri" panose="020F0502020204030204" pitchFamily="34" charset="0"/>
              </a:rPr>
              <a:t>	</a:t>
            </a:r>
            <a:r>
              <a:rPr lang="it-IT" dirty="0" smtClean="0">
                <a:latin typeface="Calibri" panose="020F0502020204030204" pitchFamily="34" charset="0"/>
              </a:rPr>
              <a:t> ...</a:t>
            </a:r>
          </a:p>
          <a:p>
            <a:pPr marL="0" indent="0" algn="just">
              <a:buNone/>
              <a:defRPr/>
            </a:pPr>
            <a:r>
              <a:rPr lang="it-IT" dirty="0">
                <a:latin typeface="Calibri" panose="020F0502020204030204" pitchFamily="34" charset="0"/>
              </a:rPr>
              <a:t>	</a:t>
            </a:r>
            <a:r>
              <a:rPr lang="it-IT" dirty="0" smtClean="0">
                <a:latin typeface="Calibri" panose="020F0502020204030204" pitchFamily="34" charset="0"/>
              </a:rPr>
              <a:t>	</a:t>
            </a:r>
            <a:r>
              <a:rPr lang="it-IT" dirty="0" smtClean="0">
                <a:latin typeface="Wingdings" panose="05000000000000000000" pitchFamily="2" charset="2"/>
              </a:rPr>
              <a:t>à</a:t>
            </a:r>
            <a:r>
              <a:rPr lang="it-IT" dirty="0" smtClean="0">
                <a:latin typeface="Calibri" panose="020F0502020204030204" pitchFamily="34" charset="0"/>
              </a:rPr>
              <a:t> </a:t>
            </a:r>
            <a:r>
              <a:rPr lang="it-IT" b="1" dirty="0">
                <a:latin typeface="Calibri" panose="020F0502020204030204" pitchFamily="34" charset="0"/>
              </a:rPr>
              <a:t>cheaper</a:t>
            </a:r>
          </a:p>
          <a:p>
            <a:endParaRPr lang="it-IT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Niobium - Limits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524625"/>
            <a:ext cx="2133600" cy="196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586E7BE-934E-4FA1-AE9D-1F9F4A03AAA9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43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199" y="1457325"/>
            <a:ext cx="8291513" cy="4668838"/>
          </a:xfrm>
        </p:spPr>
        <p:txBody>
          <a:bodyPr/>
          <a:lstStyle/>
          <a:p>
            <a:pPr algn="ctr"/>
            <a:r>
              <a:rPr lang="it-IT" b="1" dirty="0">
                <a:latin typeface="Calibri" panose="020F0502020204030204" pitchFamily="34" charset="0"/>
              </a:rPr>
              <a:t>Problem:</a:t>
            </a:r>
          </a:p>
          <a:p>
            <a:pPr marL="0" indent="0" algn="ctr">
              <a:buNone/>
            </a:pPr>
            <a:r>
              <a:rPr lang="it-IT" dirty="0">
                <a:latin typeface="Calibri" panose="020F0502020204030204" pitchFamily="34" charset="0"/>
              </a:rPr>
              <a:t>Modern accelerators have reached the maximum gradient achievable by using Nb as a bulk. </a:t>
            </a:r>
          </a:p>
          <a:p>
            <a:pPr marL="0" indent="0" algn="ctr">
              <a:buNone/>
            </a:pPr>
            <a:r>
              <a:rPr lang="it-IT" dirty="0">
                <a:latin typeface="Calibri" panose="020F0502020204030204" pitchFamily="34" charset="0"/>
              </a:rPr>
              <a:t>Over the limit of </a:t>
            </a:r>
            <a:r>
              <a:rPr lang="it-IT" dirty="0">
                <a:latin typeface="Symbol" panose="05050102010706020507" pitchFamily="18" charset="2"/>
              </a:rPr>
              <a:t>»</a:t>
            </a:r>
            <a:r>
              <a:rPr lang="it-IT" dirty="0"/>
              <a:t> </a:t>
            </a:r>
            <a:r>
              <a:rPr lang="it-IT" dirty="0">
                <a:latin typeface="Calibri" panose="020F0502020204030204" pitchFamily="34" charset="0"/>
              </a:rPr>
              <a:t>45 MV/m the superconductivity breaks down</a:t>
            </a:r>
            <a:r>
              <a:rPr lang="it-IT" dirty="0" smtClean="0">
                <a:latin typeface="Calibri" panose="020F0502020204030204" pitchFamily="34" charset="0"/>
              </a:rPr>
              <a:t>!</a:t>
            </a:r>
          </a:p>
          <a:p>
            <a:pPr marL="0" indent="0" algn="ctr">
              <a:buNone/>
            </a:pPr>
            <a:endParaRPr lang="it-IT" dirty="0">
              <a:latin typeface="Calibri" panose="020F0502020204030204" pitchFamily="34" charset="0"/>
            </a:endParaRPr>
          </a:p>
          <a:p>
            <a:pPr algn="ctr"/>
            <a:r>
              <a:rPr lang="it-IT" b="1" dirty="0">
                <a:latin typeface="Calibri" panose="020F0502020204030204" pitchFamily="34" charset="0"/>
              </a:rPr>
              <a:t>Aim of this study:</a:t>
            </a:r>
          </a:p>
          <a:p>
            <a:pPr marL="0" indent="0" algn="ctr">
              <a:buNone/>
            </a:pPr>
            <a:endParaRPr lang="it-IT" dirty="0" smtClean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endParaRPr lang="it-IT" dirty="0">
              <a:latin typeface="Calibri" panose="020F0502020204030204" pitchFamily="34" charset="0"/>
            </a:endParaRPr>
          </a:p>
          <a:p>
            <a:pPr algn="ctr"/>
            <a:endParaRPr lang="it-IT" dirty="0" smtClean="0">
              <a:latin typeface="Calibri" panose="020F0502020204030204" pitchFamily="34" charset="0"/>
            </a:endParaRPr>
          </a:p>
          <a:p>
            <a:endParaRPr lang="it-IT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dirty="0" smtClean="0"/>
              <a:t>               PhD Topic          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524625"/>
            <a:ext cx="2133600" cy="196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586E7BE-934E-4FA1-AE9D-1F9F4A03AAA9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57199" y="5027156"/>
            <a:ext cx="85074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i="1" dirty="0" smtClean="0">
                <a:latin typeface="Calibri" panose="020F0502020204030204" pitchFamily="34" charset="0"/>
              </a:rPr>
              <a:t>Developing CVD </a:t>
            </a:r>
            <a:r>
              <a:rPr lang="it-IT" sz="2800" i="1" dirty="0">
                <a:latin typeface="Calibri" panose="020F0502020204030204" pitchFamily="34" charset="0"/>
              </a:rPr>
              <a:t>/ </a:t>
            </a:r>
            <a:r>
              <a:rPr lang="it-IT" sz="2800" i="1" dirty="0" smtClean="0">
                <a:latin typeface="Calibri" panose="020F0502020204030204" pitchFamily="34" charset="0"/>
              </a:rPr>
              <a:t>PECVD </a:t>
            </a:r>
            <a:r>
              <a:rPr lang="it-IT" sz="2800" i="1" dirty="0">
                <a:latin typeface="Calibri" panose="020F0502020204030204" pitchFamily="34" charset="0"/>
              </a:rPr>
              <a:t>deposition techniques to coat copper cavities with an uniform Niobium superconductive thin layer</a:t>
            </a:r>
          </a:p>
          <a:p>
            <a:pPr algn="ctr"/>
            <a:endParaRPr lang="it-IT" sz="2800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56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55338"/>
            <a:ext cx="8229600" cy="4784725"/>
          </a:xfrm>
        </p:spPr>
        <p:txBody>
          <a:bodyPr/>
          <a:lstStyle/>
          <a:p>
            <a:r>
              <a:rPr lang="it-IT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Superconductivity Radio Frequencies and Niobium</a:t>
            </a:r>
          </a:p>
          <a:p>
            <a:endParaRPr lang="it-IT" dirty="0" smtClean="0"/>
          </a:p>
          <a:p>
            <a:r>
              <a:rPr lang="it-IT" dirty="0" smtClean="0"/>
              <a:t>Chemical vapour depositions</a:t>
            </a:r>
          </a:p>
          <a:p>
            <a:endParaRPr lang="it-IT" dirty="0" smtClean="0"/>
          </a:p>
          <a:p>
            <a:r>
              <a:rPr lang="it-IT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Experimental results and planned work</a:t>
            </a:r>
            <a:endParaRPr lang="it-IT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524625"/>
            <a:ext cx="2133600" cy="196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3175689-08AE-4296-BDD6-72B2BD92D9C2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1925638" y="557213"/>
            <a:ext cx="7038975" cy="711200"/>
          </a:xfrm>
        </p:spPr>
        <p:txBody>
          <a:bodyPr/>
          <a:lstStyle/>
          <a:p>
            <a:r>
              <a:rPr lang="it-IT" dirty="0" smtClean="0"/>
              <a:t>Outline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3774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47675" y="3428999"/>
            <a:ext cx="8201026" cy="3292475"/>
          </a:xfrm>
        </p:spPr>
        <p:txBody>
          <a:bodyPr/>
          <a:lstStyle/>
          <a:p>
            <a:pPr>
              <a:defRPr/>
            </a:pPr>
            <a:endParaRPr lang="it-IT" sz="1600" dirty="0" smtClean="0">
              <a:latin typeface="Calibri" panose="020F0502020204030204" pitchFamily="34" charset="0"/>
            </a:endParaRPr>
          </a:p>
          <a:p>
            <a:pPr>
              <a:defRPr/>
            </a:pPr>
            <a:endParaRPr lang="it-IT" sz="1600" dirty="0">
              <a:latin typeface="Calibri" panose="020F0502020204030204" pitchFamily="34" charset="0"/>
            </a:endParaRPr>
          </a:p>
          <a:p>
            <a:pPr>
              <a:defRPr/>
            </a:pPr>
            <a:endParaRPr lang="it-IT" sz="1600" dirty="0" smtClean="0">
              <a:latin typeface="Calibri" panose="020F0502020204030204" pitchFamily="34" charset="0"/>
            </a:endParaRPr>
          </a:p>
          <a:p>
            <a:pPr marL="0" indent="0" algn="ctr">
              <a:buNone/>
              <a:defRPr/>
            </a:pPr>
            <a:r>
              <a:rPr lang="it-IT" sz="1600" dirty="0" smtClean="0">
                <a:latin typeface="Calibri" panose="020F0502020204030204" pitchFamily="34" charset="0"/>
              </a:rPr>
              <a:t>The </a:t>
            </a:r>
            <a:r>
              <a:rPr lang="it-IT" sz="1600" dirty="0">
                <a:latin typeface="Calibri" panose="020F0502020204030204" pitchFamily="34" charset="0"/>
              </a:rPr>
              <a:t>chemical precursors are introduced </a:t>
            </a:r>
            <a:r>
              <a:rPr lang="it-IT" sz="1600" b="1" u="sng" dirty="0" smtClean="0">
                <a:latin typeface="Calibri" panose="020F0502020204030204" pitchFamily="34" charset="0"/>
              </a:rPr>
              <a:t>together</a:t>
            </a:r>
            <a:r>
              <a:rPr lang="it-IT" sz="1600" dirty="0" smtClean="0">
                <a:latin typeface="Calibri" panose="020F0502020204030204" pitchFamily="34" charset="0"/>
              </a:rPr>
              <a:t> in </a:t>
            </a:r>
            <a:r>
              <a:rPr lang="it-IT" sz="1600" dirty="0">
                <a:latin typeface="Calibri" panose="020F0502020204030204" pitchFamily="34" charset="0"/>
              </a:rPr>
              <a:t>the reaction </a:t>
            </a:r>
            <a:r>
              <a:rPr lang="it-IT" sz="1600" dirty="0" smtClean="0">
                <a:latin typeface="Calibri" panose="020F0502020204030204" pitchFamily="34" charset="0"/>
              </a:rPr>
              <a:t>chamber</a:t>
            </a:r>
            <a:endParaRPr lang="it-IT" sz="1600" dirty="0"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endParaRPr lang="it-IT" sz="1600" dirty="0" smtClean="0"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it-IT" sz="1600" dirty="0" smtClean="0">
                <a:latin typeface="Calibri" panose="020F0502020204030204" pitchFamily="34" charset="0"/>
              </a:rPr>
              <a:t>Fast: micrometers thick depositions in a few hours</a:t>
            </a:r>
            <a:endParaRPr lang="it-IT" sz="1600" dirty="0"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endParaRPr lang="it-IT" sz="1600" i="1" dirty="0" smtClean="0"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û"/>
              <a:defRPr/>
            </a:pPr>
            <a:r>
              <a:rPr lang="it-IT" sz="1600" i="1" dirty="0" smtClean="0">
                <a:latin typeface="Calibri" panose="020F0502020204030204" pitchFamily="34" charset="0"/>
              </a:rPr>
              <a:t>Challenging to control the film uniformity</a:t>
            </a:r>
            <a:endParaRPr lang="it-IT" sz="1600" dirty="0"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û"/>
              <a:defRPr/>
            </a:pPr>
            <a:endParaRPr lang="it-IT" sz="1600" dirty="0" smtClean="0"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û"/>
              <a:defRPr/>
            </a:pPr>
            <a:r>
              <a:rPr lang="it-IT" sz="1600" dirty="0" smtClean="0">
                <a:latin typeface="Calibri" panose="020F0502020204030204" pitchFamily="34" charset="0"/>
              </a:rPr>
              <a:t>Niobium chemistry requires high temperatures to work well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Chemical Vapor Deposition (CVD)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524625"/>
            <a:ext cx="2133600" cy="196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586E7BE-934E-4FA1-AE9D-1F9F4A03AAA9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318" y="1439642"/>
            <a:ext cx="4835432" cy="2551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489" y="1581151"/>
            <a:ext cx="2167406" cy="19426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593943" y="3619500"/>
            <a:ext cx="1444532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Precursors</a:t>
            </a:r>
            <a:endParaRPr lang="it-IT" dirty="0"/>
          </a:p>
        </p:txBody>
      </p:sp>
      <p:sp>
        <p:nvSpPr>
          <p:cNvPr id="10" name="TextBox 9"/>
          <p:cNvSpPr txBox="1"/>
          <p:nvPr/>
        </p:nvSpPr>
        <p:spPr>
          <a:xfrm>
            <a:off x="3578318" y="1268413"/>
            <a:ext cx="5070383" cy="2732087"/>
          </a:xfrm>
          <a:prstGeom prst="rect">
            <a:avLst/>
          </a:prstGeom>
          <a:noFill/>
          <a:ln w="63500"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3046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The chemical side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175689-08AE-4296-BDD6-72B2BD92D9C2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6" t="1697" r="33488" b="1155"/>
          <a:stretch>
            <a:fillRect/>
          </a:stretch>
        </p:blipFill>
        <p:spPr bwMode="auto">
          <a:xfrm>
            <a:off x="5737682" y="3706336"/>
            <a:ext cx="3058656" cy="28182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8" t="18025" r="31512" b="1787"/>
          <a:stretch>
            <a:fillRect/>
          </a:stretch>
        </p:blipFill>
        <p:spPr bwMode="auto">
          <a:xfrm>
            <a:off x="5737682" y="1471576"/>
            <a:ext cx="3058656" cy="195742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 bwMode="auto">
          <a:xfrm>
            <a:off x="151836" y="1471576"/>
            <a:ext cx="5273110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600" b="1" i="1" dirty="0">
                <a:latin typeface="Calibri" panose="020F0502020204030204" pitchFamily="34" charset="0"/>
              </a:rPr>
              <a:t>Precursors under </a:t>
            </a:r>
            <a:r>
              <a:rPr lang="it-IT" sz="1600" b="1" i="1" dirty="0" smtClean="0">
                <a:latin typeface="Calibri" panose="020F0502020204030204" pitchFamily="34" charset="0"/>
              </a:rPr>
              <a:t>study</a:t>
            </a:r>
          </a:p>
          <a:p>
            <a:pPr>
              <a:defRPr/>
            </a:pPr>
            <a:endParaRPr lang="it-IT" sz="1600" b="1" i="1" dirty="0"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it-IT" sz="1600" b="1" i="1" dirty="0" smtClean="0">
                <a:latin typeface="Calibri" panose="020F0502020204030204" pitchFamily="34" charset="0"/>
              </a:rPr>
              <a:t>Niobium </a:t>
            </a:r>
            <a:r>
              <a:rPr lang="it-IT" sz="1600" b="1" i="1" dirty="0">
                <a:latin typeface="Calibri" panose="020F0502020204030204" pitchFamily="34" charset="0"/>
              </a:rPr>
              <a:t>Pentachloride (V):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latin typeface="Calibri" panose="020F0502020204030204" pitchFamily="34" charset="0"/>
              </a:rPr>
              <a:t>Chosen to obtain metallic Nb layer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latin typeface="Calibri" panose="020F0502020204030204" pitchFamily="34" charset="0"/>
              </a:rPr>
              <a:t>Reacts with plasma of H</a:t>
            </a:r>
            <a:r>
              <a:rPr lang="it-IT" sz="1600" baseline="30000" dirty="0">
                <a:latin typeface="Calibri" panose="020F0502020204030204" pitchFamily="34" charset="0"/>
              </a:rPr>
              <a:t>+</a:t>
            </a:r>
            <a:r>
              <a:rPr lang="it-IT" sz="1600" dirty="0">
                <a:latin typeface="Calibri" panose="020F0502020204030204" pitchFamily="34" charset="0"/>
              </a:rPr>
              <a:t> to create thin film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latin typeface="Calibri" panose="020F0502020204030204" pitchFamily="34" charset="0"/>
              </a:rPr>
              <a:t>Crystalline solid, vapour pressure at </a:t>
            </a:r>
            <a:r>
              <a:rPr lang="it-IT" sz="1600" dirty="0" smtClean="0">
                <a:latin typeface="Calibri" panose="020F0502020204030204" pitchFamily="34" charset="0"/>
              </a:rPr>
              <a:t>150 </a:t>
            </a:r>
            <a:r>
              <a:rPr lang="it-IT" sz="1600" dirty="0" smtClean="0"/>
              <a:t>°</a:t>
            </a:r>
            <a:r>
              <a:rPr lang="it-IT" sz="1600" dirty="0" smtClean="0">
                <a:latin typeface="Calibri" panose="020F0502020204030204" pitchFamily="34" charset="0"/>
              </a:rPr>
              <a:t>C </a:t>
            </a:r>
            <a:r>
              <a:rPr lang="it-IT" sz="1600" dirty="0">
                <a:latin typeface="Calibri" panose="020F0502020204030204" pitchFamily="34" charset="0"/>
              </a:rPr>
              <a:t>to perform ALD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latin typeface="Calibri" panose="020F0502020204030204" pitchFamily="34" charset="0"/>
              </a:rPr>
              <a:t>Very sensitive to moisture, hydrolyzes in </a:t>
            </a:r>
            <a:r>
              <a:rPr lang="it-IT" sz="1600" dirty="0" smtClean="0">
                <a:latin typeface="Calibri" panose="020F0502020204030204" pitchFamily="34" charset="0"/>
              </a:rPr>
              <a:t>NbOCl</a:t>
            </a:r>
            <a:r>
              <a:rPr lang="it-IT" sz="1600" baseline="-25000" dirty="0" smtClean="0">
                <a:latin typeface="Calibri" panose="020F0502020204030204" pitchFamily="34" charset="0"/>
              </a:rPr>
              <a:t>4</a:t>
            </a:r>
            <a:endParaRPr lang="it-IT" sz="1600" baseline="-25000" dirty="0">
              <a:latin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it-IT" sz="1600" b="1" dirty="0">
                <a:latin typeface="Calibri" panose="020F0502020204030204" pitchFamily="34" charset="0"/>
              </a:rPr>
              <a:t>Requires high substrate temperature</a:t>
            </a:r>
            <a:r>
              <a:rPr lang="it-IT" sz="1600" dirty="0">
                <a:latin typeface="Calibri" panose="020F0502020204030204" pitchFamily="34" charset="0"/>
              </a:rPr>
              <a:t> to reduce Cl contamination in the film (at least 500 </a:t>
            </a:r>
            <a:r>
              <a:rPr lang="it-IT" sz="1600" dirty="0"/>
              <a:t>°</a:t>
            </a:r>
            <a:r>
              <a:rPr lang="it-IT" sz="1600" dirty="0">
                <a:latin typeface="Calibri" panose="020F0502020204030204" pitchFamily="34" charset="0"/>
              </a:rPr>
              <a:t>C)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it-IT" sz="1600" dirty="0"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it-IT" sz="1600" b="1" i="1" dirty="0">
                <a:latin typeface="Calibri" panose="020F0502020204030204" pitchFamily="34" charset="0"/>
              </a:rPr>
              <a:t>Tris(diethylamido)(tert-butylimido)niobium (V)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latin typeface="Calibri" panose="020F0502020204030204" pitchFamily="34" charset="0"/>
              </a:rPr>
              <a:t>Chosen to obtain NbN layer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latin typeface="Calibri" panose="020F0502020204030204" pitchFamily="34" charset="0"/>
              </a:rPr>
              <a:t>Reacts with N</a:t>
            </a:r>
            <a:r>
              <a:rPr lang="it-IT" sz="1600" baseline="-25000" dirty="0">
                <a:latin typeface="Calibri" panose="020F0502020204030204" pitchFamily="34" charset="0"/>
              </a:rPr>
              <a:t>2</a:t>
            </a:r>
            <a:r>
              <a:rPr lang="it-IT" sz="1600" dirty="0">
                <a:latin typeface="Calibri" panose="020F0502020204030204" pitchFamily="34" charset="0"/>
              </a:rPr>
              <a:t> plasma to create thin film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latin typeface="Calibri" panose="020F0502020204030204" pitchFamily="34" charset="0"/>
              </a:rPr>
              <a:t>Liquid, good vapour pressure at </a:t>
            </a:r>
            <a:r>
              <a:rPr lang="it-IT" sz="1600" b="1" dirty="0" smtClean="0">
                <a:latin typeface="Calibri" panose="020F0502020204030204" pitchFamily="34" charset="0"/>
              </a:rPr>
              <a:t>104 </a:t>
            </a:r>
            <a:r>
              <a:rPr lang="it-IT" sz="1600" b="1" dirty="0"/>
              <a:t>°</a:t>
            </a:r>
            <a:r>
              <a:rPr lang="it-IT" sz="1600" b="1" dirty="0">
                <a:latin typeface="Calibri" panose="020F0502020204030204" pitchFamily="34" charset="0"/>
              </a:rPr>
              <a:t>C</a:t>
            </a:r>
            <a:r>
              <a:rPr lang="it-IT" sz="1600" dirty="0">
                <a:latin typeface="Calibri" panose="020F0502020204030204" pitchFamily="34" charset="0"/>
              </a:rPr>
              <a:t> to perform ALD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latin typeface="Calibri" panose="020F0502020204030204" pitchFamily="34" charset="0"/>
              </a:rPr>
              <a:t>Sensitive to heating, start decomposing at 130 </a:t>
            </a:r>
            <a:r>
              <a:rPr lang="it-IT" sz="1600" dirty="0"/>
              <a:t>°</a:t>
            </a:r>
            <a:r>
              <a:rPr lang="it-IT" sz="1600" dirty="0">
                <a:latin typeface="Calibri" panose="020F0502020204030204" pitchFamily="34" charset="0"/>
              </a:rPr>
              <a:t>C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it-IT" sz="1600" b="1" dirty="0">
                <a:latin typeface="Calibri" panose="020F0502020204030204" pitchFamily="34" charset="0"/>
              </a:rPr>
              <a:t>Doesn’t require a high deposition temperature (250 </a:t>
            </a:r>
            <a:r>
              <a:rPr lang="it-IT" sz="1600" b="1" dirty="0"/>
              <a:t>°</a:t>
            </a:r>
            <a:r>
              <a:rPr lang="it-IT" sz="1600" b="1" dirty="0">
                <a:latin typeface="Calibri" panose="020F0502020204030204" pitchFamily="34" charset="0"/>
              </a:rPr>
              <a:t>C) </a:t>
            </a:r>
            <a:r>
              <a:rPr lang="it-IT" sz="1600" b="1" dirty="0">
                <a:latin typeface="Wingdings" panose="05000000000000000000" pitchFamily="2" charset="2"/>
              </a:rPr>
              <a:t>à </a:t>
            </a:r>
            <a:r>
              <a:rPr lang="it-IT" sz="1600" b="1" dirty="0">
                <a:latin typeface="Calibri" panose="020F0502020204030204" pitchFamily="34" charset="0"/>
              </a:rPr>
              <a:t>Suitable for deposition on copper</a:t>
            </a:r>
            <a:endParaRPr lang="it-IT" sz="11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2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1703690"/>
            <a:ext cx="3588089" cy="275373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1" y="1703690"/>
            <a:ext cx="3556000" cy="272934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1800" y="4660900"/>
            <a:ext cx="8337888" cy="186372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endParaRPr lang="it-IT" sz="2000" dirty="0" smtClean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it-IT" sz="2000" dirty="0" smtClean="0">
                <a:latin typeface="Calibri" panose="020F0502020204030204" pitchFamily="34" charset="0"/>
              </a:rPr>
              <a:t>Cold wall reactor.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it-IT" sz="2000" dirty="0" smtClean="0">
                <a:latin typeface="Calibri" panose="020F0502020204030204" pitchFamily="34" charset="0"/>
              </a:rPr>
              <a:t>Heater capable of T &gt; 700 C.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it-IT" sz="2000" dirty="0" smtClean="0">
                <a:latin typeface="Calibri" panose="020F0502020204030204" pitchFamily="34" charset="0"/>
              </a:rPr>
              <a:t>2 bubbler lines for precursor delivery.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it-IT" sz="2000" dirty="0" smtClean="0">
                <a:latin typeface="Calibri" panose="020F0502020204030204" pitchFamily="34" charset="0"/>
              </a:rPr>
              <a:t>Hydrogen, Nitrogen and Ammonia Gas lines.</a:t>
            </a:r>
            <a:endParaRPr lang="it-IT" sz="20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it-IT" sz="2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Experimental setup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175689-08AE-4296-BDD6-72B2BD92D9C2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03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STeC-blue">
  <a:themeElements>
    <a:clrScheme name="ASTeC Small Top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STeC Small Top Banner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STeC Small Top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TeC Small Top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TeC Small Top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TeC Small Top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TeC Small Top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TeC Small Top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TeC Small Top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TeC Small Top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TeC Small Top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TeC Small Top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TeC Small Top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TeC Small Top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ASTeC Large Top Banner">
  <a:themeElements>
    <a:clrScheme name="ASTeC Large Top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STeC Large Top Banner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STeC Large Top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TeC Large Top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TeC Large Top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TeC Large Top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TeC Large Top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TeC Large Top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TeC Large Top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TeC Large Top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TeC Large Top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TeC Large Top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TeC Large Top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TeC Large Top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ASTeC Large Bottom Banner">
  <a:themeElements>
    <a:clrScheme name="ASTeC Large Bottom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STeC Large Bottom Banner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STeC Large Bottom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TeC Large Bottom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TeC Large Bottom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TeC Large Bottom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TeC Large Bottom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TeC Large Bottom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TeC Large Bottom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TeC Large Bottom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TeC Large Bottom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TeC Large Bottom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TeC Large Bottom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TeC Large Bottom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ASTeC-blue</Template>
  <TotalTime>16857</TotalTime>
  <Words>674</Words>
  <Application>Microsoft Office PowerPoint</Application>
  <PresentationFormat>On-screen Show (4:3)</PresentationFormat>
  <Paragraphs>238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Calibri</vt:lpstr>
      <vt:lpstr>Lucida Sans</vt:lpstr>
      <vt:lpstr>Symbol</vt:lpstr>
      <vt:lpstr>Wingdings</vt:lpstr>
      <vt:lpstr>ASTeC-blue</vt:lpstr>
      <vt:lpstr>ASTeC Large Top Banner</vt:lpstr>
      <vt:lpstr>ASTeC Large Bottom Banner</vt:lpstr>
      <vt:lpstr>CVD / PECVD Superconductive materials for RF cavities</vt:lpstr>
      <vt:lpstr>Outline</vt:lpstr>
      <vt:lpstr>Outline</vt:lpstr>
      <vt:lpstr>Niobium - Limits</vt:lpstr>
      <vt:lpstr>               PhD Topic          </vt:lpstr>
      <vt:lpstr>Outline</vt:lpstr>
      <vt:lpstr>Chemical Vapor Deposition (CVD)</vt:lpstr>
      <vt:lpstr>The chemical side</vt:lpstr>
      <vt:lpstr>Experimental setup</vt:lpstr>
      <vt:lpstr>Experimental setup</vt:lpstr>
      <vt:lpstr>Outline</vt:lpstr>
      <vt:lpstr>Outline</vt:lpstr>
      <vt:lpstr>Nb coated Cu disc</vt:lpstr>
      <vt:lpstr>Nb coated Cu disc</vt:lpstr>
      <vt:lpstr>Nb coated Cu disc</vt:lpstr>
      <vt:lpstr>Selected Area e- Diffraction</vt:lpstr>
      <vt:lpstr>TEM cross section of Nb film</vt:lpstr>
      <vt:lpstr>TEM study – Elemental maps</vt:lpstr>
      <vt:lpstr>Niobium XRD</vt:lpstr>
      <vt:lpstr>Nb coated Cu disc</vt:lpstr>
      <vt:lpstr>Thin film etched with nitric acid</vt:lpstr>
      <vt:lpstr>SQUID measurements</vt:lpstr>
      <vt:lpstr>Nitrides of Nb. Why?</vt:lpstr>
      <vt:lpstr>Niobium Nitride</vt:lpstr>
      <vt:lpstr>Niobium Nitride</vt:lpstr>
      <vt:lpstr>Niobium Nitride</vt:lpstr>
      <vt:lpstr>Niobium Nitride</vt:lpstr>
      <vt:lpstr>Niobium Nitride</vt:lpstr>
      <vt:lpstr>EBSD on NbN</vt:lpstr>
      <vt:lpstr>SAED</vt:lpstr>
      <vt:lpstr>SAED</vt:lpstr>
      <vt:lpstr>Niobium Titanium Nitride</vt:lpstr>
      <vt:lpstr>Niobium Titanium Nitride</vt:lpstr>
      <vt:lpstr>Niobium Titanium Nitride</vt:lpstr>
      <vt:lpstr>Niobium Titanium Nitride</vt:lpstr>
      <vt:lpstr>Niobium Titanium Nitride</vt:lpstr>
      <vt:lpstr>Planned future work</vt:lpstr>
      <vt:lpstr>Thank you for your time</vt:lpstr>
    </vt:vector>
  </TitlesOfParts>
  <Company>STFC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P. Pizzol</dc:creator>
  <cp:lastModifiedBy>Paolo Pizzol</cp:lastModifiedBy>
  <cp:revision>347</cp:revision>
  <dcterms:created xsi:type="dcterms:W3CDTF">2011-02-03T17:05:11Z</dcterms:created>
  <dcterms:modified xsi:type="dcterms:W3CDTF">2016-07-27T11:08:45Z</dcterms:modified>
</cp:coreProperties>
</file>