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9" r:id="rId8"/>
    <p:sldId id="276" r:id="rId9"/>
    <p:sldId id="263" r:id="rId10"/>
    <p:sldId id="273" r:id="rId11"/>
    <p:sldId id="264" r:id="rId12"/>
    <p:sldId id="272" r:id="rId13"/>
    <p:sldId id="266" r:id="rId14"/>
    <p:sldId id="275" r:id="rId15"/>
    <p:sldId id="265" r:id="rId16"/>
    <p:sldId id="268" r:id="rId17"/>
    <p:sldId id="271" r:id="rId18"/>
    <p:sldId id="269" r:id="rId19"/>
    <p:sldId id="280" r:id="rId2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Teixeira" initials="ST" lastIdx="9" clrIdx="0">
    <p:extLst>
      <p:ext uri="{19B8F6BF-5375-455C-9EA6-DF929625EA0E}">
        <p15:presenceInfo xmlns:p15="http://schemas.microsoft.com/office/powerpoint/2012/main" userId="S-1-5-21-1526224874-1540688658-1361462980-3608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DD7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8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2T18:18:22.068" idx="3">
    <p:pos x="10" y="10"/>
    <p:text>At low field the Rs can be perfectly explained by BCS</p:text>
    <p:extLst>
      <p:ext uri="{C676402C-5697-4E1C-873F-D02D1690AC5C}">
        <p15:threadingInfo xmlns:p15="http://schemas.microsoft.com/office/powerpoint/2012/main" timeZoneBias="-120"/>
      </p:ext>
    </p:extLst>
  </p:cm>
  <p:cm authorId="1" dt="2016-07-22T18:20:39.234" idx="4">
    <p:pos x="146" y="146"/>
    <p:text>The fit has been done with the Halbritter done with a code of Fortran 66.</p:text>
    <p:extLst>
      <p:ext uri="{C676402C-5697-4E1C-873F-D02D1690AC5C}">
        <p15:threadingInfo xmlns:p15="http://schemas.microsoft.com/office/powerpoint/2012/main" timeZoneBias="-120"/>
      </p:ext>
    </p:extLst>
  </p:cm>
  <p:cm authorId="1" dt="2016-07-22T18:22:51.335" idx="5">
    <p:pos x="282" y="282"/>
    <p:text>Magnetic field is low is the only assumption.</p:text>
    <p:extLst>
      <p:ext uri="{C676402C-5697-4E1C-873F-D02D1690AC5C}">
        <p15:threadingInfo xmlns:p15="http://schemas.microsoft.com/office/powerpoint/2012/main" timeZoneBias="-120"/>
      </p:ext>
    </p:extLst>
  </p:cm>
  <p:cm authorId="1" dt="2016-07-22T18:23:48.778" idx="6">
    <p:pos x="418" y="418"/>
    <p:text>delta/kbTc different based on experiments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2T18:26:06.245" idx="7">
    <p:pos x="10" y="10"/>
    <p:text>At low field it can be fitted linearly.</p:text>
    <p:extLst>
      <p:ext uri="{C676402C-5697-4E1C-873F-D02D1690AC5C}">
        <p15:threadingInfo xmlns:p15="http://schemas.microsoft.com/office/powerpoint/2012/main" timeZoneBias="-120"/>
      </p:ext>
    </p:extLst>
  </p:cm>
  <p:cm authorId="1" dt="2016-07-22T18:26:33.078" idx="8">
    <p:pos x="146" y="146"/>
    <p:text>A way to characterize the Q slope</p:text>
    <p:extLst>
      <p:ext uri="{C676402C-5697-4E1C-873F-D02D1690AC5C}">
        <p15:threadingInfo xmlns:p15="http://schemas.microsoft.com/office/powerpoint/2012/main" timeZoneBias="-120"/>
      </p:ext>
    </p:extLst>
  </p:cm>
  <p:cm authorId="1" dt="2016-07-22T18:26:58.405" idx="9">
    <p:pos x="146" y="282"/>
    <p:text>an estimator on how good the cavity is.</p:text>
    <p:extLst>
      <p:ext uri="{C676402C-5697-4E1C-873F-D02D1690AC5C}">
        <p15:threadingInfo xmlns:p15="http://schemas.microsoft.com/office/powerpoint/2012/main" timeZoneBias="-120">
          <p15:parentCm authorId="1" idx="8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63194"/>
          </a:xfrm>
          <a:solidFill>
            <a:schemeClr val="tx2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43662"/>
            <a:ext cx="8226854" cy="504936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Silvia Teixeira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893846" y="63551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Thin Film Workshop ‘16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7/22/2016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9" descr="bande-02.eps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" y="6150798"/>
            <a:ext cx="946458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dependent component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651" y="1654755"/>
            <a:ext cx="5679744" cy="4226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8758" y="1338572"/>
            <a:ext cx="453224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BCS fit at low field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464" y="1068518"/>
            <a:ext cx="6405892" cy="4609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Rs0 and Rs1 to evaluate the cavity</a:t>
            </a:r>
            <a:endParaRPr lang="en-GB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753579" y="5518200"/>
                <a:ext cx="6070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fit: </a:t>
                </a:r>
                <a:r>
                  <a:rPr kumimoji="1" lang="en-US" altLang="ja-JP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Rs</a:t>
                </a:r>
                <a:r>
                  <a:rPr kumimoji="1"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s-E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s-E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Rs0 + </a:t>
                </a:r>
                <a:r>
                  <a:rPr kumimoji="1" lang="en-US" altLang="ja-JP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Rs1</a:t>
                </a:r>
                <a:r>
                  <a:rPr kumimoji="1"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s-ES" altLang="ja-JP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s-ES" altLang="ja-JP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(0&lt;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s-E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s-ES" altLang="ja-JP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kumimoji="1" lang="en-US" altLang="ja-JP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&lt;3 MV/m)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579" y="5518200"/>
                <a:ext cx="607050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90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コネクタ 6"/>
          <p:cNvCxnSpPr/>
          <p:nvPr/>
        </p:nvCxnSpPr>
        <p:spPr>
          <a:xfrm>
            <a:off x="4550074" y="2704317"/>
            <a:ext cx="0" cy="2066974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9"/>
          <p:cNvCxnSpPr/>
          <p:nvPr/>
        </p:nvCxnSpPr>
        <p:spPr>
          <a:xfrm flipH="1">
            <a:off x="2912321" y="3773011"/>
            <a:ext cx="14914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0"/>
          <p:cNvSpPr txBox="1"/>
          <p:nvPr/>
        </p:nvSpPr>
        <p:spPr>
          <a:xfrm>
            <a:off x="2824751" y="3357663"/>
            <a:ext cx="1907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Low-field Q-slope</a:t>
            </a:r>
            <a:endParaRPr kumimoji="1" lang="ja-JP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endCxn id="20" idx="1"/>
          </p:cNvCxnSpPr>
          <p:nvPr/>
        </p:nvCxnSpPr>
        <p:spPr>
          <a:xfrm>
            <a:off x="4753129" y="5867751"/>
            <a:ext cx="349806" cy="261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02935" y="594430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Q-slope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Rs1 vs Rs0 for all cavities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924" y="1019218"/>
            <a:ext cx="6378766" cy="4590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5441" y="5573333"/>
            <a:ext cx="738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Rs0 and Rs1 are weakly but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positively correlated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(correlation factor 0.3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264" y="1085088"/>
            <a:ext cx="2231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thermal gradient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Inspections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377" y="3432330"/>
            <a:ext cx="3629715" cy="2661656"/>
          </a:xfrm>
          <a:prstGeom prst="rect">
            <a:avLst/>
          </a:prstGeom>
        </p:spPr>
      </p:pic>
      <p:pic>
        <p:nvPicPr>
          <p:cNvPr id="8" name="Picture 3" descr="G:\Divisions\EST\Groups\SM\ThinFilms\HIE-ISOLDE\Coatings\2014_Coating\140814_C098_QS3.1_diode_BL\Pictures\140827_before_rinsing\IMG_6844_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465" y="1431658"/>
            <a:ext cx="1790687" cy="1833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Divisions\EST\Groups\SM\ThinFilms\HIE-ISOLDE\Coatings\2014_Coating\140814_C098_QS3.1_diode_BL\Pictures\140827_before_rinsing\IMG_6855_c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4145" y="1431658"/>
            <a:ext cx="2055710" cy="174433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Divisions\EST\Groups\SM\ThinFilms\HIE-ISOLDE\Coatings\2014_Coating\140924_C099_QS4.1_diode_BL\Pictures\141023_QS4_After_SUBU2\20141024_14582637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122" y="1431659"/>
            <a:ext cx="2325779" cy="174433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 cmpd="sng">
            <a:solidFill>
              <a:schemeClr val="accent6">
                <a:lumMod val="50000"/>
              </a:schemeClr>
            </a:solidFill>
          </a:ln>
          <a:extLst/>
        </p:spPr>
      </p:pic>
      <p:sp>
        <p:nvSpPr>
          <p:cNvPr id="11" name="正方形/長方形 30"/>
          <p:cNvSpPr/>
          <p:nvPr/>
        </p:nvSpPr>
        <p:spPr>
          <a:xfrm>
            <a:off x="1574567" y="2446082"/>
            <a:ext cx="219798" cy="22795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31"/>
          <p:cNvCxnSpPr/>
          <p:nvPr/>
        </p:nvCxnSpPr>
        <p:spPr>
          <a:xfrm>
            <a:off x="1794365" y="2674037"/>
            <a:ext cx="1749780" cy="5019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32"/>
          <p:cNvCxnSpPr/>
          <p:nvPr/>
        </p:nvCxnSpPr>
        <p:spPr>
          <a:xfrm flipV="1">
            <a:off x="1794365" y="1431658"/>
            <a:ext cx="1749780" cy="101442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47"/>
          <p:cNvSpPr/>
          <p:nvPr/>
        </p:nvSpPr>
        <p:spPr>
          <a:xfrm>
            <a:off x="5013951" y="2218127"/>
            <a:ext cx="219798" cy="22795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48"/>
          <p:cNvCxnSpPr/>
          <p:nvPr/>
        </p:nvCxnSpPr>
        <p:spPr>
          <a:xfrm>
            <a:off x="5233749" y="2446082"/>
            <a:ext cx="1183373" cy="72991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49"/>
          <p:cNvCxnSpPr/>
          <p:nvPr/>
        </p:nvCxnSpPr>
        <p:spPr>
          <a:xfrm flipV="1">
            <a:off x="5233749" y="1410989"/>
            <a:ext cx="1183373" cy="807138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7342" y="3610756"/>
            <a:ext cx="2981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most of the substrates of the series production, cracks were observed mainly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 the weld area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(in the outer conductor)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most cases they are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when revealed by the SUBU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(chemical treatment)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Inspections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" t="596"/>
          <a:stretch/>
        </p:blipFill>
        <p:spPr>
          <a:xfrm>
            <a:off x="4724400" y="1153886"/>
            <a:ext cx="3246147" cy="246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08" y="1139114"/>
            <a:ext cx="3322205" cy="2478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75" y="3889228"/>
            <a:ext cx="3315338" cy="247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629" y="3889228"/>
            <a:ext cx="3267917" cy="24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86" y="667504"/>
            <a:ext cx="7019572" cy="5049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Rs1 vs Rs0 for all cavities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5441" y="5388667"/>
            <a:ext cx="6833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Rs0 and Rs1 are weakly but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positively correlated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(correlation factor 0.3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cracks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tends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higher Rs1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(Q-slope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Removal of the smoothing weld for material investigations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1596" y="1800429"/>
            <a:ext cx="888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racks</a:t>
            </a:r>
            <a:endParaRPr lang="en-GB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584903" y="2084757"/>
            <a:ext cx="504697" cy="3629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84903" y="2132486"/>
            <a:ext cx="764396" cy="993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217271" y="2488140"/>
            <a:ext cx="395236" cy="32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293857" y="3110809"/>
            <a:ext cx="395236" cy="32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182756" y="2515007"/>
            <a:ext cx="435528" cy="368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33290" y="2141132"/>
            <a:ext cx="567793" cy="421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83512" y="2132486"/>
            <a:ext cx="851011" cy="382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634523" y="2297008"/>
            <a:ext cx="395236" cy="323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5209203" y="2101265"/>
            <a:ext cx="387546" cy="391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13967" y="1996206"/>
            <a:ext cx="420282" cy="184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929968" y="1765882"/>
            <a:ext cx="395236" cy="323058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999" y="1476870"/>
            <a:ext cx="1404723" cy="323559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2750655" y="1700101"/>
            <a:ext cx="179313" cy="16166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 Studies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963" y="1429332"/>
            <a:ext cx="3300537" cy="21971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73438" y="3603223"/>
            <a:ext cx="1650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M. </a:t>
            </a:r>
            <a:r>
              <a:rPr lang="en-GB" sz="10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Crouvizier</a:t>
            </a:r>
            <a:endParaRPr lang="en-GB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097" y="4048026"/>
            <a:ext cx="8098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embrittlement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discarded as a possible culprit.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tried to reproduce the same effect on several kinds of OFE compliant material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succeeding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Residual stresses and heat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have probably contributed to the apparition of these imperfections.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55097" y="1039078"/>
            <a:ext cx="46276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indications (appearing as cracks and voids) at surface were observed after SUBU etching on QS9,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especially around the EB weld zone.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Cracks are not only present in the surface, but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bulk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(OFE copper).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 doesn’t generate the imperfections, but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reveals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8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7" y="1691788"/>
            <a:ext cx="4610334" cy="2073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59" y="3906363"/>
            <a:ext cx="4614052" cy="207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Seamless Cavity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36136" y="1538732"/>
            <a:ext cx="2200252" cy="45376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テキスト ボックス 6"/>
          <p:cNvSpPr txBox="1"/>
          <p:nvPr/>
        </p:nvSpPr>
        <p:spPr>
          <a:xfrm>
            <a:off x="2517033" y="3702285"/>
            <a:ext cx="151654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-field</a:t>
            </a:r>
            <a:endParaRPr kumimoji="1" lang="ja-JP" alt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6"/>
          <p:cNvSpPr txBox="1"/>
          <p:nvPr/>
        </p:nvSpPr>
        <p:spPr>
          <a:xfrm>
            <a:off x="2495684" y="1548879"/>
            <a:ext cx="1537895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E-field</a:t>
            </a:r>
            <a:endParaRPr kumimoji="1" lang="ja-JP" alt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26417"/>
              </p:ext>
            </p:extLst>
          </p:nvPr>
        </p:nvGraphicFramePr>
        <p:xfrm>
          <a:off x="4728991" y="3010884"/>
          <a:ext cx="3456385" cy="301752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12169"/>
                <a:gridCol w="1944216"/>
              </a:tblGrid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101.28 MHz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MV/m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GB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optimum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R/Q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 </a:t>
                      </a:r>
                      <a:r>
                        <a:rPr lang="el-G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G/(MV/m)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G=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30.79 </a:t>
                      </a:r>
                      <a:r>
                        <a:rPr lang="el-G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U/E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0.214 J/(MV/m)2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6MV/m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W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59" y="1548879"/>
            <a:ext cx="1704623" cy="40798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860" y="5583131"/>
            <a:ext cx="1928485" cy="445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63132" y="4467757"/>
            <a:ext cx="1666213" cy="48153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143829" y="959312"/>
            <a:ext cx="4880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changes from previous design:</a:t>
            </a:r>
          </a:p>
          <a:p>
            <a:endParaRPr lang="en-US" altLang="ja-JP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machined from </a:t>
            </a: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bulk Cu cylinder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Antenna length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shorter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frequency 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hinner inner conductor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recover R/Q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Cone insertion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avoid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leakage through the beam ports</a:t>
            </a:r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6"/>
          <p:cNvSpPr txBox="1"/>
          <p:nvPr/>
        </p:nvSpPr>
        <p:spPr>
          <a:xfrm>
            <a:off x="102444" y="4571180"/>
            <a:ext cx="93621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axis</a:t>
            </a:r>
            <a:endParaRPr kumimoji="1" lang="ja-JP" altLang="en-US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平行四辺形 5"/>
          <p:cNvSpPr/>
          <p:nvPr/>
        </p:nvSpPr>
        <p:spPr>
          <a:xfrm rot="16200000" flipV="1">
            <a:off x="557726" y="3148388"/>
            <a:ext cx="2103948" cy="202588"/>
          </a:xfrm>
          <a:prstGeom prst="parallelogram">
            <a:avLst>
              <a:gd name="adj" fmla="val 0"/>
            </a:avLst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Oval 30"/>
          <p:cNvSpPr/>
          <p:nvPr/>
        </p:nvSpPr>
        <p:spPr>
          <a:xfrm>
            <a:off x="1505697" y="4010060"/>
            <a:ext cx="205298" cy="561120"/>
          </a:xfrm>
          <a:prstGeom prst="ellipse">
            <a:avLst/>
          </a:prstGeom>
          <a:solidFill>
            <a:srgbClr val="00FFFF"/>
          </a:solidFill>
          <a:ln>
            <a:noFill/>
          </a:ln>
          <a:effectLst>
            <a:glow rad="70000">
              <a:schemeClr val="accent1">
                <a:tint val="30000"/>
                <a:shade val="95000"/>
                <a:satMod val="300000"/>
                <a:alpha val="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直線矢印コネクタ 7"/>
          <p:cNvCxnSpPr/>
          <p:nvPr/>
        </p:nvCxnSpPr>
        <p:spPr>
          <a:xfrm>
            <a:off x="1621614" y="1681412"/>
            <a:ext cx="0" cy="346587"/>
          </a:xfrm>
          <a:prstGeom prst="straightConnector1">
            <a:avLst/>
          </a:prstGeom>
          <a:ln w="22225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6"/>
          <p:cNvSpPr txBox="1"/>
          <p:nvPr/>
        </p:nvSpPr>
        <p:spPr>
          <a:xfrm>
            <a:off x="799796" y="1271404"/>
            <a:ext cx="128005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1600" baseline="300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en-US" altLang="ja-JP" sz="16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(4.5K)</a:t>
            </a:r>
            <a:endParaRPr kumimoji="1" lang="ja-JP" altLang="en-US" sz="16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706"/>
            <a:ext cx="8226854" cy="48193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set of measurements of </a:t>
            </a:r>
            <a:r>
              <a:rPr lang="en-US" b="1" dirty="0" smtClean="0"/>
              <a:t>17 </a:t>
            </a:r>
            <a:r>
              <a:rPr lang="en-US" b="1" dirty="0" smtClean="0"/>
              <a:t>HIE-ISOLDE </a:t>
            </a:r>
            <a:r>
              <a:rPr lang="en-US" b="1" dirty="0" err="1" smtClean="0"/>
              <a:t>Nb</a:t>
            </a:r>
            <a:r>
              <a:rPr lang="en-US" b="1" dirty="0" smtClean="0"/>
              <a:t>/Cu </a:t>
            </a:r>
            <a:r>
              <a:rPr lang="en-US" b="1" dirty="0" smtClean="0"/>
              <a:t>QWRs </a:t>
            </a:r>
            <a:r>
              <a:rPr lang="en-US" dirty="0" smtClean="0"/>
              <a:t>have been presented. </a:t>
            </a:r>
          </a:p>
          <a:p>
            <a:endParaRPr lang="en-US" dirty="0" smtClean="0"/>
          </a:p>
          <a:p>
            <a:r>
              <a:rPr lang="en-US" dirty="0" smtClean="0"/>
              <a:t>Part of the surface resistance has been explained by a </a:t>
            </a:r>
            <a:r>
              <a:rPr lang="en-US" b="1" dirty="0" smtClean="0"/>
              <a:t>BCS fit </a:t>
            </a:r>
            <a:r>
              <a:rPr lang="en-US" dirty="0" smtClean="0"/>
              <a:t>with ¨reasonable¨ parameters.</a:t>
            </a:r>
          </a:p>
          <a:p>
            <a:pPr marL="36576" indent="0">
              <a:buNone/>
            </a:pPr>
            <a:endParaRPr lang="en-US" dirty="0" smtClean="0"/>
          </a:p>
          <a:p>
            <a:r>
              <a:rPr lang="en-US" dirty="0" smtClean="0"/>
              <a:t>Rs0 and Rs1 are weakly but </a:t>
            </a:r>
            <a:r>
              <a:rPr lang="en-US" b="1" dirty="0" smtClean="0"/>
              <a:t>positively correlated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There is a </a:t>
            </a:r>
            <a:r>
              <a:rPr lang="en-US" b="1" dirty="0"/>
              <a:t>performance degradation </a:t>
            </a:r>
            <a:r>
              <a:rPr lang="en-US" dirty="0"/>
              <a:t>with time on the production of the </a:t>
            </a:r>
            <a:r>
              <a:rPr lang="en-US" dirty="0" smtClean="0"/>
              <a:t>cavities. The increase in surface resistance </a:t>
            </a:r>
            <a:r>
              <a:rPr lang="en-US" dirty="0"/>
              <a:t>looks correlated </a:t>
            </a:r>
            <a:r>
              <a:rPr lang="en-US" dirty="0" smtClean="0"/>
              <a:t>to the observed </a:t>
            </a:r>
            <a:r>
              <a:rPr lang="en-US" b="1" dirty="0"/>
              <a:t>cracks</a:t>
            </a:r>
            <a:r>
              <a:rPr lang="en-US" dirty="0"/>
              <a:t> at the weld of the Cu </a:t>
            </a:r>
            <a:r>
              <a:rPr lang="en-US" dirty="0" smtClean="0"/>
              <a:t>substrate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GB" dirty="0" smtClean="0"/>
              <a:t>The material studies concluded that </a:t>
            </a:r>
            <a:r>
              <a:rPr lang="en-GB" b="1" dirty="0" smtClean="0"/>
              <a:t>residual stresses and heat </a:t>
            </a:r>
            <a:r>
              <a:rPr lang="en-GB" dirty="0" smtClean="0"/>
              <a:t>might be the origin of the cracks.</a:t>
            </a:r>
          </a:p>
          <a:p>
            <a:endParaRPr lang="en-GB" dirty="0"/>
          </a:p>
          <a:p>
            <a:r>
              <a:rPr lang="en-GB" dirty="0" smtClean="0"/>
              <a:t>A new design of a </a:t>
            </a:r>
            <a:r>
              <a:rPr lang="en-GB" b="1" dirty="0" smtClean="0"/>
              <a:t>seamless cavity </a:t>
            </a:r>
            <a:r>
              <a:rPr lang="en-GB" dirty="0" smtClean="0"/>
              <a:t>has been developed in order to avoid the  EB welding of the substrate.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SUBU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GB" b="1" dirty="0"/>
          </a:p>
          <a:p>
            <a:pPr marL="36576" indent="0" algn="ctr">
              <a:buNone/>
            </a:pPr>
            <a:r>
              <a:rPr lang="en-GB" sz="1400" b="1" i="1" dirty="0"/>
              <a:t>NIOBIUM COATINGS FOR THE HIE-ISOLDE QWR SUPERCONDUCTING ACCELERATING CAVITIES </a:t>
            </a:r>
          </a:p>
          <a:p>
            <a:pPr marL="36576" indent="0" algn="ctr">
              <a:buNone/>
            </a:pPr>
            <a:r>
              <a:rPr lang="en-GB" sz="1400" i="1" dirty="0" err="1"/>
              <a:t>N.Jecklin</a:t>
            </a:r>
            <a:r>
              <a:rPr lang="en-GB" sz="1400" i="1" dirty="0"/>
              <a:t>#, S. Calatroni, B. </a:t>
            </a:r>
            <a:r>
              <a:rPr lang="en-GB" sz="1400" i="1" dirty="0" err="1"/>
              <a:t>Delaup</a:t>
            </a:r>
            <a:r>
              <a:rPr lang="en-GB" sz="1400" i="1" dirty="0"/>
              <a:t>, L. Ferreira, I. </a:t>
            </a:r>
            <a:r>
              <a:rPr lang="en-GB" sz="1400" i="1" dirty="0" err="1"/>
              <a:t>Mondino</a:t>
            </a:r>
            <a:r>
              <a:rPr lang="en-GB" sz="1400" i="1" dirty="0"/>
              <a:t>, A. Sublet, M. </a:t>
            </a:r>
            <a:r>
              <a:rPr lang="en-GB" sz="1400" i="1" dirty="0" err="1"/>
              <a:t>Therasse</a:t>
            </a:r>
            <a:r>
              <a:rPr lang="en-GB" sz="1400" i="1" dirty="0"/>
              <a:t>, W. Venturini </a:t>
            </a:r>
            <a:r>
              <a:rPr lang="en-GB" sz="1400" i="1" dirty="0" err="1"/>
              <a:t>Desolaro</a:t>
            </a:r>
            <a:r>
              <a:rPr lang="en-GB" sz="1400" i="1" dirty="0"/>
              <a:t>, CERN, Geneva, Switzerland </a:t>
            </a:r>
          </a:p>
          <a:p>
            <a:pPr marL="36576" indent="0">
              <a:buNone/>
            </a:pPr>
            <a:endParaRPr lang="en-GB" dirty="0"/>
          </a:p>
          <a:p>
            <a:pPr marL="36576" indent="0" algn="ctr">
              <a:buNone/>
            </a:pPr>
            <a:r>
              <a:rPr lang="en-GB" sz="2400" i="1" dirty="0"/>
              <a:t>The polishing agent (SUBU) is a mixture of </a:t>
            </a:r>
            <a:r>
              <a:rPr lang="en-GB" sz="2400" i="1" dirty="0" err="1"/>
              <a:t>sulfamic</a:t>
            </a:r>
            <a:r>
              <a:rPr lang="en-GB" sz="2400" i="1" dirty="0"/>
              <a:t> acid (H NO S, 5 g/l), hydrogen peroxide (H O , 5% </a:t>
            </a:r>
            <a:r>
              <a:rPr lang="en-GB" sz="2400" i="1" dirty="0" err="1"/>
              <a:t>vol</a:t>
            </a:r>
            <a:r>
              <a:rPr lang="en-GB" sz="2400" i="1" dirty="0"/>
              <a:t>), n- 33 22 butanol (5% </a:t>
            </a:r>
            <a:r>
              <a:rPr lang="en-GB" sz="2400" i="1" dirty="0" err="1"/>
              <a:t>vol</a:t>
            </a:r>
            <a:r>
              <a:rPr lang="en-GB" sz="2400" i="1" dirty="0"/>
              <a:t>) and ammonium citrate (1g/l) [4]. Its working temperature is around 72 °C, and the typical removal rate is 0.75 </a:t>
            </a:r>
            <a:r>
              <a:rPr lang="el-GR" sz="2400" i="1" dirty="0"/>
              <a:t>μ</a:t>
            </a:r>
            <a:r>
              <a:rPr lang="en-GB" sz="2400" i="1" dirty="0"/>
              <a:t>m/min, as confirmed by a test recently made. </a:t>
            </a:r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853" y="1190173"/>
            <a:ext cx="7795546" cy="2195086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The surface impedance of </a:t>
            </a:r>
            <a:r>
              <a:rPr lang="en-GB" sz="3600" dirty="0" err="1"/>
              <a:t>Nb</a:t>
            </a:r>
            <a:r>
              <a:rPr lang="en-GB" sz="3600" dirty="0"/>
              <a:t>/Cu coated </a:t>
            </a:r>
            <a:r>
              <a:rPr lang="en-GB" sz="3600" dirty="0" smtClean="0"/>
              <a:t>QWR cavities </a:t>
            </a:r>
            <a:r>
              <a:rPr lang="en-GB" sz="3600" dirty="0"/>
              <a:t>for </a:t>
            </a:r>
            <a:r>
              <a:rPr lang="en-GB" sz="3600" dirty="0" smtClean="0"/>
              <a:t>HIE-ISOLDE </a:t>
            </a:r>
            <a:r>
              <a:rPr lang="en-GB" sz="3600" dirty="0" smtClean="0"/>
              <a:t>project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561977" y="3565661"/>
            <a:ext cx="6017299" cy="774476"/>
          </a:xfrm>
        </p:spPr>
        <p:txBody>
          <a:bodyPr>
            <a:noAutofit/>
          </a:bodyPr>
          <a:lstStyle/>
          <a:p>
            <a:pPr algn="ctr"/>
            <a:r>
              <a:rPr lang="en-GB" sz="1600" b="1" dirty="0" smtClean="0"/>
              <a:t>Silvia Teixeira</a:t>
            </a:r>
          </a:p>
          <a:p>
            <a:pPr algn="ctr"/>
            <a:r>
              <a:rPr lang="en-GB" sz="1200" dirty="0" smtClean="0"/>
              <a:t>K. Artoos, A. Miyazaki, G. Rosaz, </a:t>
            </a:r>
            <a:r>
              <a:rPr lang="en-GB" sz="1200" dirty="0" err="1" smtClean="0"/>
              <a:t>K.Schirm</a:t>
            </a:r>
            <a:r>
              <a:rPr lang="en-GB" sz="1200" dirty="0" smtClean="0"/>
              <a:t>, </a:t>
            </a:r>
            <a:r>
              <a:rPr lang="en-GB" sz="1200" dirty="0" err="1" smtClean="0"/>
              <a:t>A.Sublet</a:t>
            </a:r>
            <a:r>
              <a:rPr lang="en-GB" sz="1200" dirty="0" smtClean="0"/>
              <a:t>, M. </a:t>
            </a:r>
            <a:r>
              <a:rPr lang="en-GB" sz="1200" dirty="0" err="1" smtClean="0"/>
              <a:t>Therasse</a:t>
            </a:r>
            <a:r>
              <a:rPr lang="en-GB" sz="1200" dirty="0" smtClean="0"/>
              <a:t>, </a:t>
            </a:r>
            <a:r>
              <a:rPr lang="en-GB" sz="1200" dirty="0" err="1" smtClean="0"/>
              <a:t>W.Venturini</a:t>
            </a:r>
            <a:r>
              <a:rPr lang="en-GB" sz="1200" dirty="0" smtClean="0"/>
              <a:t> Delsolaro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421" y="6060197"/>
            <a:ext cx="2160000" cy="7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HIE-ISOLDE Project</a:t>
            </a:r>
          </a:p>
          <a:p>
            <a:r>
              <a:rPr lang="en-GB" dirty="0" smtClean="0"/>
              <a:t>Quarter-Wave Resonator (QWR)</a:t>
            </a:r>
          </a:p>
          <a:p>
            <a:r>
              <a:rPr lang="en-GB" dirty="0" smtClean="0"/>
              <a:t>Cavity Performance</a:t>
            </a:r>
          </a:p>
          <a:p>
            <a:r>
              <a:rPr lang="en-GB" dirty="0" smtClean="0"/>
              <a:t>Rs0 </a:t>
            </a:r>
            <a:r>
              <a:rPr lang="en-GB" dirty="0" smtClean="0"/>
              <a:t>and </a:t>
            </a:r>
            <a:r>
              <a:rPr lang="en-GB" dirty="0" smtClean="0"/>
              <a:t>Rs1</a:t>
            </a:r>
            <a:endParaRPr lang="en-GB" dirty="0" smtClean="0"/>
          </a:p>
          <a:p>
            <a:r>
              <a:rPr lang="en-GB" dirty="0" smtClean="0"/>
              <a:t>Features</a:t>
            </a:r>
          </a:p>
          <a:p>
            <a:pPr lvl="1"/>
            <a:r>
              <a:rPr lang="en-GB" dirty="0" smtClean="0"/>
              <a:t>Optical </a:t>
            </a:r>
            <a:r>
              <a:rPr lang="en-GB" dirty="0" smtClean="0"/>
              <a:t>Inspections</a:t>
            </a:r>
            <a:endParaRPr lang="en-GB" dirty="0" smtClean="0"/>
          </a:p>
          <a:p>
            <a:pPr lvl="1"/>
            <a:r>
              <a:rPr lang="en-GB" dirty="0" smtClean="0"/>
              <a:t>Material Studies</a:t>
            </a:r>
          </a:p>
          <a:p>
            <a:r>
              <a:rPr lang="en-GB" dirty="0" smtClean="0"/>
              <a:t>New Cavity Design</a:t>
            </a:r>
            <a:endParaRPr lang="en-GB" dirty="0" smtClean="0"/>
          </a:p>
          <a:p>
            <a:r>
              <a:rPr lang="en-GB" dirty="0" smtClean="0"/>
              <a:t>Conclusions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HIE-ISOLDE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http://isolde.web.cern.ch/sites/isolde.web.cern.ch/files/Two%20cryomodulesv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8" y="925981"/>
            <a:ext cx="4347728" cy="271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6815" y="1133744"/>
            <a:ext cx="3421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</a:rPr>
              <a:t>The </a:t>
            </a:r>
            <a:r>
              <a:rPr lang="en-GB" sz="1600" b="1" dirty="0">
                <a:latin typeface="Times New Roman" panose="02020603050405020304" pitchFamily="18" charset="0"/>
              </a:rPr>
              <a:t>High Intensity and Energy ISOLDE</a:t>
            </a:r>
            <a:r>
              <a:rPr lang="en-GB" sz="1600" dirty="0">
                <a:latin typeface="Times New Roman" panose="02020603050405020304" pitchFamily="18" charset="0"/>
              </a:rPr>
              <a:t> (</a:t>
            </a:r>
            <a:r>
              <a:rPr lang="en-GB" sz="1600" dirty="0" smtClean="0">
                <a:latin typeface="Times New Roman" panose="02020603050405020304" pitchFamily="18" charset="0"/>
              </a:rPr>
              <a:t>HIE-ISOLDE</a:t>
            </a:r>
            <a:r>
              <a:rPr lang="en-GB" sz="1600" dirty="0">
                <a:latin typeface="Times New Roman" panose="02020603050405020304" pitchFamily="18" charset="0"/>
              </a:rPr>
              <a:t>) project is a major upgrade of </a:t>
            </a:r>
            <a:r>
              <a:rPr lang="en-GB" sz="1600" dirty="0" smtClean="0">
                <a:latin typeface="Times New Roman" panose="02020603050405020304" pitchFamily="18" charset="0"/>
              </a:rPr>
              <a:t>the existing </a:t>
            </a:r>
            <a:r>
              <a:rPr lang="en-GB" sz="1600" dirty="0">
                <a:latin typeface="Times New Roman" panose="02020603050405020304" pitchFamily="18" charset="0"/>
              </a:rPr>
              <a:t>ISOLDE and </a:t>
            </a:r>
            <a:r>
              <a:rPr lang="en-GB" sz="1600" dirty="0" smtClean="0">
                <a:latin typeface="Times New Roman" panose="02020603050405020304" pitchFamily="18" charset="0"/>
              </a:rPr>
              <a:t>REX-ISOLDE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</a:rPr>
              <a:t>Energy increase of the delivered radioactive ion beam (RIB) </a:t>
            </a:r>
            <a:r>
              <a:rPr lang="en-GB" sz="1600" b="1" dirty="0" smtClean="0">
                <a:latin typeface="Times New Roman" panose="02020603050405020304" pitchFamily="18" charset="0"/>
              </a:rPr>
              <a:t>from 3 MeV/u to 10 MeV/u.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19" y="3787959"/>
            <a:ext cx="3356962" cy="251772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1408472" y="5442941"/>
            <a:ext cx="2942303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27628" y="5172392"/>
            <a:ext cx="213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+mn-lt"/>
              </a:rPr>
              <a:t>Beam direction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2564" y="4032374"/>
            <a:ext cx="3364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</a:rPr>
              <a:t>SC LINAC based on </a:t>
            </a:r>
            <a:r>
              <a:rPr lang="en-GB" sz="1600" b="1" dirty="0">
                <a:latin typeface="Times New Roman" panose="02020603050405020304" pitchFamily="18" charset="0"/>
              </a:rPr>
              <a:t>Quarter Wave Resonators</a:t>
            </a:r>
            <a:r>
              <a:rPr lang="en-GB" sz="1600" dirty="0">
                <a:latin typeface="Times New Roman" panose="02020603050405020304" pitchFamily="18" charset="0"/>
              </a:rPr>
              <a:t> (QWRs</a:t>
            </a:r>
            <a:r>
              <a:rPr lang="en-GB" sz="1600" dirty="0" smtClean="0">
                <a:latin typeface="Times New Roman" panose="02020603050405020304" pitchFamily="18" charset="0"/>
              </a:rPr>
              <a:t>).</a:t>
            </a:r>
            <a:endParaRPr lang="en-GB" sz="1600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</a:rPr>
              <a:t>High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cryo-modules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s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086" y="1559025"/>
            <a:ext cx="4610334" cy="2186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35" y="3735981"/>
            <a:ext cx="4614052" cy="21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Quarter Wave Resonator (QWR)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33" y="1538732"/>
            <a:ext cx="1710813" cy="44187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平行四辺形 5"/>
          <p:cNvSpPr/>
          <p:nvPr/>
        </p:nvSpPr>
        <p:spPr>
          <a:xfrm rot="16200000" flipV="1">
            <a:off x="486738" y="3284786"/>
            <a:ext cx="2278621" cy="251557"/>
          </a:xfrm>
          <a:prstGeom prst="parallelogram">
            <a:avLst>
              <a:gd name="adj" fmla="val 0"/>
            </a:avLst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6"/>
          <p:cNvSpPr txBox="1"/>
          <p:nvPr/>
        </p:nvSpPr>
        <p:spPr>
          <a:xfrm>
            <a:off x="986027" y="1200178"/>
            <a:ext cx="128005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1600" baseline="300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en-US" altLang="ja-JP" sz="1600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(4.5K)</a:t>
            </a:r>
            <a:endParaRPr kumimoji="1" lang="ja-JP" altLang="en-US" sz="16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7"/>
          <p:cNvCxnSpPr/>
          <p:nvPr/>
        </p:nvCxnSpPr>
        <p:spPr>
          <a:xfrm>
            <a:off x="1626053" y="1644445"/>
            <a:ext cx="0" cy="346587"/>
          </a:xfrm>
          <a:prstGeom prst="straightConnector1">
            <a:avLst/>
          </a:prstGeom>
          <a:ln w="22225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6136" y="1538732"/>
            <a:ext cx="2200252" cy="45376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テキスト ボックス 6"/>
          <p:cNvSpPr txBox="1"/>
          <p:nvPr/>
        </p:nvSpPr>
        <p:spPr>
          <a:xfrm>
            <a:off x="74894" y="3079443"/>
            <a:ext cx="111188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Conduction cooling</a:t>
            </a:r>
            <a:endParaRPr kumimoji="1" lang="ja-JP" altLang="en-US" sz="1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U ターン矢印 9"/>
          <p:cNvSpPr/>
          <p:nvPr/>
        </p:nvSpPr>
        <p:spPr>
          <a:xfrm flipH="1">
            <a:off x="980609" y="2189850"/>
            <a:ext cx="514245" cy="968387"/>
          </a:xfrm>
          <a:prstGeom prst="uturnArrow">
            <a:avLst>
              <a:gd name="adj1" fmla="val 11996"/>
              <a:gd name="adj2" fmla="val 21419"/>
              <a:gd name="adj3" fmla="val 26124"/>
              <a:gd name="adj4" fmla="val 43750"/>
              <a:gd name="adj5" fmla="val 7500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18533" y="4802815"/>
            <a:ext cx="1666213" cy="48153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6"/>
          <p:cNvSpPr txBox="1"/>
          <p:nvPr/>
        </p:nvSpPr>
        <p:spPr>
          <a:xfrm>
            <a:off x="125843" y="5022742"/>
            <a:ext cx="111188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axis</a:t>
            </a:r>
            <a:endParaRPr kumimoji="1" lang="ja-JP" altLang="en-US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94854" y="4296708"/>
            <a:ext cx="256975" cy="504334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テキスト ボックス 6"/>
          <p:cNvSpPr txBox="1"/>
          <p:nvPr/>
        </p:nvSpPr>
        <p:spPr>
          <a:xfrm>
            <a:off x="2519590" y="3571480"/>
            <a:ext cx="150679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-field</a:t>
            </a:r>
            <a:endParaRPr kumimoji="1" lang="ja-JP" alt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6"/>
          <p:cNvSpPr txBox="1"/>
          <p:nvPr/>
        </p:nvSpPr>
        <p:spPr>
          <a:xfrm>
            <a:off x="2529345" y="1418074"/>
            <a:ext cx="150679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E-field</a:t>
            </a:r>
            <a:endParaRPr kumimoji="1" lang="ja-JP" alt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32454"/>
              </p:ext>
            </p:extLst>
          </p:nvPr>
        </p:nvGraphicFramePr>
        <p:xfrm>
          <a:off x="4739109" y="3272455"/>
          <a:ext cx="3456385" cy="301752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12169"/>
                <a:gridCol w="1944216"/>
              </a:tblGrid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101.28 MHz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MV/m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GB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optimum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10.9%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R/Q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 </a:t>
                      </a:r>
                      <a:r>
                        <a:rPr lang="el-G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G/(MV/m)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G=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aseline="-25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30.34 </a:t>
                      </a:r>
                      <a:r>
                        <a:rPr lang="el-G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U/E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US" sz="16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0.207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J/(MV/m)</a:t>
                      </a:r>
                      <a:r>
                        <a:rPr lang="en-US" sz="1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2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6MV/m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10W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4451973" y="959312"/>
                <a:ext cx="4572000" cy="2246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Superconducting </a:t>
                </a:r>
                <a:r>
                  <a:rPr lang="en-US" altLang="ja-JP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</a:t>
                </a:r>
                <a:r>
                  <a:rPr lang="en-US" altLang="ja-JP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-film cavity at </a:t>
                </a:r>
                <a:r>
                  <a:rPr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4.5 K</a:t>
                </a:r>
                <a:endParaRPr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 </a:t>
                </a:r>
                <a:r>
                  <a:rPr lang="en-US" altLang="ja-JP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cooling </a:t>
                </a:r>
                <a:r>
                  <a:rPr lang="en-US" altLang="ja-JP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 the copper substrate (good thermal conductivity of Cu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 bias 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sputtering system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ja-JP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Welding</a:t>
                </a:r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high magnetic field region</a:t>
                </a:r>
              </a:p>
              <a:p>
                <a:endParaRPr lang="en-US" altLang="ja-JP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14:m>
                  <m:oMath xmlns:m="http://schemas.openxmlformats.org/officeDocument/2006/math">
                    <m:r>
                      <a:rPr lang="es-ES" altLang="ja-JP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m:rPr>
                        <m:sty m:val="p"/>
                      </m:rPr>
                      <a:rPr lang="en-GB" altLang="ja-JP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Surface</m:t>
                    </m:r>
                    <m:r>
                      <a:rPr lang="en-GB" altLang="ja-JP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altLang="ja-JP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resistance</m:t>
                    </m:r>
                    <m:r>
                      <a:rPr lang="en-GB" altLang="ja-JP" sz="1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altLang="ja-JP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𝑹𝒔</m:t>
                    </m:r>
                  </m:oMath>
                </a14:m>
                <a:r>
                  <a:rPr lang="en-US" altLang="ja-JP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</a:t>
                </a:r>
                <a:r>
                  <a:rPr lang="en-US" altLang="ja-JP" sz="1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non-trivial </a:t>
                </a:r>
                <a:r>
                  <a:rPr lang="en-US" altLang="ja-JP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behavior</a:t>
                </a:r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973" y="959312"/>
                <a:ext cx="4572000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400" t="-271" b="-1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4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Performance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10" y="1306512"/>
            <a:ext cx="7017789" cy="50498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033" y="1085088"/>
            <a:ext cx="114604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 data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Presented by Pei in 2014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271" y="942974"/>
            <a:ext cx="7021619" cy="52826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Performance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59" y="1306512"/>
            <a:ext cx="7017789" cy="50498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264" y="1085088"/>
            <a:ext cx="2231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thermal gradient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Performance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Silvia Teixeira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695" y="1254893"/>
            <a:ext cx="7017789" cy="5049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264" y="1085088"/>
            <a:ext cx="2231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thermal gradient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CERNCobranding4-3</Template>
  <TotalTime>3263</TotalTime>
  <Words>795</Words>
  <Application>Microsoft Office PowerPoint</Application>
  <PresentationFormat>On-screen Show (4:3)</PresentationFormat>
  <Paragraphs>175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Cambria Math</vt:lpstr>
      <vt:lpstr>Times New Roman</vt:lpstr>
      <vt:lpstr>Wingdings</vt:lpstr>
      <vt:lpstr>CERNCorporate4-3</vt:lpstr>
      <vt:lpstr>PowerPoint Presentation</vt:lpstr>
      <vt:lpstr>The surface impedance of Nb/Cu coated QWR cavities for HIE-ISOLDE project</vt:lpstr>
      <vt:lpstr>Outline</vt:lpstr>
      <vt:lpstr>HIE-ISOLDE</vt:lpstr>
      <vt:lpstr>Quarter Wave Resonator (QWR)</vt:lpstr>
      <vt:lpstr>Cavity Performance</vt:lpstr>
      <vt:lpstr>Presented by Pei in 2014</vt:lpstr>
      <vt:lpstr>Cavity Performance</vt:lpstr>
      <vt:lpstr>Cavity Performance</vt:lpstr>
      <vt:lpstr>Temperature dependent component</vt:lpstr>
      <vt:lpstr>Rs0 and Rs1 to evaluate the cavity</vt:lpstr>
      <vt:lpstr>Rs1 vs Rs0 for all cavities</vt:lpstr>
      <vt:lpstr>Optical Inspections</vt:lpstr>
      <vt:lpstr>Optical Inspections</vt:lpstr>
      <vt:lpstr>Rs1 vs Rs0 for all cavities</vt:lpstr>
      <vt:lpstr>Material Studies</vt:lpstr>
      <vt:lpstr>Seamless Cavity</vt:lpstr>
      <vt:lpstr>Conclusions</vt:lpstr>
      <vt:lpstr>SUBU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 Teixeira</dc:creator>
  <cp:lastModifiedBy>Silvia Nerea Teixeira Lopez</cp:lastModifiedBy>
  <cp:revision>101</cp:revision>
  <dcterms:created xsi:type="dcterms:W3CDTF">2016-07-19T13:57:26Z</dcterms:created>
  <dcterms:modified xsi:type="dcterms:W3CDTF">2016-07-22T18:18:24Z</dcterms:modified>
</cp:coreProperties>
</file>