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8" r:id="rId4"/>
    <p:sldId id="282" r:id="rId5"/>
    <p:sldId id="262" r:id="rId6"/>
    <p:sldId id="263" r:id="rId7"/>
    <p:sldId id="286" r:id="rId8"/>
    <p:sldId id="280" r:id="rId9"/>
    <p:sldId id="287" r:id="rId10"/>
    <p:sldId id="288" r:id="rId11"/>
    <p:sldId id="281" r:id="rId12"/>
    <p:sldId id="266" r:id="rId13"/>
    <p:sldId id="267" r:id="rId14"/>
    <p:sldId id="268" r:id="rId15"/>
    <p:sldId id="279" r:id="rId16"/>
    <p:sldId id="277" r:id="rId17"/>
    <p:sldId id="269" r:id="rId18"/>
    <p:sldId id="270" r:id="rId19"/>
    <p:sldId id="276" r:id="rId20"/>
    <p:sldId id="271" r:id="rId21"/>
    <p:sldId id="272" r:id="rId22"/>
    <p:sldId id="274" r:id="rId23"/>
    <p:sldId id="275" r:id="rId24"/>
    <p:sldId id="285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8F95D-3EDB-4F93-B70D-D22E60CD21F2}" type="datetimeFigureOut">
              <a:rPr lang="en-GB" smtClean="0"/>
              <a:t>28/07/2016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CF462-575D-4C1B-AE51-B716FFDFA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88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CF462-575D-4C1B-AE51-B716FFDFA0A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256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CF462-575D-4C1B-AE51-B716FFDFA0A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45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A2D8-C931-41D2-8ED8-7D85E0A91768}" type="datetime1">
              <a:rPr lang="en-GB" smtClean="0"/>
              <a:t>28/07/2016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51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E422-87EC-49EE-9DFF-664945D6A9D2}" type="datetime1">
              <a:rPr lang="en-GB" smtClean="0"/>
              <a:t>28/07/2016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5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4923-6259-4832-9D04-5C5D354AC721}" type="datetime1">
              <a:rPr lang="en-GB" smtClean="0"/>
              <a:t>28/07/2016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09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6C36-1199-4249-A01B-B23BB7B42478}" type="datetime1">
              <a:rPr lang="en-GB" smtClean="0"/>
              <a:t>28/07/2016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04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4160-1EF7-4F2F-A596-57A57539E519}" type="datetime1">
              <a:rPr lang="en-GB" smtClean="0"/>
              <a:t>28/07/2016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15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E3BC-0640-4B30-91E2-B31EC6FD720A}" type="datetime1">
              <a:rPr lang="en-GB" smtClean="0"/>
              <a:t>28/07/2016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32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5A80-1450-4B15-8484-0B9D0AECD9AD}" type="datetime1">
              <a:rPr lang="en-GB" smtClean="0"/>
              <a:t>28/07/2016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19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52BE-8F1E-495E-BBBE-47753370CF3B}" type="datetime1">
              <a:rPr lang="en-GB" smtClean="0"/>
              <a:t>28/07/2016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20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255C-72E7-4EA4-9AA4-86225087437F}" type="datetime1">
              <a:rPr lang="en-GB" smtClean="0"/>
              <a:t>28/07/2016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2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4D66-D0D3-4D78-AD03-58F59299EF06}" type="datetime1">
              <a:rPr lang="en-GB" smtClean="0"/>
              <a:t>28/07/2016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96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2B8-77E7-4667-9F17-7FCCA0EC9661}" type="datetime1">
              <a:rPr lang="en-GB" smtClean="0"/>
              <a:t>28/07/2016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6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2E4A0-FB39-4DFA-AC9A-6F50407426A2}" type="datetime1">
              <a:rPr lang="en-GB" smtClean="0"/>
              <a:t>28/07/2016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TTC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DBAE2-7DA5-433F-94A3-C02DB4BDDEE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69"/>
          <a:stretch/>
        </p:blipFill>
        <p:spPr>
          <a:xfrm>
            <a:off x="0" y="0"/>
            <a:ext cx="2771776" cy="491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233488" cy="333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0"/>
            <a:ext cx="4648201" cy="491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59"/>
          <a:stretch/>
        </p:blipFill>
        <p:spPr>
          <a:xfrm>
            <a:off x="2514600" y="0"/>
            <a:ext cx="2790825" cy="4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0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Current peak performance of </a:t>
            </a:r>
            <a:br>
              <a:rPr lang="en-GB" dirty="0" smtClean="0"/>
            </a:br>
            <a:r>
              <a:rPr lang="en-GB" dirty="0" smtClean="0"/>
              <a:t>1.3 GHz single-cell Nb</a:t>
            </a:r>
            <a:r>
              <a:rPr lang="en-GB" baseline="-25000" dirty="0" smtClean="0"/>
              <a:t>3</a:t>
            </a:r>
            <a:r>
              <a:rPr lang="en-GB" dirty="0" smtClean="0"/>
              <a:t>Sn cavities coated at Cornell with associated sample surface analysis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648200"/>
            <a:ext cx="8382000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Daniel Hall</a:t>
            </a:r>
          </a:p>
          <a:p>
            <a:r>
              <a:rPr lang="en-GB" dirty="0" smtClean="0"/>
              <a:t>Matthias Liepe</a:t>
            </a:r>
          </a:p>
        </p:txBody>
      </p:sp>
    </p:spTree>
    <p:extLst>
      <p:ext uri="{BB962C8B-B14F-4D97-AF65-F5344CB8AC3E}">
        <p14:creationId xmlns:p14="http://schemas.microsoft.com/office/powerpoint/2010/main" val="2983964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Losses from tin-depleted phases?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448" y="1524000"/>
            <a:ext cx="4664452" cy="4620395"/>
          </a:xfrm>
          <a:prstGeom prst="rect">
            <a:avLst/>
          </a:prstGeom>
        </p:spPr>
      </p:pic>
      <p:sp>
        <p:nvSpPr>
          <p:cNvPr id="5" name="TextBox 26"/>
          <p:cNvSpPr txBox="1"/>
          <p:nvPr/>
        </p:nvSpPr>
        <p:spPr>
          <a:xfrm>
            <a:off x="5192672" y="6053931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schemeClr val="tx1"/>
                </a:solidFill>
                <a:latin typeface="Calibri"/>
                <a:ea typeface="+mn-ea"/>
              </a:rPr>
              <a:t>A. </a:t>
            </a:r>
            <a:r>
              <a:rPr lang="en-US" sz="1600" i="1" dirty="0" err="1" smtClean="0">
                <a:solidFill>
                  <a:schemeClr val="tx1"/>
                </a:solidFill>
                <a:latin typeface="Calibri"/>
                <a:ea typeface="+mn-ea"/>
              </a:rPr>
              <a:t>Godeke</a:t>
            </a:r>
            <a:r>
              <a:rPr lang="en-US" sz="1600" i="1" dirty="0" smtClean="0">
                <a:solidFill>
                  <a:schemeClr val="tx1"/>
                </a:solidFill>
                <a:latin typeface="Calibri"/>
                <a:ea typeface="+mn-ea"/>
              </a:rPr>
              <a:t>, </a:t>
            </a:r>
            <a:r>
              <a:rPr lang="en-US" sz="1600" i="1" dirty="0" err="1" smtClean="0">
                <a:solidFill>
                  <a:schemeClr val="tx1"/>
                </a:solidFill>
                <a:latin typeface="Calibri"/>
                <a:ea typeface="+mn-ea"/>
              </a:rPr>
              <a:t>Supercond</a:t>
            </a:r>
            <a:r>
              <a:rPr lang="en-US" sz="1600" i="1" dirty="0" smtClean="0">
                <a:solidFill>
                  <a:schemeClr val="tx1"/>
                </a:solidFill>
                <a:latin typeface="Calibri"/>
                <a:ea typeface="+mn-ea"/>
              </a:rPr>
              <a:t>. Sci. Tech, 2006</a:t>
            </a:r>
            <a:endParaRPr lang="en-US" sz="1600" i="1" dirty="0">
              <a:solidFill>
                <a:schemeClr val="tx1"/>
              </a:solidFill>
              <a:latin typeface="Calibri"/>
              <a:ea typeface="+mn-ea"/>
            </a:endParaRPr>
          </a:p>
        </p:txBody>
      </p:sp>
      <p:pic>
        <p:nvPicPr>
          <p:cNvPr id="12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" y="1930566"/>
            <a:ext cx="4441448" cy="3745468"/>
          </a:xfrm>
        </p:spPr>
      </p:pic>
      <p:sp>
        <p:nvSpPr>
          <p:cNvPr id="13" name="TextBox 12"/>
          <p:cNvSpPr txBox="1"/>
          <p:nvPr/>
        </p:nvSpPr>
        <p:spPr>
          <a:xfrm>
            <a:off x="1354583" y="5806775"/>
            <a:ext cx="3141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Image courtesy of Thomas </a:t>
            </a:r>
            <a:r>
              <a:rPr lang="en-GB" sz="1400" dirty="0" err="1" smtClean="0"/>
              <a:t>Proslier</a:t>
            </a:r>
            <a:r>
              <a:rPr lang="en-GB" sz="1400" dirty="0" smtClean="0"/>
              <a:t>, ANL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21152" y="1663841"/>
            <a:ext cx="2307848" cy="4050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101866" tIns="50933" rIns="101866" bIns="50933" rtlCol="0">
            <a:normAutofit lnSpcReduction="10000"/>
          </a:bodyPr>
          <a:lstStyle>
            <a:lvl1pPr marL="381998" indent="-381998" algn="l" defTabSz="10186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662" indent="-318331" algn="l" defTabSz="10186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327" indent="-254665" algn="l" defTabSz="10186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658" indent="-254665" algn="l" defTabSz="10186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1989" indent="-254665" algn="l" defTabSz="10186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319" indent="-254665" algn="l" defTabSz="10186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0650" indent="-254665" algn="l" defTabSz="10186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9980" indent="-254665" algn="l" defTabSz="10186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311" indent="-254665" algn="l" defTabSz="10186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Tin concentration</a:t>
            </a:r>
            <a:endParaRPr lang="en-US" sz="2000" b="1" dirty="0"/>
          </a:p>
        </p:txBody>
      </p:sp>
      <p:sp>
        <p:nvSpPr>
          <p:cNvPr id="15" name="Oval 14"/>
          <p:cNvSpPr/>
          <p:nvPr/>
        </p:nvSpPr>
        <p:spPr>
          <a:xfrm>
            <a:off x="867428" y="2965100"/>
            <a:ext cx="1676400" cy="167640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43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of residual resistance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66800" y="1600200"/>
            <a:ext cx="13716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66800" y="3200400"/>
            <a:ext cx="13716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66800" y="4800600"/>
            <a:ext cx="13716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52400" y="6096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0 n</a:t>
            </a:r>
            <a:r>
              <a:rPr lang="el-GR" sz="2800" b="1" dirty="0" smtClean="0"/>
              <a:t>Ω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29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7</a:t>
            </a:r>
            <a:r>
              <a:rPr lang="en-GB" sz="2800" b="1" dirty="0" smtClean="0"/>
              <a:t> n</a:t>
            </a:r>
            <a:r>
              <a:rPr lang="el-GR" sz="2800" b="1" dirty="0" smtClean="0"/>
              <a:t>Ω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16002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Trapped flux from ambient magnetic fields</a:t>
            </a:r>
            <a:endParaRPr lang="en-GB" sz="2400" i="1" dirty="0"/>
          </a:p>
          <a:p>
            <a:r>
              <a:rPr lang="en-GB" sz="2400" dirty="0" smtClean="0"/>
              <a:t>	Cool in as small an ambient field as 	possible</a:t>
            </a:r>
          </a:p>
          <a:p>
            <a:endParaRPr lang="en-GB" sz="2400" dirty="0"/>
          </a:p>
          <a:p>
            <a:r>
              <a:rPr lang="en-GB" sz="2400" i="1" dirty="0" smtClean="0"/>
              <a:t>Trapped flux from magnetic fields generated by thermal currents during cooldown</a:t>
            </a:r>
            <a:endParaRPr lang="en-GB" sz="2400" i="1" dirty="0"/>
          </a:p>
          <a:p>
            <a:r>
              <a:rPr lang="en-GB" sz="2400" dirty="0" smtClean="0"/>
              <a:t>	Minimise </a:t>
            </a:r>
            <a:r>
              <a:rPr lang="el-GR" sz="2400" i="1" dirty="0" smtClean="0"/>
              <a:t>Δ</a:t>
            </a:r>
            <a:r>
              <a:rPr lang="en-GB" sz="2400" i="1" dirty="0" smtClean="0"/>
              <a:t>T</a:t>
            </a:r>
            <a:r>
              <a:rPr lang="en-GB" sz="2400" dirty="0" smtClean="0"/>
              <a:t> across the cavity during 	transition through 18 K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i="1" dirty="0" smtClean="0"/>
              <a:t>Other sources of residual resistance</a:t>
            </a:r>
            <a:endParaRPr lang="en-GB" sz="2400" i="1" dirty="0"/>
          </a:p>
          <a:p>
            <a:r>
              <a:rPr lang="en-GB" sz="2400" dirty="0" smtClean="0"/>
              <a:t>	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7266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thermal gradients on </a:t>
            </a:r>
            <a:r>
              <a:rPr lang="en-GB" i="1" dirty="0" smtClean="0"/>
              <a:t>Q</a:t>
            </a:r>
            <a:endParaRPr lang="en-GB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51" y="1828800"/>
            <a:ext cx="5705626" cy="4532368"/>
          </a:xfrm>
        </p:spPr>
      </p:pic>
      <p:sp>
        <p:nvSpPr>
          <p:cNvPr id="5" name="TextBox 4"/>
          <p:cNvSpPr txBox="1"/>
          <p:nvPr/>
        </p:nvSpPr>
        <p:spPr>
          <a:xfrm>
            <a:off x="228600" y="16002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To obtain the highest possible quality factor, it is critical that the cavity be cooled in as small a thermal gradient as possible.</a:t>
            </a:r>
          </a:p>
        </p:txBody>
      </p:sp>
      <p:sp>
        <p:nvSpPr>
          <p:cNvPr id="3" name="Oval 2"/>
          <p:cNvSpPr/>
          <p:nvPr/>
        </p:nvSpPr>
        <p:spPr>
          <a:xfrm>
            <a:off x="520700" y="4419600"/>
            <a:ext cx="1930400" cy="1219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43000" y="3849632"/>
            <a:ext cx="685800" cy="24749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676400" y="41148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676400" y="56388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286000" y="48768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938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Sensitivity to trapped flux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16" y="1792708"/>
            <a:ext cx="5879584" cy="4760492"/>
          </a:xfrm>
        </p:spPr>
      </p:pic>
      <p:sp>
        <p:nvSpPr>
          <p:cNvPr id="4" name="TextBox 3"/>
          <p:cNvSpPr txBox="1"/>
          <p:nvPr/>
        </p:nvSpPr>
        <p:spPr>
          <a:xfrm>
            <a:off x="228600" y="1600200"/>
            <a:ext cx="2667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Sn demonstrates the same sensitivity to trapped magnetic flux as 120°C baked niobium</a:t>
            </a:r>
          </a:p>
          <a:p>
            <a:endParaRPr lang="en-GB" sz="2000" dirty="0"/>
          </a:p>
          <a:p>
            <a:r>
              <a:rPr lang="en-GB" sz="2000" dirty="0" smtClean="0"/>
              <a:t>The sensitivity data show here was taken at an RF field of 5 MV/m</a:t>
            </a:r>
          </a:p>
          <a:p>
            <a:endParaRPr lang="en-GB" sz="2000" dirty="0"/>
          </a:p>
          <a:p>
            <a:r>
              <a:rPr lang="en-GB" sz="2000" dirty="0" smtClean="0"/>
              <a:t>However, this sensitivity appears to also be a function of accelerating gradient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6231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Q</a:t>
            </a:r>
            <a:r>
              <a:rPr lang="en-GB" dirty="0" smtClean="0"/>
              <a:t>-slope depends on trapped flux</a:t>
            </a:r>
            <a:endParaRPr lang="en-GB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64" y="2057400"/>
            <a:ext cx="4437436" cy="35053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03966"/>
            <a:ext cx="4343400" cy="3458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6880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Flux trapping with magnetic coil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6880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Cooling in vertical temperature gradient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791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i="1" dirty="0" smtClean="0"/>
              <a:t>Q</a:t>
            </a:r>
            <a:r>
              <a:rPr lang="en-GB" dirty="0" smtClean="0"/>
              <a:t>-slope in these cavities is largely linear with peak RF magnetic field on the surface, and is exacerbated by increasing amounts of trapped magnetic flux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253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Operating a Nb</a:t>
            </a:r>
            <a:r>
              <a:rPr lang="en-GB" baseline="-25000" dirty="0" smtClean="0"/>
              <a:t>3</a:t>
            </a:r>
            <a:r>
              <a:rPr lang="en-GB" dirty="0" smtClean="0"/>
              <a:t>Sn cavity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Thermal gradients of &lt; 50 </a:t>
            </a:r>
            <a:r>
              <a:rPr lang="en-GB" dirty="0" err="1" smtClean="0"/>
              <a:t>mK</a:t>
            </a:r>
            <a:r>
              <a:rPr lang="en-GB" dirty="0" smtClean="0"/>
              <a:t> iris-to-iris are necessary to keep contribution from thermal currents to ≤ 1 n</a:t>
            </a:r>
            <a:r>
              <a:rPr lang="el-GR" dirty="0" smtClean="0"/>
              <a:t>Ω</a:t>
            </a:r>
            <a:endParaRPr lang="en-GB" dirty="0" smtClean="0"/>
          </a:p>
          <a:p>
            <a:pPr lvl="1"/>
            <a:r>
              <a:rPr lang="en-GB" dirty="0" smtClean="0"/>
              <a:t>Thermal cycling above </a:t>
            </a:r>
            <a:r>
              <a:rPr lang="en-GB" i="1" dirty="0" smtClean="0"/>
              <a:t>T</a:t>
            </a:r>
            <a:r>
              <a:rPr lang="en-GB" i="1" baseline="-25000" dirty="0" smtClean="0"/>
              <a:t>c</a:t>
            </a:r>
            <a:r>
              <a:rPr lang="en-GB" dirty="0" smtClean="0"/>
              <a:t> could be used to obtain these gradients</a:t>
            </a:r>
            <a:endParaRPr lang="en-GB" dirty="0"/>
          </a:p>
          <a:p>
            <a:r>
              <a:rPr lang="en-GB" dirty="0" smtClean="0"/>
              <a:t>Minimise ambient magnetic fields</a:t>
            </a:r>
          </a:p>
          <a:p>
            <a:pPr lvl="1"/>
            <a:r>
              <a:rPr lang="en-GB" dirty="0" smtClean="0"/>
              <a:t>Use heavy shielding like that seen in LCLS-II </a:t>
            </a:r>
            <a:r>
              <a:rPr lang="en-GB" dirty="0" err="1" smtClean="0"/>
              <a:t>cryomodules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33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of residual resistance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066800" y="1600200"/>
            <a:ext cx="1371600" cy="4800600"/>
            <a:chOff x="1066800" y="2133600"/>
            <a:chExt cx="1371600" cy="4267200"/>
          </a:xfrm>
        </p:grpSpPr>
        <p:sp>
          <p:nvSpPr>
            <p:cNvPr id="4" name="Rectangle 3"/>
            <p:cNvSpPr/>
            <p:nvPr/>
          </p:nvSpPr>
          <p:spPr>
            <a:xfrm>
              <a:off x="1066800" y="2133600"/>
              <a:ext cx="13716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800" y="2667000"/>
              <a:ext cx="1371600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4267200"/>
              <a:ext cx="1371600" cy="2133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6096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0 n</a:t>
            </a:r>
            <a:r>
              <a:rPr lang="el-GR" sz="2800" b="1" dirty="0" smtClean="0"/>
              <a:t>Ω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295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7</a:t>
            </a:r>
            <a:r>
              <a:rPr lang="en-GB" sz="2800" b="1" dirty="0" smtClean="0"/>
              <a:t> n</a:t>
            </a:r>
            <a:r>
              <a:rPr lang="el-GR" sz="2800" b="1" dirty="0" smtClean="0"/>
              <a:t>Ω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1600200"/>
            <a:ext cx="6019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Trapped flux from ambient magnetic fields</a:t>
            </a:r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i="1" dirty="0" smtClean="0"/>
              <a:t>Trapped flux from magnetic fields generated by thermal currents during cooldown</a:t>
            </a:r>
            <a:endParaRPr lang="en-GB" sz="2400" i="1" dirty="0"/>
          </a:p>
          <a:p>
            <a:r>
              <a:rPr lang="en-GB" sz="2400" dirty="0" smtClean="0"/>
              <a:t>	</a:t>
            </a:r>
          </a:p>
          <a:p>
            <a:endParaRPr lang="en-GB" sz="2400" dirty="0"/>
          </a:p>
          <a:p>
            <a:r>
              <a:rPr lang="en-GB" sz="2400" b="1" i="1" dirty="0" smtClean="0"/>
              <a:t>Other sources of residual resistance</a:t>
            </a:r>
            <a:endParaRPr lang="en-GB" sz="2400" b="1" i="1" dirty="0"/>
          </a:p>
          <a:p>
            <a:r>
              <a:rPr lang="en-GB" sz="2400" b="1" dirty="0" smtClean="0"/>
              <a:t>	Suspected to account for 	approximately 50% of our lowest 	achieved residual resistance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57300" y="16383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1</a:t>
            </a:r>
            <a:r>
              <a:rPr lang="en-GB" sz="2800" b="1" dirty="0" smtClean="0"/>
              <a:t> n</a:t>
            </a:r>
            <a:r>
              <a:rPr lang="el-GR" sz="2800" b="1" dirty="0" smtClean="0"/>
              <a:t>Ω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57300" y="282827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3</a:t>
            </a:r>
            <a:r>
              <a:rPr lang="en-GB" sz="2800" b="1" dirty="0" smtClean="0"/>
              <a:t> n</a:t>
            </a:r>
            <a:r>
              <a:rPr lang="el-GR" sz="2800" b="1" dirty="0" smtClean="0"/>
              <a:t>Ω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57300" y="493904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3</a:t>
            </a:r>
            <a:r>
              <a:rPr lang="en-GB" sz="2800" b="1" dirty="0" smtClean="0"/>
              <a:t> n</a:t>
            </a:r>
            <a:r>
              <a:rPr lang="el-GR" sz="2800" b="1" dirty="0" smtClean="0"/>
              <a:t>Ω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22936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Losses from thin film regions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33802"/>
            <a:ext cx="3922022" cy="3047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319956"/>
            <a:ext cx="5086135" cy="2261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400" y="3657600"/>
            <a:ext cx="3376800" cy="3109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410831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Cavity demonstrated high surface resistance dominated by losses in one half cell</a:t>
            </a:r>
          </a:p>
          <a:p>
            <a:endParaRPr lang="en-GB" sz="2000" dirty="0"/>
          </a:p>
          <a:p>
            <a:r>
              <a:rPr lang="en-GB" sz="2000" dirty="0" smtClean="0"/>
              <a:t>Cut-outs from the bad half-cell show extensive regions of thin film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20195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Locating regions of thin film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5" y="3048000"/>
            <a:ext cx="4005049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0"/>
            <a:ext cx="4372428" cy="3543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225" y="1417638"/>
            <a:ext cx="8733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Regions of thin film have a distinct flat, matte appearance when viewed in the SEM</a:t>
            </a:r>
          </a:p>
          <a:p>
            <a:endParaRPr lang="en-GB" sz="2000" dirty="0"/>
          </a:p>
          <a:p>
            <a:r>
              <a:rPr lang="en-GB" sz="2000" dirty="0" smtClean="0"/>
              <a:t>They can be identified easily at low magnifications using a high-voltage high-count EDS map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21243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 film regions in “good” samples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02630"/>
            <a:ext cx="4269756" cy="320231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2" t="12842" r="8823" b="16752"/>
          <a:stretch/>
        </p:blipFill>
        <p:spPr>
          <a:xfrm>
            <a:off x="4498356" y="3006776"/>
            <a:ext cx="4495800" cy="3394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803737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An EDS map of a sample of Nb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Sn coated using our new coating procedure onto a substrate of RRR = 320 niobium from the same batch as was used to make our cavities shows 7.2 ± 0.5 % of the surface area covered by thin film regions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400800"/>
            <a:ext cx="830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Image on right: white areas are too thin to fully screen bulk from RF fields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31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sales pitch for Nb</a:t>
            </a:r>
            <a:r>
              <a:rPr lang="en-GB" baseline="-25000" dirty="0" smtClean="0"/>
              <a:t>3</a:t>
            </a:r>
            <a:r>
              <a:rPr lang="en-GB" dirty="0" smtClean="0"/>
              <a:t>Sn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331462"/>
              </p:ext>
            </p:extLst>
          </p:nvPr>
        </p:nvGraphicFramePr>
        <p:xfrm>
          <a:off x="228600" y="4033520"/>
          <a:ext cx="4922520" cy="2595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362200"/>
                <a:gridCol w="1280160"/>
                <a:gridCol w="128016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Parameter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Niobium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Nb</a:t>
                      </a:r>
                      <a:r>
                        <a:rPr lang="en-GB" baseline="-25000" dirty="0" smtClean="0"/>
                        <a:t>3</a:t>
                      </a:r>
                      <a:r>
                        <a:rPr lang="en-GB" dirty="0" smtClean="0"/>
                        <a:t>Sn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Transition temperature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9.2 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 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Superheating field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219 </a:t>
                      </a:r>
                      <a:r>
                        <a:rPr lang="en-GB" dirty="0" err="1" smtClean="0"/>
                        <a:t>mT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425 </a:t>
                      </a:r>
                      <a:r>
                        <a:rPr lang="en-GB" dirty="0" err="1" smtClean="0"/>
                        <a:t>mT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Energy gap </a:t>
                      </a:r>
                      <a:r>
                        <a:rPr lang="el-GR" dirty="0" smtClean="0"/>
                        <a:t>Δ</a:t>
                      </a:r>
                      <a:r>
                        <a:rPr lang="en-GB" dirty="0" smtClean="0"/>
                        <a:t>/</a:t>
                      </a:r>
                      <a:r>
                        <a:rPr lang="en-GB" dirty="0" err="1" smtClean="0"/>
                        <a:t>k</a:t>
                      </a:r>
                      <a:r>
                        <a:rPr lang="en-GB" baseline="-25000" dirty="0" err="1" smtClean="0"/>
                        <a:t>b</a:t>
                      </a:r>
                      <a:r>
                        <a:rPr lang="en-GB" dirty="0" err="1" smtClean="0"/>
                        <a:t>T</a:t>
                      </a:r>
                      <a:r>
                        <a:rPr lang="en-GB" baseline="-25000" dirty="0" err="1" smtClean="0"/>
                        <a:t>c</a:t>
                      </a:r>
                      <a:endParaRPr lang="en-GB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λ</a:t>
                      </a:r>
                      <a:r>
                        <a:rPr lang="en-GB" baseline="0" dirty="0" smtClean="0"/>
                        <a:t> at T = 0 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 nm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111 nm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ξ</a:t>
                      </a:r>
                      <a:r>
                        <a:rPr lang="en-GB" dirty="0" smtClean="0"/>
                        <a:t> at T = 0 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 nm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4.2 nm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GL parameter κ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r="25000"/>
          <a:stretch/>
        </p:blipFill>
        <p:spPr>
          <a:xfrm>
            <a:off x="6003530" y="1295400"/>
            <a:ext cx="2302270" cy="2064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8765" y="33922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Green</a:t>
            </a:r>
            <a:r>
              <a:rPr lang="en-GB" b="1" dirty="0" smtClean="0"/>
              <a:t>: tin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Red</a:t>
            </a:r>
            <a:r>
              <a:rPr lang="en-GB" b="1" dirty="0" smtClean="0"/>
              <a:t>: niobium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38600"/>
            <a:ext cx="3535104" cy="2743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417638"/>
            <a:ext cx="4922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A15 intermetallic alloy of niobium and tin</a:t>
            </a:r>
          </a:p>
          <a:p>
            <a:endParaRPr lang="en-GB" sz="2000" dirty="0"/>
          </a:p>
          <a:p>
            <a:r>
              <a:rPr lang="en-GB" sz="2000" dirty="0" smtClean="0"/>
              <a:t>Promises:</a:t>
            </a:r>
          </a:p>
          <a:p>
            <a:endParaRPr lang="en-GB" sz="20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Higher peak accelerating gradients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Higher </a:t>
            </a:r>
            <a:r>
              <a:rPr lang="en-GB" sz="2000" dirty="0" err="1" smtClean="0"/>
              <a:t>cryomodule</a:t>
            </a:r>
            <a:r>
              <a:rPr lang="en-GB" sz="2000" dirty="0" smtClean="0"/>
              <a:t> efficiency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Operation of a </a:t>
            </a:r>
            <a:r>
              <a:rPr lang="en-GB" sz="2000" dirty="0" err="1" smtClean="0"/>
              <a:t>cryomodule</a:t>
            </a:r>
            <a:r>
              <a:rPr lang="en-GB" sz="2000" dirty="0" smtClean="0"/>
              <a:t> at 4.2 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80024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Does increasing substrate RRR help?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76400"/>
            <a:ext cx="6027126" cy="4767262"/>
          </a:xfrm>
        </p:spPr>
      </p:pic>
      <p:sp>
        <p:nvSpPr>
          <p:cNvPr id="6" name="TextBox 5"/>
          <p:cNvSpPr txBox="1"/>
          <p:nvPr/>
        </p:nvSpPr>
        <p:spPr>
          <a:xfrm>
            <a:off x="228600" y="1600200"/>
            <a:ext cx="259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There appears to be little, if any, correlation between the coverage by thin film areas and the purity of the substrate</a:t>
            </a:r>
          </a:p>
          <a:p>
            <a:endParaRPr lang="en-GB" sz="2000" dirty="0"/>
          </a:p>
          <a:p>
            <a:r>
              <a:rPr lang="en-GB" sz="2000" dirty="0" smtClean="0"/>
              <a:t>All samples coated as part of this study showed some degree of coverage by thin film regions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83557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Substrate pre-</a:t>
            </a:r>
            <a:r>
              <a:rPr lang="en-GB" dirty="0" err="1" smtClean="0"/>
              <a:t>anodisation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78" y="1828800"/>
            <a:ext cx="6129022" cy="4927492"/>
          </a:xfrm>
        </p:spPr>
      </p:pic>
      <p:sp>
        <p:nvSpPr>
          <p:cNvPr id="6" name="TextBox 5"/>
          <p:cNvSpPr txBox="1"/>
          <p:nvPr/>
        </p:nvSpPr>
        <p:spPr>
          <a:xfrm>
            <a:off x="3429000" y="1459468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Red</a:t>
            </a:r>
            <a:r>
              <a:rPr lang="en-GB" dirty="0" smtClean="0"/>
              <a:t>: not pre-anodised 	</a:t>
            </a:r>
            <a:r>
              <a:rPr lang="en-GB" b="1" dirty="0" smtClean="0">
                <a:solidFill>
                  <a:srgbClr val="0070C0"/>
                </a:solidFill>
              </a:rPr>
              <a:t>Blue</a:t>
            </a:r>
            <a:r>
              <a:rPr lang="en-GB" dirty="0" smtClean="0"/>
              <a:t>: pre-anodised substrate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752600"/>
            <a:ext cx="259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An identical set of substrates, which we pre-anodised, showed no detectable thin regions</a:t>
            </a:r>
          </a:p>
          <a:p>
            <a:endParaRPr lang="en-GB" sz="2000" dirty="0"/>
          </a:p>
          <a:p>
            <a:r>
              <a:rPr lang="en-GB" sz="2000" b="1" dirty="0" smtClean="0"/>
              <a:t>Hypothesis</a:t>
            </a:r>
            <a:r>
              <a:rPr lang="en-GB" sz="2000" dirty="0" smtClean="0"/>
              <a:t>: growing the oxide layer temporarily slows the entry of tin into the substrate during ramp-up and results in more active nucleation sites once coating temperatures are reached.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35384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Multiple single-cell cavities now reliably achieve useable accelerating gradients with high </a:t>
            </a:r>
            <a:r>
              <a:rPr lang="en-GB" i="1" dirty="0" smtClean="0"/>
              <a:t>Q</a:t>
            </a:r>
          </a:p>
          <a:p>
            <a:r>
              <a:rPr lang="en-GB" dirty="0" smtClean="0"/>
              <a:t>The temperature dependence of the surface resistance suggests the presence of a low-</a:t>
            </a:r>
            <a:r>
              <a:rPr lang="en-GB" i="1" dirty="0" smtClean="0"/>
              <a:t>T</a:t>
            </a:r>
            <a:r>
              <a:rPr lang="en-GB" i="1" baseline="-25000" dirty="0" smtClean="0"/>
              <a:t>c</a:t>
            </a:r>
            <a:r>
              <a:rPr lang="en-GB" dirty="0" smtClean="0"/>
              <a:t> phase impacting the BCS resistance</a:t>
            </a:r>
          </a:p>
          <a:p>
            <a:r>
              <a:rPr lang="en-GB" dirty="0" smtClean="0"/>
              <a:t>Not all the residual resistance is accounted for by magnetic fields alone – another source is most likely from regions of thin coating</a:t>
            </a:r>
          </a:p>
          <a:p>
            <a:pPr lvl="1"/>
            <a:r>
              <a:rPr lang="en-GB" dirty="0" smtClean="0"/>
              <a:t>Surface pre-</a:t>
            </a:r>
            <a:r>
              <a:rPr lang="en-GB" dirty="0" err="1" smtClean="0"/>
              <a:t>anodisation</a:t>
            </a:r>
            <a:r>
              <a:rPr lang="en-GB" dirty="0" smtClean="0"/>
              <a:t> has shown the promise of removing these regions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184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486400" cy="5105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Matthias Liepe</a:t>
            </a:r>
          </a:p>
          <a:p>
            <a:pPr marL="0" indent="0" algn="ctr">
              <a:buNone/>
            </a:pPr>
            <a:r>
              <a:rPr lang="en-GB" dirty="0" smtClean="0"/>
              <a:t>John Kaufman</a:t>
            </a:r>
          </a:p>
          <a:p>
            <a:pPr marL="0" indent="0" algn="ctr">
              <a:buNone/>
            </a:pPr>
            <a:r>
              <a:rPr lang="en-GB" dirty="0" smtClean="0"/>
              <a:t>Ryan Douglas Porter</a:t>
            </a:r>
          </a:p>
          <a:p>
            <a:pPr marL="0" indent="0" algn="ctr">
              <a:buNone/>
            </a:pPr>
            <a:r>
              <a:rPr lang="en-GB" dirty="0" smtClean="0"/>
              <a:t>James </a:t>
            </a:r>
            <a:r>
              <a:rPr lang="en-GB" dirty="0" err="1" smtClean="0"/>
              <a:t>Maniscalco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Adam Kline</a:t>
            </a:r>
          </a:p>
          <a:p>
            <a:pPr marL="0" indent="0" algn="ctr">
              <a:buNone/>
            </a:pPr>
            <a:r>
              <a:rPr lang="en-GB" dirty="0" smtClean="0"/>
              <a:t>Alexander </a:t>
            </a:r>
            <a:r>
              <a:rPr lang="en-GB" dirty="0" err="1" smtClean="0"/>
              <a:t>Wikner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Gregory </a:t>
            </a:r>
            <a:r>
              <a:rPr lang="en-GB" dirty="0" err="1" smtClean="0"/>
              <a:t>Kulina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Holly Conklin</a:t>
            </a:r>
          </a:p>
          <a:p>
            <a:pPr marL="0" indent="0" algn="ctr">
              <a:buNone/>
            </a:pPr>
            <a:r>
              <a:rPr lang="en-GB" dirty="0" smtClean="0"/>
              <a:t>James Sears</a:t>
            </a:r>
          </a:p>
          <a:p>
            <a:pPr marL="0" indent="0" algn="ctr">
              <a:buNone/>
            </a:pPr>
            <a:r>
              <a:rPr lang="en-GB" dirty="0" smtClean="0"/>
              <a:t>Malcolm Thomas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3896188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Cornell CCMR facilities are supported through the NSF MRSEC program</a:t>
            </a:r>
            <a:endParaRPr lang="en-GB" dirty="0"/>
          </a:p>
        </p:txBody>
      </p:sp>
      <p:pic>
        <p:nvPicPr>
          <p:cNvPr id="1026" name="Picture 2" descr="https://upload.wikimedia.org/wikipedia/commons/thumb/b/bf/US-DeptOfEnergy-Seal.svg/2000px-US-DeptOfEnergy-Se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4" y="1600200"/>
            <a:ext cx="1311276" cy="131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ublicgardens.org/sites/default/files/styles/full_width/public/field/image/cornell%20logo%203.gif?itok=B9F1cq1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1348140" cy="131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rnell Center for Materials Rese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00400"/>
            <a:ext cx="28765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sf.gov/images/logos/nsf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70" y="4667249"/>
            <a:ext cx="15811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626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Backup slide 1: HPP RF testing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0"/>
            <a:ext cx="5939614" cy="4678362"/>
          </a:xfrm>
        </p:spPr>
      </p:pic>
      <p:sp>
        <p:nvSpPr>
          <p:cNvPr id="5" name="TextBox 4"/>
          <p:cNvSpPr txBox="1"/>
          <p:nvPr/>
        </p:nvSpPr>
        <p:spPr>
          <a:xfrm>
            <a:off x="152400" y="1600200"/>
            <a:ext cx="2743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During high power pulsed RF testing, the cavity exceeded its CW quench field by a considerable margin</a:t>
            </a:r>
          </a:p>
          <a:p>
            <a:endParaRPr lang="en-GB" sz="2000" dirty="0"/>
          </a:p>
          <a:p>
            <a:r>
              <a:rPr lang="en-GB" sz="2000" dirty="0" smtClean="0"/>
              <a:t>Thermal effects from local defects currently limits the ability to probe the superheating field at lower temperatures</a:t>
            </a:r>
          </a:p>
          <a:p>
            <a:endParaRPr lang="en-GB" sz="2000" dirty="0"/>
          </a:p>
          <a:p>
            <a:r>
              <a:rPr lang="en-GB" sz="2000" dirty="0" smtClean="0"/>
              <a:t>Current quench field not fundamental in nature</a:t>
            </a:r>
          </a:p>
        </p:txBody>
      </p:sp>
    </p:spTree>
    <p:extLst>
      <p:ext uri="{BB962C8B-B14F-4D97-AF65-F5344CB8AC3E}">
        <p14:creationId xmlns:p14="http://schemas.microsoft.com/office/powerpoint/2010/main" val="1886108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 slide 2 – Klystron quench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40" y="1706563"/>
            <a:ext cx="5511560" cy="4313238"/>
          </a:xfrm>
        </p:spPr>
      </p:pic>
      <p:sp>
        <p:nvSpPr>
          <p:cNvPr id="5" name="TextBox 4"/>
          <p:cNvSpPr txBox="1"/>
          <p:nvPr/>
        </p:nvSpPr>
        <p:spPr>
          <a:xfrm>
            <a:off x="228600" y="1600200"/>
            <a:ext cx="266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As the fill time of the cavity shortens, the peak field achieved in the cavity is increased</a:t>
            </a:r>
          </a:p>
          <a:p>
            <a:endParaRPr lang="en-GB" sz="2000" dirty="0"/>
          </a:p>
          <a:p>
            <a:r>
              <a:rPr lang="en-GB" sz="2000" dirty="0" smtClean="0"/>
              <a:t>For a fundamental limitation, it would be expected that the peak field would eventually plateau </a:t>
            </a:r>
          </a:p>
          <a:p>
            <a:endParaRPr lang="en-GB" sz="2000" dirty="0"/>
          </a:p>
          <a:p>
            <a:r>
              <a:rPr lang="en-GB" sz="2000" dirty="0" smtClean="0"/>
              <a:t>This is consistent with quench at a localised defect</a:t>
            </a:r>
          </a:p>
        </p:txBody>
      </p:sp>
    </p:spTree>
    <p:extLst>
      <p:ext uri="{BB962C8B-B14F-4D97-AF65-F5344CB8AC3E}">
        <p14:creationId xmlns:p14="http://schemas.microsoft.com/office/powerpoint/2010/main" val="2832131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 slide 3 – Nucleation stage</a:t>
            </a:r>
            <a:endParaRPr lang="en-GB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6035876" cy="4525963"/>
          </a:xfrm>
        </p:spPr>
      </p:pic>
      <p:sp>
        <p:nvSpPr>
          <p:cNvPr id="5" name="TextBox 4"/>
          <p:cNvSpPr txBox="1"/>
          <p:nvPr/>
        </p:nvSpPr>
        <p:spPr>
          <a:xfrm>
            <a:off x="1066800" y="3810000"/>
            <a:ext cx="1951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Optional?</a:t>
            </a:r>
            <a:endParaRPr lang="en-GB" sz="2400" b="1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2042369" y="4271665"/>
            <a:ext cx="0" cy="75753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15000" y="2514600"/>
            <a:ext cx="32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Wuppertal didn’t have an extended nucleation stage</a:t>
            </a:r>
          </a:p>
          <a:p>
            <a:endParaRPr lang="en-GB" dirty="0"/>
          </a:p>
          <a:p>
            <a:r>
              <a:rPr lang="en-GB" dirty="0" smtClean="0"/>
              <a:t>Jefferson Lab do 1 hour, but have no secondary heater</a:t>
            </a:r>
          </a:p>
          <a:p>
            <a:endParaRPr lang="en-GB" dirty="0"/>
          </a:p>
          <a:p>
            <a:r>
              <a:rPr lang="en-GB" dirty="0" smtClean="0"/>
              <a:t>One Cornell cavity omitted this step, and saw slightly lower performance, but it is inconclusive if this was caused by the omission</a:t>
            </a:r>
          </a:p>
          <a:p>
            <a:endParaRPr lang="en-GB" dirty="0"/>
          </a:p>
          <a:p>
            <a:r>
              <a:rPr lang="en-GB" dirty="0" smtClean="0"/>
              <a:t>Keep it for now!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32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 state of the art</a:t>
            </a:r>
          </a:p>
          <a:p>
            <a:pPr lvl="1"/>
            <a:r>
              <a:rPr lang="en-GB" dirty="0" smtClean="0"/>
              <a:t>What quality factors and accelerating gradients do we achieve?</a:t>
            </a:r>
          </a:p>
          <a:p>
            <a:r>
              <a:rPr lang="en-GB" dirty="0" smtClean="0"/>
              <a:t>What is our limitation in quality factor?</a:t>
            </a:r>
          </a:p>
          <a:p>
            <a:pPr lvl="1"/>
            <a:r>
              <a:rPr lang="en-GB" dirty="0" smtClean="0"/>
              <a:t>Contributions from BCS</a:t>
            </a:r>
          </a:p>
          <a:p>
            <a:pPr lvl="1"/>
            <a:r>
              <a:rPr lang="en-GB" dirty="0" smtClean="0"/>
              <a:t>Contributions from residual</a:t>
            </a:r>
          </a:p>
          <a:p>
            <a:r>
              <a:rPr lang="en-GB" dirty="0" smtClean="0"/>
              <a:t>Conclusions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6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Fabrication process at Cornell</a:t>
            </a:r>
            <a:endParaRPr lang="en-GB" dirty="0"/>
          </a:p>
        </p:txBody>
      </p:sp>
      <p:sp>
        <p:nvSpPr>
          <p:cNvPr id="4" name="Can 3"/>
          <p:cNvSpPr>
            <a:spLocks noChangeArrowheads="1"/>
          </p:cNvSpPr>
          <p:nvPr/>
        </p:nvSpPr>
        <p:spPr bwMode="auto">
          <a:xfrm>
            <a:off x="469391" y="2730360"/>
            <a:ext cx="2190963" cy="3794380"/>
          </a:xfrm>
          <a:prstGeom prst="can">
            <a:avLst>
              <a:gd name="adj" fmla="val 7994"/>
            </a:avLst>
          </a:prstGeom>
          <a:gradFill rotWithShape="1">
            <a:gsLst>
              <a:gs pos="0">
                <a:srgbClr val="E9E9F7"/>
              </a:gs>
              <a:gs pos="64999">
                <a:srgbClr val="C5C5E9"/>
              </a:gs>
              <a:gs pos="100000">
                <a:srgbClr val="ACACE1"/>
              </a:gs>
            </a:gsLst>
            <a:lin ang="5400000" scaled="1"/>
          </a:gradFill>
          <a:ln w="9525">
            <a:solidFill>
              <a:srgbClr val="292989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5" name="Can 4"/>
          <p:cNvSpPr/>
          <p:nvPr/>
        </p:nvSpPr>
        <p:spPr>
          <a:xfrm>
            <a:off x="1117486" y="5708455"/>
            <a:ext cx="843195" cy="726583"/>
          </a:xfrm>
          <a:prstGeom prst="can">
            <a:avLst>
              <a:gd name="adj" fmla="val 79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0" y="2963585"/>
            <a:ext cx="1515958" cy="27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5"/>
          <p:cNvGrpSpPr>
            <a:grpSpLocks noChangeAspect="1"/>
          </p:cNvGrpSpPr>
          <p:nvPr/>
        </p:nvGrpSpPr>
        <p:grpSpPr bwMode="auto">
          <a:xfrm>
            <a:off x="1225128" y="5816097"/>
            <a:ext cx="818527" cy="636882"/>
            <a:chOff x="1295400" y="4194175"/>
            <a:chExt cx="1169581" cy="911225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4318591"/>
              <a:ext cx="1169581" cy="786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112" y="4194175"/>
              <a:ext cx="255181" cy="12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ounded Rectangle 9"/>
          <p:cNvSpPr/>
          <p:nvPr/>
        </p:nvSpPr>
        <p:spPr>
          <a:xfrm>
            <a:off x="1458352" y="6022411"/>
            <a:ext cx="134552" cy="154736"/>
          </a:xfrm>
          <a:prstGeom prst="round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1817159" y="4470572"/>
            <a:ext cx="1432983" cy="17267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929111" y="5250978"/>
            <a:ext cx="1271522" cy="141279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740739" y="5033451"/>
            <a:ext cx="1473349" cy="91943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278949" y="4665674"/>
            <a:ext cx="215284" cy="215284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01374" y="4192497"/>
            <a:ext cx="215284" cy="215284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601875" y="4362930"/>
            <a:ext cx="215284" cy="215284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98946" y="4480663"/>
            <a:ext cx="2466795" cy="522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latin typeface="+mj-lt"/>
                <a:ea typeface="ＭＳ Ｐゴシック" charset="0"/>
              </a:rPr>
              <a:t>Sn Vapor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2067" y="5380698"/>
            <a:ext cx="3283080" cy="9127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 err="1">
                <a:solidFill>
                  <a:srgbClr val="002060"/>
                </a:solidFill>
                <a:latin typeface="+mj-lt"/>
                <a:ea typeface="ＭＳ Ｐゴシック" charset="0"/>
              </a:rPr>
              <a:t>Auxilliary</a:t>
            </a:r>
            <a:r>
              <a:rPr lang="en-US" sz="1800" b="1" dirty="0">
                <a:solidFill>
                  <a:srgbClr val="002060"/>
                </a:solidFill>
                <a:latin typeface="+mj-lt"/>
                <a:ea typeface="ＭＳ Ｐゴシック" charset="0"/>
              </a:rPr>
              <a:t> Heater for Sn container at 1200 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82114" y="2743200"/>
            <a:ext cx="2756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B66D31"/>
                </a:solidFill>
                <a:latin typeface="+mj-lt"/>
                <a:ea typeface="ＭＳ Ｐゴシック" charset="0"/>
              </a:rPr>
              <a:t>Coating chamber in UHV furnace at 1100 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8832" y="3820887"/>
            <a:ext cx="2971368" cy="522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 err="1">
                <a:latin typeface="+mj-lt"/>
                <a:ea typeface="ＭＳ Ｐゴシック" charset="0"/>
              </a:rPr>
              <a:t>Nb</a:t>
            </a:r>
            <a:r>
              <a:rPr lang="en-US" sz="1800" b="1" dirty="0">
                <a:latin typeface="+mj-lt"/>
                <a:ea typeface="ＭＳ Ｐゴシック" charset="0"/>
              </a:rPr>
              <a:t> cavity substrate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2090749" y="4035519"/>
            <a:ext cx="816285" cy="27583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2153540" y="2981525"/>
            <a:ext cx="818527" cy="27583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1655696" y="5654634"/>
            <a:ext cx="1379162" cy="522513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16543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Cornell began coating niobium with Nb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Sn using the evaporation deposition method in 2010 using a specially modified UHV furnace</a:t>
            </a:r>
            <a:endParaRPr lang="en-GB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638800" y="2819400"/>
            <a:ext cx="335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crucible of tin is surrounded by a secondary heater that lies within a primary hot zone, directly beneath the cavity or part to be coated</a:t>
            </a:r>
          </a:p>
          <a:p>
            <a:endParaRPr lang="en-GB" dirty="0"/>
          </a:p>
          <a:p>
            <a:r>
              <a:rPr lang="en-GB" dirty="0" smtClean="0"/>
              <a:t>Separate control of the primary and secondary allows us to balance the rate of arrival of tin against the growth rate of the Nb</a:t>
            </a:r>
            <a:r>
              <a:rPr lang="en-GB" baseline="-25000" dirty="0" smtClean="0"/>
              <a:t>3</a:t>
            </a:r>
            <a:r>
              <a:rPr lang="en-GB" dirty="0" smtClean="0"/>
              <a:t>Sn layer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19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Cornell coating profile</a:t>
            </a:r>
            <a:endParaRPr lang="en-GB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70037"/>
            <a:ext cx="6035876" cy="4525963"/>
          </a:xfrm>
        </p:spPr>
      </p:pic>
      <p:sp>
        <p:nvSpPr>
          <p:cNvPr id="6" name="TextBox 5"/>
          <p:cNvSpPr txBox="1"/>
          <p:nvPr/>
        </p:nvSpPr>
        <p:spPr>
          <a:xfrm>
            <a:off x="5867400" y="1862078"/>
            <a:ext cx="304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5 hours of nucleation</a:t>
            </a:r>
          </a:p>
          <a:p>
            <a:endParaRPr lang="en-GB" sz="2400" dirty="0"/>
          </a:p>
          <a:p>
            <a:r>
              <a:rPr lang="en-GB" sz="2400" dirty="0" smtClean="0"/>
              <a:t>Ramp to temperature with a </a:t>
            </a:r>
            <a:r>
              <a:rPr lang="el-GR" sz="2400" dirty="0" smtClean="0"/>
              <a:t>Δ</a:t>
            </a:r>
            <a:r>
              <a:rPr lang="en-GB" sz="2400" dirty="0" smtClean="0"/>
              <a:t>T of 150°C</a:t>
            </a:r>
          </a:p>
          <a:p>
            <a:endParaRPr lang="en-GB" sz="2400" dirty="0"/>
          </a:p>
          <a:p>
            <a:r>
              <a:rPr lang="en-GB" sz="2400" dirty="0" smtClean="0"/>
              <a:t>1.5 hours of coating with a </a:t>
            </a:r>
            <a:r>
              <a:rPr lang="el-GR" sz="2400" dirty="0" smtClean="0"/>
              <a:t>Δ</a:t>
            </a:r>
            <a:r>
              <a:rPr lang="en-GB" sz="2400" dirty="0" smtClean="0"/>
              <a:t>T of 150°C</a:t>
            </a:r>
          </a:p>
          <a:p>
            <a:endParaRPr lang="en-GB" sz="2400" dirty="0"/>
          </a:p>
          <a:p>
            <a:r>
              <a:rPr lang="en-GB" sz="2400" dirty="0" smtClean="0"/>
              <a:t>1 hour of annealing after secondary heater is turned off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2083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Cavity results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170238"/>
            <a:ext cx="4536757" cy="35353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56" y="3170238"/>
            <a:ext cx="4413440" cy="34615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1447800"/>
            <a:ext cx="891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All 3 of Cornell’s single-cell 1.3 GHz cavities now exceed 16 MV/m with high quality factors at 4.2 K – more cavities are in production to improve statistics</a:t>
            </a:r>
          </a:p>
          <a:p>
            <a:endParaRPr lang="en-GB" sz="2000" dirty="0"/>
          </a:p>
          <a:p>
            <a:r>
              <a:rPr lang="en-GB" sz="2000" dirty="0" smtClean="0"/>
              <a:t>Transitioning to the new coating recipe has seen a marked increase in performance for cavities that previously did not achieve this specification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76956" y="586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Bath </a:t>
            </a:r>
            <a:r>
              <a:rPr lang="en-GB" i="1" dirty="0" smtClean="0"/>
              <a:t>T</a:t>
            </a:r>
            <a:r>
              <a:rPr lang="en-GB" dirty="0" smtClean="0"/>
              <a:t> = 4.2 K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490396" y="586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Bath </a:t>
            </a:r>
            <a:r>
              <a:rPr lang="en-GB" i="1" dirty="0" smtClean="0"/>
              <a:t>T</a:t>
            </a:r>
            <a:r>
              <a:rPr lang="en-GB" dirty="0" smtClean="0"/>
              <a:t> = 4.2 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73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Cavity surface resistance at 4.2 K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9600" y="1600200"/>
            <a:ext cx="1371600" cy="243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09600" y="4038600"/>
            <a:ext cx="1371600" cy="2362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4114800" y="1600200"/>
            <a:ext cx="1371600" cy="2362200"/>
            <a:chOff x="3810000" y="1600200"/>
            <a:chExt cx="1371600" cy="4800600"/>
          </a:xfrm>
        </p:grpSpPr>
        <p:sp>
          <p:nvSpPr>
            <p:cNvPr id="7" name="Rectangle 6"/>
            <p:cNvSpPr/>
            <p:nvPr/>
          </p:nvSpPr>
          <p:spPr>
            <a:xfrm>
              <a:off x="3810000" y="1600200"/>
              <a:ext cx="1371600" cy="2438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0" y="4038600"/>
              <a:ext cx="1371600" cy="2362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38800" y="1600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BCS behaviour of Nb</a:t>
            </a:r>
            <a:r>
              <a:rPr lang="en-GB" i="1" baseline="-25000" dirty="0" smtClean="0"/>
              <a:t>3</a:t>
            </a:r>
            <a:r>
              <a:rPr lang="en-GB" i="1" dirty="0" smtClean="0"/>
              <a:t>Sn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8800" y="276538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Other superconducting phases?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114800" y="4077304"/>
            <a:ext cx="1371600" cy="2323496"/>
            <a:chOff x="3810000" y="1600200"/>
            <a:chExt cx="1371600" cy="4800600"/>
          </a:xfrm>
        </p:grpSpPr>
        <p:sp>
          <p:nvSpPr>
            <p:cNvPr id="12" name="Rectangle 11"/>
            <p:cNvSpPr/>
            <p:nvPr/>
          </p:nvSpPr>
          <p:spPr>
            <a:xfrm>
              <a:off x="3810000" y="1600200"/>
              <a:ext cx="1371600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0" y="3200400"/>
              <a:ext cx="1371600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0" y="4800600"/>
              <a:ext cx="1371600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2362200" y="6400800"/>
            <a:ext cx="13716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62200" y="4038600"/>
            <a:ext cx="13716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62200" y="1600200"/>
            <a:ext cx="13716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400" y="2514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Temperature dependent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7400" y="4901389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Residual</a:t>
            </a:r>
            <a:br>
              <a:rPr lang="en-GB" sz="2400" b="1" i="1" dirty="0" smtClean="0"/>
            </a:br>
            <a:r>
              <a:rPr lang="en-GB" sz="2400" b="1" i="1" dirty="0" smtClean="0"/>
              <a:t>component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8800" y="405757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Ambient magnetic fields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38800" y="486972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Cooldown thermal currents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38800" y="562630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Other sources of residual loss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6334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0 n</a:t>
            </a:r>
            <a:r>
              <a:rPr lang="el-GR" sz="2800" b="1" dirty="0" smtClean="0"/>
              <a:t>Ω</a:t>
            </a:r>
            <a:endParaRPr lang="en-GB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" y="1143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14 n</a:t>
            </a:r>
            <a:r>
              <a:rPr lang="el-GR" sz="2800" b="1" dirty="0" smtClean="0"/>
              <a:t>Ω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4871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BCS is constant with gradient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82" y="1782762"/>
            <a:ext cx="5548218" cy="4465638"/>
          </a:xfrm>
        </p:spPr>
      </p:pic>
      <p:sp>
        <p:nvSpPr>
          <p:cNvPr id="6" name="Rectangle 5"/>
          <p:cNvSpPr/>
          <p:nvPr/>
        </p:nvSpPr>
        <p:spPr>
          <a:xfrm>
            <a:off x="3214782" y="3048000"/>
            <a:ext cx="3810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16200000">
            <a:off x="1692271" y="3275111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Normalised energy gap </a:t>
            </a:r>
            <a:r>
              <a:rPr lang="el-G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/ ( </a:t>
            </a:r>
            <a:r>
              <a:rPr lang="en-GB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14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18" y="1850172"/>
            <a:ext cx="32147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At 4.2 K, the BCS resistance is on the order of 7 – 8 n</a:t>
            </a:r>
            <a:r>
              <a:rPr lang="el-GR" sz="2000" dirty="0" smtClean="0"/>
              <a:t>Ω</a:t>
            </a:r>
            <a:r>
              <a:rPr lang="en-GB" sz="2000" dirty="0" smtClean="0"/>
              <a:t> in the best performing cavities, on the same order as the residual resistance</a:t>
            </a:r>
          </a:p>
          <a:p>
            <a:endParaRPr lang="en-GB" sz="2000" dirty="0"/>
          </a:p>
          <a:p>
            <a:r>
              <a:rPr lang="en-GB" sz="2000" dirty="0" smtClean="0"/>
              <a:t>Up to the current CW quench fields, the BCS resistance appears constant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9122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Presence of a second gap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7" y="2514600"/>
            <a:ext cx="5089983" cy="41148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7800" y="1417638"/>
                <a:ext cx="6248400" cy="971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417638"/>
                <a:ext cx="6248400" cy="971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638800" y="2895184"/>
                <a:ext cx="1981200" cy="848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=2.31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895184"/>
                <a:ext cx="1981200" cy="8486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58000" y="3805119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For </a:t>
            </a:r>
            <a:r>
              <a:rPr lang="en-GB" sz="2400" i="1" dirty="0" smtClean="0"/>
              <a:t>T</a:t>
            </a:r>
            <a:r>
              <a:rPr lang="en-GB" sz="2400" i="1" baseline="-25000" dirty="0" smtClean="0"/>
              <a:t>c</a:t>
            </a:r>
            <a:r>
              <a:rPr lang="en-GB" sz="2400" dirty="0" smtClean="0"/>
              <a:t> = 18 K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38800" y="4834395"/>
                <a:ext cx="1981200" cy="848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=1.81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834395"/>
                <a:ext cx="1981200" cy="8486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858000" y="574433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For </a:t>
            </a:r>
            <a:r>
              <a:rPr lang="en-GB" sz="2400" i="1" dirty="0" smtClean="0"/>
              <a:t>T</a:t>
            </a:r>
            <a:r>
              <a:rPr lang="en-GB" sz="2400" i="1" baseline="-25000" dirty="0" smtClean="0"/>
              <a:t>c</a:t>
            </a:r>
            <a:r>
              <a:rPr lang="en-GB" sz="2400" dirty="0" smtClean="0"/>
              <a:t> = 6 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23852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1144</Words>
  <Application>Microsoft Office PowerPoint</Application>
  <PresentationFormat>On-screen Show (4:3)</PresentationFormat>
  <Paragraphs>192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Cambria Math</vt:lpstr>
      <vt:lpstr>Wingdings</vt:lpstr>
      <vt:lpstr>Office Theme</vt:lpstr>
      <vt:lpstr>Current peak performance of  1.3 GHz single-cell Nb3Sn cavities coated at Cornell with associated sample surface analysis</vt:lpstr>
      <vt:lpstr>The sales pitch for Nb3Sn</vt:lpstr>
      <vt:lpstr>Talk outline</vt:lpstr>
      <vt:lpstr>Fabrication process at Cornell</vt:lpstr>
      <vt:lpstr>Cornell coating profile</vt:lpstr>
      <vt:lpstr>Cavity results</vt:lpstr>
      <vt:lpstr>Cavity surface resistance at 4.2 K</vt:lpstr>
      <vt:lpstr>BCS is constant with gradient</vt:lpstr>
      <vt:lpstr>Presence of a second gap</vt:lpstr>
      <vt:lpstr>Losses from tin-depleted phases?</vt:lpstr>
      <vt:lpstr>Sources of residual resistance</vt:lpstr>
      <vt:lpstr>Impact of thermal gradients on Q</vt:lpstr>
      <vt:lpstr>Sensitivity to trapped flux</vt:lpstr>
      <vt:lpstr>Q-slope depends on trapped flux</vt:lpstr>
      <vt:lpstr>Operating a Nb3Sn cavity</vt:lpstr>
      <vt:lpstr>Sources of residual resistance</vt:lpstr>
      <vt:lpstr>Losses from thin film regions</vt:lpstr>
      <vt:lpstr>Locating regions of thin film</vt:lpstr>
      <vt:lpstr>Thin film regions in “good” samples</vt:lpstr>
      <vt:lpstr>Does increasing substrate RRR help?</vt:lpstr>
      <vt:lpstr>Substrate pre-anodisation</vt:lpstr>
      <vt:lpstr>Conclusions</vt:lpstr>
      <vt:lpstr>Acknowledgements</vt:lpstr>
      <vt:lpstr>Backup slide 1: HPP RF testing</vt:lpstr>
      <vt:lpstr>Backup slide 2 – Klystron quench</vt:lpstr>
      <vt:lpstr>Backup slide 3 – Nucleation stage</vt:lpstr>
    </vt:vector>
  </TitlesOfParts>
  <Company>LEPP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L. Hall</dc:creator>
  <cp:lastModifiedBy>Daniel</cp:lastModifiedBy>
  <cp:revision>68</cp:revision>
  <dcterms:created xsi:type="dcterms:W3CDTF">2016-05-23T12:44:58Z</dcterms:created>
  <dcterms:modified xsi:type="dcterms:W3CDTF">2016-07-28T04:44:20Z</dcterms:modified>
</cp:coreProperties>
</file>