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2" r:id="rId2"/>
    <p:sldMasterId id="2147483719" r:id="rId3"/>
  </p:sldMasterIdLst>
  <p:notesMasterIdLst>
    <p:notesMasterId r:id="rId27"/>
  </p:notesMasterIdLst>
  <p:handoutMasterIdLst>
    <p:handoutMasterId r:id="rId28"/>
  </p:handoutMasterIdLst>
  <p:sldIdLst>
    <p:sldId id="256" r:id="rId4"/>
    <p:sldId id="281" r:id="rId5"/>
    <p:sldId id="259" r:id="rId6"/>
    <p:sldId id="265" r:id="rId7"/>
    <p:sldId id="260" r:id="rId8"/>
    <p:sldId id="257" r:id="rId9"/>
    <p:sldId id="258" r:id="rId10"/>
    <p:sldId id="266" r:id="rId11"/>
    <p:sldId id="282" r:id="rId12"/>
    <p:sldId id="283" r:id="rId13"/>
    <p:sldId id="263" r:id="rId14"/>
    <p:sldId id="267" r:id="rId15"/>
    <p:sldId id="268" r:id="rId16"/>
    <p:sldId id="269" r:id="rId17"/>
    <p:sldId id="271" r:id="rId18"/>
    <p:sldId id="273" r:id="rId19"/>
    <p:sldId id="274" r:id="rId20"/>
    <p:sldId id="275" r:id="rId21"/>
    <p:sldId id="278" r:id="rId22"/>
    <p:sldId id="279" r:id="rId23"/>
    <p:sldId id="276" r:id="rId24"/>
    <p:sldId id="277" r:id="rId25"/>
    <p:sldId id="280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008000"/>
    <a:srgbClr val="99FF99"/>
    <a:srgbClr val="00FF00"/>
    <a:srgbClr val="FFCCCC"/>
    <a:srgbClr val="FF7C80"/>
    <a:srgbClr val="66CCFF"/>
    <a:srgbClr val="0066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94624" autoAdjust="0"/>
  </p:normalViewPr>
  <p:slideViewPr>
    <p:cSldViewPr snapToGrid="0">
      <p:cViewPr>
        <p:scale>
          <a:sx n="90" d="100"/>
          <a:sy n="90" d="100"/>
        </p:scale>
        <p:origin x="-2244" y="-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6D36A-0609-46CE-9722-B1844E13CEAA}" type="datetimeFigureOut">
              <a:rPr lang="en-US" smtClean="0"/>
              <a:pPr/>
              <a:t>7/26/2016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528F3-EB23-4D85-AE50-2D68C38941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3322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292F5-4AA2-4EEF-BC13-680C2CD64A06}" type="datetimeFigureOut">
              <a:rPr lang="en-US" smtClean="0"/>
              <a:pPr/>
              <a:t>7/26/2016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C440F-4573-4F1B-90C2-190DED274B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1731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2068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7267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stecsmall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6538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126288" cy="1080715"/>
          </a:xfr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1288" y="3357563"/>
            <a:ext cx="7265168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8CA4DE54-C195-4480-A540-08BB420976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4625"/>
            <a:ext cx="21336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43703-D699-4436-8CE1-E60EEEBCDE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557213"/>
            <a:ext cx="2125663" cy="5568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57213"/>
            <a:ext cx="6229350" cy="5568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4625"/>
            <a:ext cx="21336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CA50C-188C-4B71-820B-EBC16117CE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4625"/>
            <a:ext cx="21336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C1684-EE3C-4354-AD39-AC0F4D94A4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4625"/>
            <a:ext cx="21336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0392F-6509-446D-AE7D-53427768C8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4625"/>
            <a:ext cx="21336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FD85F-4F88-4949-A890-40EFC039AA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4625"/>
            <a:ext cx="21336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43C23-BACE-42CC-8DAE-5A46F368C0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4625"/>
            <a:ext cx="21336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556B7-C1F5-43C5-A4E7-DB0783EBC5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4625"/>
            <a:ext cx="21336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2B04A-35DC-404F-B773-11C5DD35E3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4625"/>
            <a:ext cx="21336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D94E1-2300-41D5-819B-7139394786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4625"/>
            <a:ext cx="21336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A9989-07B4-4A8B-AE2D-BDF15D47FD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0000"/>
            </a:scheme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4625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524625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75689-08AE-4296-BDD6-72B2BD92D9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4625"/>
            <a:ext cx="21336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55868-08B1-421D-882C-DFB960F791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4625"/>
            <a:ext cx="21336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5FD50-0A05-4BC5-8BA7-FF511DB3FE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steclarge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4625"/>
            <a:ext cx="2133600" cy="19685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24625"/>
            <a:ext cx="2895600" cy="19685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24625"/>
            <a:ext cx="2133600" cy="19685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35A8EEFD-D2D5-4459-A06B-5BF6EC2D88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9EE05-9F6C-4DA5-8C11-1BE87F3922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A2227-6071-4D21-BA63-F86CF77B27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85B89-EB2A-47DA-9D90-6A7F37C8EC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2411413" y="1062038"/>
            <a:ext cx="6275387" cy="7826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algn="ctr">
              <a:defRPr/>
            </a:pPr>
            <a:r>
              <a:rPr lang="en-US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Click to edit Master title style</a:t>
            </a:r>
            <a:endParaRPr lang="en-GB" ker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56C8F-7349-4A7F-8DE2-E452D0F59C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3" y="1062038"/>
            <a:ext cx="6275387" cy="78278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AF4FC-16A0-4A37-9BD3-679DA20B56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668C9-F767-43C0-BCB7-D975F7D858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691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16832"/>
            <a:ext cx="5111750" cy="42093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068960"/>
            <a:ext cx="3008313" cy="30572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CB6E4-305A-4CE8-82CE-A5BD0A479F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4625"/>
            <a:ext cx="21336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63861-5BB3-43A6-B093-39819D3B79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16831"/>
            <a:ext cx="5486400" cy="28107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5CA5C-6C30-4483-B75B-F9DA07739B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97112-67D1-4D8F-BB8C-4D41785F12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44824"/>
            <a:ext cx="2057400" cy="42813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44824"/>
            <a:ext cx="6019800" cy="42813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A57B5-1C71-440E-88D5-B613F1791F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4625"/>
            <a:ext cx="28956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2DE2D-4FFD-4A06-A20C-8B5ECAB01B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4625"/>
            <a:ext cx="28956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75388-9B6A-4F3E-B596-9B8BD7584F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4625"/>
            <a:ext cx="28956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ECEEE-3D71-44EA-B42A-CBF17C4632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4625"/>
            <a:ext cx="28956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26849-AA54-433E-9BEA-483D4FD4AB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24625"/>
            <a:ext cx="28956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3A6D2-CDF1-461D-A750-6B872F3310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24625"/>
            <a:ext cx="28956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AF815-E1A9-42C8-8DBD-219363D87C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4625"/>
            <a:ext cx="28956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CA11C-F679-45CA-BCDC-8A1CB8998D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0000"/>
            </a:scheme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24625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75475" y="6524625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6E7BE-934E-4FA1-AE9D-1F9F4A03AA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4625"/>
            <a:ext cx="28956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5FEAE-1FEB-43E2-8BDA-554ADE650E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4625"/>
            <a:ext cx="28956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6B1C1-A1A2-4D13-A1B1-499BBFFA4A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4625"/>
            <a:ext cx="28956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09EA2-3DE3-4FF2-8C18-18E0BB5657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steclargebott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4625"/>
            <a:ext cx="21336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F1AA3-154E-4579-8BD4-678C460DDA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99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990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4625"/>
            <a:ext cx="2895600" cy="1968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AF51675-A6C5-4C29-A33C-012F9B2515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4625"/>
            <a:ext cx="2895600" cy="1968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FF64336-0D46-45EC-9C3D-3112E24A3E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4625"/>
            <a:ext cx="2895600" cy="1968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F0C89BF-7663-424B-A3EC-DFB681CB47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4625"/>
            <a:ext cx="2895600" cy="1968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80397C4-5D9C-4484-B6E2-D05037AE96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24625"/>
            <a:ext cx="2895600" cy="1968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51DCEB-1746-4E05-AC81-23C168EB0F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24625"/>
            <a:ext cx="2895600" cy="1968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D199860-D3FA-4840-AA0A-1070FA3BE7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4625"/>
            <a:ext cx="21336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E8027-A96A-40B2-86A2-FDDE35E3EB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4625"/>
            <a:ext cx="2895600" cy="1968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958B12D-C8A6-4D6B-8B56-9556BD6418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4625"/>
            <a:ext cx="2895600" cy="1968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BDC0F3-9F91-43BA-8864-A627110182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4625"/>
            <a:ext cx="2895600" cy="1968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CABDCD9-F9E5-4129-BE52-753F124C5E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4625"/>
            <a:ext cx="2895600" cy="1968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55C2C08-98A3-4BAC-AFB8-8CEB7F26F2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4625"/>
            <a:ext cx="21336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1CCD8-74CD-4A87-97A4-A6CF28F74C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4625"/>
            <a:ext cx="21336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EB660-28BD-4ED3-9994-79E135A22E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4625"/>
            <a:ext cx="21336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FF4C1-9DAF-464E-B56C-AB5EE7F744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stecsmalltop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0" y="0"/>
            <a:ext cx="9126538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25638" y="557213"/>
            <a:ext cx="7038975" cy="7112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349" y="6362390"/>
            <a:ext cx="4321277" cy="36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93309" y="6406638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D1E4EB93-6036-4E26-85C7-3B3BC5873A3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199" r:id="rId3"/>
    <p:sldLayoutId id="2147484248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  <p:sldLayoutId id="2147484207" r:id="rId12"/>
    <p:sldLayoutId id="2147484208" r:id="rId13"/>
    <p:sldLayoutId id="2147484209" r:id="rId14"/>
    <p:sldLayoutId id="2147484210" r:id="rId15"/>
    <p:sldLayoutId id="2147484211" r:id="rId16"/>
    <p:sldLayoutId id="2147484212" r:id="rId17"/>
    <p:sldLayoutId id="2147484213" r:id="rId18"/>
    <p:sldLayoutId id="2147484214" r:id="rId19"/>
    <p:sldLayoutId id="2147484215" r:id="rId20"/>
    <p:sldLayoutId id="2147484216" r:id="rId2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San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San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San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San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San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San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San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D679C4AC-58E3-4E7C-94DD-D1AC008552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054" name="Picture 7" descr="asteclargetop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0" y="0"/>
            <a:ext cx="91440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411413" y="1062038"/>
            <a:ext cx="6275387" cy="7826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algn="ctr">
              <a:defRPr/>
            </a:pPr>
            <a:r>
              <a:rPr lang="en-US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Click to edit Master title style</a:t>
            </a:r>
            <a:endParaRPr lang="en-GB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17" r:id="rId2"/>
    <p:sldLayoutId id="2147484218" r:id="rId3"/>
    <p:sldLayoutId id="2147484219" r:id="rId4"/>
    <p:sldLayoutId id="2147484250" r:id="rId5"/>
    <p:sldLayoutId id="2147484220" r:id="rId6"/>
    <p:sldLayoutId id="2147484221" r:id="rId7"/>
    <p:sldLayoutId id="2147484222" r:id="rId8"/>
    <p:sldLayoutId id="2147484223" r:id="rId9"/>
    <p:sldLayoutId id="2147484224" r:id="rId10"/>
    <p:sldLayoutId id="2147484225" r:id="rId11"/>
    <p:sldLayoutId id="2147484251" r:id="rId12"/>
    <p:sldLayoutId id="2147484252" r:id="rId13"/>
    <p:sldLayoutId id="2147484253" r:id="rId14"/>
    <p:sldLayoutId id="2147484254" r:id="rId15"/>
    <p:sldLayoutId id="2147484255" r:id="rId16"/>
    <p:sldLayoutId id="2147484256" r:id="rId17"/>
    <p:sldLayoutId id="2147484257" r:id="rId18"/>
    <p:sldLayoutId id="2147484258" r:id="rId19"/>
    <p:sldLayoutId id="2147484259" r:id="rId20"/>
    <p:sldLayoutId id="2147484260" r:id="rId2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steclargebottom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  <p:sldLayoutId id="2147484266" r:id="rId12"/>
    <p:sldLayoutId id="2147484267" r:id="rId13"/>
    <p:sldLayoutId id="2147484268" r:id="rId14"/>
    <p:sldLayoutId id="2147484269" r:id="rId15"/>
    <p:sldLayoutId id="2147484270" r:id="rId16"/>
    <p:sldLayoutId id="2147484271" r:id="rId17"/>
    <p:sldLayoutId id="2147484272" r:id="rId18"/>
    <p:sldLayoutId id="2147484273" r:id="rId19"/>
    <p:sldLayoutId id="2147484274" r:id="rId20"/>
    <p:sldLayoutId id="2147484275" r:id="rId2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7" Type="http://schemas.openxmlformats.org/officeDocument/2006/relationships/image" Target="NUL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6074" y="1995909"/>
            <a:ext cx="7442970" cy="1080715"/>
          </a:xfrm>
        </p:spPr>
        <p:txBody>
          <a:bodyPr/>
          <a:lstStyle/>
          <a:p>
            <a:pPr algn="r"/>
            <a:r>
              <a:rPr lang="en-GB" sz="2800" b="1" dirty="0"/>
              <a:t/>
            </a:r>
            <a:br>
              <a:rPr lang="en-GB" sz="2800" b="1" dirty="0"/>
            </a:br>
            <a:endParaRPr lang="en-GB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6074" y="1980121"/>
            <a:ext cx="7880297" cy="2018478"/>
          </a:xfrm>
        </p:spPr>
        <p:txBody>
          <a:bodyPr/>
          <a:lstStyle/>
          <a:p>
            <a:pPr algn="ctr"/>
            <a:r>
              <a:rPr lang="en-GB" sz="3200" dirty="0"/>
              <a:t>SUPERCONDUCTING THIN FILMS FOR SRF CAVITIES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7884" y="3070456"/>
            <a:ext cx="619934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/>
              <a:t>Stuart Wilde</a:t>
            </a:r>
          </a:p>
          <a:p>
            <a:endParaRPr lang="en-GB" sz="1600" dirty="0"/>
          </a:p>
          <a:p>
            <a:r>
              <a:rPr lang="en-GB" sz="1600" dirty="0"/>
              <a:t>STFC Daresbury Laboratory and Loughborough University</a:t>
            </a:r>
          </a:p>
          <a:p>
            <a:endParaRPr lang="en-GB" sz="1600" dirty="0"/>
          </a:p>
          <a:p>
            <a:r>
              <a:rPr lang="en-GB" sz="1600" i="1" dirty="0" smtClean="0"/>
              <a:t>Dr Reza </a:t>
            </a:r>
            <a:r>
              <a:rPr lang="en-GB" sz="1600" i="1" dirty="0"/>
              <a:t>Valizadeh and </a:t>
            </a:r>
            <a:r>
              <a:rPr lang="en-GB" sz="1600" i="1" dirty="0" smtClean="0"/>
              <a:t>Dr Oleg </a:t>
            </a:r>
            <a:r>
              <a:rPr lang="en-GB" sz="1600" i="1" dirty="0"/>
              <a:t>Malyshev</a:t>
            </a:r>
          </a:p>
          <a:p>
            <a:endParaRPr lang="en-GB" sz="1600" i="1" dirty="0"/>
          </a:p>
          <a:p>
            <a:r>
              <a:rPr lang="en-GB" sz="1600" i="1" dirty="0"/>
              <a:t>STFC Daresbury </a:t>
            </a:r>
            <a:r>
              <a:rPr lang="en-GB" sz="1600" i="1" dirty="0" smtClean="0"/>
              <a:t>Laboratory</a:t>
            </a:r>
          </a:p>
          <a:p>
            <a:endParaRPr lang="en-GB" sz="1600" i="1" dirty="0"/>
          </a:p>
          <a:p>
            <a:r>
              <a:rPr lang="en-GB" sz="1600" i="1" dirty="0" smtClean="0"/>
              <a:t>Dr Boris Chesca </a:t>
            </a:r>
          </a:p>
          <a:p>
            <a:endParaRPr lang="en-GB" sz="1600" i="1" dirty="0"/>
          </a:p>
          <a:p>
            <a:r>
              <a:rPr lang="en-GB" sz="1600" i="1" dirty="0" smtClean="0"/>
              <a:t>Loughborough University</a:t>
            </a:r>
            <a:endParaRPr lang="en-GB" sz="16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325" y="5791200"/>
            <a:ext cx="3048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082" y="5791200"/>
            <a:ext cx="2997822" cy="6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75689-08AE-4296-BDD6-72B2BD92D9C2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42" y="1371600"/>
            <a:ext cx="3647801" cy="5656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243" y="1371600"/>
            <a:ext cx="3794990" cy="565607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200940" y="126527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700 °C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890437" y="1286539"/>
            <a:ext cx="935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800 °C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464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75689-08AE-4296-BDD6-72B2BD92D9C2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35936" y="2491563"/>
            <a:ext cx="3994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700 °C shows FFP at -80 V. This was also the highest field recorded for any film at 580 Oe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932" y="-85060"/>
            <a:ext cx="5587515" cy="72976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35" y="3175697"/>
            <a:ext cx="4810161" cy="36823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89297" y="1129820"/>
            <a:ext cx="3264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DC SQUID and penetration field</a:t>
            </a:r>
          </a:p>
        </p:txBody>
      </p:sp>
    </p:spTree>
    <p:extLst>
      <p:ext uri="{BB962C8B-B14F-4D97-AF65-F5344CB8AC3E}">
        <p14:creationId xmlns:p14="http://schemas.microsoft.com/office/powerpoint/2010/main" val="2374897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75689-08AE-4296-BDD6-72B2BD92D9C2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26" y="1199764"/>
            <a:ext cx="7213518" cy="55217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42436" y="863845"/>
            <a:ext cx="3488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Summary showing peak at 80 / 100 V DC Bias</a:t>
            </a:r>
          </a:p>
        </p:txBody>
      </p:sp>
    </p:spTree>
    <p:extLst>
      <p:ext uri="{BB962C8B-B14F-4D97-AF65-F5344CB8AC3E}">
        <p14:creationId xmlns:p14="http://schemas.microsoft.com/office/powerpoint/2010/main" val="651417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75689-08AE-4296-BDD6-72B2BD92D9C2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041400" y="2311400"/>
            <a:ext cx="3581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041400" y="2311400"/>
            <a:ext cx="0" cy="3263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41400" y="2311400"/>
            <a:ext cx="3302000" cy="314960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1054100" y="2298700"/>
            <a:ext cx="3454400" cy="2311400"/>
          </a:xfrm>
          <a:custGeom>
            <a:avLst/>
            <a:gdLst>
              <a:gd name="connsiteX0" fmla="*/ 0 w 3454400"/>
              <a:gd name="connsiteY0" fmla="*/ 0 h 2311400"/>
              <a:gd name="connsiteX1" fmla="*/ 2133600 w 3454400"/>
              <a:gd name="connsiteY1" fmla="*/ 1879600 h 2311400"/>
              <a:gd name="connsiteX2" fmla="*/ 3454400 w 3454400"/>
              <a:gd name="connsiteY2" fmla="*/ 2311400 h 23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4400" h="2311400">
                <a:moveTo>
                  <a:pt x="0" y="0"/>
                </a:moveTo>
                <a:cubicBezTo>
                  <a:pt x="778933" y="747183"/>
                  <a:pt x="1557867" y="1494367"/>
                  <a:pt x="2133600" y="1879600"/>
                </a:cubicBezTo>
                <a:cubicBezTo>
                  <a:pt x="2709333" y="2264833"/>
                  <a:pt x="3164417" y="2233083"/>
                  <a:pt x="3454400" y="23114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505200" y="5461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Ideal Meissner state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08500" y="4286934"/>
            <a:ext cx="184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Measured SQUID curve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28259" y="357975"/>
            <a:ext cx="337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Alternative look at the SQUID curves.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89700" y="1577876"/>
            <a:ext cx="19431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SQUID curves have been compared to their ideal case with no magnetic penetration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Each measured curve was fitted with a 2</a:t>
            </a:r>
            <a:r>
              <a:rPr lang="en-GB" baseline="30000" dirty="0"/>
              <a:t>nd</a:t>
            </a:r>
            <a:r>
              <a:rPr lang="en-GB" dirty="0"/>
              <a:t> order polynomial 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Fraction of the non-Meissner sample volume was calculated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292124" y="1395968"/>
                <a:ext cx="5017336" cy="667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𝐹𝑟𝑎𝑐𝑡𝑖𝑜𝑛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𝑛𝑜𝑛</m:t>
                      </m:r>
                      <m:r>
                        <a:rPr lang="en-GB" b="0" i="1" smtClean="0">
                          <a:latin typeface="Cambria Math"/>
                        </a:rPr>
                        <m:t>−</m:t>
                      </m:r>
                      <m:r>
                        <a:rPr lang="en-GB" b="0" i="1" smtClean="0">
                          <a:latin typeface="Cambria Math"/>
                        </a:rPr>
                        <m:t>𝑀𝑒𝑖𝑠𝑠𝑛𝑒𝑟</m:t>
                      </m:r>
                      <m:r>
                        <a:rPr lang="en-GB" b="0" i="1" smtClean="0">
                          <a:latin typeface="Cambria Math"/>
                        </a:rPr>
                        <m:t>=1−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𝐶𝑢𝑟𝑣𝑒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𝑓𝑖𝑡𝑡𝑖𝑛𝑔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𝐿𝑖𝑛𝑒𝑎𝑟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𝑓𝑖𝑡𝑡𝑖𝑛𝑔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124" y="1395968"/>
                <a:ext cx="5017336" cy="66749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3505200" y="2311400"/>
            <a:ext cx="10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 Field</a:t>
            </a:r>
          </a:p>
        </p:txBody>
      </p:sp>
      <p:sp>
        <p:nvSpPr>
          <p:cNvPr id="32" name="TextBox 31"/>
          <p:cNvSpPr txBox="1"/>
          <p:nvPr/>
        </p:nvSpPr>
        <p:spPr>
          <a:xfrm rot="16200000">
            <a:off x="151367" y="4863584"/>
            <a:ext cx="113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Moment</a:t>
            </a:r>
          </a:p>
        </p:txBody>
      </p:sp>
    </p:spTree>
    <p:extLst>
      <p:ext uri="{BB962C8B-B14F-4D97-AF65-F5344CB8AC3E}">
        <p14:creationId xmlns:p14="http://schemas.microsoft.com/office/powerpoint/2010/main" val="2572024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75689-08AE-4296-BDD6-72B2BD92D9C2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589" y="3565346"/>
            <a:ext cx="4584589" cy="27861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65346"/>
            <a:ext cx="4578493" cy="27861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589" y="904211"/>
            <a:ext cx="4584589" cy="26580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98114"/>
            <a:ext cx="4584589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86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75689-08AE-4296-BDD6-72B2BD92D9C2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255947" y="5794049"/>
            <a:ext cx="2777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800 °C -120 V Bias</a:t>
            </a:r>
          </a:p>
        </p:txBody>
      </p:sp>
      <p:pic>
        <p:nvPicPr>
          <p:cNvPr id="6148" name="Picture 4" descr="C:\Users\nwk26898\OneDrive\Documents\PHD\Thin film SEM\SEM Huddersfield\25.01.16_Nb_500micron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638" y="2491828"/>
            <a:ext cx="3585870" cy="330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wk26898\AppData\Local\Microsoft\Windows\Temporary Internet Files\Content.Outlook\FWUWBBK0\25k InL  30mm pr01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75" y="2491827"/>
            <a:ext cx="4402963" cy="330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6974" y="1118201"/>
            <a:ext cx="6331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700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°C and 800 °C at high bias show textured film surface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Possibly pitting of substrate or film delamination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Images of all films required to make definite conclusions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221896" y="387626"/>
            <a:ext cx="2435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SEM</a:t>
            </a:r>
          </a:p>
        </p:txBody>
      </p:sp>
    </p:spTree>
    <p:extLst>
      <p:ext uri="{BB962C8B-B14F-4D97-AF65-F5344CB8AC3E}">
        <p14:creationId xmlns:p14="http://schemas.microsoft.com/office/powerpoint/2010/main" val="2673648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75689-08AE-4296-BDD6-72B2BD92D9C2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pic>
        <p:nvPicPr>
          <p:cNvPr id="5122" name="Picture 2" descr="C:\Users\nwk26898\OneDrive\Documents\PHD\Thin film SEM\EDSB Cross section\Specimen 4 EBSD\spec4 5kV CBS _053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483"/>
            <a:ext cx="4554908" cy="327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55136" y="1427245"/>
            <a:ext cx="3076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700 °C -100 Bias</a:t>
            </a:r>
          </a:p>
        </p:txBody>
      </p:sp>
      <p:pic>
        <p:nvPicPr>
          <p:cNvPr id="5123" name="Picture 3" descr="C:\Users\nwk26898\OneDrive\Documents\PHD\Thin film SEM\EDSB Cross section\Specimen 3 EBSD\spec3 5kV CBS _050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4357"/>
            <a:ext cx="4554908" cy="327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06926" y="3572142"/>
            <a:ext cx="2196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800 °C – 80 V Bias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55135" y="4032720"/>
            <a:ext cx="3872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Grains appear bigger at 800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°C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655136" y="1882084"/>
            <a:ext cx="3631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Thickness of both films is approx. 1.3 micron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05061" y="437322"/>
            <a:ext cx="275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Only 2 films so far imaged in cross section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70783" y="5188226"/>
            <a:ext cx="3856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 delamination seen in either image</a:t>
            </a:r>
          </a:p>
        </p:txBody>
      </p:sp>
    </p:spTree>
    <p:extLst>
      <p:ext uri="{BB962C8B-B14F-4D97-AF65-F5344CB8AC3E}">
        <p14:creationId xmlns:p14="http://schemas.microsoft.com/office/powerpoint/2010/main" val="3981194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75689-08AE-4296-BDD6-72B2BD92D9C2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800272" y="267124"/>
            <a:ext cx="283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EBSD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341406" y="1085316"/>
            <a:ext cx="4537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Sample deposited at 800 °C with -80 bias</a:t>
            </a:r>
          </a:p>
        </p:txBody>
      </p:sp>
      <p:pic>
        <p:nvPicPr>
          <p:cNvPr id="2050" name="Picture 2" descr="C:\Users\nwk26898\OneDrive\Documents\PHD\Thin film SEM\EDSB Cross section\Specimen 3 EBSD\ipf spec 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3" y="833927"/>
            <a:ext cx="2677334" cy="595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wk26898\OneDrive\Documents\PHD\Thin film SEM\EDSB Cross section\Specimen 3 EBSD\IQ and GB misorientation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856" y="1731647"/>
            <a:ext cx="3658273" cy="506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37533" y="1731647"/>
            <a:ext cx="23500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Some single grains are as thick as the film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Largest grains approx. 4 </a:t>
            </a:r>
            <a:r>
              <a:rPr lang="el-GR" dirty="0"/>
              <a:t>μ</a:t>
            </a:r>
            <a:r>
              <a:rPr lang="en-GB" dirty="0"/>
              <a:t>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Majority of the grains were in the (110) orientation</a:t>
            </a:r>
          </a:p>
        </p:txBody>
      </p:sp>
    </p:spTree>
    <p:extLst>
      <p:ext uri="{BB962C8B-B14F-4D97-AF65-F5344CB8AC3E}">
        <p14:creationId xmlns:p14="http://schemas.microsoft.com/office/powerpoint/2010/main" val="1542500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75689-08AE-4296-BDD6-72B2BD92D9C2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845465" y="567364"/>
            <a:ext cx="3563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700 °C and -100 V Bias</a:t>
            </a:r>
          </a:p>
        </p:txBody>
      </p:sp>
      <p:pic>
        <p:nvPicPr>
          <p:cNvPr id="4098" name="Picture 2" descr="C:\Users\nwk26898\OneDrive\Documents\PHD\Thin film SEM\EDSB Cross section\Specimen 4 EBSD\full scan ipf spec4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" y="1120577"/>
            <a:ext cx="841648" cy="559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wk26898\OneDrive\Documents\PHD\Thin film SEM\EDSB Cross section\Specimen 4 EBSD\ipf cropped scan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719" y="1120577"/>
            <a:ext cx="1645041" cy="559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nwk26898\OneDrive\Documents\PHD\Thin film SEM\EDSB Cross section\Specimen 4 EBSD\GB msorientation IQ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039" y="1120574"/>
            <a:ext cx="1645041" cy="559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83095" y="1120577"/>
            <a:ext cx="3495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Grain orientation dictated by the orientation of the underlying copper substrate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845465" y="5744817"/>
            <a:ext cx="3900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EBSD</a:t>
            </a:r>
            <a:r>
              <a:rPr lang="en-GB" dirty="0"/>
              <a:t> Performed by Dr K. Dawson</a:t>
            </a:r>
          </a:p>
          <a:p>
            <a:r>
              <a:rPr lang="en-GB" dirty="0"/>
              <a:t>The University of Liverpool </a:t>
            </a:r>
          </a:p>
        </p:txBody>
      </p:sp>
    </p:spTree>
    <p:extLst>
      <p:ext uri="{BB962C8B-B14F-4D97-AF65-F5344CB8AC3E}">
        <p14:creationId xmlns:p14="http://schemas.microsoft.com/office/powerpoint/2010/main" val="701668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80722" y="835604"/>
            <a:ext cx="3547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Surface resistance measurements</a:t>
            </a:r>
          </a:p>
        </p:txBody>
      </p:sp>
      <p:pic>
        <p:nvPicPr>
          <p:cNvPr id="1026" name="Picture 2" descr="Inline imag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8"/>
          <a:stretch/>
        </p:blipFill>
        <p:spPr bwMode="auto">
          <a:xfrm>
            <a:off x="273393" y="2534478"/>
            <a:ext cx="5343525" cy="385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32389" y="2428366"/>
            <a:ext cx="28914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Sample deposited at 500°C with -100 V Bias.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Sample tested at 3.9 GHz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Thickness of film approx. 4 micron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110684" y="4907640"/>
            <a:ext cx="27152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Surface resistance measurements performed at Cornell University by J. T. </a:t>
            </a:r>
            <a:r>
              <a:rPr lang="en-GB" dirty="0" err="1"/>
              <a:t>Maniscalco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536322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75689-08AE-4296-BDD6-72B2BD92D9C2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774725" y="708453"/>
            <a:ext cx="2257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Magnetron Sputtering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61686" y="2482702"/>
            <a:ext cx="30727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Used in industry to produce thin films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Has already been used successfully to coat SRF cavities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8" t="13973" r="12410" b="18303"/>
          <a:stretch/>
        </p:blipFill>
        <p:spPr>
          <a:xfrm>
            <a:off x="82377" y="2085260"/>
            <a:ext cx="5379309" cy="374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83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75689-08AE-4296-BDD6-72B2BD92D9C2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pic>
        <p:nvPicPr>
          <p:cNvPr id="2050" name="Picture 2" descr="Inline imag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3"/>
          <a:stretch/>
        </p:blipFill>
        <p:spPr bwMode="auto">
          <a:xfrm>
            <a:off x="218818" y="2405270"/>
            <a:ext cx="5343525" cy="413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48865" y="2100648"/>
            <a:ext cx="28585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Sample deposited at 800 °C without bias showed very poor RF performance.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Rs</a:t>
            </a:r>
            <a:r>
              <a:rPr lang="en-GB" dirty="0"/>
              <a:t> was in </a:t>
            </a:r>
            <a:r>
              <a:rPr lang="el-GR" dirty="0"/>
              <a:t>μ</a:t>
            </a:r>
            <a:r>
              <a:rPr lang="el-GR" dirty="0">
                <a:latin typeface="Calibri"/>
              </a:rPr>
              <a:t>Ω</a:t>
            </a:r>
            <a:r>
              <a:rPr lang="en-GB" dirty="0">
                <a:latin typeface="Calibri"/>
              </a:rPr>
              <a:t>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/>
              </a:rPr>
              <a:t>Superconductivity extinguished at 30 - 40 </a:t>
            </a:r>
            <a:r>
              <a:rPr lang="en-GB" dirty="0" err="1">
                <a:latin typeface="Calibri"/>
              </a:rPr>
              <a:t>mT</a:t>
            </a:r>
            <a:endParaRPr lang="en-GB" dirty="0"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/>
              </a:rPr>
              <a:t>Unsure of the reason for such poor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/>
              </a:rPr>
              <a:t>Further analysis needed!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678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75689-08AE-4296-BDD6-72B2BD92D9C2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69046" y="4073264"/>
                <a:ext cx="1772344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  <a:ea typeface="Cambria Math"/>
                        </a:rPr>
                        <m:t>𝜉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046" y="4073264"/>
                <a:ext cx="1772344" cy="91069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29411" y="3502870"/>
                <a:ext cx="5016381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Coherence length can be calculated by applying a magnetic field then measuring Tc</a:t>
                </a:r>
              </a:p>
              <a:p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𝐶</m:t>
                        </m:r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b>
                      <m:sup/>
                    </m:sSubSup>
                    <m:r>
                      <a:rPr lang="en-GB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GB" dirty="0" smtClean="0"/>
                  <a:t> is the gradient of Tc plotted against field strength for different applied fields</a:t>
                </a:r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411" y="3502870"/>
                <a:ext cx="5016381" cy="1477328"/>
              </a:xfrm>
              <a:prstGeom prst="rect">
                <a:avLst/>
              </a:prstGeom>
              <a:blipFill rotWithShape="1">
                <a:blip r:embed="rId3"/>
                <a:stretch>
                  <a:fillRect l="-851" t="-2066" r="-1094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91486" y="5542345"/>
                <a:ext cx="1275990" cy="665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  <a:ea typeface="Cambria Math"/>
                        </a:rPr>
                        <m:t>ℓ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486" y="5542345"/>
                <a:ext cx="1275990" cy="6653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529411" y="5413335"/>
            <a:ext cx="4862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Mean free path can then be calculated from the coherence length of the sample and that of pure niobium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92487" y="566530"/>
            <a:ext cx="3190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Future Analysis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414835" y="2065524"/>
            <a:ext cx="1799037" cy="1188038"/>
            <a:chOff x="1307805" y="1597692"/>
            <a:chExt cx="1799037" cy="1188038"/>
          </a:xfrm>
        </p:grpSpPr>
        <p:grpSp>
          <p:nvGrpSpPr>
            <p:cNvPr id="15" name="Group 14"/>
            <p:cNvGrpSpPr/>
            <p:nvPr/>
          </p:nvGrpSpPr>
          <p:grpSpPr>
            <a:xfrm>
              <a:off x="1307805" y="1956391"/>
              <a:ext cx="1690576" cy="829339"/>
              <a:chOff x="1307805" y="1956391"/>
              <a:chExt cx="1690576" cy="829339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307805" y="2254102"/>
                <a:ext cx="1690576" cy="5316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flipV="1">
                <a:off x="1562986" y="1956391"/>
                <a:ext cx="0" cy="56352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1937497" y="1972338"/>
                <a:ext cx="0" cy="56352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2314354" y="1972339"/>
                <a:ext cx="0" cy="56352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2690038" y="1979428"/>
                <a:ext cx="0" cy="56352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1415821" y="1597692"/>
              <a:ext cx="5216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I</a:t>
              </a:r>
              <a:r>
                <a:rPr lang="en-GB" baseline="30000" dirty="0" smtClean="0"/>
                <a:t>+</a:t>
              </a:r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75937" y="1597692"/>
              <a:ext cx="530905" cy="381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I</a:t>
              </a:r>
              <a:r>
                <a:rPr lang="en-GB" baseline="30000" dirty="0" smtClean="0"/>
                <a:t>-</a:t>
              </a:r>
              <a:endParaRPr lang="en-GB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58176" y="1610096"/>
              <a:ext cx="5561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V</a:t>
              </a:r>
              <a:r>
                <a:rPr lang="en-GB" baseline="30000" dirty="0" smtClean="0"/>
                <a:t>+</a:t>
              </a:r>
              <a:endParaRPr lang="en-GB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47615" y="1597692"/>
              <a:ext cx="3770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/>
                <a:t>V</a:t>
              </a:r>
              <a:r>
                <a:rPr lang="en-GB" baseline="30000" dirty="0" smtClean="0"/>
                <a:t>-</a:t>
              </a:r>
              <a:endParaRPr lang="en-GB" dirty="0"/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>
            <a:off x="1865206" y="1616149"/>
            <a:ext cx="0" cy="2173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260123" y="1642122"/>
            <a:ext cx="0" cy="2173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631736" y="1642122"/>
            <a:ext cx="0" cy="2173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783689" y="1265274"/>
            <a:ext cx="1164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 Field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3710763" y="1265274"/>
            <a:ext cx="4508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Use four point probe in uniform magnetic field to measure mean free path of a superconductor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7284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75689-08AE-4296-BDD6-72B2BD92D9C2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973510" y="290557"/>
            <a:ext cx="2709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RRR in magnetic field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01536" y="1199656"/>
            <a:ext cx="31790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Mean free path calculated for only 2 samples so far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800 °C no bias = 350 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800 °C -20 V Bias = 280 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grpSp>
        <p:nvGrpSpPr>
          <p:cNvPr id="29" name="Group 28"/>
          <p:cNvGrpSpPr/>
          <p:nvPr/>
        </p:nvGrpSpPr>
        <p:grpSpPr>
          <a:xfrm>
            <a:off x="289460" y="3801618"/>
            <a:ext cx="4598046" cy="2895600"/>
            <a:chOff x="289460" y="3801618"/>
            <a:chExt cx="4598046" cy="2895600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460" y="3801618"/>
              <a:ext cx="4560887" cy="2895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636843" y="3828018"/>
                  <a:ext cx="1250663" cy="3831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/>
                            <a:ea typeface="Cambria Math"/>
                          </a:rPr>
                          <m:t>ℓ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=280 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6843" y="3828018"/>
                  <a:ext cx="1250663" cy="38311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58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TextBox 29"/>
            <p:cNvSpPr txBox="1"/>
            <p:nvPr/>
          </p:nvSpPr>
          <p:spPr>
            <a:xfrm>
              <a:off x="3749428" y="4211136"/>
              <a:ext cx="10254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RRR= 39</a:t>
              </a:r>
            </a:p>
          </p:txBody>
        </p:sp>
      </p:grpSp>
      <p:grpSp>
        <p:nvGrpSpPr>
          <p:cNvPr id="7169" name="Group 7168"/>
          <p:cNvGrpSpPr/>
          <p:nvPr/>
        </p:nvGrpSpPr>
        <p:grpSpPr>
          <a:xfrm>
            <a:off x="289460" y="906018"/>
            <a:ext cx="4598048" cy="2895600"/>
            <a:chOff x="289460" y="906018"/>
            <a:chExt cx="4598048" cy="2895600"/>
          </a:xfrm>
        </p:grpSpPr>
        <p:grpSp>
          <p:nvGrpSpPr>
            <p:cNvPr id="28" name="Group 27"/>
            <p:cNvGrpSpPr/>
            <p:nvPr/>
          </p:nvGrpSpPr>
          <p:grpSpPr>
            <a:xfrm>
              <a:off x="289460" y="906018"/>
              <a:ext cx="4598048" cy="2895600"/>
              <a:chOff x="289460" y="906018"/>
              <a:chExt cx="4598048" cy="2895600"/>
            </a:xfrm>
          </p:grpSpPr>
          <p:pic>
            <p:nvPicPr>
              <p:cNvPr id="7170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460" y="906018"/>
                <a:ext cx="4565650" cy="2895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3636845" y="923437"/>
                    <a:ext cx="1250663" cy="38311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smtClean="0">
                              <a:latin typeface="Cambria Math"/>
                              <a:ea typeface="Cambria Math"/>
                            </a:rPr>
                            <m:t>ℓ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=350 Å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36845" y="923437"/>
                    <a:ext cx="1250663" cy="383118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b="-158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" name="TextBox 25"/>
              <p:cNvSpPr txBox="1"/>
              <p:nvPr/>
            </p:nvSpPr>
            <p:spPr>
              <a:xfrm>
                <a:off x="3743058" y="1306555"/>
                <a:ext cx="102549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RRR= 43</a:t>
                </a:r>
              </a:p>
            </p:txBody>
          </p:sp>
        </p:grpSp>
        <p:sp>
          <p:nvSpPr>
            <p:cNvPr id="7168" name="TextBox 7167"/>
            <p:cNvSpPr txBox="1"/>
            <p:nvPr/>
          </p:nvSpPr>
          <p:spPr>
            <a:xfrm rot="16200000">
              <a:off x="-368302" y="1993197"/>
              <a:ext cx="1833303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000" b="1" dirty="0"/>
                <a:t>Resistance (</a:t>
              </a:r>
              <a:r>
                <a:rPr lang="el-GR" sz="1000" b="1" dirty="0">
                  <a:latin typeface="Calibri"/>
                </a:rPr>
                <a:t>Ω</a:t>
              </a:r>
              <a:r>
                <a:rPr lang="en-GB" sz="1000" b="1" dirty="0">
                  <a:latin typeface="Calibri"/>
                </a:rPr>
                <a:t>)</a:t>
              </a:r>
              <a:endParaRPr lang="en-GB" sz="1000" b="1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427" y="3343190"/>
            <a:ext cx="4160573" cy="241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01536" y="5854700"/>
            <a:ext cx="3383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More data points required to improve accuracy</a:t>
            </a:r>
          </a:p>
        </p:txBody>
      </p:sp>
    </p:spTree>
    <p:extLst>
      <p:ext uri="{BB962C8B-B14F-4D97-AF65-F5344CB8AC3E}">
        <p14:creationId xmlns:p14="http://schemas.microsoft.com/office/powerpoint/2010/main" val="686273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760" y="1402039"/>
            <a:ext cx="7038975" cy="711200"/>
          </a:xfrm>
          <a:noFill/>
        </p:spPr>
        <p:txBody>
          <a:bodyPr/>
          <a:lstStyle/>
          <a:p>
            <a:r>
              <a:rPr lang="en-GB" dirty="0"/>
              <a:t>Acknowledgments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75689-08AE-4296-BDD6-72B2BD92D9C2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832652" y="2246243"/>
            <a:ext cx="37569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Reza Valizadeh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Oleg Malyshev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Gavin </a:t>
            </a:r>
            <a:r>
              <a:rPr lang="en-GB" sz="2800" dirty="0" err="1"/>
              <a:t>Stenning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err="1"/>
              <a:t>Shrikant</a:t>
            </a:r>
            <a:r>
              <a:rPr lang="en-GB" sz="2800" dirty="0"/>
              <a:t> </a:t>
            </a:r>
            <a:r>
              <a:rPr lang="en-GB" sz="2800" dirty="0" err="1"/>
              <a:t>Pattalwar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err="1"/>
              <a:t>Ninad</a:t>
            </a:r>
            <a:r>
              <a:rPr lang="en-GB" sz="2800" dirty="0"/>
              <a:t> </a:t>
            </a:r>
            <a:r>
              <a:rPr lang="en-GB" sz="2800" dirty="0" err="1"/>
              <a:t>Pattalwar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Adrian Hannah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Boris Chesca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Karl Dawson</a:t>
            </a:r>
          </a:p>
        </p:txBody>
      </p:sp>
    </p:spTree>
    <p:extLst>
      <p:ext uri="{BB962C8B-B14F-4D97-AF65-F5344CB8AC3E}">
        <p14:creationId xmlns:p14="http://schemas.microsoft.com/office/powerpoint/2010/main" val="2790616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75689-08AE-4296-BDD6-72B2BD92D9C2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429496" y="980313"/>
            <a:ext cx="4013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High Impulse Magnetron Sputtering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819781"/>
              </p:ext>
            </p:extLst>
          </p:nvPr>
        </p:nvGraphicFramePr>
        <p:xfrm>
          <a:off x="-108342" y="1923803"/>
          <a:ext cx="5958548" cy="4561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r:id="rId3" imgW="5650343" imgH="4330931" progId="Origin50.Graph">
                  <p:embed/>
                </p:oleObj>
              </mc:Choice>
              <mc:Fallback>
                <p:oleObj r:id="rId3" imgW="5650343" imgH="4330931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8342" y="1923803"/>
                        <a:ext cx="5958548" cy="45618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12031" y="2185059"/>
            <a:ext cx="30460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Current on the black axis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Voltage on the red axis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Average current for both DC and HiPIMS is similar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Peak current for HiPIMS up to 2 orders of magnitude higher than DC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Higher plasma current at target surface increases target ion to neutral ratio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Allows for ion assisted deposition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8882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75689-08AE-4296-BDD6-72B2BD92D9C2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282146" y="1524895"/>
            <a:ext cx="6689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Experiment: To analyse the morphological and superconducting properties of HiPIMS films with changing temperature and / or DC substrate bias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2999" y="2574235"/>
            <a:ext cx="68281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Samples were deposited at room temperature, 500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°C, 700 °C and 800 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Films deposited with either a grounded substrate or substrate biased to -20, -50, -80, -100 and -120 V DC at each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Films then analysed using XRD, SEM, </a:t>
            </a:r>
            <a:r>
              <a:rPr lang="en-GB" dirty="0" err="1"/>
              <a:t>EBSD</a:t>
            </a:r>
            <a:r>
              <a:rPr lang="en-GB" dirty="0"/>
              <a:t>, and DC SQUID magnetometry (support for XRD and DC SQUID provided by G. B. G. </a:t>
            </a:r>
            <a:r>
              <a:rPr lang="en-GB" dirty="0" err="1"/>
              <a:t>Stenning</a:t>
            </a:r>
            <a:r>
              <a:rPr lang="en-GB" dirty="0"/>
              <a:t> at </a:t>
            </a:r>
            <a:r>
              <a:rPr lang="en-GB" dirty="0" err="1"/>
              <a:t>STFC</a:t>
            </a:r>
            <a:r>
              <a:rPr lang="en-GB" dirty="0"/>
              <a:t> ISIS Laboratory) </a:t>
            </a:r>
          </a:p>
        </p:txBody>
      </p:sp>
    </p:spTree>
    <p:extLst>
      <p:ext uri="{BB962C8B-B14F-4D97-AF65-F5344CB8AC3E}">
        <p14:creationId xmlns:p14="http://schemas.microsoft.com/office/powerpoint/2010/main" val="20071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75689-08AE-4296-BDD6-72B2BD92D9C2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173917" y="843664"/>
            <a:ext cx="4155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HiPIMS niobium on copper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5" y="1618286"/>
            <a:ext cx="6356081" cy="48653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51453" y="1479404"/>
            <a:ext cx="229593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Niobium thin films were deposited on polycrystalline Cu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Constant HiPIMS settings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Pulse width of 100 </a:t>
            </a:r>
            <a:r>
              <a:rPr lang="el-GR" dirty="0"/>
              <a:t>μ</a:t>
            </a:r>
            <a:r>
              <a:rPr lang="en-GB" dirty="0"/>
              <a:t>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Repetition rate of 200 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Average current of 600 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Peak current of 40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Kr sputter gas constant at 500 </a:t>
            </a:r>
            <a:r>
              <a:rPr lang="en-GB" dirty="0" err="1"/>
              <a:t>mTorr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1822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75689-08AE-4296-BDD6-72B2BD92D9C2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927100"/>
            <a:ext cx="4137026" cy="5634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202" y="927100"/>
            <a:ext cx="4158297" cy="56349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620837" y="6337300"/>
            <a:ext cx="151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Room temp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72600" y="6337300"/>
            <a:ext cx="107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500 °C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4775" y="395861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XRD of all films grown at 500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°C and below</a:t>
            </a:r>
            <a:r>
              <a:rPr lang="en-GB" dirty="0"/>
              <a:t> have Nb (110) preferred grain orientation</a:t>
            </a:r>
          </a:p>
        </p:txBody>
      </p:sp>
    </p:spTree>
    <p:extLst>
      <p:ext uri="{BB962C8B-B14F-4D97-AF65-F5344CB8AC3E}">
        <p14:creationId xmlns:p14="http://schemas.microsoft.com/office/powerpoint/2010/main" val="3701459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75689-08AE-4296-BDD6-72B2BD92D9C2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896939"/>
            <a:ext cx="3685857" cy="580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907099"/>
            <a:ext cx="3909060" cy="578834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955800" y="6426200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700 °C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73700" y="6426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800 °C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52498" y="583933"/>
            <a:ext cx="5956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Nb (200) begins to grow at 700 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Largest relative Nb (200) peak sizes occur at 0 V bias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Nb (110) and (200) varies when bias is applied</a:t>
            </a:r>
          </a:p>
        </p:txBody>
      </p:sp>
    </p:spTree>
    <p:extLst>
      <p:ext uri="{BB962C8B-B14F-4D97-AF65-F5344CB8AC3E}">
        <p14:creationId xmlns:p14="http://schemas.microsoft.com/office/powerpoint/2010/main" val="3235752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75689-08AE-4296-BDD6-72B2BD92D9C2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337" y="2433687"/>
            <a:ext cx="6862938" cy="38925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54148" y="464113"/>
            <a:ext cx="3866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Lattice Constant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6548" y="1311965"/>
            <a:ext cx="5774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Lattice Constant was calculated to be longest for RT and 500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Shorter lattice constants at highest temperatures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43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75689-08AE-4296-BDD6-72B2BD92D9C2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58" y="1612681"/>
            <a:ext cx="3677425" cy="524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005" y="1612680"/>
            <a:ext cx="3899860" cy="52453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344298" y="1428015"/>
            <a:ext cx="2137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Room temperature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901070" y="1431267"/>
            <a:ext cx="1339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500 °C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571460" y="467833"/>
            <a:ext cx="243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DC SQUID Magnetometry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47525"/>
      </p:ext>
    </p:extLst>
  </p:cSld>
  <p:clrMapOvr>
    <a:masterClrMapping/>
  </p:clrMapOvr>
</p:sld>
</file>

<file path=ppt/theme/theme1.xml><?xml version="1.0" encoding="utf-8"?>
<a:theme xmlns:a="http://schemas.openxmlformats.org/drawingml/2006/main" name="ASTeC-blue">
  <a:themeElements>
    <a:clrScheme name="ASTeC Small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TeC Small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STeC Small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STeC Large Top Banner">
  <a:themeElements>
    <a:clrScheme name="ASTeC Large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TeC Large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STeC Large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STeC Large Bottom Banner">
  <a:themeElements>
    <a:clrScheme name="ASTeC Large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TeC Large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STeC Large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ASTeC-blue</Template>
  <TotalTime>13202</TotalTime>
  <Words>876</Words>
  <Application>Microsoft Office PowerPoint</Application>
  <PresentationFormat>On-screen Show (4:3)</PresentationFormat>
  <Paragraphs>149</Paragraphs>
  <Slides>23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ASTeC-blue</vt:lpstr>
      <vt:lpstr>ASTeC Large Top Banner</vt:lpstr>
      <vt:lpstr>ASTeC Large Bottom Banner</vt:lpstr>
      <vt:lpstr>Origin50.Graph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Acknowledgments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Ultra high brightness photoinjector for EBTF/CLARA facility at Daresbury</dc:title>
  <dc:creator>B.L. Militsyn</dc:creator>
  <cp:lastModifiedBy>user</cp:lastModifiedBy>
  <cp:revision>258</cp:revision>
  <dcterms:created xsi:type="dcterms:W3CDTF">2011-02-03T17:05:11Z</dcterms:created>
  <dcterms:modified xsi:type="dcterms:W3CDTF">2016-07-26T15:32:50Z</dcterms:modified>
</cp:coreProperties>
</file>