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3" r:id="rId14"/>
    <p:sldId id="274" r:id="rId15"/>
    <p:sldId id="275" r:id="rId16"/>
    <p:sldId id="259" r:id="rId17"/>
    <p:sldId id="260" r:id="rId18"/>
    <p:sldId id="261" r:id="rId19"/>
    <p:sldId id="262" r:id="rId20"/>
    <p:sldId id="272" r:id="rId21"/>
  </p:sldIdLst>
  <p:sldSz cx="12192000" cy="6858000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B" initials="MB" lastIdx="20" clrIdx="0">
    <p:extLst>
      <p:ext uri="{19B8F6BF-5375-455C-9EA6-DF929625EA0E}">
        <p15:presenceInfo xmlns:p15="http://schemas.microsoft.com/office/powerpoint/2012/main" userId="72be13ef299e24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5T13:30:21.980" idx="4">
    <p:pos x="10" y="10"/>
    <p:text>May want real picture of system and not schematic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6T09:51:30.036" idx="19">
    <p:pos x="10" y="10"/>
    <p:text>Delete Tc column before sending to GRS for Wednesday deadline since won't have data by then</p:text>
    <p:extLst>
      <p:ext uri="{C676402C-5697-4E1C-873F-D02D1690AC5C}">
        <p15:threadingInfo xmlns:p15="http://schemas.microsoft.com/office/powerpoint/2012/main" timeZoneBias="240"/>
      </p:ext>
    </p:extLst>
  </p:cm>
  <p:cm authorId="1" dt="2016-03-16T09:55:50.893" idx="20">
    <p:pos x="106" y="106"/>
    <p:text>Get Bias voltage for sample D (022216A-1)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5T14:43:53.984" idx="9">
    <p:pos x="10" y="10"/>
    <p:text>Create and Insert Picture of Tc Plot</p:text>
    <p:extLst>
      <p:ext uri="{C676402C-5697-4E1C-873F-D02D1690AC5C}">
        <p15:threadingInfo xmlns:p15="http://schemas.microsoft.com/office/powerpoint/2012/main" timeZoneBias="240"/>
      </p:ext>
    </p:extLst>
  </p:cm>
  <p:cm authorId="1" dt="2016-03-15T14:44:27.091" idx="10">
    <p:pos x="10" y="106"/>
    <p:text>Also include a graph of Tc vs ? Power ? , ? I.F. ?</p:text>
    <p:extLst>
      <p:ext uri="{C676402C-5697-4E1C-873F-D02D1690AC5C}">
        <p15:threadingInfo xmlns:p15="http://schemas.microsoft.com/office/powerpoint/2012/main" timeZoneBias="240">
          <p15:parentCm authorId="1" idx="9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3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3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68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7005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5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1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0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0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1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3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BEF3D0C-78C5-4211-9DE7-F2B8435A42F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432835A-8902-471A-9764-E73CECD1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Pulsed Energetic Condensation of Nb Thin Film Cavities at JLab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Matthew Burton</a:t>
            </a:r>
          </a:p>
          <a:p>
            <a:r>
              <a:rPr lang="en-US" dirty="0"/>
              <a:t>The College of William &amp; Mary</a:t>
            </a:r>
          </a:p>
          <a:p>
            <a:r>
              <a:rPr lang="en-US" dirty="0"/>
              <a:t>Department of Physics</a:t>
            </a:r>
          </a:p>
        </p:txBody>
      </p:sp>
    </p:spTree>
    <p:extLst>
      <p:ext uri="{BB962C8B-B14F-4D97-AF65-F5344CB8AC3E}">
        <p14:creationId xmlns:p14="http://schemas.microsoft.com/office/powerpoint/2010/main" val="190966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68" y="1580050"/>
            <a:ext cx="4813540" cy="512521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Bulk lattice parameter for Nb is </a:t>
            </a:r>
          </a:p>
          <a:p>
            <a:pPr marL="36900" indent="0">
              <a:buNone/>
            </a:pPr>
            <a:r>
              <a:rPr lang="en-US" dirty="0"/>
              <a:t>     0.3304 nm (Red Dotted Line)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 most “bulk like” lattice parameter around 110kW peak power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Films exhibit very good microstructural properties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77" y="1580050"/>
            <a:ext cx="6696200" cy="5125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33122" y="5451894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Bulk Nb</a:t>
            </a:r>
          </a:p>
        </p:txBody>
      </p:sp>
      <p:sp>
        <p:nvSpPr>
          <p:cNvPr id="13" name="Bent Arrow 12"/>
          <p:cNvSpPr/>
          <p:nvPr/>
        </p:nvSpPr>
        <p:spPr>
          <a:xfrm rot="10800000" flipH="1">
            <a:off x="7979430" y="5365630"/>
            <a:ext cx="414068" cy="379562"/>
          </a:xfrm>
          <a:prstGeom prst="ben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Force Microscopy (AFM)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13595"/>
            <a:ext cx="4434582" cy="4773469"/>
          </a:xfrm>
        </p:spPr>
        <p:txBody>
          <a:bodyPr/>
          <a:lstStyle/>
          <a:p>
            <a:r>
              <a:rPr lang="en-US" dirty="0"/>
              <a:t>AFM scans the surface of a sample using Van Der Waals force between a tip and the sample to create and image</a:t>
            </a:r>
          </a:p>
          <a:p>
            <a:endParaRPr lang="en-US" dirty="0"/>
          </a:p>
          <a:p>
            <a:r>
              <a:rPr lang="en-US" dirty="0"/>
              <a:t>Qualitatively smooth surface with well defined grain texture similar to the copper substrate</a:t>
            </a:r>
          </a:p>
          <a:p>
            <a:endParaRPr lang="en-US" dirty="0"/>
          </a:p>
          <a:p>
            <a:r>
              <a:rPr lang="en-US" dirty="0"/>
              <a:t>Some samples exhibit what appears to be pitting, perhaps from the substrate preparation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64" y="1580050"/>
            <a:ext cx="5090573" cy="5090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2131" y="6409013"/>
            <a:ext cx="3473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AFM Images Courtesy of Olga </a:t>
            </a:r>
            <a:r>
              <a:rPr lang="en-US" sz="1200" i="1" dirty="0" err="1"/>
              <a:t>Trofimova</a:t>
            </a:r>
            <a:r>
              <a:rPr lang="en-US" sz="1200" i="1" dirty="0"/>
              <a:t> and the ARC </a:t>
            </a:r>
          </a:p>
        </p:txBody>
      </p:sp>
    </p:spTree>
    <p:extLst>
      <p:ext uri="{BB962C8B-B14F-4D97-AF65-F5344CB8AC3E}">
        <p14:creationId xmlns:p14="http://schemas.microsoft.com/office/powerpoint/2010/main" val="145516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AFM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5" y="1949547"/>
            <a:ext cx="4494363" cy="4375053"/>
          </a:xfrm>
        </p:spPr>
        <p:txBody>
          <a:bodyPr/>
          <a:lstStyle/>
          <a:p>
            <a:r>
              <a:rPr lang="en-US" dirty="0"/>
              <a:t>Values taken from 50x50µm scans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Roughness reaches a minimum around 110kW peak power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Overall, the roughness is very 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15" y="1580050"/>
            <a:ext cx="6681606" cy="51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9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98" y="1311214"/>
            <a:ext cx="4685727" cy="53828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Nb Cavity Results:</a:t>
            </a:r>
          </a:p>
          <a:p>
            <a:pPr lvl="1"/>
            <a:r>
              <a:rPr lang="en-US" dirty="0"/>
              <a:t>Baseline measurement was after plasma etch and HFx10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Cavity baked at 350C for 24hrs and deposited ~1µm film at 350C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Cavity exhibits high Q greater than or equal to the original bulk Nb cavity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Q-Slope still present in film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Radiation onset expected since cavity had no HPR after coating just a nitrogen blow-off after a dirty vent up</a:t>
            </a:r>
          </a:p>
          <a:p>
            <a:pPr lvl="1"/>
            <a:endParaRPr lang="en-US" dirty="0"/>
          </a:p>
          <a:p>
            <a:r>
              <a:rPr lang="en-US" dirty="0"/>
              <a:t>Results confirm capability of system to deposit a high RF performing Nb film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80" y="1751302"/>
            <a:ext cx="7314072" cy="4623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7090" y="6374920"/>
            <a:ext cx="3478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RF Measurements Performed by Ari </a:t>
            </a:r>
            <a:r>
              <a:rPr lang="en-US" sz="1200" i="1" dirty="0" err="1"/>
              <a:t>Palczewski</a:t>
            </a:r>
            <a:r>
              <a:rPr lang="en-US" sz="1200" i="1" dirty="0"/>
              <a:t> at JLab </a:t>
            </a:r>
          </a:p>
        </p:txBody>
      </p:sp>
    </p:spTree>
    <p:extLst>
      <p:ext uri="{BB962C8B-B14F-4D97-AF65-F5344CB8AC3E}">
        <p14:creationId xmlns:p14="http://schemas.microsoft.com/office/powerpoint/2010/main" val="293843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38" y="1732449"/>
            <a:ext cx="4675695" cy="4781473"/>
          </a:xfrm>
        </p:spPr>
        <p:txBody>
          <a:bodyPr/>
          <a:lstStyle/>
          <a:p>
            <a:r>
              <a:rPr lang="en-US" dirty="0"/>
              <a:t>One main issue remaining is the quality of the base copper cavities</a:t>
            </a:r>
          </a:p>
          <a:p>
            <a:pPr lvl="1"/>
            <a:r>
              <a:rPr lang="en-US" dirty="0"/>
              <a:t>We have encountered issues with proper preparation and welding of the cavity during its creation</a:t>
            </a:r>
          </a:p>
          <a:p>
            <a:pPr lvl="1"/>
            <a:r>
              <a:rPr lang="en-US" dirty="0"/>
              <a:t>These issues could explain the lower than expected performance of the cavities</a:t>
            </a:r>
          </a:p>
          <a:p>
            <a:pPr lvl="1"/>
            <a:r>
              <a:rPr lang="en-US" dirty="0"/>
              <a:t>Recently finished editing the Cu cavity preparation and welding procedure</a:t>
            </a:r>
          </a:p>
          <a:p>
            <a:pPr lvl="1"/>
            <a:r>
              <a:rPr lang="en-US" dirty="0"/>
              <a:t>New Cu cavities in process of being created using new procedure</a:t>
            </a:r>
          </a:p>
          <a:p>
            <a:pPr marL="450000" lvl="1" indent="0">
              <a:buNone/>
            </a:pPr>
            <a:r>
              <a:rPr lang="en-US" i="1" dirty="0"/>
              <a:t>See Josh </a:t>
            </a:r>
            <a:r>
              <a:rPr lang="en-US" i="1" dirty="0" err="1"/>
              <a:t>Spradlin’s</a:t>
            </a:r>
            <a:r>
              <a:rPr lang="en-US" i="1" dirty="0"/>
              <a:t> talk Friday morning for more detailed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33" y="1472347"/>
            <a:ext cx="6726292" cy="50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49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4798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Finish recommissioning cavity deposition system &amp; reproduce successful Nb/Nb cavity deposition results using new system design</a:t>
            </a:r>
          </a:p>
          <a:p>
            <a:endParaRPr lang="en-US" dirty="0"/>
          </a:p>
          <a:p>
            <a:r>
              <a:rPr lang="en-US" dirty="0"/>
              <a:t>Deposit Nb films on suitable copper cavities</a:t>
            </a:r>
          </a:p>
          <a:p>
            <a:endParaRPr lang="en-US" dirty="0"/>
          </a:p>
          <a:p>
            <a:r>
              <a:rPr lang="en-US" dirty="0"/>
              <a:t>Perform more small sample studies to determine the effects of other parameters (bias, pulse shape, temperature and pressure) on resulting film properties and their crossover</a:t>
            </a:r>
          </a:p>
          <a:p>
            <a:endParaRPr lang="en-US" dirty="0"/>
          </a:p>
          <a:p>
            <a:r>
              <a:rPr lang="en-US" dirty="0"/>
              <a:t>Deposit cavities at studied parameter areas to determine effect on RF properties of cavities</a:t>
            </a:r>
          </a:p>
          <a:p>
            <a:endParaRPr lang="en-US" dirty="0"/>
          </a:p>
          <a:p>
            <a:r>
              <a:rPr lang="en-US" dirty="0"/>
              <a:t>Perform reactive </a:t>
            </a:r>
            <a:r>
              <a:rPr lang="en-US" dirty="0" err="1"/>
              <a:t>HiPIMS</a:t>
            </a:r>
            <a:r>
              <a:rPr lang="en-US" dirty="0"/>
              <a:t> studies using nitrogen gas to study materials beyond Nb for SRF applications (such as </a:t>
            </a:r>
            <a:r>
              <a:rPr lang="en-US" dirty="0" err="1"/>
              <a:t>NbN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8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SRF (Superconducting Radio Frequency)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at Particle Accelerators (JLab, CERN…etc.)</a:t>
            </a:r>
          </a:p>
          <a:p>
            <a:r>
              <a:rPr lang="en-US" dirty="0"/>
              <a:t>Utilizes Superconducting Resonant Cavities (Nb)</a:t>
            </a:r>
          </a:p>
          <a:p>
            <a:r>
              <a:rPr lang="en-US" dirty="0"/>
              <a:t>Antenna Emits at Resonant Frequency of Cavity to establish Mode and Amplify Field</a:t>
            </a:r>
          </a:p>
        </p:txBody>
      </p:sp>
      <p:pic>
        <p:nvPicPr>
          <p:cNvPr id="4" name="Picture 5" descr="C:\Users\Wp''\Desktop\SRF_Cavity_Diagram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090" y="3326027"/>
            <a:ext cx="4724400" cy="316169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135" y="3326026"/>
            <a:ext cx="4721461" cy="316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73143" y="6487719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Images: jlab.org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7690" y="6478006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Images: wikipedia.com</a:t>
            </a:r>
          </a:p>
        </p:txBody>
      </p:sp>
    </p:spTree>
    <p:extLst>
      <p:ext uri="{BB962C8B-B14F-4D97-AF65-F5344CB8AC3E}">
        <p14:creationId xmlns:p14="http://schemas.microsoft.com/office/powerpoint/2010/main" val="273529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Bulk Nb Cavities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Expensive &amp; difficult to make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Poor thermal conductance (cooling issues)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Complicates overall system by imposing material and design restrictions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0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Films for SRF Cavities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SRF is a Surface Phenomena with  ~1µm surface penetration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Enables cavities to be made of cheaper more suitable materials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Historically, Cu has been material most used due to:</a:t>
            </a:r>
          </a:p>
          <a:p>
            <a:pPr lvl="1"/>
            <a:r>
              <a:rPr lang="en-US" dirty="0"/>
              <a:t>High thermal conductance</a:t>
            </a:r>
          </a:p>
          <a:p>
            <a:pPr lvl="1"/>
            <a:r>
              <a:rPr lang="en-US" dirty="0"/>
              <a:t>Relatively low cost</a:t>
            </a:r>
          </a:p>
          <a:p>
            <a:pPr lvl="1"/>
            <a:r>
              <a:rPr lang="en-US" dirty="0"/>
              <a:t>Easy to manipulate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634" y="3299754"/>
            <a:ext cx="3978110" cy="34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0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72" y="1732449"/>
            <a:ext cx="7315199" cy="4837684"/>
          </a:xfrm>
        </p:spPr>
        <p:txBody>
          <a:bodyPr>
            <a:normAutofit/>
          </a:bodyPr>
          <a:lstStyle/>
          <a:p>
            <a:r>
              <a:rPr lang="en-US" dirty="0"/>
              <a:t>CERN first to push thin film SRF cavities</a:t>
            </a:r>
          </a:p>
          <a:p>
            <a:pPr lvl="1"/>
            <a:r>
              <a:rPr lang="en-US" dirty="0"/>
              <a:t>LEP accelerator</a:t>
            </a:r>
          </a:p>
          <a:p>
            <a:endParaRPr lang="en-US" dirty="0"/>
          </a:p>
          <a:p>
            <a:r>
              <a:rPr lang="en-US" dirty="0"/>
              <a:t>Deposited Films with DC Magnetron Sputtering (DCMS)</a:t>
            </a:r>
          </a:p>
          <a:p>
            <a:pPr lvl="1"/>
            <a:r>
              <a:rPr lang="en-US" dirty="0"/>
              <a:t>Form of low energy condensation</a:t>
            </a:r>
          </a:p>
          <a:p>
            <a:pPr marL="450000" lvl="1" indent="0">
              <a:buNone/>
            </a:pPr>
            <a:endParaRPr lang="en-US" dirty="0"/>
          </a:p>
          <a:p>
            <a:r>
              <a:rPr lang="en-US" dirty="0"/>
              <a:t>Cavities had high initial Q value, but suffered from a “Q-slope” </a:t>
            </a:r>
          </a:p>
          <a:p>
            <a:pPr lvl="1"/>
            <a:r>
              <a:rPr lang="en-US" dirty="0"/>
              <a:t>Efficiency of cavity decreased dramatically with increasing applied power</a:t>
            </a:r>
          </a:p>
          <a:p>
            <a:pPr lvl="1"/>
            <a:r>
              <a:rPr lang="en-US" dirty="0"/>
              <a:t>Limited maximum energy of accelerator</a:t>
            </a:r>
          </a:p>
          <a:p>
            <a:pPr lvl="1"/>
            <a:r>
              <a:rPr lang="en-US" dirty="0"/>
              <a:t>If LEP had no Q-slope HIGS found decades earlier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71" y="1276465"/>
            <a:ext cx="4405567" cy="5419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4464" y="1030244"/>
            <a:ext cx="2202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S. Calatroni, Physica C 441, 95 (2006).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27278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 Group:</a:t>
            </a:r>
          </a:p>
          <a:p>
            <a:pPr lvl="1"/>
            <a:r>
              <a:rPr lang="en-US" dirty="0"/>
              <a:t>Melissa Beebe (W&amp;M), Ari </a:t>
            </a:r>
            <a:r>
              <a:rPr lang="en-US" dirty="0" err="1">
                <a:effectLst/>
              </a:rPr>
              <a:t>Palczewski</a:t>
            </a:r>
            <a:r>
              <a:rPr lang="en-US" dirty="0">
                <a:effectLst/>
              </a:rPr>
              <a:t> (JLab),</a:t>
            </a:r>
            <a:r>
              <a:rPr lang="en-US" dirty="0"/>
              <a:t> Larry Phillips (JLab), Charlie Reece (JLab) and Ale Lukaszew (W&amp;M)</a:t>
            </a:r>
          </a:p>
          <a:p>
            <a:pPr lvl="1"/>
            <a:endParaRPr lang="en-US" dirty="0"/>
          </a:p>
          <a:p>
            <a:r>
              <a:rPr lang="en-US" dirty="0"/>
              <a:t>The College of William &amp; Mary</a:t>
            </a:r>
          </a:p>
          <a:p>
            <a:endParaRPr lang="en-US" dirty="0"/>
          </a:p>
          <a:p>
            <a:r>
              <a:rPr lang="en-US" dirty="0"/>
              <a:t>Thomas Jefferson National Accelerator Facility (JLab)</a:t>
            </a:r>
          </a:p>
          <a:p>
            <a:pPr lvl="1"/>
            <a:r>
              <a:rPr lang="en-US" dirty="0"/>
              <a:t>SRF Institute</a:t>
            </a:r>
          </a:p>
          <a:p>
            <a:pPr lvl="1"/>
            <a:endParaRPr lang="en-US" dirty="0"/>
          </a:p>
          <a:p>
            <a:r>
              <a:rPr lang="en-US" dirty="0"/>
              <a:t>Olga </a:t>
            </a:r>
            <a:r>
              <a:rPr lang="en-US" dirty="0" err="1"/>
              <a:t>Trofimova</a:t>
            </a:r>
            <a:r>
              <a:rPr lang="en-US" dirty="0"/>
              <a:t> and the Applied Research Center (ARC) at Jefferson Lab</a:t>
            </a:r>
          </a:p>
        </p:txBody>
      </p:sp>
    </p:spTree>
    <p:extLst>
      <p:ext uri="{BB962C8B-B14F-4D97-AF65-F5344CB8AC3E}">
        <p14:creationId xmlns:p14="http://schemas.microsoft.com/office/powerpoint/2010/main" val="3938035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Temperature (T</a:t>
            </a:r>
            <a:r>
              <a:rPr lang="en-US" baseline="-25000" dirty="0"/>
              <a:t>c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Superconductivity is characterized by an abrupt second order transition from a normal conducting state to a superconducting state at the “Critical or Transition” temperature, which is, mainly, material dependent.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3110845"/>
            <a:ext cx="8634953" cy="3205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Placeholder for future RRR Tc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86" y="6383383"/>
            <a:ext cx="3952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</a:t>
            </a:r>
            <a:r>
              <a:rPr lang="en-US" sz="1200" i="1" baseline="-25000" dirty="0"/>
              <a:t>c</a:t>
            </a:r>
            <a:r>
              <a:rPr lang="en-US" sz="1200" i="1" dirty="0"/>
              <a:t> data courtesy of Josh Spradlin and the SRF Institute at JLab </a:t>
            </a:r>
          </a:p>
        </p:txBody>
      </p:sp>
    </p:spTree>
    <p:extLst>
      <p:ext uri="{BB962C8B-B14F-4D97-AF65-F5344CB8AC3E}">
        <p14:creationId xmlns:p14="http://schemas.microsoft.com/office/powerpoint/2010/main" val="346127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22400"/>
            <a:ext cx="10353762" cy="4673599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Energetic Condensation</a:t>
            </a:r>
          </a:p>
          <a:p>
            <a:pPr lvl="2"/>
            <a:r>
              <a:rPr lang="en-US" dirty="0"/>
              <a:t>High-Power Impulse Magnetron Sputtering (HiPIMS)</a:t>
            </a:r>
          </a:p>
          <a:p>
            <a:pPr lvl="1"/>
            <a:r>
              <a:rPr lang="en-US" dirty="0"/>
              <a:t>JLab Deposition System</a:t>
            </a:r>
          </a:p>
          <a:p>
            <a:endParaRPr lang="en-US" dirty="0"/>
          </a:p>
          <a:p>
            <a:r>
              <a:rPr lang="en-US" dirty="0"/>
              <a:t>Current Work with </a:t>
            </a:r>
            <a:r>
              <a:rPr lang="en-US" dirty="0" err="1"/>
              <a:t>HiPIMS</a:t>
            </a:r>
            <a:r>
              <a:rPr lang="en-US" dirty="0"/>
              <a:t>: Nb Thin Film Cavities</a:t>
            </a:r>
          </a:p>
          <a:p>
            <a:pPr lvl="1"/>
            <a:r>
              <a:rPr lang="en-US" dirty="0"/>
              <a:t>Goals</a:t>
            </a:r>
          </a:p>
          <a:p>
            <a:pPr lvl="1"/>
            <a:r>
              <a:rPr lang="en-US" dirty="0"/>
              <a:t>Small Sample Studies</a:t>
            </a:r>
          </a:p>
          <a:p>
            <a:pPr lvl="1"/>
            <a:r>
              <a:rPr lang="en-US" dirty="0"/>
              <a:t>Cavity Results</a:t>
            </a:r>
          </a:p>
          <a:p>
            <a:endParaRPr lang="en-US" dirty="0"/>
          </a:p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75435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Energetic 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5091683"/>
          </a:xfrm>
        </p:spPr>
        <p:txBody>
          <a:bodyPr>
            <a:normAutofit/>
          </a:bodyPr>
          <a:lstStyle/>
          <a:p>
            <a:r>
              <a:rPr lang="en-US" dirty="0"/>
              <a:t>Energetic condensation has been shown to yield films with improved:</a:t>
            </a:r>
          </a:p>
          <a:p>
            <a:pPr lvl="1"/>
            <a:r>
              <a:rPr lang="en-US" dirty="0"/>
              <a:t>Microstructure</a:t>
            </a:r>
          </a:p>
          <a:p>
            <a:pPr lvl="1"/>
            <a:r>
              <a:rPr lang="en-US" dirty="0"/>
              <a:t>Surface morphology</a:t>
            </a:r>
          </a:p>
          <a:p>
            <a:pPr lvl="1"/>
            <a:r>
              <a:rPr lang="en-US" dirty="0"/>
              <a:t>Superconducting properties </a:t>
            </a:r>
          </a:p>
          <a:p>
            <a:pPr lvl="1"/>
            <a:r>
              <a:rPr lang="en-US" dirty="0"/>
              <a:t>New frontier of film deposition that has not been strongly pursued within the SRF field</a:t>
            </a:r>
          </a:p>
          <a:p>
            <a:pPr lvl="1"/>
            <a:endParaRPr lang="en-US" dirty="0"/>
          </a:p>
          <a:p>
            <a:r>
              <a:rPr lang="en-US" dirty="0"/>
              <a:t>High Power Impulse Magnetron Sputtering (</a:t>
            </a:r>
            <a:r>
              <a:rPr lang="en-US" dirty="0" err="1"/>
              <a:t>HiPIMS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Method which utilizes extremely high peak power densities on sputtering targets</a:t>
            </a:r>
          </a:p>
          <a:p>
            <a:pPr lvl="1"/>
            <a:r>
              <a:rPr lang="en-US" dirty="0"/>
              <a:t>Power densities too high for continuous operation, but can be pulsed</a:t>
            </a:r>
          </a:p>
          <a:p>
            <a:pPr lvl="1"/>
            <a:r>
              <a:rPr lang="en-US" dirty="0"/>
              <a:t>Yields a plasma with a large fraction of the sputtered metal being ionized (up to 90%)</a:t>
            </a:r>
          </a:p>
          <a:p>
            <a:pPr lvl="2"/>
            <a:r>
              <a:rPr lang="en-US" dirty="0"/>
              <a:t>Compared to DCMS with max ion percentage of ~5%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062133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Helmersson</a:t>
            </a:r>
            <a:r>
              <a:rPr lang="en-US" sz="1200" i="1" dirty="0"/>
              <a:t> et al., Ionized Physical Vapor Deposition (IPVD): A review of Technology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181144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HiPIMS</a:t>
            </a:r>
            <a:r>
              <a:rPr lang="en-US" dirty="0"/>
              <a:t> at JLab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0" y="1453488"/>
            <a:ext cx="11490832" cy="15178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Developed a vacuum system specifically designed for cavity depositions</a:t>
            </a:r>
          </a:p>
          <a:p>
            <a:pPr lvl="1"/>
            <a:r>
              <a:rPr lang="en-US" dirty="0"/>
              <a:t>Can isolate cavity from system under vacuum while cleaning sputtering target</a:t>
            </a:r>
          </a:p>
          <a:p>
            <a:pPr lvl="1"/>
            <a:r>
              <a:rPr lang="en-US" dirty="0"/>
              <a:t>Can deposit small samples separate from cavity depositions in order to do measurements</a:t>
            </a:r>
          </a:p>
          <a:p>
            <a:pPr lvl="1"/>
            <a:r>
              <a:rPr lang="en-US" dirty="0"/>
              <a:t>Can remove cavity from system under vacuum and test without ever exposing to air (oxidizing)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9" y="2971361"/>
            <a:ext cx="7486027" cy="358815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45260" y="3294857"/>
            <a:ext cx="4077909" cy="29411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Built a custom HiPIMS pulsing system with corresponding power supply</a:t>
            </a:r>
          </a:p>
          <a:p>
            <a:pPr lvl="1"/>
            <a:r>
              <a:rPr lang="en-US" sz="1700" dirty="0"/>
              <a:t>Gives complete control over process</a:t>
            </a:r>
          </a:p>
          <a:p>
            <a:r>
              <a:rPr lang="en-US" sz="1900" dirty="0"/>
              <a:t>System currently being recommissioned after design upgrade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034" y="194244"/>
            <a:ext cx="2661272" cy="23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6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49223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Create Nb thin film cavities using </a:t>
            </a:r>
            <a:r>
              <a:rPr lang="en-US" dirty="0" err="1"/>
              <a:t>HiPIMS</a:t>
            </a:r>
            <a:r>
              <a:rPr lang="en-US" dirty="0"/>
              <a:t> technique</a:t>
            </a:r>
          </a:p>
          <a:p>
            <a:pPr lvl="1"/>
            <a:r>
              <a:rPr lang="en-US" dirty="0"/>
              <a:t>Exhibit cavity performance with high quality factor (Q)</a:t>
            </a:r>
          </a:p>
          <a:p>
            <a:pPr lvl="1"/>
            <a:r>
              <a:rPr lang="en-US" dirty="0"/>
              <a:t>Show cavity performance with no or suppressed Q-slope</a:t>
            </a:r>
          </a:p>
          <a:p>
            <a:pPr lvl="1"/>
            <a:endParaRPr lang="en-US" dirty="0"/>
          </a:p>
          <a:p>
            <a:r>
              <a:rPr lang="en-US" dirty="0"/>
              <a:t>Small Sample Studies:</a:t>
            </a:r>
          </a:p>
          <a:p>
            <a:pPr lvl="1"/>
            <a:r>
              <a:rPr lang="en-US" dirty="0"/>
              <a:t>Perform measurements not possible on cavities (due to geometrical constraints)</a:t>
            </a:r>
          </a:p>
          <a:p>
            <a:pPr lvl="1"/>
            <a:r>
              <a:rPr lang="en-US" dirty="0"/>
              <a:t>Perform correlation studies between deposition parameters and film properties</a:t>
            </a:r>
          </a:p>
          <a:p>
            <a:pPr lvl="1"/>
            <a:endParaRPr lang="en-US" dirty="0"/>
          </a:p>
          <a:p>
            <a:r>
              <a:rPr lang="en-US" dirty="0"/>
              <a:t>Cavity Studies:</a:t>
            </a:r>
          </a:p>
          <a:p>
            <a:pPr lvl="1"/>
            <a:r>
              <a:rPr lang="en-US" dirty="0"/>
              <a:t>Perform RF measurements on Cavities deposited using HiPIMS</a:t>
            </a:r>
          </a:p>
          <a:p>
            <a:pPr lvl="1"/>
            <a:r>
              <a:rPr lang="en-US" dirty="0"/>
              <a:t>Correlate small sample film properties with cavity performance as feedback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3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Sample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779" y="1732448"/>
            <a:ext cx="10956152" cy="471148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Samples grown on Cu substrates</a:t>
            </a:r>
          </a:p>
          <a:p>
            <a:pPr lvl="1"/>
            <a:r>
              <a:rPr lang="en-US" sz="2200" dirty="0"/>
              <a:t>Mechanically and Electrically Polished</a:t>
            </a:r>
          </a:p>
          <a:p>
            <a:endParaRPr lang="en-US" sz="2400" dirty="0"/>
          </a:p>
          <a:p>
            <a:r>
              <a:rPr lang="en-US" sz="2400" dirty="0"/>
              <a:t>X-Ray Diffraction:</a:t>
            </a:r>
          </a:p>
          <a:p>
            <a:pPr lvl="1"/>
            <a:r>
              <a:rPr lang="en-US" sz="2000" dirty="0"/>
              <a:t>Probes microstructure of the film</a:t>
            </a:r>
          </a:p>
          <a:p>
            <a:pPr lvl="1"/>
            <a:r>
              <a:rPr lang="en-US" sz="2000" dirty="0"/>
              <a:t>Gives out of plane lattice parameter (a) and grain size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Atomic Force Microscopy:</a:t>
            </a:r>
          </a:p>
          <a:p>
            <a:pPr lvl="1"/>
            <a:r>
              <a:rPr lang="en-US" sz="2000" dirty="0"/>
              <a:t>Creates an image of the film surface</a:t>
            </a:r>
          </a:p>
          <a:p>
            <a:pPr lvl="1"/>
            <a:r>
              <a:rPr lang="en-US" sz="2000" dirty="0"/>
              <a:t>Gives roughness (</a:t>
            </a:r>
            <a:r>
              <a:rPr lang="en-US" sz="2000" dirty="0" err="1"/>
              <a:t>R</a:t>
            </a:r>
            <a:r>
              <a:rPr lang="en-US" sz="2000" baseline="-25000" dirty="0" err="1"/>
              <a:t>q</a:t>
            </a:r>
            <a:r>
              <a:rPr lang="en-US" sz="2000" dirty="0"/>
              <a:t>) information and power spectral density (PSD)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019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Sample Summary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879372"/>
              </p:ext>
            </p:extLst>
          </p:nvPr>
        </p:nvGraphicFramePr>
        <p:xfrm>
          <a:off x="599534" y="1847848"/>
          <a:ext cx="11037504" cy="3931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564">
                  <a:extLst>
                    <a:ext uri="{9D8B030D-6E8A-4147-A177-3AD203B41FA5}">
                      <a16:colId xmlns:a16="http://schemas.microsoft.com/office/drawing/2014/main" val="217243847"/>
                    </a:ext>
                  </a:extLst>
                </a:gridCol>
                <a:gridCol w="948906">
                  <a:extLst>
                    <a:ext uri="{9D8B030D-6E8A-4147-A177-3AD203B41FA5}">
                      <a16:colId xmlns:a16="http://schemas.microsoft.com/office/drawing/2014/main" val="3092880951"/>
                    </a:ext>
                  </a:extLst>
                </a:gridCol>
                <a:gridCol w="1380227">
                  <a:extLst>
                    <a:ext uri="{9D8B030D-6E8A-4147-A177-3AD203B41FA5}">
                      <a16:colId xmlns:a16="http://schemas.microsoft.com/office/drawing/2014/main" val="1152208779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4141340284"/>
                    </a:ext>
                  </a:extLst>
                </a:gridCol>
                <a:gridCol w="1190445">
                  <a:extLst>
                    <a:ext uri="{9D8B030D-6E8A-4147-A177-3AD203B41FA5}">
                      <a16:colId xmlns:a16="http://schemas.microsoft.com/office/drawing/2014/main" val="2658812715"/>
                    </a:ext>
                  </a:extLst>
                </a:gridCol>
                <a:gridCol w="776378">
                  <a:extLst>
                    <a:ext uri="{9D8B030D-6E8A-4147-A177-3AD203B41FA5}">
                      <a16:colId xmlns:a16="http://schemas.microsoft.com/office/drawing/2014/main" val="2967782280"/>
                    </a:ext>
                  </a:extLst>
                </a:gridCol>
                <a:gridCol w="1150912">
                  <a:extLst>
                    <a:ext uri="{9D8B030D-6E8A-4147-A177-3AD203B41FA5}">
                      <a16:colId xmlns:a16="http://schemas.microsoft.com/office/drawing/2014/main" val="1241276626"/>
                    </a:ext>
                  </a:extLst>
                </a:gridCol>
                <a:gridCol w="1661299">
                  <a:extLst>
                    <a:ext uri="{9D8B030D-6E8A-4147-A177-3AD203B41FA5}">
                      <a16:colId xmlns:a16="http://schemas.microsoft.com/office/drawing/2014/main" val="1221748104"/>
                    </a:ext>
                  </a:extLst>
                </a:gridCol>
                <a:gridCol w="1104181">
                  <a:extLst>
                    <a:ext uri="{9D8B030D-6E8A-4147-A177-3AD203B41FA5}">
                      <a16:colId xmlns:a16="http://schemas.microsoft.com/office/drawing/2014/main" val="1937480426"/>
                    </a:ext>
                  </a:extLst>
                </a:gridCol>
                <a:gridCol w="810883">
                  <a:extLst>
                    <a:ext uri="{9D8B030D-6E8A-4147-A177-3AD203B41FA5}">
                      <a16:colId xmlns:a16="http://schemas.microsoft.com/office/drawing/2014/main" val="3139590280"/>
                    </a:ext>
                  </a:extLst>
                </a:gridCol>
              </a:tblGrid>
              <a:tr h="101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Sample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Voltage (-V)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Peak Current (-A)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Peak Power (kW)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Temperature(°C)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Bias (-V)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</a:rPr>
                        <a:t>Thickness</a:t>
                      </a:r>
                      <a:r>
                        <a:rPr lang="en-US" sz="1200" b="1" u="none" strike="noStrike" dirty="0">
                          <a:effectLst/>
                        </a:rPr>
                        <a:t> (nm)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Lattice Parameter (nm)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Grain Size (nm)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RMS Roughness (nm)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107800"/>
                  </a:ext>
                </a:extLst>
              </a:tr>
              <a:tr h="622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4619" marR="4619" marT="4619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41.4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~1000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0.3318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26.748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</a:t>
                      </a: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886220"/>
                  </a:ext>
                </a:extLst>
              </a:tr>
              <a:tr h="635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72.15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~1000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0.3326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26.6208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27.86</a:t>
                      </a: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00097"/>
                  </a:ext>
                </a:extLst>
              </a:tr>
              <a:tr h="656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95.35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~1000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0.3325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24.1682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56159"/>
                  </a:ext>
                </a:extLst>
              </a:tr>
              <a:tr h="574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109.44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*90</a:t>
                      </a: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~1000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0.3309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30.5636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</a:t>
                      </a: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545942"/>
                  </a:ext>
                </a:extLst>
              </a:tr>
              <a:tr h="428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135.72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~1000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0.3318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26.6661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</a:t>
                      </a:r>
                    </a:p>
                  </a:txBody>
                  <a:tcPr marL="4619" marR="4619" marT="4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26924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593" y="6047495"/>
            <a:ext cx="464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*Bias was setup using a different scheme for this sample to reproduce previously used cavity deposition bias design</a:t>
            </a:r>
          </a:p>
        </p:txBody>
      </p:sp>
    </p:spTree>
    <p:extLst>
      <p:ext uri="{BB962C8B-B14F-4D97-AF65-F5344CB8AC3E}">
        <p14:creationId xmlns:p14="http://schemas.microsoft.com/office/powerpoint/2010/main" val="79905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40592"/>
            <a:ext cx="10353762" cy="970450"/>
          </a:xfrm>
        </p:spPr>
        <p:txBody>
          <a:bodyPr/>
          <a:lstStyle/>
          <a:p>
            <a:r>
              <a:rPr lang="en-US" dirty="0"/>
              <a:t>X-Ray Diffraction (XRD)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42" y="1410496"/>
            <a:ext cx="7581314" cy="5297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859" y="6226627"/>
            <a:ext cx="190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XRD data courtesy of Melissa Beebe</a:t>
            </a:r>
          </a:p>
        </p:txBody>
      </p:sp>
    </p:spTree>
    <p:extLst>
      <p:ext uri="{BB962C8B-B14F-4D97-AF65-F5344CB8AC3E}">
        <p14:creationId xmlns:p14="http://schemas.microsoft.com/office/powerpoint/2010/main" val="485162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408</TotalTime>
  <Words>1172</Words>
  <Application>Microsoft Office PowerPoint</Application>
  <PresentationFormat>Widescreen</PresentationFormat>
  <Paragraphs>235</Paragraphs>
  <Slides>20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Calisto MT</vt:lpstr>
      <vt:lpstr>Trebuchet MS</vt:lpstr>
      <vt:lpstr>Wingdings 2</vt:lpstr>
      <vt:lpstr>Slate</vt:lpstr>
      <vt:lpstr>Pulsed Energetic Condensation of Nb Thin Film Cavities at JLab</vt:lpstr>
      <vt:lpstr>Acknowledgements</vt:lpstr>
      <vt:lpstr>Outline</vt:lpstr>
      <vt:lpstr>Energetic Condensation</vt:lpstr>
      <vt:lpstr>HiPIMS at JLab</vt:lpstr>
      <vt:lpstr>Current Work</vt:lpstr>
      <vt:lpstr>Small Sample Studies</vt:lpstr>
      <vt:lpstr>Small Sample Summary</vt:lpstr>
      <vt:lpstr>X-Ray Diffraction (XRD)</vt:lpstr>
      <vt:lpstr>XRD Results</vt:lpstr>
      <vt:lpstr>Atomic Force Microscopy (AFM)</vt:lpstr>
      <vt:lpstr>AFM Results</vt:lpstr>
      <vt:lpstr>Cavity Results</vt:lpstr>
      <vt:lpstr>Cavity Issues</vt:lpstr>
      <vt:lpstr>Future Work</vt:lpstr>
      <vt:lpstr>SRF (Superconducting Radio Frequency)</vt:lpstr>
      <vt:lpstr>Issues with Bulk Nb Cavities</vt:lpstr>
      <vt:lpstr>Thin Films for SRF Cavities </vt:lpstr>
      <vt:lpstr>Early Work</vt:lpstr>
      <vt:lpstr>Transition Temperature (Tc)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Pulsed Energetic Condensation of Nb Thin Films on Cu Cavities</dc:title>
  <dc:creator>Matthew B</dc:creator>
  <cp:lastModifiedBy>Matthew B</cp:lastModifiedBy>
  <cp:revision>30</cp:revision>
  <cp:lastPrinted>2016-03-16T18:14:51Z</cp:lastPrinted>
  <dcterms:created xsi:type="dcterms:W3CDTF">2016-03-15T16:36:23Z</dcterms:created>
  <dcterms:modified xsi:type="dcterms:W3CDTF">2016-07-27T17:11:58Z</dcterms:modified>
</cp:coreProperties>
</file>