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32"/>
  </p:notesMasterIdLst>
  <p:sldIdLst>
    <p:sldId id="425" r:id="rId6"/>
    <p:sldId id="446" r:id="rId7"/>
    <p:sldId id="426" r:id="rId8"/>
    <p:sldId id="491" r:id="rId9"/>
    <p:sldId id="459" r:id="rId10"/>
    <p:sldId id="455" r:id="rId11"/>
    <p:sldId id="493" r:id="rId12"/>
    <p:sldId id="509" r:id="rId13"/>
    <p:sldId id="494" r:id="rId14"/>
    <p:sldId id="453" r:id="rId15"/>
    <p:sldId id="513" r:id="rId16"/>
    <p:sldId id="495" r:id="rId17"/>
    <p:sldId id="461" r:id="rId18"/>
    <p:sldId id="488" r:id="rId19"/>
    <p:sldId id="510" r:id="rId20"/>
    <p:sldId id="514" r:id="rId21"/>
    <p:sldId id="515" r:id="rId22"/>
    <p:sldId id="516" r:id="rId23"/>
    <p:sldId id="517" r:id="rId24"/>
    <p:sldId id="496" r:id="rId25"/>
    <p:sldId id="518" r:id="rId26"/>
    <p:sldId id="519" r:id="rId27"/>
    <p:sldId id="520" r:id="rId28"/>
    <p:sldId id="521" r:id="rId29"/>
    <p:sldId id="522" r:id="rId30"/>
    <p:sldId id="451" r:id="rId31"/>
  </p:sldIdLst>
  <p:sldSz cx="9144000" cy="6858000" type="screen4x3"/>
  <p:notesSz cx="6645275" cy="98091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00"/>
    <a:srgbClr val="D09E00"/>
    <a:srgbClr val="663300"/>
    <a:srgbClr val="FFFF66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8107" autoAdjust="0"/>
  </p:normalViewPr>
  <p:slideViewPr>
    <p:cSldViewPr>
      <p:cViewPr>
        <p:scale>
          <a:sx n="80" d="100"/>
          <a:sy n="80" d="100"/>
        </p:scale>
        <p:origin x="-180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9EAEE-E444-4272-BF30-D6DF50B0311C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AEF6D2-9FA8-4DD0-B765-BAD883306843}">
      <dgm:prSet phldrT="[Text]" custT="1"/>
      <dgm:spPr/>
      <dgm:t>
        <a:bodyPr/>
        <a:lstStyle/>
        <a:p>
          <a:r>
            <a:rPr lang="en-GB" sz="2000" dirty="0" smtClean="0"/>
            <a:t>Thin film deposition</a:t>
          </a:r>
          <a:endParaRPr lang="en-GB" sz="2000" dirty="0"/>
        </a:p>
      </dgm:t>
    </dgm:pt>
    <dgm:pt modelId="{878E38E9-897E-42CE-BC7E-2DC4D649C9BB}" type="parTrans" cxnId="{3AA6F2DA-A280-4D72-AFFA-52AC57E7DB14}">
      <dgm:prSet/>
      <dgm:spPr/>
      <dgm:t>
        <a:bodyPr/>
        <a:lstStyle/>
        <a:p>
          <a:endParaRPr lang="en-GB"/>
        </a:p>
      </dgm:t>
    </dgm:pt>
    <dgm:pt modelId="{FF623345-46B6-454A-ACA9-33F21F938AB7}" type="sibTrans" cxnId="{3AA6F2DA-A280-4D72-AFFA-52AC57E7DB14}">
      <dgm:prSet/>
      <dgm:spPr/>
      <dgm:t>
        <a:bodyPr/>
        <a:lstStyle/>
        <a:p>
          <a:endParaRPr lang="en-GB"/>
        </a:p>
      </dgm:t>
    </dgm:pt>
    <dgm:pt modelId="{6FAB1782-B1D1-41E5-A347-C19809AE877D}">
      <dgm:prSet phldrT="[Text]" custT="1"/>
      <dgm:spPr>
        <a:noFill/>
        <a:ln w="127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GB" sz="1600" dirty="0" smtClean="0"/>
            <a:t>PVD: DC, pulsed, HIPIMS… </a:t>
          </a:r>
          <a:endParaRPr lang="en-GB" sz="1600" dirty="0"/>
        </a:p>
      </dgm:t>
    </dgm:pt>
    <dgm:pt modelId="{013C4B52-1199-4BA8-813D-715A1D50AA82}" type="parTrans" cxnId="{89651536-326B-4EF1-B027-492D666F7AB0}">
      <dgm:prSet/>
      <dgm:spPr/>
      <dgm:t>
        <a:bodyPr/>
        <a:lstStyle/>
        <a:p>
          <a:endParaRPr lang="en-GB"/>
        </a:p>
      </dgm:t>
    </dgm:pt>
    <dgm:pt modelId="{FF7793CA-D8EF-4983-BF2A-C5E7A61BC3DD}" type="sibTrans" cxnId="{89651536-326B-4EF1-B027-492D666F7AB0}">
      <dgm:prSet/>
      <dgm:spPr/>
      <dgm:t>
        <a:bodyPr/>
        <a:lstStyle/>
        <a:p>
          <a:endParaRPr lang="en-GB"/>
        </a:p>
      </dgm:t>
    </dgm:pt>
    <dgm:pt modelId="{7B57427B-09B9-476F-A872-EF9FA1BBC18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000" dirty="0" smtClean="0"/>
            <a:t>Film characterisation</a:t>
          </a:r>
          <a:endParaRPr lang="en-GB" sz="2000" dirty="0"/>
        </a:p>
      </dgm:t>
    </dgm:pt>
    <dgm:pt modelId="{B532E245-767B-4301-8900-D420BBA5B1DB}" type="parTrans" cxnId="{85E31EEF-9B9A-437A-8F56-990A801C12AC}">
      <dgm:prSet/>
      <dgm:spPr/>
      <dgm:t>
        <a:bodyPr/>
        <a:lstStyle/>
        <a:p>
          <a:endParaRPr lang="en-GB"/>
        </a:p>
      </dgm:t>
    </dgm:pt>
    <dgm:pt modelId="{2AAACF4B-040E-46E1-8A07-A6464193126F}" type="sibTrans" cxnId="{85E31EEF-9B9A-437A-8F56-990A801C12AC}">
      <dgm:prSet/>
      <dgm:spPr/>
      <dgm:t>
        <a:bodyPr/>
        <a:lstStyle/>
        <a:p>
          <a:endParaRPr lang="en-GB"/>
        </a:p>
      </dgm:t>
    </dgm:pt>
    <dgm:pt modelId="{B809833C-1183-4634-B01D-F284819B3735}">
      <dgm:prSet phldrT="[Text]" custT="1"/>
      <dgm:spPr>
        <a:ln w="12700">
          <a:solidFill>
            <a:srgbClr val="FFC000"/>
          </a:solidFill>
        </a:ln>
      </dgm:spPr>
      <dgm:t>
        <a:bodyPr/>
        <a:lstStyle/>
        <a:p>
          <a:r>
            <a:rPr lang="en-GB" sz="1600" dirty="0" smtClean="0"/>
            <a:t>SEM, FIB, AFM,</a:t>
          </a:r>
          <a:endParaRPr lang="en-GB" sz="1600" dirty="0"/>
        </a:p>
      </dgm:t>
    </dgm:pt>
    <dgm:pt modelId="{A78BD900-0B86-49FA-A9E8-454B4E2998DB}" type="parTrans" cxnId="{3676700A-9EBA-469F-8CB4-B7C4D990F419}">
      <dgm:prSet/>
      <dgm:spPr/>
      <dgm:t>
        <a:bodyPr/>
        <a:lstStyle/>
        <a:p>
          <a:endParaRPr lang="en-GB"/>
        </a:p>
      </dgm:t>
    </dgm:pt>
    <dgm:pt modelId="{C89D33AD-25C8-4DBB-B7C2-14811FB8FC98}" type="sibTrans" cxnId="{3676700A-9EBA-469F-8CB4-B7C4D990F419}">
      <dgm:prSet/>
      <dgm:spPr/>
      <dgm:t>
        <a:bodyPr/>
        <a:lstStyle/>
        <a:p>
          <a:endParaRPr lang="en-GB"/>
        </a:p>
      </dgm:t>
    </dgm:pt>
    <dgm:pt modelId="{B6F1BCBA-865B-4A40-AD86-EA8C004C98C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000" dirty="0" smtClean="0"/>
            <a:t>Real cavity measurement</a:t>
          </a:r>
          <a:endParaRPr lang="en-GB" sz="2000" dirty="0"/>
        </a:p>
      </dgm:t>
    </dgm:pt>
    <dgm:pt modelId="{CA1E7587-F2D0-4BBD-A42F-C42D8B8F90B7}" type="parTrans" cxnId="{8B133460-2E68-4052-8116-93E920F57FF1}">
      <dgm:prSet/>
      <dgm:spPr/>
      <dgm:t>
        <a:bodyPr/>
        <a:lstStyle/>
        <a:p>
          <a:endParaRPr lang="en-GB"/>
        </a:p>
      </dgm:t>
    </dgm:pt>
    <dgm:pt modelId="{26B83EA0-C209-4595-ABED-2597ACF39A7C}" type="sibTrans" cxnId="{8B133460-2E68-4052-8116-93E920F57FF1}">
      <dgm:prSet/>
      <dgm:spPr/>
      <dgm:t>
        <a:bodyPr/>
        <a:lstStyle/>
        <a:p>
          <a:endParaRPr lang="en-GB"/>
        </a:p>
      </dgm:t>
    </dgm:pt>
    <dgm:pt modelId="{C39E2F5C-1A6A-4FAA-A6C1-B38E360602DF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GB" sz="1600" dirty="0" smtClean="0"/>
            <a:t>Cavity deposition</a:t>
          </a:r>
          <a:endParaRPr lang="en-GB" sz="1600" dirty="0"/>
        </a:p>
      </dgm:t>
    </dgm:pt>
    <dgm:pt modelId="{F7070A1B-01C8-4F04-8EB4-9E7EA8E451B0}" type="parTrans" cxnId="{BF2B6D9C-7DC9-4FB4-A503-0C006E21E098}">
      <dgm:prSet/>
      <dgm:spPr/>
      <dgm:t>
        <a:bodyPr/>
        <a:lstStyle/>
        <a:p>
          <a:endParaRPr lang="en-GB"/>
        </a:p>
      </dgm:t>
    </dgm:pt>
    <dgm:pt modelId="{16750E3E-A31B-4B8B-A1FF-3BDC042D81D9}" type="sibTrans" cxnId="{BF2B6D9C-7DC9-4FB4-A503-0C006E21E098}">
      <dgm:prSet/>
      <dgm:spPr/>
      <dgm:t>
        <a:bodyPr/>
        <a:lstStyle/>
        <a:p>
          <a:endParaRPr lang="en-GB"/>
        </a:p>
      </dgm:t>
    </dgm:pt>
    <dgm:pt modelId="{BDC5FE40-44EC-4840-AD9B-14EE64DCBDB8}">
      <dgm:prSet phldrT="[Text]" custT="1"/>
      <dgm:spPr>
        <a:noFill/>
        <a:ln w="127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GB" sz="1600" dirty="0" smtClean="0"/>
            <a:t>(PE)CVD, (PE)ALD</a:t>
          </a:r>
          <a:endParaRPr lang="en-GB" sz="1600" dirty="0"/>
        </a:p>
      </dgm:t>
    </dgm:pt>
    <dgm:pt modelId="{98713331-6877-426A-956D-568122DB8A47}" type="parTrans" cxnId="{062CA7E8-844E-49B0-99FD-1A3067F21CF0}">
      <dgm:prSet/>
      <dgm:spPr/>
      <dgm:t>
        <a:bodyPr/>
        <a:lstStyle/>
        <a:p>
          <a:endParaRPr lang="en-GB"/>
        </a:p>
      </dgm:t>
    </dgm:pt>
    <dgm:pt modelId="{1F9D4510-C7C5-40B6-98DE-FE5C19D21740}" type="sibTrans" cxnId="{062CA7E8-844E-49B0-99FD-1A3067F21CF0}">
      <dgm:prSet/>
      <dgm:spPr/>
      <dgm:t>
        <a:bodyPr/>
        <a:lstStyle/>
        <a:p>
          <a:endParaRPr lang="en-GB"/>
        </a:p>
      </dgm:t>
    </dgm:pt>
    <dgm:pt modelId="{569A1FE1-93AA-4F34-BF57-AF885A3686D1}">
      <dgm:prSet phldrT="[Text]" custT="1"/>
      <dgm:spPr>
        <a:ln w="12700">
          <a:solidFill>
            <a:srgbClr val="FFC000"/>
          </a:solidFill>
        </a:ln>
      </dgm:spPr>
      <dgm:t>
        <a:bodyPr/>
        <a:lstStyle/>
        <a:p>
          <a:r>
            <a:rPr lang="en-GB" sz="1600" dirty="0" smtClean="0"/>
            <a:t>XPS, XRD, RBS, TEM… </a:t>
          </a:r>
          <a:endParaRPr lang="en-GB" sz="1600" dirty="0"/>
        </a:p>
      </dgm:t>
    </dgm:pt>
    <dgm:pt modelId="{813A2FC3-7D5C-47C6-989A-3AB8DA3ECF46}" type="parTrans" cxnId="{0E01A329-F70E-4CC1-8967-A55BEFABB914}">
      <dgm:prSet/>
      <dgm:spPr/>
      <dgm:t>
        <a:bodyPr/>
        <a:lstStyle/>
        <a:p>
          <a:endParaRPr lang="en-GB"/>
        </a:p>
      </dgm:t>
    </dgm:pt>
    <dgm:pt modelId="{3248FAE7-70D2-41BA-82B9-E14A3DE56AB4}" type="sibTrans" cxnId="{0E01A329-F70E-4CC1-8967-A55BEFABB914}">
      <dgm:prSet/>
      <dgm:spPr/>
      <dgm:t>
        <a:bodyPr/>
        <a:lstStyle/>
        <a:p>
          <a:endParaRPr lang="en-GB"/>
        </a:p>
      </dgm:t>
    </dgm:pt>
    <dgm:pt modelId="{F8B87128-E586-4145-809B-DB088059FF9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800" dirty="0" smtClean="0"/>
            <a:t> </a:t>
          </a:r>
          <a:r>
            <a:rPr lang="en-GB" sz="2000" dirty="0" smtClean="0"/>
            <a:t>Superconducting RF properties evaluation</a:t>
          </a:r>
          <a:endParaRPr lang="en-GB" sz="1800" dirty="0"/>
        </a:p>
      </dgm:t>
    </dgm:pt>
    <dgm:pt modelId="{67FC6E27-C489-48AB-8DE5-C2586C36AD0A}" type="parTrans" cxnId="{812DF239-1ADB-47D7-9CA6-9569CD9C8A4C}">
      <dgm:prSet/>
      <dgm:spPr/>
      <dgm:t>
        <a:bodyPr/>
        <a:lstStyle/>
        <a:p>
          <a:endParaRPr lang="en-GB"/>
        </a:p>
      </dgm:t>
    </dgm:pt>
    <dgm:pt modelId="{AD9FE069-6F72-4624-B87A-737405AFB0B9}" type="sibTrans" cxnId="{812DF239-1ADB-47D7-9CA6-9569CD9C8A4C}">
      <dgm:prSet/>
      <dgm:spPr/>
      <dgm:t>
        <a:bodyPr/>
        <a:lstStyle/>
        <a:p>
          <a:endParaRPr lang="en-GB"/>
        </a:p>
      </dgm:t>
    </dgm:pt>
    <dgm:pt modelId="{C4C62C85-F761-4735-B10B-D96293CD9F2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000" dirty="0" smtClean="0"/>
            <a:t>Superconducting properties measurement</a:t>
          </a:r>
          <a:endParaRPr lang="en-GB" sz="2000" dirty="0"/>
        </a:p>
      </dgm:t>
    </dgm:pt>
    <dgm:pt modelId="{C68FF7B0-B44D-4BF6-B9A1-EBCA504C6F0F}" type="parTrans" cxnId="{AB8F9A6F-DC8C-42A2-B3C4-A3B7F6B51644}">
      <dgm:prSet/>
      <dgm:spPr/>
      <dgm:t>
        <a:bodyPr/>
        <a:lstStyle/>
        <a:p>
          <a:endParaRPr lang="en-GB"/>
        </a:p>
      </dgm:t>
    </dgm:pt>
    <dgm:pt modelId="{87AAD171-E6F7-4E88-833D-7DD6E7DE8D93}" type="sibTrans" cxnId="{AB8F9A6F-DC8C-42A2-B3C4-A3B7F6B51644}">
      <dgm:prSet/>
      <dgm:spPr/>
      <dgm:t>
        <a:bodyPr/>
        <a:lstStyle/>
        <a:p>
          <a:endParaRPr lang="en-GB"/>
        </a:p>
      </dgm:t>
    </dgm:pt>
    <dgm:pt modelId="{4D304B9F-FDCA-4761-81E5-0F07730DAE05}">
      <dgm:prSet phldrT="[Text]" custT="1"/>
      <dgm:spPr>
        <a:ln w="12700">
          <a:solidFill>
            <a:srgbClr val="7030A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 RRR, </a:t>
          </a:r>
          <a:r>
            <a:rPr lang="en-GB" sz="1600" dirty="0" err="1" smtClean="0"/>
            <a:t>H</a:t>
          </a:r>
          <a:r>
            <a:rPr lang="en-GB" sz="1600" baseline="-25000" dirty="0" err="1" smtClean="0"/>
            <a:t>c</a:t>
          </a:r>
          <a:r>
            <a:rPr lang="en-GB" sz="1600" dirty="0" smtClean="0"/>
            <a:t>, </a:t>
          </a:r>
          <a:r>
            <a:rPr lang="en-GB" sz="1600" dirty="0" err="1" smtClean="0"/>
            <a:t>H</a:t>
          </a:r>
          <a:r>
            <a:rPr lang="en-GB" sz="1600" baseline="-25000" dirty="0" err="1" smtClean="0"/>
            <a:t>fp</a:t>
          </a:r>
          <a:r>
            <a:rPr lang="en-GB" sz="1600" dirty="0" smtClean="0"/>
            <a:t>, </a:t>
          </a:r>
          <a:r>
            <a:rPr lang="en-GB" sz="1600" dirty="0" err="1" smtClean="0"/>
            <a:t>H</a:t>
          </a:r>
          <a:r>
            <a:rPr lang="en-GB" sz="1600" baseline="-25000" dirty="0" err="1" smtClean="0"/>
            <a:t>sh</a:t>
          </a:r>
          <a:r>
            <a:rPr lang="en-GB" sz="1600" dirty="0" smtClean="0"/>
            <a:t>,  …</a:t>
          </a:r>
          <a:endParaRPr lang="en-GB" sz="1600" dirty="0"/>
        </a:p>
      </dgm:t>
    </dgm:pt>
    <dgm:pt modelId="{2887F4BA-F02B-449D-A23F-D0F0D047F4DD}" type="parTrans" cxnId="{F4549C28-4218-47BE-A5CD-38D2D92C8352}">
      <dgm:prSet/>
      <dgm:spPr/>
      <dgm:t>
        <a:bodyPr/>
        <a:lstStyle/>
        <a:p>
          <a:endParaRPr lang="en-GB"/>
        </a:p>
      </dgm:t>
    </dgm:pt>
    <dgm:pt modelId="{78EAC478-7EDC-47C4-86B5-02E5757F5151}" type="sibTrans" cxnId="{F4549C28-4218-47BE-A5CD-38D2D92C8352}">
      <dgm:prSet/>
      <dgm:spPr/>
      <dgm:t>
        <a:bodyPr/>
        <a:lstStyle/>
        <a:p>
          <a:endParaRPr lang="en-GB"/>
        </a:p>
      </dgm:t>
    </dgm:pt>
    <dgm:pt modelId="{5B6C2779-70B5-40CA-95F2-19F5A0A687B2}">
      <dgm:prSet phldrT="[Text]" custT="1"/>
      <dgm:spPr>
        <a:noFill/>
        <a:ln w="12700">
          <a:solidFill>
            <a:srgbClr val="C00000"/>
          </a:solidFill>
        </a:ln>
      </dgm:spPr>
      <dgm:t>
        <a:bodyPr/>
        <a:lstStyle/>
        <a:p>
          <a:r>
            <a:rPr lang="en-GB" sz="1600" dirty="0" smtClean="0"/>
            <a:t>HW cavity at </a:t>
          </a:r>
          <a:r>
            <a:rPr lang="en-GB" sz="1600" dirty="0" err="1" smtClean="0"/>
            <a:t>ASTeC</a:t>
          </a:r>
          <a:endParaRPr lang="en-GB" sz="1600" dirty="0"/>
        </a:p>
      </dgm:t>
    </dgm:pt>
    <dgm:pt modelId="{0C03977E-8ECF-49C8-B147-515324EF3833}" type="parTrans" cxnId="{213032EC-38C3-4DAD-AC40-5942C9BE007E}">
      <dgm:prSet/>
      <dgm:spPr/>
      <dgm:t>
        <a:bodyPr/>
        <a:lstStyle/>
        <a:p>
          <a:endParaRPr lang="en-GB"/>
        </a:p>
      </dgm:t>
    </dgm:pt>
    <dgm:pt modelId="{C3ED9B91-C993-427D-B4F5-E6507017C271}" type="sibTrans" cxnId="{213032EC-38C3-4DAD-AC40-5942C9BE007E}">
      <dgm:prSet/>
      <dgm:spPr/>
      <dgm:t>
        <a:bodyPr/>
        <a:lstStyle/>
        <a:p>
          <a:endParaRPr lang="en-GB"/>
        </a:p>
      </dgm:t>
    </dgm:pt>
    <dgm:pt modelId="{6E500A07-9B99-4E57-966F-B54B9F7446C8}">
      <dgm:prSet phldrT="[Text]" custT="1"/>
      <dgm:spPr>
        <a:noFill/>
        <a:ln w="127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GB" sz="1600" dirty="0" err="1" smtClean="0"/>
            <a:t>Nb</a:t>
          </a:r>
          <a:r>
            <a:rPr lang="en-GB" sz="1600" dirty="0" smtClean="0"/>
            <a:t>, </a:t>
          </a:r>
          <a:r>
            <a:rPr lang="en-GB" sz="1600" dirty="0" err="1" smtClean="0"/>
            <a:t>NbN</a:t>
          </a:r>
          <a:r>
            <a:rPr lang="en-GB" sz="1600" dirty="0" smtClean="0"/>
            <a:t>, Nb</a:t>
          </a:r>
          <a:r>
            <a:rPr lang="en-GB" sz="1600" baseline="-25000" dirty="0" smtClean="0"/>
            <a:t>3</a:t>
          </a:r>
          <a:r>
            <a:rPr lang="en-GB" sz="1600" dirty="0" smtClean="0"/>
            <a:t>Sn, MgB</a:t>
          </a:r>
          <a:r>
            <a:rPr lang="en-GB" sz="1600" baseline="-25000" dirty="0" smtClean="0"/>
            <a:t>2</a:t>
          </a:r>
          <a:r>
            <a:rPr lang="en-GB" sz="1600" dirty="0" smtClean="0"/>
            <a:t>, etc.</a:t>
          </a:r>
          <a:endParaRPr lang="en-GB" sz="1600" dirty="0"/>
        </a:p>
      </dgm:t>
    </dgm:pt>
    <dgm:pt modelId="{578B198A-B97A-471C-85A4-948B571EBDBB}" type="parTrans" cxnId="{9C694CBB-38C2-4B1D-B9C8-46C83235751C}">
      <dgm:prSet/>
      <dgm:spPr/>
      <dgm:t>
        <a:bodyPr/>
        <a:lstStyle/>
        <a:p>
          <a:endParaRPr lang="en-GB"/>
        </a:p>
      </dgm:t>
    </dgm:pt>
    <dgm:pt modelId="{8FB783F9-A48F-4302-9049-33722CEB49B0}" type="sibTrans" cxnId="{9C694CBB-38C2-4B1D-B9C8-46C83235751C}">
      <dgm:prSet/>
      <dgm:spPr/>
      <dgm:t>
        <a:bodyPr/>
        <a:lstStyle/>
        <a:p>
          <a:endParaRPr lang="en-GB"/>
        </a:p>
      </dgm:t>
    </dgm:pt>
    <dgm:pt modelId="{DBC831C9-3B30-4B86-B08A-E4A4ACD26395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GB" sz="2000" dirty="0" smtClean="0"/>
            <a:t>Surface preparation</a:t>
          </a:r>
          <a:endParaRPr lang="en-GB" sz="2000" dirty="0"/>
        </a:p>
      </dgm:t>
    </dgm:pt>
    <dgm:pt modelId="{225F85D4-C16D-49E9-B5BD-968ABDA555FB}" type="parTrans" cxnId="{E36B3276-B0F6-438F-840E-47BFEB27727A}">
      <dgm:prSet/>
      <dgm:spPr/>
      <dgm:t>
        <a:bodyPr/>
        <a:lstStyle/>
        <a:p>
          <a:endParaRPr lang="en-GB"/>
        </a:p>
      </dgm:t>
    </dgm:pt>
    <dgm:pt modelId="{85995E96-8A94-4FB2-A26E-CA3BFF72F816}" type="sibTrans" cxnId="{E36B3276-B0F6-438F-840E-47BFEB27727A}">
      <dgm:prSet/>
      <dgm:spPr/>
      <dgm:t>
        <a:bodyPr/>
        <a:lstStyle/>
        <a:p>
          <a:endParaRPr lang="en-GB"/>
        </a:p>
      </dgm:t>
    </dgm:pt>
    <dgm:pt modelId="{E6893EED-36DE-470C-964B-CBAC7424AB1A}">
      <dgm:prSet custT="1"/>
      <dgm:spPr>
        <a:ln w="12700"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en-GB" sz="1600" dirty="0" smtClean="0"/>
            <a:t>Cleaning, etching,</a:t>
          </a:r>
          <a:endParaRPr lang="en-GB" sz="1600" dirty="0"/>
        </a:p>
      </dgm:t>
    </dgm:pt>
    <dgm:pt modelId="{F5BAA086-E217-4036-B63C-ADE9E34A162C}" type="parTrans" cxnId="{07AD1287-7038-48E2-9748-B1125F77C9C8}">
      <dgm:prSet/>
      <dgm:spPr/>
      <dgm:t>
        <a:bodyPr/>
        <a:lstStyle/>
        <a:p>
          <a:endParaRPr lang="en-GB"/>
        </a:p>
      </dgm:t>
    </dgm:pt>
    <dgm:pt modelId="{D302CE2F-240C-4698-802E-F5F79AD3292D}" type="sibTrans" cxnId="{07AD1287-7038-48E2-9748-B1125F77C9C8}">
      <dgm:prSet/>
      <dgm:spPr/>
      <dgm:t>
        <a:bodyPr/>
        <a:lstStyle/>
        <a:p>
          <a:endParaRPr lang="en-GB"/>
        </a:p>
      </dgm:t>
    </dgm:pt>
    <dgm:pt modelId="{5018DAC9-803B-4BA4-890C-EA92F1BCAC15}">
      <dgm:prSet custT="1"/>
      <dgm:spPr>
        <a:ln w="12700"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en-GB" sz="1600" dirty="0" smtClean="0"/>
            <a:t>Polishing, passivating</a:t>
          </a:r>
          <a:endParaRPr lang="en-GB" sz="1600" dirty="0"/>
        </a:p>
      </dgm:t>
    </dgm:pt>
    <dgm:pt modelId="{E7D31BEC-A1D5-4EF1-91B5-1D4EE7EA52BA}" type="parTrans" cxnId="{32119CFF-C432-4582-ACB4-C7FCC86F6224}">
      <dgm:prSet/>
      <dgm:spPr/>
      <dgm:t>
        <a:bodyPr/>
        <a:lstStyle/>
        <a:p>
          <a:endParaRPr lang="en-GB"/>
        </a:p>
      </dgm:t>
    </dgm:pt>
    <dgm:pt modelId="{189C2BC7-601D-4175-B64D-5D3480932EBE}" type="sibTrans" cxnId="{32119CFF-C432-4582-ACB4-C7FCC86F6224}">
      <dgm:prSet/>
      <dgm:spPr/>
      <dgm:t>
        <a:bodyPr/>
        <a:lstStyle/>
        <a:p>
          <a:endParaRPr lang="en-GB"/>
        </a:p>
      </dgm:t>
    </dgm:pt>
    <dgm:pt modelId="{830EBFD2-AE1C-4DC6-AD22-002C9585C554}">
      <dgm:prSet phldrT="[Text]" custT="1"/>
      <dgm:spPr>
        <a:ln w="12700">
          <a:solidFill>
            <a:srgbClr val="7030A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 AC/DC magnetic susceptibility, </a:t>
          </a:r>
          <a:endParaRPr lang="en-GB" sz="1600" dirty="0"/>
        </a:p>
      </dgm:t>
    </dgm:pt>
    <dgm:pt modelId="{E2ABDF19-A55F-4CA6-B61F-6671F544D5CA}" type="parTrans" cxnId="{48514E5C-2755-46EE-853D-7F61002A4A31}">
      <dgm:prSet/>
      <dgm:spPr/>
      <dgm:t>
        <a:bodyPr/>
        <a:lstStyle/>
        <a:p>
          <a:endParaRPr lang="en-GB"/>
        </a:p>
      </dgm:t>
    </dgm:pt>
    <dgm:pt modelId="{73CB50DB-0C8B-44EC-9376-CB30AE8D196A}" type="sibTrans" cxnId="{48514E5C-2755-46EE-853D-7F61002A4A31}">
      <dgm:prSet/>
      <dgm:spPr/>
      <dgm:t>
        <a:bodyPr/>
        <a:lstStyle/>
        <a:p>
          <a:endParaRPr lang="en-GB"/>
        </a:p>
      </dgm:t>
    </dgm:pt>
    <dgm:pt modelId="{374465DD-5701-402E-9B80-E1E80300216F}">
      <dgm:prSet phldrT="[Text]" custT="1"/>
      <dgm:spPr>
        <a:ln w="12700">
          <a:solidFill>
            <a:srgbClr val="7030A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 Penetration  facility</a:t>
          </a:r>
          <a:endParaRPr lang="en-GB" sz="1600" dirty="0"/>
        </a:p>
      </dgm:t>
    </dgm:pt>
    <dgm:pt modelId="{9AFA2704-E288-462A-AEE4-5FAEA2F37F75}" type="parTrans" cxnId="{A4E03F41-1C33-4467-8B66-65C24DEE1583}">
      <dgm:prSet/>
      <dgm:spPr/>
      <dgm:t>
        <a:bodyPr/>
        <a:lstStyle/>
        <a:p>
          <a:endParaRPr lang="en-GB"/>
        </a:p>
      </dgm:t>
    </dgm:pt>
    <dgm:pt modelId="{17BCA8E0-02AD-42CB-A0A5-7010D699060B}" type="sibTrans" cxnId="{A4E03F41-1C33-4467-8B66-65C24DEE1583}">
      <dgm:prSet/>
      <dgm:spPr/>
      <dgm:t>
        <a:bodyPr/>
        <a:lstStyle/>
        <a:p>
          <a:endParaRPr lang="en-GB"/>
        </a:p>
      </dgm:t>
    </dgm:pt>
    <dgm:pt modelId="{11D7BBFF-01A2-4126-ABC4-3D0D0068E019}" type="pres">
      <dgm:prSet presAssocID="{0EA9EAEE-E444-4272-BF30-D6DF50B0311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EE6683F-95B1-47BE-BD94-B0DFB86DDE72}" type="pres">
      <dgm:prSet presAssocID="{DBC831C9-3B30-4B86-B08A-E4A4ACD26395}" presName="composite" presStyleCnt="0"/>
      <dgm:spPr/>
    </dgm:pt>
    <dgm:pt modelId="{42DBB386-C1B8-4B18-9B1F-90591C86D5E1}" type="pres">
      <dgm:prSet presAssocID="{DBC831C9-3B30-4B86-B08A-E4A4ACD26395}" presName="bentUpArrow1" presStyleLbl="alignImgPlace1" presStyleIdx="0" presStyleCnt="5" custScaleX="77428" custLinFactNeighborX="-34883" custLinFactNeighborY="-76458"/>
      <dgm:spPr/>
    </dgm:pt>
    <dgm:pt modelId="{E6DE9C64-22B1-47DD-B637-5BC76A7614FB}" type="pres">
      <dgm:prSet presAssocID="{DBC831C9-3B30-4B86-B08A-E4A4ACD26395}" presName="ParentText" presStyleLbl="node1" presStyleIdx="0" presStyleCnt="6" custScaleX="185325" custScaleY="112964" custLinFactNeighborX="5554" custLinFactNeighborY="-792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C6D264-6EAA-4775-8CAB-7C9F4D2795FA}" type="pres">
      <dgm:prSet presAssocID="{DBC831C9-3B30-4B86-B08A-E4A4ACD26395}" presName="ChildText" presStyleLbl="revTx" presStyleIdx="0" presStyleCnt="6" custScaleX="459076" custScaleY="138682" custLinFactX="100000" custLinFactNeighborX="150004" custLinFactNeighborY="-94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06C5A-D565-4727-88F5-1ECB8964A2DB}" type="pres">
      <dgm:prSet presAssocID="{85995E96-8A94-4FB2-A26E-CA3BFF72F816}" presName="sibTrans" presStyleCnt="0"/>
      <dgm:spPr/>
    </dgm:pt>
    <dgm:pt modelId="{1FB1F902-B800-4129-9070-0AE3CD68C5FD}" type="pres">
      <dgm:prSet presAssocID="{0CAEF6D2-9FA8-4DD0-B765-BAD883306843}" presName="composite" presStyleCnt="0"/>
      <dgm:spPr/>
    </dgm:pt>
    <dgm:pt modelId="{83CF12EF-F632-41C3-8E93-D41EC76A463F}" type="pres">
      <dgm:prSet presAssocID="{0CAEF6D2-9FA8-4DD0-B765-BAD883306843}" presName="bentUpArrow1" presStyleLbl="alignImgPlace1" presStyleIdx="1" presStyleCnt="5" custScaleX="90871" custLinFactX="-28323" custLinFactNeighborX="-100000" custLinFactNeighborY="-36438"/>
      <dgm:spPr/>
      <dgm:t>
        <a:bodyPr/>
        <a:lstStyle/>
        <a:p>
          <a:endParaRPr lang="en-GB"/>
        </a:p>
      </dgm:t>
    </dgm:pt>
    <dgm:pt modelId="{8B264F77-EDBD-4CD5-9725-C42F15B3CB86}" type="pres">
      <dgm:prSet presAssocID="{0CAEF6D2-9FA8-4DD0-B765-BAD883306843}" presName="ParentText" presStyleLbl="node1" presStyleIdx="1" presStyleCnt="6" custScaleX="225089" custScaleY="137797" custLinFactNeighborX="-91955" custLinFactNeighborY="-602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A027EC-6474-4A24-90F1-927C79242976}" type="pres">
      <dgm:prSet presAssocID="{0CAEF6D2-9FA8-4DD0-B765-BAD883306843}" presName="ChildText" presStyleLbl="revTx" presStyleIdx="1" presStyleCnt="6" custScaleX="613262" custScaleY="149867" custLinFactX="100000" custLinFactNeighborX="117709" custLinFactNeighborY="-71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A4FD04-0D18-4576-BAC0-C60A4453E46C}" type="pres">
      <dgm:prSet presAssocID="{FF623345-46B6-454A-ACA9-33F21F938AB7}" presName="sibTrans" presStyleCnt="0"/>
      <dgm:spPr/>
    </dgm:pt>
    <dgm:pt modelId="{90F770B9-6FE1-4494-8C07-40ADAB119F02}" type="pres">
      <dgm:prSet presAssocID="{7B57427B-09B9-476F-A872-EF9FA1BBC188}" presName="composite" presStyleCnt="0"/>
      <dgm:spPr/>
    </dgm:pt>
    <dgm:pt modelId="{7A19C41A-0DD8-444C-9B84-BD0AADA80B63}" type="pres">
      <dgm:prSet presAssocID="{7B57427B-09B9-476F-A872-EF9FA1BBC188}" presName="bentUpArrow1" presStyleLbl="alignImgPlace1" presStyleIdx="2" presStyleCnt="5" custScaleX="119234" custScaleY="141477" custLinFactX="-100000" custLinFactNeighborX="-104006" custLinFactNeighborY="23384"/>
      <dgm:spPr/>
    </dgm:pt>
    <dgm:pt modelId="{A2F44327-0DEC-4301-9A6C-97C7907B7356}" type="pres">
      <dgm:prSet presAssocID="{7B57427B-09B9-476F-A872-EF9FA1BBC188}" presName="ParentText" presStyleLbl="node1" presStyleIdx="2" presStyleCnt="6" custScaleX="259643" custScaleY="139389" custLinFactNeighborX="-82693" custLinFactNeighborY="-305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B9D224-59E7-421E-961A-120ED8C6A700}" type="pres">
      <dgm:prSet presAssocID="{7B57427B-09B9-476F-A872-EF9FA1BBC188}" presName="ChildText" presStyleLbl="revTx" presStyleIdx="2" presStyleCnt="6" custScaleX="386005" custScaleY="142845" custLinFactX="43434" custLinFactNeighborX="100000" custLinFactNeighborY="-309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FFE616-80CE-4B63-867C-C781BCD0A121}" type="pres">
      <dgm:prSet presAssocID="{2AAACF4B-040E-46E1-8A07-A6464193126F}" presName="sibTrans" presStyleCnt="0"/>
      <dgm:spPr/>
    </dgm:pt>
    <dgm:pt modelId="{2BDA771C-6BF8-441F-8DD0-5E6EC52E94DC}" type="pres">
      <dgm:prSet presAssocID="{C4C62C85-F761-4735-B10B-D96293CD9F23}" presName="composite" presStyleCnt="0"/>
      <dgm:spPr/>
    </dgm:pt>
    <dgm:pt modelId="{6D8799F0-E236-4BDD-BF99-9A833F28AF73}" type="pres">
      <dgm:prSet presAssocID="{C4C62C85-F761-4735-B10B-D96293CD9F23}" presName="bentUpArrow1" presStyleLbl="alignImgPlace1" presStyleIdx="3" presStyleCnt="5" custScaleX="112668" custScaleY="123255" custLinFactX="-100000" custLinFactNeighborX="-108528" custLinFactNeighborY="72650"/>
      <dgm:spPr/>
    </dgm:pt>
    <dgm:pt modelId="{8479A71D-D8EC-4F5C-A1D9-1EB5347B7180}" type="pres">
      <dgm:prSet presAssocID="{C4C62C85-F761-4735-B10B-D96293CD9F23}" presName="ParentText" presStyleLbl="node1" presStyleIdx="3" presStyleCnt="6" custScaleX="319307" custScaleY="158464" custLinFactX="-30765" custLinFactNeighborX="-100000" custLinFactNeighborY="130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5CB47C-D328-4E8E-B979-6924867B2B56}" type="pres">
      <dgm:prSet presAssocID="{C4C62C85-F761-4735-B10B-D96293CD9F23}" presName="ChildText" presStyleLbl="revTx" presStyleIdx="3" presStyleCnt="6" custScaleX="529792" custScaleY="181297" custLinFactX="99340" custLinFactNeighborX="100000" custLinFactNeighborY="11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0F49DD-85CC-4053-AEB9-6A528BD00E1D}" type="pres">
      <dgm:prSet presAssocID="{87AAD171-E6F7-4E88-833D-7DD6E7DE8D93}" presName="sibTrans" presStyleCnt="0"/>
      <dgm:spPr/>
    </dgm:pt>
    <dgm:pt modelId="{1F21799A-B6FD-4A87-898C-CEF43949468D}" type="pres">
      <dgm:prSet presAssocID="{F8B87128-E586-4145-809B-DB088059FF9A}" presName="composite" presStyleCnt="0"/>
      <dgm:spPr/>
    </dgm:pt>
    <dgm:pt modelId="{1A7E66CB-A5D3-43AA-B3DB-533FD079490A}" type="pres">
      <dgm:prSet presAssocID="{F8B87128-E586-4145-809B-DB088059FF9A}" presName="bentUpArrow1" presStyleLbl="alignImgPlace1" presStyleIdx="4" presStyleCnt="5" custScaleX="78925" custLinFactX="-62065" custLinFactNeighborX="-100000" custLinFactNeighborY="82007"/>
      <dgm:spPr/>
    </dgm:pt>
    <dgm:pt modelId="{034C68A1-51C0-4950-B919-108ED3586A46}" type="pres">
      <dgm:prSet presAssocID="{F8B87128-E586-4145-809B-DB088059FF9A}" presName="ParentText" presStyleLbl="node1" presStyleIdx="4" presStyleCnt="6" custScaleX="275088" custScaleY="141645" custLinFactX="-1148" custLinFactNeighborX="-100000" custLinFactNeighborY="462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93D8DD-1D97-4797-9BDE-4C3C90F88B86}" type="pres">
      <dgm:prSet presAssocID="{F8B87128-E586-4145-809B-DB088059FF9A}" presName="ChildText" presStyleLbl="revTx" presStyleIdx="4" presStyleCnt="6" custScaleX="300563" custScaleY="142209" custLinFactNeighborX="82469" custLinFactNeighborY="66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1FC4B8-77BC-4FF6-9593-BC707C510953}" type="pres">
      <dgm:prSet presAssocID="{AD9FE069-6F72-4624-B87A-737405AFB0B9}" presName="sibTrans" presStyleCnt="0"/>
      <dgm:spPr/>
    </dgm:pt>
    <dgm:pt modelId="{91854944-EC30-475A-A091-BE9DC3B92CEB}" type="pres">
      <dgm:prSet presAssocID="{B6F1BCBA-865B-4A40-AD86-EA8C004C98C2}" presName="composite" presStyleCnt="0"/>
      <dgm:spPr/>
    </dgm:pt>
    <dgm:pt modelId="{69D64B38-CF56-4713-9F89-B991CC438D56}" type="pres">
      <dgm:prSet presAssocID="{B6F1BCBA-865B-4A40-AD86-EA8C004C98C2}" presName="ParentText" presStyleLbl="node1" presStyleIdx="5" presStyleCnt="6" custScaleX="227328" custLinFactX="-7109" custLinFactNeighborX="-100000" custLinFactNeighborY="838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CCABB3-2536-47EB-AE6B-21B265793710}" type="pres">
      <dgm:prSet presAssocID="{B6F1BCBA-865B-4A40-AD86-EA8C004C98C2}" presName="FinalChildText" presStyleLbl="revTx" presStyleIdx="5" presStyleCnt="6" custScaleX="218325" custLinFactY="763" custLinFactNeighborX="44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A7E3DFC-653E-40FD-8B76-DD5EE4974963}" type="presOf" srcId="{C39E2F5C-1A6A-4FAA-A6C1-B38E360602DF}" destId="{1ECCABB3-2536-47EB-AE6B-21B265793710}" srcOrd="0" destOrd="0" presId="urn:microsoft.com/office/officeart/2005/8/layout/StepDownProcess"/>
    <dgm:cxn modelId="{6FF22775-A1CB-403A-8410-CCAA58BE85CF}" type="presOf" srcId="{830EBFD2-AE1C-4DC6-AD22-002C9585C554}" destId="{325CB47C-D328-4E8E-B979-6924867B2B56}" srcOrd="0" destOrd="1" presId="urn:microsoft.com/office/officeart/2005/8/layout/StepDownProcess"/>
    <dgm:cxn modelId="{062CA7E8-844E-49B0-99FD-1A3067F21CF0}" srcId="{0CAEF6D2-9FA8-4DD0-B765-BAD883306843}" destId="{BDC5FE40-44EC-4840-AD9B-14EE64DCBDB8}" srcOrd="1" destOrd="0" parTransId="{98713331-6877-426A-956D-568122DB8A47}" sibTransId="{1F9D4510-C7C5-40B6-98DE-FE5C19D21740}"/>
    <dgm:cxn modelId="{459D74A4-146A-42EA-8A67-CB888F9232EA}" type="presOf" srcId="{C4C62C85-F761-4735-B10B-D96293CD9F23}" destId="{8479A71D-D8EC-4F5C-A1D9-1EB5347B7180}" srcOrd="0" destOrd="0" presId="urn:microsoft.com/office/officeart/2005/8/layout/StepDownProcess"/>
    <dgm:cxn modelId="{98C4B237-C13D-4BBF-887D-D01209691E41}" type="presOf" srcId="{6E500A07-9B99-4E57-966F-B54B9F7446C8}" destId="{E6A027EC-6474-4A24-90F1-927C79242976}" srcOrd="0" destOrd="2" presId="urn:microsoft.com/office/officeart/2005/8/layout/StepDownProcess"/>
    <dgm:cxn modelId="{C8C6BE0F-3129-4B95-B353-36408B7ED098}" type="presOf" srcId="{0CAEF6D2-9FA8-4DD0-B765-BAD883306843}" destId="{8B264F77-EDBD-4CD5-9725-C42F15B3CB86}" srcOrd="0" destOrd="0" presId="urn:microsoft.com/office/officeart/2005/8/layout/StepDownProcess"/>
    <dgm:cxn modelId="{3AA6F2DA-A280-4D72-AFFA-52AC57E7DB14}" srcId="{0EA9EAEE-E444-4272-BF30-D6DF50B0311C}" destId="{0CAEF6D2-9FA8-4DD0-B765-BAD883306843}" srcOrd="1" destOrd="0" parTransId="{878E38E9-897E-42CE-BC7E-2DC4D649C9BB}" sibTransId="{FF623345-46B6-454A-ACA9-33F21F938AB7}"/>
    <dgm:cxn modelId="{E36B3276-B0F6-438F-840E-47BFEB27727A}" srcId="{0EA9EAEE-E444-4272-BF30-D6DF50B0311C}" destId="{DBC831C9-3B30-4B86-B08A-E4A4ACD26395}" srcOrd="0" destOrd="0" parTransId="{225F85D4-C16D-49E9-B5BD-968ABDA555FB}" sibTransId="{85995E96-8A94-4FB2-A26E-CA3BFF72F816}"/>
    <dgm:cxn modelId="{95899591-B6D4-41C2-8311-5F7A17D888DF}" type="presOf" srcId="{B809833C-1183-4634-B01D-F284819B3735}" destId="{1AB9D224-59E7-421E-961A-120ED8C6A700}" srcOrd="0" destOrd="0" presId="urn:microsoft.com/office/officeart/2005/8/layout/StepDownProcess"/>
    <dgm:cxn modelId="{48514E5C-2755-46EE-853D-7F61002A4A31}" srcId="{C4C62C85-F761-4735-B10B-D96293CD9F23}" destId="{830EBFD2-AE1C-4DC6-AD22-002C9585C554}" srcOrd="1" destOrd="0" parTransId="{E2ABDF19-A55F-4CA6-B61F-6671F544D5CA}" sibTransId="{73CB50DB-0C8B-44EC-9376-CB30AE8D196A}"/>
    <dgm:cxn modelId="{243BC625-0731-48E7-9670-C4AF8BC72C15}" type="presOf" srcId="{0EA9EAEE-E444-4272-BF30-D6DF50B0311C}" destId="{11D7BBFF-01A2-4126-ABC4-3D0D0068E019}" srcOrd="0" destOrd="0" presId="urn:microsoft.com/office/officeart/2005/8/layout/StepDownProcess"/>
    <dgm:cxn modelId="{07AD1287-7038-48E2-9748-B1125F77C9C8}" srcId="{DBC831C9-3B30-4B86-B08A-E4A4ACD26395}" destId="{E6893EED-36DE-470C-964B-CBAC7424AB1A}" srcOrd="0" destOrd="0" parTransId="{F5BAA086-E217-4036-B63C-ADE9E34A162C}" sibTransId="{D302CE2F-240C-4698-802E-F5F79AD3292D}"/>
    <dgm:cxn modelId="{9BA76EB1-1B03-4F9C-9570-512EB6CA408E}" type="presOf" srcId="{374465DD-5701-402E-9B80-E1E80300216F}" destId="{325CB47C-D328-4E8E-B979-6924867B2B56}" srcOrd="0" destOrd="2" presId="urn:microsoft.com/office/officeart/2005/8/layout/StepDownProcess"/>
    <dgm:cxn modelId="{97E8B03A-8FF9-4FBA-8EB9-F7B7CF5AA397}" type="presOf" srcId="{4D304B9F-FDCA-4761-81E5-0F07730DAE05}" destId="{325CB47C-D328-4E8E-B979-6924867B2B56}" srcOrd="0" destOrd="0" presId="urn:microsoft.com/office/officeart/2005/8/layout/StepDownProcess"/>
    <dgm:cxn modelId="{A4E03F41-1C33-4467-8B66-65C24DEE1583}" srcId="{C4C62C85-F761-4735-B10B-D96293CD9F23}" destId="{374465DD-5701-402E-9B80-E1E80300216F}" srcOrd="2" destOrd="0" parTransId="{9AFA2704-E288-462A-AEE4-5FAEA2F37F75}" sibTransId="{17BCA8E0-02AD-42CB-A0A5-7010D699060B}"/>
    <dgm:cxn modelId="{213032EC-38C3-4DAD-AC40-5942C9BE007E}" srcId="{F8B87128-E586-4145-809B-DB088059FF9A}" destId="{5B6C2779-70B5-40CA-95F2-19F5A0A687B2}" srcOrd="0" destOrd="0" parTransId="{0C03977E-8ECF-49C8-B147-515324EF3833}" sibTransId="{C3ED9B91-C993-427D-B4F5-E6507017C271}"/>
    <dgm:cxn modelId="{3D7B4133-E8FE-4995-B9A6-9A7DD718A800}" type="presOf" srcId="{569A1FE1-93AA-4F34-BF57-AF885A3686D1}" destId="{1AB9D224-59E7-421E-961A-120ED8C6A700}" srcOrd="0" destOrd="1" presId="urn:microsoft.com/office/officeart/2005/8/layout/StepDownProcess"/>
    <dgm:cxn modelId="{32119CFF-C432-4582-ACB4-C7FCC86F6224}" srcId="{DBC831C9-3B30-4B86-B08A-E4A4ACD26395}" destId="{5018DAC9-803B-4BA4-890C-EA92F1BCAC15}" srcOrd="1" destOrd="0" parTransId="{E7D31BEC-A1D5-4EF1-91B5-1D4EE7EA52BA}" sibTransId="{189C2BC7-601D-4175-B64D-5D3480932EBE}"/>
    <dgm:cxn modelId="{E450D5FC-4F14-40EC-8B09-1BF643318A4F}" type="presOf" srcId="{F8B87128-E586-4145-809B-DB088059FF9A}" destId="{034C68A1-51C0-4950-B919-108ED3586A46}" srcOrd="0" destOrd="0" presId="urn:microsoft.com/office/officeart/2005/8/layout/StepDownProcess"/>
    <dgm:cxn modelId="{AB8F9A6F-DC8C-42A2-B3C4-A3B7F6B51644}" srcId="{0EA9EAEE-E444-4272-BF30-D6DF50B0311C}" destId="{C4C62C85-F761-4735-B10B-D96293CD9F23}" srcOrd="3" destOrd="0" parTransId="{C68FF7B0-B44D-4BF6-B9A1-EBCA504C6F0F}" sibTransId="{87AAD171-E6F7-4E88-833D-7DD6E7DE8D93}"/>
    <dgm:cxn modelId="{FF332407-75B9-493B-94F8-1F2807375D36}" type="presOf" srcId="{BDC5FE40-44EC-4840-AD9B-14EE64DCBDB8}" destId="{E6A027EC-6474-4A24-90F1-927C79242976}" srcOrd="0" destOrd="1" presId="urn:microsoft.com/office/officeart/2005/8/layout/StepDownProcess"/>
    <dgm:cxn modelId="{F4549C28-4218-47BE-A5CD-38D2D92C8352}" srcId="{C4C62C85-F761-4735-B10B-D96293CD9F23}" destId="{4D304B9F-FDCA-4761-81E5-0F07730DAE05}" srcOrd="0" destOrd="0" parTransId="{2887F4BA-F02B-449D-A23F-D0F0D047F4DD}" sibTransId="{78EAC478-7EDC-47C4-86B5-02E5757F5151}"/>
    <dgm:cxn modelId="{E613B8BA-23D5-4F40-A7B2-B02B5F768D7C}" type="presOf" srcId="{5B6C2779-70B5-40CA-95F2-19F5A0A687B2}" destId="{4993D8DD-1D97-4797-9BDE-4C3C90F88B86}" srcOrd="0" destOrd="0" presId="urn:microsoft.com/office/officeart/2005/8/layout/StepDownProcess"/>
    <dgm:cxn modelId="{1928DB35-93D4-45A2-8598-45D0ECC1E1F5}" type="presOf" srcId="{DBC831C9-3B30-4B86-B08A-E4A4ACD26395}" destId="{E6DE9C64-22B1-47DD-B637-5BC76A7614FB}" srcOrd="0" destOrd="0" presId="urn:microsoft.com/office/officeart/2005/8/layout/StepDownProcess"/>
    <dgm:cxn modelId="{812DF239-1ADB-47D7-9CA6-9569CD9C8A4C}" srcId="{0EA9EAEE-E444-4272-BF30-D6DF50B0311C}" destId="{F8B87128-E586-4145-809B-DB088059FF9A}" srcOrd="4" destOrd="0" parTransId="{67FC6E27-C489-48AB-8DE5-C2586C36AD0A}" sibTransId="{AD9FE069-6F72-4624-B87A-737405AFB0B9}"/>
    <dgm:cxn modelId="{3676700A-9EBA-469F-8CB4-B7C4D990F419}" srcId="{7B57427B-09B9-476F-A872-EF9FA1BBC188}" destId="{B809833C-1183-4634-B01D-F284819B3735}" srcOrd="0" destOrd="0" parTransId="{A78BD900-0B86-49FA-A9E8-454B4E2998DB}" sibTransId="{C89D33AD-25C8-4DBB-B7C2-14811FB8FC98}"/>
    <dgm:cxn modelId="{1C221477-2112-4C48-9457-9D9BEB254D5D}" type="presOf" srcId="{6FAB1782-B1D1-41E5-A347-C19809AE877D}" destId="{E6A027EC-6474-4A24-90F1-927C79242976}" srcOrd="0" destOrd="0" presId="urn:microsoft.com/office/officeart/2005/8/layout/StepDownProcess"/>
    <dgm:cxn modelId="{C12605F7-7277-4493-BE85-068DE73C8898}" type="presOf" srcId="{B6F1BCBA-865B-4A40-AD86-EA8C004C98C2}" destId="{69D64B38-CF56-4713-9F89-B991CC438D56}" srcOrd="0" destOrd="0" presId="urn:microsoft.com/office/officeart/2005/8/layout/StepDownProcess"/>
    <dgm:cxn modelId="{0E01A329-F70E-4CC1-8967-A55BEFABB914}" srcId="{7B57427B-09B9-476F-A872-EF9FA1BBC188}" destId="{569A1FE1-93AA-4F34-BF57-AF885A3686D1}" srcOrd="1" destOrd="0" parTransId="{813A2FC3-7D5C-47C6-989A-3AB8DA3ECF46}" sibTransId="{3248FAE7-70D2-41BA-82B9-E14A3DE56AB4}"/>
    <dgm:cxn modelId="{9C694CBB-38C2-4B1D-B9C8-46C83235751C}" srcId="{0CAEF6D2-9FA8-4DD0-B765-BAD883306843}" destId="{6E500A07-9B99-4E57-966F-B54B9F7446C8}" srcOrd="2" destOrd="0" parTransId="{578B198A-B97A-471C-85A4-948B571EBDBB}" sibTransId="{8FB783F9-A48F-4302-9049-33722CEB49B0}"/>
    <dgm:cxn modelId="{3735010B-124A-412F-9FF2-3102B6BF8CBE}" type="presOf" srcId="{7B57427B-09B9-476F-A872-EF9FA1BBC188}" destId="{A2F44327-0DEC-4301-9A6C-97C7907B7356}" srcOrd="0" destOrd="0" presId="urn:microsoft.com/office/officeart/2005/8/layout/StepDownProcess"/>
    <dgm:cxn modelId="{BF2B6D9C-7DC9-4FB4-A503-0C006E21E098}" srcId="{B6F1BCBA-865B-4A40-AD86-EA8C004C98C2}" destId="{C39E2F5C-1A6A-4FAA-A6C1-B38E360602DF}" srcOrd="0" destOrd="0" parTransId="{F7070A1B-01C8-4F04-8EB4-9E7EA8E451B0}" sibTransId="{16750E3E-A31B-4B8B-A1FF-3BDC042D81D9}"/>
    <dgm:cxn modelId="{D7C0D205-F82A-4DFC-86DD-35854642D855}" type="presOf" srcId="{5018DAC9-803B-4BA4-890C-EA92F1BCAC15}" destId="{23C6D264-6EAA-4775-8CAB-7C9F4D2795FA}" srcOrd="0" destOrd="1" presId="urn:microsoft.com/office/officeart/2005/8/layout/StepDownProcess"/>
    <dgm:cxn modelId="{8B133460-2E68-4052-8116-93E920F57FF1}" srcId="{0EA9EAEE-E444-4272-BF30-D6DF50B0311C}" destId="{B6F1BCBA-865B-4A40-AD86-EA8C004C98C2}" srcOrd="5" destOrd="0" parTransId="{CA1E7587-F2D0-4BBD-A42F-C42D8B8F90B7}" sibTransId="{26B83EA0-C209-4595-ABED-2597ACF39A7C}"/>
    <dgm:cxn modelId="{180B7318-943E-4AFB-AD65-69588A2FE7E3}" type="presOf" srcId="{E6893EED-36DE-470C-964B-CBAC7424AB1A}" destId="{23C6D264-6EAA-4775-8CAB-7C9F4D2795FA}" srcOrd="0" destOrd="0" presId="urn:microsoft.com/office/officeart/2005/8/layout/StepDownProcess"/>
    <dgm:cxn modelId="{85E31EEF-9B9A-437A-8F56-990A801C12AC}" srcId="{0EA9EAEE-E444-4272-BF30-D6DF50B0311C}" destId="{7B57427B-09B9-476F-A872-EF9FA1BBC188}" srcOrd="2" destOrd="0" parTransId="{B532E245-767B-4301-8900-D420BBA5B1DB}" sibTransId="{2AAACF4B-040E-46E1-8A07-A6464193126F}"/>
    <dgm:cxn modelId="{89651536-326B-4EF1-B027-492D666F7AB0}" srcId="{0CAEF6D2-9FA8-4DD0-B765-BAD883306843}" destId="{6FAB1782-B1D1-41E5-A347-C19809AE877D}" srcOrd="0" destOrd="0" parTransId="{013C4B52-1199-4BA8-813D-715A1D50AA82}" sibTransId="{FF7793CA-D8EF-4983-BF2A-C5E7A61BC3DD}"/>
    <dgm:cxn modelId="{190B494E-2324-4388-BD43-78EB4FCE24DF}" type="presParOf" srcId="{11D7BBFF-01A2-4126-ABC4-3D0D0068E019}" destId="{5EE6683F-95B1-47BE-BD94-B0DFB86DDE72}" srcOrd="0" destOrd="0" presId="urn:microsoft.com/office/officeart/2005/8/layout/StepDownProcess"/>
    <dgm:cxn modelId="{A208F30C-016D-4CDF-A845-201363FAEB64}" type="presParOf" srcId="{5EE6683F-95B1-47BE-BD94-B0DFB86DDE72}" destId="{42DBB386-C1B8-4B18-9B1F-90591C86D5E1}" srcOrd="0" destOrd="0" presId="urn:microsoft.com/office/officeart/2005/8/layout/StepDownProcess"/>
    <dgm:cxn modelId="{E2085AA4-2098-4C5E-B4C7-28344E68E504}" type="presParOf" srcId="{5EE6683F-95B1-47BE-BD94-B0DFB86DDE72}" destId="{E6DE9C64-22B1-47DD-B637-5BC76A7614FB}" srcOrd="1" destOrd="0" presId="urn:microsoft.com/office/officeart/2005/8/layout/StepDownProcess"/>
    <dgm:cxn modelId="{475604C2-38F9-4A74-A6D6-2227F46B8170}" type="presParOf" srcId="{5EE6683F-95B1-47BE-BD94-B0DFB86DDE72}" destId="{23C6D264-6EAA-4775-8CAB-7C9F4D2795FA}" srcOrd="2" destOrd="0" presId="urn:microsoft.com/office/officeart/2005/8/layout/StepDownProcess"/>
    <dgm:cxn modelId="{B5CA111D-824C-4FC5-B4A0-DF0E941C3B8D}" type="presParOf" srcId="{11D7BBFF-01A2-4126-ABC4-3D0D0068E019}" destId="{EF406C5A-D565-4727-88F5-1ECB8964A2DB}" srcOrd="1" destOrd="0" presId="urn:microsoft.com/office/officeart/2005/8/layout/StepDownProcess"/>
    <dgm:cxn modelId="{081260B0-8A0C-4C36-864C-0D0CB6C792B6}" type="presParOf" srcId="{11D7BBFF-01A2-4126-ABC4-3D0D0068E019}" destId="{1FB1F902-B800-4129-9070-0AE3CD68C5FD}" srcOrd="2" destOrd="0" presId="urn:microsoft.com/office/officeart/2005/8/layout/StepDownProcess"/>
    <dgm:cxn modelId="{56326ABA-9595-48B6-AB8B-F80A6674104A}" type="presParOf" srcId="{1FB1F902-B800-4129-9070-0AE3CD68C5FD}" destId="{83CF12EF-F632-41C3-8E93-D41EC76A463F}" srcOrd="0" destOrd="0" presId="urn:microsoft.com/office/officeart/2005/8/layout/StepDownProcess"/>
    <dgm:cxn modelId="{76AA1A89-A62C-403D-80AC-D2A1F35E745C}" type="presParOf" srcId="{1FB1F902-B800-4129-9070-0AE3CD68C5FD}" destId="{8B264F77-EDBD-4CD5-9725-C42F15B3CB86}" srcOrd="1" destOrd="0" presId="urn:microsoft.com/office/officeart/2005/8/layout/StepDownProcess"/>
    <dgm:cxn modelId="{40F925BD-FB12-4560-BC2F-F6B8AC6BA9BD}" type="presParOf" srcId="{1FB1F902-B800-4129-9070-0AE3CD68C5FD}" destId="{E6A027EC-6474-4A24-90F1-927C79242976}" srcOrd="2" destOrd="0" presId="urn:microsoft.com/office/officeart/2005/8/layout/StepDownProcess"/>
    <dgm:cxn modelId="{6AF730A3-FCE4-473C-BC32-B1EA1AC7322C}" type="presParOf" srcId="{11D7BBFF-01A2-4126-ABC4-3D0D0068E019}" destId="{8AA4FD04-0D18-4576-BAC0-C60A4453E46C}" srcOrd="3" destOrd="0" presId="urn:microsoft.com/office/officeart/2005/8/layout/StepDownProcess"/>
    <dgm:cxn modelId="{8028872F-C940-4002-8A4A-A2B0F61A8B25}" type="presParOf" srcId="{11D7BBFF-01A2-4126-ABC4-3D0D0068E019}" destId="{90F770B9-6FE1-4494-8C07-40ADAB119F02}" srcOrd="4" destOrd="0" presId="urn:microsoft.com/office/officeart/2005/8/layout/StepDownProcess"/>
    <dgm:cxn modelId="{F6D6DB02-1F22-4F51-8B4A-AF95693F85FD}" type="presParOf" srcId="{90F770B9-6FE1-4494-8C07-40ADAB119F02}" destId="{7A19C41A-0DD8-444C-9B84-BD0AADA80B63}" srcOrd="0" destOrd="0" presId="urn:microsoft.com/office/officeart/2005/8/layout/StepDownProcess"/>
    <dgm:cxn modelId="{59140519-A15D-4820-AAEB-CD139657B658}" type="presParOf" srcId="{90F770B9-6FE1-4494-8C07-40ADAB119F02}" destId="{A2F44327-0DEC-4301-9A6C-97C7907B7356}" srcOrd="1" destOrd="0" presId="urn:microsoft.com/office/officeart/2005/8/layout/StepDownProcess"/>
    <dgm:cxn modelId="{9BC3ECF5-1E1A-4FC1-9D9B-FCC04CED598D}" type="presParOf" srcId="{90F770B9-6FE1-4494-8C07-40ADAB119F02}" destId="{1AB9D224-59E7-421E-961A-120ED8C6A700}" srcOrd="2" destOrd="0" presId="urn:microsoft.com/office/officeart/2005/8/layout/StepDownProcess"/>
    <dgm:cxn modelId="{B548B5EC-002D-4D80-B25E-4223C3636A1F}" type="presParOf" srcId="{11D7BBFF-01A2-4126-ABC4-3D0D0068E019}" destId="{B3FFE616-80CE-4B63-867C-C781BCD0A121}" srcOrd="5" destOrd="0" presId="urn:microsoft.com/office/officeart/2005/8/layout/StepDownProcess"/>
    <dgm:cxn modelId="{167541C8-0595-4F7E-83D4-7A4BD16F5572}" type="presParOf" srcId="{11D7BBFF-01A2-4126-ABC4-3D0D0068E019}" destId="{2BDA771C-6BF8-441F-8DD0-5E6EC52E94DC}" srcOrd="6" destOrd="0" presId="urn:microsoft.com/office/officeart/2005/8/layout/StepDownProcess"/>
    <dgm:cxn modelId="{D462C46D-24F3-4D09-B632-9EC58642A266}" type="presParOf" srcId="{2BDA771C-6BF8-441F-8DD0-5E6EC52E94DC}" destId="{6D8799F0-E236-4BDD-BF99-9A833F28AF73}" srcOrd="0" destOrd="0" presId="urn:microsoft.com/office/officeart/2005/8/layout/StepDownProcess"/>
    <dgm:cxn modelId="{488E6A8B-E8B3-49F4-9F3A-CCF286FA5184}" type="presParOf" srcId="{2BDA771C-6BF8-441F-8DD0-5E6EC52E94DC}" destId="{8479A71D-D8EC-4F5C-A1D9-1EB5347B7180}" srcOrd="1" destOrd="0" presId="urn:microsoft.com/office/officeart/2005/8/layout/StepDownProcess"/>
    <dgm:cxn modelId="{4219F2DD-C7A1-4E80-90D4-D54AE61EFE54}" type="presParOf" srcId="{2BDA771C-6BF8-441F-8DD0-5E6EC52E94DC}" destId="{325CB47C-D328-4E8E-B979-6924867B2B56}" srcOrd="2" destOrd="0" presId="urn:microsoft.com/office/officeart/2005/8/layout/StepDownProcess"/>
    <dgm:cxn modelId="{AC1464EC-38A3-421B-A833-254FA623566C}" type="presParOf" srcId="{11D7BBFF-01A2-4126-ABC4-3D0D0068E019}" destId="{660F49DD-85CC-4053-AEB9-6A528BD00E1D}" srcOrd="7" destOrd="0" presId="urn:microsoft.com/office/officeart/2005/8/layout/StepDownProcess"/>
    <dgm:cxn modelId="{33F20AA9-FEED-47C1-9A0A-FAA7C923B6BC}" type="presParOf" srcId="{11D7BBFF-01A2-4126-ABC4-3D0D0068E019}" destId="{1F21799A-B6FD-4A87-898C-CEF43949468D}" srcOrd="8" destOrd="0" presId="urn:microsoft.com/office/officeart/2005/8/layout/StepDownProcess"/>
    <dgm:cxn modelId="{3D2AE6AC-25B8-4116-8A56-135C8396BD05}" type="presParOf" srcId="{1F21799A-B6FD-4A87-898C-CEF43949468D}" destId="{1A7E66CB-A5D3-43AA-B3DB-533FD079490A}" srcOrd="0" destOrd="0" presId="urn:microsoft.com/office/officeart/2005/8/layout/StepDownProcess"/>
    <dgm:cxn modelId="{43EC9A7B-1B86-44A3-9C4A-0211C30277DE}" type="presParOf" srcId="{1F21799A-B6FD-4A87-898C-CEF43949468D}" destId="{034C68A1-51C0-4950-B919-108ED3586A46}" srcOrd="1" destOrd="0" presId="urn:microsoft.com/office/officeart/2005/8/layout/StepDownProcess"/>
    <dgm:cxn modelId="{5E3CB658-27B1-4F63-8647-D40916E4484B}" type="presParOf" srcId="{1F21799A-B6FD-4A87-898C-CEF43949468D}" destId="{4993D8DD-1D97-4797-9BDE-4C3C90F88B86}" srcOrd="2" destOrd="0" presId="urn:microsoft.com/office/officeart/2005/8/layout/StepDownProcess"/>
    <dgm:cxn modelId="{A936B853-C9FE-49C4-80CB-8712EB2D33DC}" type="presParOf" srcId="{11D7BBFF-01A2-4126-ABC4-3D0D0068E019}" destId="{1A1FC4B8-77BC-4FF6-9593-BC707C510953}" srcOrd="9" destOrd="0" presId="urn:microsoft.com/office/officeart/2005/8/layout/StepDownProcess"/>
    <dgm:cxn modelId="{F5AF05B6-C37C-40DA-99B0-6DA58318C3F0}" type="presParOf" srcId="{11D7BBFF-01A2-4126-ABC4-3D0D0068E019}" destId="{91854944-EC30-475A-A091-BE9DC3B92CEB}" srcOrd="10" destOrd="0" presId="urn:microsoft.com/office/officeart/2005/8/layout/StepDownProcess"/>
    <dgm:cxn modelId="{EB8314A3-6A95-47B4-B1C8-7B5295C117F1}" type="presParOf" srcId="{91854944-EC30-475A-A091-BE9DC3B92CEB}" destId="{69D64B38-CF56-4713-9F89-B991CC438D56}" srcOrd="0" destOrd="0" presId="urn:microsoft.com/office/officeart/2005/8/layout/StepDownProcess"/>
    <dgm:cxn modelId="{20954012-3197-4A97-8736-2B27E4E7A4A9}" type="presParOf" srcId="{91854944-EC30-475A-A091-BE9DC3B92CEB}" destId="{1ECCABB3-2536-47EB-AE6B-21B26579371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BB386-C1B8-4B18-9B1F-90591C86D5E1}">
      <dsp:nvSpPr>
        <dsp:cNvPr id="0" name=""/>
        <dsp:cNvSpPr/>
      </dsp:nvSpPr>
      <dsp:spPr>
        <a:xfrm rot="5400000">
          <a:off x="284433" y="670753"/>
          <a:ext cx="480903" cy="4239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DE9C64-22B1-47DD-B637-5BC76A7614FB}">
      <dsp:nvSpPr>
        <dsp:cNvPr id="0" name=""/>
        <dsp:cNvSpPr/>
      </dsp:nvSpPr>
      <dsp:spPr>
        <a:xfrm>
          <a:off x="47589" y="0"/>
          <a:ext cx="1500315" cy="640127"/>
        </a:xfrm>
        <a:prstGeom prst="roundRect">
          <a:avLst>
            <a:gd name="adj" fmla="val 16670"/>
          </a:avLst>
        </a:prstGeom>
        <a:solidFill>
          <a:schemeClr val="tx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Surface preparation</a:t>
          </a:r>
          <a:endParaRPr lang="en-GB" sz="2000" kern="1200" dirty="0"/>
        </a:p>
      </dsp:txBody>
      <dsp:txXfrm>
        <a:off x="78843" y="31254"/>
        <a:ext cx="1437807" cy="577619"/>
      </dsp:txXfrm>
    </dsp:sp>
    <dsp:sp modelId="{23C6D264-6EAA-4775-8CAB-7C9F4D2795FA}">
      <dsp:nvSpPr>
        <dsp:cNvPr id="0" name=""/>
        <dsp:cNvSpPr/>
      </dsp:nvSpPr>
      <dsp:spPr>
        <a:xfrm>
          <a:off x="1572464" y="0"/>
          <a:ext cx="2703021" cy="635168"/>
        </a:xfrm>
        <a:prstGeom prst="rect">
          <a:avLst/>
        </a:prstGeom>
        <a:noFill/>
        <a:ln w="12700">
          <a:solidFill>
            <a:schemeClr val="tx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Cleaning, etching,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Polishing, passivating</a:t>
          </a:r>
          <a:endParaRPr lang="en-GB" sz="1600" kern="1200" dirty="0"/>
        </a:p>
      </dsp:txBody>
      <dsp:txXfrm>
        <a:off x="1572464" y="0"/>
        <a:ext cx="2703021" cy="635168"/>
      </dsp:txXfrm>
    </dsp:sp>
    <dsp:sp modelId="{83CF12EF-F632-41C3-8E93-D41EC76A463F}">
      <dsp:nvSpPr>
        <dsp:cNvPr id="0" name=""/>
        <dsp:cNvSpPr/>
      </dsp:nvSpPr>
      <dsp:spPr>
        <a:xfrm rot="5400000">
          <a:off x="1473359" y="1570054"/>
          <a:ext cx="480903" cy="4975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264F77-EDBD-4CD5-9725-C42F15B3CB86}">
      <dsp:nvSpPr>
        <dsp:cNvPr id="0" name=""/>
        <dsp:cNvSpPr/>
      </dsp:nvSpPr>
      <dsp:spPr>
        <a:xfrm>
          <a:off x="797742" y="738879"/>
          <a:ext cx="1822228" cy="78084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Thin film deposition</a:t>
          </a:r>
          <a:endParaRPr lang="en-GB" sz="2000" kern="1200" dirty="0"/>
        </a:p>
      </dsp:txBody>
      <dsp:txXfrm>
        <a:off x="835867" y="777004"/>
        <a:ext cx="1745978" cy="704597"/>
      </dsp:txXfrm>
    </dsp:sp>
    <dsp:sp modelId="{E6A027EC-6474-4A24-90F1-927C79242976}">
      <dsp:nvSpPr>
        <dsp:cNvPr id="0" name=""/>
        <dsp:cNvSpPr/>
      </dsp:nvSpPr>
      <dsp:spPr>
        <a:xfrm>
          <a:off x="2628894" y="799012"/>
          <a:ext cx="3610862" cy="686396"/>
        </a:xfrm>
        <a:prstGeom prst="rect">
          <a:avLst/>
        </a:prstGeom>
        <a:noFill/>
        <a:ln w="12700"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PVD: DC, pulsed, HIPIMS… 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(PE)CVD, (PE)ALD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Nb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NbN</a:t>
          </a:r>
          <a:r>
            <a:rPr lang="en-GB" sz="1600" kern="1200" dirty="0" smtClean="0"/>
            <a:t>, Nb</a:t>
          </a:r>
          <a:r>
            <a:rPr lang="en-GB" sz="1600" kern="1200" baseline="-25000" dirty="0" smtClean="0"/>
            <a:t>3</a:t>
          </a:r>
          <a:r>
            <a:rPr lang="en-GB" sz="1600" kern="1200" dirty="0" smtClean="0"/>
            <a:t>Sn, MgB</a:t>
          </a:r>
          <a:r>
            <a:rPr lang="en-GB" sz="1600" kern="1200" baseline="-25000" dirty="0" smtClean="0"/>
            <a:t>2</a:t>
          </a:r>
          <a:r>
            <a:rPr lang="en-GB" sz="1600" kern="1200" dirty="0" smtClean="0"/>
            <a:t>, etc.</a:t>
          </a:r>
          <a:endParaRPr lang="en-GB" sz="1600" kern="1200" dirty="0"/>
        </a:p>
      </dsp:txBody>
      <dsp:txXfrm>
        <a:off x="2628894" y="799012"/>
        <a:ext cx="3610862" cy="686396"/>
      </dsp:txXfrm>
    </dsp:sp>
    <dsp:sp modelId="{7A19C41A-0DD8-444C-9B84-BD0AADA80B63}">
      <dsp:nvSpPr>
        <dsp:cNvPr id="0" name=""/>
        <dsp:cNvSpPr/>
      </dsp:nvSpPr>
      <dsp:spPr>
        <a:xfrm rot="5400000">
          <a:off x="2248402" y="2528252"/>
          <a:ext cx="680368" cy="6527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F44327-0DEC-4301-9A6C-97C7907B7356}">
      <dsp:nvSpPr>
        <dsp:cNvPr id="0" name=""/>
        <dsp:cNvSpPr/>
      </dsp:nvSpPr>
      <dsp:spPr>
        <a:xfrm>
          <a:off x="2021990" y="1650368"/>
          <a:ext cx="2101963" cy="789868"/>
        </a:xfrm>
        <a:prstGeom prst="roundRect">
          <a:avLst>
            <a:gd name="adj" fmla="val 16670"/>
          </a:avLst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Film characterisation</a:t>
          </a:r>
          <a:endParaRPr lang="en-GB" sz="2000" kern="1200" dirty="0"/>
        </a:p>
      </dsp:txBody>
      <dsp:txXfrm>
        <a:off x="2060555" y="1688933"/>
        <a:ext cx="2024833" cy="712738"/>
      </dsp:txXfrm>
    </dsp:sp>
    <dsp:sp modelId="{1AB9D224-59E7-421E-961A-120ED8C6A700}">
      <dsp:nvSpPr>
        <dsp:cNvPr id="0" name=""/>
        <dsp:cNvSpPr/>
      </dsp:nvSpPr>
      <dsp:spPr>
        <a:xfrm>
          <a:off x="4149740" y="1749713"/>
          <a:ext cx="2272782" cy="654235"/>
        </a:xfrm>
        <a:prstGeom prst="rect">
          <a:avLst/>
        </a:prstGeom>
        <a:noFill/>
        <a:ln w="12700"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SEM, FIB, AFM,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XPS, XRD, RBS, TEM… </a:t>
          </a:r>
          <a:endParaRPr lang="en-GB" sz="1600" kern="1200" dirty="0"/>
        </a:p>
      </dsp:txBody>
      <dsp:txXfrm>
        <a:off x="4149740" y="1749713"/>
        <a:ext cx="2272782" cy="654235"/>
      </dsp:txXfrm>
    </dsp:sp>
    <dsp:sp modelId="{6D8799F0-E236-4BDD-BF99-9A833F28AF73}">
      <dsp:nvSpPr>
        <dsp:cNvPr id="0" name=""/>
        <dsp:cNvSpPr/>
      </dsp:nvSpPr>
      <dsp:spPr>
        <a:xfrm rot="5400000">
          <a:off x="3853373" y="3685080"/>
          <a:ext cx="592738" cy="616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79A71D-D8EC-4F5C-A1D9-1EB5347B7180}">
      <dsp:nvSpPr>
        <dsp:cNvPr id="0" name=""/>
        <dsp:cNvSpPr/>
      </dsp:nvSpPr>
      <dsp:spPr>
        <a:xfrm>
          <a:off x="2977225" y="2745852"/>
          <a:ext cx="2584978" cy="897960"/>
        </a:xfrm>
        <a:prstGeom prst="roundRect">
          <a:avLst>
            <a:gd name="adj" fmla="val 16670"/>
          </a:avLst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Superconducting properties measurement</a:t>
          </a:r>
          <a:endParaRPr lang="en-GB" sz="2000" kern="1200" dirty="0"/>
        </a:p>
      </dsp:txBody>
      <dsp:txXfrm>
        <a:off x="3021068" y="2789695"/>
        <a:ext cx="2497292" cy="810274"/>
      </dsp:txXfrm>
    </dsp:sp>
    <dsp:sp modelId="{325CB47C-D328-4E8E-B979-6924867B2B56}">
      <dsp:nvSpPr>
        <dsp:cNvPr id="0" name=""/>
        <dsp:cNvSpPr/>
      </dsp:nvSpPr>
      <dsp:spPr>
        <a:xfrm>
          <a:off x="5641520" y="2757750"/>
          <a:ext cx="3119394" cy="830346"/>
        </a:xfrm>
        <a:prstGeom prst="rect">
          <a:avLst/>
        </a:prstGeom>
        <a:noFill/>
        <a:ln w="12700">
          <a:solidFill>
            <a:srgbClr val="7030A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/>
            <a:t> RRR, </a:t>
          </a:r>
          <a:r>
            <a:rPr lang="en-GB" sz="1600" kern="1200" dirty="0" err="1" smtClean="0"/>
            <a:t>H</a:t>
          </a:r>
          <a:r>
            <a:rPr lang="en-GB" sz="1600" kern="1200" baseline="-25000" dirty="0" err="1" smtClean="0"/>
            <a:t>c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H</a:t>
          </a:r>
          <a:r>
            <a:rPr lang="en-GB" sz="1600" kern="1200" baseline="-25000" dirty="0" err="1" smtClean="0"/>
            <a:t>fp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H</a:t>
          </a:r>
          <a:r>
            <a:rPr lang="en-GB" sz="1600" kern="1200" baseline="-25000" dirty="0" err="1" smtClean="0"/>
            <a:t>sh</a:t>
          </a:r>
          <a:r>
            <a:rPr lang="en-GB" sz="1600" kern="1200" dirty="0" smtClean="0"/>
            <a:t>,  …</a:t>
          </a:r>
          <a:endParaRPr lang="en-GB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/>
            <a:t> AC/DC magnetic susceptibility, </a:t>
          </a:r>
          <a:endParaRPr lang="en-GB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/>
            <a:t> Penetration  facility</a:t>
          </a:r>
          <a:endParaRPr lang="en-GB" sz="1600" kern="1200" dirty="0"/>
        </a:p>
      </dsp:txBody>
      <dsp:txXfrm>
        <a:off x="5641520" y="2757750"/>
        <a:ext cx="3119394" cy="830346"/>
      </dsp:txXfrm>
    </dsp:sp>
    <dsp:sp modelId="{1A7E66CB-A5D3-43AA-B3DB-533FD079490A}">
      <dsp:nvSpPr>
        <dsp:cNvPr id="0" name=""/>
        <dsp:cNvSpPr/>
      </dsp:nvSpPr>
      <dsp:spPr>
        <a:xfrm rot="5400000">
          <a:off x="5329088" y="4632911"/>
          <a:ext cx="480903" cy="4321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4C68A1-51C0-4950-B919-108ED3586A46}">
      <dsp:nvSpPr>
        <dsp:cNvPr id="0" name=""/>
        <dsp:cNvSpPr/>
      </dsp:nvSpPr>
      <dsp:spPr>
        <a:xfrm>
          <a:off x="4561398" y="3791722"/>
          <a:ext cx="2226999" cy="802652"/>
        </a:xfrm>
        <a:prstGeom prst="roundRect">
          <a:avLst>
            <a:gd name="adj" fmla="val 1667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</a:t>
          </a:r>
          <a:r>
            <a:rPr lang="en-GB" sz="2000" kern="1200" dirty="0" smtClean="0"/>
            <a:t>Superconducting RF properties evaluation</a:t>
          </a:r>
          <a:endParaRPr lang="en-GB" sz="1800" kern="1200" dirty="0"/>
        </a:p>
      </dsp:txBody>
      <dsp:txXfrm>
        <a:off x="4600587" y="3830911"/>
        <a:ext cx="2148621" cy="724274"/>
      </dsp:txXfrm>
    </dsp:sp>
    <dsp:sp modelId="{4993D8DD-1D97-4797-9BDE-4C3C90F88B86}">
      <dsp:nvSpPr>
        <dsp:cNvPr id="0" name=""/>
        <dsp:cNvSpPr/>
      </dsp:nvSpPr>
      <dsp:spPr>
        <a:xfrm>
          <a:off x="6793650" y="3911010"/>
          <a:ext cx="1769703" cy="651322"/>
        </a:xfrm>
        <a:prstGeom prst="rect">
          <a:avLst/>
        </a:prstGeom>
        <a:noFill/>
        <a:ln w="12700"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HW cavity at </a:t>
          </a:r>
          <a:r>
            <a:rPr lang="en-GB" sz="1600" kern="1200" dirty="0" err="1" smtClean="0"/>
            <a:t>ASTeC</a:t>
          </a:r>
          <a:endParaRPr lang="en-GB" sz="1600" kern="1200" dirty="0"/>
        </a:p>
      </dsp:txBody>
      <dsp:txXfrm>
        <a:off x="6793650" y="3911010"/>
        <a:ext cx="1769703" cy="651322"/>
      </dsp:txXfrm>
    </dsp:sp>
    <dsp:sp modelId="{69D64B38-CF56-4713-9F89-B991CC438D56}">
      <dsp:nvSpPr>
        <dsp:cNvPr id="0" name=""/>
        <dsp:cNvSpPr/>
      </dsp:nvSpPr>
      <dsp:spPr>
        <a:xfrm>
          <a:off x="5857546" y="4691134"/>
          <a:ext cx="1840354" cy="566665"/>
        </a:xfrm>
        <a:prstGeom prst="roundRect">
          <a:avLst>
            <a:gd name="adj" fmla="val 1667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Real cavity measurement</a:t>
          </a:r>
          <a:endParaRPr lang="en-GB" sz="2000" kern="1200" dirty="0"/>
        </a:p>
      </dsp:txBody>
      <dsp:txXfrm>
        <a:off x="5885213" y="4718801"/>
        <a:ext cx="1785020" cy="511331"/>
      </dsp:txXfrm>
    </dsp:sp>
    <dsp:sp modelId="{1ECCABB3-2536-47EB-AE6B-21B265793710}">
      <dsp:nvSpPr>
        <dsp:cNvPr id="0" name=""/>
        <dsp:cNvSpPr/>
      </dsp:nvSpPr>
      <dsp:spPr>
        <a:xfrm>
          <a:off x="7703893" y="4799796"/>
          <a:ext cx="1285489" cy="458003"/>
        </a:xfrm>
        <a:prstGeom prst="rect">
          <a:avLst/>
        </a:prstGeom>
        <a:noFill/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Cavity deposition</a:t>
          </a:r>
          <a:endParaRPr lang="en-GB" sz="1600" kern="1200" dirty="0"/>
        </a:p>
      </dsp:txBody>
      <dsp:txXfrm>
        <a:off x="7703893" y="4799796"/>
        <a:ext cx="1285489" cy="458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0343" cy="49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0" tIns="44975" rIns="89950" bIns="4497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4932" y="0"/>
            <a:ext cx="2880343" cy="49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0" tIns="44975" rIns="89950" bIns="4497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1538" y="735013"/>
            <a:ext cx="4902200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6140" y="4659902"/>
            <a:ext cx="4872995" cy="441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0" tIns="44975" rIns="89950" bIns="44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8235"/>
            <a:ext cx="2880343" cy="49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0" tIns="44975" rIns="89950" bIns="4497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4932" y="9318235"/>
            <a:ext cx="2880343" cy="49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0" tIns="44975" rIns="89950" bIns="4497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49F539EC-7286-4715-BB2D-AB152F6AB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78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735013"/>
            <a:ext cx="4902200" cy="3678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B1B6D-76B8-4B58-88A9-7F0297618EB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Substrate can be set to continuous rotation and uniformly heated from room temperature to 950 ⁰C.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539EC-7286-4715-BB2D-AB152F6AB50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539EC-7286-4715-BB2D-AB152F6AB50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7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O.B. Malyshev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736" y="6381329"/>
            <a:ext cx="482453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Int. Workshop on Thin Films and New Ideas</a:t>
            </a:r>
            <a:r>
              <a:rPr lang="en-US" baseline="0" dirty="0" smtClean="0"/>
              <a:t> for SRF</a:t>
            </a:r>
            <a:r>
              <a:rPr lang="en-US" dirty="0" smtClean="0"/>
              <a:t>, </a:t>
            </a:r>
          </a:p>
          <a:p>
            <a:pPr>
              <a:defRPr/>
            </a:pPr>
            <a:r>
              <a:rPr lang="en-US" dirty="0" smtClean="0"/>
              <a:t>27-29 July 2016, Newport</a:t>
            </a:r>
            <a:r>
              <a:rPr lang="en-US" baseline="0" dirty="0" smtClean="0"/>
              <a:t> News, VA</a:t>
            </a:r>
            <a:r>
              <a:rPr lang="en-US" dirty="0" smtClean="0"/>
              <a:t>, USA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79EF89-1816-48F1-856B-113D2679BC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0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O.B. Malyshev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732" y="6381328"/>
            <a:ext cx="4824536" cy="45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Int. Workshop on Thin Films and New Ideas</a:t>
            </a:r>
            <a:r>
              <a:rPr lang="en-US" baseline="0" dirty="0" smtClean="0"/>
              <a:t> for SRF</a:t>
            </a:r>
            <a:r>
              <a:rPr lang="en-US" dirty="0" smtClean="0"/>
              <a:t>, </a:t>
            </a:r>
          </a:p>
          <a:p>
            <a:pPr>
              <a:defRPr/>
            </a:pPr>
            <a:r>
              <a:rPr lang="en-US" dirty="0" smtClean="0"/>
              <a:t>27-29 July 2016, Newport</a:t>
            </a:r>
            <a:r>
              <a:rPr lang="en-US" baseline="0" dirty="0" smtClean="0"/>
              <a:t> News, VA</a:t>
            </a:r>
            <a:r>
              <a:rPr lang="en-US" dirty="0" smtClean="0"/>
              <a:t>, USA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79EF89-1816-48F1-856B-113D2679BC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4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80608"/>
          </a:xfr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cs typeface="Arial" pitchFamily="34" charset="0"/>
              </a:defRPr>
            </a:lvl3pPr>
            <a:lvl4pPr marL="1657350" indent="-285750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 marL="2152650" indent="-271463"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mtClean="0"/>
              <a:t>O.B. Malyshev</a:t>
            </a:r>
            <a:endParaRPr lang="en-US" dirty="0"/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2159732" y="6337898"/>
            <a:ext cx="4824536" cy="52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Int. Workshop on Thin Films and New Ideas</a:t>
            </a:r>
            <a:r>
              <a:rPr lang="en-US" baseline="0" dirty="0" smtClean="0"/>
              <a:t> for SRF</a:t>
            </a:r>
            <a:r>
              <a:rPr lang="en-US" dirty="0" smtClean="0"/>
              <a:t>, </a:t>
            </a:r>
          </a:p>
          <a:p>
            <a:pPr>
              <a:defRPr/>
            </a:pPr>
            <a:r>
              <a:rPr lang="en-US" dirty="0" smtClean="0"/>
              <a:t>27-29 July 2016, Newport</a:t>
            </a:r>
            <a:r>
              <a:rPr lang="en-US" baseline="0" dirty="0" smtClean="0"/>
              <a:t> News, VA</a:t>
            </a:r>
            <a:r>
              <a:rPr lang="en-US" dirty="0" smtClean="0"/>
              <a:t>, USA</a:t>
            </a: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fld id="{7979EF89-1816-48F1-856B-113D2679BC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576064"/>
          </a:xfrm>
        </p:spPr>
        <p:txBody>
          <a:bodyPr anchor="b"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8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O.B. Malyshev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732" y="6534448"/>
            <a:ext cx="4824536" cy="30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IVC-19 , 9-13 September 2013, Paris, France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79EF89-1816-48F1-856B-113D2679BC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60" r:id="rId2"/>
    <p:sldLayoutId id="2147484452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66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.jp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225" y="980728"/>
            <a:ext cx="8712968" cy="1440160"/>
          </a:xfrm>
        </p:spPr>
        <p:txBody>
          <a:bodyPr/>
          <a:lstStyle/>
          <a:p>
            <a:pPr eaLnBrk="1" hangingPunct="1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thin films for superconducting RF cavities in ASTeC</a:t>
            </a:r>
            <a:endParaRPr lang="en-GB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708920"/>
            <a:ext cx="6984776" cy="252028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u="sng" dirty="0" smtClean="0">
                <a:solidFill>
                  <a:srgbClr val="0070C0"/>
                </a:solidFill>
              </a:rPr>
              <a:t>Oleg B</a:t>
            </a:r>
            <a:r>
              <a:rPr lang="en-GB" sz="2400" b="1" u="sng" dirty="0">
                <a:solidFill>
                  <a:srgbClr val="0070C0"/>
                </a:solidFill>
              </a:rPr>
              <a:t>. </a:t>
            </a:r>
            <a:r>
              <a:rPr lang="en-GB" sz="2400" b="1" u="sng" dirty="0" smtClean="0">
                <a:solidFill>
                  <a:srgbClr val="0070C0"/>
                </a:solidFill>
              </a:rPr>
              <a:t>Malyshev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GB" sz="2000" b="1" i="1" dirty="0" smtClean="0">
                <a:solidFill>
                  <a:srgbClr val="0070C0"/>
                </a:solidFill>
              </a:rPr>
              <a:t>on behalf of the collaboration team</a:t>
            </a:r>
          </a:p>
          <a:p>
            <a:pPr eaLnBrk="1" hangingPunct="1">
              <a:defRPr/>
            </a:pPr>
            <a:endParaRPr lang="en-GB" sz="2000" i="1" dirty="0" smtClean="0">
              <a:solidFill>
                <a:srgbClr val="2E8109"/>
              </a:solidFill>
            </a:endParaRPr>
          </a:p>
          <a:p>
            <a:pPr eaLnBrk="1" hangingPunct="1">
              <a:defRPr/>
            </a:pPr>
            <a:r>
              <a:rPr lang="en-GB" i="1" dirty="0" smtClean="0">
                <a:solidFill>
                  <a:srgbClr val="2E8109"/>
                </a:solidFill>
              </a:rPr>
              <a:t>ASTeC </a:t>
            </a:r>
            <a:r>
              <a:rPr lang="en-GB" i="1" dirty="0">
                <a:solidFill>
                  <a:srgbClr val="2E8109"/>
                </a:solidFill>
              </a:rPr>
              <a:t>Vacuum Science Group, </a:t>
            </a:r>
          </a:p>
          <a:p>
            <a:pPr eaLnBrk="1" hangingPunct="1">
              <a:defRPr/>
            </a:pPr>
            <a:r>
              <a:rPr lang="en-GB" i="1" dirty="0">
                <a:solidFill>
                  <a:srgbClr val="2E8109"/>
                </a:solidFill>
              </a:rPr>
              <a:t>STFC Daresbury Laboratory, UK</a:t>
            </a:r>
          </a:p>
          <a:p>
            <a:pPr eaLnBrk="1" hangingPunct="1">
              <a:defRPr/>
            </a:pPr>
            <a:endParaRPr lang="en-GB" sz="2400" i="1" dirty="0" smtClean="0">
              <a:solidFill>
                <a:srgbClr val="2E8109"/>
              </a:solidFill>
            </a:endParaRPr>
          </a:p>
          <a:p>
            <a:pPr eaLnBrk="1" hangingPunct="1">
              <a:defRPr/>
            </a:pPr>
            <a:endParaRPr lang="en-GB" i="1" dirty="0" smtClean="0">
              <a:solidFill>
                <a:srgbClr val="2E810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956051"/>
            <a:ext cx="1468103" cy="6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3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68760"/>
            <a:ext cx="4807260" cy="5184576"/>
          </a:xfrm>
        </p:spPr>
        <p:txBody>
          <a:bodyPr/>
          <a:lstStyle/>
          <a:p>
            <a:r>
              <a:rPr lang="en-GB" dirty="0"/>
              <a:t>Base pressure: </a:t>
            </a:r>
            <a:endParaRPr lang="en-GB" dirty="0" smtClean="0"/>
          </a:p>
          <a:p>
            <a:pPr lvl="1"/>
            <a:r>
              <a:rPr lang="en-GB" dirty="0"/>
              <a:t>~</a:t>
            </a:r>
            <a:r>
              <a:rPr lang="en-GB" dirty="0" smtClean="0"/>
              <a:t>10</a:t>
            </a:r>
            <a:r>
              <a:rPr lang="en-GB" baseline="30000" dirty="0" smtClean="0"/>
              <a:t>-5</a:t>
            </a:r>
            <a:r>
              <a:rPr lang="en-GB" dirty="0" smtClean="0"/>
              <a:t> </a:t>
            </a:r>
            <a:r>
              <a:rPr lang="en-GB" dirty="0"/>
              <a:t>mbar at 120 ºC </a:t>
            </a:r>
          </a:p>
          <a:p>
            <a:r>
              <a:rPr lang="en-GB" dirty="0"/>
              <a:t>Cold wall reactor.</a:t>
            </a:r>
          </a:p>
          <a:p>
            <a:pPr marL="342900" lvl="1"/>
            <a:r>
              <a:rPr lang="en-GB" sz="2800" dirty="0">
                <a:solidFill>
                  <a:srgbClr val="0000FF"/>
                </a:solidFill>
              </a:rPr>
              <a:t>Heater capable of </a:t>
            </a:r>
            <a:endParaRPr lang="en-GB" sz="2800" dirty="0" smtClean="0">
              <a:solidFill>
                <a:srgbClr val="0000FF"/>
              </a:solidFill>
            </a:endParaRPr>
          </a:p>
          <a:p>
            <a:pPr marL="800100" lvl="2"/>
            <a:r>
              <a:rPr lang="en-GB" dirty="0" smtClean="0">
                <a:solidFill>
                  <a:srgbClr val="00B050"/>
                </a:solidFill>
              </a:rPr>
              <a:t>T </a:t>
            </a:r>
            <a:r>
              <a:rPr lang="en-GB" dirty="0">
                <a:solidFill>
                  <a:srgbClr val="00B050"/>
                </a:solidFill>
              </a:rPr>
              <a:t>&gt; 700 </a:t>
            </a:r>
            <a:r>
              <a:rPr lang="en-GB" dirty="0" smtClean="0">
                <a:solidFill>
                  <a:srgbClr val="00B050"/>
                </a:solidFill>
                <a:sym typeface="Symbol"/>
              </a:rPr>
              <a:t></a:t>
            </a:r>
            <a:r>
              <a:rPr lang="en-GB" dirty="0" smtClean="0">
                <a:solidFill>
                  <a:srgbClr val="00B050"/>
                </a:solidFill>
              </a:rPr>
              <a:t>C.</a:t>
            </a:r>
            <a:r>
              <a:rPr lang="en-GB" dirty="0">
                <a:solidFill>
                  <a:srgbClr val="00B050"/>
                </a:solidFill>
              </a:rPr>
              <a:t> </a:t>
            </a:r>
            <a:endParaRPr lang="en-GB" dirty="0" smtClean="0">
              <a:solidFill>
                <a:srgbClr val="00B050"/>
              </a:solidFill>
            </a:endParaRPr>
          </a:p>
          <a:p>
            <a:pPr marL="342900" lvl="1"/>
            <a:r>
              <a:rPr lang="en-GB" sz="2800" dirty="0" smtClean="0">
                <a:solidFill>
                  <a:srgbClr val="0000FF"/>
                </a:solidFill>
              </a:rPr>
              <a:t>2 </a:t>
            </a:r>
            <a:r>
              <a:rPr lang="en-GB" sz="2800" dirty="0">
                <a:solidFill>
                  <a:srgbClr val="0000FF"/>
                </a:solidFill>
              </a:rPr>
              <a:t>bubbler lines for precursor delivery.</a:t>
            </a:r>
          </a:p>
          <a:p>
            <a:r>
              <a:rPr lang="en-GB" dirty="0"/>
              <a:t>Gas </a:t>
            </a:r>
            <a:r>
              <a:rPr lang="en-GB" dirty="0" smtClean="0"/>
              <a:t>flows (3 gas lines): </a:t>
            </a:r>
            <a:endParaRPr lang="en-GB" dirty="0"/>
          </a:p>
          <a:p>
            <a:pPr lvl="1"/>
            <a:r>
              <a:rPr lang="en-GB" dirty="0" smtClean="0"/>
              <a:t>Hydrogen</a:t>
            </a:r>
            <a:r>
              <a:rPr lang="en-GB" dirty="0"/>
              <a:t>, </a:t>
            </a:r>
            <a:endParaRPr lang="en-GB" dirty="0" smtClean="0"/>
          </a:p>
          <a:p>
            <a:pPr lvl="1"/>
            <a:r>
              <a:rPr lang="en-GB" dirty="0" smtClean="0"/>
              <a:t>Nitrogen </a:t>
            </a:r>
          </a:p>
          <a:p>
            <a:pPr lvl="1"/>
            <a:r>
              <a:rPr lang="en-GB" dirty="0" smtClean="0"/>
              <a:t>Ammonia.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40960" cy="576064"/>
          </a:xfrm>
        </p:spPr>
        <p:txBody>
          <a:bodyPr/>
          <a:lstStyle/>
          <a:p>
            <a:r>
              <a:rPr lang="en-GB" dirty="0" smtClean="0"/>
              <a:t>PECVD/ALD deposition</a:t>
            </a:r>
            <a:endParaRPr lang="en-GB" dirty="0"/>
          </a:p>
        </p:txBody>
      </p:sp>
      <p:pic>
        <p:nvPicPr>
          <p:cNvPr id="7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362697"/>
            <a:ext cx="4009127" cy="3076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55" y="4262356"/>
            <a:ext cx="2545677" cy="19538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2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24744"/>
            <a:ext cx="5677044" cy="5328592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 smtClean="0">
                <a:latin typeface="Calibri" panose="020F0502020204030204" pitchFamily="34" charset="0"/>
              </a:rPr>
              <a:t>Precursors</a:t>
            </a:r>
          </a:p>
          <a:p>
            <a:pPr marL="449263" lvl="1"/>
            <a:r>
              <a:rPr lang="en-GB" dirty="0" smtClean="0"/>
              <a:t>NbCl</a:t>
            </a:r>
            <a:r>
              <a:rPr lang="en-GB" baseline="-25000" dirty="0" smtClean="0"/>
              <a:t>5</a:t>
            </a:r>
            <a:r>
              <a:rPr lang="en-GB" dirty="0" smtClean="0"/>
              <a:t> for </a:t>
            </a:r>
            <a:r>
              <a:rPr lang="en-GB" b="1" dirty="0" err="1" smtClean="0"/>
              <a:t>Nb</a:t>
            </a:r>
            <a:r>
              <a:rPr lang="en-GB" b="1" dirty="0" smtClean="0"/>
              <a:t> films</a:t>
            </a:r>
            <a:r>
              <a:rPr lang="en-GB" dirty="0" smtClean="0"/>
              <a:t>:</a:t>
            </a:r>
            <a:endParaRPr lang="en-GB" dirty="0"/>
          </a:p>
          <a:p>
            <a:pPr marL="715963" lvl="2"/>
            <a:r>
              <a:rPr lang="en-GB" sz="1800" dirty="0"/>
              <a:t>Chosen to obtain metallic </a:t>
            </a:r>
            <a:r>
              <a:rPr lang="en-GB" sz="1800" dirty="0" err="1"/>
              <a:t>Nb</a:t>
            </a:r>
            <a:r>
              <a:rPr lang="en-GB" sz="1800" dirty="0"/>
              <a:t> layer</a:t>
            </a:r>
          </a:p>
          <a:p>
            <a:pPr marL="715963" lvl="2"/>
            <a:r>
              <a:rPr lang="en-GB" sz="1800" dirty="0"/>
              <a:t>Reacts with plasma of H+ </a:t>
            </a:r>
            <a:endParaRPr lang="en-GB" sz="1800" dirty="0" smtClean="0"/>
          </a:p>
          <a:p>
            <a:pPr marL="715963" lvl="2"/>
            <a:r>
              <a:rPr lang="en-GB" sz="1800" dirty="0" err="1" smtClean="0"/>
              <a:t>T</a:t>
            </a:r>
            <a:r>
              <a:rPr lang="en-GB" sz="1800" baseline="-25000" dirty="0" err="1" smtClean="0"/>
              <a:t>precoursor</a:t>
            </a:r>
            <a:r>
              <a:rPr lang="en-GB" sz="1800" dirty="0" smtClean="0"/>
              <a:t>  = 150 </a:t>
            </a:r>
            <a:r>
              <a:rPr lang="en-GB" sz="1800" dirty="0"/>
              <a:t>°C to perform ALD</a:t>
            </a:r>
          </a:p>
          <a:p>
            <a:pPr marL="1116013" lvl="3"/>
            <a:r>
              <a:rPr lang="en-GB" sz="1400" dirty="0">
                <a:solidFill>
                  <a:srgbClr val="FF0000"/>
                </a:solidFill>
              </a:rPr>
              <a:t>Very sensitive to </a:t>
            </a:r>
            <a:r>
              <a:rPr lang="en-GB" sz="1400" dirty="0" smtClean="0">
                <a:solidFill>
                  <a:srgbClr val="FF0000"/>
                </a:solidFill>
              </a:rPr>
              <a:t>moisture </a:t>
            </a:r>
            <a:endParaRPr lang="en-GB" sz="1400" dirty="0">
              <a:solidFill>
                <a:srgbClr val="FF0000"/>
              </a:solidFill>
            </a:endParaRPr>
          </a:p>
          <a:p>
            <a:pPr marL="715963" lvl="2"/>
            <a:r>
              <a:rPr lang="en-GB" sz="1800" dirty="0" err="1" smtClean="0"/>
              <a:t>T</a:t>
            </a:r>
            <a:r>
              <a:rPr lang="en-GB" sz="1800" baseline="-25000" dirty="0" err="1" smtClean="0"/>
              <a:t>substrate</a:t>
            </a:r>
            <a:r>
              <a:rPr lang="en-GB" sz="1800" dirty="0" smtClean="0"/>
              <a:t> &gt; 500 </a:t>
            </a:r>
            <a:r>
              <a:rPr lang="en-GB" sz="1800" dirty="0" smtClean="0">
                <a:sym typeface="Symbol"/>
              </a:rPr>
              <a:t>C </a:t>
            </a:r>
            <a:r>
              <a:rPr lang="en-GB" sz="1800" dirty="0" smtClean="0"/>
              <a:t>to </a:t>
            </a:r>
            <a:r>
              <a:rPr lang="en-GB" sz="1800" dirty="0"/>
              <a:t>reduce Cl contamination in the </a:t>
            </a:r>
            <a:r>
              <a:rPr lang="en-GB" sz="1800" dirty="0" smtClean="0"/>
              <a:t>film</a:t>
            </a:r>
            <a:endParaRPr lang="en-GB" sz="2000" dirty="0"/>
          </a:p>
          <a:p>
            <a:pPr marL="449263" lvl="1"/>
            <a:r>
              <a:rPr lang="en-GB" b="1" dirty="0" smtClean="0"/>
              <a:t>C</a:t>
            </a:r>
            <a:r>
              <a:rPr lang="en-GB" b="1" baseline="-25000" dirty="0" smtClean="0"/>
              <a:t>16</a:t>
            </a:r>
            <a:r>
              <a:rPr lang="en-GB" b="1" dirty="0" smtClean="0"/>
              <a:t>H</a:t>
            </a:r>
            <a:r>
              <a:rPr lang="en-GB" b="1" baseline="-25000" dirty="0" smtClean="0"/>
              <a:t>39</a:t>
            </a:r>
            <a:r>
              <a:rPr lang="en-GB" b="1" dirty="0" smtClean="0"/>
              <a:t>N</a:t>
            </a:r>
            <a:r>
              <a:rPr lang="en-GB" b="1" baseline="-25000" dirty="0" smtClean="0"/>
              <a:t>4</a:t>
            </a:r>
            <a:r>
              <a:rPr lang="en-GB" b="1" dirty="0" smtClean="0"/>
              <a:t>Nb </a:t>
            </a:r>
            <a:r>
              <a:rPr lang="en-GB" sz="2000" dirty="0" smtClean="0"/>
              <a:t>(</a:t>
            </a:r>
            <a:r>
              <a:rPr lang="en-GB" sz="2000" i="1" dirty="0" err="1" smtClean="0"/>
              <a:t>tris</a:t>
            </a:r>
            <a:r>
              <a:rPr lang="en-GB" sz="2000" i="1" dirty="0" smtClean="0"/>
              <a:t>(</a:t>
            </a:r>
            <a:r>
              <a:rPr lang="en-GB" sz="2000" i="1" dirty="0" err="1" smtClean="0"/>
              <a:t>diethylamido</a:t>
            </a:r>
            <a:r>
              <a:rPr lang="en-GB" sz="2000" i="1" dirty="0"/>
              <a:t>)(</a:t>
            </a:r>
            <a:r>
              <a:rPr lang="en-GB" sz="2000" i="1" dirty="0" err="1"/>
              <a:t>tert-butylimido</a:t>
            </a:r>
            <a:r>
              <a:rPr lang="en-GB" sz="2000" i="1" dirty="0"/>
              <a:t>)niobium </a:t>
            </a:r>
            <a:r>
              <a:rPr lang="en-GB" sz="2000" dirty="0" smtClean="0"/>
              <a:t> </a:t>
            </a:r>
            <a:r>
              <a:rPr lang="en-GB" dirty="0" smtClean="0"/>
              <a:t>for </a:t>
            </a:r>
            <a:r>
              <a:rPr lang="en-GB" b="1" dirty="0" err="1" smtClean="0"/>
              <a:t>NbN</a:t>
            </a:r>
            <a:r>
              <a:rPr lang="en-GB" b="1" dirty="0" smtClean="0"/>
              <a:t> films</a:t>
            </a:r>
            <a:endParaRPr lang="en-GB" b="1" dirty="0"/>
          </a:p>
          <a:p>
            <a:pPr marL="715963" lvl="2"/>
            <a:r>
              <a:rPr lang="en-GB" sz="1800" dirty="0" smtClean="0"/>
              <a:t>Reacts </a:t>
            </a:r>
            <a:r>
              <a:rPr lang="en-GB" sz="1800" dirty="0"/>
              <a:t>with N</a:t>
            </a:r>
            <a:r>
              <a:rPr lang="en-GB" sz="1800" baseline="-25000" dirty="0"/>
              <a:t>2</a:t>
            </a:r>
            <a:r>
              <a:rPr lang="en-GB" sz="1800" dirty="0"/>
              <a:t> plasma </a:t>
            </a:r>
            <a:endParaRPr lang="en-GB" sz="1800" dirty="0" smtClean="0"/>
          </a:p>
          <a:p>
            <a:pPr marL="715963" lvl="2"/>
            <a:r>
              <a:rPr lang="en-GB" sz="1800" dirty="0" err="1"/>
              <a:t>T</a:t>
            </a:r>
            <a:r>
              <a:rPr lang="en-GB" sz="1800" baseline="-25000" dirty="0" err="1"/>
              <a:t>precoursor</a:t>
            </a:r>
            <a:r>
              <a:rPr lang="en-GB" sz="1800" dirty="0"/>
              <a:t>  </a:t>
            </a:r>
            <a:r>
              <a:rPr lang="en-GB" sz="1800" dirty="0" smtClean="0"/>
              <a:t>= 104 </a:t>
            </a:r>
            <a:r>
              <a:rPr lang="en-GB" sz="1800" dirty="0">
                <a:sym typeface="Symbol"/>
              </a:rPr>
              <a:t>C</a:t>
            </a:r>
            <a:r>
              <a:rPr lang="en-GB" sz="1800" dirty="0" smtClean="0"/>
              <a:t> </a:t>
            </a:r>
            <a:r>
              <a:rPr lang="en-GB" sz="1800" dirty="0"/>
              <a:t>to perform ALD</a:t>
            </a:r>
          </a:p>
          <a:p>
            <a:pPr marL="1116013" lvl="3"/>
            <a:r>
              <a:rPr lang="en-GB" sz="1400" dirty="0">
                <a:solidFill>
                  <a:srgbClr val="FF0000"/>
                </a:solidFill>
              </a:rPr>
              <a:t>Sensitive to heating, start decomposing at 130 °C</a:t>
            </a:r>
          </a:p>
          <a:p>
            <a:pPr marL="715963" lvl="2"/>
            <a:r>
              <a:rPr lang="en-GB" sz="1800" dirty="0" err="1"/>
              <a:t>T</a:t>
            </a:r>
            <a:r>
              <a:rPr lang="en-GB" sz="1800" baseline="-25000" dirty="0" err="1"/>
              <a:t>substrate</a:t>
            </a:r>
            <a:r>
              <a:rPr lang="en-GB" sz="1800" dirty="0"/>
              <a:t> </a:t>
            </a:r>
            <a:r>
              <a:rPr lang="en-GB" sz="1800" dirty="0" smtClean="0"/>
              <a:t>= 250 </a:t>
            </a:r>
            <a:r>
              <a:rPr lang="en-GB" sz="1800" dirty="0">
                <a:sym typeface="Symbol"/>
              </a:rPr>
              <a:t></a:t>
            </a:r>
            <a:r>
              <a:rPr lang="en-GB" sz="1800" dirty="0" smtClean="0">
                <a:sym typeface="Symbol"/>
              </a:rPr>
              <a:t>C. </a:t>
            </a:r>
            <a:r>
              <a:rPr lang="en-GB" sz="1800" dirty="0" smtClean="0"/>
              <a:t>Suitable </a:t>
            </a:r>
            <a:r>
              <a:rPr lang="en-GB" sz="1800" dirty="0"/>
              <a:t>for deposition on </a:t>
            </a:r>
            <a:r>
              <a:rPr lang="en-GB" sz="1800" dirty="0" smtClean="0"/>
              <a:t>Cu</a:t>
            </a:r>
            <a:endParaRPr lang="en-GB" sz="1800" dirty="0"/>
          </a:p>
          <a:p>
            <a:pPr marL="715963" lvl="2"/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3620" y="188640"/>
            <a:ext cx="7796888" cy="576064"/>
          </a:xfrm>
        </p:spPr>
        <p:txBody>
          <a:bodyPr/>
          <a:lstStyle/>
          <a:p>
            <a:r>
              <a:rPr lang="en-GB" dirty="0"/>
              <a:t>PECVD/ALD deposition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5508104" y="836712"/>
            <a:ext cx="36358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265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dirty="0"/>
              <a:t>Materials </a:t>
            </a:r>
            <a:r>
              <a:rPr lang="it-IT" dirty="0" smtClean="0"/>
              <a:t>deposited</a:t>
            </a:r>
          </a:p>
          <a:p>
            <a:pPr lvl="1"/>
            <a:r>
              <a:rPr lang="en-GB" kern="0" dirty="0" err="1" smtClean="0"/>
              <a:t>Nb</a:t>
            </a:r>
            <a:endParaRPr lang="en-GB" kern="0" dirty="0" smtClean="0"/>
          </a:p>
          <a:p>
            <a:pPr lvl="1"/>
            <a:endParaRPr lang="en-GB" kern="0" dirty="0"/>
          </a:p>
          <a:p>
            <a:pPr lvl="1"/>
            <a:endParaRPr lang="en-GB" kern="0" dirty="0" smtClean="0"/>
          </a:p>
          <a:p>
            <a:pPr lvl="1"/>
            <a:endParaRPr lang="en-GB" kern="0" dirty="0"/>
          </a:p>
          <a:p>
            <a:pPr lvl="1"/>
            <a:endParaRPr lang="en-GB" kern="0" dirty="0" smtClean="0"/>
          </a:p>
          <a:p>
            <a:pPr lvl="1"/>
            <a:endParaRPr lang="en-GB" kern="0" dirty="0"/>
          </a:p>
          <a:p>
            <a:pPr lvl="1"/>
            <a:r>
              <a:rPr lang="en-GB" kern="0" dirty="0" err="1" smtClean="0"/>
              <a:t>NbN</a:t>
            </a:r>
            <a:endParaRPr lang="en-GB" kern="0" dirty="0" smtClean="0"/>
          </a:p>
          <a:p>
            <a:pPr lvl="1"/>
            <a:r>
              <a:rPr lang="en-GB" kern="0" dirty="0" err="1" smtClean="0"/>
              <a:t>NbTiN</a:t>
            </a:r>
            <a:endParaRPr lang="en-GB" kern="0" dirty="0" smtClean="0"/>
          </a:p>
          <a:p>
            <a:pPr lvl="1"/>
            <a:endParaRPr lang="en-GB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34" y="1772816"/>
            <a:ext cx="3133975" cy="2248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7044" y="4941169"/>
            <a:ext cx="3466956" cy="1179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83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detail on </a:t>
            </a:r>
            <a:r>
              <a:rPr lang="en-GB" dirty="0" smtClean="0"/>
              <a:t>CVD </a:t>
            </a:r>
            <a:r>
              <a:rPr lang="en-GB" dirty="0"/>
              <a:t>deposition, surface characterisation and superconducting properties are in </a:t>
            </a:r>
            <a:r>
              <a:rPr lang="en-GB" dirty="0" smtClean="0"/>
              <a:t>Paolo </a:t>
            </a:r>
            <a:r>
              <a:rPr lang="en-GB" dirty="0" err="1" smtClean="0"/>
              <a:t>Pizzol’s</a:t>
            </a:r>
            <a:r>
              <a:rPr lang="en-GB" dirty="0" smtClean="0"/>
              <a:t> talk today at 15:30.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VD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9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520568"/>
          </a:xfrm>
        </p:spPr>
        <p:txBody>
          <a:bodyPr/>
          <a:lstStyle/>
          <a:p>
            <a:r>
              <a:rPr lang="en-GB" b="1" dirty="0"/>
              <a:t>RRR</a:t>
            </a:r>
            <a:r>
              <a:rPr lang="en-GB" dirty="0"/>
              <a:t> measurements </a:t>
            </a:r>
            <a:endParaRPr lang="en-GB" dirty="0" smtClean="0"/>
          </a:p>
          <a:p>
            <a:pPr lvl="1"/>
            <a:r>
              <a:rPr lang="en-GB" dirty="0"/>
              <a:t>Purity, T</a:t>
            </a:r>
            <a:r>
              <a:rPr lang="en-GB" baseline="-25000" dirty="0"/>
              <a:t>c</a:t>
            </a:r>
            <a:r>
              <a:rPr lang="en-GB" dirty="0"/>
              <a:t>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DC </a:t>
            </a:r>
            <a:r>
              <a:rPr lang="en-GB" b="1" dirty="0"/>
              <a:t>SQUID </a:t>
            </a:r>
            <a:r>
              <a:rPr lang="en-GB" dirty="0"/>
              <a:t>measurements </a:t>
            </a:r>
            <a:endParaRPr lang="en-GB" dirty="0" smtClean="0"/>
          </a:p>
          <a:p>
            <a:pPr lvl="1"/>
            <a:r>
              <a:rPr lang="en-GB" dirty="0"/>
              <a:t>H</a:t>
            </a:r>
            <a:r>
              <a:rPr lang="en-GB" baseline="-25000" dirty="0"/>
              <a:t>c1</a:t>
            </a:r>
            <a:r>
              <a:rPr lang="en-GB" dirty="0"/>
              <a:t>, H</a:t>
            </a:r>
            <a:r>
              <a:rPr lang="en-GB" baseline="-25000" dirty="0"/>
              <a:t>c2</a:t>
            </a:r>
            <a:r>
              <a:rPr lang="en-GB" dirty="0"/>
              <a:t>, T</a:t>
            </a:r>
            <a:r>
              <a:rPr lang="en-GB" baseline="-25000" dirty="0"/>
              <a:t>c</a:t>
            </a:r>
          </a:p>
          <a:p>
            <a:pPr lvl="1"/>
            <a:endParaRPr lang="en-GB" dirty="0"/>
          </a:p>
          <a:p>
            <a:r>
              <a:rPr lang="en-GB" b="1" dirty="0" smtClean="0"/>
              <a:t>Magnetic field penetration</a:t>
            </a:r>
          </a:p>
          <a:p>
            <a:pPr lvl="1"/>
            <a:r>
              <a:rPr lang="en-GB" dirty="0" err="1"/>
              <a:t>H</a:t>
            </a:r>
            <a:r>
              <a:rPr lang="en-GB" baseline="-25000" dirty="0" err="1"/>
              <a:t>fp</a:t>
            </a:r>
            <a:r>
              <a:rPr lang="en-GB" dirty="0"/>
              <a:t>, H</a:t>
            </a:r>
            <a:r>
              <a:rPr lang="en-GB" baseline="-25000" dirty="0"/>
              <a:t>c1</a:t>
            </a:r>
            <a:r>
              <a:rPr lang="en-GB" dirty="0"/>
              <a:t>, H</a:t>
            </a:r>
            <a:r>
              <a:rPr lang="en-GB" baseline="-25000" dirty="0"/>
              <a:t>c2</a:t>
            </a:r>
          </a:p>
          <a:p>
            <a:pPr lvl="1"/>
            <a:r>
              <a:rPr lang="en-GB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576064"/>
          </a:xfrm>
        </p:spPr>
        <p:txBody>
          <a:bodyPr/>
          <a:lstStyle/>
          <a:p>
            <a:r>
              <a:rPr lang="en-GB" dirty="0" smtClean="0"/>
              <a:t>DC superconductivity </a:t>
            </a:r>
            <a:r>
              <a:rPr lang="en-GB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6472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576064"/>
          </a:xfrm>
        </p:spPr>
        <p:txBody>
          <a:bodyPr/>
          <a:lstStyle/>
          <a:p>
            <a:r>
              <a:rPr lang="en-GB" dirty="0" smtClean="0"/>
              <a:t>What we are looking for?</a:t>
            </a:r>
            <a:endParaRPr lang="en-GB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6993"/>
            <a:ext cx="3923928" cy="5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61990"/>
            <a:ext cx="3131840" cy="18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07504" y="1432113"/>
            <a:ext cx="48965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265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kern="0" dirty="0" smtClean="0"/>
              <a:t>Is there a criteria for a simple evaluation of deposited film to predict its behaviour in RF field? </a:t>
            </a:r>
          </a:p>
          <a:p>
            <a:r>
              <a:rPr lang="en-GB" sz="2400" kern="0" dirty="0" smtClean="0">
                <a:solidFill>
                  <a:srgbClr val="006600"/>
                </a:solidFill>
              </a:rPr>
              <a:t>To stay in </a:t>
            </a:r>
            <a:r>
              <a:rPr lang="en-GB" sz="2400" kern="0" dirty="0" err="1" smtClean="0">
                <a:solidFill>
                  <a:srgbClr val="006600"/>
                </a:solidFill>
              </a:rPr>
              <a:t>Meissner</a:t>
            </a:r>
            <a:r>
              <a:rPr lang="en-GB" sz="2400" kern="0" dirty="0" smtClean="0">
                <a:solidFill>
                  <a:srgbClr val="006600"/>
                </a:solidFill>
              </a:rPr>
              <a:t> state would be ideal (Q</a:t>
            </a:r>
            <a:r>
              <a:rPr lang="en-GB" sz="2400" kern="0" baseline="-25000" dirty="0" smtClean="0">
                <a:solidFill>
                  <a:srgbClr val="006600"/>
                </a:solidFill>
              </a:rPr>
              <a:t>0</a:t>
            </a:r>
            <a:r>
              <a:rPr lang="en-GB" sz="2400" kern="0" dirty="0" smtClean="0">
                <a:solidFill>
                  <a:srgbClr val="006600"/>
                </a:solidFill>
              </a:rPr>
              <a:t> conditions)</a:t>
            </a:r>
          </a:p>
          <a:p>
            <a:r>
              <a:rPr lang="en-GB" sz="2400" kern="0" dirty="0" smtClean="0">
                <a:solidFill>
                  <a:srgbClr val="006600"/>
                </a:solidFill>
              </a:rPr>
              <a:t>T&lt;T</a:t>
            </a:r>
            <a:r>
              <a:rPr lang="en-GB" sz="2400" kern="0" baseline="-25000" dirty="0" smtClean="0">
                <a:solidFill>
                  <a:srgbClr val="006600"/>
                </a:solidFill>
              </a:rPr>
              <a:t>1</a:t>
            </a:r>
          </a:p>
          <a:p>
            <a:r>
              <a:rPr lang="en-GB" sz="2400" kern="0" dirty="0" smtClean="0">
                <a:solidFill>
                  <a:srgbClr val="006600"/>
                </a:solidFill>
              </a:rPr>
              <a:t>Should the criteria for a good film be </a:t>
            </a:r>
            <a:r>
              <a:rPr lang="en-GB" sz="2400" kern="0" dirty="0" err="1" smtClean="0">
                <a:solidFill>
                  <a:srgbClr val="006600"/>
                </a:solidFill>
              </a:rPr>
              <a:t>H</a:t>
            </a:r>
            <a:r>
              <a:rPr lang="en-GB" sz="2400" kern="0" baseline="-25000" dirty="0" err="1" smtClean="0">
                <a:solidFill>
                  <a:srgbClr val="006600"/>
                </a:solidFill>
              </a:rPr>
              <a:t>smp</a:t>
            </a:r>
            <a:r>
              <a:rPr lang="en-GB" sz="2400" kern="0" dirty="0" smtClean="0">
                <a:solidFill>
                  <a:srgbClr val="006600"/>
                </a:solidFill>
              </a:rPr>
              <a:t>? Is there any correlation to </a:t>
            </a:r>
            <a:r>
              <a:rPr lang="en-GB" sz="2400" kern="0" dirty="0" err="1" smtClean="0">
                <a:solidFill>
                  <a:srgbClr val="006600"/>
                </a:solidFill>
              </a:rPr>
              <a:t>H</a:t>
            </a:r>
            <a:r>
              <a:rPr lang="en-GB" sz="2400" kern="0" baseline="-25000" dirty="0" err="1" smtClean="0">
                <a:solidFill>
                  <a:srgbClr val="006600"/>
                </a:solidFill>
              </a:rPr>
              <a:t>sh</a:t>
            </a:r>
            <a:r>
              <a:rPr lang="en-GB" sz="2400" kern="0" dirty="0" smtClean="0">
                <a:solidFill>
                  <a:srgbClr val="006600"/>
                </a:solidFill>
              </a:rPr>
              <a:t>?</a:t>
            </a:r>
          </a:p>
          <a:p>
            <a:r>
              <a:rPr lang="en-GB" sz="2400" kern="0" dirty="0" smtClean="0">
                <a:solidFill>
                  <a:srgbClr val="006600"/>
                </a:solidFill>
              </a:rPr>
              <a:t>What DC measurements would be valid for RF?</a:t>
            </a:r>
          </a:p>
          <a:p>
            <a:endParaRPr lang="en-GB" kern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3848" y="1268760"/>
            <a:ext cx="3803842" cy="1944216"/>
          </a:xfrm>
        </p:spPr>
        <p:txBody>
          <a:bodyPr/>
          <a:lstStyle/>
          <a:p>
            <a:r>
              <a:rPr lang="en-GB" dirty="0" smtClean="0"/>
              <a:t>How to extract H</a:t>
            </a:r>
            <a:r>
              <a:rPr lang="en-GB" baseline="-25000" dirty="0" smtClean="0"/>
              <a:t>c1</a:t>
            </a:r>
            <a:r>
              <a:rPr lang="en-GB" dirty="0" smtClean="0"/>
              <a:t> from these graphs?</a:t>
            </a:r>
          </a:p>
          <a:p>
            <a:r>
              <a:rPr lang="en-GB" dirty="0" smtClean="0"/>
              <a:t>How to compare the samples?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20939"/>
            <a:ext cx="6192688" cy="1152128"/>
          </a:xfrm>
        </p:spPr>
        <p:txBody>
          <a:bodyPr/>
          <a:lstStyle/>
          <a:p>
            <a:r>
              <a:rPr lang="en-GB" dirty="0" smtClean="0"/>
              <a:t>What we can obtain from SQUID measurements?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3496654" cy="498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93" t="7277" r="11024" b="4623"/>
          <a:stretch/>
        </p:blipFill>
        <p:spPr>
          <a:xfrm>
            <a:off x="3995936" y="3212976"/>
            <a:ext cx="3911855" cy="31599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10910" b="5992"/>
          <a:stretch/>
        </p:blipFill>
        <p:spPr bwMode="auto">
          <a:xfrm>
            <a:off x="6822665" y="1185245"/>
            <a:ext cx="223224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0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21938" y="1181886"/>
            <a:ext cx="5904656" cy="2319121"/>
          </a:xfrm>
        </p:spPr>
        <p:txBody>
          <a:bodyPr/>
          <a:lstStyle/>
          <a:p>
            <a:r>
              <a:rPr lang="en-GB" dirty="0" smtClean="0"/>
              <a:t>How to extract H</a:t>
            </a:r>
            <a:r>
              <a:rPr lang="en-GB" baseline="-25000" dirty="0" smtClean="0"/>
              <a:t>c1</a:t>
            </a:r>
            <a:r>
              <a:rPr lang="en-GB" dirty="0" smtClean="0"/>
              <a:t> from these graphs?</a:t>
            </a:r>
          </a:p>
          <a:p>
            <a:pPr lvl="1"/>
            <a:r>
              <a:rPr lang="en-GB" dirty="0" smtClean="0"/>
              <a:t>Taken at </a:t>
            </a:r>
            <a:r>
              <a:rPr lang="en-GB" dirty="0" err="1" smtClean="0"/>
              <a:t>max|M</a:t>
            </a:r>
            <a:r>
              <a:rPr lang="en-GB" dirty="0" smtClean="0"/>
              <a:t>|?</a:t>
            </a:r>
          </a:p>
          <a:p>
            <a:pPr lvl="1"/>
            <a:r>
              <a:rPr lang="en-GB" dirty="0" smtClean="0"/>
              <a:t>Or the highest H when M=</a:t>
            </a:r>
            <a:r>
              <a:rPr lang="en-GB" dirty="0" err="1" smtClean="0"/>
              <a:t>M</a:t>
            </a:r>
            <a:r>
              <a:rPr lang="en-GB" baseline="-25000" dirty="0" err="1" smtClean="0"/>
              <a:t>ideal</a:t>
            </a:r>
            <a:endParaRPr lang="en-GB" dirty="0" smtClean="0"/>
          </a:p>
          <a:p>
            <a:r>
              <a:rPr lang="en-GB" dirty="0" smtClean="0"/>
              <a:t>Is any of this correct?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20939"/>
            <a:ext cx="6192688" cy="1152128"/>
          </a:xfrm>
        </p:spPr>
        <p:txBody>
          <a:bodyPr/>
          <a:lstStyle/>
          <a:p>
            <a:r>
              <a:rPr lang="en-GB" dirty="0" smtClean="0"/>
              <a:t>What we can obtain from SQUID measurements?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93" t="7277" r="11024" b="4623"/>
          <a:stretch/>
        </p:blipFill>
        <p:spPr>
          <a:xfrm>
            <a:off x="107504" y="3279212"/>
            <a:ext cx="4000998" cy="32319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10910" b="5992"/>
          <a:stretch/>
        </p:blipFill>
        <p:spPr bwMode="auto">
          <a:xfrm>
            <a:off x="107504" y="1214398"/>
            <a:ext cx="2808312" cy="208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22327" y="3759423"/>
            <a:ext cx="62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</a:t>
            </a:r>
            <a:r>
              <a:rPr lang="en-GB" baseline="-25000" dirty="0"/>
              <a:t>c1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331640" y="4221088"/>
            <a:ext cx="576064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19672" y="4221088"/>
            <a:ext cx="414599" cy="15121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4355976" y="3709150"/>
            <a:ext cx="4464496" cy="26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265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>
                <a:solidFill>
                  <a:srgbClr val="C00000"/>
                </a:solidFill>
              </a:rPr>
              <a:t>Another way is, do not speculate about H</a:t>
            </a:r>
            <a:r>
              <a:rPr lang="en-GB" kern="0" baseline="-25000" dirty="0" smtClean="0">
                <a:solidFill>
                  <a:srgbClr val="C00000"/>
                </a:solidFill>
              </a:rPr>
              <a:t>c1</a:t>
            </a:r>
            <a:r>
              <a:rPr lang="en-GB" kern="0" dirty="0" smtClean="0">
                <a:solidFill>
                  <a:srgbClr val="C00000"/>
                </a:solidFill>
              </a:rPr>
              <a:t>, just compare samples by normalising results for each sample:</a:t>
            </a:r>
          </a:p>
          <a:p>
            <a:pPr lvl="1"/>
            <a:r>
              <a:rPr lang="en-GB" dirty="0" smtClean="0"/>
              <a:t>M(H)/</a:t>
            </a:r>
            <a:r>
              <a:rPr lang="en-GB" dirty="0" err="1" smtClean="0"/>
              <a:t>M</a:t>
            </a:r>
            <a:r>
              <a:rPr lang="en-GB" baseline="-25000" dirty="0" err="1" smtClean="0"/>
              <a:t>ideal</a:t>
            </a:r>
            <a:r>
              <a:rPr lang="en-GB" dirty="0" smtClean="0"/>
              <a:t>(H)</a:t>
            </a:r>
            <a:endParaRPr lang="en-GB" kern="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640960" cy="576064"/>
          </a:xfrm>
        </p:spPr>
        <p:txBody>
          <a:bodyPr/>
          <a:lstStyle/>
          <a:p>
            <a:pPr lvl="1"/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Normalised magnetisation 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M(H)/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3200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</a:t>
            </a: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83" y="1416297"/>
            <a:ext cx="6390228" cy="417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" y="1145816"/>
            <a:ext cx="2647915" cy="390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ent-Up Arrow 7"/>
          <p:cNvSpPr/>
          <p:nvPr/>
        </p:nvSpPr>
        <p:spPr>
          <a:xfrm rot="5400000">
            <a:off x="1708829" y="4485439"/>
            <a:ext cx="480903" cy="113316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0070C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 bwMode="auto">
          <a:xfrm>
            <a:off x="2411760" y="5609965"/>
            <a:ext cx="6822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FF"/>
                </a:solidFill>
                <a:sym typeface="Symbol" pitchFamily="18" charset="2"/>
              </a:rPr>
              <a:t>Samples can be compared at  500, 1000 or 3000 </a:t>
            </a:r>
            <a:r>
              <a:rPr lang="en-GB" sz="2000" dirty="0" err="1" smtClean="0">
                <a:solidFill>
                  <a:srgbClr val="0000FF"/>
                </a:solidFill>
                <a:sym typeface="Symbol" pitchFamily="18" charset="2"/>
              </a:rPr>
              <a:t>Oe</a:t>
            </a:r>
            <a:r>
              <a:rPr lang="en-GB" sz="2000" dirty="0" smtClean="0">
                <a:solidFill>
                  <a:srgbClr val="0000FF"/>
                </a:solidFill>
                <a:sym typeface="Symbol" pitchFamily="18" charset="2"/>
              </a:rPr>
              <a:t>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sym typeface="Symbol" pitchFamily="18" charset="2"/>
              </a:rPr>
              <a:t>Would it be relevant to behaviour at RF?  </a:t>
            </a:r>
            <a:endParaRPr lang="en-GB" sz="2000" dirty="0">
              <a:solidFill>
                <a:srgbClr val="FF0000"/>
              </a:solidFill>
              <a:sym typeface="Symbol" pitchFamily="18" charset="2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516216" y="1416296"/>
            <a:ext cx="0" cy="42691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020272" y="1416296"/>
            <a:ext cx="0" cy="42691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884368" y="1416297"/>
            <a:ext cx="0" cy="42691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943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20" y="1292136"/>
            <a:ext cx="6120680" cy="5233207"/>
          </a:xfrm>
        </p:spPr>
        <p:txBody>
          <a:bodyPr/>
          <a:lstStyle/>
          <a:p>
            <a:r>
              <a:rPr lang="en-GB" dirty="0"/>
              <a:t>The field of full penetration, </a:t>
            </a:r>
            <a:r>
              <a:rPr lang="en-GB" dirty="0" smtClean="0"/>
              <a:t>B</a:t>
            </a:r>
            <a:r>
              <a:rPr lang="en-GB" baseline="-25000" dirty="0" smtClean="0"/>
              <a:t>FP</a:t>
            </a:r>
            <a:r>
              <a:rPr lang="en-GB" dirty="0" smtClean="0"/>
              <a:t>, </a:t>
            </a:r>
            <a:r>
              <a:rPr lang="en-GB" dirty="0"/>
              <a:t>defined in the Bean </a:t>
            </a:r>
            <a:r>
              <a:rPr lang="en-GB" dirty="0" smtClean="0"/>
              <a:t>model could </a:t>
            </a:r>
            <a:r>
              <a:rPr lang="en-GB" dirty="0"/>
              <a:t>be measured </a:t>
            </a:r>
            <a:r>
              <a:rPr lang="en-GB" dirty="0" smtClean="0"/>
              <a:t>increasing B1. </a:t>
            </a:r>
          </a:p>
          <a:p>
            <a:pPr lvl="1"/>
            <a:r>
              <a:rPr lang="en-GB" dirty="0" smtClean="0"/>
              <a:t>B</a:t>
            </a:r>
            <a:r>
              <a:rPr lang="en-GB" baseline="-25000" dirty="0" smtClean="0"/>
              <a:t>FP</a:t>
            </a:r>
            <a:r>
              <a:rPr lang="en-GB" dirty="0" smtClean="0"/>
              <a:t> = B1 is a mean value for measurements when B2 </a:t>
            </a:r>
            <a:r>
              <a:rPr lang="en-GB" dirty="0"/>
              <a:t>last remains zero and the first for which it does not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The method is suggested by A. </a:t>
            </a:r>
            <a:r>
              <a:rPr lang="en-GB" dirty="0" err="1" smtClean="0"/>
              <a:t>Gurevich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/>
              <a:t>only tool to study S-I-S multilayer structures.</a:t>
            </a:r>
          </a:p>
          <a:p>
            <a:r>
              <a:rPr lang="en-GB" dirty="0" smtClean="0"/>
              <a:t>Tubular samples to be produced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field penetration measurements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80" y="2492896"/>
            <a:ext cx="3073524" cy="3265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98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5595" y="-27384"/>
            <a:ext cx="7399845" cy="1080120"/>
          </a:xfrm>
        </p:spPr>
        <p:txBody>
          <a:bodyPr/>
          <a:lstStyle/>
          <a:p>
            <a:r>
              <a:rPr lang="en-GB" dirty="0" smtClean="0"/>
              <a:t>Results for magnetic </a:t>
            </a:r>
            <a:r>
              <a:rPr lang="en-GB" dirty="0"/>
              <a:t>field penetration measurements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3568" y="1052736"/>
            <a:ext cx="7920881" cy="4762207"/>
            <a:chOff x="13784663" y="25472797"/>
            <a:chExt cx="6537865" cy="4676433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84663" y="25472797"/>
              <a:ext cx="6537864" cy="42843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784664" y="29797196"/>
              <a:ext cx="6537864" cy="35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Screening efficiency </a:t>
              </a:r>
              <a:r>
                <a:rPr lang="en-GB" sz="1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GB" sz="1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plotted against the applied magnetic field </a:t>
              </a:r>
              <a:r>
                <a:rPr lang="en-GB" sz="1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B1</a:t>
              </a:r>
              <a:r>
                <a:rPr lang="en-GB" sz="1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samples.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 bwMode="auto">
          <a:xfrm>
            <a:off x="1151556" y="5943860"/>
            <a:ext cx="7488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mtClean="0">
                <a:solidFill>
                  <a:srgbClr val="00B050"/>
                </a:solidFill>
                <a:sym typeface="Symbol" pitchFamily="18" charset="2"/>
              </a:rPr>
              <a:t>This facility </a:t>
            </a:r>
            <a:r>
              <a:rPr lang="en-GB" dirty="0" smtClean="0">
                <a:solidFill>
                  <a:srgbClr val="00B050"/>
                </a:solidFill>
                <a:sym typeface="Symbol" pitchFamily="18" charset="2"/>
              </a:rPr>
              <a:t>is ready for more samples</a:t>
            </a:r>
            <a:endParaRPr lang="en-GB" dirty="0">
              <a:solidFill>
                <a:srgbClr val="00B05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357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Motivation</a:t>
            </a:r>
          </a:p>
          <a:p>
            <a:r>
              <a:rPr lang="en-GB" sz="3200" dirty="0" smtClean="0"/>
              <a:t>PVD deposition </a:t>
            </a:r>
          </a:p>
          <a:p>
            <a:r>
              <a:rPr lang="en-GB" sz="3200" dirty="0" smtClean="0"/>
              <a:t>CVD/ALD deposition</a:t>
            </a:r>
          </a:p>
          <a:p>
            <a:r>
              <a:rPr lang="en-GB" sz="3200" dirty="0" smtClean="0"/>
              <a:t>Surface analysis</a:t>
            </a:r>
          </a:p>
          <a:p>
            <a:r>
              <a:rPr lang="en-GB" sz="3200" dirty="0" smtClean="0"/>
              <a:t>Superconductivity evaluation</a:t>
            </a:r>
          </a:p>
          <a:p>
            <a:r>
              <a:rPr lang="en-GB" sz="3200" dirty="0" smtClean="0"/>
              <a:t>RF testing of planar samples</a:t>
            </a:r>
          </a:p>
          <a:p>
            <a:r>
              <a:rPr lang="en-GB" sz="3200" dirty="0" smtClean="0"/>
              <a:t>Future plans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Outlook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996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detail </a:t>
            </a:r>
            <a:r>
              <a:rPr lang="en-GB" dirty="0" smtClean="0"/>
              <a:t>in Lewis </a:t>
            </a:r>
            <a:r>
              <a:rPr lang="en-GB" dirty="0" err="1" smtClean="0"/>
              <a:t>Gurran’s</a:t>
            </a:r>
            <a:r>
              <a:rPr lang="en-GB" dirty="0" smtClean="0"/>
              <a:t> talk on Thursday at 14:00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Magnetic field penetration</a:t>
            </a:r>
          </a:p>
        </p:txBody>
      </p:sp>
    </p:spTree>
    <p:extLst>
      <p:ext uri="{BB962C8B-B14F-4D97-AF65-F5344CB8AC3E}">
        <p14:creationId xmlns:p14="http://schemas.microsoft.com/office/powerpoint/2010/main" val="23499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68552"/>
          </a:xfrm>
        </p:spPr>
        <p:txBody>
          <a:bodyPr/>
          <a:lstStyle/>
          <a:p>
            <a:r>
              <a:rPr lang="en-GB" sz="2400" dirty="0" smtClean="0"/>
              <a:t>Only RF test can provide information:</a:t>
            </a:r>
          </a:p>
          <a:p>
            <a:pPr lvl="1"/>
            <a:r>
              <a:rPr lang="en-GB" sz="2000" dirty="0" smtClean="0"/>
              <a:t>How good or bad is a film.</a:t>
            </a:r>
          </a:p>
          <a:p>
            <a:pPr lvl="1"/>
            <a:r>
              <a:rPr lang="en-GB" sz="2000" dirty="0" smtClean="0"/>
              <a:t>To prove or disprove </a:t>
            </a:r>
            <a:r>
              <a:rPr lang="en-GB" sz="2000" smtClean="0"/>
              <a:t>all criteria </a:t>
            </a:r>
            <a:r>
              <a:rPr lang="en-GB" sz="2000" dirty="0" smtClean="0"/>
              <a:t>and indicators from film characterisations and DC superconductivity tests. </a:t>
            </a:r>
          </a:p>
          <a:p>
            <a:r>
              <a:rPr lang="en-GB" sz="2400" dirty="0" smtClean="0"/>
              <a:t>Planar </a:t>
            </a:r>
            <a:r>
              <a:rPr lang="en-GB" sz="2400" dirty="0"/>
              <a:t>samples are easy to deposit and characterise.</a:t>
            </a:r>
          </a:p>
          <a:p>
            <a:pPr lvl="1"/>
            <a:r>
              <a:rPr lang="en-GB" sz="2000" dirty="0"/>
              <a:t>Real RF cavity test brings an additional complexity of depositing on curved surface</a:t>
            </a:r>
          </a:p>
          <a:p>
            <a:r>
              <a:rPr lang="en-GB" sz="2400" dirty="0" smtClean="0"/>
              <a:t>A few such test facilities exist in SRF labs around the world</a:t>
            </a:r>
          </a:p>
          <a:p>
            <a:pPr lvl="1"/>
            <a:r>
              <a:rPr lang="en-GB" sz="2000" dirty="0" smtClean="0"/>
              <a:t>A test preparation takes a few weeks (too long)</a:t>
            </a:r>
          </a:p>
          <a:p>
            <a:pPr lvl="1"/>
            <a:r>
              <a:rPr lang="en-GB" sz="2000" dirty="0" smtClean="0"/>
              <a:t>Sample holder assembly could be quite complicated</a:t>
            </a:r>
          </a:p>
          <a:p>
            <a:pPr lvl="1"/>
            <a:r>
              <a:rPr lang="en-GB" sz="2000" dirty="0" smtClean="0"/>
              <a:t>Many samples are waiting to be tested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576064"/>
          </a:xfrm>
        </p:spPr>
        <p:txBody>
          <a:bodyPr/>
          <a:lstStyle/>
          <a:p>
            <a:r>
              <a:rPr lang="en-GB" dirty="0" smtClean="0"/>
              <a:t>RF testing of planar samples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8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 </a:t>
            </a:r>
            <a:r>
              <a:rPr lang="en-GB" dirty="0"/>
              <a:t>at Cornell University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8" y="1878227"/>
            <a:ext cx="6210403" cy="447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4642" y="1878227"/>
            <a:ext cx="2390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Only 2 sample analysed for RF surface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Measured at Cornell University by J. T. Maniscalco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1503" y="1370285"/>
            <a:ext cx="5992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Nb Deposited with HiPIMS at 500 °C with -100 V DC Bias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766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7496" y="4082474"/>
            <a:ext cx="4536504" cy="2267693"/>
          </a:xfrm>
        </p:spPr>
        <p:txBody>
          <a:bodyPr/>
          <a:lstStyle/>
          <a:p>
            <a:r>
              <a:rPr lang="en-GB" sz="2400" dirty="0" smtClean="0">
                <a:solidFill>
                  <a:srgbClr val="006600"/>
                </a:solidFill>
              </a:rPr>
              <a:t>Surface resistance (power loss) measurements at each </a:t>
            </a:r>
            <a:r>
              <a:rPr lang="en-GB" sz="2400" dirty="0">
                <a:solidFill>
                  <a:srgbClr val="006600"/>
                </a:solidFill>
              </a:rPr>
              <a:t>part  at 7.8 </a:t>
            </a:r>
            <a:r>
              <a:rPr lang="en-GB" sz="2400" dirty="0" smtClean="0">
                <a:solidFill>
                  <a:srgbClr val="006600"/>
                </a:solidFill>
              </a:rPr>
              <a:t>GHz.</a:t>
            </a:r>
          </a:p>
          <a:p>
            <a:r>
              <a:rPr lang="en-GB" sz="2400" dirty="0" err="1">
                <a:solidFill>
                  <a:srgbClr val="006600"/>
                </a:solidFill>
              </a:rPr>
              <a:t>Nb</a:t>
            </a:r>
            <a:r>
              <a:rPr lang="en-GB" sz="2400" dirty="0">
                <a:solidFill>
                  <a:srgbClr val="006600"/>
                </a:solidFill>
              </a:rPr>
              <a:t> </a:t>
            </a:r>
            <a:r>
              <a:rPr lang="en-GB" sz="2400" dirty="0" smtClean="0">
                <a:solidFill>
                  <a:srgbClr val="006600"/>
                </a:solidFill>
              </a:rPr>
              <a:t>coated sample comparison to bulk </a:t>
            </a:r>
            <a:r>
              <a:rPr lang="en-GB" sz="2400" dirty="0" err="1" smtClean="0">
                <a:solidFill>
                  <a:srgbClr val="006600"/>
                </a:solidFill>
              </a:rPr>
              <a:t>Nb</a:t>
            </a:r>
            <a:r>
              <a:rPr lang="en-GB" sz="2400" dirty="0" smtClean="0">
                <a:solidFill>
                  <a:srgbClr val="006600"/>
                </a:solidFill>
              </a:rPr>
              <a:t> and other samples.</a:t>
            </a:r>
            <a:endParaRPr lang="en-GB" sz="2400" dirty="0">
              <a:solidFill>
                <a:srgbClr val="0066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442" y="620688"/>
            <a:ext cx="7992888" cy="1008112"/>
          </a:xfrm>
        </p:spPr>
        <p:txBody>
          <a:bodyPr/>
          <a:lstStyle/>
          <a:p>
            <a:r>
              <a:rPr lang="en-GB" dirty="0" smtClean="0"/>
              <a:t>ASTeC RF testing facility for planar samples:  from idea to realisation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504" y="1700808"/>
            <a:ext cx="4248472" cy="36004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 err="1" smtClean="0">
                <a:solidFill>
                  <a:schemeClr val="bg1"/>
                </a:solidFill>
                <a:latin typeface="Lucida Grande" pitchFamily="84" charset="0"/>
                <a:ea typeface="ヒラギノ角ゴ Pro W3" pitchFamily="84" charset="-128"/>
              </a:rPr>
              <a:t>Nb</a:t>
            </a:r>
            <a:r>
              <a:rPr lang="en-GB" sz="2000" b="1" dirty="0" smtClean="0">
                <a:solidFill>
                  <a:schemeClr val="bg1"/>
                </a:solidFill>
                <a:latin typeface="Lucida Grande" pitchFamily="84" charset="0"/>
                <a:ea typeface="ヒラギノ角ゴ Pro W3" pitchFamily="84" charset="-128"/>
              </a:rPr>
              <a:t> plate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7503" y="2105061"/>
            <a:ext cx="1152128" cy="1395947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Nb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cylinder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534" y="3600811"/>
            <a:ext cx="4234443" cy="409656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Nb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coated Cu plate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03847" y="2105061"/>
            <a:ext cx="1138099" cy="1395947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140699" y="2105061"/>
            <a:ext cx="21680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259631" y="3501008"/>
            <a:ext cx="21680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21533" y="3573016"/>
            <a:ext cx="423444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 descr="C:\My Publications\in press\Rs\submision\Fig 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19739"/>
            <a:ext cx="4175297" cy="185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107504" y="4437112"/>
            <a:ext cx="453650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265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kern="0" dirty="0" smtClean="0"/>
              <a:t>We would like to make a simple RF evaluation of deposited film:</a:t>
            </a:r>
          </a:p>
          <a:p>
            <a:r>
              <a:rPr lang="en-GB" sz="2400" dirty="0">
                <a:solidFill>
                  <a:srgbClr val="006600"/>
                </a:solidFill>
              </a:rPr>
              <a:t>Tangential magnetic field</a:t>
            </a:r>
          </a:p>
          <a:p>
            <a:pPr marL="0" indent="0">
              <a:buFont typeface="Arial" pitchFamily="34" charset="0"/>
              <a:buNone/>
            </a:pPr>
            <a:endParaRPr lang="en-GB" kern="0" dirty="0" smtClean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4788024" y="3501008"/>
            <a:ext cx="4197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i="1" dirty="0"/>
              <a:t>A three-choked </a:t>
            </a:r>
            <a:r>
              <a:rPr lang="en-US" sz="2000" i="1" dirty="0" smtClean="0"/>
              <a:t>7.8 </a:t>
            </a:r>
            <a:r>
              <a:rPr lang="en-US" sz="2000" i="1" dirty="0"/>
              <a:t>GHz </a:t>
            </a:r>
            <a:r>
              <a:rPr lang="en-US" sz="2000" i="1" dirty="0" smtClean="0"/>
              <a:t>test </a:t>
            </a:r>
            <a:r>
              <a:rPr lang="en-US" sz="2000" i="1" dirty="0"/>
              <a:t>cavity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322029" y="4042350"/>
            <a:ext cx="1340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i="1" dirty="0" smtClean="0">
                <a:sym typeface="Symbol" pitchFamily="18" charset="2"/>
              </a:rPr>
              <a:t>Initial idea</a:t>
            </a:r>
            <a:endParaRPr lang="en-GB" sz="2000" i="1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54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41963"/>
            <a:ext cx="4320480" cy="5024624"/>
          </a:xfrm>
        </p:spPr>
        <p:txBody>
          <a:bodyPr/>
          <a:lstStyle/>
          <a:p>
            <a:r>
              <a:rPr lang="en-GB" dirty="0" smtClean="0"/>
              <a:t>A new facility has been designed, build and tested at 78 K.</a:t>
            </a:r>
          </a:p>
          <a:p>
            <a:r>
              <a:rPr lang="en-GB" dirty="0" smtClean="0"/>
              <a:t>Number of challenges was met</a:t>
            </a:r>
          </a:p>
          <a:p>
            <a:r>
              <a:rPr lang="en-GB" dirty="0" smtClean="0"/>
              <a:t>More details in Philippe </a:t>
            </a:r>
            <a:r>
              <a:rPr lang="en-GB" dirty="0" err="1" smtClean="0"/>
              <a:t>Goudket’s</a:t>
            </a:r>
            <a:r>
              <a:rPr lang="en-GB" dirty="0" smtClean="0"/>
              <a:t> talk </a:t>
            </a:r>
            <a:r>
              <a:rPr lang="en-GB" dirty="0"/>
              <a:t>on Thursday </a:t>
            </a:r>
            <a:r>
              <a:rPr lang="en-GB" dirty="0" smtClean="0"/>
              <a:t>at 15:15.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663" y="497767"/>
            <a:ext cx="8640960" cy="576064"/>
          </a:xfrm>
        </p:spPr>
        <p:txBody>
          <a:bodyPr/>
          <a:lstStyle/>
          <a:p>
            <a:r>
              <a:rPr lang="en-GB" dirty="0" smtClean="0"/>
              <a:t>Preparing for an SRF test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132316" y="1124744"/>
            <a:ext cx="3760164" cy="5328592"/>
            <a:chOff x="5130875" y="11719985"/>
            <a:chExt cx="9775479" cy="17245728"/>
          </a:xfrm>
        </p:grpSpPr>
        <p:pic>
          <p:nvPicPr>
            <p:cNvPr id="5" name="Picture 3" descr="F:\Blue Cryostat Upgrades\Pictures\24112014\200-11250_whole_cryostat_crosssec__24112014.jpg"/>
            <p:cNvPicPr>
              <a:picLocks noChangeAspect="1" noChangeArrowheads="1"/>
            </p:cNvPicPr>
            <p:nvPr/>
          </p:nvPicPr>
          <p:blipFill>
            <a:blip r:embed="rId2" cstate="print"/>
            <a:srcRect l="36707" t="11131" r="38988" b="9512"/>
            <a:stretch>
              <a:fillRect/>
            </a:stretch>
          </p:blipFill>
          <p:spPr bwMode="auto">
            <a:xfrm>
              <a:off x="7049010" y="11719985"/>
              <a:ext cx="5690920" cy="1724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7644665" y="18316521"/>
              <a:ext cx="1238000" cy="6831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11218594" y="20141095"/>
              <a:ext cx="744568" cy="3508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11080455" y="25684994"/>
              <a:ext cx="1180534" cy="13847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7942492" y="26807808"/>
              <a:ext cx="1191902" cy="3551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11483870" y="16070892"/>
              <a:ext cx="926033" cy="439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5130875" y="17731854"/>
              <a:ext cx="3074005" cy="150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/>
                <a:t>Liquid Helium </a:t>
              </a:r>
            </a:p>
            <a:p>
              <a:pPr algn="ctr"/>
              <a:r>
                <a:rPr lang="en-GB" altLang="en-US" sz="1000" b="1" dirty="0"/>
                <a:t>Chamber</a:t>
              </a:r>
            </a:p>
          </p:txBody>
        </p:sp>
        <p:sp>
          <p:nvSpPr>
            <p:cNvPr id="12" name="TextBox 25"/>
            <p:cNvSpPr txBox="1">
              <a:spLocks noChangeArrowheads="1"/>
            </p:cNvSpPr>
            <p:nvPr/>
          </p:nvSpPr>
          <p:spPr bwMode="auto">
            <a:xfrm>
              <a:off x="11404861" y="19460047"/>
              <a:ext cx="3366766" cy="150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/>
                <a:t>Liquid Nitrogen </a:t>
              </a:r>
            </a:p>
            <a:p>
              <a:pPr algn="ctr"/>
              <a:r>
                <a:rPr lang="en-GB" altLang="en-US" sz="1000" b="1" dirty="0"/>
                <a:t>Chamber</a:t>
              </a:r>
            </a:p>
          </p:txBody>
        </p:sp>
        <p:sp>
          <p:nvSpPr>
            <p:cNvPr id="13" name="TextBox 26"/>
            <p:cNvSpPr txBox="1">
              <a:spLocks noChangeArrowheads="1"/>
            </p:cNvSpPr>
            <p:nvPr/>
          </p:nvSpPr>
          <p:spPr bwMode="auto">
            <a:xfrm>
              <a:off x="11539588" y="15499607"/>
              <a:ext cx="3366766" cy="150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/>
                <a:t>Outer Vacuum </a:t>
              </a:r>
              <a:endParaRPr lang="en-GB" altLang="en-US" sz="1000" b="1" dirty="0" smtClean="0"/>
            </a:p>
            <a:p>
              <a:pPr algn="ctr"/>
              <a:r>
                <a:rPr lang="en-GB" altLang="en-US" sz="1000" b="1" dirty="0" smtClean="0"/>
                <a:t>Chamber</a:t>
              </a:r>
              <a:endParaRPr lang="en-GB" altLang="en-US" sz="1000" b="1" dirty="0"/>
            </a:p>
          </p:txBody>
        </p:sp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11683602" y="25076668"/>
              <a:ext cx="3088028" cy="150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 smtClean="0"/>
                <a:t>77K Radiation </a:t>
              </a:r>
              <a:r>
                <a:rPr lang="en-GB" altLang="en-US" sz="1000" b="1" dirty="0"/>
                <a:t>Shield</a:t>
              </a:r>
            </a:p>
          </p:txBody>
        </p:sp>
        <p:sp>
          <p:nvSpPr>
            <p:cNvPr id="15" name="TextBox 28"/>
            <p:cNvSpPr txBox="1">
              <a:spLocks noChangeArrowheads="1"/>
            </p:cNvSpPr>
            <p:nvPr/>
          </p:nvSpPr>
          <p:spPr bwMode="auto">
            <a:xfrm>
              <a:off x="5922963" y="26372816"/>
              <a:ext cx="2488481" cy="150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/>
                <a:t>Sample Chamber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843216" y="23369188"/>
              <a:ext cx="1349269" cy="5741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>
              <a:off x="5778949" y="22484384"/>
              <a:ext cx="2342097" cy="150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/>
                <a:t>Cradle </a:t>
              </a:r>
              <a:r>
                <a:rPr lang="en-GB" altLang="en-US" sz="1000" b="1" dirty="0" smtClean="0"/>
                <a:t>Assembly</a:t>
              </a:r>
              <a:r>
                <a:rPr lang="en-GB" altLang="en-US" sz="1000" b="1" dirty="0" smtClean="0">
                  <a:solidFill>
                    <a:srgbClr val="FF0000"/>
                  </a:solidFill>
                </a:rPr>
                <a:t> </a:t>
              </a:r>
              <a:endParaRPr lang="en-GB" altLang="en-US" sz="1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8339595" y="13053327"/>
              <a:ext cx="1566326" cy="5200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TextBox 22"/>
            <p:cNvSpPr txBox="1">
              <a:spLocks noChangeArrowheads="1"/>
            </p:cNvSpPr>
            <p:nvPr/>
          </p:nvSpPr>
          <p:spPr bwMode="auto">
            <a:xfrm>
              <a:off x="5523407" y="12323662"/>
              <a:ext cx="3074005" cy="210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 smtClean="0"/>
                <a:t>RF cables and thermometry wiring</a:t>
              </a:r>
              <a:endParaRPr lang="en-GB" altLang="en-US" sz="1000" b="1" dirty="0"/>
            </a:p>
          </p:txBody>
        </p:sp>
      </p:grp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6867987" y="1124744"/>
            <a:ext cx="1984042" cy="2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82" tIns="45740" rIns="91482" bIns="4574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indent="0"/>
            <a:r>
              <a:rPr lang="en-GB" sz="1000" b="1" i="1" dirty="0" smtClean="0">
                <a:solidFill>
                  <a:srgbClr val="002060"/>
                </a:solidFill>
              </a:rPr>
              <a:t>Schematic of the cryostat.</a:t>
            </a:r>
            <a:endParaRPr lang="en-GB" altLang="en-US" sz="1000" b="1" i="1" dirty="0">
              <a:solidFill>
                <a:srgbClr val="002060"/>
              </a:solidFill>
              <a:latin typeface="CorisandeBold"/>
            </a:endParaRPr>
          </a:p>
        </p:txBody>
      </p:sp>
    </p:spTree>
    <p:extLst>
      <p:ext uri="{BB962C8B-B14F-4D97-AF65-F5344CB8AC3E}">
        <p14:creationId xmlns:p14="http://schemas.microsoft.com/office/powerpoint/2010/main" val="35320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Depositing S-I-S structures</a:t>
            </a:r>
          </a:p>
          <a:p>
            <a:r>
              <a:rPr lang="en-GB" dirty="0" smtClean="0"/>
              <a:t>Magnetic field penetration measurements of various samples</a:t>
            </a:r>
          </a:p>
          <a:p>
            <a:r>
              <a:rPr lang="en-GB" dirty="0" smtClean="0"/>
              <a:t>Testing the </a:t>
            </a:r>
            <a:r>
              <a:rPr lang="en-GB" dirty="0"/>
              <a:t>SRF characterisation </a:t>
            </a:r>
            <a:r>
              <a:rPr lang="en-GB" dirty="0" smtClean="0"/>
              <a:t>for planar samples at </a:t>
            </a:r>
            <a:r>
              <a:rPr lang="en-GB" dirty="0" err="1" smtClean="0"/>
              <a:t>LHe</a:t>
            </a:r>
            <a:r>
              <a:rPr lang="en-GB" dirty="0" smtClean="0"/>
              <a:t> temperature </a:t>
            </a:r>
          </a:p>
          <a:p>
            <a:pPr lvl="1"/>
            <a:r>
              <a:rPr lang="en-GB" dirty="0" smtClean="0"/>
              <a:t>SRF characterisation of planar samples</a:t>
            </a:r>
          </a:p>
          <a:p>
            <a:r>
              <a:rPr lang="en-GB" dirty="0"/>
              <a:t>Further development of PVD and CVD to enable 3D deposition</a:t>
            </a:r>
          </a:p>
          <a:p>
            <a:pPr lvl="1"/>
            <a:r>
              <a:rPr lang="en-GB" dirty="0" smtClean="0"/>
              <a:t>3D sample (RF cavity) deposition </a:t>
            </a:r>
            <a:r>
              <a:rPr lang="en-GB" dirty="0"/>
              <a:t>with PVD and </a:t>
            </a:r>
            <a:r>
              <a:rPr lang="en-GB" dirty="0" smtClean="0"/>
              <a:t>CVD</a:t>
            </a:r>
          </a:p>
          <a:p>
            <a:pPr lvl="1"/>
            <a:r>
              <a:rPr lang="en-GB" dirty="0" smtClean="0"/>
              <a:t>SRF test of these samples (SRF cavities)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Future plans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126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SIS Home Page - Link to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2" y="4725144"/>
            <a:ext cx="476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372096"/>
            <a:ext cx="4536504" cy="408852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b="1" dirty="0" err="1" smtClean="0">
                <a:solidFill>
                  <a:srgbClr val="000000"/>
                </a:solidFill>
                <a:latin typeface="CorisandeBold" pitchFamily="2" charset="0"/>
              </a:rPr>
              <a:t>Dr</a:t>
            </a:r>
            <a:r>
              <a:rPr lang="en-GB" altLang="en-US" b="1" dirty="0" err="1">
                <a:solidFill>
                  <a:srgbClr val="000000"/>
                </a:solidFill>
                <a:latin typeface="CorisandeBold" pitchFamily="2" charset="0"/>
              </a:rPr>
              <a:t>.</a:t>
            </a:r>
            <a:r>
              <a:rPr lang="en-GB" altLang="en-US" b="1" dirty="0">
                <a:solidFill>
                  <a:srgbClr val="000000"/>
                </a:solidFill>
                <a:latin typeface="CorisandeBold" pitchFamily="2" charset="0"/>
              </a:rPr>
              <a:t> </a:t>
            </a:r>
            <a:r>
              <a:rPr lang="en-GB" altLang="en-US" b="1" dirty="0" smtClean="0">
                <a:solidFill>
                  <a:srgbClr val="000000"/>
                </a:solidFill>
                <a:latin typeface="CorisandeBold" pitchFamily="2" charset="0"/>
              </a:rPr>
              <a:t>R</a:t>
            </a:r>
            <a:r>
              <a:rPr lang="en-GB" altLang="en-US" b="1" dirty="0">
                <a:solidFill>
                  <a:srgbClr val="000000"/>
                </a:solidFill>
                <a:latin typeface="CorisandeBold" pitchFamily="2" charset="0"/>
              </a:rPr>
              <a:t>. </a:t>
            </a:r>
            <a:r>
              <a:rPr lang="en-GB" altLang="en-US" b="1" dirty="0" smtClean="0">
                <a:solidFill>
                  <a:srgbClr val="000000"/>
                </a:solidFill>
                <a:latin typeface="CorisandeBold" pitchFamily="2" charset="0"/>
              </a:rPr>
              <a:t>Valizadeh, </a:t>
            </a:r>
            <a:r>
              <a:rPr lang="en-GB" altLang="en-US" b="1" dirty="0" err="1" smtClean="0">
                <a:solidFill>
                  <a:srgbClr val="000000"/>
                </a:solidFill>
                <a:latin typeface="CorisandeBold" pitchFamily="2" charset="0"/>
              </a:rPr>
              <a:t>Dr</a:t>
            </a:r>
            <a:r>
              <a:rPr lang="en-GB" altLang="en-US" b="1" dirty="0" err="1">
                <a:solidFill>
                  <a:srgbClr val="000000"/>
                </a:solidFill>
                <a:latin typeface="CorisandeBold" pitchFamily="2" charset="0"/>
              </a:rPr>
              <a:t>.</a:t>
            </a:r>
            <a:r>
              <a:rPr lang="en-GB" altLang="en-US" b="1" dirty="0">
                <a:solidFill>
                  <a:srgbClr val="000000"/>
                </a:solidFill>
                <a:latin typeface="CorisandeBold" pitchFamily="2" charset="0"/>
              </a:rPr>
              <a:t> O.B. </a:t>
            </a:r>
            <a:r>
              <a:rPr lang="en-GB" altLang="en-US" b="1" dirty="0" smtClean="0">
                <a:solidFill>
                  <a:srgbClr val="000000"/>
                </a:solidFill>
                <a:latin typeface="CorisandeBold" pitchFamily="2" charset="0"/>
              </a:rPr>
              <a:t>Malyshev,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 err="1" smtClean="0">
                <a:solidFill>
                  <a:srgbClr val="000000"/>
                </a:solidFill>
                <a:latin typeface="CorisandeBold" pitchFamily="2" charset="0"/>
              </a:rPr>
              <a:t>Dr.</a:t>
            </a:r>
            <a:r>
              <a:rPr lang="en-GB" altLang="en-US" b="1" dirty="0" smtClean="0">
                <a:solidFill>
                  <a:srgbClr val="000000"/>
                </a:solidFill>
                <a:latin typeface="CorisandeBold" pitchFamily="2" charset="0"/>
              </a:rPr>
              <a:t> P. </a:t>
            </a:r>
            <a:r>
              <a:rPr lang="en-GB" altLang="en-US" b="1" dirty="0" err="1" smtClean="0">
                <a:solidFill>
                  <a:srgbClr val="000000"/>
                </a:solidFill>
                <a:latin typeface="CorisandeBold" pitchFamily="2" charset="0"/>
              </a:rPr>
              <a:t>Goutket</a:t>
            </a:r>
            <a:r>
              <a:rPr lang="en-GB" altLang="en-US" b="1" dirty="0" smtClean="0">
                <a:solidFill>
                  <a:srgbClr val="000000"/>
                </a:solidFill>
                <a:latin typeface="CorisandeBold" pitchFamily="2" charset="0"/>
              </a:rPr>
              <a:t>, A. Hannah, S</a:t>
            </a:r>
            <a:r>
              <a:rPr lang="en-GB" altLang="en-US" b="1" dirty="0">
                <a:solidFill>
                  <a:srgbClr val="000000"/>
                </a:solidFill>
                <a:latin typeface="CorisandeBold" pitchFamily="2" charset="0"/>
              </a:rPr>
              <a:t>. </a:t>
            </a:r>
            <a:r>
              <a:rPr lang="en-GB" altLang="en-US" b="1" dirty="0" smtClean="0">
                <a:solidFill>
                  <a:srgbClr val="000000"/>
                </a:solidFill>
                <a:latin typeface="CorisandeBold" pitchFamily="2" charset="0"/>
              </a:rPr>
              <a:t>Pattalwar,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risandeBold" pitchFamily="2" charset="0"/>
              </a:rPr>
              <a:t>N</a:t>
            </a:r>
            <a:r>
              <a:rPr lang="en-GB" altLang="en-US" b="1" dirty="0">
                <a:solidFill>
                  <a:srgbClr val="000000"/>
                </a:solidFill>
                <a:latin typeface="CorisandeBold" pitchFamily="2" charset="0"/>
              </a:rPr>
              <a:t>. Pattalwar</a:t>
            </a:r>
            <a:r>
              <a:rPr lang="en-GB" altLang="en-US" b="1" dirty="0" smtClean="0">
                <a:solidFill>
                  <a:srgbClr val="000000"/>
                </a:solidFill>
                <a:latin typeface="CorisandeBold" pitchFamily="2" charset="0"/>
              </a:rPr>
              <a:t>, K. Dumbell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risandeBold" pitchFamily="2" charset="0"/>
              </a:rPr>
              <a:t>J. Herbert, A. Wheelhouse,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risandeBold" pitchFamily="2" charset="0"/>
              </a:rPr>
              <a:t>P. McIntosh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 smtClean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 smtClean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b="1" dirty="0" smtClean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dirty="0" err="1">
                <a:solidFill>
                  <a:srgbClr val="000000"/>
                </a:solidFill>
                <a:latin typeface="CorisandeBold" pitchFamily="2" charset="0"/>
              </a:rPr>
              <a:t>Dr.</a:t>
            </a:r>
            <a:r>
              <a:rPr lang="en-GB" altLang="en-US" b="1" dirty="0">
                <a:solidFill>
                  <a:srgbClr val="000000"/>
                </a:solidFill>
                <a:latin typeface="CorisandeBold" pitchFamily="2" charset="0"/>
              </a:rPr>
              <a:t> </a:t>
            </a:r>
            <a:r>
              <a:rPr lang="en-GB" altLang="en-US" b="1" dirty="0" smtClean="0">
                <a:solidFill>
                  <a:srgbClr val="000000"/>
                </a:solidFill>
                <a:latin typeface="CorisandeBold" pitchFamily="2" charset="0"/>
              </a:rPr>
              <a:t>G</a:t>
            </a:r>
            <a:r>
              <a:rPr lang="en-GB" altLang="en-US" b="1" dirty="0">
                <a:solidFill>
                  <a:srgbClr val="000000"/>
                </a:solidFill>
                <a:latin typeface="CorisandeBold" pitchFamily="2" charset="0"/>
              </a:rPr>
              <a:t>. Stenning</a:t>
            </a:r>
            <a:endParaRPr lang="en-GB" altLang="en-US" b="1" dirty="0" smtClean="0">
              <a:solidFill>
                <a:srgbClr val="000000"/>
              </a:solidFill>
              <a:latin typeface="CorisandeBold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648072"/>
          </a:xfrm>
        </p:spPr>
        <p:txBody>
          <a:bodyPr/>
          <a:lstStyle/>
          <a:p>
            <a:r>
              <a:rPr lang="en-GB" dirty="0" smtClean="0"/>
              <a:t>The UK’s SRF collaboration team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788024" y="2144573"/>
            <a:ext cx="4409878" cy="419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265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b="1" kern="0" dirty="0" smtClean="0">
                <a:solidFill>
                  <a:srgbClr val="000000"/>
                </a:solidFill>
                <a:latin typeface="CorisandeBold" pitchFamily="2" charset="0"/>
              </a:rPr>
              <a:t>S. Wilde,  </a:t>
            </a:r>
            <a:r>
              <a:rPr lang="en-GB" altLang="en-US" b="1" dirty="0" err="1" smtClean="0">
                <a:solidFill>
                  <a:srgbClr val="000000"/>
                </a:solidFill>
                <a:latin typeface="CorisandeBold" pitchFamily="2" charset="0"/>
              </a:rPr>
              <a:t>Dr</a:t>
            </a:r>
            <a:r>
              <a:rPr lang="en-GB" altLang="en-US" b="1" dirty="0" err="1">
                <a:solidFill>
                  <a:srgbClr val="000000"/>
                </a:solidFill>
                <a:latin typeface="CorisandeBold" pitchFamily="2" charset="0"/>
              </a:rPr>
              <a:t>.</a:t>
            </a:r>
            <a:r>
              <a:rPr lang="en-GB" altLang="en-US" b="1" dirty="0">
                <a:solidFill>
                  <a:srgbClr val="000000"/>
                </a:solidFill>
                <a:latin typeface="CorisandeBold" pitchFamily="2" charset="0"/>
              </a:rPr>
              <a:t> </a:t>
            </a:r>
            <a:r>
              <a:rPr lang="en-GB" altLang="en-US" b="1" kern="0" dirty="0" smtClean="0">
                <a:solidFill>
                  <a:srgbClr val="000000"/>
                </a:solidFill>
                <a:latin typeface="CorisandeBold" pitchFamily="2" charset="0"/>
              </a:rPr>
              <a:t>B. </a:t>
            </a:r>
            <a:r>
              <a:rPr lang="en-GB" altLang="en-US" b="1" kern="0" dirty="0" err="1" smtClean="0">
                <a:solidFill>
                  <a:srgbClr val="000000"/>
                </a:solidFill>
                <a:latin typeface="CorisandeBold" pitchFamily="2" charset="0"/>
              </a:rPr>
              <a:t>Chesca</a:t>
            </a:r>
            <a:endParaRPr lang="en-GB" altLang="en-US" b="1" kern="0" dirty="0" smtClean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b="1" kern="0" dirty="0" smtClean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b="1" kern="0" dirty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b="1" kern="0" dirty="0" smtClean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kern="0" dirty="0" smtClean="0">
                <a:solidFill>
                  <a:srgbClr val="000000"/>
                </a:solidFill>
                <a:latin typeface="CorisandeBold" pitchFamily="2" charset="0"/>
              </a:rPr>
              <a:t>P. </a:t>
            </a:r>
            <a:r>
              <a:rPr lang="en-GB" altLang="en-US" b="1" kern="0" dirty="0" err="1" smtClean="0">
                <a:solidFill>
                  <a:srgbClr val="000000"/>
                </a:solidFill>
                <a:latin typeface="CorisandeBold" pitchFamily="2" charset="0"/>
              </a:rPr>
              <a:t>Pizzol</a:t>
            </a:r>
            <a:r>
              <a:rPr lang="en-GB" altLang="en-US" b="1" kern="0" dirty="0" smtClean="0">
                <a:solidFill>
                  <a:srgbClr val="000000"/>
                </a:solidFill>
                <a:latin typeface="CorisandeBold" pitchFamily="2" charset="0"/>
              </a:rPr>
              <a:t>,  </a:t>
            </a:r>
            <a:r>
              <a:rPr lang="en-GB" altLang="en-US" b="1" kern="0" dirty="0" err="1" smtClean="0">
                <a:solidFill>
                  <a:srgbClr val="000000"/>
                </a:solidFill>
                <a:latin typeface="CorisandeBold" pitchFamily="2" charset="0"/>
              </a:rPr>
              <a:t>Prof.</a:t>
            </a:r>
            <a:r>
              <a:rPr lang="en-GB" altLang="en-US" b="1" kern="0" dirty="0" smtClean="0">
                <a:solidFill>
                  <a:srgbClr val="000000"/>
                </a:solidFill>
                <a:latin typeface="CorisandeBold" pitchFamily="2" charset="0"/>
              </a:rPr>
              <a:t> </a:t>
            </a:r>
            <a:r>
              <a:rPr lang="en-GB" altLang="en-US" b="1" kern="0" dirty="0">
                <a:solidFill>
                  <a:srgbClr val="000000"/>
                </a:solidFill>
                <a:latin typeface="CorisandeBold" pitchFamily="2" charset="0"/>
              </a:rPr>
              <a:t>P</a:t>
            </a:r>
            <a:r>
              <a:rPr lang="en-GB" altLang="en-US" b="1" kern="0" dirty="0" smtClean="0">
                <a:solidFill>
                  <a:srgbClr val="000000"/>
                </a:solidFill>
                <a:latin typeface="CorisandeBold" pitchFamily="2" charset="0"/>
              </a:rPr>
              <a:t>. </a:t>
            </a:r>
            <a:r>
              <a:rPr lang="en-GB" altLang="en-US" b="1" kern="0" dirty="0" err="1" smtClean="0">
                <a:solidFill>
                  <a:srgbClr val="000000"/>
                </a:solidFill>
                <a:latin typeface="CorisandeBold" pitchFamily="2" charset="0"/>
              </a:rPr>
              <a:t>Chalker</a:t>
            </a:r>
            <a:endParaRPr lang="en-GB" altLang="en-US" b="1" kern="0" dirty="0" smtClean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kern="0" dirty="0" smtClean="0">
                <a:solidFill>
                  <a:srgbClr val="000000"/>
                </a:solidFill>
                <a:latin typeface="CorisandeBold" pitchFamily="2" charset="0"/>
              </a:rPr>
              <a:t>F</a:t>
            </a:r>
            <a:r>
              <a:rPr lang="en-GB" altLang="en-US" b="1" kern="0" dirty="0">
                <a:solidFill>
                  <a:srgbClr val="000000"/>
                </a:solidFill>
                <a:latin typeface="CorisandeBold" pitchFamily="2" charset="0"/>
              </a:rPr>
              <a:t>. </a:t>
            </a:r>
            <a:r>
              <a:rPr lang="en-GB" altLang="en-US" b="1" kern="0" dirty="0" smtClean="0">
                <a:solidFill>
                  <a:srgbClr val="000000"/>
                </a:solidFill>
                <a:latin typeface="CorisandeBold" pitchFamily="2" charset="0"/>
              </a:rPr>
              <a:t>Lockwood-</a:t>
            </a:r>
            <a:r>
              <a:rPr lang="en-GB" altLang="en-US" b="1" kern="0" dirty="0" err="1" smtClean="0">
                <a:solidFill>
                  <a:srgbClr val="000000"/>
                </a:solidFill>
                <a:latin typeface="CorisandeBold" pitchFamily="2" charset="0"/>
              </a:rPr>
              <a:t>Estrin</a:t>
            </a:r>
            <a:r>
              <a:rPr lang="en-GB" altLang="en-US" b="1" kern="0" dirty="0" smtClean="0">
                <a:solidFill>
                  <a:srgbClr val="000000"/>
                </a:solidFill>
                <a:latin typeface="CorisandeBold" pitchFamily="2" charset="0"/>
              </a:rPr>
              <a:t>, </a:t>
            </a:r>
            <a:r>
              <a:rPr lang="en-GB" altLang="en-US" b="1" kern="0" dirty="0" err="1" smtClean="0">
                <a:solidFill>
                  <a:srgbClr val="000000"/>
                </a:solidFill>
                <a:latin typeface="CorisandeBold" pitchFamily="2" charset="0"/>
              </a:rPr>
              <a:t>Prof.</a:t>
            </a:r>
            <a:r>
              <a:rPr lang="en-GB" altLang="en-US" b="1" kern="0" dirty="0" smtClean="0">
                <a:solidFill>
                  <a:srgbClr val="000000"/>
                </a:solidFill>
                <a:latin typeface="CorisandeBold" pitchFamily="2" charset="0"/>
              </a:rPr>
              <a:t> J. Bradley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1" kern="0" dirty="0" smtClean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b="1" kern="0" dirty="0" smtClean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b="1" kern="0" dirty="0" smtClean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b="1" kern="0" dirty="0" smtClean="0">
                <a:solidFill>
                  <a:srgbClr val="000000"/>
                </a:solidFill>
                <a:latin typeface="CorisandeBold" pitchFamily="2" charset="0"/>
              </a:rPr>
              <a:t>Lewis Gurran, </a:t>
            </a:r>
            <a:r>
              <a:rPr lang="en-GB" altLang="en-US" b="1" kern="0" dirty="0" err="1" smtClean="0">
                <a:solidFill>
                  <a:srgbClr val="000000"/>
                </a:solidFill>
                <a:latin typeface="CorisandeBold" pitchFamily="2" charset="0"/>
              </a:rPr>
              <a:t>Dr.</a:t>
            </a:r>
            <a:r>
              <a:rPr lang="en-GB" altLang="en-US" b="1" kern="0" dirty="0" smtClean="0">
                <a:solidFill>
                  <a:srgbClr val="000000"/>
                </a:solidFill>
                <a:latin typeface="CorisandeBold" pitchFamily="2" charset="0"/>
              </a:rPr>
              <a:t> Graeme Burt</a:t>
            </a:r>
          </a:p>
          <a:p>
            <a:pPr marL="0" indent="0">
              <a:spcBef>
                <a:spcPct val="0"/>
              </a:spcBef>
              <a:buNone/>
            </a:pPr>
            <a:endParaRPr lang="fr-FR" sz="2000" b="1" kern="0" dirty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2000" kern="0" dirty="0" smtClean="0">
              <a:solidFill>
                <a:srgbClr val="000000"/>
              </a:solidFill>
              <a:latin typeface="CorisandeBold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sz="2000" kern="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50" y="1344135"/>
            <a:ext cx="2333668" cy="80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37062"/>
            <a:ext cx="1785594" cy="839810"/>
          </a:xfrm>
          <a:prstGeom prst="rect">
            <a:avLst/>
          </a:prstGeom>
        </p:spPr>
      </p:pic>
      <p:pic>
        <p:nvPicPr>
          <p:cNvPr id="13314" name="Picture 2" descr="http://www.proteomexchange.org/sites/proteomexchange.org/files/images/partner_logos/20101206181529207_univliv_logo.jpg?13156078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1931"/>
            <a:ext cx="2166303" cy="11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lancaster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3" descr="C:\SC RF\SRF Workshop JLAB July 2016\LanU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99" y="4725144"/>
            <a:ext cx="1991033" cy="124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576064"/>
          </a:xfrm>
        </p:spPr>
        <p:txBody>
          <a:bodyPr/>
          <a:lstStyle/>
          <a:p>
            <a:r>
              <a:rPr lang="en-GB" sz="3600" dirty="0" smtClean="0"/>
              <a:t>Motivation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8800"/>
            <a:ext cx="8497639" cy="4680520"/>
          </a:xfrm>
        </p:spPr>
        <p:txBody>
          <a:bodyPr/>
          <a:lstStyle/>
          <a:p>
            <a:r>
              <a:rPr lang="en-GB" sz="2400" u="sng" dirty="0"/>
              <a:t>The aim </a:t>
            </a:r>
            <a:r>
              <a:rPr lang="en-GB" sz="2400" dirty="0"/>
              <a:t>is to develop the </a:t>
            </a:r>
            <a:r>
              <a:rPr lang="en-GB" sz="2400" dirty="0" smtClean="0"/>
              <a:t>PVD and CVD </a:t>
            </a:r>
            <a:r>
              <a:rPr lang="en-GB" sz="2400" dirty="0"/>
              <a:t>coating </a:t>
            </a:r>
            <a:r>
              <a:rPr lang="en-GB" sz="2400" dirty="0" smtClean="0"/>
              <a:t>technologies </a:t>
            </a:r>
            <a:r>
              <a:rPr lang="en-GB" sz="2400" dirty="0"/>
              <a:t>of superconducting </a:t>
            </a:r>
            <a:r>
              <a:rPr lang="en-GB" sz="2400" dirty="0" smtClean="0"/>
              <a:t>materials </a:t>
            </a:r>
            <a:r>
              <a:rPr lang="en-GB" sz="2400" dirty="0"/>
              <a:t>for RF cavities and apply it on the RF </a:t>
            </a:r>
            <a:r>
              <a:rPr lang="en-GB" sz="2400" dirty="0" smtClean="0"/>
              <a:t>cavities</a:t>
            </a:r>
          </a:p>
          <a:p>
            <a:r>
              <a:rPr lang="en-GB" sz="2400" u="sng" dirty="0" smtClean="0"/>
              <a:t>Objectives</a:t>
            </a:r>
            <a:r>
              <a:rPr lang="en-GB" sz="2400" dirty="0" smtClean="0"/>
              <a:t>: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a systematic study </a:t>
            </a:r>
            <a:r>
              <a:rPr lang="en-GB" dirty="0" smtClean="0">
                <a:solidFill>
                  <a:srgbClr val="00B050"/>
                </a:solidFill>
              </a:rPr>
              <a:t>correlation between </a:t>
            </a:r>
          </a:p>
          <a:p>
            <a:pPr lvl="2"/>
            <a:r>
              <a:rPr lang="en-GB" sz="2000" dirty="0" smtClean="0"/>
              <a:t>Deposition condition</a:t>
            </a:r>
          </a:p>
          <a:p>
            <a:pPr lvl="2"/>
            <a:r>
              <a:rPr lang="en-GB" sz="2000" dirty="0" smtClean="0"/>
              <a:t>Film morphology, structure, chemistry </a:t>
            </a:r>
          </a:p>
          <a:p>
            <a:pPr lvl="2"/>
            <a:r>
              <a:rPr lang="en-GB" sz="2000" dirty="0"/>
              <a:t>AC and DC superconductivity </a:t>
            </a:r>
            <a:r>
              <a:rPr lang="en-GB" sz="2000" dirty="0" smtClean="0"/>
              <a:t>characteristics </a:t>
            </a:r>
            <a:r>
              <a:rPr lang="en-GB" sz="2000" dirty="0"/>
              <a:t>such as T</a:t>
            </a:r>
            <a:r>
              <a:rPr lang="en-GB" sz="2000" baseline="-25000" dirty="0"/>
              <a:t>c</a:t>
            </a:r>
            <a:r>
              <a:rPr lang="en-GB" sz="2000" dirty="0"/>
              <a:t>, </a:t>
            </a:r>
            <a:r>
              <a:rPr lang="en-GB" sz="2000" dirty="0" err="1"/>
              <a:t>B</a:t>
            </a:r>
            <a:r>
              <a:rPr lang="en-GB" sz="2000" baseline="-25000" dirty="0" err="1"/>
              <a:t>c</a:t>
            </a:r>
            <a:r>
              <a:rPr lang="en-GB" sz="2000" dirty="0" smtClean="0"/>
              <a:t>, </a:t>
            </a:r>
            <a:r>
              <a:rPr lang="en-GB" sz="2000" dirty="0" err="1" smtClean="0"/>
              <a:t>B</a:t>
            </a:r>
            <a:r>
              <a:rPr lang="en-GB" sz="2000" baseline="-25000" dirty="0" err="1" smtClean="0"/>
              <a:t>fp</a:t>
            </a:r>
            <a:r>
              <a:rPr lang="en-GB" sz="2000" dirty="0" smtClean="0"/>
              <a:t>, RRR,  </a:t>
            </a:r>
            <a:r>
              <a:rPr lang="en-GB" sz="2000" dirty="0"/>
              <a:t>etc</a:t>
            </a:r>
            <a:r>
              <a:rPr lang="en-GB" sz="2000" dirty="0" smtClean="0"/>
              <a:t>.</a:t>
            </a:r>
          </a:p>
          <a:p>
            <a:pPr lvl="2"/>
            <a:r>
              <a:rPr lang="en-GB" sz="2000" dirty="0" smtClean="0"/>
              <a:t>RF evaluation of samples</a:t>
            </a:r>
          </a:p>
          <a:p>
            <a:pPr lvl="2"/>
            <a:r>
              <a:rPr lang="en-GB" sz="2000" dirty="0" smtClean="0"/>
              <a:t>Cavity deposition and test</a:t>
            </a:r>
          </a:p>
        </p:txBody>
      </p:sp>
    </p:spTree>
    <p:extLst>
      <p:ext uri="{BB962C8B-B14F-4D97-AF65-F5344CB8AC3E}">
        <p14:creationId xmlns:p14="http://schemas.microsoft.com/office/powerpoint/2010/main" val="24325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850946"/>
              </p:ext>
            </p:extLst>
          </p:nvPr>
        </p:nvGraphicFramePr>
        <p:xfrm>
          <a:off x="154616" y="1124744"/>
          <a:ext cx="8989383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85" y="5447514"/>
            <a:ext cx="356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Presently, our main </a:t>
            </a:r>
            <a:r>
              <a:rPr lang="en-GB" sz="2000" dirty="0">
                <a:solidFill>
                  <a:srgbClr val="C00000"/>
                </a:solidFill>
              </a:rPr>
              <a:t>emphasis </a:t>
            </a:r>
            <a:r>
              <a:rPr lang="en-GB" sz="2000" dirty="0" smtClean="0">
                <a:solidFill>
                  <a:srgbClr val="C00000"/>
                </a:solidFill>
              </a:rPr>
              <a:t>is on </a:t>
            </a:r>
            <a:r>
              <a:rPr lang="en-GB" sz="2000" dirty="0">
                <a:solidFill>
                  <a:srgbClr val="C00000"/>
                </a:solidFill>
              </a:rPr>
              <a:t>a systematic study of correlation </a:t>
            </a:r>
            <a:r>
              <a:rPr lang="en-GB" sz="2000" dirty="0" smtClean="0">
                <a:solidFill>
                  <a:srgbClr val="C00000"/>
                </a:solidFill>
              </a:rPr>
              <a:t>between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8470750">
            <a:off x="1348141" y="4886432"/>
            <a:ext cx="681410" cy="557650"/>
          </a:xfrm>
          <a:prstGeom prst="rightArrow">
            <a:avLst>
              <a:gd name="adj1" fmla="val 39122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735853">
            <a:off x="-77365" y="359789"/>
            <a:ext cx="9171174" cy="53872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777" y="404664"/>
            <a:ext cx="8640960" cy="648072"/>
          </a:xfrm>
        </p:spPr>
        <p:txBody>
          <a:bodyPr/>
          <a:lstStyle/>
          <a:p>
            <a:r>
              <a:rPr lang="en-GB" dirty="0"/>
              <a:t>UHV PVD </a:t>
            </a:r>
            <a:r>
              <a:rPr lang="en-GB" dirty="0" smtClean="0"/>
              <a:t>facility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9367" y="1124744"/>
            <a:ext cx="3890165" cy="5242068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err="1" smtClean="0"/>
              <a:t>Bakeable</a:t>
            </a:r>
            <a:endParaRPr lang="en-GB" sz="2400" dirty="0"/>
          </a:p>
          <a:p>
            <a:r>
              <a:rPr lang="en-GB" sz="2400" dirty="0" smtClean="0"/>
              <a:t>Load-lock </a:t>
            </a:r>
            <a:r>
              <a:rPr lang="en-GB" sz="2400" dirty="0"/>
              <a:t>chamber</a:t>
            </a:r>
          </a:p>
          <a:p>
            <a:r>
              <a:rPr lang="en-GB" sz="2400" dirty="0" smtClean="0">
                <a:sym typeface="Symbol"/>
              </a:rPr>
              <a:t>Up to 7 samples </a:t>
            </a:r>
          </a:p>
          <a:p>
            <a:pPr lvl="1"/>
            <a:r>
              <a:rPr lang="en-GB" sz="2000" dirty="0" smtClean="0">
                <a:sym typeface="Symbol"/>
              </a:rPr>
              <a:t></a:t>
            </a:r>
            <a:r>
              <a:rPr lang="en-GB" sz="2000" dirty="0" smtClean="0"/>
              <a:t>100 </a:t>
            </a:r>
            <a:r>
              <a:rPr lang="en-GB" sz="2000" dirty="0"/>
              <a:t>mm diam</a:t>
            </a:r>
            <a:r>
              <a:rPr lang="en-GB" sz="2000" dirty="0" smtClean="0"/>
              <a:t>.</a:t>
            </a:r>
          </a:p>
          <a:p>
            <a:r>
              <a:rPr lang="en-GB" sz="2400" dirty="0" smtClean="0"/>
              <a:t>Up to 4 </a:t>
            </a:r>
            <a:r>
              <a:rPr lang="en-GB" sz="2400" dirty="0"/>
              <a:t>planar </a:t>
            </a:r>
            <a:r>
              <a:rPr lang="en-GB" sz="2400" dirty="0" smtClean="0"/>
              <a:t>concentric targets </a:t>
            </a:r>
          </a:p>
          <a:p>
            <a:pPr lvl="1"/>
            <a:r>
              <a:rPr lang="en-GB" sz="2000" dirty="0" smtClean="0"/>
              <a:t>the variable distance to the substrate: 10-15 cm</a:t>
            </a:r>
          </a:p>
          <a:p>
            <a:r>
              <a:rPr lang="en-GB" sz="2400" dirty="0"/>
              <a:t>Substrate rotation</a:t>
            </a:r>
          </a:p>
          <a:p>
            <a:r>
              <a:rPr lang="en-GB" sz="2400" dirty="0" smtClean="0"/>
              <a:t>20 </a:t>
            </a:r>
            <a:r>
              <a:rPr lang="en-GB" sz="2400" dirty="0" smtClean="0">
                <a:sym typeface="Symbol"/>
              </a:rPr>
              <a:t></a:t>
            </a:r>
            <a:r>
              <a:rPr lang="en-GB" sz="2400" dirty="0" smtClean="0"/>
              <a:t> </a:t>
            </a:r>
            <a:r>
              <a:rPr lang="en-GB" sz="2400" dirty="0" err="1" smtClean="0"/>
              <a:t>T</a:t>
            </a:r>
            <a:r>
              <a:rPr lang="en-GB" sz="2400" baseline="-25000" dirty="0" err="1" smtClean="0"/>
              <a:t>s</a:t>
            </a:r>
            <a:r>
              <a:rPr lang="en-GB" sz="2400" dirty="0" smtClean="0"/>
              <a:t> </a:t>
            </a:r>
            <a:r>
              <a:rPr lang="en-GB" sz="2400" dirty="0" smtClean="0">
                <a:sym typeface="Symbol"/>
              </a:rPr>
              <a:t> 950 </a:t>
            </a:r>
            <a:r>
              <a:rPr lang="en-GB" sz="2400" dirty="0" smtClean="0">
                <a:latin typeface="Times New Roman"/>
                <a:cs typeface="Times New Roman"/>
                <a:sym typeface="Symbol"/>
              </a:rPr>
              <a:t>ºC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Differential </a:t>
            </a:r>
            <a:r>
              <a:rPr lang="en-GB" sz="2400" dirty="0"/>
              <a:t>RGA pumping to analyse the sputter gas. </a:t>
            </a:r>
            <a:endParaRPr lang="en-GB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59" y="1196752"/>
            <a:ext cx="5283201" cy="3962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3103" y="5159153"/>
            <a:ext cx="5580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0000FF"/>
                </a:solidFill>
              </a:rPr>
              <a:t>HiPIMS</a:t>
            </a:r>
            <a:r>
              <a:rPr lang="en-GB" dirty="0">
                <a:solidFill>
                  <a:srgbClr val="0000FF"/>
                </a:solidFill>
              </a:rPr>
              <a:t>, DC, Pulsed DC and RF </a:t>
            </a:r>
            <a:r>
              <a:rPr lang="en-GB" dirty="0" smtClean="0">
                <a:solidFill>
                  <a:srgbClr val="0000FF"/>
                </a:solidFill>
              </a:rPr>
              <a:t>Sputtering using Kr </a:t>
            </a:r>
            <a:r>
              <a:rPr lang="en-GB" dirty="0">
                <a:solidFill>
                  <a:srgbClr val="0000FF"/>
                </a:solidFill>
              </a:rPr>
              <a:t>or N2 sputter 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00FF"/>
                </a:solidFill>
              </a:rPr>
              <a:t>Nb</a:t>
            </a:r>
            <a:r>
              <a:rPr lang="en-GB" dirty="0">
                <a:solidFill>
                  <a:srgbClr val="0000FF"/>
                </a:solidFill>
              </a:rPr>
              <a:t>, </a:t>
            </a:r>
            <a:r>
              <a:rPr lang="en-GB" dirty="0" err="1">
                <a:solidFill>
                  <a:srgbClr val="0000FF"/>
                </a:solidFill>
              </a:rPr>
              <a:t>NbN</a:t>
            </a:r>
            <a:r>
              <a:rPr lang="en-GB" dirty="0">
                <a:solidFill>
                  <a:srgbClr val="0000FF"/>
                </a:solidFill>
              </a:rPr>
              <a:t> and </a:t>
            </a:r>
            <a:r>
              <a:rPr lang="en-GB" dirty="0" err="1">
                <a:solidFill>
                  <a:srgbClr val="0000FF"/>
                </a:solidFill>
              </a:rPr>
              <a:t>NbTiN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deposited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3039" y="4258150"/>
            <a:ext cx="2663749" cy="2267194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RBS</a:t>
            </a:r>
          </a:p>
          <a:p>
            <a:pPr marL="285750" lvl="1" indent="-285750"/>
            <a:r>
              <a:rPr lang="en-GB" sz="1800" dirty="0"/>
              <a:t>film composition </a:t>
            </a:r>
            <a:r>
              <a:rPr lang="en-GB" sz="1800" dirty="0" smtClean="0"/>
              <a:t> </a:t>
            </a:r>
            <a:r>
              <a:rPr lang="en-GB" sz="1800" dirty="0" smtClean="0">
                <a:sym typeface="Wingdings" panose="05000000000000000000" pitchFamily="2" charset="2"/>
              </a:rPr>
              <a:t></a:t>
            </a: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XPS</a:t>
            </a:r>
            <a:r>
              <a:rPr lang="en-GB" sz="2000" dirty="0" smtClean="0"/>
              <a:t> </a:t>
            </a:r>
            <a:r>
              <a:rPr lang="en-GB" sz="2000" dirty="0"/>
              <a:t>analysis </a:t>
            </a:r>
          </a:p>
          <a:p>
            <a:pPr marL="365125" lvl="1"/>
            <a:r>
              <a:rPr lang="en-GB" sz="1800" dirty="0" smtClean="0"/>
              <a:t>film composition, chemical bonding  and impurity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951" y="260648"/>
            <a:ext cx="8640960" cy="576064"/>
          </a:xfrm>
        </p:spPr>
        <p:txBody>
          <a:bodyPr/>
          <a:lstStyle/>
          <a:p>
            <a:r>
              <a:rPr lang="en-GB" dirty="0"/>
              <a:t>Film </a:t>
            </a:r>
            <a:r>
              <a:rPr lang="en-GB" dirty="0" smtClean="0"/>
              <a:t>characterisation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t="7607" r="2951" b="4007"/>
          <a:stretch/>
        </p:blipFill>
        <p:spPr bwMode="auto">
          <a:xfrm>
            <a:off x="5565124" y="1827942"/>
            <a:ext cx="2679284" cy="252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" y="1394795"/>
            <a:ext cx="2714553" cy="203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8793" r="-66" b="-1516"/>
          <a:stretch/>
        </p:blipFill>
        <p:spPr bwMode="auto">
          <a:xfrm>
            <a:off x="6300192" y="4560899"/>
            <a:ext cx="2672292" cy="1820429"/>
          </a:xfrm>
          <a:prstGeom prst="rect">
            <a:avLst/>
          </a:prstGeom>
          <a:noFill/>
        </p:spPr>
      </p:pic>
      <p:pic>
        <p:nvPicPr>
          <p:cNvPr id="7" name="Picture 6" descr="Reza EBS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7" r="17558"/>
          <a:stretch>
            <a:fillRect/>
          </a:stretch>
        </p:blipFill>
        <p:spPr bwMode="auto">
          <a:xfrm>
            <a:off x="234820" y="5009935"/>
            <a:ext cx="3189311" cy="13163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565124" y="897915"/>
            <a:ext cx="352839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265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2000" b="1" kern="0" dirty="0" smtClean="0"/>
              <a:t>XRD</a:t>
            </a:r>
            <a:r>
              <a:rPr lang="en-GB" sz="2000" kern="0" dirty="0" smtClean="0"/>
              <a:t> analysis </a:t>
            </a:r>
          </a:p>
          <a:p>
            <a:pPr marL="365125" lvl="1"/>
            <a:r>
              <a:rPr lang="en-GB" sz="1800" kern="0" dirty="0" smtClean="0"/>
              <a:t>average grain size and lattice orientations within the film. 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65280" y="3717032"/>
            <a:ext cx="3528392" cy="126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265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2000" b="1" kern="0" dirty="0" smtClean="0"/>
              <a:t>EBSD</a:t>
            </a:r>
            <a:r>
              <a:rPr lang="en-GB" sz="2000" kern="0" dirty="0" smtClean="0"/>
              <a:t> analysis </a:t>
            </a:r>
          </a:p>
          <a:p>
            <a:pPr marL="342900" lvl="1"/>
            <a:r>
              <a:rPr lang="en-GB" sz="1800" kern="0" dirty="0" smtClean="0"/>
              <a:t>an accurate value for the grain size at the surface of the film.  </a:t>
            </a:r>
            <a:endParaRPr lang="en-GB" sz="1800" kern="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2779833" y="897914"/>
            <a:ext cx="2771800" cy="31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265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2000" b="1" kern="0" dirty="0" smtClean="0"/>
              <a:t>SEM</a:t>
            </a:r>
            <a:r>
              <a:rPr lang="en-GB" sz="2000" kern="0" dirty="0" smtClean="0"/>
              <a:t> analysis </a:t>
            </a:r>
          </a:p>
          <a:p>
            <a:pPr marL="365125" lvl="1"/>
            <a:r>
              <a:rPr lang="en-GB" sz="1800" kern="0" dirty="0" smtClean="0"/>
              <a:t>to determine the film thickness and growth rates. </a:t>
            </a:r>
          </a:p>
          <a:p>
            <a:pPr marL="365125" lvl="1"/>
            <a:r>
              <a:rPr lang="en-GB" sz="1800" kern="0" dirty="0" smtClean="0"/>
              <a:t>to give an indication of the type of film that has been deposited i.e., columnar with voids or densely packed grains. 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34190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664584"/>
          </a:xfrm>
        </p:spPr>
        <p:txBody>
          <a:bodyPr/>
          <a:lstStyle/>
          <a:p>
            <a:r>
              <a:rPr lang="en-GB" b="1" dirty="0"/>
              <a:t>RRR</a:t>
            </a:r>
            <a:r>
              <a:rPr lang="en-GB" dirty="0"/>
              <a:t> measurements </a:t>
            </a:r>
            <a:endParaRPr lang="en-GB" dirty="0" smtClean="0"/>
          </a:p>
          <a:p>
            <a:pPr lvl="1"/>
            <a:r>
              <a:rPr lang="en-GB" dirty="0" smtClean="0"/>
              <a:t>have </a:t>
            </a:r>
            <a:r>
              <a:rPr lang="en-GB" dirty="0"/>
              <a:t>been performed using a purpose built cryostat housing a four point probe. </a:t>
            </a:r>
            <a:endParaRPr lang="en-GB" dirty="0" smtClean="0"/>
          </a:p>
          <a:p>
            <a:pPr lvl="1"/>
            <a:r>
              <a:rPr lang="en-GB" dirty="0" smtClean="0"/>
              <a:t>Measurements in magnetic field allow to obtain electrons mean free path,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DC </a:t>
            </a:r>
            <a:r>
              <a:rPr lang="en-GB" b="1" dirty="0"/>
              <a:t>SQUID </a:t>
            </a:r>
            <a:r>
              <a:rPr lang="en-GB" dirty="0"/>
              <a:t>measurements </a:t>
            </a:r>
            <a:endParaRPr lang="en-GB" dirty="0" smtClean="0"/>
          </a:p>
          <a:p>
            <a:pPr lvl="1"/>
            <a:r>
              <a:rPr lang="en-GB" dirty="0" smtClean="0"/>
              <a:t>were </a:t>
            </a:r>
            <a:r>
              <a:rPr lang="en-GB" dirty="0"/>
              <a:t>performed using a Quantum Design PPMS. The </a:t>
            </a:r>
            <a:r>
              <a:rPr lang="en-GB" dirty="0" smtClean="0"/>
              <a:t>measurements were expected to give </a:t>
            </a:r>
            <a:r>
              <a:rPr lang="en-GB" dirty="0"/>
              <a:t>values for both the first and second critical fields, H</a:t>
            </a:r>
            <a:r>
              <a:rPr lang="en-GB" baseline="-25000" dirty="0"/>
              <a:t>c1</a:t>
            </a:r>
            <a:r>
              <a:rPr lang="en-GB" dirty="0"/>
              <a:t> and H</a:t>
            </a:r>
            <a:r>
              <a:rPr lang="en-GB" baseline="-25000" dirty="0"/>
              <a:t>c2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576064"/>
          </a:xfrm>
        </p:spPr>
        <p:txBody>
          <a:bodyPr/>
          <a:lstStyle/>
          <a:p>
            <a:r>
              <a:rPr lang="en-GB" dirty="0"/>
              <a:t>Superconductivity evaluation</a:t>
            </a:r>
          </a:p>
        </p:txBody>
      </p:sp>
    </p:spTree>
    <p:extLst>
      <p:ext uri="{BB962C8B-B14F-4D97-AF65-F5344CB8AC3E}">
        <p14:creationId xmlns:p14="http://schemas.microsoft.com/office/powerpoint/2010/main" val="8641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668" y="764704"/>
            <a:ext cx="8640960" cy="576064"/>
          </a:xfrm>
        </p:spPr>
        <p:txBody>
          <a:bodyPr/>
          <a:lstStyle/>
          <a:p>
            <a:r>
              <a:rPr lang="en-GB" dirty="0"/>
              <a:t>DC SQUID measurements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2741488" cy="390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11" y="2060848"/>
            <a:ext cx="2692281" cy="390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60848"/>
            <a:ext cx="2583070" cy="379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060848"/>
            <a:ext cx="2647915" cy="390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596995"/>
            <a:ext cx="8640960" cy="64807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   RT                   500 </a:t>
            </a:r>
            <a:r>
              <a:rPr lang="en-GB" sz="2400" dirty="0" smtClean="0">
                <a:sym typeface="Symbol"/>
              </a:rPr>
              <a:t>C</a:t>
            </a:r>
            <a:r>
              <a:rPr lang="en-GB" sz="2400" dirty="0" smtClean="0"/>
              <a:t>                700 </a:t>
            </a:r>
            <a:r>
              <a:rPr lang="en-GB" sz="2400" dirty="0">
                <a:sym typeface="Symbol"/>
              </a:rPr>
              <a:t>C</a:t>
            </a:r>
            <a:r>
              <a:rPr lang="en-GB" sz="2400" dirty="0" smtClean="0"/>
              <a:t>                800 </a:t>
            </a:r>
            <a:r>
              <a:rPr lang="en-GB" sz="2400" dirty="0">
                <a:sym typeface="Symbol"/>
              </a:rPr>
              <a:t>C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123727" y="5897277"/>
            <a:ext cx="63367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olidFill>
                  <a:srgbClr val="FF0000"/>
                </a:solidFill>
                <a:sym typeface="Symbol" pitchFamily="18" charset="2"/>
              </a:rPr>
              <a:t>How to compare the samples?</a:t>
            </a:r>
            <a:endParaRPr lang="en-GB" sz="2000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75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detail </a:t>
            </a:r>
            <a:r>
              <a:rPr lang="en-GB" dirty="0" smtClean="0"/>
              <a:t>on PVD deposition, surface characterisation and superconducting properties are in the following Stuart Wilde’s talk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PVD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 eaLnBrk="1" hangingPunct="1">
          <a:buFont typeface="Arial" pitchFamily="34" charset="0"/>
          <a:buChar char="•"/>
          <a:defRPr sz="2000" dirty="0">
            <a:sym typeface="Symbol" pitchFamily="18" charset="2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f198c3dfa143f328b4bfb76fd905c4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3DFA70B-2EBB-489B-8E34-F6A10FA68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41D3D61-233D-4660-B808-34BE00C0A4F4}">
  <ds:schemaRefs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7911</TotalTime>
  <Words>1343</Words>
  <Application>Microsoft Office PowerPoint</Application>
  <PresentationFormat>On-screen Show (4:3)</PresentationFormat>
  <Paragraphs>226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STFC_PowerPoint_template</vt:lpstr>
      <vt:lpstr>Development of thin films for superconducting RF cavities in ASTeC</vt:lpstr>
      <vt:lpstr>Outlook</vt:lpstr>
      <vt:lpstr>Motivation</vt:lpstr>
      <vt:lpstr>PowerPoint Presentation</vt:lpstr>
      <vt:lpstr>UHV PVD facility </vt:lpstr>
      <vt:lpstr>Film characterisation</vt:lpstr>
      <vt:lpstr>Superconductivity evaluation</vt:lpstr>
      <vt:lpstr>DC SQUID measurements </vt:lpstr>
      <vt:lpstr>PVD</vt:lpstr>
      <vt:lpstr>PECVD/ALD deposition</vt:lpstr>
      <vt:lpstr>PECVD/ALD deposition</vt:lpstr>
      <vt:lpstr>CVD</vt:lpstr>
      <vt:lpstr>DC superconductivity evaluation</vt:lpstr>
      <vt:lpstr>What we are looking for?</vt:lpstr>
      <vt:lpstr>What we can obtain from SQUID measurements?</vt:lpstr>
      <vt:lpstr>What we can obtain from SQUID measurements?</vt:lpstr>
      <vt:lpstr>Normalised magnetisation M(H)/Mideal(H)</vt:lpstr>
      <vt:lpstr>Magnetic field penetration measurements</vt:lpstr>
      <vt:lpstr>Results for magnetic field penetration measurements</vt:lpstr>
      <vt:lpstr>Magnetic field penetration</vt:lpstr>
      <vt:lpstr>RF testing of planar samples</vt:lpstr>
      <vt:lpstr>Measurements at Cornell University</vt:lpstr>
      <vt:lpstr>ASTeC RF testing facility for planar samples:  from idea to realisation</vt:lpstr>
      <vt:lpstr>Preparing for an SRF test</vt:lpstr>
      <vt:lpstr>Future plans</vt:lpstr>
      <vt:lpstr>The UK’s SRF collaboration team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Corporate PowerPoint Template</dc:title>
  <dc:creator>kw77</dc:creator>
  <cp:lastModifiedBy>Oleg</cp:lastModifiedBy>
  <cp:revision>220</cp:revision>
  <cp:lastPrinted>2013-09-03T09:57:21Z</cp:lastPrinted>
  <dcterms:created xsi:type="dcterms:W3CDTF">2012-07-12T11:46:55Z</dcterms:created>
  <dcterms:modified xsi:type="dcterms:W3CDTF">2016-07-27T14:44:48Z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